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08" r:id="rId3"/>
    <p:sldMasterId id="2147483729" r:id="rId4"/>
    <p:sldMasterId id="2147483755" r:id="rId5"/>
    <p:sldMasterId id="2147483780" r:id="rId6"/>
    <p:sldMasterId id="2147483792" r:id="rId7"/>
    <p:sldMasterId id="2147483816" r:id="rId8"/>
    <p:sldMasterId id="2147483840" r:id="rId9"/>
    <p:sldMasterId id="2147483864" r:id="rId10"/>
    <p:sldMasterId id="2147483876" r:id="rId11"/>
    <p:sldMasterId id="2147483888" r:id="rId12"/>
  </p:sldMasterIdLst>
  <p:notesMasterIdLst>
    <p:notesMasterId r:id="rId49"/>
  </p:notesMasterIdLst>
  <p:sldIdLst>
    <p:sldId id="289" r:id="rId13"/>
    <p:sldId id="346" r:id="rId14"/>
    <p:sldId id="345" r:id="rId15"/>
    <p:sldId id="293" r:id="rId16"/>
    <p:sldId id="261" r:id="rId17"/>
    <p:sldId id="336" r:id="rId18"/>
    <p:sldId id="286" r:id="rId19"/>
    <p:sldId id="278" r:id="rId20"/>
    <p:sldId id="285" r:id="rId21"/>
    <p:sldId id="260" r:id="rId22"/>
    <p:sldId id="352" r:id="rId23"/>
    <p:sldId id="291" r:id="rId24"/>
    <p:sldId id="354" r:id="rId25"/>
    <p:sldId id="358" r:id="rId26"/>
    <p:sldId id="366" r:id="rId27"/>
    <p:sldId id="359" r:id="rId28"/>
    <p:sldId id="360" r:id="rId29"/>
    <p:sldId id="361" r:id="rId30"/>
    <p:sldId id="362" r:id="rId31"/>
    <p:sldId id="363" r:id="rId32"/>
    <p:sldId id="356" r:id="rId33"/>
    <p:sldId id="341" r:id="rId34"/>
    <p:sldId id="338" r:id="rId35"/>
    <p:sldId id="323" r:id="rId36"/>
    <p:sldId id="334" r:id="rId37"/>
    <p:sldId id="302" r:id="rId38"/>
    <p:sldId id="304" r:id="rId39"/>
    <p:sldId id="329" r:id="rId40"/>
    <p:sldId id="330" r:id="rId41"/>
    <p:sldId id="331" r:id="rId42"/>
    <p:sldId id="335" r:id="rId43"/>
    <p:sldId id="306" r:id="rId44"/>
    <p:sldId id="321" r:id="rId45"/>
    <p:sldId id="357" r:id="rId46"/>
    <p:sldId id="365" r:id="rId47"/>
    <p:sldId id="364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77" autoAdjust="0"/>
  </p:normalViewPr>
  <p:slideViewPr>
    <p:cSldViewPr snapToGrid="0" snapToObjects="1">
      <p:cViewPr>
        <p:scale>
          <a:sx n="139" d="100"/>
          <a:sy n="139" d="100"/>
        </p:scale>
        <p:origin x="-1072" y="-1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F1DEA-243E-AC45-A6B9-5D8C94AA914C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6BFB5-6A9A-964A-A5A5-3961B0284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00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 txBox="1">
            <a:spLocks noGrp="1" noChangeArrowheads="1"/>
          </p:cNvSpPr>
          <p:nvPr/>
        </p:nvSpPr>
        <p:spPr bwMode="auto">
          <a:xfrm>
            <a:off x="3883563" y="8685256"/>
            <a:ext cx="2972822" cy="4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27" tIns="45363" rIns="90727" bIns="45363" anchor="b"/>
          <a:lstStyle>
            <a:lvl1pPr algn="l" defTabSz="9080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6600" indent="-282575" algn="l" defTabSz="9080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3475" indent="-225425" algn="l" defTabSz="9080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7500" indent="-227013" algn="l" defTabSz="9080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41525" indent="-227013" algn="l" defTabSz="9080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8725" indent="-227013" defTabSz="908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55925" indent="-227013" defTabSz="908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13125" indent="-227013" defTabSz="908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70325" indent="-227013" defTabSz="90805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A6FC5926-FFB9-A042-ADA0-817FD147B89A}" type="slidenum">
              <a:rPr lang="en-US" altLang="ja-JP" sz="1200" smtClean="0">
                <a:solidFill>
                  <a:prstClr val="black"/>
                </a:solidFill>
                <a:latin typeface="Calibri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altLang="ja-JP" sz="1200" smtClean="0">
              <a:solidFill>
                <a:prstClr val="black"/>
              </a:solidFill>
              <a:latin typeface="Calibri" charset="0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0" y="801688"/>
            <a:ext cx="4259263" cy="3194050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8249" y="4352185"/>
            <a:ext cx="5369167" cy="439629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8372" tIns="44185" rIns="88372" bIns="44185"/>
          <a:lstStyle/>
          <a:p>
            <a:pPr defTabSz="950913">
              <a:spcBef>
                <a:spcPct val="0"/>
              </a:spcBef>
            </a:pPr>
            <a:endParaRPr lang="ja-JP">
              <a:latin typeface="Arial" charset="0"/>
              <a:ea typeface="ＭＳ Ｐ明朝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2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2285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854931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383686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1741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785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03278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754592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7930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05270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261691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8169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112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678476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4770230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42368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30908713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00229291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1711701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101989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191708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7C24-61DF-4346-BE71-235E3B100B79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17/05/17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E406-CC31-4CA0-ADA4-64FFE91947FD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644460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0062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24371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393577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09879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4670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9254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35337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0170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6704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16278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518394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1DE0A-96A3-4642-89C3-34833DE875C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8A50D-7305-A04F-8D6A-FC6ECBA050C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319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5345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3164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479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9819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75271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485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60394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86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0129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6247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36257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094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48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066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sv-SE" dirty="0">
              <a:solidFill>
                <a:srgbClr val="0094CA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2058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6361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52423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0445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60446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33" name="Rectangle 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419CD2-3C26-FB4D-A369-B5D5882C5C11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579105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42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5C0F3-485B-7E49-8D71-A4E21318048B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40531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00899-1B6D-8745-ACE3-4CE756695BFC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85811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7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98067-1D08-7F46-9386-0741076AC87E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39177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8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9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AD966-8598-9A43-A190-7CD52BAB2C32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22709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4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4CF96-BB2B-4E47-8269-AFED7532CAF1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836657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3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4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1AC1C-4980-4241-9BB3-2E2BEFDCBCD4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63595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7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4B96A-97BD-544C-B5F9-A27022096B0D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59636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7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071BC-4E06-1848-BBAA-2388B18B41CD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700873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A2FF2-B847-8942-AA31-73EC79CA9837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12831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085E3-132A-FA47-B2C0-EDAFD2AD7BE3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8799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51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タイトル、テキスト、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グラフ プレースホルダー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5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7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92A1-06C3-9649-A6A7-19A94841438F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265836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9050" y="1109663"/>
            <a:ext cx="9156700" cy="757237"/>
            <a:chOff x="0" y="0"/>
            <a:chExt cx="5768" cy="477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Freeform 22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Freeform 23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7" name="Group 25"/>
          <p:cNvGrpSpPr>
            <a:grpSpLocks/>
          </p:cNvGrpSpPr>
          <p:nvPr/>
        </p:nvGrpSpPr>
        <p:grpSpPr bwMode="auto">
          <a:xfrm>
            <a:off x="20638" y="6161088"/>
            <a:ext cx="9169400" cy="138112"/>
            <a:chOff x="0" y="4032"/>
            <a:chExt cx="5776" cy="87"/>
          </a:xfrm>
        </p:grpSpPr>
        <p:sp>
          <p:nvSpPr>
            <p:cNvPr id="28" name="Freeform 26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Freeform 27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60445" name="Rectangle 2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68488"/>
            <a:ext cx="7772400" cy="1600200"/>
          </a:xfrm>
        </p:spPr>
        <p:txBody>
          <a:bodyPr anchorCtr="1"/>
          <a:lstStyle>
            <a:lvl1pPr>
              <a:defRPr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60446" name="Rectangle 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73175" y="3729038"/>
            <a:ext cx="6400800" cy="1371600"/>
          </a:xfrm>
        </p:spPr>
        <p:txBody>
          <a:bodyPr anchorCtr="1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dt" sz="quarter" idx="10"/>
          </p:nvPr>
        </p:nvSpPr>
        <p:spPr>
          <a:xfrm>
            <a:off x="6858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48413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33" name="Rectangle 3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484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3419CD2-3C26-FB4D-A369-B5D5882C5C11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915486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5C0F3-485B-7E49-8D71-A4E21318048B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11253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00899-1B6D-8745-ACE3-4CE756695BFC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598529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7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B98067-1D08-7F46-9386-0741076AC87E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92547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8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9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AD966-8598-9A43-A190-7CD52BAB2C32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565719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4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4CF96-BB2B-4E47-8269-AFED7532CAF1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29318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3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4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1AC1C-4980-4241-9BB3-2E2BEFDCBCD4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24495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7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4B96A-97BD-544C-B5F9-A27022096B0D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26237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7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4071BC-4E06-1848-BBAA-2388B18B41CD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72831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9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A2FF2-B847-8942-AA31-73EC79CA9837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20976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768350"/>
            <a:ext cx="1943100" cy="532765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768350"/>
            <a:ext cx="5676900" cy="53276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5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085E3-132A-FA47-B2C0-EDAFD2AD7BE3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64332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タイトル、テキスト、グラ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グラフ プレースホルダー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ja-JP" altLang="en-US" noProof="0"/>
          </a:p>
        </p:txBody>
      </p:sp>
      <p:sp>
        <p:nvSpPr>
          <p:cNvPr id="5" name="Rectangle 310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6" name="Rectangle 310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545472"/>
              </a:solidFill>
            </a:endParaRPr>
          </a:p>
        </p:txBody>
      </p:sp>
      <p:sp>
        <p:nvSpPr>
          <p:cNvPr id="7" name="Rectangle 310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A92A1-06C3-9649-A6A7-19A94841438F}" type="slidenum">
              <a:rPr lang="en-US" altLang="ja-JP">
                <a:solidFill>
                  <a:srgbClr val="545472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5454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06995"/>
      </p:ext>
    </p:extLst>
  </p:cSld>
  <p:clrMapOvr>
    <a:masterClrMapping/>
  </p:clrMapOvr>
  <p:transition xmlns:p14="http://schemas.microsoft.com/office/powerpoint/2010/main">
    <p:pull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34341-6BB8-45F0-B1CD-A968A00971BD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7D0175-403D-40D3-9CF6-DA2502C231BC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382575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62EEFB-CADB-4CE0-9DBE-6BB9A4BDDF2B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B71FC1-457E-4353-B74E-686D7512019E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3002521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38AB10-EB48-4968-91FA-2DC3E4B7D073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24F53-1C53-44D9-8924-9B14418D2E22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1656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925C23-D1B9-4077-B50F-4CA0BB7E1431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1978-2817-4D8F-9948-3F2C0C98630D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7577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F6DE1C-2F59-4E20-8D5E-733D29183AA2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26EA6-4A9F-423A-8593-88F029654C2E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222471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22E1AC-7069-4063-9884-1D2C9089A088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F0A12F-94D6-4759-B6D9-9DFA74BE7768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738373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726BEC-4A8D-4142-B1A9-57B85BF0EEB9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18F823-223D-4E88-A135-3F12FCB8CA84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71670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5691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7F529B-EAE2-400E-BF24-B2298F19F58C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176EE4-B07C-4980-A762-380A77A85B23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26834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390736-5718-41F0-B13E-4455048FF48B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74614-F36B-47AC-8075-F0B7D6C02812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197995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98A998-08E5-45EB-A51F-12B4E1E32692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5304C-5549-4EF3-BE9D-57B25AAEDDDA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017311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9C1DF8-D9F1-4211-82A6-172043FD4141}" type="datetime1">
              <a:rPr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17/05/17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3E79F-A16E-4A7C-BFC9-50B417016AE1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582747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A6291-1722-40FA-B693-4D983FFE21C8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20251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29108-CEE7-40FD-AB70-34F38334301B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09699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AD8BF-8B1B-404F-88EA-4CFCF10B2C91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55783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FE5A8-2FB2-4E9A-958C-AFEDBC3377B6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85009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A29C86-1C80-4463-87A0-5E4A7B340F60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6076822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45E32-6DC8-4EA3-8067-7C17E5A10E21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983087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290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ABDFBD-BAD5-4602-B86D-7521B5B6FF4C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586843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19320-6260-4971-9597-F1220390D368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452455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5604B-0A9F-41B9-9329-158F1F1CC4F6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883584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EDDEF-CDDE-485B-9707-F68B6126E516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44848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3EEED-CF07-4609-B654-C8A044B2ACA9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960687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550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5115B4-449F-804A-90B0-2D05FF1A0217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831614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F9583B-31B5-A542-B15D-F291A2CB4D59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4425861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435" y="440702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B5599A-C348-BC4E-B261-469FCB4EB488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05298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1B610-4CDC-B742-9BD7-FB00A53C9FA1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46386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306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306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5BB7F-B7E8-5841-9082-F85ACCBD8428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4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303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9FB260-BDB0-0E48-A82B-D36327E5EE0D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929872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F5B53-2D1B-C244-8FC4-497B62BAC0DB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613737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538" y="273117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064A3F-9521-9A4B-8CB9-A6BC804B10E9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150214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5924C-C490-FD4F-8CFC-3ABAB98334C9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759492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2FF3A4-2745-1340-A197-CAE1964F24B3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823756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704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7" y="274704"/>
            <a:ext cx="6031523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A67DB2-FD4A-5D4F-96C6-D36F61341537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/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242745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9A2027-A486-844D-AC0F-C60742780AAB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149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8B2BE-2924-4847-B7EE-F5099D5DD051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2450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0347B4-22A0-A540-A844-6E01796E5888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3970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DF623F-DF4F-324E-8CFD-3C30CB0E77A7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7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859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E45E3-6F1A-3348-84CF-700C969EF70F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573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AFD5F-25FF-A744-A17B-2785BB85B3A6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911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022587-DFA8-9143-930F-15353737CC12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5320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6B1D1-080B-8546-94F0-A9AC39C96400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08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36B059-6B1F-7A4A-933F-D0DCDAC859F2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086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D6821A-F931-834A-B710-DE3CB05A3506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869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1880DB-FC73-E445-B298-86A74B680692}" type="slidenum">
              <a:rPr lang="ja-JP" altLang="en-US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07674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882775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5595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9322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9.xml"/><Relationship Id="rId4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3.xml"/><Relationship Id="rId8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7" Type="http://schemas.openxmlformats.org/officeDocument/2006/relationships/image" Target="../media/image5.png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8.xml"/><Relationship Id="rId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64.xml"/><Relationship Id="rId2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8.xml"/><Relationship Id="rId6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0.xml"/><Relationship Id="rId8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13" Type="http://schemas.openxmlformats.org/officeDocument/2006/relationships/image" Target="../media/image8.png"/><Relationship Id="rId1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2.xml"/><Relationship Id="rId8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BCCAC-0431-F94E-9772-CCCA47D0645B}" type="datetimeFigureOut">
              <a:rPr lang="en-US" smtClean="0"/>
              <a:t>17/05/17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47986-4BE9-854C-AD71-8D8BAF674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2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BCCAC-0431-F94E-9772-CCCA47D0645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47986-4BE9-854C-AD71-8D8BAF674E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4188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EBF7C24-61DF-4346-BE71-235E3B100B79}" type="datetimeFigureOut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17/05/17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08BE406-CC31-4CA0-ADA4-64FFE91947FD}" type="slidenum">
              <a:rPr kumimoji="1" lang="ja-JP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 defTabSz="914400"/>
              <a:t>‹#›</a:t>
            </a:fld>
            <a:endParaRPr kumimoji="1"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81735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1DE0A-96A3-4642-89C3-34833DE875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8A50D-7305-A04F-8D6A-FC6ECBA050C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264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284E-8EA2-7240-9B05-1D598C310EA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17/05/17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2E290-28C5-CE44-A008-EA06EDDECD4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029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103233B-D569-4A6E-878F-CDE152514C47}" type="datetime1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17/05/17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342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5" r:id="rId6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074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036" name="Freeform 3075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7" name="Freeform 3076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397" name="Freeform 3077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9" name="Freeform 3078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0" name="Freeform 3079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1" name="Freeform 3080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2" name="Freeform 3081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3" name="Freeform 3082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4" name="Freeform 3083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5" name="Freeform 3084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6" name="Freeform 3085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7" name="Freeform 3086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8" name="Freeform 3087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9" name="Freeform 3088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0" name="Freeform 3089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1" name="Freeform 3090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11" name="Freeform 3091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3" name="Freeform 3092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4" name="Freeform 3093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14" name="Freeform 3094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15" name="Freeform 3095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7" name="Freeform 3096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27" name="Group 3097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033" name="Freeform 3098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4" name="Freeform 3099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" name="Freeform 3100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8" name="Rectangle 310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310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9423" name="Rectangle 310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54547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424" name="Rectangle 310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54547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425" name="Rectangle 310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992B420-45A2-5047-8C87-98166507C8C0}" type="slidenum">
              <a:rPr lang="en-US" altLang="ja-JP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54547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6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ransition xmlns:p14="http://schemas.microsoft.com/office/powerpoint/2010/main"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5"/>
        </a:buBlip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9"/>
        </a:buBlip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074"/>
          <p:cNvGrpSpPr>
            <a:grpSpLocks/>
          </p:cNvGrpSpPr>
          <p:nvPr/>
        </p:nvGrpSpPr>
        <p:grpSpPr bwMode="auto">
          <a:xfrm>
            <a:off x="0" y="0"/>
            <a:ext cx="9156700" cy="757238"/>
            <a:chOff x="0" y="0"/>
            <a:chExt cx="5768" cy="477"/>
          </a:xfrm>
        </p:grpSpPr>
        <p:sp>
          <p:nvSpPr>
            <p:cNvPr id="1036" name="Freeform 3075"/>
            <p:cNvSpPr>
              <a:spLocks/>
            </p:cNvSpPr>
            <p:nvPr userDrawn="1"/>
          </p:nvSpPr>
          <p:spPr bwMode="auto">
            <a:xfrm>
              <a:off x="5" y="0"/>
              <a:ext cx="5763" cy="477"/>
            </a:xfrm>
            <a:custGeom>
              <a:avLst/>
              <a:gdLst>
                <a:gd name="T0" fmla="*/ 0 w 5763"/>
                <a:gd name="T1" fmla="*/ 450 h 477"/>
                <a:gd name="T2" fmla="*/ 3 w 5763"/>
                <a:gd name="T3" fmla="*/ 0 h 477"/>
                <a:gd name="T4" fmla="*/ 5763 w 5763"/>
                <a:gd name="T5" fmla="*/ 0 h 477"/>
                <a:gd name="T6" fmla="*/ 5763 w 5763"/>
                <a:gd name="T7" fmla="*/ 465 h 477"/>
                <a:gd name="T8" fmla="*/ 4821 w 5763"/>
                <a:gd name="T9" fmla="*/ 477 h 477"/>
                <a:gd name="T10" fmla="*/ 4326 w 5763"/>
                <a:gd name="T11" fmla="*/ 447 h 477"/>
                <a:gd name="T12" fmla="*/ 3783 w 5763"/>
                <a:gd name="T13" fmla="*/ 465 h 477"/>
                <a:gd name="T14" fmla="*/ 3417 w 5763"/>
                <a:gd name="T15" fmla="*/ 456 h 477"/>
                <a:gd name="T16" fmla="*/ 2973 w 5763"/>
                <a:gd name="T17" fmla="*/ 459 h 477"/>
                <a:gd name="T18" fmla="*/ 2451 w 5763"/>
                <a:gd name="T19" fmla="*/ 453 h 477"/>
                <a:gd name="T20" fmla="*/ 2289 w 5763"/>
                <a:gd name="T21" fmla="*/ 441 h 477"/>
                <a:gd name="T22" fmla="*/ 2010 w 5763"/>
                <a:gd name="T23" fmla="*/ 453 h 477"/>
                <a:gd name="T24" fmla="*/ 1827 w 5763"/>
                <a:gd name="T25" fmla="*/ 450 h 477"/>
                <a:gd name="T26" fmla="*/ 1215 w 5763"/>
                <a:gd name="T27" fmla="*/ 465 h 477"/>
                <a:gd name="T28" fmla="*/ 660 w 5763"/>
                <a:gd name="T29" fmla="*/ 456 h 477"/>
                <a:gd name="T30" fmla="*/ 0 w 5763"/>
                <a:gd name="T31" fmla="*/ 450 h 47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5763" h="477">
                  <a:moveTo>
                    <a:pt x="0" y="450"/>
                  </a:moveTo>
                  <a:lnTo>
                    <a:pt x="3" y="0"/>
                  </a:lnTo>
                  <a:lnTo>
                    <a:pt x="5763" y="0"/>
                  </a:lnTo>
                  <a:lnTo>
                    <a:pt x="5763" y="465"/>
                  </a:lnTo>
                  <a:lnTo>
                    <a:pt x="4821" y="477"/>
                  </a:lnTo>
                  <a:lnTo>
                    <a:pt x="4326" y="447"/>
                  </a:lnTo>
                  <a:lnTo>
                    <a:pt x="3783" y="465"/>
                  </a:lnTo>
                  <a:lnTo>
                    <a:pt x="3417" y="456"/>
                  </a:lnTo>
                  <a:lnTo>
                    <a:pt x="2973" y="459"/>
                  </a:lnTo>
                  <a:lnTo>
                    <a:pt x="2451" y="453"/>
                  </a:lnTo>
                  <a:lnTo>
                    <a:pt x="2289" y="441"/>
                  </a:lnTo>
                  <a:lnTo>
                    <a:pt x="2010" y="453"/>
                  </a:lnTo>
                  <a:lnTo>
                    <a:pt x="1827" y="450"/>
                  </a:lnTo>
                  <a:lnTo>
                    <a:pt x="1215" y="465"/>
                  </a:lnTo>
                  <a:lnTo>
                    <a:pt x="660" y="456"/>
                  </a:lnTo>
                  <a:lnTo>
                    <a:pt x="0" y="450"/>
                  </a:ln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7" name="Freeform 3076"/>
            <p:cNvSpPr>
              <a:spLocks/>
            </p:cNvSpPr>
            <p:nvPr userDrawn="1"/>
          </p:nvSpPr>
          <p:spPr bwMode="auto">
            <a:xfrm>
              <a:off x="0" y="98"/>
              <a:ext cx="256" cy="253"/>
            </a:xfrm>
            <a:custGeom>
              <a:avLst/>
              <a:gdLst>
                <a:gd name="T0" fmla="*/ 8 w 256"/>
                <a:gd name="T1" fmla="*/ 190 h 253"/>
                <a:gd name="T2" fmla="*/ 71 w 256"/>
                <a:gd name="T3" fmla="*/ 115 h 253"/>
                <a:gd name="T4" fmla="*/ 203 w 256"/>
                <a:gd name="T5" fmla="*/ 16 h 253"/>
                <a:gd name="T6" fmla="*/ 251 w 256"/>
                <a:gd name="T7" fmla="*/ 19 h 253"/>
                <a:gd name="T8" fmla="*/ 236 w 256"/>
                <a:gd name="T9" fmla="*/ 46 h 253"/>
                <a:gd name="T10" fmla="*/ 176 w 256"/>
                <a:gd name="T11" fmla="*/ 82 h 253"/>
                <a:gd name="T12" fmla="*/ 92 w 256"/>
                <a:gd name="T13" fmla="*/ 154 h 253"/>
                <a:gd name="T14" fmla="*/ 23 w 256"/>
                <a:gd name="T15" fmla="*/ 247 h 253"/>
                <a:gd name="T16" fmla="*/ 8 w 256"/>
                <a:gd name="T17" fmla="*/ 190 h 25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6" h="253">
                  <a:moveTo>
                    <a:pt x="8" y="190"/>
                  </a:moveTo>
                  <a:cubicBezTo>
                    <a:pt x="16" y="168"/>
                    <a:pt x="38" y="144"/>
                    <a:pt x="71" y="115"/>
                  </a:cubicBezTo>
                  <a:cubicBezTo>
                    <a:pt x="104" y="86"/>
                    <a:pt x="173" y="32"/>
                    <a:pt x="203" y="16"/>
                  </a:cubicBezTo>
                  <a:cubicBezTo>
                    <a:pt x="233" y="0"/>
                    <a:pt x="246" y="14"/>
                    <a:pt x="251" y="19"/>
                  </a:cubicBezTo>
                  <a:cubicBezTo>
                    <a:pt x="256" y="24"/>
                    <a:pt x="249" y="35"/>
                    <a:pt x="236" y="46"/>
                  </a:cubicBezTo>
                  <a:cubicBezTo>
                    <a:pt x="223" y="57"/>
                    <a:pt x="200" y="64"/>
                    <a:pt x="176" y="82"/>
                  </a:cubicBezTo>
                  <a:cubicBezTo>
                    <a:pt x="152" y="100"/>
                    <a:pt x="118" y="126"/>
                    <a:pt x="92" y="154"/>
                  </a:cubicBezTo>
                  <a:cubicBezTo>
                    <a:pt x="66" y="182"/>
                    <a:pt x="36" y="241"/>
                    <a:pt x="23" y="247"/>
                  </a:cubicBezTo>
                  <a:cubicBezTo>
                    <a:pt x="10" y="253"/>
                    <a:pt x="0" y="212"/>
                    <a:pt x="8" y="19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397" name="Freeform 3077"/>
            <p:cNvSpPr>
              <a:spLocks/>
            </p:cNvSpPr>
            <p:nvPr userDrawn="1"/>
          </p:nvSpPr>
          <p:spPr bwMode="auto">
            <a:xfrm>
              <a:off x="56" y="0"/>
              <a:ext cx="708" cy="459"/>
            </a:xfrm>
            <a:custGeom>
              <a:avLst/>
              <a:gdLst>
                <a:gd name="T0" fmla="*/ 0 w 708"/>
                <a:gd name="T1" fmla="*/ 432 h 459"/>
                <a:gd name="T2" fmla="*/ 0 w 708"/>
                <a:gd name="T3" fmla="*/ 453 h 459"/>
                <a:gd name="T4" fmla="*/ 72 w 708"/>
                <a:gd name="T5" fmla="*/ 324 h 459"/>
                <a:gd name="T6" fmla="*/ 198 w 708"/>
                <a:gd name="T7" fmla="*/ 201 h 459"/>
                <a:gd name="T8" fmla="*/ 366 w 708"/>
                <a:gd name="T9" fmla="*/ 102 h 459"/>
                <a:gd name="T10" fmla="*/ 531 w 708"/>
                <a:gd name="T11" fmla="*/ 36 h 459"/>
                <a:gd name="T12" fmla="*/ 609 w 708"/>
                <a:gd name="T13" fmla="*/ 0 h 459"/>
                <a:gd name="T14" fmla="*/ 708 w 708"/>
                <a:gd name="T15" fmla="*/ 3 h 459"/>
                <a:gd name="T16" fmla="*/ 591 w 708"/>
                <a:gd name="T17" fmla="*/ 66 h 459"/>
                <a:gd name="T18" fmla="*/ 417 w 708"/>
                <a:gd name="T19" fmla="*/ 126 h 459"/>
                <a:gd name="T20" fmla="*/ 237 w 708"/>
                <a:gd name="T21" fmla="*/ 231 h 459"/>
                <a:gd name="T22" fmla="*/ 117 w 708"/>
                <a:gd name="T23" fmla="*/ 345 h 459"/>
                <a:gd name="T24" fmla="*/ 51 w 708"/>
                <a:gd name="T25" fmla="*/ 459 h 459"/>
                <a:gd name="T26" fmla="*/ 0 w 708"/>
                <a:gd name="T27" fmla="*/ 453 h 45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08" h="459">
                  <a:moveTo>
                    <a:pt x="0" y="432"/>
                  </a:moveTo>
                  <a:lnTo>
                    <a:pt x="0" y="453"/>
                  </a:lnTo>
                  <a:cubicBezTo>
                    <a:pt x="12" y="435"/>
                    <a:pt x="39" y="366"/>
                    <a:pt x="72" y="324"/>
                  </a:cubicBezTo>
                  <a:cubicBezTo>
                    <a:pt x="105" y="282"/>
                    <a:pt x="149" y="238"/>
                    <a:pt x="198" y="201"/>
                  </a:cubicBezTo>
                  <a:cubicBezTo>
                    <a:pt x="247" y="164"/>
                    <a:pt x="311" y="129"/>
                    <a:pt x="366" y="102"/>
                  </a:cubicBezTo>
                  <a:cubicBezTo>
                    <a:pt x="421" y="75"/>
                    <a:pt x="490" y="53"/>
                    <a:pt x="531" y="36"/>
                  </a:cubicBezTo>
                  <a:cubicBezTo>
                    <a:pt x="572" y="19"/>
                    <a:pt x="580" y="5"/>
                    <a:pt x="609" y="0"/>
                  </a:cubicBezTo>
                  <a:lnTo>
                    <a:pt x="708" y="3"/>
                  </a:lnTo>
                  <a:cubicBezTo>
                    <a:pt x="705" y="14"/>
                    <a:pt x="640" y="45"/>
                    <a:pt x="591" y="66"/>
                  </a:cubicBezTo>
                  <a:cubicBezTo>
                    <a:pt x="542" y="87"/>
                    <a:pt x="476" y="98"/>
                    <a:pt x="417" y="126"/>
                  </a:cubicBezTo>
                  <a:cubicBezTo>
                    <a:pt x="358" y="154"/>
                    <a:pt x="287" y="195"/>
                    <a:pt x="237" y="231"/>
                  </a:cubicBezTo>
                  <a:cubicBezTo>
                    <a:pt x="187" y="267"/>
                    <a:pt x="148" y="307"/>
                    <a:pt x="117" y="345"/>
                  </a:cubicBezTo>
                  <a:cubicBezTo>
                    <a:pt x="86" y="383"/>
                    <a:pt x="70" y="441"/>
                    <a:pt x="51" y="459"/>
                  </a:cubicBezTo>
                  <a:lnTo>
                    <a:pt x="0" y="453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9" name="Freeform 3078"/>
            <p:cNvSpPr>
              <a:spLocks/>
            </p:cNvSpPr>
            <p:nvPr userDrawn="1"/>
          </p:nvSpPr>
          <p:spPr bwMode="auto">
            <a:xfrm>
              <a:off x="131" y="269"/>
              <a:ext cx="251" cy="194"/>
            </a:xfrm>
            <a:custGeom>
              <a:avLst/>
              <a:gdLst>
                <a:gd name="T0" fmla="*/ 21 w 251"/>
                <a:gd name="T1" fmla="*/ 163 h 194"/>
                <a:gd name="T2" fmla="*/ 9 w 251"/>
                <a:gd name="T3" fmla="*/ 184 h 194"/>
                <a:gd name="T4" fmla="*/ 75 w 251"/>
                <a:gd name="T5" fmla="*/ 103 h 194"/>
                <a:gd name="T6" fmla="*/ 165 w 251"/>
                <a:gd name="T7" fmla="*/ 28 h 194"/>
                <a:gd name="T8" fmla="*/ 207 w 251"/>
                <a:gd name="T9" fmla="*/ 7 h 194"/>
                <a:gd name="T10" fmla="*/ 246 w 251"/>
                <a:gd name="T11" fmla="*/ 4 h 194"/>
                <a:gd name="T12" fmla="*/ 237 w 251"/>
                <a:gd name="T13" fmla="*/ 34 h 194"/>
                <a:gd name="T14" fmla="*/ 183 w 251"/>
                <a:gd name="T15" fmla="*/ 61 h 194"/>
                <a:gd name="T16" fmla="*/ 108 w 251"/>
                <a:gd name="T17" fmla="*/ 124 h 194"/>
                <a:gd name="T18" fmla="*/ 54 w 251"/>
                <a:gd name="T19" fmla="*/ 190 h 194"/>
                <a:gd name="T20" fmla="*/ 6 w 251"/>
                <a:gd name="T21" fmla="*/ 184 h 1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1" h="194">
                  <a:moveTo>
                    <a:pt x="21" y="163"/>
                  </a:moveTo>
                  <a:cubicBezTo>
                    <a:pt x="10" y="178"/>
                    <a:pt x="0" y="194"/>
                    <a:pt x="9" y="184"/>
                  </a:cubicBezTo>
                  <a:cubicBezTo>
                    <a:pt x="18" y="174"/>
                    <a:pt x="49" y="129"/>
                    <a:pt x="75" y="103"/>
                  </a:cubicBezTo>
                  <a:cubicBezTo>
                    <a:pt x="101" y="77"/>
                    <a:pt x="143" y="44"/>
                    <a:pt x="165" y="28"/>
                  </a:cubicBezTo>
                  <a:cubicBezTo>
                    <a:pt x="187" y="12"/>
                    <a:pt x="194" y="11"/>
                    <a:pt x="207" y="7"/>
                  </a:cubicBezTo>
                  <a:cubicBezTo>
                    <a:pt x="220" y="3"/>
                    <a:pt x="241" y="0"/>
                    <a:pt x="246" y="4"/>
                  </a:cubicBezTo>
                  <a:cubicBezTo>
                    <a:pt x="251" y="8"/>
                    <a:pt x="247" y="25"/>
                    <a:pt x="237" y="34"/>
                  </a:cubicBezTo>
                  <a:cubicBezTo>
                    <a:pt x="227" y="43"/>
                    <a:pt x="204" y="46"/>
                    <a:pt x="183" y="61"/>
                  </a:cubicBezTo>
                  <a:cubicBezTo>
                    <a:pt x="162" y="76"/>
                    <a:pt x="129" y="103"/>
                    <a:pt x="108" y="124"/>
                  </a:cubicBezTo>
                  <a:cubicBezTo>
                    <a:pt x="87" y="145"/>
                    <a:pt x="71" y="180"/>
                    <a:pt x="54" y="190"/>
                  </a:cubicBezTo>
                  <a:lnTo>
                    <a:pt x="6" y="18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0" name="Freeform 3079"/>
            <p:cNvSpPr>
              <a:spLocks/>
            </p:cNvSpPr>
            <p:nvPr userDrawn="1"/>
          </p:nvSpPr>
          <p:spPr bwMode="auto">
            <a:xfrm>
              <a:off x="341" y="0"/>
              <a:ext cx="159" cy="72"/>
            </a:xfrm>
            <a:custGeom>
              <a:avLst/>
              <a:gdLst>
                <a:gd name="T0" fmla="*/ 99 w 159"/>
                <a:gd name="T1" fmla="*/ 0 h 72"/>
                <a:gd name="T2" fmla="*/ 15 w 159"/>
                <a:gd name="T3" fmla="*/ 36 h 72"/>
                <a:gd name="T4" fmla="*/ 6 w 159"/>
                <a:gd name="T5" fmla="*/ 60 h 72"/>
                <a:gd name="T6" fmla="*/ 36 w 159"/>
                <a:gd name="T7" fmla="*/ 69 h 72"/>
                <a:gd name="T8" fmla="*/ 87 w 159"/>
                <a:gd name="T9" fmla="*/ 42 h 72"/>
                <a:gd name="T10" fmla="*/ 159 w 159"/>
                <a:gd name="T11" fmla="*/ 0 h 72"/>
                <a:gd name="T12" fmla="*/ 99 w 159"/>
                <a:gd name="T13" fmla="*/ 0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9" h="72">
                  <a:moveTo>
                    <a:pt x="99" y="0"/>
                  </a:moveTo>
                  <a:cubicBezTo>
                    <a:pt x="75" y="6"/>
                    <a:pt x="30" y="26"/>
                    <a:pt x="15" y="36"/>
                  </a:cubicBezTo>
                  <a:cubicBezTo>
                    <a:pt x="0" y="46"/>
                    <a:pt x="3" y="55"/>
                    <a:pt x="6" y="60"/>
                  </a:cubicBezTo>
                  <a:cubicBezTo>
                    <a:pt x="9" y="65"/>
                    <a:pt x="23" y="72"/>
                    <a:pt x="36" y="69"/>
                  </a:cubicBezTo>
                  <a:cubicBezTo>
                    <a:pt x="49" y="66"/>
                    <a:pt x="67" y="53"/>
                    <a:pt x="87" y="42"/>
                  </a:cubicBezTo>
                  <a:cubicBezTo>
                    <a:pt x="107" y="31"/>
                    <a:pt x="158" y="6"/>
                    <a:pt x="159" y="0"/>
                  </a:cubicBezTo>
                  <a:lnTo>
                    <a:pt x="99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1" name="Freeform 3080"/>
            <p:cNvSpPr>
              <a:spLocks/>
            </p:cNvSpPr>
            <p:nvPr userDrawn="1"/>
          </p:nvSpPr>
          <p:spPr bwMode="auto">
            <a:xfrm>
              <a:off x="488" y="0"/>
              <a:ext cx="455" cy="216"/>
            </a:xfrm>
            <a:custGeom>
              <a:avLst/>
              <a:gdLst>
                <a:gd name="T0" fmla="*/ 395 w 455"/>
                <a:gd name="T1" fmla="*/ 0 h 216"/>
                <a:gd name="T2" fmla="*/ 338 w 455"/>
                <a:gd name="T3" fmla="*/ 48 h 216"/>
                <a:gd name="T4" fmla="*/ 242 w 455"/>
                <a:gd name="T5" fmla="*/ 102 h 216"/>
                <a:gd name="T6" fmla="*/ 104 w 455"/>
                <a:gd name="T7" fmla="*/ 147 h 216"/>
                <a:gd name="T8" fmla="*/ 35 w 455"/>
                <a:gd name="T9" fmla="*/ 168 h 216"/>
                <a:gd name="T10" fmla="*/ 8 w 455"/>
                <a:gd name="T11" fmla="*/ 192 h 216"/>
                <a:gd name="T12" fmla="*/ 8 w 455"/>
                <a:gd name="T13" fmla="*/ 213 h 216"/>
                <a:gd name="T14" fmla="*/ 59 w 455"/>
                <a:gd name="T15" fmla="*/ 213 h 216"/>
                <a:gd name="T16" fmla="*/ 86 w 455"/>
                <a:gd name="T17" fmla="*/ 192 h 216"/>
                <a:gd name="T18" fmla="*/ 173 w 455"/>
                <a:gd name="T19" fmla="*/ 159 h 216"/>
                <a:gd name="T20" fmla="*/ 299 w 455"/>
                <a:gd name="T21" fmla="*/ 126 h 216"/>
                <a:gd name="T22" fmla="*/ 392 w 455"/>
                <a:gd name="T23" fmla="*/ 72 h 216"/>
                <a:gd name="T24" fmla="*/ 455 w 455"/>
                <a:gd name="T25" fmla="*/ 0 h 216"/>
                <a:gd name="T26" fmla="*/ 395 w 455"/>
                <a:gd name="T27" fmla="*/ 0 h 21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55" h="216">
                  <a:moveTo>
                    <a:pt x="395" y="0"/>
                  </a:moveTo>
                  <a:cubicBezTo>
                    <a:pt x="376" y="8"/>
                    <a:pt x="364" y="31"/>
                    <a:pt x="338" y="48"/>
                  </a:cubicBezTo>
                  <a:cubicBezTo>
                    <a:pt x="312" y="65"/>
                    <a:pt x="281" y="86"/>
                    <a:pt x="242" y="102"/>
                  </a:cubicBezTo>
                  <a:cubicBezTo>
                    <a:pt x="203" y="118"/>
                    <a:pt x="138" y="136"/>
                    <a:pt x="104" y="147"/>
                  </a:cubicBezTo>
                  <a:cubicBezTo>
                    <a:pt x="70" y="158"/>
                    <a:pt x="51" y="161"/>
                    <a:pt x="35" y="168"/>
                  </a:cubicBezTo>
                  <a:cubicBezTo>
                    <a:pt x="19" y="175"/>
                    <a:pt x="12" y="185"/>
                    <a:pt x="8" y="192"/>
                  </a:cubicBezTo>
                  <a:cubicBezTo>
                    <a:pt x="4" y="199"/>
                    <a:pt x="0" y="210"/>
                    <a:pt x="8" y="213"/>
                  </a:cubicBezTo>
                  <a:cubicBezTo>
                    <a:pt x="16" y="216"/>
                    <a:pt x="46" y="216"/>
                    <a:pt x="59" y="213"/>
                  </a:cubicBezTo>
                  <a:cubicBezTo>
                    <a:pt x="72" y="210"/>
                    <a:pt x="67" y="201"/>
                    <a:pt x="86" y="192"/>
                  </a:cubicBezTo>
                  <a:cubicBezTo>
                    <a:pt x="105" y="183"/>
                    <a:pt x="138" y="170"/>
                    <a:pt x="173" y="159"/>
                  </a:cubicBezTo>
                  <a:cubicBezTo>
                    <a:pt x="208" y="148"/>
                    <a:pt x="263" y="140"/>
                    <a:pt x="299" y="126"/>
                  </a:cubicBezTo>
                  <a:cubicBezTo>
                    <a:pt x="335" y="112"/>
                    <a:pt x="366" y="93"/>
                    <a:pt x="392" y="72"/>
                  </a:cubicBezTo>
                  <a:cubicBezTo>
                    <a:pt x="418" y="51"/>
                    <a:pt x="454" y="12"/>
                    <a:pt x="455" y="0"/>
                  </a:cubicBezTo>
                  <a:lnTo>
                    <a:pt x="39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2" name="Freeform 3081"/>
            <p:cNvSpPr>
              <a:spLocks/>
            </p:cNvSpPr>
            <p:nvPr userDrawn="1"/>
          </p:nvSpPr>
          <p:spPr bwMode="auto">
            <a:xfrm>
              <a:off x="1448" y="37"/>
              <a:ext cx="414" cy="108"/>
            </a:xfrm>
            <a:custGeom>
              <a:avLst/>
              <a:gdLst>
                <a:gd name="T0" fmla="*/ 0 w 414"/>
                <a:gd name="T1" fmla="*/ 11 h 108"/>
                <a:gd name="T2" fmla="*/ 24 w 414"/>
                <a:gd name="T3" fmla="*/ 11 h 108"/>
                <a:gd name="T4" fmla="*/ 156 w 414"/>
                <a:gd name="T5" fmla="*/ 2 h 108"/>
                <a:gd name="T6" fmla="*/ 288 w 414"/>
                <a:gd name="T7" fmla="*/ 23 h 108"/>
                <a:gd name="T8" fmla="*/ 384 w 414"/>
                <a:gd name="T9" fmla="*/ 53 h 108"/>
                <a:gd name="T10" fmla="*/ 411 w 414"/>
                <a:gd name="T11" fmla="*/ 74 h 108"/>
                <a:gd name="T12" fmla="*/ 405 w 414"/>
                <a:gd name="T13" fmla="*/ 104 h 108"/>
                <a:gd name="T14" fmla="*/ 363 w 414"/>
                <a:gd name="T15" fmla="*/ 101 h 108"/>
                <a:gd name="T16" fmla="*/ 294 w 414"/>
                <a:gd name="T17" fmla="*/ 77 h 108"/>
                <a:gd name="T18" fmla="*/ 174 w 414"/>
                <a:gd name="T19" fmla="*/ 50 h 108"/>
                <a:gd name="T20" fmla="*/ 72 w 414"/>
                <a:gd name="T21" fmla="*/ 62 h 108"/>
                <a:gd name="T22" fmla="*/ 36 w 414"/>
                <a:gd name="T23" fmla="*/ 59 h 108"/>
                <a:gd name="T24" fmla="*/ 0 w 414"/>
                <a:gd name="T25" fmla="*/ 1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4" h="108">
                  <a:moveTo>
                    <a:pt x="0" y="11"/>
                  </a:moveTo>
                  <a:lnTo>
                    <a:pt x="24" y="11"/>
                  </a:lnTo>
                  <a:cubicBezTo>
                    <a:pt x="50" y="9"/>
                    <a:pt x="112" y="0"/>
                    <a:pt x="156" y="2"/>
                  </a:cubicBezTo>
                  <a:cubicBezTo>
                    <a:pt x="200" y="4"/>
                    <a:pt x="250" y="15"/>
                    <a:pt x="288" y="23"/>
                  </a:cubicBezTo>
                  <a:cubicBezTo>
                    <a:pt x="326" y="31"/>
                    <a:pt x="363" y="44"/>
                    <a:pt x="384" y="53"/>
                  </a:cubicBezTo>
                  <a:cubicBezTo>
                    <a:pt x="405" y="62"/>
                    <a:pt x="408" y="66"/>
                    <a:pt x="411" y="74"/>
                  </a:cubicBezTo>
                  <a:cubicBezTo>
                    <a:pt x="414" y="82"/>
                    <a:pt x="413" y="100"/>
                    <a:pt x="405" y="104"/>
                  </a:cubicBezTo>
                  <a:cubicBezTo>
                    <a:pt x="397" y="108"/>
                    <a:pt x="381" y="105"/>
                    <a:pt x="363" y="101"/>
                  </a:cubicBezTo>
                  <a:cubicBezTo>
                    <a:pt x="345" y="97"/>
                    <a:pt x="325" y="85"/>
                    <a:pt x="294" y="77"/>
                  </a:cubicBezTo>
                  <a:cubicBezTo>
                    <a:pt x="263" y="69"/>
                    <a:pt x="211" y="53"/>
                    <a:pt x="174" y="50"/>
                  </a:cubicBezTo>
                  <a:cubicBezTo>
                    <a:pt x="137" y="47"/>
                    <a:pt x="95" y="61"/>
                    <a:pt x="72" y="62"/>
                  </a:cubicBezTo>
                  <a:cubicBezTo>
                    <a:pt x="49" y="63"/>
                    <a:pt x="48" y="66"/>
                    <a:pt x="36" y="59"/>
                  </a:cubicBezTo>
                  <a:cubicBezTo>
                    <a:pt x="24" y="52"/>
                    <a:pt x="13" y="36"/>
                    <a:pt x="0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3" name="Freeform 3082"/>
            <p:cNvSpPr>
              <a:spLocks/>
            </p:cNvSpPr>
            <p:nvPr userDrawn="1"/>
          </p:nvSpPr>
          <p:spPr bwMode="auto">
            <a:xfrm>
              <a:off x="1790" y="0"/>
              <a:ext cx="520" cy="225"/>
            </a:xfrm>
            <a:custGeom>
              <a:avLst/>
              <a:gdLst>
                <a:gd name="T0" fmla="*/ 42 w 520"/>
                <a:gd name="T1" fmla="*/ 0 h 225"/>
                <a:gd name="T2" fmla="*/ 12 w 520"/>
                <a:gd name="T3" fmla="*/ 24 h 225"/>
                <a:gd name="T4" fmla="*/ 114 w 520"/>
                <a:gd name="T5" fmla="*/ 54 h 225"/>
                <a:gd name="T6" fmla="*/ 240 w 520"/>
                <a:gd name="T7" fmla="*/ 117 h 225"/>
                <a:gd name="T8" fmla="*/ 333 w 520"/>
                <a:gd name="T9" fmla="*/ 153 h 225"/>
                <a:gd name="T10" fmla="*/ 438 w 520"/>
                <a:gd name="T11" fmla="*/ 219 h 225"/>
                <a:gd name="T12" fmla="*/ 426 w 520"/>
                <a:gd name="T13" fmla="*/ 192 h 225"/>
                <a:gd name="T14" fmla="*/ 441 w 520"/>
                <a:gd name="T15" fmla="*/ 180 h 225"/>
                <a:gd name="T16" fmla="*/ 519 w 520"/>
                <a:gd name="T17" fmla="*/ 216 h 225"/>
                <a:gd name="T18" fmla="*/ 450 w 520"/>
                <a:gd name="T19" fmla="*/ 162 h 225"/>
                <a:gd name="T20" fmla="*/ 381 w 520"/>
                <a:gd name="T21" fmla="*/ 135 h 225"/>
                <a:gd name="T22" fmla="*/ 285 w 520"/>
                <a:gd name="T23" fmla="*/ 84 h 225"/>
                <a:gd name="T24" fmla="*/ 186 w 520"/>
                <a:gd name="T25" fmla="*/ 18 h 225"/>
                <a:gd name="T26" fmla="*/ 123 w 520"/>
                <a:gd name="T27" fmla="*/ 0 h 225"/>
                <a:gd name="T28" fmla="*/ 42 w 520"/>
                <a:gd name="T29" fmla="*/ 0 h 22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0" h="225">
                  <a:moveTo>
                    <a:pt x="42" y="0"/>
                  </a:moveTo>
                  <a:cubicBezTo>
                    <a:pt x="24" y="4"/>
                    <a:pt x="0" y="15"/>
                    <a:pt x="12" y="24"/>
                  </a:cubicBezTo>
                  <a:cubicBezTo>
                    <a:pt x="24" y="33"/>
                    <a:pt x="76" y="39"/>
                    <a:pt x="114" y="54"/>
                  </a:cubicBezTo>
                  <a:cubicBezTo>
                    <a:pt x="152" y="69"/>
                    <a:pt x="203" y="100"/>
                    <a:pt x="240" y="117"/>
                  </a:cubicBezTo>
                  <a:cubicBezTo>
                    <a:pt x="277" y="134"/>
                    <a:pt x="300" y="136"/>
                    <a:pt x="333" y="153"/>
                  </a:cubicBezTo>
                  <a:cubicBezTo>
                    <a:pt x="366" y="170"/>
                    <a:pt x="423" y="213"/>
                    <a:pt x="438" y="219"/>
                  </a:cubicBezTo>
                  <a:cubicBezTo>
                    <a:pt x="453" y="225"/>
                    <a:pt x="426" y="198"/>
                    <a:pt x="426" y="192"/>
                  </a:cubicBezTo>
                  <a:cubicBezTo>
                    <a:pt x="426" y="186"/>
                    <a:pt x="426" y="176"/>
                    <a:pt x="441" y="180"/>
                  </a:cubicBezTo>
                  <a:cubicBezTo>
                    <a:pt x="456" y="184"/>
                    <a:pt x="518" y="219"/>
                    <a:pt x="519" y="216"/>
                  </a:cubicBezTo>
                  <a:cubicBezTo>
                    <a:pt x="520" y="213"/>
                    <a:pt x="473" y="176"/>
                    <a:pt x="450" y="162"/>
                  </a:cubicBezTo>
                  <a:cubicBezTo>
                    <a:pt x="427" y="148"/>
                    <a:pt x="408" y="148"/>
                    <a:pt x="381" y="135"/>
                  </a:cubicBezTo>
                  <a:cubicBezTo>
                    <a:pt x="354" y="122"/>
                    <a:pt x="318" y="104"/>
                    <a:pt x="285" y="84"/>
                  </a:cubicBezTo>
                  <a:cubicBezTo>
                    <a:pt x="252" y="64"/>
                    <a:pt x="213" y="32"/>
                    <a:pt x="186" y="18"/>
                  </a:cubicBezTo>
                  <a:cubicBezTo>
                    <a:pt x="159" y="4"/>
                    <a:pt x="147" y="2"/>
                    <a:pt x="123" y="0"/>
                  </a:cubicBezTo>
                  <a:lnTo>
                    <a:pt x="4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4" name="Freeform 3083"/>
            <p:cNvSpPr>
              <a:spLocks/>
            </p:cNvSpPr>
            <p:nvPr userDrawn="1"/>
          </p:nvSpPr>
          <p:spPr bwMode="auto">
            <a:xfrm>
              <a:off x="1943" y="154"/>
              <a:ext cx="431" cy="233"/>
            </a:xfrm>
            <a:custGeom>
              <a:avLst/>
              <a:gdLst>
                <a:gd name="T0" fmla="*/ 6 w 431"/>
                <a:gd name="T1" fmla="*/ 38 h 233"/>
                <a:gd name="T2" fmla="*/ 9 w 431"/>
                <a:gd name="T3" fmla="*/ 20 h 233"/>
                <a:gd name="T4" fmla="*/ 42 w 431"/>
                <a:gd name="T5" fmla="*/ 2 h 233"/>
                <a:gd name="T6" fmla="*/ 90 w 431"/>
                <a:gd name="T7" fmla="*/ 35 h 233"/>
                <a:gd name="T8" fmla="*/ 189 w 431"/>
                <a:gd name="T9" fmla="*/ 89 h 233"/>
                <a:gd name="T10" fmla="*/ 288 w 431"/>
                <a:gd name="T11" fmla="*/ 140 h 233"/>
                <a:gd name="T12" fmla="*/ 375 w 431"/>
                <a:gd name="T13" fmla="*/ 176 h 233"/>
                <a:gd name="T14" fmla="*/ 396 w 431"/>
                <a:gd name="T15" fmla="*/ 176 h 233"/>
                <a:gd name="T16" fmla="*/ 429 w 431"/>
                <a:gd name="T17" fmla="*/ 212 h 233"/>
                <a:gd name="T18" fmla="*/ 408 w 431"/>
                <a:gd name="T19" fmla="*/ 233 h 233"/>
                <a:gd name="T20" fmla="*/ 333 w 431"/>
                <a:gd name="T21" fmla="*/ 212 h 233"/>
                <a:gd name="T22" fmla="*/ 186 w 431"/>
                <a:gd name="T23" fmla="*/ 143 h 233"/>
                <a:gd name="T24" fmla="*/ 48 w 431"/>
                <a:gd name="T25" fmla="*/ 68 h 233"/>
                <a:gd name="T26" fmla="*/ 6 w 431"/>
                <a:gd name="T27" fmla="*/ 38 h 2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31" h="233">
                  <a:moveTo>
                    <a:pt x="6" y="38"/>
                  </a:moveTo>
                  <a:cubicBezTo>
                    <a:pt x="0" y="26"/>
                    <a:pt x="3" y="26"/>
                    <a:pt x="9" y="20"/>
                  </a:cubicBezTo>
                  <a:cubicBezTo>
                    <a:pt x="15" y="14"/>
                    <a:pt x="29" y="0"/>
                    <a:pt x="42" y="2"/>
                  </a:cubicBezTo>
                  <a:cubicBezTo>
                    <a:pt x="55" y="4"/>
                    <a:pt x="66" y="21"/>
                    <a:pt x="90" y="35"/>
                  </a:cubicBezTo>
                  <a:cubicBezTo>
                    <a:pt x="114" y="49"/>
                    <a:pt x="156" y="72"/>
                    <a:pt x="189" y="89"/>
                  </a:cubicBezTo>
                  <a:cubicBezTo>
                    <a:pt x="222" y="106"/>
                    <a:pt x="257" y="126"/>
                    <a:pt x="288" y="140"/>
                  </a:cubicBezTo>
                  <a:cubicBezTo>
                    <a:pt x="319" y="154"/>
                    <a:pt x="357" y="170"/>
                    <a:pt x="375" y="176"/>
                  </a:cubicBezTo>
                  <a:cubicBezTo>
                    <a:pt x="393" y="182"/>
                    <a:pt x="387" y="170"/>
                    <a:pt x="396" y="176"/>
                  </a:cubicBezTo>
                  <a:cubicBezTo>
                    <a:pt x="405" y="182"/>
                    <a:pt x="427" y="203"/>
                    <a:pt x="429" y="212"/>
                  </a:cubicBezTo>
                  <a:cubicBezTo>
                    <a:pt x="431" y="221"/>
                    <a:pt x="424" y="233"/>
                    <a:pt x="408" y="233"/>
                  </a:cubicBezTo>
                  <a:cubicBezTo>
                    <a:pt x="392" y="233"/>
                    <a:pt x="370" y="227"/>
                    <a:pt x="333" y="212"/>
                  </a:cubicBezTo>
                  <a:cubicBezTo>
                    <a:pt x="296" y="197"/>
                    <a:pt x="234" y="167"/>
                    <a:pt x="186" y="143"/>
                  </a:cubicBezTo>
                  <a:cubicBezTo>
                    <a:pt x="138" y="119"/>
                    <a:pt x="78" y="86"/>
                    <a:pt x="48" y="68"/>
                  </a:cubicBezTo>
                  <a:cubicBezTo>
                    <a:pt x="18" y="50"/>
                    <a:pt x="12" y="50"/>
                    <a:pt x="6" y="3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5" name="Freeform 3084"/>
            <p:cNvSpPr>
              <a:spLocks/>
            </p:cNvSpPr>
            <p:nvPr userDrawn="1"/>
          </p:nvSpPr>
          <p:spPr bwMode="auto">
            <a:xfrm>
              <a:off x="2262" y="87"/>
              <a:ext cx="396" cy="227"/>
            </a:xfrm>
            <a:custGeom>
              <a:avLst/>
              <a:gdLst>
                <a:gd name="T0" fmla="*/ 2 w 396"/>
                <a:gd name="T1" fmla="*/ 9 h 227"/>
                <a:gd name="T2" fmla="*/ 53 w 396"/>
                <a:gd name="T3" fmla="*/ 66 h 227"/>
                <a:gd name="T4" fmla="*/ 176 w 396"/>
                <a:gd name="T5" fmla="*/ 132 h 227"/>
                <a:gd name="T6" fmla="*/ 293 w 396"/>
                <a:gd name="T7" fmla="*/ 189 h 227"/>
                <a:gd name="T8" fmla="*/ 341 w 396"/>
                <a:gd name="T9" fmla="*/ 222 h 227"/>
                <a:gd name="T10" fmla="*/ 377 w 396"/>
                <a:gd name="T11" fmla="*/ 219 h 227"/>
                <a:gd name="T12" fmla="*/ 377 w 396"/>
                <a:gd name="T13" fmla="*/ 180 h 227"/>
                <a:gd name="T14" fmla="*/ 260 w 396"/>
                <a:gd name="T15" fmla="*/ 126 h 227"/>
                <a:gd name="T16" fmla="*/ 113 w 396"/>
                <a:gd name="T17" fmla="*/ 51 h 227"/>
                <a:gd name="T18" fmla="*/ 41 w 396"/>
                <a:gd name="T19" fmla="*/ 9 h 227"/>
                <a:gd name="T20" fmla="*/ 2 w 396"/>
                <a:gd name="T21" fmla="*/ 9 h 22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96" h="227">
                  <a:moveTo>
                    <a:pt x="2" y="9"/>
                  </a:moveTo>
                  <a:cubicBezTo>
                    <a:pt x="4" y="18"/>
                    <a:pt x="24" y="45"/>
                    <a:pt x="53" y="66"/>
                  </a:cubicBezTo>
                  <a:cubicBezTo>
                    <a:pt x="82" y="87"/>
                    <a:pt x="136" y="111"/>
                    <a:pt x="176" y="132"/>
                  </a:cubicBezTo>
                  <a:cubicBezTo>
                    <a:pt x="216" y="153"/>
                    <a:pt x="266" y="174"/>
                    <a:pt x="293" y="189"/>
                  </a:cubicBezTo>
                  <a:cubicBezTo>
                    <a:pt x="320" y="204"/>
                    <a:pt x="327" y="217"/>
                    <a:pt x="341" y="222"/>
                  </a:cubicBezTo>
                  <a:cubicBezTo>
                    <a:pt x="355" y="227"/>
                    <a:pt x="371" y="226"/>
                    <a:pt x="377" y="219"/>
                  </a:cubicBezTo>
                  <a:cubicBezTo>
                    <a:pt x="383" y="212"/>
                    <a:pt x="396" y="195"/>
                    <a:pt x="377" y="180"/>
                  </a:cubicBezTo>
                  <a:cubicBezTo>
                    <a:pt x="358" y="165"/>
                    <a:pt x="304" y="147"/>
                    <a:pt x="260" y="126"/>
                  </a:cubicBezTo>
                  <a:cubicBezTo>
                    <a:pt x="216" y="105"/>
                    <a:pt x="149" y="70"/>
                    <a:pt x="113" y="51"/>
                  </a:cubicBezTo>
                  <a:cubicBezTo>
                    <a:pt x="77" y="32"/>
                    <a:pt x="60" y="17"/>
                    <a:pt x="41" y="9"/>
                  </a:cubicBezTo>
                  <a:cubicBezTo>
                    <a:pt x="22" y="1"/>
                    <a:pt x="0" y="0"/>
                    <a:pt x="2" y="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6" name="Freeform 3085"/>
            <p:cNvSpPr>
              <a:spLocks/>
            </p:cNvSpPr>
            <p:nvPr userDrawn="1"/>
          </p:nvSpPr>
          <p:spPr bwMode="auto">
            <a:xfrm>
              <a:off x="2264" y="240"/>
              <a:ext cx="516" cy="223"/>
            </a:xfrm>
            <a:custGeom>
              <a:avLst/>
              <a:gdLst>
                <a:gd name="T0" fmla="*/ 3 w 516"/>
                <a:gd name="T1" fmla="*/ 10 h 223"/>
                <a:gd name="T2" fmla="*/ 105 w 516"/>
                <a:gd name="T3" fmla="*/ 97 h 223"/>
                <a:gd name="T4" fmla="*/ 243 w 516"/>
                <a:gd name="T5" fmla="*/ 178 h 223"/>
                <a:gd name="T6" fmla="*/ 357 w 516"/>
                <a:gd name="T7" fmla="*/ 217 h 223"/>
                <a:gd name="T8" fmla="*/ 498 w 516"/>
                <a:gd name="T9" fmla="*/ 214 h 223"/>
                <a:gd name="T10" fmla="*/ 468 w 516"/>
                <a:gd name="T11" fmla="*/ 187 h 223"/>
                <a:gd name="T12" fmla="*/ 309 w 516"/>
                <a:gd name="T13" fmla="*/ 136 h 223"/>
                <a:gd name="T14" fmla="*/ 123 w 516"/>
                <a:gd name="T15" fmla="*/ 34 h 223"/>
                <a:gd name="T16" fmla="*/ 3 w 516"/>
                <a:gd name="T17" fmla="*/ 10 h 2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6" h="223">
                  <a:moveTo>
                    <a:pt x="3" y="10"/>
                  </a:moveTo>
                  <a:cubicBezTo>
                    <a:pt x="0" y="20"/>
                    <a:pt x="65" y="69"/>
                    <a:pt x="105" y="97"/>
                  </a:cubicBezTo>
                  <a:cubicBezTo>
                    <a:pt x="145" y="125"/>
                    <a:pt x="201" y="158"/>
                    <a:pt x="243" y="178"/>
                  </a:cubicBezTo>
                  <a:cubicBezTo>
                    <a:pt x="285" y="198"/>
                    <a:pt x="315" y="211"/>
                    <a:pt x="357" y="217"/>
                  </a:cubicBezTo>
                  <a:cubicBezTo>
                    <a:pt x="399" y="223"/>
                    <a:pt x="480" y="219"/>
                    <a:pt x="498" y="214"/>
                  </a:cubicBezTo>
                  <a:cubicBezTo>
                    <a:pt x="516" y="209"/>
                    <a:pt x="499" y="200"/>
                    <a:pt x="468" y="187"/>
                  </a:cubicBezTo>
                  <a:cubicBezTo>
                    <a:pt x="437" y="174"/>
                    <a:pt x="366" y="161"/>
                    <a:pt x="309" y="136"/>
                  </a:cubicBezTo>
                  <a:cubicBezTo>
                    <a:pt x="252" y="111"/>
                    <a:pt x="172" y="54"/>
                    <a:pt x="123" y="34"/>
                  </a:cubicBezTo>
                  <a:cubicBezTo>
                    <a:pt x="74" y="14"/>
                    <a:pt x="6" y="0"/>
                    <a:pt x="3" y="1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7" name="Freeform 3086"/>
            <p:cNvSpPr>
              <a:spLocks/>
            </p:cNvSpPr>
            <p:nvPr userDrawn="1"/>
          </p:nvSpPr>
          <p:spPr bwMode="auto">
            <a:xfrm>
              <a:off x="2723" y="324"/>
              <a:ext cx="414" cy="100"/>
            </a:xfrm>
            <a:custGeom>
              <a:avLst/>
              <a:gdLst>
                <a:gd name="T0" fmla="*/ 69 w 414"/>
                <a:gd name="T1" fmla="*/ 60 h 100"/>
                <a:gd name="T2" fmla="*/ 12 w 414"/>
                <a:gd name="T3" fmla="*/ 42 h 100"/>
                <a:gd name="T4" fmla="*/ 3 w 414"/>
                <a:gd name="T5" fmla="*/ 15 h 100"/>
                <a:gd name="T6" fmla="*/ 30 w 414"/>
                <a:gd name="T7" fmla="*/ 0 h 100"/>
                <a:gd name="T8" fmla="*/ 117 w 414"/>
                <a:gd name="T9" fmla="*/ 18 h 100"/>
                <a:gd name="T10" fmla="*/ 243 w 414"/>
                <a:gd name="T11" fmla="*/ 48 h 100"/>
                <a:gd name="T12" fmla="*/ 387 w 414"/>
                <a:gd name="T13" fmla="*/ 48 h 100"/>
                <a:gd name="T14" fmla="*/ 408 w 414"/>
                <a:gd name="T15" fmla="*/ 54 h 100"/>
                <a:gd name="T16" fmla="*/ 381 w 414"/>
                <a:gd name="T17" fmla="*/ 87 h 100"/>
                <a:gd name="T18" fmla="*/ 318 w 414"/>
                <a:gd name="T19" fmla="*/ 99 h 100"/>
                <a:gd name="T20" fmla="*/ 195 w 414"/>
                <a:gd name="T21" fmla="*/ 93 h 100"/>
                <a:gd name="T22" fmla="*/ 69 w 414"/>
                <a:gd name="T23" fmla="*/ 60 h 1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14" h="100">
                  <a:moveTo>
                    <a:pt x="69" y="60"/>
                  </a:moveTo>
                  <a:cubicBezTo>
                    <a:pt x="39" y="52"/>
                    <a:pt x="23" y="49"/>
                    <a:pt x="12" y="42"/>
                  </a:cubicBezTo>
                  <a:cubicBezTo>
                    <a:pt x="1" y="35"/>
                    <a:pt x="0" y="22"/>
                    <a:pt x="3" y="15"/>
                  </a:cubicBezTo>
                  <a:cubicBezTo>
                    <a:pt x="6" y="8"/>
                    <a:pt x="11" y="0"/>
                    <a:pt x="30" y="0"/>
                  </a:cubicBezTo>
                  <a:cubicBezTo>
                    <a:pt x="49" y="0"/>
                    <a:pt x="82" y="10"/>
                    <a:pt x="117" y="18"/>
                  </a:cubicBezTo>
                  <a:cubicBezTo>
                    <a:pt x="152" y="26"/>
                    <a:pt x="198" y="43"/>
                    <a:pt x="243" y="48"/>
                  </a:cubicBezTo>
                  <a:cubicBezTo>
                    <a:pt x="288" y="53"/>
                    <a:pt x="360" y="47"/>
                    <a:pt x="387" y="48"/>
                  </a:cubicBezTo>
                  <a:cubicBezTo>
                    <a:pt x="414" y="49"/>
                    <a:pt x="409" y="48"/>
                    <a:pt x="408" y="54"/>
                  </a:cubicBezTo>
                  <a:cubicBezTo>
                    <a:pt x="407" y="60"/>
                    <a:pt x="396" y="80"/>
                    <a:pt x="381" y="87"/>
                  </a:cubicBezTo>
                  <a:cubicBezTo>
                    <a:pt x="366" y="94"/>
                    <a:pt x="349" y="98"/>
                    <a:pt x="318" y="99"/>
                  </a:cubicBezTo>
                  <a:cubicBezTo>
                    <a:pt x="287" y="100"/>
                    <a:pt x="237" y="99"/>
                    <a:pt x="195" y="93"/>
                  </a:cubicBezTo>
                  <a:cubicBezTo>
                    <a:pt x="153" y="87"/>
                    <a:pt x="99" y="68"/>
                    <a:pt x="69" y="6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8" name="Freeform 3087"/>
            <p:cNvSpPr>
              <a:spLocks/>
            </p:cNvSpPr>
            <p:nvPr userDrawn="1"/>
          </p:nvSpPr>
          <p:spPr bwMode="auto">
            <a:xfrm>
              <a:off x="3165" y="375"/>
              <a:ext cx="150" cy="72"/>
            </a:xfrm>
            <a:custGeom>
              <a:avLst/>
              <a:gdLst>
                <a:gd name="T0" fmla="*/ 3 w 150"/>
                <a:gd name="T1" fmla="*/ 67 h 72"/>
                <a:gd name="T2" fmla="*/ 84 w 150"/>
                <a:gd name="T3" fmla="*/ 19 h 72"/>
                <a:gd name="T4" fmla="*/ 123 w 150"/>
                <a:gd name="T5" fmla="*/ 1 h 72"/>
                <a:gd name="T6" fmla="*/ 150 w 150"/>
                <a:gd name="T7" fmla="*/ 22 h 72"/>
                <a:gd name="T8" fmla="*/ 123 w 150"/>
                <a:gd name="T9" fmla="*/ 55 h 72"/>
                <a:gd name="T10" fmla="*/ 90 w 150"/>
                <a:gd name="T11" fmla="*/ 70 h 72"/>
                <a:gd name="T12" fmla="*/ 0 w 150"/>
                <a:gd name="T13" fmla="*/ 67 h 7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72">
                  <a:moveTo>
                    <a:pt x="3" y="67"/>
                  </a:moveTo>
                  <a:cubicBezTo>
                    <a:pt x="16" y="59"/>
                    <a:pt x="64" y="30"/>
                    <a:pt x="84" y="19"/>
                  </a:cubicBezTo>
                  <a:cubicBezTo>
                    <a:pt x="104" y="8"/>
                    <a:pt x="112" y="0"/>
                    <a:pt x="123" y="1"/>
                  </a:cubicBezTo>
                  <a:cubicBezTo>
                    <a:pt x="134" y="2"/>
                    <a:pt x="150" y="13"/>
                    <a:pt x="150" y="22"/>
                  </a:cubicBezTo>
                  <a:cubicBezTo>
                    <a:pt x="150" y="31"/>
                    <a:pt x="133" y="47"/>
                    <a:pt x="123" y="55"/>
                  </a:cubicBezTo>
                  <a:cubicBezTo>
                    <a:pt x="113" y="63"/>
                    <a:pt x="110" y="68"/>
                    <a:pt x="90" y="70"/>
                  </a:cubicBezTo>
                  <a:cubicBezTo>
                    <a:pt x="70" y="72"/>
                    <a:pt x="35" y="69"/>
                    <a:pt x="0" y="67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49" name="Freeform 3088"/>
            <p:cNvSpPr>
              <a:spLocks/>
            </p:cNvSpPr>
            <p:nvPr userDrawn="1"/>
          </p:nvSpPr>
          <p:spPr bwMode="auto">
            <a:xfrm>
              <a:off x="3463" y="267"/>
              <a:ext cx="148" cy="91"/>
            </a:xfrm>
            <a:custGeom>
              <a:avLst/>
              <a:gdLst>
                <a:gd name="T0" fmla="*/ 1 w 148"/>
                <a:gd name="T1" fmla="*/ 69 h 91"/>
                <a:gd name="T2" fmla="*/ 25 w 148"/>
                <a:gd name="T3" fmla="*/ 51 h 91"/>
                <a:gd name="T4" fmla="*/ 100 w 148"/>
                <a:gd name="T5" fmla="*/ 9 h 91"/>
                <a:gd name="T6" fmla="*/ 133 w 148"/>
                <a:gd name="T7" fmla="*/ 3 h 91"/>
                <a:gd name="T8" fmla="*/ 136 w 148"/>
                <a:gd name="T9" fmla="*/ 27 h 91"/>
                <a:gd name="T10" fmla="*/ 61 w 148"/>
                <a:gd name="T11" fmla="*/ 75 h 91"/>
                <a:gd name="T12" fmla="*/ 19 w 148"/>
                <a:gd name="T13" fmla="*/ 90 h 91"/>
                <a:gd name="T14" fmla="*/ 1 w 148"/>
                <a:gd name="T15" fmla="*/ 69 h 9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48" h="91">
                  <a:moveTo>
                    <a:pt x="1" y="69"/>
                  </a:moveTo>
                  <a:cubicBezTo>
                    <a:pt x="2" y="63"/>
                    <a:pt x="9" y="61"/>
                    <a:pt x="25" y="51"/>
                  </a:cubicBezTo>
                  <a:cubicBezTo>
                    <a:pt x="41" y="41"/>
                    <a:pt x="82" y="17"/>
                    <a:pt x="100" y="9"/>
                  </a:cubicBezTo>
                  <a:cubicBezTo>
                    <a:pt x="118" y="1"/>
                    <a:pt x="127" y="0"/>
                    <a:pt x="133" y="3"/>
                  </a:cubicBezTo>
                  <a:cubicBezTo>
                    <a:pt x="139" y="6"/>
                    <a:pt x="148" y="15"/>
                    <a:pt x="136" y="27"/>
                  </a:cubicBezTo>
                  <a:cubicBezTo>
                    <a:pt x="124" y="39"/>
                    <a:pt x="80" y="65"/>
                    <a:pt x="61" y="75"/>
                  </a:cubicBezTo>
                  <a:cubicBezTo>
                    <a:pt x="42" y="85"/>
                    <a:pt x="29" y="91"/>
                    <a:pt x="19" y="90"/>
                  </a:cubicBezTo>
                  <a:cubicBezTo>
                    <a:pt x="9" y="89"/>
                    <a:pt x="0" y="75"/>
                    <a:pt x="1" y="6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0" name="Freeform 3089"/>
            <p:cNvSpPr>
              <a:spLocks/>
            </p:cNvSpPr>
            <p:nvPr userDrawn="1"/>
          </p:nvSpPr>
          <p:spPr bwMode="auto">
            <a:xfrm>
              <a:off x="3580" y="58"/>
              <a:ext cx="938" cy="158"/>
            </a:xfrm>
            <a:custGeom>
              <a:avLst/>
              <a:gdLst>
                <a:gd name="T0" fmla="*/ 172 w 938"/>
                <a:gd name="T1" fmla="*/ 86 h 158"/>
                <a:gd name="T2" fmla="*/ 61 w 938"/>
                <a:gd name="T3" fmla="*/ 137 h 158"/>
                <a:gd name="T4" fmla="*/ 16 w 938"/>
                <a:gd name="T5" fmla="*/ 155 h 158"/>
                <a:gd name="T6" fmla="*/ 7 w 938"/>
                <a:gd name="T7" fmla="*/ 122 h 158"/>
                <a:gd name="T8" fmla="*/ 58 w 938"/>
                <a:gd name="T9" fmla="*/ 80 h 158"/>
                <a:gd name="T10" fmla="*/ 172 w 938"/>
                <a:gd name="T11" fmla="*/ 38 h 158"/>
                <a:gd name="T12" fmla="*/ 304 w 938"/>
                <a:gd name="T13" fmla="*/ 11 h 158"/>
                <a:gd name="T14" fmla="*/ 463 w 938"/>
                <a:gd name="T15" fmla="*/ 2 h 158"/>
                <a:gd name="T16" fmla="*/ 631 w 938"/>
                <a:gd name="T17" fmla="*/ 23 h 158"/>
                <a:gd name="T18" fmla="*/ 796 w 938"/>
                <a:gd name="T19" fmla="*/ 53 h 158"/>
                <a:gd name="T20" fmla="*/ 841 w 938"/>
                <a:gd name="T21" fmla="*/ 47 h 158"/>
                <a:gd name="T22" fmla="*/ 907 w 938"/>
                <a:gd name="T23" fmla="*/ 71 h 158"/>
                <a:gd name="T24" fmla="*/ 919 w 938"/>
                <a:gd name="T25" fmla="*/ 101 h 158"/>
                <a:gd name="T26" fmla="*/ 793 w 938"/>
                <a:gd name="T27" fmla="*/ 98 h 158"/>
                <a:gd name="T28" fmla="*/ 634 w 938"/>
                <a:gd name="T29" fmla="*/ 62 h 158"/>
                <a:gd name="T30" fmla="*/ 439 w 938"/>
                <a:gd name="T31" fmla="*/ 38 h 158"/>
                <a:gd name="T32" fmla="*/ 238 w 938"/>
                <a:gd name="T33" fmla="*/ 59 h 158"/>
                <a:gd name="T34" fmla="*/ 172 w 938"/>
                <a:gd name="T35" fmla="*/ 86 h 15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938" h="158">
                  <a:moveTo>
                    <a:pt x="172" y="86"/>
                  </a:moveTo>
                  <a:cubicBezTo>
                    <a:pt x="142" y="99"/>
                    <a:pt x="87" y="126"/>
                    <a:pt x="61" y="137"/>
                  </a:cubicBezTo>
                  <a:cubicBezTo>
                    <a:pt x="35" y="148"/>
                    <a:pt x="25" y="158"/>
                    <a:pt x="16" y="155"/>
                  </a:cubicBezTo>
                  <a:cubicBezTo>
                    <a:pt x="7" y="152"/>
                    <a:pt x="0" y="134"/>
                    <a:pt x="7" y="122"/>
                  </a:cubicBezTo>
                  <a:cubicBezTo>
                    <a:pt x="14" y="110"/>
                    <a:pt x="31" y="94"/>
                    <a:pt x="58" y="80"/>
                  </a:cubicBezTo>
                  <a:cubicBezTo>
                    <a:pt x="85" y="66"/>
                    <a:pt x="131" y="49"/>
                    <a:pt x="172" y="38"/>
                  </a:cubicBezTo>
                  <a:cubicBezTo>
                    <a:pt x="213" y="27"/>
                    <a:pt x="256" y="17"/>
                    <a:pt x="304" y="11"/>
                  </a:cubicBezTo>
                  <a:cubicBezTo>
                    <a:pt x="352" y="5"/>
                    <a:pt x="409" y="0"/>
                    <a:pt x="463" y="2"/>
                  </a:cubicBezTo>
                  <a:cubicBezTo>
                    <a:pt x="517" y="4"/>
                    <a:pt x="576" y="15"/>
                    <a:pt x="631" y="23"/>
                  </a:cubicBezTo>
                  <a:cubicBezTo>
                    <a:pt x="686" y="31"/>
                    <a:pt x="761" y="49"/>
                    <a:pt x="796" y="53"/>
                  </a:cubicBezTo>
                  <a:cubicBezTo>
                    <a:pt x="831" y="57"/>
                    <a:pt x="823" y="44"/>
                    <a:pt x="841" y="47"/>
                  </a:cubicBezTo>
                  <a:cubicBezTo>
                    <a:pt x="859" y="50"/>
                    <a:pt x="894" y="62"/>
                    <a:pt x="907" y="71"/>
                  </a:cubicBezTo>
                  <a:cubicBezTo>
                    <a:pt x="920" y="80"/>
                    <a:pt x="938" y="97"/>
                    <a:pt x="919" y="101"/>
                  </a:cubicBezTo>
                  <a:cubicBezTo>
                    <a:pt x="900" y="105"/>
                    <a:pt x="840" y="104"/>
                    <a:pt x="793" y="98"/>
                  </a:cubicBezTo>
                  <a:cubicBezTo>
                    <a:pt x="746" y="92"/>
                    <a:pt x="693" y="72"/>
                    <a:pt x="634" y="62"/>
                  </a:cubicBezTo>
                  <a:cubicBezTo>
                    <a:pt x="575" y="52"/>
                    <a:pt x="505" y="38"/>
                    <a:pt x="439" y="38"/>
                  </a:cubicBezTo>
                  <a:cubicBezTo>
                    <a:pt x="373" y="38"/>
                    <a:pt x="284" y="51"/>
                    <a:pt x="238" y="59"/>
                  </a:cubicBezTo>
                  <a:cubicBezTo>
                    <a:pt x="192" y="67"/>
                    <a:pt x="202" y="73"/>
                    <a:pt x="172" y="8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1" name="Freeform 3090"/>
            <p:cNvSpPr>
              <a:spLocks/>
            </p:cNvSpPr>
            <p:nvPr userDrawn="1"/>
          </p:nvSpPr>
          <p:spPr bwMode="auto">
            <a:xfrm>
              <a:off x="3686" y="145"/>
              <a:ext cx="372" cy="98"/>
            </a:xfrm>
            <a:custGeom>
              <a:avLst/>
              <a:gdLst>
                <a:gd name="T0" fmla="*/ 18 w 372"/>
                <a:gd name="T1" fmla="*/ 47 h 98"/>
                <a:gd name="T2" fmla="*/ 141 w 372"/>
                <a:gd name="T3" fmla="*/ 17 h 98"/>
                <a:gd name="T4" fmla="*/ 246 w 372"/>
                <a:gd name="T5" fmla="*/ 2 h 98"/>
                <a:gd name="T6" fmla="*/ 351 w 372"/>
                <a:gd name="T7" fmla="*/ 5 h 98"/>
                <a:gd name="T8" fmla="*/ 372 w 372"/>
                <a:gd name="T9" fmla="*/ 23 h 98"/>
                <a:gd name="T10" fmla="*/ 354 w 372"/>
                <a:gd name="T11" fmla="*/ 44 h 98"/>
                <a:gd name="T12" fmla="*/ 264 w 372"/>
                <a:gd name="T13" fmla="*/ 50 h 98"/>
                <a:gd name="T14" fmla="*/ 168 w 372"/>
                <a:gd name="T15" fmla="*/ 53 h 98"/>
                <a:gd name="T16" fmla="*/ 72 w 372"/>
                <a:gd name="T17" fmla="*/ 77 h 98"/>
                <a:gd name="T18" fmla="*/ 15 w 372"/>
                <a:gd name="T19" fmla="*/ 95 h 98"/>
                <a:gd name="T20" fmla="*/ 0 w 372"/>
                <a:gd name="T21" fmla="*/ 56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72" h="98">
                  <a:moveTo>
                    <a:pt x="18" y="47"/>
                  </a:moveTo>
                  <a:cubicBezTo>
                    <a:pt x="60" y="36"/>
                    <a:pt x="103" y="25"/>
                    <a:pt x="141" y="17"/>
                  </a:cubicBezTo>
                  <a:cubicBezTo>
                    <a:pt x="179" y="9"/>
                    <a:pt x="211" y="4"/>
                    <a:pt x="246" y="2"/>
                  </a:cubicBezTo>
                  <a:cubicBezTo>
                    <a:pt x="281" y="0"/>
                    <a:pt x="330" y="1"/>
                    <a:pt x="351" y="5"/>
                  </a:cubicBezTo>
                  <a:cubicBezTo>
                    <a:pt x="372" y="9"/>
                    <a:pt x="372" y="17"/>
                    <a:pt x="372" y="23"/>
                  </a:cubicBezTo>
                  <a:cubicBezTo>
                    <a:pt x="372" y="29"/>
                    <a:pt x="372" y="40"/>
                    <a:pt x="354" y="44"/>
                  </a:cubicBezTo>
                  <a:cubicBezTo>
                    <a:pt x="336" y="48"/>
                    <a:pt x="295" y="49"/>
                    <a:pt x="264" y="50"/>
                  </a:cubicBezTo>
                  <a:cubicBezTo>
                    <a:pt x="233" y="51"/>
                    <a:pt x="200" y="49"/>
                    <a:pt x="168" y="53"/>
                  </a:cubicBezTo>
                  <a:cubicBezTo>
                    <a:pt x="136" y="57"/>
                    <a:pt x="98" y="70"/>
                    <a:pt x="72" y="77"/>
                  </a:cubicBezTo>
                  <a:cubicBezTo>
                    <a:pt x="46" y="84"/>
                    <a:pt x="27" y="98"/>
                    <a:pt x="15" y="95"/>
                  </a:cubicBezTo>
                  <a:cubicBezTo>
                    <a:pt x="3" y="92"/>
                    <a:pt x="1" y="74"/>
                    <a:pt x="0" y="56"/>
                  </a:cubicBezTo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11" name="Freeform 3091"/>
            <p:cNvSpPr>
              <a:spLocks/>
            </p:cNvSpPr>
            <p:nvPr userDrawn="1"/>
          </p:nvSpPr>
          <p:spPr bwMode="auto">
            <a:xfrm>
              <a:off x="3618" y="308"/>
              <a:ext cx="318" cy="158"/>
            </a:xfrm>
            <a:custGeom>
              <a:avLst/>
              <a:gdLst>
                <a:gd name="T0" fmla="*/ 0 w 318"/>
                <a:gd name="T1" fmla="*/ 158 h 158"/>
                <a:gd name="T2" fmla="*/ 12 w 318"/>
                <a:gd name="T3" fmla="*/ 137 h 158"/>
                <a:gd name="T4" fmla="*/ 162 w 318"/>
                <a:gd name="T5" fmla="*/ 71 h 158"/>
                <a:gd name="T6" fmla="*/ 249 w 318"/>
                <a:gd name="T7" fmla="*/ 20 h 158"/>
                <a:gd name="T8" fmla="*/ 285 w 318"/>
                <a:gd name="T9" fmla="*/ 2 h 158"/>
                <a:gd name="T10" fmla="*/ 309 w 318"/>
                <a:gd name="T11" fmla="*/ 11 h 158"/>
                <a:gd name="T12" fmla="*/ 303 w 318"/>
                <a:gd name="T13" fmla="*/ 47 h 158"/>
                <a:gd name="T14" fmla="*/ 219 w 318"/>
                <a:gd name="T15" fmla="*/ 89 h 158"/>
                <a:gd name="T16" fmla="*/ 108 w 318"/>
                <a:gd name="T17" fmla="*/ 140 h 158"/>
                <a:gd name="T18" fmla="*/ 57 w 318"/>
                <a:gd name="T19" fmla="*/ 152 h 158"/>
                <a:gd name="T20" fmla="*/ 0 w 318"/>
                <a:gd name="T21" fmla="*/ 158 h 15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18" h="158">
                  <a:moveTo>
                    <a:pt x="0" y="158"/>
                  </a:moveTo>
                  <a:lnTo>
                    <a:pt x="12" y="137"/>
                  </a:lnTo>
                  <a:cubicBezTo>
                    <a:pt x="39" y="123"/>
                    <a:pt x="122" y="90"/>
                    <a:pt x="162" y="71"/>
                  </a:cubicBezTo>
                  <a:cubicBezTo>
                    <a:pt x="202" y="52"/>
                    <a:pt x="229" y="31"/>
                    <a:pt x="249" y="20"/>
                  </a:cubicBezTo>
                  <a:cubicBezTo>
                    <a:pt x="269" y="9"/>
                    <a:pt x="275" y="4"/>
                    <a:pt x="285" y="2"/>
                  </a:cubicBezTo>
                  <a:cubicBezTo>
                    <a:pt x="295" y="0"/>
                    <a:pt x="306" y="4"/>
                    <a:pt x="309" y="11"/>
                  </a:cubicBezTo>
                  <a:cubicBezTo>
                    <a:pt x="312" y="18"/>
                    <a:pt x="318" y="34"/>
                    <a:pt x="303" y="47"/>
                  </a:cubicBezTo>
                  <a:cubicBezTo>
                    <a:pt x="288" y="60"/>
                    <a:pt x="252" y="74"/>
                    <a:pt x="219" y="89"/>
                  </a:cubicBezTo>
                  <a:cubicBezTo>
                    <a:pt x="186" y="104"/>
                    <a:pt x="135" y="130"/>
                    <a:pt x="108" y="140"/>
                  </a:cubicBezTo>
                  <a:cubicBezTo>
                    <a:pt x="81" y="150"/>
                    <a:pt x="74" y="150"/>
                    <a:pt x="57" y="152"/>
                  </a:cubicBezTo>
                  <a:cubicBezTo>
                    <a:pt x="40" y="154"/>
                    <a:pt x="23" y="154"/>
                    <a:pt x="0" y="15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3" name="Freeform 3092"/>
            <p:cNvSpPr>
              <a:spLocks/>
            </p:cNvSpPr>
            <p:nvPr userDrawn="1"/>
          </p:nvSpPr>
          <p:spPr bwMode="auto">
            <a:xfrm>
              <a:off x="3413" y="291"/>
              <a:ext cx="380" cy="174"/>
            </a:xfrm>
            <a:custGeom>
              <a:avLst/>
              <a:gdLst>
                <a:gd name="T0" fmla="*/ 3 w 380"/>
                <a:gd name="T1" fmla="*/ 165 h 174"/>
                <a:gd name="T2" fmla="*/ 129 w 380"/>
                <a:gd name="T3" fmla="*/ 93 h 174"/>
                <a:gd name="T4" fmla="*/ 261 w 380"/>
                <a:gd name="T5" fmla="*/ 30 h 174"/>
                <a:gd name="T6" fmla="*/ 351 w 380"/>
                <a:gd name="T7" fmla="*/ 0 h 174"/>
                <a:gd name="T8" fmla="*/ 378 w 380"/>
                <a:gd name="T9" fmla="*/ 27 h 174"/>
                <a:gd name="T10" fmla="*/ 336 w 380"/>
                <a:gd name="T11" fmla="*/ 51 h 174"/>
                <a:gd name="T12" fmla="*/ 291 w 380"/>
                <a:gd name="T13" fmla="*/ 60 h 174"/>
                <a:gd name="T14" fmla="*/ 240 w 380"/>
                <a:gd name="T15" fmla="*/ 75 h 174"/>
                <a:gd name="T16" fmla="*/ 189 w 380"/>
                <a:gd name="T17" fmla="*/ 120 h 174"/>
                <a:gd name="T18" fmla="*/ 102 w 380"/>
                <a:gd name="T19" fmla="*/ 174 h 174"/>
                <a:gd name="T20" fmla="*/ 0 w 380"/>
                <a:gd name="T21" fmla="*/ 162 h 17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80" h="174">
                  <a:moveTo>
                    <a:pt x="3" y="165"/>
                  </a:moveTo>
                  <a:cubicBezTo>
                    <a:pt x="24" y="153"/>
                    <a:pt x="86" y="115"/>
                    <a:pt x="129" y="93"/>
                  </a:cubicBezTo>
                  <a:cubicBezTo>
                    <a:pt x="172" y="71"/>
                    <a:pt x="224" y="45"/>
                    <a:pt x="261" y="30"/>
                  </a:cubicBezTo>
                  <a:cubicBezTo>
                    <a:pt x="298" y="15"/>
                    <a:pt x="332" y="0"/>
                    <a:pt x="351" y="0"/>
                  </a:cubicBezTo>
                  <a:cubicBezTo>
                    <a:pt x="370" y="0"/>
                    <a:pt x="380" y="19"/>
                    <a:pt x="378" y="27"/>
                  </a:cubicBezTo>
                  <a:cubicBezTo>
                    <a:pt x="376" y="35"/>
                    <a:pt x="350" y="46"/>
                    <a:pt x="336" y="51"/>
                  </a:cubicBezTo>
                  <a:cubicBezTo>
                    <a:pt x="322" y="56"/>
                    <a:pt x="307" y="56"/>
                    <a:pt x="291" y="60"/>
                  </a:cubicBezTo>
                  <a:cubicBezTo>
                    <a:pt x="275" y="64"/>
                    <a:pt x="257" y="65"/>
                    <a:pt x="240" y="75"/>
                  </a:cubicBezTo>
                  <a:cubicBezTo>
                    <a:pt x="223" y="85"/>
                    <a:pt x="212" y="104"/>
                    <a:pt x="189" y="120"/>
                  </a:cubicBezTo>
                  <a:cubicBezTo>
                    <a:pt x="166" y="136"/>
                    <a:pt x="133" y="167"/>
                    <a:pt x="102" y="174"/>
                  </a:cubicBezTo>
                  <a:lnTo>
                    <a:pt x="0" y="162"/>
                  </a:lnTo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4" name="Freeform 3093"/>
            <p:cNvSpPr>
              <a:spLocks/>
            </p:cNvSpPr>
            <p:nvPr userDrawn="1"/>
          </p:nvSpPr>
          <p:spPr bwMode="auto">
            <a:xfrm>
              <a:off x="4178" y="187"/>
              <a:ext cx="523" cy="69"/>
            </a:xfrm>
            <a:custGeom>
              <a:avLst/>
              <a:gdLst>
                <a:gd name="T0" fmla="*/ 84 w 523"/>
                <a:gd name="T1" fmla="*/ 11 h 69"/>
                <a:gd name="T2" fmla="*/ 27 w 523"/>
                <a:gd name="T3" fmla="*/ 5 h 69"/>
                <a:gd name="T4" fmla="*/ 9 w 523"/>
                <a:gd name="T5" fmla="*/ 35 h 69"/>
                <a:gd name="T6" fmla="*/ 81 w 523"/>
                <a:gd name="T7" fmla="*/ 56 h 69"/>
                <a:gd name="T8" fmla="*/ 255 w 523"/>
                <a:gd name="T9" fmla="*/ 68 h 69"/>
                <a:gd name="T10" fmla="*/ 432 w 523"/>
                <a:gd name="T11" fmla="*/ 50 h 69"/>
                <a:gd name="T12" fmla="*/ 513 w 523"/>
                <a:gd name="T13" fmla="*/ 5 h 69"/>
                <a:gd name="T14" fmla="*/ 372 w 523"/>
                <a:gd name="T15" fmla="*/ 20 h 69"/>
                <a:gd name="T16" fmla="*/ 141 w 523"/>
                <a:gd name="T17" fmla="*/ 14 h 69"/>
                <a:gd name="T18" fmla="*/ 84 w 523"/>
                <a:gd name="T19" fmla="*/ 11 h 6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23" h="69">
                  <a:moveTo>
                    <a:pt x="84" y="11"/>
                  </a:moveTo>
                  <a:cubicBezTo>
                    <a:pt x="65" y="9"/>
                    <a:pt x="40" y="1"/>
                    <a:pt x="27" y="5"/>
                  </a:cubicBezTo>
                  <a:cubicBezTo>
                    <a:pt x="14" y="9"/>
                    <a:pt x="0" y="27"/>
                    <a:pt x="9" y="35"/>
                  </a:cubicBezTo>
                  <a:cubicBezTo>
                    <a:pt x="18" y="43"/>
                    <a:pt x="40" y="51"/>
                    <a:pt x="81" y="56"/>
                  </a:cubicBezTo>
                  <a:cubicBezTo>
                    <a:pt x="122" y="61"/>
                    <a:pt x="197" y="69"/>
                    <a:pt x="255" y="68"/>
                  </a:cubicBezTo>
                  <a:cubicBezTo>
                    <a:pt x="313" y="67"/>
                    <a:pt x="389" y="60"/>
                    <a:pt x="432" y="50"/>
                  </a:cubicBezTo>
                  <a:cubicBezTo>
                    <a:pt x="475" y="40"/>
                    <a:pt x="523" y="10"/>
                    <a:pt x="513" y="5"/>
                  </a:cubicBezTo>
                  <a:cubicBezTo>
                    <a:pt x="503" y="0"/>
                    <a:pt x="434" y="19"/>
                    <a:pt x="372" y="20"/>
                  </a:cubicBezTo>
                  <a:cubicBezTo>
                    <a:pt x="310" y="21"/>
                    <a:pt x="189" y="15"/>
                    <a:pt x="141" y="14"/>
                  </a:cubicBezTo>
                  <a:cubicBezTo>
                    <a:pt x="93" y="13"/>
                    <a:pt x="103" y="13"/>
                    <a:pt x="84" y="11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14" name="Freeform 3094"/>
            <p:cNvSpPr>
              <a:spLocks/>
            </p:cNvSpPr>
            <p:nvPr userDrawn="1"/>
          </p:nvSpPr>
          <p:spPr bwMode="auto">
            <a:xfrm>
              <a:off x="4689" y="186"/>
              <a:ext cx="537" cy="120"/>
            </a:xfrm>
            <a:custGeom>
              <a:avLst/>
              <a:gdLst>
                <a:gd name="T0" fmla="*/ 23 w 537"/>
                <a:gd name="T1" fmla="*/ 6 h 120"/>
                <a:gd name="T2" fmla="*/ 188 w 537"/>
                <a:gd name="T3" fmla="*/ 3 h 120"/>
                <a:gd name="T4" fmla="*/ 323 w 537"/>
                <a:gd name="T5" fmla="*/ 27 h 120"/>
                <a:gd name="T6" fmla="*/ 464 w 537"/>
                <a:gd name="T7" fmla="*/ 69 h 120"/>
                <a:gd name="T8" fmla="*/ 521 w 537"/>
                <a:gd name="T9" fmla="*/ 90 h 120"/>
                <a:gd name="T10" fmla="*/ 533 w 537"/>
                <a:gd name="T11" fmla="*/ 105 h 120"/>
                <a:gd name="T12" fmla="*/ 497 w 537"/>
                <a:gd name="T13" fmla="*/ 120 h 120"/>
                <a:gd name="T14" fmla="*/ 452 w 537"/>
                <a:gd name="T15" fmla="*/ 108 h 120"/>
                <a:gd name="T16" fmla="*/ 350 w 537"/>
                <a:gd name="T17" fmla="*/ 72 h 120"/>
                <a:gd name="T18" fmla="*/ 158 w 537"/>
                <a:gd name="T19" fmla="*/ 39 h 120"/>
                <a:gd name="T20" fmla="*/ 50 w 537"/>
                <a:gd name="T21" fmla="*/ 39 h 120"/>
                <a:gd name="T22" fmla="*/ 23 w 537"/>
                <a:gd name="T23" fmla="*/ 6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37" h="120">
                  <a:moveTo>
                    <a:pt x="23" y="6"/>
                  </a:moveTo>
                  <a:cubicBezTo>
                    <a:pt x="46" y="0"/>
                    <a:pt x="138" y="0"/>
                    <a:pt x="188" y="3"/>
                  </a:cubicBezTo>
                  <a:cubicBezTo>
                    <a:pt x="238" y="6"/>
                    <a:pt x="277" y="16"/>
                    <a:pt x="323" y="27"/>
                  </a:cubicBezTo>
                  <a:cubicBezTo>
                    <a:pt x="369" y="38"/>
                    <a:pt x="431" y="59"/>
                    <a:pt x="464" y="69"/>
                  </a:cubicBezTo>
                  <a:cubicBezTo>
                    <a:pt x="497" y="79"/>
                    <a:pt x="509" y="84"/>
                    <a:pt x="521" y="90"/>
                  </a:cubicBezTo>
                  <a:cubicBezTo>
                    <a:pt x="533" y="96"/>
                    <a:pt x="537" y="100"/>
                    <a:pt x="533" y="105"/>
                  </a:cubicBezTo>
                  <a:cubicBezTo>
                    <a:pt x="529" y="110"/>
                    <a:pt x="510" y="120"/>
                    <a:pt x="497" y="120"/>
                  </a:cubicBezTo>
                  <a:cubicBezTo>
                    <a:pt x="484" y="120"/>
                    <a:pt x="476" y="116"/>
                    <a:pt x="452" y="108"/>
                  </a:cubicBezTo>
                  <a:cubicBezTo>
                    <a:pt x="428" y="100"/>
                    <a:pt x="399" y="84"/>
                    <a:pt x="350" y="72"/>
                  </a:cubicBezTo>
                  <a:cubicBezTo>
                    <a:pt x="301" y="60"/>
                    <a:pt x="208" y="45"/>
                    <a:pt x="158" y="39"/>
                  </a:cubicBezTo>
                  <a:cubicBezTo>
                    <a:pt x="108" y="33"/>
                    <a:pt x="72" y="43"/>
                    <a:pt x="50" y="39"/>
                  </a:cubicBezTo>
                  <a:cubicBezTo>
                    <a:pt x="28" y="35"/>
                    <a:pt x="0" y="12"/>
                    <a:pt x="23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9415" name="Freeform 3095"/>
            <p:cNvSpPr>
              <a:spLocks/>
            </p:cNvSpPr>
            <p:nvPr userDrawn="1"/>
          </p:nvSpPr>
          <p:spPr bwMode="auto">
            <a:xfrm>
              <a:off x="4968" y="312"/>
              <a:ext cx="800" cy="143"/>
            </a:xfrm>
            <a:custGeom>
              <a:avLst/>
              <a:gdLst>
                <a:gd name="T0" fmla="*/ 800 w 800"/>
                <a:gd name="T1" fmla="*/ 24 h 143"/>
                <a:gd name="T2" fmla="*/ 782 w 800"/>
                <a:gd name="T3" fmla="*/ 15 h 143"/>
                <a:gd name="T4" fmla="*/ 659 w 800"/>
                <a:gd name="T5" fmla="*/ 63 h 143"/>
                <a:gd name="T6" fmla="*/ 500 w 800"/>
                <a:gd name="T7" fmla="*/ 84 h 143"/>
                <a:gd name="T8" fmla="*/ 326 w 800"/>
                <a:gd name="T9" fmla="*/ 69 h 143"/>
                <a:gd name="T10" fmla="*/ 98 w 800"/>
                <a:gd name="T11" fmla="*/ 21 h 143"/>
                <a:gd name="T12" fmla="*/ 11 w 800"/>
                <a:gd name="T13" fmla="*/ 6 h 143"/>
                <a:gd name="T14" fmla="*/ 32 w 800"/>
                <a:gd name="T15" fmla="*/ 60 h 143"/>
                <a:gd name="T16" fmla="*/ 155 w 800"/>
                <a:gd name="T17" fmla="*/ 96 h 143"/>
                <a:gd name="T18" fmla="*/ 410 w 800"/>
                <a:gd name="T19" fmla="*/ 138 h 143"/>
                <a:gd name="T20" fmla="*/ 596 w 800"/>
                <a:gd name="T21" fmla="*/ 129 h 143"/>
                <a:gd name="T22" fmla="*/ 737 w 800"/>
                <a:gd name="T23" fmla="*/ 90 h 143"/>
                <a:gd name="T24" fmla="*/ 788 w 800"/>
                <a:gd name="T25" fmla="*/ 69 h 143"/>
                <a:gd name="T26" fmla="*/ 800 w 800"/>
                <a:gd name="T27" fmla="*/ 24 h 14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0" h="143">
                  <a:moveTo>
                    <a:pt x="800" y="24"/>
                  </a:moveTo>
                  <a:lnTo>
                    <a:pt x="782" y="15"/>
                  </a:lnTo>
                  <a:cubicBezTo>
                    <a:pt x="759" y="21"/>
                    <a:pt x="706" y="51"/>
                    <a:pt x="659" y="63"/>
                  </a:cubicBezTo>
                  <a:cubicBezTo>
                    <a:pt x="612" y="75"/>
                    <a:pt x="555" y="83"/>
                    <a:pt x="500" y="84"/>
                  </a:cubicBezTo>
                  <a:cubicBezTo>
                    <a:pt x="445" y="85"/>
                    <a:pt x="393" y="79"/>
                    <a:pt x="326" y="69"/>
                  </a:cubicBezTo>
                  <a:cubicBezTo>
                    <a:pt x="259" y="59"/>
                    <a:pt x="150" y="31"/>
                    <a:pt x="98" y="21"/>
                  </a:cubicBezTo>
                  <a:cubicBezTo>
                    <a:pt x="46" y="11"/>
                    <a:pt x="22" y="0"/>
                    <a:pt x="11" y="6"/>
                  </a:cubicBezTo>
                  <a:cubicBezTo>
                    <a:pt x="0" y="12"/>
                    <a:pt x="8" y="45"/>
                    <a:pt x="32" y="60"/>
                  </a:cubicBezTo>
                  <a:cubicBezTo>
                    <a:pt x="56" y="75"/>
                    <a:pt x="92" y="83"/>
                    <a:pt x="155" y="96"/>
                  </a:cubicBezTo>
                  <a:cubicBezTo>
                    <a:pt x="218" y="109"/>
                    <a:pt x="337" y="133"/>
                    <a:pt x="410" y="138"/>
                  </a:cubicBezTo>
                  <a:cubicBezTo>
                    <a:pt x="483" y="143"/>
                    <a:pt x="542" y="137"/>
                    <a:pt x="596" y="129"/>
                  </a:cubicBezTo>
                  <a:cubicBezTo>
                    <a:pt x="650" y="121"/>
                    <a:pt x="705" y="100"/>
                    <a:pt x="737" y="90"/>
                  </a:cubicBezTo>
                  <a:cubicBezTo>
                    <a:pt x="769" y="80"/>
                    <a:pt x="780" y="80"/>
                    <a:pt x="788" y="69"/>
                  </a:cubicBezTo>
                  <a:cubicBezTo>
                    <a:pt x="796" y="58"/>
                    <a:pt x="792" y="39"/>
                    <a:pt x="800" y="2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en-US" sz="240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57" name="Freeform 3096"/>
            <p:cNvSpPr>
              <a:spLocks/>
            </p:cNvSpPr>
            <p:nvPr userDrawn="1"/>
          </p:nvSpPr>
          <p:spPr bwMode="auto">
            <a:xfrm>
              <a:off x="5318" y="240"/>
              <a:ext cx="402" cy="115"/>
            </a:xfrm>
            <a:custGeom>
              <a:avLst/>
              <a:gdLst>
                <a:gd name="T0" fmla="*/ 402 w 402"/>
                <a:gd name="T1" fmla="*/ 0 h 115"/>
                <a:gd name="T2" fmla="*/ 384 w 402"/>
                <a:gd name="T3" fmla="*/ 12 h 115"/>
                <a:gd name="T4" fmla="*/ 276 w 402"/>
                <a:gd name="T5" fmla="*/ 51 h 115"/>
                <a:gd name="T6" fmla="*/ 165 w 402"/>
                <a:gd name="T7" fmla="*/ 66 h 115"/>
                <a:gd name="T8" fmla="*/ 51 w 402"/>
                <a:gd name="T9" fmla="*/ 57 h 115"/>
                <a:gd name="T10" fmla="*/ 15 w 402"/>
                <a:gd name="T11" fmla="*/ 54 h 115"/>
                <a:gd name="T12" fmla="*/ 3 w 402"/>
                <a:gd name="T13" fmla="*/ 69 h 115"/>
                <a:gd name="T14" fmla="*/ 9 w 402"/>
                <a:gd name="T15" fmla="*/ 93 h 115"/>
                <a:gd name="T16" fmla="*/ 54 w 402"/>
                <a:gd name="T17" fmla="*/ 102 h 115"/>
                <a:gd name="T18" fmla="*/ 198 w 402"/>
                <a:gd name="T19" fmla="*/ 111 h 115"/>
                <a:gd name="T20" fmla="*/ 336 w 402"/>
                <a:gd name="T21" fmla="*/ 75 h 115"/>
                <a:gd name="T22" fmla="*/ 375 w 402"/>
                <a:gd name="T23" fmla="*/ 54 h 115"/>
                <a:gd name="T24" fmla="*/ 402 w 402"/>
                <a:gd name="T25" fmla="*/ 0 h 11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02" h="115">
                  <a:moveTo>
                    <a:pt x="402" y="0"/>
                  </a:moveTo>
                  <a:lnTo>
                    <a:pt x="384" y="12"/>
                  </a:lnTo>
                  <a:cubicBezTo>
                    <a:pt x="363" y="20"/>
                    <a:pt x="312" y="42"/>
                    <a:pt x="276" y="51"/>
                  </a:cubicBezTo>
                  <a:cubicBezTo>
                    <a:pt x="240" y="60"/>
                    <a:pt x="202" y="65"/>
                    <a:pt x="165" y="66"/>
                  </a:cubicBezTo>
                  <a:cubicBezTo>
                    <a:pt x="128" y="67"/>
                    <a:pt x="76" y="59"/>
                    <a:pt x="51" y="57"/>
                  </a:cubicBezTo>
                  <a:cubicBezTo>
                    <a:pt x="26" y="55"/>
                    <a:pt x="23" y="52"/>
                    <a:pt x="15" y="54"/>
                  </a:cubicBezTo>
                  <a:cubicBezTo>
                    <a:pt x="7" y="56"/>
                    <a:pt x="4" y="63"/>
                    <a:pt x="3" y="69"/>
                  </a:cubicBezTo>
                  <a:cubicBezTo>
                    <a:pt x="2" y="75"/>
                    <a:pt x="0" y="88"/>
                    <a:pt x="9" y="93"/>
                  </a:cubicBezTo>
                  <a:cubicBezTo>
                    <a:pt x="18" y="98"/>
                    <a:pt x="22" y="99"/>
                    <a:pt x="54" y="102"/>
                  </a:cubicBezTo>
                  <a:cubicBezTo>
                    <a:pt x="86" y="105"/>
                    <a:pt x="151" y="115"/>
                    <a:pt x="198" y="111"/>
                  </a:cubicBezTo>
                  <a:cubicBezTo>
                    <a:pt x="245" y="107"/>
                    <a:pt x="307" y="84"/>
                    <a:pt x="336" y="75"/>
                  </a:cubicBezTo>
                  <a:cubicBezTo>
                    <a:pt x="365" y="66"/>
                    <a:pt x="365" y="65"/>
                    <a:pt x="375" y="54"/>
                  </a:cubicBezTo>
                  <a:cubicBezTo>
                    <a:pt x="385" y="43"/>
                    <a:pt x="392" y="26"/>
                    <a:pt x="402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027" name="Group 3097"/>
          <p:cNvGrpSpPr>
            <a:grpSpLocks/>
          </p:cNvGrpSpPr>
          <p:nvPr/>
        </p:nvGrpSpPr>
        <p:grpSpPr bwMode="auto">
          <a:xfrm>
            <a:off x="0" y="6180138"/>
            <a:ext cx="9169400" cy="138112"/>
            <a:chOff x="0" y="4032"/>
            <a:chExt cx="5776" cy="87"/>
          </a:xfrm>
        </p:grpSpPr>
        <p:sp>
          <p:nvSpPr>
            <p:cNvPr id="1033" name="Freeform 3098"/>
            <p:cNvSpPr>
              <a:spLocks/>
            </p:cNvSpPr>
            <p:nvPr userDrawn="1"/>
          </p:nvSpPr>
          <p:spPr bwMode="auto">
            <a:xfrm>
              <a:off x="4041" y="4047"/>
              <a:ext cx="1735" cy="72"/>
            </a:xfrm>
            <a:custGeom>
              <a:avLst/>
              <a:gdLst>
                <a:gd name="T0" fmla="*/ 165 w 1735"/>
                <a:gd name="T1" fmla="*/ 6 h 72"/>
                <a:gd name="T2" fmla="*/ 450 w 1735"/>
                <a:gd name="T3" fmla="*/ 3 h 72"/>
                <a:gd name="T4" fmla="*/ 714 w 1735"/>
                <a:gd name="T5" fmla="*/ 12 h 72"/>
                <a:gd name="T6" fmla="*/ 957 w 1735"/>
                <a:gd name="T7" fmla="*/ 24 h 72"/>
                <a:gd name="T8" fmla="*/ 1173 w 1735"/>
                <a:gd name="T9" fmla="*/ 24 h 72"/>
                <a:gd name="T10" fmla="*/ 1473 w 1735"/>
                <a:gd name="T11" fmla="*/ 15 h 72"/>
                <a:gd name="T12" fmla="*/ 1617 w 1735"/>
                <a:gd name="T13" fmla="*/ 0 h 72"/>
                <a:gd name="T14" fmla="*/ 1719 w 1735"/>
                <a:gd name="T15" fmla="*/ 15 h 72"/>
                <a:gd name="T16" fmla="*/ 1716 w 1735"/>
                <a:gd name="T17" fmla="*/ 66 h 72"/>
                <a:gd name="T18" fmla="*/ 1632 w 1735"/>
                <a:gd name="T19" fmla="*/ 51 h 72"/>
                <a:gd name="T20" fmla="*/ 1407 w 1735"/>
                <a:gd name="T21" fmla="*/ 51 h 72"/>
                <a:gd name="T22" fmla="*/ 1191 w 1735"/>
                <a:gd name="T23" fmla="*/ 48 h 72"/>
                <a:gd name="T24" fmla="*/ 870 w 1735"/>
                <a:gd name="T25" fmla="*/ 60 h 72"/>
                <a:gd name="T26" fmla="*/ 492 w 1735"/>
                <a:gd name="T27" fmla="*/ 48 h 72"/>
                <a:gd name="T28" fmla="*/ 291 w 1735"/>
                <a:gd name="T29" fmla="*/ 27 h 72"/>
                <a:gd name="T30" fmla="*/ 21 w 1735"/>
                <a:gd name="T31" fmla="*/ 36 h 72"/>
                <a:gd name="T32" fmla="*/ 165 w 1735"/>
                <a:gd name="T33" fmla="*/ 6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735" h="72">
                  <a:moveTo>
                    <a:pt x="165" y="6"/>
                  </a:moveTo>
                  <a:cubicBezTo>
                    <a:pt x="236" y="1"/>
                    <a:pt x="359" y="2"/>
                    <a:pt x="450" y="3"/>
                  </a:cubicBezTo>
                  <a:cubicBezTo>
                    <a:pt x="541" y="4"/>
                    <a:pt x="630" y="9"/>
                    <a:pt x="714" y="12"/>
                  </a:cubicBezTo>
                  <a:cubicBezTo>
                    <a:pt x="798" y="15"/>
                    <a:pt x="881" y="22"/>
                    <a:pt x="957" y="24"/>
                  </a:cubicBezTo>
                  <a:cubicBezTo>
                    <a:pt x="1033" y="26"/>
                    <a:pt x="1087" y="25"/>
                    <a:pt x="1173" y="24"/>
                  </a:cubicBezTo>
                  <a:cubicBezTo>
                    <a:pt x="1259" y="23"/>
                    <a:pt x="1399" y="19"/>
                    <a:pt x="1473" y="15"/>
                  </a:cubicBezTo>
                  <a:cubicBezTo>
                    <a:pt x="1547" y="11"/>
                    <a:pt x="1576" y="0"/>
                    <a:pt x="1617" y="0"/>
                  </a:cubicBezTo>
                  <a:cubicBezTo>
                    <a:pt x="1658" y="0"/>
                    <a:pt x="1703" y="4"/>
                    <a:pt x="1719" y="15"/>
                  </a:cubicBezTo>
                  <a:cubicBezTo>
                    <a:pt x="1735" y="26"/>
                    <a:pt x="1730" y="60"/>
                    <a:pt x="1716" y="66"/>
                  </a:cubicBezTo>
                  <a:cubicBezTo>
                    <a:pt x="1702" y="72"/>
                    <a:pt x="1683" y="53"/>
                    <a:pt x="1632" y="51"/>
                  </a:cubicBezTo>
                  <a:cubicBezTo>
                    <a:pt x="1581" y="49"/>
                    <a:pt x="1480" y="51"/>
                    <a:pt x="1407" y="51"/>
                  </a:cubicBezTo>
                  <a:cubicBezTo>
                    <a:pt x="1334" y="51"/>
                    <a:pt x="1280" y="47"/>
                    <a:pt x="1191" y="48"/>
                  </a:cubicBezTo>
                  <a:cubicBezTo>
                    <a:pt x="1102" y="49"/>
                    <a:pt x="986" y="60"/>
                    <a:pt x="870" y="60"/>
                  </a:cubicBezTo>
                  <a:cubicBezTo>
                    <a:pt x="754" y="60"/>
                    <a:pt x="588" y="53"/>
                    <a:pt x="492" y="48"/>
                  </a:cubicBezTo>
                  <a:cubicBezTo>
                    <a:pt x="396" y="43"/>
                    <a:pt x="369" y="29"/>
                    <a:pt x="291" y="27"/>
                  </a:cubicBezTo>
                  <a:cubicBezTo>
                    <a:pt x="213" y="25"/>
                    <a:pt x="42" y="39"/>
                    <a:pt x="21" y="36"/>
                  </a:cubicBezTo>
                  <a:cubicBezTo>
                    <a:pt x="0" y="33"/>
                    <a:pt x="94" y="11"/>
                    <a:pt x="165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4" name="Freeform 3099"/>
            <p:cNvSpPr>
              <a:spLocks/>
            </p:cNvSpPr>
            <p:nvPr userDrawn="1"/>
          </p:nvSpPr>
          <p:spPr bwMode="auto">
            <a:xfrm>
              <a:off x="1727" y="4038"/>
              <a:ext cx="2655" cy="60"/>
            </a:xfrm>
            <a:custGeom>
              <a:avLst/>
              <a:gdLst>
                <a:gd name="T0" fmla="*/ 2641 w 2655"/>
                <a:gd name="T1" fmla="*/ 6 h 60"/>
                <a:gd name="T2" fmla="*/ 2620 w 2655"/>
                <a:gd name="T3" fmla="*/ 30 h 60"/>
                <a:gd name="T4" fmla="*/ 2368 w 2655"/>
                <a:gd name="T5" fmla="*/ 45 h 60"/>
                <a:gd name="T6" fmla="*/ 2023 w 2655"/>
                <a:gd name="T7" fmla="*/ 60 h 60"/>
                <a:gd name="T8" fmla="*/ 1786 w 2655"/>
                <a:gd name="T9" fmla="*/ 48 h 60"/>
                <a:gd name="T10" fmla="*/ 1525 w 2655"/>
                <a:gd name="T11" fmla="*/ 36 h 60"/>
                <a:gd name="T12" fmla="*/ 1195 w 2655"/>
                <a:gd name="T13" fmla="*/ 45 h 60"/>
                <a:gd name="T14" fmla="*/ 817 w 2655"/>
                <a:gd name="T15" fmla="*/ 39 h 60"/>
                <a:gd name="T16" fmla="*/ 499 w 2655"/>
                <a:gd name="T17" fmla="*/ 27 h 60"/>
                <a:gd name="T18" fmla="*/ 136 w 2655"/>
                <a:gd name="T19" fmla="*/ 39 h 60"/>
                <a:gd name="T20" fmla="*/ 10 w 2655"/>
                <a:gd name="T21" fmla="*/ 33 h 60"/>
                <a:gd name="T22" fmla="*/ 76 w 2655"/>
                <a:gd name="T23" fmla="*/ 24 h 60"/>
                <a:gd name="T24" fmla="*/ 310 w 2655"/>
                <a:gd name="T25" fmla="*/ 18 h 60"/>
                <a:gd name="T26" fmla="*/ 544 w 2655"/>
                <a:gd name="T27" fmla="*/ 0 h 60"/>
                <a:gd name="T28" fmla="*/ 853 w 2655"/>
                <a:gd name="T29" fmla="*/ 21 h 60"/>
                <a:gd name="T30" fmla="*/ 1114 w 2655"/>
                <a:gd name="T31" fmla="*/ 21 h 60"/>
                <a:gd name="T32" fmla="*/ 1399 w 2655"/>
                <a:gd name="T33" fmla="*/ 3 h 60"/>
                <a:gd name="T34" fmla="*/ 1588 w 2655"/>
                <a:gd name="T35" fmla="*/ 9 h 60"/>
                <a:gd name="T36" fmla="*/ 1807 w 2655"/>
                <a:gd name="T37" fmla="*/ 21 h 60"/>
                <a:gd name="T38" fmla="*/ 2035 w 2655"/>
                <a:gd name="T39" fmla="*/ 12 h 60"/>
                <a:gd name="T40" fmla="*/ 2290 w 2655"/>
                <a:gd name="T41" fmla="*/ 18 h 60"/>
                <a:gd name="T42" fmla="*/ 2596 w 2655"/>
                <a:gd name="T43" fmla="*/ 3 h 60"/>
                <a:gd name="T44" fmla="*/ 2641 w 2655"/>
                <a:gd name="T45" fmla="*/ 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655" h="60">
                  <a:moveTo>
                    <a:pt x="2641" y="6"/>
                  </a:moveTo>
                  <a:lnTo>
                    <a:pt x="2620" y="30"/>
                  </a:lnTo>
                  <a:cubicBezTo>
                    <a:pt x="2575" y="36"/>
                    <a:pt x="2467" y="40"/>
                    <a:pt x="2368" y="45"/>
                  </a:cubicBezTo>
                  <a:cubicBezTo>
                    <a:pt x="2269" y="50"/>
                    <a:pt x="2120" y="60"/>
                    <a:pt x="2023" y="60"/>
                  </a:cubicBezTo>
                  <a:cubicBezTo>
                    <a:pt x="1926" y="60"/>
                    <a:pt x="1869" y="52"/>
                    <a:pt x="1786" y="48"/>
                  </a:cubicBezTo>
                  <a:cubicBezTo>
                    <a:pt x="1703" y="44"/>
                    <a:pt x="1623" y="36"/>
                    <a:pt x="1525" y="36"/>
                  </a:cubicBezTo>
                  <a:cubicBezTo>
                    <a:pt x="1427" y="36"/>
                    <a:pt x="1313" y="44"/>
                    <a:pt x="1195" y="45"/>
                  </a:cubicBezTo>
                  <a:cubicBezTo>
                    <a:pt x="1077" y="46"/>
                    <a:pt x="933" y="42"/>
                    <a:pt x="817" y="39"/>
                  </a:cubicBezTo>
                  <a:cubicBezTo>
                    <a:pt x="701" y="36"/>
                    <a:pt x="612" y="27"/>
                    <a:pt x="499" y="27"/>
                  </a:cubicBezTo>
                  <a:cubicBezTo>
                    <a:pt x="386" y="27"/>
                    <a:pt x="217" y="38"/>
                    <a:pt x="136" y="39"/>
                  </a:cubicBezTo>
                  <a:cubicBezTo>
                    <a:pt x="55" y="40"/>
                    <a:pt x="20" y="36"/>
                    <a:pt x="10" y="33"/>
                  </a:cubicBezTo>
                  <a:cubicBezTo>
                    <a:pt x="0" y="30"/>
                    <a:pt x="26" y="27"/>
                    <a:pt x="76" y="24"/>
                  </a:cubicBezTo>
                  <a:cubicBezTo>
                    <a:pt x="126" y="21"/>
                    <a:pt x="232" y="22"/>
                    <a:pt x="310" y="18"/>
                  </a:cubicBezTo>
                  <a:cubicBezTo>
                    <a:pt x="388" y="14"/>
                    <a:pt x="454" y="0"/>
                    <a:pt x="544" y="0"/>
                  </a:cubicBezTo>
                  <a:cubicBezTo>
                    <a:pt x="634" y="0"/>
                    <a:pt x="758" y="18"/>
                    <a:pt x="853" y="21"/>
                  </a:cubicBezTo>
                  <a:cubicBezTo>
                    <a:pt x="948" y="24"/>
                    <a:pt x="1023" y="24"/>
                    <a:pt x="1114" y="21"/>
                  </a:cubicBezTo>
                  <a:cubicBezTo>
                    <a:pt x="1205" y="18"/>
                    <a:pt x="1320" y="5"/>
                    <a:pt x="1399" y="3"/>
                  </a:cubicBezTo>
                  <a:cubicBezTo>
                    <a:pt x="1478" y="1"/>
                    <a:pt x="1520" y="6"/>
                    <a:pt x="1588" y="9"/>
                  </a:cubicBezTo>
                  <a:cubicBezTo>
                    <a:pt x="1656" y="12"/>
                    <a:pt x="1733" y="21"/>
                    <a:pt x="1807" y="21"/>
                  </a:cubicBezTo>
                  <a:cubicBezTo>
                    <a:pt x="1881" y="21"/>
                    <a:pt x="1955" y="12"/>
                    <a:pt x="2035" y="12"/>
                  </a:cubicBezTo>
                  <a:cubicBezTo>
                    <a:pt x="2115" y="12"/>
                    <a:pt x="2197" y="19"/>
                    <a:pt x="2290" y="18"/>
                  </a:cubicBezTo>
                  <a:cubicBezTo>
                    <a:pt x="2383" y="17"/>
                    <a:pt x="2537" y="5"/>
                    <a:pt x="2596" y="3"/>
                  </a:cubicBezTo>
                  <a:cubicBezTo>
                    <a:pt x="2655" y="1"/>
                    <a:pt x="2651" y="3"/>
                    <a:pt x="2641" y="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35" name="Freeform 3100"/>
            <p:cNvSpPr>
              <a:spLocks/>
            </p:cNvSpPr>
            <p:nvPr userDrawn="1"/>
          </p:nvSpPr>
          <p:spPr bwMode="auto">
            <a:xfrm>
              <a:off x="0" y="4032"/>
              <a:ext cx="2041" cy="62"/>
            </a:xfrm>
            <a:custGeom>
              <a:avLst/>
              <a:gdLst>
                <a:gd name="T0" fmla="*/ 1893 w 2041"/>
                <a:gd name="T1" fmla="*/ 39 h 62"/>
                <a:gd name="T2" fmla="*/ 1578 w 2041"/>
                <a:gd name="T3" fmla="*/ 45 h 62"/>
                <a:gd name="T4" fmla="*/ 1011 w 2041"/>
                <a:gd name="T5" fmla="*/ 60 h 62"/>
                <a:gd name="T6" fmla="*/ 438 w 2041"/>
                <a:gd name="T7" fmla="*/ 57 h 62"/>
                <a:gd name="T8" fmla="*/ 0 w 2041"/>
                <a:gd name="T9" fmla="*/ 36 h 62"/>
                <a:gd name="T10" fmla="*/ 0 w 2041"/>
                <a:gd name="T11" fmla="*/ 3 h 62"/>
                <a:gd name="T12" fmla="*/ 210 w 2041"/>
                <a:gd name="T13" fmla="*/ 18 h 62"/>
                <a:gd name="T14" fmla="*/ 474 w 2041"/>
                <a:gd name="T15" fmla="*/ 21 h 62"/>
                <a:gd name="T16" fmla="*/ 678 w 2041"/>
                <a:gd name="T17" fmla="*/ 9 h 62"/>
                <a:gd name="T18" fmla="*/ 897 w 2041"/>
                <a:gd name="T19" fmla="*/ 9 h 62"/>
                <a:gd name="T20" fmla="*/ 1167 w 2041"/>
                <a:gd name="T21" fmla="*/ 30 h 62"/>
                <a:gd name="T22" fmla="*/ 1500 w 2041"/>
                <a:gd name="T23" fmla="*/ 24 h 62"/>
                <a:gd name="T24" fmla="*/ 1758 w 2041"/>
                <a:gd name="T25" fmla="*/ 3 h 62"/>
                <a:gd name="T26" fmla="*/ 1938 w 2041"/>
                <a:gd name="T27" fmla="*/ 18 h 62"/>
                <a:gd name="T28" fmla="*/ 2034 w 2041"/>
                <a:gd name="T29" fmla="*/ 33 h 62"/>
                <a:gd name="T30" fmla="*/ 1893 w 2041"/>
                <a:gd name="T31" fmla="*/ 39 h 6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41" h="62">
                  <a:moveTo>
                    <a:pt x="1893" y="39"/>
                  </a:moveTo>
                  <a:cubicBezTo>
                    <a:pt x="1817" y="41"/>
                    <a:pt x="1725" y="42"/>
                    <a:pt x="1578" y="45"/>
                  </a:cubicBezTo>
                  <a:cubicBezTo>
                    <a:pt x="1431" y="48"/>
                    <a:pt x="1201" y="58"/>
                    <a:pt x="1011" y="60"/>
                  </a:cubicBezTo>
                  <a:cubicBezTo>
                    <a:pt x="821" y="62"/>
                    <a:pt x="606" y="61"/>
                    <a:pt x="438" y="57"/>
                  </a:cubicBezTo>
                  <a:cubicBezTo>
                    <a:pt x="270" y="53"/>
                    <a:pt x="73" y="45"/>
                    <a:pt x="0" y="36"/>
                  </a:cubicBezTo>
                  <a:lnTo>
                    <a:pt x="0" y="3"/>
                  </a:lnTo>
                  <a:cubicBezTo>
                    <a:pt x="35" y="0"/>
                    <a:pt x="131" y="15"/>
                    <a:pt x="210" y="18"/>
                  </a:cubicBezTo>
                  <a:cubicBezTo>
                    <a:pt x="289" y="21"/>
                    <a:pt x="396" y="22"/>
                    <a:pt x="474" y="21"/>
                  </a:cubicBezTo>
                  <a:cubicBezTo>
                    <a:pt x="552" y="20"/>
                    <a:pt x="608" y="11"/>
                    <a:pt x="678" y="9"/>
                  </a:cubicBezTo>
                  <a:cubicBezTo>
                    <a:pt x="748" y="7"/>
                    <a:pt x="816" y="6"/>
                    <a:pt x="897" y="9"/>
                  </a:cubicBezTo>
                  <a:cubicBezTo>
                    <a:pt x="978" y="12"/>
                    <a:pt x="1067" y="28"/>
                    <a:pt x="1167" y="30"/>
                  </a:cubicBezTo>
                  <a:cubicBezTo>
                    <a:pt x="1267" y="32"/>
                    <a:pt x="1402" y="28"/>
                    <a:pt x="1500" y="24"/>
                  </a:cubicBezTo>
                  <a:cubicBezTo>
                    <a:pt x="1598" y="20"/>
                    <a:pt x="1685" y="4"/>
                    <a:pt x="1758" y="3"/>
                  </a:cubicBezTo>
                  <a:cubicBezTo>
                    <a:pt x="1831" y="2"/>
                    <a:pt x="1892" y="13"/>
                    <a:pt x="1938" y="18"/>
                  </a:cubicBezTo>
                  <a:cubicBezTo>
                    <a:pt x="1984" y="23"/>
                    <a:pt x="2041" y="30"/>
                    <a:pt x="2034" y="33"/>
                  </a:cubicBezTo>
                  <a:cubicBezTo>
                    <a:pt x="2027" y="36"/>
                    <a:pt x="1969" y="37"/>
                    <a:pt x="1893" y="39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kumimoji="1" lang="en-US" sz="240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028" name="Rectangle 310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835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9" name="Rectangle 310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9423" name="Rectangle 310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651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0"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54547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424" name="Rectangle 310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03563" y="6367463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ja-JP">
              <a:solidFill>
                <a:srgbClr val="54547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9425" name="Rectangle 310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32563" y="6367463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smtClean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992B420-45A2-5047-8C87-98166507C8C0}" type="slidenum">
              <a:rPr lang="en-US" altLang="ja-JP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>
              <a:solidFill>
                <a:srgbClr val="54547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21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transition xmlns:p14="http://schemas.microsoft.com/office/powerpoint/2010/main">
    <p:pull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90000"/>
        <a:buBlip>
          <a:blip r:embed="rId15"/>
        </a:buBlip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6"/>
        </a:buBlip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7"/>
        </a:buBlip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8"/>
        </a:buBlip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19"/>
        </a:buBlip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85FF5BEC-C5F2-4239-821A-84B7F523C5AD}" type="datetime1">
              <a:rPr kumimoji="1" lang="ja-JP" altLang="en-US" smtClean="0">
                <a:solidFill>
                  <a:srgbClr val="000000"/>
                </a:solidFill>
                <a:latin typeface="Arial"/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17/05/17</a:t>
            </a:fld>
            <a:endParaRPr kumimoji="1" lang="en-US" altLang="ja-JP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EE8F6902-2038-4570-B8F4-CBEE41FA15C7}" type="slidenum">
              <a:rPr kumimoji="1"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05170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9A3ED6E-DC5D-4B02-961C-1F005F149EE9}" type="slidenum">
              <a:rPr kumimoji="1"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04220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9" tIns="45710" rIns="91419" bIns="457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8554" y="6467475"/>
            <a:ext cx="75027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26BDC84-ED44-7649-8509-68FD12A89BCA}" type="slidenum">
              <a:rPr kumimoji="1" lang="en-US" altLang="ja-JP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24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30188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 userDrawn="1"/>
        </p:nvSpPr>
        <p:spPr bwMode="auto">
          <a:xfrm>
            <a:off x="0" y="6669088"/>
            <a:ext cx="9144000" cy="188912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sz="1000" smtClean="0">
                <a:solidFill>
                  <a:srgbClr val="000000"/>
                </a:solidFill>
                <a:latin typeface="Arial" charset="0"/>
                <a:ea typeface="HG丸ｺﾞｼｯｸM-PRO" charset="0"/>
                <a:cs typeface="HG丸ｺﾞｼｯｸM-PRO" charset="0"/>
              </a:rPr>
              <a:t>課室会議、</a:t>
            </a:r>
            <a:r>
              <a:rPr kumimoji="1" lang="en-US" altLang="ja-JP" sz="1000" smtClean="0">
                <a:solidFill>
                  <a:srgbClr val="000000"/>
                </a:solidFill>
                <a:latin typeface="Arial" charset="0"/>
                <a:ea typeface="HG丸ｺﾞｼｯｸM-PRO" charset="0"/>
                <a:cs typeface="HG丸ｺﾞｼｯｸM-PRO" charset="0"/>
              </a:rPr>
              <a:t>2010.02.22</a:t>
            </a:r>
          </a:p>
        </p:txBody>
      </p:sp>
      <p:pic>
        <p:nvPicPr>
          <p:cNvPr id="10254" name="Picture 14" descr="J-PARC_symbol_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11113"/>
            <a:ext cx="1503363" cy="3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5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9788" y="6669088"/>
            <a:ext cx="684212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10800" rIns="91440" bIns="1080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100">
                <a:latin typeface="Comic Sans MS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5C52AD0-B3A5-E34D-8CC2-072700243D77}" type="slidenum">
              <a:rPr kumimoji="1" lang="ja-JP" alt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00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Relationship Id="rId3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4.emf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3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20" Type="http://schemas.openxmlformats.org/officeDocument/2006/relationships/image" Target="../media/image55.png"/><Relationship Id="rId21" Type="http://schemas.openxmlformats.org/officeDocument/2006/relationships/image" Target="../media/image56.png"/><Relationship Id="rId22" Type="http://schemas.openxmlformats.org/officeDocument/2006/relationships/image" Target="../media/image57.wmf"/><Relationship Id="rId10" Type="http://schemas.openxmlformats.org/officeDocument/2006/relationships/image" Target="../media/image45.png"/><Relationship Id="rId11" Type="http://schemas.openxmlformats.org/officeDocument/2006/relationships/image" Target="../media/image46.png"/><Relationship Id="rId12" Type="http://schemas.openxmlformats.org/officeDocument/2006/relationships/image" Target="../media/image47.png"/><Relationship Id="rId13" Type="http://schemas.openxmlformats.org/officeDocument/2006/relationships/image" Target="../media/image48.png"/><Relationship Id="rId14" Type="http://schemas.openxmlformats.org/officeDocument/2006/relationships/image" Target="../media/image49.png"/><Relationship Id="rId15" Type="http://schemas.openxmlformats.org/officeDocument/2006/relationships/image" Target="../media/image50.png"/><Relationship Id="rId16" Type="http://schemas.openxmlformats.org/officeDocument/2006/relationships/image" Target="../media/image51.png"/><Relationship Id="rId17" Type="http://schemas.openxmlformats.org/officeDocument/2006/relationships/image" Target="../media/image52.png"/><Relationship Id="rId18" Type="http://schemas.openxmlformats.org/officeDocument/2006/relationships/image" Target="../media/image53.png"/><Relationship Id="rId19" Type="http://schemas.openxmlformats.org/officeDocument/2006/relationships/image" Target="../media/image54.png"/><Relationship Id="rId1" Type="http://schemas.openxmlformats.org/officeDocument/2006/relationships/slideLayout" Target="../slideLayouts/slideLayout114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03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67.jpeg"/><Relationship Id="rId9" Type="http://schemas.openxmlformats.org/officeDocument/2006/relationships/image" Target="../media/image68.png"/><Relationship Id="rId10" Type="http://schemas.openxmlformats.org/officeDocument/2006/relationships/image" Target="../media/image69.emf"/><Relationship Id="rId11" Type="http://schemas.openxmlformats.org/officeDocument/2006/relationships/image" Target="../media/image70.wmf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84.wmf"/><Relationship Id="rId5" Type="http://schemas.openxmlformats.org/officeDocument/2006/relationships/image" Target="../media/image85.wmf"/><Relationship Id="rId6" Type="http://schemas.openxmlformats.org/officeDocument/2006/relationships/image" Target="../media/image86.wmf"/><Relationship Id="rId7" Type="http://schemas.openxmlformats.org/officeDocument/2006/relationships/image" Target="../media/image87.jpeg"/><Relationship Id="rId1" Type="http://schemas.openxmlformats.org/officeDocument/2006/relationships/slideLayout" Target="../slideLayouts/slideLayout92.xml"/><Relationship Id="rId2" Type="http://schemas.openxmlformats.org/officeDocument/2006/relationships/notesSlide" Target="../notesSlides/notesSlide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5" Type="http://schemas.openxmlformats.org/officeDocument/2006/relationships/image" Target="../media/image91.png"/><Relationship Id="rId6" Type="http://schemas.openxmlformats.org/officeDocument/2006/relationships/image" Target="../media/image92.jpeg"/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88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/>
          <p:cNvSpPr txBox="1"/>
          <p:nvPr/>
        </p:nvSpPr>
        <p:spPr>
          <a:xfrm>
            <a:off x="0" y="120300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</a:rPr>
              <a:t>Strategy of Instrument Shield at Spallation Source</a:t>
            </a:r>
          </a:p>
          <a:p>
            <a:pPr algn="ctr"/>
            <a:r>
              <a:rPr lang="en-US" sz="2800" b="1" dirty="0">
                <a:solidFill>
                  <a:srgbClr val="FFFFFF"/>
                </a:solidFill>
              </a:rPr>
              <a:t>- experiences at J-PARC –</a:t>
            </a:r>
          </a:p>
        </p:txBody>
      </p:sp>
      <p:sp>
        <p:nvSpPr>
          <p:cNvPr id="8" name="textruta 3"/>
          <p:cNvSpPr txBox="1"/>
          <p:nvPr/>
        </p:nvSpPr>
        <p:spPr>
          <a:xfrm>
            <a:off x="0" y="2340215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dirty="0" smtClean="0">
                <a:solidFill>
                  <a:srgbClr val="FFFFFF"/>
                </a:solidFill>
                <a:latin typeface="Calibri"/>
              </a:rPr>
              <a:t>Masatoshi Arai</a:t>
            </a:r>
          </a:p>
          <a:p>
            <a:pPr algn="ctr" defTabSz="914400"/>
            <a:r>
              <a:rPr lang="en-GB" sz="2000" dirty="0" smtClean="0">
                <a:solidFill>
                  <a:srgbClr val="FFFFFF"/>
                </a:solidFill>
                <a:latin typeface="Calibri"/>
              </a:rPr>
              <a:t>Technical Coordinator</a:t>
            </a:r>
          </a:p>
          <a:p>
            <a:pPr algn="ctr" defTabSz="914400"/>
            <a:r>
              <a:rPr lang="en-GB" sz="2000" dirty="0" smtClean="0">
                <a:solidFill>
                  <a:srgbClr val="FFFFFF"/>
                </a:solidFill>
                <a:latin typeface="Calibri"/>
              </a:rPr>
              <a:t>(ARIA 2017 May)</a:t>
            </a:r>
          </a:p>
        </p:txBody>
      </p:sp>
      <p:pic>
        <p:nvPicPr>
          <p:cNvPr id="4" name="Picture 8" descr="logo_jpar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756" y="5619119"/>
            <a:ext cx="2250431" cy="996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arai\Documents\あらいくま ＠ Dell\＊MLF Division from 2009\MLFのロゴ\MLF-LOGO3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035" y="5469194"/>
            <a:ext cx="840321" cy="96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450107" y="5353542"/>
            <a:ext cx="4572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b="1" dirty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Neutron Beam-Line and Shield Design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b="1" dirty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for Neutron Scattering Instruments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600" b="1" dirty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at JSNS J-PARC Project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ja-JP" altLang="ja-JP" sz="1400" dirty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(</a:t>
            </a:r>
            <a:r>
              <a:rPr kumimoji="1" lang="en-US" altLang="ja-JP" sz="1400" dirty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ICANS</a:t>
            </a:r>
            <a:r>
              <a:rPr kumimoji="1" lang="ja-JP" altLang="en-US" sz="1400" dirty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altLang="ja-JP" sz="1400" dirty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- XVII 2005</a:t>
            </a:r>
            <a:r>
              <a:rPr kumimoji="1" lang="en-US" altLang="ja-JP" sz="1400" dirty="0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dirty="0" err="1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Niita</a:t>
            </a:r>
            <a:r>
              <a:rPr kumimoji="1" lang="en-US" altLang="ja-JP" sz="1400" dirty="0" smtClean="0">
                <a:solidFill>
                  <a:srgbClr val="FFFFFF"/>
                </a:solidFill>
                <a:latin typeface="Tahoma" charset="0"/>
                <a:ea typeface="ＭＳ Ｐゴシック" charset="0"/>
                <a:cs typeface="ＭＳ Ｐゴシック" charset="0"/>
              </a:rPr>
              <a:t> et al.</a:t>
            </a:r>
            <a:endParaRPr kumimoji="1" lang="en-US" altLang="ja-JP" sz="1400" dirty="0">
              <a:solidFill>
                <a:srgbClr val="FFFFFF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0107" y="4148372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ahoma"/>
                <a:cs typeface="Tahoma"/>
              </a:rPr>
              <a:t>A </a:t>
            </a:r>
            <a:r>
              <a:rPr lang="en-US" sz="1600" b="1" dirty="0">
                <a:solidFill>
                  <a:schemeClr val="bg1"/>
                </a:solidFill>
                <a:latin typeface="Tahoma"/>
                <a:cs typeface="Tahoma"/>
              </a:rPr>
              <a:t>New Method for Neutron-Beam-Line Shielding </a:t>
            </a:r>
            <a:r>
              <a:rPr lang="en-US" sz="1600" b="1" dirty="0" smtClean="0">
                <a:solidFill>
                  <a:schemeClr val="bg1"/>
                </a:solidFill>
                <a:latin typeface="Tahoma"/>
                <a:cs typeface="Tahoma"/>
              </a:rPr>
              <a:t>Calculation</a:t>
            </a:r>
          </a:p>
          <a:p>
            <a:pPr algn="ctr"/>
            <a:r>
              <a:rPr lang="en-US" sz="1400" dirty="0" smtClean="0">
                <a:solidFill>
                  <a:schemeClr val="bg1"/>
                </a:solidFill>
                <a:latin typeface="Tahoma"/>
                <a:cs typeface="Tahoma"/>
              </a:rPr>
              <a:t>(ICANS-XVI 2003)</a:t>
            </a:r>
            <a:endParaRPr lang="en-US" sz="1400" dirty="0">
              <a:solidFill>
                <a:schemeClr val="bg1"/>
              </a:solidFill>
              <a:latin typeface="Tahoma"/>
              <a:cs typeface="Tahoma"/>
            </a:endParaRPr>
          </a:p>
          <a:p>
            <a:pPr algn="ctr"/>
            <a:r>
              <a:rPr lang="en-US" sz="1400" dirty="0" err="1" smtClean="0">
                <a:solidFill>
                  <a:schemeClr val="bg1"/>
                </a:solidFill>
                <a:latin typeface="Tahoma"/>
                <a:cs typeface="Tahoma"/>
              </a:rPr>
              <a:t>Maekawa</a:t>
            </a:r>
            <a:r>
              <a:rPr lang="en-US" sz="1400" dirty="0" smtClean="0">
                <a:solidFill>
                  <a:schemeClr val="bg1"/>
                </a:solidFill>
                <a:latin typeface="Tahoma"/>
                <a:cs typeface="Tahoma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44568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bl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t="10303" b="10681"/>
          <a:stretch>
            <a:fillRect/>
          </a:stretch>
        </p:blipFill>
        <p:spPr bwMode="auto">
          <a:xfrm>
            <a:off x="2321229" y="0"/>
            <a:ext cx="6098313" cy="376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図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440" y="2980721"/>
            <a:ext cx="248285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4" descr="CIMG085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02" y="3076813"/>
            <a:ext cx="4781550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434" y="101067"/>
            <a:ext cx="642720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dirty="0" smtClean="0"/>
              <a:t>J-PARC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SHPRD (BL08, </a:t>
            </a:r>
            <a:r>
              <a:rPr lang="ja-JP" altLang="ja-JP" sz="2400" dirty="0" smtClean="0"/>
              <a:t>1</a:t>
            </a:r>
            <a:r>
              <a:rPr lang="en-US" altLang="ja-JP" sz="2400" dirty="0" smtClean="0"/>
              <a:t>00m) in the straight section</a:t>
            </a:r>
            <a:endParaRPr lang="en-US" sz="2400" dirty="0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745545" y="5021072"/>
            <a:ext cx="993668" cy="14763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861759" y="6412834"/>
            <a:ext cx="2834054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Guide shield</a:t>
            </a:r>
            <a:r>
              <a:rPr lang="ja-JP" altLang="en-US" dirty="0" smtClean="0"/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(Fe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10cm</a:t>
            </a:r>
            <a:r>
              <a:rPr lang="ja-JP" altLang="en-US" dirty="0" smtClean="0">
                <a:solidFill>
                  <a:srgbClr val="FF0000"/>
                </a:solidFill>
              </a:rPr>
              <a:t> </a:t>
            </a:r>
            <a:r>
              <a:rPr lang="en-US" altLang="ja-JP" dirty="0" smtClean="0">
                <a:solidFill>
                  <a:srgbClr val="FF0000"/>
                </a:solidFill>
              </a:rPr>
              <a:t>thick</a:t>
            </a:r>
            <a:r>
              <a:rPr lang="en-US" altLang="ja-JP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0316" y="3391383"/>
            <a:ext cx="147990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Light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handy</a:t>
            </a:r>
            <a:r>
              <a:rPr lang="en-US" sz="1400" dirty="0" smtClean="0"/>
              <a:t> crane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2447954" y="3545272"/>
            <a:ext cx="672362" cy="543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6037706" y="4532227"/>
            <a:ext cx="913058" cy="7381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68267" y="5285054"/>
            <a:ext cx="7406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Guide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9402" y="2596456"/>
            <a:ext cx="205697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Main building wall</a:t>
            </a:r>
          </a:p>
          <a:p>
            <a:r>
              <a:rPr lang="en-US" sz="1400" dirty="0" smtClean="0"/>
              <a:t>And beginning of corridor</a:t>
            </a:r>
            <a:endParaRPr lang="en-US" sz="1400" dirty="0"/>
          </a:p>
        </p:txBody>
      </p:sp>
      <p:cxnSp>
        <p:nvCxnSpPr>
          <p:cNvPr id="16" name="Straight Arrow Connector 15"/>
          <p:cNvCxnSpPr>
            <a:stCxn id="15" idx="2"/>
          </p:cNvCxnSpPr>
          <p:nvPr/>
        </p:nvCxnSpPr>
        <p:spPr>
          <a:xfrm>
            <a:off x="1137889" y="3119676"/>
            <a:ext cx="200050" cy="12412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11681" y="5933870"/>
            <a:ext cx="264636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View from up-</a:t>
            </a:r>
            <a:r>
              <a:rPr lang="en-US" sz="1400" dirty="0" err="1" smtClean="0"/>
              <a:t>strm</a:t>
            </a:r>
            <a:r>
              <a:rPr lang="en-US" sz="1400" dirty="0" smtClean="0"/>
              <a:t> to </a:t>
            </a:r>
            <a:r>
              <a:rPr lang="en-US" altLang="ja-JP" sz="1400" dirty="0" smtClean="0"/>
              <a:t>down-</a:t>
            </a:r>
            <a:r>
              <a:rPr lang="en-US" sz="1400" dirty="0" err="1" smtClean="0"/>
              <a:t>strm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097954" y="1275406"/>
            <a:ext cx="64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BL08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1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329" y="1125213"/>
            <a:ext cx="6250712" cy="51694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8606" y="1576401"/>
            <a:ext cx="744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1MeV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61855" y="1556450"/>
            <a:ext cx="65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1keV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93673" y="1576401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100MeV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028921" y="1544135"/>
            <a:ext cx="547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1eV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6635" y="638848"/>
            <a:ext cx="712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Macro-</a:t>
            </a:r>
            <a:r>
              <a:rPr lang="en-US" dirty="0" err="1" smtClean="0"/>
              <a:t>Xsection</a:t>
            </a:r>
            <a:r>
              <a:rPr lang="en-US" dirty="0" smtClean="0"/>
              <a:t> of Steel and Concrete (CR) (</a:t>
            </a:r>
            <a:r>
              <a:rPr lang="en-US" dirty="0"/>
              <a:t>1</a:t>
            </a:r>
            <a:r>
              <a:rPr lang="en-US" dirty="0" smtClean="0"/>
              <a:t>/cm) (coarse view)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62545" y="988413"/>
            <a:ext cx="593244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0,01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01689" y="3304082"/>
            <a:ext cx="82723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0,0001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325417" y="4295150"/>
            <a:ext cx="94422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0,00001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62545" y="5127675"/>
            <a:ext cx="2685351" cy="584776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X-section gap in Fe at ~ 10keV</a:t>
            </a:r>
          </a:p>
          <a:p>
            <a:r>
              <a:rPr lang="en-US" sz="1600" dirty="0" smtClean="0"/>
              <a:t>Needs CR compensation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294303" y="4326430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  6%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in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CR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294303" y="4049431"/>
            <a:ext cx="813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60%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in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CR</a:t>
            </a:r>
            <a:endParaRPr lang="en-US" sz="1200" dirty="0"/>
          </a:p>
        </p:txBody>
      </p:sp>
      <p:sp>
        <p:nvSpPr>
          <p:cNvPr id="18" name="Oval 17"/>
          <p:cNvSpPr/>
          <p:nvPr/>
        </p:nvSpPr>
        <p:spPr>
          <a:xfrm>
            <a:off x="3714272" y="2571168"/>
            <a:ext cx="957789" cy="1385454"/>
          </a:xfrm>
          <a:prstGeom prst="ellipse">
            <a:avLst/>
          </a:prstGeom>
          <a:noFill/>
          <a:ln w="28575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140539" y="1680910"/>
            <a:ext cx="2712610" cy="1815882"/>
          </a:xfrm>
          <a:prstGeom prst="rect">
            <a:avLst/>
          </a:prstGeom>
          <a:solidFill>
            <a:srgbClr val="FFFF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1) At around 10keV neutron can easily penetrate Fe.</a:t>
            </a:r>
          </a:p>
          <a:p>
            <a:r>
              <a:rPr lang="en-US" sz="1600" dirty="0" smtClean="0"/>
              <a:t>2) H in CR reduces </a:t>
            </a:r>
            <a:r>
              <a:rPr lang="en-US" sz="1600" dirty="0"/>
              <a:t>e</a:t>
            </a:r>
            <a:r>
              <a:rPr lang="en-US" sz="1600" dirty="0" smtClean="0"/>
              <a:t>nergy of neutron.</a:t>
            </a:r>
          </a:p>
          <a:p>
            <a:r>
              <a:rPr lang="en-US" sz="1600" dirty="0" smtClean="0"/>
              <a:t>3) Low-E neutron can be easily shielded by CR and captured by H and </a:t>
            </a:r>
            <a:r>
              <a:rPr lang="en-US" sz="1600" dirty="0" err="1" smtClean="0"/>
              <a:t>emitt</a:t>
            </a:r>
            <a:r>
              <a:rPr lang="en-US" sz="1600" dirty="0" smtClean="0"/>
              <a:t> </a:t>
            </a:r>
            <a:r>
              <a:rPr lang="en-US" sz="1600" dirty="0" smtClean="0"/>
              <a:t>2MeV gamma.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61" y="85819"/>
            <a:ext cx="5763867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Basic Concept of Value Engineering shielding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06028" y="6089897"/>
            <a:ext cx="2992025" cy="5847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Macro X-section 2(Steel) : 1(CR)  ;  </a:t>
            </a:r>
          </a:p>
          <a:p>
            <a:r>
              <a:rPr lang="en-US" sz="1600" dirty="0" smtClean="0"/>
              <a:t>Material Price;  20 (Steel) :  1(CR); 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73428" y="4049431"/>
            <a:ext cx="622575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4" idx="1"/>
          </p:cNvCxnSpPr>
          <p:nvPr/>
        </p:nvCxnSpPr>
        <p:spPr>
          <a:xfrm flipH="1">
            <a:off x="5809977" y="4421104"/>
            <a:ext cx="1007417" cy="0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445707" y="3864765"/>
            <a:ext cx="106974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en-US" baseline="-25000" dirty="0" smtClean="0"/>
              <a:t>Fe</a:t>
            </a:r>
            <a:r>
              <a:rPr lang="en-US" dirty="0" smtClean="0"/>
              <a:t>=19cm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817394" y="4236438"/>
            <a:ext cx="108808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l-GR" dirty="0" smtClean="0"/>
              <a:t>λ</a:t>
            </a:r>
            <a:r>
              <a:rPr lang="en-US" baseline="-25000" dirty="0" smtClean="0"/>
              <a:t>CR</a:t>
            </a:r>
            <a:r>
              <a:rPr lang="en-US" dirty="0" smtClean="0"/>
              <a:t>=</a:t>
            </a:r>
            <a:r>
              <a:rPr lang="el-GR" dirty="0" smtClean="0"/>
              <a:t>43</a:t>
            </a:r>
            <a:r>
              <a:rPr lang="en-US" dirty="0" smtClean="0"/>
              <a:t>cm</a:t>
            </a:r>
            <a:endParaRPr lang="en-US" dirty="0"/>
          </a:p>
        </p:txBody>
      </p:sp>
      <p:cxnSp>
        <p:nvCxnSpPr>
          <p:cNvPr id="26" name="Straight Arrow Connector 25"/>
          <p:cNvCxnSpPr>
            <a:endCxn id="18" idx="4"/>
          </p:cNvCxnSpPr>
          <p:nvPr/>
        </p:nvCxnSpPr>
        <p:spPr>
          <a:xfrm flipV="1">
            <a:off x="3936262" y="3956622"/>
            <a:ext cx="256905" cy="1171053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76198" y="1576401"/>
            <a:ext cx="65072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Steel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5" idx="3"/>
          </p:cNvCxnSpPr>
          <p:nvPr/>
        </p:nvCxnSpPr>
        <p:spPr>
          <a:xfrm>
            <a:off x="826925" y="1761067"/>
            <a:ext cx="296944" cy="47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693" y="2098133"/>
            <a:ext cx="1035860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Concrete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79325" y="2098133"/>
            <a:ext cx="222364" cy="1311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0619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98" name="Group 22"/>
          <p:cNvGrpSpPr>
            <a:grpSpLocks/>
          </p:cNvGrpSpPr>
          <p:nvPr/>
        </p:nvGrpSpPr>
        <p:grpSpPr bwMode="auto">
          <a:xfrm>
            <a:off x="5364163" y="3860800"/>
            <a:ext cx="3403600" cy="2573338"/>
            <a:chOff x="3379" y="2432"/>
            <a:chExt cx="2144" cy="1621"/>
          </a:xfrm>
        </p:grpSpPr>
        <p:pic>
          <p:nvPicPr>
            <p:cNvPr id="7190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2432"/>
              <a:ext cx="1905" cy="16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191" name="Text Box 20"/>
            <p:cNvSpPr txBox="1">
              <a:spLocks noChangeArrowheads="1"/>
            </p:cNvSpPr>
            <p:nvPr/>
          </p:nvSpPr>
          <p:spPr bwMode="auto">
            <a:xfrm>
              <a:off x="4901" y="3339"/>
              <a:ext cx="6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800" smtClean="0">
                  <a:solidFill>
                    <a:srgbClr val="990033"/>
                  </a:solidFill>
                  <a:latin typeface="Tahoma" charset="0"/>
                </a:rPr>
                <a:t>Fe</a:t>
              </a:r>
            </a:p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800" smtClean="0">
                  <a:solidFill>
                    <a:srgbClr val="990033"/>
                  </a:solidFill>
                  <a:latin typeface="Tahoma" charset="0"/>
                </a:rPr>
                <a:t>5 ton/m</a:t>
              </a:r>
            </a:p>
          </p:txBody>
        </p:sp>
      </p:grpSp>
      <p:grpSp>
        <p:nvGrpSpPr>
          <p:cNvPr id="126997" name="Group 21"/>
          <p:cNvGrpSpPr>
            <a:grpSpLocks/>
          </p:cNvGrpSpPr>
          <p:nvPr/>
        </p:nvGrpSpPr>
        <p:grpSpPr bwMode="auto">
          <a:xfrm>
            <a:off x="4310063" y="1196975"/>
            <a:ext cx="4583112" cy="2978150"/>
            <a:chOff x="2715" y="754"/>
            <a:chExt cx="2887" cy="1876"/>
          </a:xfrm>
        </p:grpSpPr>
        <p:grpSp>
          <p:nvGrpSpPr>
            <p:cNvPr id="18449" name="Group 16"/>
            <p:cNvGrpSpPr>
              <a:grpSpLocks/>
            </p:cNvGrpSpPr>
            <p:nvPr/>
          </p:nvGrpSpPr>
          <p:grpSpPr bwMode="auto">
            <a:xfrm>
              <a:off x="2715" y="754"/>
              <a:ext cx="2615" cy="1876"/>
              <a:chOff x="2715" y="754"/>
              <a:chExt cx="2615" cy="1876"/>
            </a:xfrm>
          </p:grpSpPr>
          <p:pic>
            <p:nvPicPr>
              <p:cNvPr id="7188" name="Picture 1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9" y="754"/>
                <a:ext cx="1951" cy="16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7189" name="Picture 1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5" y="2341"/>
                <a:ext cx="845" cy="2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187" name="Text Box 19"/>
            <p:cNvSpPr txBox="1">
              <a:spLocks noChangeArrowheads="1"/>
            </p:cNvSpPr>
            <p:nvPr/>
          </p:nvSpPr>
          <p:spPr bwMode="auto">
            <a:xfrm>
              <a:off x="4901" y="1756"/>
              <a:ext cx="701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800" smtClean="0">
                  <a:solidFill>
                    <a:srgbClr val="990033"/>
                  </a:solidFill>
                  <a:latin typeface="Tahoma" charset="0"/>
                </a:rPr>
                <a:t>Fe</a:t>
              </a:r>
            </a:p>
            <a:p>
              <a:pPr algn="l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800" smtClean="0">
                  <a:solidFill>
                    <a:srgbClr val="990033"/>
                  </a:solidFill>
                  <a:latin typeface="Tahoma" charset="0"/>
                </a:rPr>
                <a:t>45 ton/m</a:t>
              </a:r>
            </a:p>
          </p:txBody>
        </p:sp>
      </p:grpSp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7310438" y="6388100"/>
            <a:ext cx="1654175" cy="354013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ja-JP" sz="1000">
                <a:latin typeface="Arial" charset="0"/>
                <a:ea typeface="ＭＳ Ｐゴシック" charset="0"/>
              </a:rPr>
              <a:t>Shielding Design (1)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320097" y="138113"/>
            <a:ext cx="6930448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2000" b="1" dirty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Shielding </a:t>
            </a:r>
            <a:r>
              <a:rPr kumimoji="1" lang="en-US" altLang="ja-JP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Design Optimization (Value Engineering)</a:t>
            </a:r>
            <a:endParaRPr kumimoji="1" lang="en-US" altLang="ja-JP" sz="2000" b="1" i="1" dirty="0">
              <a:solidFill>
                <a:srgbClr val="6600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395288" y="1268413"/>
            <a:ext cx="25442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Font typeface="Wingdings" charset="0"/>
              <a:buChar char="u"/>
              <a:defRPr/>
            </a:pPr>
            <a:r>
              <a:rPr lang="en-US" altLang="ja-JP" sz="2000" dirty="0" smtClean="0">
                <a:solidFill>
                  <a:srgbClr val="545472"/>
                </a:solidFill>
              </a:rPr>
              <a:t> </a:t>
            </a:r>
            <a:r>
              <a:rPr lang="en-US" altLang="ja-JP" sz="2000" dirty="0" smtClean="0">
                <a:solidFill>
                  <a:srgbClr val="990033"/>
                </a:solidFill>
                <a:latin typeface="Tahoma" charset="0"/>
              </a:rPr>
              <a:t>Brute force design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685800" y="1647825"/>
            <a:ext cx="19800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ample money</a:t>
            </a: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None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    and space</a:t>
            </a: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395288" y="3716338"/>
            <a:ext cx="432911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buClr>
                <a:srgbClr val="990033"/>
              </a:buClr>
              <a:buFont typeface="Wingdings" charset="0"/>
              <a:buChar char="u"/>
              <a:defRPr/>
            </a:pPr>
            <a:r>
              <a:rPr lang="en-US" altLang="ja-JP" sz="2000" dirty="0" smtClean="0">
                <a:solidFill>
                  <a:srgbClr val="545472"/>
                </a:solidFill>
              </a:rPr>
              <a:t> </a:t>
            </a:r>
            <a:r>
              <a:rPr lang="en-US" altLang="ja-JP" sz="2000" dirty="0" smtClean="0">
                <a:solidFill>
                  <a:srgbClr val="990033"/>
                </a:solidFill>
                <a:latin typeface="Tahoma" charset="0"/>
              </a:rPr>
              <a:t>Value engineering design     (study scattering and cross-section)</a:t>
            </a: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639763" y="4475597"/>
            <a:ext cx="258303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limited budget</a:t>
            </a: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None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   need space saving</a:t>
            </a:r>
          </a:p>
        </p:txBody>
      </p:sp>
      <p:sp>
        <p:nvSpPr>
          <p:cNvPr id="126984" name="Text Box 8"/>
          <p:cNvSpPr txBox="1">
            <a:spLocks noChangeArrowheads="1"/>
          </p:cNvSpPr>
          <p:nvPr/>
        </p:nvSpPr>
        <p:spPr bwMode="auto">
          <a:xfrm>
            <a:off x="631825" y="5189972"/>
            <a:ext cx="476549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huge effort to optimize it</a:t>
            </a: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None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   as reasonably</a:t>
            </a:r>
            <a:r>
              <a:rPr lang="ja-JP" altLang="en-US" sz="2000" dirty="0" smtClean="0">
                <a:solidFill>
                  <a:srgbClr val="545472"/>
                </a:solidFill>
                <a:latin typeface="Tahoma" charset="0"/>
              </a:rPr>
              <a:t> </a:t>
            </a: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inexpensive</a:t>
            </a:r>
            <a:r>
              <a:rPr lang="ja-JP" altLang="en-US" sz="2000" dirty="0" smtClean="0">
                <a:solidFill>
                  <a:srgbClr val="545472"/>
                </a:solidFill>
                <a:latin typeface="Tahoma" charset="0"/>
              </a:rPr>
              <a:t> </a:t>
            </a: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as possible </a:t>
            </a:r>
          </a:p>
        </p:txBody>
      </p:sp>
      <p:sp>
        <p:nvSpPr>
          <p:cNvPr id="126985" name="Text Box 9"/>
          <p:cNvSpPr txBox="1">
            <a:spLocks noChangeArrowheads="1"/>
          </p:cNvSpPr>
          <p:nvPr/>
        </p:nvSpPr>
        <p:spPr bwMode="auto">
          <a:xfrm>
            <a:off x="633413" y="5872597"/>
            <a:ext cx="41985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</a:t>
            </a:r>
            <a:r>
              <a:rPr lang="ja-JP" altLang="ja-JP" sz="2000" dirty="0" smtClean="0">
                <a:solidFill>
                  <a:srgbClr val="545472"/>
                </a:solidFill>
                <a:latin typeface="Tahoma" charset="0"/>
              </a:rPr>
              <a:t>C</a:t>
            </a: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an</a:t>
            </a:r>
            <a:r>
              <a:rPr lang="ja-JP" altLang="en-US" sz="2000" dirty="0" smtClean="0">
                <a:solidFill>
                  <a:srgbClr val="545472"/>
                </a:solidFill>
                <a:latin typeface="Tahoma" charset="0"/>
              </a:rPr>
              <a:t> </a:t>
            </a: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save cost with keeping Dose</a:t>
            </a: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687388" y="2366963"/>
            <a:ext cx="40370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easy design with a large margin</a:t>
            </a:r>
          </a:p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None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   without a hard optimization </a:t>
            </a:r>
          </a:p>
        </p:txBody>
      </p:sp>
      <p:sp>
        <p:nvSpPr>
          <p:cNvPr id="126987" name="Text Box 11"/>
          <p:cNvSpPr txBox="1">
            <a:spLocks noChangeArrowheads="1"/>
          </p:cNvSpPr>
          <p:nvPr/>
        </p:nvSpPr>
        <p:spPr bwMode="auto">
          <a:xfrm>
            <a:off x="687388" y="3103563"/>
            <a:ext cx="519558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algn="ctr"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defTabSz="91440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 snowball </a:t>
            </a:r>
            <a:r>
              <a:rPr lang="en-US" altLang="ja-JP" sz="2000" dirty="0">
                <a:solidFill>
                  <a:srgbClr val="545472"/>
                </a:solidFill>
                <a:latin typeface="Tahoma" charset="0"/>
              </a:rPr>
              <a:t>i</a:t>
            </a:r>
            <a:r>
              <a:rPr lang="en-US" altLang="ja-JP" sz="2000" dirty="0" smtClean="0">
                <a:solidFill>
                  <a:srgbClr val="545472"/>
                </a:solidFill>
                <a:latin typeface="Tahoma" charset="0"/>
              </a:rPr>
              <a:t>ncrease (cost, floor load, crane)</a:t>
            </a:r>
          </a:p>
        </p:txBody>
      </p:sp>
      <p:pic>
        <p:nvPicPr>
          <p:cNvPr id="12699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3900488"/>
            <a:ext cx="1727200" cy="208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127000" name="Group 24"/>
          <p:cNvGrpSpPr>
            <a:grpSpLocks/>
          </p:cNvGrpSpPr>
          <p:nvPr/>
        </p:nvGrpSpPr>
        <p:grpSpPr bwMode="auto">
          <a:xfrm>
            <a:off x="5875338" y="908050"/>
            <a:ext cx="1952625" cy="2554288"/>
            <a:chOff x="3701" y="572"/>
            <a:chExt cx="1230" cy="1609"/>
          </a:xfrm>
        </p:grpSpPr>
        <p:pic>
          <p:nvPicPr>
            <p:cNvPr id="7184" name="Picture 1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1" y="774"/>
              <a:ext cx="1230" cy="1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7185" name="Rectangle 23"/>
            <p:cNvSpPr>
              <a:spLocks noChangeArrowheads="1"/>
            </p:cNvSpPr>
            <p:nvPr/>
          </p:nvSpPr>
          <p:spPr bwMode="auto">
            <a:xfrm>
              <a:off x="3820" y="572"/>
              <a:ext cx="1056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ja-JP" sz="1600">
                  <a:solidFill>
                    <a:srgbClr val="660066"/>
                  </a:solidFill>
                  <a:latin typeface="Tahoma" charset="0"/>
                  <a:ea typeface="ＭＳ Ｐゴシック" charset="0"/>
                  <a:cs typeface="ＭＳ Ｐゴシック" charset="0"/>
                </a:rPr>
                <a:t>1500cm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888709"/>
      </p:ext>
    </p:ext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1" grpId="0"/>
      <p:bldP spid="126983" grpId="0"/>
      <p:bldP spid="126980" grpId="0"/>
      <p:bldP spid="126982" grpId="0"/>
      <p:bldP spid="126984" grpId="0"/>
      <p:bldP spid="126985" grpId="0"/>
      <p:bldP spid="126986" grpId="0"/>
      <p:bldP spid="1269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8" y="2101361"/>
            <a:ext cx="8095512" cy="47417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直線矢印コネクタ 6"/>
          <p:cNvCxnSpPr>
            <a:stCxn id="5" idx="0"/>
          </p:cNvCxnSpPr>
          <p:nvPr/>
        </p:nvCxnSpPr>
        <p:spPr>
          <a:xfrm flipH="1" flipV="1">
            <a:off x="1850506" y="3784321"/>
            <a:ext cx="508371" cy="564541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9949" y="589299"/>
            <a:ext cx="1352550" cy="29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9"/>
          <p:cNvSpPr txBox="1"/>
          <p:nvPr/>
        </p:nvSpPr>
        <p:spPr>
          <a:xfrm>
            <a:off x="1503076" y="4348862"/>
            <a:ext cx="1711601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Magnetite concrete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6" name="直線矢印コネクタ 10"/>
          <p:cNvCxnSpPr/>
          <p:nvPr/>
        </p:nvCxnSpPr>
        <p:spPr>
          <a:xfrm flipV="1">
            <a:off x="1215241" y="3738875"/>
            <a:ext cx="205602" cy="500408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12"/>
          <p:cNvSpPr txBox="1"/>
          <p:nvPr/>
        </p:nvSpPr>
        <p:spPr>
          <a:xfrm>
            <a:off x="833484" y="4185837"/>
            <a:ext cx="76351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Shutter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8" name="直線矢印コネクタ 13"/>
          <p:cNvCxnSpPr/>
          <p:nvPr/>
        </p:nvCxnSpPr>
        <p:spPr>
          <a:xfrm flipH="1">
            <a:off x="2652192" y="2211005"/>
            <a:ext cx="137160" cy="89160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16"/>
          <p:cNvSpPr txBox="1"/>
          <p:nvPr/>
        </p:nvSpPr>
        <p:spPr>
          <a:xfrm>
            <a:off x="2408478" y="2260573"/>
            <a:ext cx="761747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Bunker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14" name="直線矢印コネクタ 21"/>
          <p:cNvCxnSpPr/>
          <p:nvPr/>
        </p:nvCxnSpPr>
        <p:spPr>
          <a:xfrm flipH="1">
            <a:off x="5313409" y="2494233"/>
            <a:ext cx="137160" cy="1014479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22"/>
          <p:cNvSpPr txBox="1"/>
          <p:nvPr/>
        </p:nvSpPr>
        <p:spPr>
          <a:xfrm>
            <a:off x="5035483" y="2215336"/>
            <a:ext cx="79340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Sample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17" name="直線矢印コネクタ 24"/>
          <p:cNvCxnSpPr/>
          <p:nvPr/>
        </p:nvCxnSpPr>
        <p:spPr>
          <a:xfrm flipH="1">
            <a:off x="6523901" y="2502905"/>
            <a:ext cx="137160" cy="957670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Brace 17"/>
          <p:cNvSpPr/>
          <p:nvPr/>
        </p:nvSpPr>
        <p:spPr>
          <a:xfrm rot="16200000">
            <a:off x="1195793" y="1443974"/>
            <a:ext cx="409033" cy="128456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テキスト ボックス 12"/>
          <p:cNvSpPr txBox="1"/>
          <p:nvPr/>
        </p:nvSpPr>
        <p:spPr>
          <a:xfrm>
            <a:off x="557568" y="1596000"/>
            <a:ext cx="86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Monolith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827" y="-969"/>
            <a:ext cx="7012657" cy="52322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  <a:latin typeface="Calibri"/>
              </a:rPr>
              <a:t>Strategy of BL shield and allowance of hot spot </a:t>
            </a:r>
            <a:endParaRPr lang="en-US" sz="2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15241" y="600653"/>
            <a:ext cx="58785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arenR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Keep dose &lt;6.25 at side surface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Cumulative dose at top surface &lt;100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 μ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Sv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/h/instrument </a:t>
            </a:r>
          </a:p>
          <a:p>
            <a:pPr marL="342900" indent="-342900">
              <a:buFontTx/>
              <a:buAutoNum type="arabicParenR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Allow hot spot, where access is limited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テキスト ボックス 23"/>
          <p:cNvSpPr txBox="1"/>
          <p:nvPr/>
        </p:nvSpPr>
        <p:spPr>
          <a:xfrm>
            <a:off x="6002451" y="2260573"/>
            <a:ext cx="104289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Beam stop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73840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2652" y="968455"/>
            <a:ext cx="645996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Summary:</a:t>
            </a:r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J-PARC developed reasonable strategy for RAD safety </a:t>
            </a:r>
            <a:r>
              <a:rPr lang="en-US" dirty="0" smtClean="0"/>
              <a:t>for </a:t>
            </a:r>
            <a:r>
              <a:rPr lang="en-US" dirty="0" smtClean="0"/>
              <a:t>a user facility.</a:t>
            </a:r>
          </a:p>
          <a:p>
            <a:pPr marL="342900" indent="-342900">
              <a:buAutoNum type="arabicPeriod"/>
            </a:pPr>
            <a:r>
              <a:rPr lang="en-US" dirty="0" smtClean="0"/>
              <a:t>We developed simulation code suitable for calculating long instrument.</a:t>
            </a:r>
          </a:p>
          <a:p>
            <a:pPr marL="342900" indent="-342900">
              <a:buAutoNum type="arabicPeriod"/>
            </a:pPr>
            <a:r>
              <a:rPr lang="en-US" dirty="0" smtClean="0"/>
              <a:t>Optimization of beam line shield as well as optical design was reasonably done, resulting value engineering with keeping Dose rate low and background low.</a:t>
            </a:r>
          </a:p>
          <a:p>
            <a:pPr marL="342900" indent="-342900">
              <a:buAutoNum type="arabicPeriod"/>
            </a:pPr>
            <a:r>
              <a:rPr lang="en-US" dirty="0" smtClean="0"/>
              <a:t>Actual observation assessed the design strategy and found that the factor 2.0 was over estimate. </a:t>
            </a:r>
            <a:r>
              <a:rPr lang="en-US" dirty="0" smtClean="0"/>
              <a:t> (safety margin</a:t>
            </a:r>
            <a:r>
              <a:rPr lang="en-US" dirty="0"/>
              <a:t> </a:t>
            </a:r>
            <a:r>
              <a:rPr lang="en-US" dirty="0" smtClean="0"/>
              <a:t>for design)</a:t>
            </a:r>
            <a:r>
              <a:rPr lang="en-US" dirty="0" smtClean="0"/>
              <a:t> 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42769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32388" y="1300166"/>
            <a:ext cx="574512" cy="1768831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06899" y="1300166"/>
            <a:ext cx="823971" cy="1768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30884" y="1300166"/>
            <a:ext cx="309932" cy="1768831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791570" y="2078750"/>
            <a:ext cx="2827204" cy="7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10981" y="784552"/>
            <a:ext cx="22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I=Io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exp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(-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a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-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b-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baseline="-250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33556" y="3802227"/>
            <a:ext cx="574512" cy="1768831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8067" y="3802227"/>
            <a:ext cx="823971" cy="1768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23624" y="3809786"/>
            <a:ext cx="309932" cy="1768831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5159" y="744036"/>
            <a:ext cx="723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 smtClean="0">
                <a:solidFill>
                  <a:prstClr val="black"/>
                </a:solidFill>
                <a:latin typeface="Calibri"/>
              </a:rPr>
              <a:t>γ</a:t>
            </a:r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-ray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32402" y="3735413"/>
            <a:ext cx="574512" cy="1768831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106913" y="3735413"/>
            <a:ext cx="823971" cy="1768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930898" y="3735413"/>
            <a:ext cx="309932" cy="1768831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25997" y="1300162"/>
            <a:ext cx="574512" cy="1768831"/>
          </a:xfrm>
          <a:prstGeom prst="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00508" y="1300162"/>
            <a:ext cx="823971" cy="17688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6065" y="1307721"/>
            <a:ext cx="309932" cy="1768831"/>
          </a:xfrm>
          <a:prstGeom prst="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791570" y="4430850"/>
            <a:ext cx="99027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2978390" y="4804898"/>
            <a:ext cx="748378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097175" y="4424247"/>
            <a:ext cx="438444" cy="6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756601" y="4430853"/>
            <a:ext cx="221789" cy="3740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709081" y="4430853"/>
            <a:ext cx="388094" cy="3740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27559" y="3171727"/>
            <a:ext cx="7220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Neutron</a:t>
            </a:r>
            <a:r>
              <a:rPr lang="ja-JP" altLang="en-US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　</a:t>
            </a:r>
            <a:r>
              <a:rPr lang="en-US" altLang="ja-JP" sz="2000" dirty="0" smtClean="0">
                <a:solidFill>
                  <a:prstClr val="black"/>
                </a:solidFill>
                <a:latin typeface="Calibri"/>
                <a:ea typeface="ＭＳ Ｐゴシック"/>
              </a:rPr>
              <a:t>(un commutative): different order resulting big difference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90924" y="1882218"/>
            <a:ext cx="297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61066" y="4166286"/>
            <a:ext cx="33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50083" y="453561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a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28321" y="4430850"/>
            <a:ext cx="37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b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62587" y="4615516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>
                <a:solidFill>
                  <a:prstClr val="black"/>
                </a:solidFill>
                <a:latin typeface="Calibri"/>
              </a:rPr>
              <a:t>c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35619" y="424618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f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474178" y="2070127"/>
            <a:ext cx="2827204" cy="75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602687" y="784552"/>
            <a:ext cx="22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I=Io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exp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(-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c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c-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b-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a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60896" y="1405994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311314" y="140599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961732" y="1405994"/>
            <a:ext cx="28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62732" y="3809786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13150" y="3809786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63568" y="3809786"/>
            <a:ext cx="28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34007" y="1490362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24596" y="149036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716065" y="1490362"/>
            <a:ext cx="28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41566" y="3981620"/>
            <a:ext cx="295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32155" y="3981620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b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723624" y="3981620"/>
            <a:ext cx="282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c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991481" y="4871064"/>
            <a:ext cx="990277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5907815" y="4535620"/>
            <a:ext cx="520417" cy="6423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7297086" y="4864461"/>
            <a:ext cx="438444" cy="66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6406462" y="4615516"/>
            <a:ext cx="427545" cy="5473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5612831" y="430825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c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24596" y="4620233"/>
            <a:ext cx="37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b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41566" y="497345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a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V="1">
            <a:off x="5922661" y="4535618"/>
            <a:ext cx="0" cy="3288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834007" y="4679087"/>
            <a:ext cx="482012" cy="2100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7810480" y="4679087"/>
            <a:ext cx="38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f</a:t>
            </a:r>
            <a:r>
              <a:rPr lang="en-US" baseline="-25000" dirty="0" smtClean="0">
                <a:solidFill>
                  <a:prstClr val="black"/>
                </a:solidFill>
                <a:latin typeface="Calibri"/>
              </a:rPr>
              <a:t>’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18774" y="4615516"/>
            <a:ext cx="332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baseline="-25000" dirty="0" err="1" smtClean="0">
                <a:solidFill>
                  <a:prstClr val="black"/>
                </a:solidFill>
                <a:latin typeface="Calibri"/>
              </a:rPr>
              <a:t>i</a:t>
            </a:r>
            <a:endParaRPr lang="en-US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504314" y="5949017"/>
            <a:ext cx="705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Neutron scattering process drastically changes the energy;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Energy dependent cross section drastically changes the transport process.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20" y="98622"/>
            <a:ext cx="3542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Calibri"/>
              </a:rPr>
              <a:t>Basic concept for neutron shield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757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639" y="1305342"/>
            <a:ext cx="76843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Public area;</a:t>
            </a:r>
          </a:p>
          <a:p>
            <a:r>
              <a:rPr lang="en-US" dirty="0"/>
              <a:t>   1. Permanently occupied area  25 </a:t>
            </a:r>
            <a:r>
              <a:rPr lang="en-US" dirty="0" err="1"/>
              <a:t>nSv</a:t>
            </a:r>
            <a:r>
              <a:rPr lang="en-US" dirty="0"/>
              <a:t>/h</a:t>
            </a:r>
          </a:p>
          <a:p>
            <a:r>
              <a:rPr lang="en-US" dirty="0"/>
              <a:t>   2. Not Permanently occupied area  0.5 </a:t>
            </a:r>
            <a:r>
              <a:rPr lang="el-GR" dirty="0"/>
              <a:t>μ</a:t>
            </a:r>
            <a:r>
              <a:rPr lang="en-US" dirty="0" err="1"/>
              <a:t>Sv</a:t>
            </a:r>
            <a:r>
              <a:rPr lang="en-US" dirty="0"/>
              <a:t>/h</a:t>
            </a:r>
          </a:p>
          <a:p>
            <a:r>
              <a:rPr lang="en-US" dirty="0"/>
              <a:t>       -&gt; outside experimental building (in-site) ?  But this is inconsistent with 3.</a:t>
            </a:r>
          </a:p>
          <a:p>
            <a:r>
              <a:rPr lang="en-US" dirty="0"/>
              <a:t>   3. Non-exposed workers 25nSv/h  (2000h/y)</a:t>
            </a:r>
          </a:p>
          <a:p>
            <a:endParaRPr lang="en-US" dirty="0"/>
          </a:p>
          <a:p>
            <a:r>
              <a:rPr lang="en-US" dirty="0"/>
              <a:t>Supervised area;</a:t>
            </a:r>
          </a:p>
          <a:p>
            <a:r>
              <a:rPr lang="en-US" dirty="0"/>
              <a:t>  1. normal operation 3</a:t>
            </a:r>
            <a:r>
              <a:rPr lang="el-GR" dirty="0"/>
              <a:t> μ</a:t>
            </a:r>
            <a:r>
              <a:rPr lang="en-US" dirty="0" err="1"/>
              <a:t>Sv</a:t>
            </a:r>
            <a:r>
              <a:rPr lang="en-US" dirty="0"/>
              <a:t>/h</a:t>
            </a:r>
          </a:p>
          <a:p>
            <a:r>
              <a:rPr lang="en-US" dirty="0"/>
              <a:t>  3. Temporary hotspot shall not exceed 3 </a:t>
            </a:r>
            <a:r>
              <a:rPr lang="el-GR" dirty="0"/>
              <a:t>μ</a:t>
            </a:r>
            <a:r>
              <a:rPr lang="en-US" dirty="0"/>
              <a:t>SV integrated dose over one-hour.</a:t>
            </a:r>
          </a:p>
          <a:p>
            <a:r>
              <a:rPr lang="en-US" dirty="0"/>
              <a:t>       -&gt; it may allow hotspot by having a fence etc.</a:t>
            </a:r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6722" y="1120676"/>
            <a:ext cx="2530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ESS implementation;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322" y="164971"/>
            <a:ext cx="4035480" cy="461665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RAD </a:t>
            </a:r>
            <a:r>
              <a:rPr lang="en-US" sz="2400" dirty="0" err="1" smtClean="0">
                <a:solidFill>
                  <a:srgbClr val="FFFFFF"/>
                </a:solidFill>
              </a:rPr>
              <a:t>s</a:t>
            </a:r>
            <a:r>
              <a:rPr lang="en-US" altLang="ja-JP" sz="2400" dirty="0" err="1" smtClean="0">
                <a:solidFill>
                  <a:srgbClr val="FFFFFF"/>
                </a:solidFill>
              </a:rPr>
              <a:t>i</a:t>
            </a:r>
            <a:r>
              <a:rPr lang="en-US" sz="2400" dirty="0" err="1" smtClean="0">
                <a:solidFill>
                  <a:srgbClr val="FFFFFF"/>
                </a:solidFill>
              </a:rPr>
              <a:t>rcumstances</a:t>
            </a:r>
            <a:r>
              <a:rPr lang="en-US" sz="2400" dirty="0" smtClean="0">
                <a:solidFill>
                  <a:srgbClr val="FFFFFF"/>
                </a:solidFill>
              </a:rPr>
              <a:t> around ESS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1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9784581"/>
              </p:ext>
            </p:extLst>
          </p:nvPr>
        </p:nvGraphicFramePr>
        <p:xfrm>
          <a:off x="637833" y="878413"/>
          <a:ext cx="7406640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dirty="0" smtClean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Event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000" b="1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Description</a:t>
                      </a:r>
                      <a:endParaRPr lang="en-US" sz="1000" b="1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Radiation workers</a:t>
                      </a:r>
                      <a:endParaRPr lang="en-US" sz="1000" b="1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Non-exposed workers</a:t>
                      </a:r>
                      <a:endParaRPr lang="en-US" sz="1000" b="1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Public</a:t>
                      </a:r>
                      <a:endParaRPr lang="en-US" sz="1000" b="1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H1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Normal Operation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1200"/>
                        </a:spcAft>
                      </a:pPr>
                      <a:r>
                        <a:rPr lang="en-GB" sz="10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en-GB" sz="1000" dirty="0" err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mSv</a:t>
                      </a:r>
                      <a:r>
                        <a:rPr lang="en-GB" sz="10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/y</a:t>
                      </a:r>
                      <a:endParaRPr lang="en-US" sz="10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0.05 mSv/y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12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0.05 mSv effective dose/y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H2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Anticipated events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 mSv/event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0.1 mSv/event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0.1 mSv effective dose/occurrence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H3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Unanticipated events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50 mSv/event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1 mSv/event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1 mSv effective dose/occurrence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H4A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Improbable events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50 mSv/event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 mSv/event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mSv effective dose/occurrence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H4B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Events with multiple failures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50 mSv/event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 mSv/event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mSv effective dose/occurrence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H5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Highly improbable events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Not defined.</a:t>
                      </a:r>
                      <a:endParaRPr lang="en-US" sz="100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0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100 </a:t>
                      </a:r>
                      <a:r>
                        <a:rPr lang="en-GB" sz="1000" dirty="0" err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mSv</a:t>
                      </a:r>
                      <a:r>
                        <a:rPr lang="en-GB" sz="10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/event</a:t>
                      </a:r>
                      <a:endParaRPr lang="en-US" sz="10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0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100</a:t>
                      </a:r>
                      <a:r>
                        <a:rPr lang="en-GB" sz="10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GB" sz="1000" dirty="0" err="1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mSv</a:t>
                      </a:r>
                      <a:r>
                        <a:rPr lang="en-GB" sz="1000" dirty="0">
                          <a:effectLst/>
                          <a:latin typeface="Tahoma"/>
                          <a:ea typeface="Times New Roman"/>
                          <a:cs typeface="Times New Roman"/>
                        </a:rPr>
                        <a:t> effective dose/occurrence</a:t>
                      </a:r>
                      <a:endParaRPr lang="en-US" sz="1000" dirty="0">
                        <a:effectLst/>
                        <a:latin typeface="Tahoma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65113" y="3516426"/>
            <a:ext cx="578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Safety Objective (GOS)  ESS-000004 in Sep. 11 2013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44059" y="109192"/>
            <a:ext cx="2199941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5000 hour operation</a:t>
            </a:r>
          </a:p>
          <a:p>
            <a:r>
              <a:rPr lang="en-US" dirty="0" smtClean="0"/>
              <a:t>50</a:t>
            </a:r>
            <a:r>
              <a:rPr lang="el-GR" dirty="0" smtClean="0"/>
              <a:t>μ</a:t>
            </a:r>
            <a:r>
              <a:rPr lang="en-US" dirty="0" err="1" smtClean="0"/>
              <a:t>Sv</a:t>
            </a:r>
            <a:r>
              <a:rPr lang="en-US" dirty="0" smtClean="0"/>
              <a:t>/y -&gt; 10nSv/h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496560" y="432358"/>
            <a:ext cx="185697" cy="90560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86129" y="3948515"/>
            <a:ext cx="7937146" cy="2308324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Implementation:  ESS-00001876 in Jan 2013</a:t>
            </a:r>
          </a:p>
          <a:p>
            <a:endParaRPr lang="en-US" dirty="0" smtClean="0"/>
          </a:p>
          <a:p>
            <a:r>
              <a:rPr lang="en-US" dirty="0"/>
              <a:t>public areas are </a:t>
            </a:r>
            <a:r>
              <a:rPr lang="en-US" dirty="0" smtClean="0"/>
              <a:t>subdivided (</a:t>
            </a:r>
            <a:r>
              <a:rPr lang="en-US" dirty="0" smtClean="0">
                <a:solidFill>
                  <a:srgbClr val="FF0000"/>
                </a:solidFill>
              </a:rPr>
              <a:t>Zoning by fence</a:t>
            </a:r>
            <a:r>
              <a:rPr lang="en-US" dirty="0" smtClean="0"/>
              <a:t>) </a:t>
            </a:r>
            <a:r>
              <a:rPr lang="en-US" dirty="0"/>
              <a:t>into areas that are permanently </a:t>
            </a:r>
            <a:r>
              <a:rPr lang="en-US" dirty="0" smtClean="0"/>
              <a:t>occupied and </a:t>
            </a:r>
            <a:r>
              <a:rPr lang="en-US" dirty="0"/>
              <a:t>areas that are not permanently occupied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Public Area:</a:t>
            </a:r>
          </a:p>
          <a:p>
            <a:r>
              <a:rPr lang="en-US" dirty="0" smtClean="0"/>
              <a:t>  none </a:t>
            </a:r>
            <a:r>
              <a:rPr lang="en-US" dirty="0"/>
              <a:t>permanently </a:t>
            </a:r>
            <a:r>
              <a:rPr lang="en-US" dirty="0" smtClean="0"/>
              <a:t>occupied (on site) </a:t>
            </a:r>
            <a:r>
              <a:rPr lang="el-GR" dirty="0" smtClean="0"/>
              <a:t>	&lt;   </a:t>
            </a:r>
            <a:r>
              <a:rPr lang="en-US" dirty="0" smtClean="0"/>
              <a:t>0.5 </a:t>
            </a:r>
            <a:r>
              <a:rPr lang="el-GR" dirty="0" smtClean="0"/>
              <a:t>μ</a:t>
            </a:r>
            <a:r>
              <a:rPr lang="en-US" dirty="0" err="1" smtClean="0"/>
              <a:t>Sv</a:t>
            </a:r>
            <a:r>
              <a:rPr lang="en-US" dirty="0" smtClean="0"/>
              <a:t>/h</a:t>
            </a:r>
            <a:endParaRPr lang="en-US" dirty="0"/>
          </a:p>
          <a:p>
            <a:r>
              <a:rPr lang="en-US" dirty="0" smtClean="0"/>
              <a:t>  permanently occupied (out site)</a:t>
            </a:r>
            <a:r>
              <a:rPr lang="el-GR" dirty="0" smtClean="0"/>
              <a:t> 		&lt;   </a:t>
            </a:r>
            <a:r>
              <a:rPr lang="en-US" dirty="0" smtClean="0"/>
              <a:t>25 </a:t>
            </a:r>
            <a:r>
              <a:rPr lang="en-US" dirty="0" err="1"/>
              <a:t>nSv</a:t>
            </a:r>
            <a:r>
              <a:rPr lang="en-US" dirty="0"/>
              <a:t>/h.</a:t>
            </a:r>
          </a:p>
        </p:txBody>
      </p:sp>
      <p:cxnSp>
        <p:nvCxnSpPr>
          <p:cNvPr id="11" name="Straight Arrow Connector 10"/>
          <p:cNvCxnSpPr>
            <a:stCxn id="2" idx="1"/>
          </p:cNvCxnSpPr>
          <p:nvPr/>
        </p:nvCxnSpPr>
        <p:spPr>
          <a:xfrm flipH="1">
            <a:off x="6683485" y="432358"/>
            <a:ext cx="260574" cy="8539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6277" y="6039"/>
            <a:ext cx="2930936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Dose rate Guideline at ESS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67939" y="109192"/>
            <a:ext cx="2015546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000 hour working</a:t>
            </a:r>
          </a:p>
          <a:p>
            <a:r>
              <a:rPr lang="en-US" dirty="0" smtClean="0"/>
              <a:t>50</a:t>
            </a:r>
            <a:r>
              <a:rPr lang="el-GR" dirty="0" smtClean="0"/>
              <a:t>μ</a:t>
            </a:r>
            <a:r>
              <a:rPr lang="en-US" dirty="0" err="1" smtClean="0"/>
              <a:t>Sv</a:t>
            </a:r>
            <a:r>
              <a:rPr lang="en-US" dirty="0" smtClean="0"/>
              <a:t>/y -&gt; 25nSv/h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56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" y="2081138"/>
            <a:ext cx="3554286" cy="32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569" y="309361"/>
            <a:ext cx="7288482" cy="657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34873" y="106033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1) </a:t>
            </a:r>
            <a:r>
              <a:rPr lang="en-US" dirty="0" err="1" smtClean="0"/>
              <a:t>λ</a:t>
            </a:r>
            <a:r>
              <a:rPr lang="en-US" dirty="0"/>
              <a:t>(Ε</a:t>
            </a:r>
            <a:r>
              <a:rPr lang="en-US" baseline="-25000" dirty="0"/>
              <a:t>C</a:t>
            </a:r>
            <a:r>
              <a:rPr lang="en-US" dirty="0"/>
              <a:t>)=640m </a:t>
            </a:r>
            <a:r>
              <a:rPr lang="en-US" dirty="0" smtClean="0"/>
              <a:t>for 3GeV</a:t>
            </a:r>
          </a:p>
          <a:p>
            <a:r>
              <a:rPr lang="en-US" dirty="0" smtClean="0"/>
              <a:t>2) major </a:t>
            </a:r>
            <a:r>
              <a:rPr lang="en-US" dirty="0"/>
              <a:t>escaped neutron energy ~</a:t>
            </a:r>
            <a:r>
              <a:rPr lang="en-US" dirty="0" smtClean="0"/>
              <a:t> </a:t>
            </a:r>
            <a:r>
              <a:rPr lang="en-US" dirty="0"/>
              <a:t>1MeV </a:t>
            </a:r>
            <a:endParaRPr lang="en-US" dirty="0" smtClean="0"/>
          </a:p>
          <a:p>
            <a:r>
              <a:rPr lang="en-US" dirty="0" smtClean="0"/>
              <a:t>3) dose </a:t>
            </a:r>
            <a:r>
              <a:rPr lang="en-US" dirty="0"/>
              <a:t>rate of 1.0 </a:t>
            </a:r>
            <a:r>
              <a:rPr lang="el-GR" dirty="0"/>
              <a:t>μ</a:t>
            </a:r>
            <a:r>
              <a:rPr lang="en-US" dirty="0" err="1"/>
              <a:t>Sv</a:t>
            </a:r>
            <a:r>
              <a:rPr lang="en-US" dirty="0"/>
              <a:t>/h at the source area A of 100x100m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2218" y="300422"/>
            <a:ext cx="3091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Skyshine</a:t>
            </a:r>
            <a:r>
              <a:rPr lang="en-US" sz="2800" dirty="0" smtClean="0"/>
              <a:t> estimation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934872" y="5867280"/>
            <a:ext cx="49333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It is about </a:t>
            </a:r>
            <a:r>
              <a:rPr lang="en-US" dirty="0" smtClean="0"/>
              <a:t>~100 </a:t>
            </a:r>
            <a:r>
              <a:rPr lang="en-US" dirty="0" err="1"/>
              <a:t>n</a:t>
            </a:r>
            <a:r>
              <a:rPr lang="en-US" dirty="0" err="1" smtClean="0"/>
              <a:t>Sv</a:t>
            </a:r>
            <a:r>
              <a:rPr lang="en-US" dirty="0" smtClean="0"/>
              <a:t>/h </a:t>
            </a:r>
            <a:r>
              <a:rPr lang="en-US" dirty="0"/>
              <a:t>on the site at 3</a:t>
            </a:r>
            <a:r>
              <a:rPr lang="en-US" dirty="0" smtClean="0"/>
              <a:t>0m </a:t>
            </a:r>
            <a:r>
              <a:rPr lang="en-US" dirty="0"/>
              <a:t>from the source center and ~ </a:t>
            </a:r>
            <a:r>
              <a:rPr lang="en-US" dirty="0" smtClean="0"/>
              <a:t>10 </a:t>
            </a:r>
            <a:r>
              <a:rPr lang="en-US" dirty="0" err="1"/>
              <a:t>n</a:t>
            </a:r>
            <a:r>
              <a:rPr lang="en-US" dirty="0" err="1" smtClean="0"/>
              <a:t>Sv</a:t>
            </a:r>
            <a:r>
              <a:rPr lang="en-US" dirty="0" smtClean="0"/>
              <a:t>/h </a:t>
            </a:r>
            <a:r>
              <a:rPr lang="en-US" dirty="0"/>
              <a:t>at about </a:t>
            </a:r>
            <a:r>
              <a:rPr lang="en-US" dirty="0" smtClean="0"/>
              <a:t>150m</a:t>
            </a:r>
            <a:r>
              <a:rPr lang="en-US" dirty="0"/>
              <a:t>,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6320" y="2260666"/>
            <a:ext cx="5446880" cy="328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41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363056"/>
              </p:ext>
            </p:extLst>
          </p:nvPr>
        </p:nvGraphicFramePr>
        <p:xfrm>
          <a:off x="219798" y="5744360"/>
          <a:ext cx="6748463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Document" r:id="rId3" imgW="5486400" imgH="850900" progId="Word.Document.12">
                  <p:embed/>
                </p:oleObj>
              </mc:Choice>
              <mc:Fallback>
                <p:oleObj name="Document" r:id="rId3" imgW="5486400" imgH="850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9798" y="5744360"/>
                        <a:ext cx="6748463" cy="102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4402128"/>
              </p:ext>
            </p:extLst>
          </p:nvPr>
        </p:nvGraphicFramePr>
        <p:xfrm>
          <a:off x="864702" y="5227882"/>
          <a:ext cx="7523162" cy="347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Document" r:id="rId5" imgW="5486400" imgH="254000" progId="Word.Document.12">
                  <p:embed/>
                </p:oleObj>
              </mc:Choice>
              <mc:Fallback>
                <p:oleObj name="Document" r:id="rId5" imgW="5486400" imgH="254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64702" y="5227882"/>
                        <a:ext cx="7523162" cy="347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028171" y="1341364"/>
            <a:ext cx="2330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Expected dose at “y” is</a:t>
            </a:r>
          </a:p>
          <a:p>
            <a:r>
              <a:rPr lang="en-US" dirty="0" smtClean="0"/>
              <a:t>h=h</a:t>
            </a:r>
            <a:r>
              <a:rPr lang="en-US" baseline="-25000" dirty="0" smtClean="0"/>
              <a:t>0</a:t>
            </a:r>
            <a:r>
              <a:rPr lang="en-US" dirty="0" smtClean="0"/>
              <a:t> </a:t>
            </a:r>
            <a:r>
              <a:rPr lang="en-US" dirty="0" err="1" smtClean="0"/>
              <a:t>ln</a:t>
            </a:r>
            <a:r>
              <a:rPr lang="en-US" dirty="0" smtClean="0"/>
              <a:t>((L/y)</a:t>
            </a:r>
            <a:r>
              <a:rPr lang="en-US" baseline="30000" dirty="0" smtClean="0"/>
              <a:t>2</a:t>
            </a:r>
            <a:r>
              <a:rPr lang="en-US" dirty="0" smtClean="0"/>
              <a:t>+1)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5328224" y="160232"/>
            <a:ext cx="3120104" cy="4042417"/>
            <a:chOff x="3467700" y="-592365"/>
            <a:chExt cx="3607705" cy="4942593"/>
          </a:xfrm>
        </p:grpSpPr>
        <p:grpSp>
          <p:nvGrpSpPr>
            <p:cNvPr id="2" name="Group 1"/>
            <p:cNvGrpSpPr/>
            <p:nvPr/>
          </p:nvGrpSpPr>
          <p:grpSpPr>
            <a:xfrm rot="16200000">
              <a:off x="2539726" y="335609"/>
              <a:ext cx="4942593" cy="3086646"/>
              <a:chOff x="2523879" y="351456"/>
              <a:chExt cx="4942593" cy="3086646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4683734" y="671443"/>
                <a:ext cx="253055" cy="259317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" name="Parallelogram 3"/>
              <p:cNvSpPr/>
              <p:nvPr/>
            </p:nvSpPr>
            <p:spPr>
              <a:xfrm>
                <a:off x="2523879" y="1650290"/>
                <a:ext cx="4942593" cy="1787812"/>
              </a:xfrm>
              <a:prstGeom prst="parallelogram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5" name="Straight Connector 4"/>
              <p:cNvCxnSpPr/>
              <p:nvPr/>
            </p:nvCxnSpPr>
            <p:spPr>
              <a:xfrm>
                <a:off x="6566297" y="2567978"/>
                <a:ext cx="0" cy="42550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2967494" y="2279978"/>
                <a:ext cx="3780000" cy="5760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120233" y="2300765"/>
                <a:ext cx="3446064" cy="525827"/>
              </a:xfrm>
              <a:prstGeom prst="ellipse">
                <a:avLst/>
              </a:prstGeom>
              <a:solidFill>
                <a:srgbClr val="EBF1DE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8" name="Straight Connector 7"/>
              <p:cNvCxnSpPr>
                <a:stCxn id="3" idx="4"/>
              </p:cNvCxnSpPr>
              <p:nvPr/>
            </p:nvCxnSpPr>
            <p:spPr>
              <a:xfrm>
                <a:off x="4810262" y="930760"/>
                <a:ext cx="39045" cy="162565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4849307" y="2556417"/>
                <a:ext cx="1716990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>
                <a:stCxn id="6" idx="2"/>
              </p:cNvCxnSpPr>
              <p:nvPr/>
            </p:nvCxnSpPr>
            <p:spPr>
              <a:xfrm flipV="1">
                <a:off x="2967494" y="1732914"/>
                <a:ext cx="583731" cy="83506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>
                <a:stCxn id="7" idx="3"/>
              </p:cNvCxnSpPr>
              <p:nvPr/>
            </p:nvCxnSpPr>
            <p:spPr>
              <a:xfrm flipV="1">
                <a:off x="3624897" y="1732914"/>
                <a:ext cx="492583" cy="101667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046571" y="1271249"/>
                <a:ext cx="428481" cy="102951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 rot="5400000">
                <a:off x="4534046" y="1546264"/>
                <a:ext cx="398210" cy="451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y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5400000">
                <a:off x="5204189" y="2268481"/>
                <a:ext cx="394432" cy="451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x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5400000">
                <a:off x="5753147" y="1279146"/>
                <a:ext cx="370321" cy="451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r</a:t>
                </a:r>
                <a:endParaRPr lang="en-US" i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5400000">
                <a:off x="6448498" y="2821110"/>
                <a:ext cx="545088" cy="451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i="1" dirty="0" smtClean="0"/>
                  <a:t>Δ</a:t>
                </a:r>
                <a:r>
                  <a:rPr lang="en-US" i="1" dirty="0" smtClean="0"/>
                  <a:t>x</a:t>
                </a:r>
                <a:endParaRPr lang="en-US" i="1" dirty="0"/>
              </a:p>
            </p:txBody>
          </p:sp>
          <p:cxnSp>
            <p:nvCxnSpPr>
              <p:cNvPr id="17" name="Straight Connector 16"/>
              <p:cNvCxnSpPr>
                <a:stCxn id="6" idx="6"/>
              </p:cNvCxnSpPr>
              <p:nvPr/>
            </p:nvCxnSpPr>
            <p:spPr>
              <a:xfrm>
                <a:off x="6747494" y="2567978"/>
                <a:ext cx="0" cy="425503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 rot="5400000">
                <a:off x="4212124" y="554940"/>
                <a:ext cx="416717" cy="451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/>
                  <a:t>P</a:t>
                </a:r>
                <a:endParaRPr lang="el-GR" i="1" dirty="0" smtClean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5400000">
                <a:off x="2750070" y="2843773"/>
                <a:ext cx="508422" cy="451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A</a:t>
                </a:r>
                <a:r>
                  <a:rPr lang="en-US" i="1" baseline="-25000" dirty="0" smtClean="0"/>
                  <a:t>C</a:t>
                </a:r>
                <a:endParaRPr lang="el-GR" i="1" baseline="-25000" dirty="0" smtClean="0"/>
              </a:p>
            </p:txBody>
          </p:sp>
          <p:cxnSp>
            <p:nvCxnSpPr>
              <p:cNvPr id="20" name="Straight Connector 19"/>
              <p:cNvCxnSpPr>
                <a:stCxn id="21" idx="4"/>
              </p:cNvCxnSpPr>
              <p:nvPr/>
            </p:nvCxnSpPr>
            <p:spPr>
              <a:xfrm>
                <a:off x="4846729" y="842795"/>
                <a:ext cx="1719568" cy="1713622"/>
              </a:xfrm>
              <a:prstGeom prst="line">
                <a:avLst/>
              </a:prstGeom>
              <a:ln>
                <a:headEnd type="arrow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 rot="18797258">
                <a:off x="4685816" y="750009"/>
                <a:ext cx="241690" cy="110089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5400000">
                <a:off x="5089041" y="325425"/>
                <a:ext cx="399513" cy="451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 smtClean="0"/>
                  <a:t>S</a:t>
                </a:r>
                <a:endParaRPr lang="el-GR" i="1" dirty="0" smtClean="0"/>
              </a:p>
            </p:txBody>
          </p:sp>
          <p:cxnSp>
            <p:nvCxnSpPr>
              <p:cNvPr id="23" name="Straight Arrow Connector 22"/>
              <p:cNvCxnSpPr>
                <a:stCxn id="22" idx="1"/>
              </p:cNvCxnSpPr>
              <p:nvPr/>
            </p:nvCxnSpPr>
            <p:spPr>
              <a:xfrm rot="5400000">
                <a:off x="4881765" y="319000"/>
                <a:ext cx="374576" cy="439488"/>
              </a:xfrm>
              <a:prstGeom prst="straightConnector1">
                <a:avLst/>
              </a:prstGeom>
              <a:ln w="12700" cmpd="sng"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6609802" y="1879180"/>
              <a:ext cx="465603" cy="4515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2L</a:t>
              </a:r>
              <a:endParaRPr lang="en-US" dirty="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864702" y="2514578"/>
            <a:ext cx="4724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If, L=5m, 3</a:t>
            </a:r>
            <a:r>
              <a:rPr lang="el-GR" dirty="0" smtClean="0"/>
              <a:t>μ</a:t>
            </a:r>
            <a:r>
              <a:rPr lang="en-US" dirty="0" err="1" smtClean="0"/>
              <a:t>Sv</a:t>
            </a:r>
            <a:r>
              <a:rPr lang="en-US" dirty="0" smtClean="0"/>
              <a:t>/h at 1m at the instrument</a:t>
            </a:r>
          </a:p>
          <a:p>
            <a:r>
              <a:rPr lang="en-US" dirty="0" smtClean="0"/>
              <a:t>  (2L is size of the shield; typically 10m)</a:t>
            </a:r>
          </a:p>
          <a:p>
            <a:r>
              <a:rPr lang="en-US" dirty="0" smtClean="0"/>
              <a:t>y = 160m for 10nSv/h</a:t>
            </a:r>
          </a:p>
          <a:p>
            <a:r>
              <a:rPr lang="en-US" dirty="0" smtClean="0"/>
              <a:t>y = 32m   for  25nSv/h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9798" y="93988"/>
            <a:ext cx="3278712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Direct Dose from Instruments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858932">
            <a:off x="6284592" y="4062492"/>
            <a:ext cx="185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 Shield</a:t>
            </a:r>
            <a:endParaRPr lang="en-US" dirty="0"/>
          </a:p>
        </p:txBody>
      </p:sp>
      <p:sp>
        <p:nvSpPr>
          <p:cNvPr id="33" name="Down Arrow 32"/>
          <p:cNvSpPr/>
          <p:nvPr/>
        </p:nvSpPr>
        <p:spPr>
          <a:xfrm rot="10800000">
            <a:off x="1807922" y="3889067"/>
            <a:ext cx="260501" cy="766099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561706" y="711795"/>
            <a:ext cx="4359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Instrument shield is designed to be &lt;</a:t>
            </a:r>
            <a:r>
              <a:rPr lang="el-GR" dirty="0" smtClean="0"/>
              <a:t> </a:t>
            </a:r>
            <a:r>
              <a:rPr lang="en-US" dirty="0" smtClean="0"/>
              <a:t>3</a:t>
            </a:r>
            <a:r>
              <a:rPr lang="el-GR" dirty="0" smtClean="0"/>
              <a:t>μ</a:t>
            </a:r>
            <a:r>
              <a:rPr lang="en-US" dirty="0" err="1" smtClean="0"/>
              <a:t>Sv</a:t>
            </a:r>
            <a:r>
              <a:rPr lang="en-US" dirty="0" smtClean="0"/>
              <a:t>/h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705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0"/>
            <a:ext cx="8706189" cy="6858000"/>
          </a:xfrm>
          <a:prstGeom prst="rect">
            <a:avLst/>
          </a:prstGeom>
        </p:spPr>
      </p:pic>
      <p:sp>
        <p:nvSpPr>
          <p:cNvPr id="3" name="Freeform 2"/>
          <p:cNvSpPr/>
          <p:nvPr/>
        </p:nvSpPr>
        <p:spPr>
          <a:xfrm>
            <a:off x="2153801" y="3020690"/>
            <a:ext cx="4539285" cy="2936234"/>
          </a:xfrm>
          <a:custGeom>
            <a:avLst/>
            <a:gdLst>
              <a:gd name="connsiteX0" fmla="*/ 4539285 w 4539285"/>
              <a:gd name="connsiteY0" fmla="*/ 2797258 h 2797258"/>
              <a:gd name="connsiteX1" fmla="*/ 0 w 4539285"/>
              <a:gd name="connsiteY1" fmla="*/ 875216 h 2797258"/>
              <a:gd name="connsiteX2" fmla="*/ 1304294 w 4539285"/>
              <a:gd name="connsiteY2" fmla="*/ 51484 h 2797258"/>
              <a:gd name="connsiteX3" fmla="*/ 1561720 w 4539285"/>
              <a:gd name="connsiteY3" fmla="*/ 0 h 2797258"/>
              <a:gd name="connsiteX4" fmla="*/ 3990109 w 4539285"/>
              <a:gd name="connsiteY4" fmla="*/ 377544 h 2797258"/>
              <a:gd name="connsiteX5" fmla="*/ 4539285 w 4539285"/>
              <a:gd name="connsiteY5" fmla="*/ 2797258 h 2797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9285" h="2797258">
                <a:moveTo>
                  <a:pt x="4539285" y="2797258"/>
                </a:moveTo>
                <a:lnTo>
                  <a:pt x="0" y="875216"/>
                </a:lnTo>
                <a:lnTo>
                  <a:pt x="1304294" y="51484"/>
                </a:lnTo>
                <a:lnTo>
                  <a:pt x="1561720" y="0"/>
                </a:lnTo>
                <a:lnTo>
                  <a:pt x="3990109" y="377544"/>
                </a:lnTo>
                <a:lnTo>
                  <a:pt x="4539285" y="2797258"/>
                </a:lnTo>
                <a:close/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2179543" y="1244179"/>
            <a:ext cx="3964367" cy="2110814"/>
          </a:xfrm>
          <a:custGeom>
            <a:avLst/>
            <a:gdLst>
              <a:gd name="connsiteX0" fmla="*/ 3964367 w 3964367"/>
              <a:gd name="connsiteY0" fmla="*/ 2110814 h 2110814"/>
              <a:gd name="connsiteX1" fmla="*/ 1561721 w 3964367"/>
              <a:gd name="connsiteY1" fmla="*/ 1750431 h 2110814"/>
              <a:gd name="connsiteX2" fmla="*/ 0 w 3964367"/>
              <a:gd name="connsiteY2" fmla="*/ 1261340 h 2110814"/>
              <a:gd name="connsiteX3" fmla="*/ 798022 w 3964367"/>
              <a:gd name="connsiteY3" fmla="*/ 386124 h 2110814"/>
              <a:gd name="connsiteX4" fmla="*/ 1716176 w 3964367"/>
              <a:gd name="connsiteY4" fmla="*/ 0 h 2110814"/>
              <a:gd name="connsiteX5" fmla="*/ 2814529 w 3964367"/>
              <a:gd name="connsiteY5" fmla="*/ 283158 h 2110814"/>
              <a:gd name="connsiteX6" fmla="*/ 3689779 w 3964367"/>
              <a:gd name="connsiteY6" fmla="*/ 265997 h 2110814"/>
              <a:gd name="connsiteX7" fmla="*/ 3964367 w 3964367"/>
              <a:gd name="connsiteY7" fmla="*/ 2110814 h 2110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64367" h="2110814">
                <a:moveTo>
                  <a:pt x="3964367" y="2110814"/>
                </a:moveTo>
                <a:lnTo>
                  <a:pt x="1561721" y="1750431"/>
                </a:lnTo>
                <a:lnTo>
                  <a:pt x="0" y="1261340"/>
                </a:lnTo>
                <a:lnTo>
                  <a:pt x="798022" y="386124"/>
                </a:lnTo>
                <a:lnTo>
                  <a:pt x="1716176" y="0"/>
                </a:lnTo>
                <a:lnTo>
                  <a:pt x="2814529" y="283158"/>
                </a:lnTo>
                <a:lnTo>
                  <a:pt x="3689779" y="265997"/>
                </a:lnTo>
                <a:lnTo>
                  <a:pt x="3964367" y="2110814"/>
                </a:lnTo>
                <a:close/>
              </a:path>
            </a:pathLst>
          </a:custGeom>
          <a:noFill/>
          <a:ln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2537" y="2790913"/>
            <a:ext cx="1218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Public area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73710" y="4732622"/>
            <a:ext cx="114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In-site</a:t>
            </a:r>
            <a:endParaRPr lang="el-GR" dirty="0" smtClean="0">
              <a:solidFill>
                <a:srgbClr val="FFFF00"/>
              </a:solidFill>
              <a:latin typeface="Calibri"/>
            </a:endParaRPr>
          </a:p>
          <a:p>
            <a:r>
              <a:rPr lang="el-GR" dirty="0" smtClean="0">
                <a:solidFill>
                  <a:srgbClr val="FFFF00"/>
                </a:solidFill>
                <a:latin typeface="Calibri"/>
              </a:rPr>
              <a:t>0.25μ</a:t>
            </a:r>
            <a:r>
              <a:rPr lang="en-US" dirty="0" err="1" smtClean="0">
                <a:solidFill>
                  <a:srgbClr val="FFFF00"/>
                </a:solidFill>
                <a:latin typeface="Calibri"/>
              </a:rPr>
              <a:t>Sv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/h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49999" y="2800995"/>
            <a:ext cx="77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In-site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4955" y="4607752"/>
            <a:ext cx="18448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50 </a:t>
            </a:r>
            <a:r>
              <a:rPr lang="en-US" sz="1600" dirty="0" err="1" smtClean="0">
                <a:solidFill>
                  <a:prstClr val="white"/>
                </a:solidFill>
                <a:latin typeface="Calibri"/>
              </a:rPr>
              <a:t>GeV</a:t>
            </a: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 synchrotron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4824" y="2002942"/>
            <a:ext cx="1740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3 </a:t>
            </a:r>
            <a:r>
              <a:rPr lang="en-US" sz="1600" dirty="0" err="1" smtClean="0">
                <a:solidFill>
                  <a:prstClr val="white"/>
                </a:solidFill>
                <a:latin typeface="Calibri"/>
              </a:rPr>
              <a:t>GeV</a:t>
            </a: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 synchrotron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7357" y="1587443"/>
            <a:ext cx="95410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400 MeV </a:t>
            </a:r>
          </a:p>
          <a:p>
            <a:r>
              <a:rPr lang="en-US" sz="1600" dirty="0" err="1" smtClean="0">
                <a:solidFill>
                  <a:prstClr val="white"/>
                </a:solidFill>
                <a:latin typeface="Calibri"/>
              </a:rPr>
              <a:t>Linac</a:t>
            </a:r>
            <a:endParaRPr lang="en-US" sz="1600" dirty="0" smtClea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051" y="5267014"/>
            <a:ext cx="14347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Hadron Facility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18505" y="3480219"/>
            <a:ext cx="233208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Materials &amp; Life Science</a:t>
            </a:r>
          </a:p>
          <a:p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Facility (neutron &amp; </a:t>
            </a:r>
            <a:r>
              <a:rPr lang="en-US" sz="1600" dirty="0" err="1" smtClean="0">
                <a:solidFill>
                  <a:prstClr val="white"/>
                </a:solidFill>
                <a:latin typeface="Calibri"/>
              </a:rPr>
              <a:t>muon</a:t>
            </a: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)</a:t>
            </a:r>
          </a:p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12.5</a:t>
            </a:r>
            <a:r>
              <a:rPr lang="el-GR" dirty="0" smtClean="0">
                <a:solidFill>
                  <a:srgbClr val="FFFF00"/>
                </a:solidFill>
                <a:latin typeface="Calibri"/>
              </a:rPr>
              <a:t>μ</a:t>
            </a:r>
            <a:r>
              <a:rPr lang="en-US" dirty="0" err="1" smtClean="0">
                <a:solidFill>
                  <a:srgbClr val="FFFF00"/>
                </a:solidFill>
                <a:latin typeface="Calibri"/>
              </a:rPr>
              <a:t>Sv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/h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63222" y="2803417"/>
            <a:ext cx="1558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Neutrino Facility</a:t>
            </a:r>
          </a:p>
        </p:txBody>
      </p:sp>
      <p:cxnSp>
        <p:nvCxnSpPr>
          <p:cNvPr id="15" name="Straight Arrow Connector 14"/>
          <p:cNvCxnSpPr>
            <a:stCxn id="9" idx="1"/>
          </p:cNvCxnSpPr>
          <p:nvPr/>
        </p:nvCxnSpPr>
        <p:spPr>
          <a:xfrm flipH="1">
            <a:off x="4911464" y="2172219"/>
            <a:ext cx="1333360" cy="813442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2"/>
          </p:cNvCxnSpPr>
          <p:nvPr/>
        </p:nvCxnSpPr>
        <p:spPr>
          <a:xfrm flipH="1">
            <a:off x="4175145" y="2172219"/>
            <a:ext cx="259266" cy="263475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818812" y="3740530"/>
            <a:ext cx="1799693" cy="60990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879405" y="4946306"/>
            <a:ext cx="939407" cy="342629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753637" y="4218969"/>
            <a:ext cx="673460" cy="419057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1"/>
          </p:cNvCxnSpPr>
          <p:nvPr/>
        </p:nvCxnSpPr>
        <p:spPr>
          <a:xfrm flipH="1">
            <a:off x="4596759" y="2972694"/>
            <a:ext cx="2266463" cy="382299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24844" y="191376"/>
            <a:ext cx="4857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J-PARC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(1MW+0.75MW)</a:t>
            </a: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 and its location</a:t>
            </a: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- close to public area -</a:t>
            </a:r>
            <a:r>
              <a:rPr lang="en-US" sz="2400" dirty="0" smtClean="0">
                <a:solidFill>
                  <a:srgbClr val="FFFFFF"/>
                </a:solidFill>
                <a:latin typeface="Calibri"/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44824" y="720959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Power Reactor</a:t>
            </a:r>
          </a:p>
          <a:p>
            <a:r>
              <a:rPr lang="en-US" sz="1400" dirty="0" smtClean="0">
                <a:solidFill>
                  <a:prstClr val="white"/>
                </a:solidFill>
                <a:latin typeface="Calibri"/>
              </a:rPr>
              <a:t>TOKAI-2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5646219" y="1022373"/>
            <a:ext cx="598605" cy="221806"/>
          </a:xfrm>
          <a:prstGeom prst="straightConnector1">
            <a:avLst/>
          </a:prstGeom>
          <a:ln w="12700" cmpd="sng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9592703">
            <a:off x="2381583" y="3438650"/>
            <a:ext cx="1056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  <a:latin typeface="Calibri"/>
              </a:rPr>
              <a:t>Site boundary</a:t>
            </a:r>
          </a:p>
        </p:txBody>
      </p:sp>
      <p:sp>
        <p:nvSpPr>
          <p:cNvPr id="27" name="TextBox 26"/>
          <p:cNvSpPr txBox="1"/>
          <p:nvPr/>
        </p:nvSpPr>
        <p:spPr>
          <a:xfrm rot="19479978">
            <a:off x="2147131" y="321371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Calibri"/>
              </a:rPr>
              <a:t> 50</a:t>
            </a:r>
            <a:r>
              <a:rPr lang="el-GR" sz="1600" dirty="0" smtClean="0">
                <a:solidFill>
                  <a:srgbClr val="FFFF00"/>
                </a:solidFill>
                <a:latin typeface="Calibri"/>
              </a:rPr>
              <a:t> μ </a:t>
            </a:r>
            <a:r>
              <a:rPr lang="en-US" sz="1600" dirty="0" err="1" smtClean="0">
                <a:solidFill>
                  <a:srgbClr val="FFFF00"/>
                </a:solidFill>
                <a:latin typeface="Calibri"/>
              </a:rPr>
              <a:t>Sv</a:t>
            </a:r>
            <a:r>
              <a:rPr lang="en-US" sz="1600" dirty="0" smtClean="0">
                <a:solidFill>
                  <a:srgbClr val="FFFF00"/>
                </a:solidFill>
                <a:latin typeface="Calibri"/>
              </a:rPr>
              <a:t>/y</a:t>
            </a:r>
          </a:p>
        </p:txBody>
      </p:sp>
    </p:spTree>
    <p:extLst>
      <p:ext uri="{BB962C8B-B14F-4D97-AF65-F5344CB8AC3E}">
        <p14:creationId xmlns:p14="http://schemas.microsoft.com/office/powerpoint/2010/main" val="441701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51623" y="1795931"/>
            <a:ext cx="5557382" cy="4498939"/>
            <a:chOff x="1420735" y="1496138"/>
            <a:chExt cx="6080199" cy="4908829"/>
          </a:xfrm>
        </p:grpSpPr>
        <p:grpSp>
          <p:nvGrpSpPr>
            <p:cNvPr id="50" name="Group 49"/>
            <p:cNvGrpSpPr>
              <a:grpSpLocks noChangeAspect="1"/>
            </p:cNvGrpSpPr>
            <p:nvPr/>
          </p:nvGrpSpPr>
          <p:grpSpPr>
            <a:xfrm>
              <a:off x="1420735" y="1767529"/>
              <a:ext cx="6080199" cy="4637438"/>
              <a:chOff x="2331432" y="1639312"/>
              <a:chExt cx="6685212" cy="5098887"/>
            </a:xfrm>
          </p:grpSpPr>
          <p:pic>
            <p:nvPicPr>
              <p:cNvPr id="51" name="Picture 2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8052" y="1639312"/>
                <a:ext cx="6525251" cy="50185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TextBox 51"/>
              <p:cNvSpPr txBox="1"/>
              <p:nvPr/>
            </p:nvSpPr>
            <p:spPr>
              <a:xfrm>
                <a:off x="3270860" y="3556415"/>
                <a:ext cx="635315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ODIN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486703" y="3421823"/>
                <a:ext cx="807327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DREAM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286351" y="1699201"/>
                <a:ext cx="607837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NMX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829100" y="2744722"/>
                <a:ext cx="1003745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MIRACLES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743573" y="1840002"/>
                <a:ext cx="610729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BEER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039886" y="2191579"/>
                <a:ext cx="751105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C-SPEC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8347131" y="3448090"/>
                <a:ext cx="669513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T-REX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8204334" y="3057332"/>
                <a:ext cx="762073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MAGIC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596210" y="2414182"/>
                <a:ext cx="870058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BIFROST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8042622" y="3944243"/>
                <a:ext cx="947523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HEIMDAL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5008451" y="5386488"/>
                <a:ext cx="663156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FREIA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5237001" y="5069189"/>
                <a:ext cx="550529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err="1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LoKI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2585026" y="5810668"/>
                <a:ext cx="689097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SKADI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331432" y="5373217"/>
                <a:ext cx="720101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VESPA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3348530" y="5866247"/>
                <a:ext cx="654087" cy="3323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FF00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ESTIA</a:t>
                </a:r>
                <a:endParaRPr lang="en-US" sz="1200" b="1" dirty="0">
                  <a:solidFill>
                    <a:srgbClr val="FFFF00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934542" y="4593557"/>
                <a:ext cx="561015" cy="3323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VOR</a:t>
                </a:r>
                <a:endParaRPr lang="en-US" sz="1200" b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  <p:cxnSp>
            <p:nvCxnSpPr>
              <p:cNvPr id="72" name="Straight Connector 71"/>
              <p:cNvCxnSpPr/>
              <p:nvPr/>
            </p:nvCxnSpPr>
            <p:spPr>
              <a:xfrm>
                <a:off x="4524351" y="6643973"/>
                <a:ext cx="4475982" cy="0"/>
              </a:xfrm>
              <a:prstGeom prst="line">
                <a:avLst/>
              </a:prstGeom>
              <a:ln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4524351" y="6554363"/>
                <a:ext cx="0" cy="1728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5885049" y="6565361"/>
                <a:ext cx="0" cy="1728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7245747" y="6565361"/>
                <a:ext cx="0" cy="1728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8571012" y="6565361"/>
                <a:ext cx="0" cy="17283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TextBox 76"/>
              <p:cNvSpPr txBox="1"/>
              <p:nvPr/>
            </p:nvSpPr>
            <p:spPr>
              <a:xfrm>
                <a:off x="5491195" y="6246223"/>
                <a:ext cx="787860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50 m</a:t>
                </a:r>
                <a:endParaRPr lang="en-US" sz="105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6852044" y="6246223"/>
                <a:ext cx="787860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100 m</a:t>
                </a:r>
                <a:endParaRPr lang="en-US" sz="105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8160550" y="6236903"/>
                <a:ext cx="787860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5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150 m</a:t>
                </a:r>
                <a:endParaRPr lang="en-US" sz="1050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427193" y="5541164"/>
                <a:ext cx="799554" cy="3323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smtClean="0"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000000">
                          <a:alpha val="43000"/>
                        </a:srgbClr>
                      </a:outerShdw>
                    </a:effectLst>
                  </a:rPr>
                  <a:t>HR-NSE</a:t>
                </a:r>
                <a:endParaRPr lang="en-US" sz="12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43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626045" y="1496138"/>
              <a:ext cx="4025586" cy="400110"/>
            </a:xfrm>
            <a:prstGeom prst="rect">
              <a:avLst/>
            </a:prstGeom>
            <a:noFill/>
          </p:spPr>
          <p:txBody>
            <a:bodyPr wrap="square" lIns="72000" rIns="72000" rtlCol="0">
              <a:spAutoFit/>
            </a:bodyPr>
            <a:lstStyle/>
            <a:p>
              <a:pPr algn="ctr"/>
              <a:endParaRPr lang="en-US" dirty="0" smtClean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048427" y="4246058"/>
              <a:ext cx="453436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D01</a:t>
              </a:r>
              <a:endParaRPr lang="en-US" sz="11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188477" y="4103335"/>
              <a:ext cx="453436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D02</a:t>
              </a:r>
              <a:endParaRPr lang="en-US" sz="1100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706980" y="3613563"/>
              <a:ext cx="453436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D03</a:t>
              </a:r>
              <a:endParaRPr lang="en-US" sz="11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999734" y="3321532"/>
              <a:ext cx="433843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E02</a:t>
              </a:r>
              <a:endParaRPr lang="en-US" sz="11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6169282" y="2763444"/>
              <a:ext cx="433843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E01</a:t>
              </a:r>
              <a:endParaRPr lang="en-US" sz="11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932523" y="1821999"/>
              <a:ext cx="433843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E03</a:t>
              </a:r>
              <a:endParaRPr lang="en-US" sz="11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6762139" y="2708249"/>
              <a:ext cx="440556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E04</a:t>
              </a:r>
              <a:endParaRPr lang="en-US" sz="11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816408" y="2850971"/>
              <a:ext cx="453436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D08</a:t>
              </a:r>
              <a:endParaRPr lang="en-US" sz="11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481326" y="4903793"/>
              <a:ext cx="454586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D07</a:t>
              </a:r>
              <a:endParaRPr lang="en-US" sz="11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662785" y="5764547"/>
              <a:ext cx="454586" cy="28544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D04</a:t>
              </a:r>
              <a:endParaRPr lang="en-US" sz="1100" dirty="0"/>
            </a:p>
          </p:txBody>
        </p:sp>
      </p:grpSp>
      <p:sp>
        <p:nvSpPr>
          <p:cNvPr id="7" name="Freeform 6"/>
          <p:cNvSpPr/>
          <p:nvPr/>
        </p:nvSpPr>
        <p:spPr>
          <a:xfrm>
            <a:off x="1473461" y="1403274"/>
            <a:ext cx="6878860" cy="4963198"/>
          </a:xfrm>
          <a:custGeom>
            <a:avLst/>
            <a:gdLst>
              <a:gd name="connsiteX0" fmla="*/ 736994 w 6427121"/>
              <a:gd name="connsiteY0" fmla="*/ 1598253 h 4505295"/>
              <a:gd name="connsiteX1" fmla="*/ 842823 w 6427121"/>
              <a:gd name="connsiteY1" fmla="*/ 1362156 h 4505295"/>
              <a:gd name="connsiteX2" fmla="*/ 1901109 w 6427121"/>
              <a:gd name="connsiteY2" fmla="*/ 898104 h 4505295"/>
              <a:gd name="connsiteX3" fmla="*/ 2910551 w 6427121"/>
              <a:gd name="connsiteY3" fmla="*/ 1150483 h 4505295"/>
              <a:gd name="connsiteX4" fmla="*/ 3097786 w 6427121"/>
              <a:gd name="connsiteY4" fmla="*/ 1158625 h 4505295"/>
              <a:gd name="connsiteX5" fmla="*/ 3325725 w 6427121"/>
              <a:gd name="connsiteY5" fmla="*/ 531747 h 4505295"/>
              <a:gd name="connsiteX6" fmla="*/ 3635070 w 6427121"/>
              <a:gd name="connsiteY6" fmla="*/ 149107 h 4505295"/>
              <a:gd name="connsiteX7" fmla="*/ 4343308 w 6427121"/>
              <a:gd name="connsiteY7" fmla="*/ 2565 h 4505295"/>
              <a:gd name="connsiteX8" fmla="*/ 5149233 w 6427121"/>
              <a:gd name="connsiteY8" fmla="*/ 254944 h 4505295"/>
              <a:gd name="connsiteX9" fmla="*/ 5873752 w 6427121"/>
              <a:gd name="connsiteY9" fmla="*/ 832974 h 4505295"/>
              <a:gd name="connsiteX10" fmla="*/ 6321489 w 6427121"/>
              <a:gd name="connsiteY10" fmla="*/ 1687807 h 4505295"/>
              <a:gd name="connsiteX11" fmla="*/ 6402896 w 6427121"/>
              <a:gd name="connsiteY11" fmla="*/ 2257696 h 4505295"/>
              <a:gd name="connsiteX12" fmla="*/ 5979581 w 6427121"/>
              <a:gd name="connsiteY12" fmla="*/ 2868291 h 4505295"/>
              <a:gd name="connsiteX13" fmla="*/ 5035264 w 6427121"/>
              <a:gd name="connsiteY13" fmla="*/ 3014833 h 4505295"/>
              <a:gd name="connsiteX14" fmla="*/ 4017681 w 6427121"/>
              <a:gd name="connsiteY14" fmla="*/ 3169518 h 4505295"/>
              <a:gd name="connsiteX15" fmla="*/ 3822305 w 6427121"/>
              <a:gd name="connsiteY15" fmla="*/ 3348625 h 4505295"/>
              <a:gd name="connsiteX16" fmla="*/ 3919993 w 6427121"/>
              <a:gd name="connsiteY16" fmla="*/ 3592863 h 4505295"/>
              <a:gd name="connsiteX17" fmla="*/ 3846727 w 6427121"/>
              <a:gd name="connsiteY17" fmla="*/ 4065057 h 4505295"/>
              <a:gd name="connsiteX18" fmla="*/ 2934973 w 6427121"/>
              <a:gd name="connsiteY18" fmla="*/ 4358143 h 4505295"/>
              <a:gd name="connsiteX19" fmla="*/ 2137188 w 6427121"/>
              <a:gd name="connsiteY19" fmla="*/ 4455838 h 4505295"/>
              <a:gd name="connsiteX20" fmla="*/ 932370 w 6427121"/>
              <a:gd name="connsiteY20" fmla="*/ 4472120 h 4505295"/>
              <a:gd name="connsiteX21" fmla="*/ 167148 w 6427121"/>
              <a:gd name="connsiteY21" fmla="*/ 4008068 h 4505295"/>
              <a:gd name="connsiteX22" fmla="*/ 4334 w 6427121"/>
              <a:gd name="connsiteY22" fmla="*/ 3356767 h 4505295"/>
              <a:gd name="connsiteX23" fmla="*/ 264836 w 6427121"/>
              <a:gd name="connsiteY23" fmla="*/ 2819443 h 4505295"/>
              <a:gd name="connsiteX24" fmla="*/ 566040 w 6427121"/>
              <a:gd name="connsiteY24" fmla="*/ 2534499 h 4505295"/>
              <a:gd name="connsiteX25" fmla="*/ 525337 w 6427121"/>
              <a:gd name="connsiteY25" fmla="*/ 2094870 h 4505295"/>
              <a:gd name="connsiteX26" fmla="*/ 525337 w 6427121"/>
              <a:gd name="connsiteY26" fmla="*/ 1793643 h 4505295"/>
              <a:gd name="connsiteX27" fmla="*/ 736994 w 6427121"/>
              <a:gd name="connsiteY27" fmla="*/ 1598253 h 450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427121" h="4505295">
                <a:moveTo>
                  <a:pt x="736994" y="1598253"/>
                </a:moveTo>
                <a:cubicBezTo>
                  <a:pt x="789908" y="1526338"/>
                  <a:pt x="648804" y="1478847"/>
                  <a:pt x="842823" y="1362156"/>
                </a:cubicBezTo>
                <a:cubicBezTo>
                  <a:pt x="1036842" y="1245465"/>
                  <a:pt x="1556488" y="933383"/>
                  <a:pt x="1901109" y="898104"/>
                </a:cubicBezTo>
                <a:cubicBezTo>
                  <a:pt x="2245730" y="862825"/>
                  <a:pt x="2711105" y="1107063"/>
                  <a:pt x="2910551" y="1150483"/>
                </a:cubicBezTo>
                <a:cubicBezTo>
                  <a:pt x="3109997" y="1193903"/>
                  <a:pt x="3028590" y="1261748"/>
                  <a:pt x="3097786" y="1158625"/>
                </a:cubicBezTo>
                <a:cubicBezTo>
                  <a:pt x="3166982" y="1055502"/>
                  <a:pt x="3236178" y="700000"/>
                  <a:pt x="3325725" y="531747"/>
                </a:cubicBezTo>
                <a:cubicBezTo>
                  <a:pt x="3415272" y="363494"/>
                  <a:pt x="3465473" y="237304"/>
                  <a:pt x="3635070" y="149107"/>
                </a:cubicBezTo>
                <a:cubicBezTo>
                  <a:pt x="3804667" y="60910"/>
                  <a:pt x="4090948" y="-15074"/>
                  <a:pt x="4343308" y="2565"/>
                </a:cubicBezTo>
                <a:cubicBezTo>
                  <a:pt x="4595668" y="20204"/>
                  <a:pt x="4894159" y="116543"/>
                  <a:pt x="5149233" y="254944"/>
                </a:cubicBezTo>
                <a:cubicBezTo>
                  <a:pt x="5404307" y="393345"/>
                  <a:pt x="5678376" y="594164"/>
                  <a:pt x="5873752" y="832974"/>
                </a:cubicBezTo>
                <a:cubicBezTo>
                  <a:pt x="6069128" y="1071784"/>
                  <a:pt x="6233298" y="1450353"/>
                  <a:pt x="6321489" y="1687807"/>
                </a:cubicBezTo>
                <a:cubicBezTo>
                  <a:pt x="6409680" y="1925261"/>
                  <a:pt x="6459881" y="2060949"/>
                  <a:pt x="6402896" y="2257696"/>
                </a:cubicBezTo>
                <a:cubicBezTo>
                  <a:pt x="6345911" y="2454443"/>
                  <a:pt x="6207520" y="2742102"/>
                  <a:pt x="5979581" y="2868291"/>
                </a:cubicBezTo>
                <a:cubicBezTo>
                  <a:pt x="5751642" y="2994480"/>
                  <a:pt x="5035264" y="3014833"/>
                  <a:pt x="5035264" y="3014833"/>
                </a:cubicBezTo>
                <a:cubicBezTo>
                  <a:pt x="4708281" y="3065037"/>
                  <a:pt x="4219841" y="3113886"/>
                  <a:pt x="4017681" y="3169518"/>
                </a:cubicBezTo>
                <a:cubicBezTo>
                  <a:pt x="3815521" y="3225150"/>
                  <a:pt x="3838586" y="3278068"/>
                  <a:pt x="3822305" y="3348625"/>
                </a:cubicBezTo>
                <a:cubicBezTo>
                  <a:pt x="3806024" y="3419182"/>
                  <a:pt x="3915923" y="3473458"/>
                  <a:pt x="3919993" y="3592863"/>
                </a:cubicBezTo>
                <a:cubicBezTo>
                  <a:pt x="3924063" y="3712268"/>
                  <a:pt x="4010897" y="3937510"/>
                  <a:pt x="3846727" y="4065057"/>
                </a:cubicBezTo>
                <a:cubicBezTo>
                  <a:pt x="3682557" y="4192604"/>
                  <a:pt x="3219896" y="4293013"/>
                  <a:pt x="2934973" y="4358143"/>
                </a:cubicBezTo>
                <a:cubicBezTo>
                  <a:pt x="2650050" y="4423273"/>
                  <a:pt x="2470955" y="4436842"/>
                  <a:pt x="2137188" y="4455838"/>
                </a:cubicBezTo>
                <a:cubicBezTo>
                  <a:pt x="1803421" y="4474834"/>
                  <a:pt x="1260710" y="4546748"/>
                  <a:pt x="932370" y="4472120"/>
                </a:cubicBezTo>
                <a:cubicBezTo>
                  <a:pt x="604030" y="4397492"/>
                  <a:pt x="321821" y="4193960"/>
                  <a:pt x="167148" y="4008068"/>
                </a:cubicBezTo>
                <a:cubicBezTo>
                  <a:pt x="12475" y="3822176"/>
                  <a:pt x="-11947" y="3554871"/>
                  <a:pt x="4334" y="3356767"/>
                </a:cubicBezTo>
                <a:cubicBezTo>
                  <a:pt x="20615" y="3158663"/>
                  <a:pt x="171218" y="2956488"/>
                  <a:pt x="264836" y="2819443"/>
                </a:cubicBezTo>
                <a:cubicBezTo>
                  <a:pt x="358454" y="2682398"/>
                  <a:pt x="522623" y="2655261"/>
                  <a:pt x="566040" y="2534499"/>
                </a:cubicBezTo>
                <a:cubicBezTo>
                  <a:pt x="609457" y="2413737"/>
                  <a:pt x="532121" y="2218346"/>
                  <a:pt x="525337" y="2094870"/>
                </a:cubicBezTo>
                <a:cubicBezTo>
                  <a:pt x="518553" y="1971394"/>
                  <a:pt x="491418" y="1877769"/>
                  <a:pt x="525337" y="1793643"/>
                </a:cubicBezTo>
                <a:cubicBezTo>
                  <a:pt x="559256" y="1709517"/>
                  <a:pt x="684080" y="1670168"/>
                  <a:pt x="736994" y="1598253"/>
                </a:cubicBezTo>
                <a:close/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805722" y="1033941"/>
            <a:ext cx="1762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 2017 Mar 22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236079" y="375480"/>
            <a:ext cx="8907921" cy="6482519"/>
          </a:xfrm>
          <a:custGeom>
            <a:avLst/>
            <a:gdLst>
              <a:gd name="connsiteX0" fmla="*/ 3389 w 8833135"/>
              <a:gd name="connsiteY0" fmla="*/ 2156453 h 6398392"/>
              <a:gd name="connsiteX1" fmla="*/ 312734 w 8833135"/>
              <a:gd name="connsiteY1" fmla="*/ 1431880 h 6398392"/>
              <a:gd name="connsiteX2" fmla="*/ 1289614 w 8833135"/>
              <a:gd name="connsiteY2" fmla="*/ 886415 h 6398392"/>
              <a:gd name="connsiteX3" fmla="*/ 1957148 w 8833135"/>
              <a:gd name="connsiteY3" fmla="*/ 471211 h 6398392"/>
              <a:gd name="connsiteX4" fmla="*/ 3528296 w 8833135"/>
              <a:gd name="connsiteY4" fmla="*/ 56006 h 6398392"/>
              <a:gd name="connsiteX5" fmla="*/ 4505176 w 8833135"/>
              <a:gd name="connsiteY5" fmla="*/ 7159 h 6398392"/>
              <a:gd name="connsiteX6" fmla="*/ 5294820 w 8833135"/>
              <a:gd name="connsiteY6" fmla="*/ 7159 h 6398392"/>
              <a:gd name="connsiteX7" fmla="*/ 6076324 w 8833135"/>
              <a:gd name="connsiteY7" fmla="*/ 72289 h 6398392"/>
              <a:gd name="connsiteX8" fmla="*/ 6743858 w 8833135"/>
              <a:gd name="connsiteY8" fmla="*/ 161843 h 6398392"/>
              <a:gd name="connsiteX9" fmla="*/ 7142751 w 8833135"/>
              <a:gd name="connsiteY9" fmla="*/ 259538 h 6398392"/>
              <a:gd name="connsiteX10" fmla="*/ 7826566 w 8833135"/>
              <a:gd name="connsiteY10" fmla="*/ 609612 h 6398392"/>
              <a:gd name="connsiteX11" fmla="*/ 8380131 w 8833135"/>
              <a:gd name="connsiteY11" fmla="*/ 1098088 h 6398392"/>
              <a:gd name="connsiteX12" fmla="*/ 8770883 w 8833135"/>
              <a:gd name="connsiteY12" fmla="*/ 1944780 h 6398392"/>
              <a:gd name="connsiteX13" fmla="*/ 8819727 w 8833135"/>
              <a:gd name="connsiteY13" fmla="*/ 3035710 h 6398392"/>
              <a:gd name="connsiteX14" fmla="*/ 8640633 w 8833135"/>
              <a:gd name="connsiteY14" fmla="*/ 4330171 h 6398392"/>
              <a:gd name="connsiteX15" fmla="*/ 8388272 w 8833135"/>
              <a:gd name="connsiteY15" fmla="*/ 5046603 h 6398392"/>
              <a:gd name="connsiteX16" fmla="*/ 7411392 w 8833135"/>
              <a:gd name="connsiteY16" fmla="*/ 5901436 h 6398392"/>
              <a:gd name="connsiteX17" fmla="*/ 6092605 w 8833135"/>
              <a:gd name="connsiteY17" fmla="*/ 6300358 h 6398392"/>
              <a:gd name="connsiteX18" fmla="*/ 4586582 w 8833135"/>
              <a:gd name="connsiteY18" fmla="*/ 6389912 h 6398392"/>
              <a:gd name="connsiteX19" fmla="*/ 3495733 w 8833135"/>
              <a:gd name="connsiteY19" fmla="*/ 6381771 h 6398392"/>
              <a:gd name="connsiteX20" fmla="*/ 2461869 w 8833135"/>
              <a:gd name="connsiteY20" fmla="*/ 6275934 h 6398392"/>
              <a:gd name="connsiteX21" fmla="*/ 1517552 w 8833135"/>
              <a:gd name="connsiteY21" fmla="*/ 6104968 h 6398392"/>
              <a:gd name="connsiteX22" fmla="*/ 605798 w 8833135"/>
              <a:gd name="connsiteY22" fmla="*/ 5185005 h 6398392"/>
              <a:gd name="connsiteX23" fmla="*/ 182484 w 8833135"/>
              <a:gd name="connsiteY23" fmla="*/ 3792848 h 6398392"/>
              <a:gd name="connsiteX24" fmla="*/ 149921 w 8833135"/>
              <a:gd name="connsiteY24" fmla="*/ 2824037 h 6398392"/>
              <a:gd name="connsiteX25" fmla="*/ 3389 w 8833135"/>
              <a:gd name="connsiteY25" fmla="*/ 2156453 h 6398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8833135" h="6398392">
                <a:moveTo>
                  <a:pt x="3389" y="2156453"/>
                </a:moveTo>
                <a:cubicBezTo>
                  <a:pt x="30525" y="1924427"/>
                  <a:pt x="98363" y="1643553"/>
                  <a:pt x="312734" y="1431880"/>
                </a:cubicBezTo>
                <a:cubicBezTo>
                  <a:pt x="527105" y="1220207"/>
                  <a:pt x="1015545" y="1046526"/>
                  <a:pt x="1289614" y="886415"/>
                </a:cubicBezTo>
                <a:cubicBezTo>
                  <a:pt x="1563683" y="726304"/>
                  <a:pt x="1584034" y="609613"/>
                  <a:pt x="1957148" y="471211"/>
                </a:cubicBezTo>
                <a:cubicBezTo>
                  <a:pt x="2330262" y="332809"/>
                  <a:pt x="3103625" y="133348"/>
                  <a:pt x="3528296" y="56006"/>
                </a:cubicBezTo>
                <a:cubicBezTo>
                  <a:pt x="3952967" y="-21336"/>
                  <a:pt x="4210755" y="15300"/>
                  <a:pt x="4505176" y="7159"/>
                </a:cubicBezTo>
                <a:cubicBezTo>
                  <a:pt x="4799597" y="-982"/>
                  <a:pt x="5032962" y="-3696"/>
                  <a:pt x="5294820" y="7159"/>
                </a:cubicBezTo>
                <a:cubicBezTo>
                  <a:pt x="5556678" y="18014"/>
                  <a:pt x="5834818" y="46508"/>
                  <a:pt x="6076324" y="72289"/>
                </a:cubicBezTo>
                <a:cubicBezTo>
                  <a:pt x="6317830" y="98070"/>
                  <a:pt x="6566120" y="130635"/>
                  <a:pt x="6743858" y="161843"/>
                </a:cubicBezTo>
                <a:cubicBezTo>
                  <a:pt x="6921596" y="193051"/>
                  <a:pt x="6962300" y="184910"/>
                  <a:pt x="7142751" y="259538"/>
                </a:cubicBezTo>
                <a:cubicBezTo>
                  <a:pt x="7323202" y="334166"/>
                  <a:pt x="7620336" y="469854"/>
                  <a:pt x="7826566" y="609612"/>
                </a:cubicBezTo>
                <a:cubicBezTo>
                  <a:pt x="8032796" y="749370"/>
                  <a:pt x="8222745" y="875560"/>
                  <a:pt x="8380131" y="1098088"/>
                </a:cubicBezTo>
                <a:cubicBezTo>
                  <a:pt x="8537517" y="1320616"/>
                  <a:pt x="8697617" y="1621843"/>
                  <a:pt x="8770883" y="1944780"/>
                </a:cubicBezTo>
                <a:cubicBezTo>
                  <a:pt x="8844149" y="2267717"/>
                  <a:pt x="8841435" y="2638145"/>
                  <a:pt x="8819727" y="3035710"/>
                </a:cubicBezTo>
                <a:cubicBezTo>
                  <a:pt x="8798019" y="3433275"/>
                  <a:pt x="8712542" y="3995022"/>
                  <a:pt x="8640633" y="4330171"/>
                </a:cubicBezTo>
                <a:cubicBezTo>
                  <a:pt x="8568724" y="4665320"/>
                  <a:pt x="8593146" y="4784726"/>
                  <a:pt x="8388272" y="5046603"/>
                </a:cubicBezTo>
                <a:cubicBezTo>
                  <a:pt x="8183399" y="5308481"/>
                  <a:pt x="7794003" y="5692477"/>
                  <a:pt x="7411392" y="5901436"/>
                </a:cubicBezTo>
                <a:cubicBezTo>
                  <a:pt x="7028781" y="6110395"/>
                  <a:pt x="6563407" y="6218945"/>
                  <a:pt x="6092605" y="6300358"/>
                </a:cubicBezTo>
                <a:cubicBezTo>
                  <a:pt x="5621803" y="6381771"/>
                  <a:pt x="5019394" y="6376343"/>
                  <a:pt x="4586582" y="6389912"/>
                </a:cubicBezTo>
                <a:cubicBezTo>
                  <a:pt x="4153770" y="6403481"/>
                  <a:pt x="3849852" y="6400767"/>
                  <a:pt x="3495733" y="6381771"/>
                </a:cubicBezTo>
                <a:cubicBezTo>
                  <a:pt x="3141614" y="6362775"/>
                  <a:pt x="2791566" y="6322068"/>
                  <a:pt x="2461869" y="6275934"/>
                </a:cubicBezTo>
                <a:cubicBezTo>
                  <a:pt x="2132172" y="6229800"/>
                  <a:pt x="1826897" y="6286790"/>
                  <a:pt x="1517552" y="6104968"/>
                </a:cubicBezTo>
                <a:cubicBezTo>
                  <a:pt x="1208207" y="5923147"/>
                  <a:pt x="828309" y="5570358"/>
                  <a:pt x="605798" y="5185005"/>
                </a:cubicBezTo>
                <a:cubicBezTo>
                  <a:pt x="383287" y="4799652"/>
                  <a:pt x="258463" y="4186343"/>
                  <a:pt x="182484" y="3792848"/>
                </a:cubicBezTo>
                <a:cubicBezTo>
                  <a:pt x="106505" y="3399353"/>
                  <a:pt x="179770" y="3100840"/>
                  <a:pt x="149921" y="2824037"/>
                </a:cubicBezTo>
                <a:cubicBezTo>
                  <a:pt x="120072" y="2547234"/>
                  <a:pt x="-23747" y="2388479"/>
                  <a:pt x="3389" y="2156453"/>
                </a:cubicBez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99306" y="1925379"/>
            <a:ext cx="196189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125 </a:t>
            </a:r>
            <a:r>
              <a:rPr lang="en-US" dirty="0" err="1" smtClean="0"/>
              <a:t>nSv</a:t>
            </a:r>
            <a:r>
              <a:rPr lang="en-US" dirty="0" smtClean="0"/>
              <a:t>/h at 30m</a:t>
            </a:r>
          </a:p>
          <a:p>
            <a:r>
              <a:rPr lang="en-US" dirty="0" smtClean="0"/>
              <a:t>(100(Sky)+25(</a:t>
            </a:r>
            <a:r>
              <a:rPr lang="en-US" dirty="0" err="1" smtClean="0"/>
              <a:t>inst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7152442" y="5297033"/>
            <a:ext cx="1840505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err="1" smtClean="0"/>
              <a:t>nSv</a:t>
            </a:r>
            <a:r>
              <a:rPr lang="en-US" dirty="0" smtClean="0"/>
              <a:t>/h at 150m</a:t>
            </a:r>
          </a:p>
          <a:p>
            <a:r>
              <a:rPr lang="en-US" dirty="0" smtClean="0"/>
              <a:t>(10(Sky)+10(</a:t>
            </a:r>
            <a:r>
              <a:rPr lang="en-US" dirty="0" err="1" smtClean="0"/>
              <a:t>Inst</a:t>
            </a:r>
            <a:r>
              <a:rPr lang="en-US" dirty="0" smtClean="0"/>
              <a:t>))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333729" y="306491"/>
            <a:ext cx="8162210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Some concern about RAD level on site around experimental hall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71885" y="894253"/>
            <a:ext cx="2706433" cy="1477328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1) Non</a:t>
            </a:r>
            <a:r>
              <a:rPr lang="en-US" dirty="0"/>
              <a:t>-exposed workers </a:t>
            </a:r>
            <a:r>
              <a:rPr lang="en-US" dirty="0" smtClean="0"/>
              <a:t>may not be able to stay here</a:t>
            </a:r>
            <a:r>
              <a:rPr lang="ja-JP" altLang="en-US" dirty="0" smtClean="0"/>
              <a:t> </a:t>
            </a:r>
            <a:r>
              <a:rPr lang="en-US" altLang="ja-JP" dirty="0" smtClean="0"/>
              <a:t>(25</a:t>
            </a:r>
            <a:r>
              <a:rPr lang="ja-JP" altLang="en-US" dirty="0" smtClean="0"/>
              <a:t> </a:t>
            </a:r>
            <a:r>
              <a:rPr lang="en-US" altLang="ja-JP" dirty="0" err="1" smtClean="0"/>
              <a:t>nSv</a:t>
            </a:r>
            <a:r>
              <a:rPr lang="en-US" altLang="ja-JP" dirty="0" smtClean="0"/>
              <a:t>/h)</a:t>
            </a:r>
            <a:r>
              <a:rPr lang="en-US" dirty="0" smtClean="0"/>
              <a:t>.</a:t>
            </a:r>
          </a:p>
          <a:p>
            <a:r>
              <a:rPr lang="en-US" dirty="0" smtClean="0"/>
              <a:t>2) Office building cannot be built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99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5367" y="3041501"/>
            <a:ext cx="86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85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4038618" y="1088216"/>
            <a:ext cx="4934059" cy="5919249"/>
            <a:chOff x="3947248" y="585736"/>
            <a:chExt cx="4934059" cy="5919249"/>
          </a:xfrm>
        </p:grpSpPr>
        <p:sp>
          <p:nvSpPr>
            <p:cNvPr id="10" name="Donut 9"/>
            <p:cNvSpPr/>
            <p:nvPr/>
          </p:nvSpPr>
          <p:spPr>
            <a:xfrm>
              <a:off x="4060679" y="1146646"/>
              <a:ext cx="4726848" cy="4829753"/>
            </a:xfrm>
            <a:prstGeom prst="donut">
              <a:avLst>
                <a:gd name="adj" fmla="val 11074"/>
              </a:avLst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3947248" y="1321270"/>
              <a:ext cx="4934059" cy="5183715"/>
              <a:chOff x="3947248" y="1321270"/>
              <a:chExt cx="4934059" cy="518371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947248" y="2073962"/>
                <a:ext cx="4934059" cy="44310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Right Triangle 13"/>
              <p:cNvSpPr/>
              <p:nvPr/>
            </p:nvSpPr>
            <p:spPr>
              <a:xfrm>
                <a:off x="4522887" y="1434413"/>
                <a:ext cx="1203584" cy="749183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67" name="Right Triangle 266"/>
              <p:cNvSpPr/>
              <p:nvPr/>
            </p:nvSpPr>
            <p:spPr>
              <a:xfrm rot="16429874">
                <a:off x="7527682" y="1292776"/>
                <a:ext cx="842605" cy="899594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 flipV="1">
              <a:off x="6424103" y="1717658"/>
              <a:ext cx="0" cy="122818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916893" y="968457"/>
              <a:ext cx="3029854" cy="913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932397" y="603001"/>
              <a:ext cx="0" cy="1224276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952441" y="585736"/>
              <a:ext cx="0" cy="1224276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562001" y="2254750"/>
              <a:ext cx="4186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prstClr val="black"/>
                  </a:solidFill>
                  <a:latin typeface="Calibri"/>
                </a:rPr>
                <a:t>Rg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8" name="TextBox 277"/>
            <p:cNvSpPr txBox="1"/>
            <p:nvPr/>
          </p:nvSpPr>
          <p:spPr>
            <a:xfrm>
              <a:off x="6274466" y="585736"/>
              <a:ext cx="3966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  <a:latin typeface="Calibri"/>
                </a:rPr>
                <a:t>L*</a:t>
              </a: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4" name="TextBox 283"/>
            <p:cNvSpPr txBox="1"/>
            <p:nvPr/>
          </p:nvSpPr>
          <p:spPr>
            <a:xfrm>
              <a:off x="6628565" y="1229740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d</a:t>
              </a: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3947248" y="2137911"/>
            <a:ext cx="4723905" cy="5481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6" name="グループ化 145"/>
          <p:cNvGrpSpPr/>
          <p:nvPr/>
        </p:nvGrpSpPr>
        <p:grpSpPr>
          <a:xfrm>
            <a:off x="375236" y="3531927"/>
            <a:ext cx="3447104" cy="2881811"/>
            <a:chOff x="2295525" y="617538"/>
            <a:chExt cx="4563977" cy="5645150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89225" y="3757613"/>
              <a:ext cx="3552825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0" name="Rectangle 6"/>
            <p:cNvSpPr>
              <a:spLocks noChangeArrowheads="1"/>
            </p:cNvSpPr>
            <p:nvPr/>
          </p:nvSpPr>
          <p:spPr bwMode="auto">
            <a:xfrm>
              <a:off x="2708275" y="3776663"/>
              <a:ext cx="3517900" cy="355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89225" y="4468813"/>
              <a:ext cx="35528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2" name="Rectangle 8"/>
            <p:cNvSpPr>
              <a:spLocks noChangeArrowheads="1"/>
            </p:cNvSpPr>
            <p:nvPr/>
          </p:nvSpPr>
          <p:spPr bwMode="auto">
            <a:xfrm>
              <a:off x="2708275" y="4487863"/>
              <a:ext cx="3517900" cy="1905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89225" y="4659313"/>
              <a:ext cx="35528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4" name="Rectangle 10"/>
            <p:cNvSpPr>
              <a:spLocks noChangeArrowheads="1"/>
            </p:cNvSpPr>
            <p:nvPr/>
          </p:nvSpPr>
          <p:spPr bwMode="auto">
            <a:xfrm>
              <a:off x="2708275" y="4678363"/>
              <a:ext cx="3517900" cy="1905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89225" y="4849813"/>
              <a:ext cx="3552825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2708275" y="4868863"/>
              <a:ext cx="3517900" cy="1905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689225" y="5033963"/>
              <a:ext cx="3552825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Rectangle 14"/>
            <p:cNvSpPr>
              <a:spLocks noChangeArrowheads="1"/>
            </p:cNvSpPr>
            <p:nvPr/>
          </p:nvSpPr>
          <p:spPr bwMode="auto">
            <a:xfrm>
              <a:off x="2708275" y="5059363"/>
              <a:ext cx="3517900" cy="101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39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89225" y="5135563"/>
              <a:ext cx="3552825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0" name="Rectangle 16"/>
            <p:cNvSpPr>
              <a:spLocks noChangeArrowheads="1"/>
            </p:cNvSpPr>
            <p:nvPr/>
          </p:nvSpPr>
          <p:spPr bwMode="auto">
            <a:xfrm>
              <a:off x="2708275" y="5160963"/>
              <a:ext cx="3517900" cy="101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41" name="Picture 1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89225" y="5237163"/>
              <a:ext cx="3552825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2" name="Rectangle 18"/>
            <p:cNvSpPr>
              <a:spLocks noChangeArrowheads="1"/>
            </p:cNvSpPr>
            <p:nvPr/>
          </p:nvSpPr>
          <p:spPr bwMode="auto">
            <a:xfrm>
              <a:off x="2708275" y="5262563"/>
              <a:ext cx="3517900" cy="101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43" name="Picture 1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689225" y="5338763"/>
              <a:ext cx="3552825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4" name="Rectangle 20"/>
            <p:cNvSpPr>
              <a:spLocks noChangeArrowheads="1"/>
            </p:cNvSpPr>
            <p:nvPr/>
          </p:nvSpPr>
          <p:spPr bwMode="auto">
            <a:xfrm>
              <a:off x="2708275" y="5364163"/>
              <a:ext cx="3517900" cy="101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45" name="Picture 21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89225" y="4116388"/>
              <a:ext cx="3552825" cy="390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6" name="Rectangle 22"/>
            <p:cNvSpPr>
              <a:spLocks noChangeArrowheads="1"/>
            </p:cNvSpPr>
            <p:nvPr/>
          </p:nvSpPr>
          <p:spPr bwMode="auto">
            <a:xfrm>
              <a:off x="2708275" y="4132263"/>
              <a:ext cx="3517900" cy="355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47" name="Picture 2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89225" y="554196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48" name="Rectangle 24"/>
            <p:cNvSpPr>
              <a:spLocks noChangeArrowheads="1"/>
            </p:cNvSpPr>
            <p:nvPr/>
          </p:nvSpPr>
          <p:spPr bwMode="auto">
            <a:xfrm>
              <a:off x="2708275" y="5557838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49" name="Picture 2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89225" y="563086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0" name="Rectangle 26"/>
            <p:cNvSpPr>
              <a:spLocks noChangeArrowheads="1"/>
            </p:cNvSpPr>
            <p:nvPr/>
          </p:nvSpPr>
          <p:spPr bwMode="auto">
            <a:xfrm>
              <a:off x="2708275" y="5646738"/>
              <a:ext cx="3514725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51" name="Picture 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689225" y="5427663"/>
              <a:ext cx="3552825" cy="142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2" name="Rectangle 28"/>
            <p:cNvSpPr>
              <a:spLocks noChangeArrowheads="1"/>
            </p:cNvSpPr>
            <p:nvPr/>
          </p:nvSpPr>
          <p:spPr bwMode="auto">
            <a:xfrm>
              <a:off x="2708275" y="5453063"/>
              <a:ext cx="3517900" cy="1016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53" name="Picture 2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89225" y="558641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4" name="Rectangle 30"/>
            <p:cNvSpPr>
              <a:spLocks noChangeArrowheads="1"/>
            </p:cNvSpPr>
            <p:nvPr/>
          </p:nvSpPr>
          <p:spPr bwMode="auto">
            <a:xfrm>
              <a:off x="2708275" y="5605463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55" name="Picture 3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89225" y="568166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6" name="Rectangle 32"/>
            <p:cNvSpPr>
              <a:spLocks noChangeArrowheads="1"/>
            </p:cNvSpPr>
            <p:nvPr/>
          </p:nvSpPr>
          <p:spPr bwMode="auto">
            <a:xfrm>
              <a:off x="2708275" y="5697538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57" name="Picture 3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89225" y="577056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58" name="Rectangle 34"/>
            <p:cNvSpPr>
              <a:spLocks noChangeArrowheads="1"/>
            </p:cNvSpPr>
            <p:nvPr/>
          </p:nvSpPr>
          <p:spPr bwMode="auto">
            <a:xfrm>
              <a:off x="2708275" y="5786438"/>
              <a:ext cx="3514725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59" name="Picture 3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9225" y="572611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0" name="Rectangle 36"/>
            <p:cNvSpPr>
              <a:spLocks noChangeArrowheads="1"/>
            </p:cNvSpPr>
            <p:nvPr/>
          </p:nvSpPr>
          <p:spPr bwMode="auto">
            <a:xfrm>
              <a:off x="2708275" y="5745163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61" name="Picture 37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689225" y="582136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2" name="Rectangle 38"/>
            <p:cNvSpPr>
              <a:spLocks noChangeArrowheads="1"/>
            </p:cNvSpPr>
            <p:nvPr/>
          </p:nvSpPr>
          <p:spPr bwMode="auto">
            <a:xfrm>
              <a:off x="2708275" y="5837238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63" name="Picture 39"/>
            <p:cNvPicPr>
              <a:picLocks noChangeAspect="1" noChangeArrowheads="1"/>
            </p:cNvPicPr>
            <p:nvPr/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2689225" y="591026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4" name="Rectangle 40"/>
            <p:cNvSpPr>
              <a:spLocks noChangeArrowheads="1"/>
            </p:cNvSpPr>
            <p:nvPr/>
          </p:nvSpPr>
          <p:spPr bwMode="auto">
            <a:xfrm>
              <a:off x="2708275" y="5926138"/>
              <a:ext cx="3514725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65" name="Picture 41"/>
            <p:cNvPicPr>
              <a:picLocks noChangeAspect="1" noChangeArrowheads="1"/>
            </p:cNvPicPr>
            <p:nvPr/>
          </p:nvPicPr>
          <p:blipFill>
            <a:blip r:embed="rId20" cstate="print"/>
            <a:srcRect/>
            <a:stretch>
              <a:fillRect/>
            </a:stretch>
          </p:blipFill>
          <p:spPr bwMode="auto">
            <a:xfrm>
              <a:off x="2689225" y="586581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6" name="Rectangle 42"/>
            <p:cNvSpPr>
              <a:spLocks noChangeArrowheads="1"/>
            </p:cNvSpPr>
            <p:nvPr/>
          </p:nvSpPr>
          <p:spPr bwMode="auto">
            <a:xfrm>
              <a:off x="2708275" y="5884863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67" name="Picture 4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689225" y="596106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68" name="Rectangle 44"/>
            <p:cNvSpPr>
              <a:spLocks noChangeArrowheads="1"/>
            </p:cNvSpPr>
            <p:nvPr/>
          </p:nvSpPr>
          <p:spPr bwMode="auto">
            <a:xfrm>
              <a:off x="2708275" y="5976938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69" name="Picture 4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89225" y="604996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0" name="Rectangle 46"/>
            <p:cNvSpPr>
              <a:spLocks noChangeArrowheads="1"/>
            </p:cNvSpPr>
            <p:nvPr/>
          </p:nvSpPr>
          <p:spPr bwMode="auto">
            <a:xfrm>
              <a:off x="2708275" y="6065838"/>
              <a:ext cx="3514725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71" name="Picture 47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689225" y="600551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2" name="Rectangle 48"/>
            <p:cNvSpPr>
              <a:spLocks noChangeArrowheads="1"/>
            </p:cNvSpPr>
            <p:nvPr/>
          </p:nvSpPr>
          <p:spPr bwMode="auto">
            <a:xfrm>
              <a:off x="2708275" y="6024563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73" name="Picture 49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689225" y="610076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4" name="Rectangle 50"/>
            <p:cNvSpPr>
              <a:spLocks noChangeArrowheads="1"/>
            </p:cNvSpPr>
            <p:nvPr/>
          </p:nvSpPr>
          <p:spPr bwMode="auto">
            <a:xfrm>
              <a:off x="2708275" y="6116638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75" name="Picture 51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2689225" y="6186488"/>
              <a:ext cx="3552825" cy="7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6" name="Rectangle 52"/>
            <p:cNvSpPr>
              <a:spLocks noChangeArrowheads="1"/>
            </p:cNvSpPr>
            <p:nvPr/>
          </p:nvSpPr>
          <p:spPr bwMode="auto">
            <a:xfrm>
              <a:off x="2708275" y="6205538"/>
              <a:ext cx="3514725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pic>
          <p:nvPicPr>
            <p:cNvPr id="1077" name="Picture 53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9225" y="6145213"/>
              <a:ext cx="3552825" cy="85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78" name="Rectangle 54"/>
            <p:cNvSpPr>
              <a:spLocks noChangeArrowheads="1"/>
            </p:cNvSpPr>
            <p:nvPr/>
          </p:nvSpPr>
          <p:spPr bwMode="auto">
            <a:xfrm>
              <a:off x="2708275" y="6164263"/>
              <a:ext cx="3517900" cy="5080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79" name="Line 55"/>
            <p:cNvSpPr>
              <a:spLocks noChangeShapeType="1"/>
            </p:cNvSpPr>
            <p:nvPr/>
          </p:nvSpPr>
          <p:spPr bwMode="auto">
            <a:xfrm>
              <a:off x="2708275" y="1312863"/>
              <a:ext cx="1758950" cy="49180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0" name="Line 56"/>
            <p:cNvSpPr>
              <a:spLocks noChangeShapeType="1"/>
            </p:cNvSpPr>
            <p:nvPr/>
          </p:nvSpPr>
          <p:spPr bwMode="auto">
            <a:xfrm flipH="1">
              <a:off x="4467225" y="30845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5632450" y="30686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2" name="Line 58"/>
            <p:cNvSpPr>
              <a:spLocks noChangeShapeType="1"/>
            </p:cNvSpPr>
            <p:nvPr/>
          </p:nvSpPr>
          <p:spPr bwMode="auto">
            <a:xfrm flipH="1">
              <a:off x="4454525" y="30337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3" name="Freeform 59"/>
            <p:cNvSpPr>
              <a:spLocks/>
            </p:cNvSpPr>
            <p:nvPr/>
          </p:nvSpPr>
          <p:spPr bwMode="auto">
            <a:xfrm>
              <a:off x="5619750" y="30178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4" name="Line 60"/>
            <p:cNvSpPr>
              <a:spLocks noChangeShapeType="1"/>
            </p:cNvSpPr>
            <p:nvPr/>
          </p:nvSpPr>
          <p:spPr bwMode="auto">
            <a:xfrm flipH="1">
              <a:off x="4416425" y="29448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5" name="Freeform 61"/>
            <p:cNvSpPr>
              <a:spLocks/>
            </p:cNvSpPr>
            <p:nvPr/>
          </p:nvSpPr>
          <p:spPr bwMode="auto">
            <a:xfrm>
              <a:off x="5581650" y="29289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6" name="Line 62"/>
            <p:cNvSpPr>
              <a:spLocks noChangeShapeType="1"/>
            </p:cNvSpPr>
            <p:nvPr/>
          </p:nvSpPr>
          <p:spPr bwMode="auto">
            <a:xfrm flipH="1">
              <a:off x="4441825" y="29829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7" name="Freeform 63"/>
            <p:cNvSpPr>
              <a:spLocks/>
            </p:cNvSpPr>
            <p:nvPr/>
          </p:nvSpPr>
          <p:spPr bwMode="auto">
            <a:xfrm>
              <a:off x="5607050" y="29670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8" name="Line 64"/>
            <p:cNvSpPr>
              <a:spLocks noChangeShapeType="1"/>
            </p:cNvSpPr>
            <p:nvPr/>
          </p:nvSpPr>
          <p:spPr bwMode="auto">
            <a:xfrm flipH="1">
              <a:off x="4403725" y="28940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89" name="Freeform 65"/>
            <p:cNvSpPr>
              <a:spLocks/>
            </p:cNvSpPr>
            <p:nvPr/>
          </p:nvSpPr>
          <p:spPr bwMode="auto">
            <a:xfrm>
              <a:off x="5568950" y="28781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0" name="Line 66"/>
            <p:cNvSpPr>
              <a:spLocks noChangeShapeType="1"/>
            </p:cNvSpPr>
            <p:nvPr/>
          </p:nvSpPr>
          <p:spPr bwMode="auto">
            <a:xfrm flipH="1">
              <a:off x="4391025" y="28432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1" name="Freeform 67"/>
            <p:cNvSpPr>
              <a:spLocks/>
            </p:cNvSpPr>
            <p:nvPr/>
          </p:nvSpPr>
          <p:spPr bwMode="auto">
            <a:xfrm>
              <a:off x="5556250" y="28273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2" name="Line 68"/>
            <p:cNvSpPr>
              <a:spLocks noChangeShapeType="1"/>
            </p:cNvSpPr>
            <p:nvPr/>
          </p:nvSpPr>
          <p:spPr bwMode="auto">
            <a:xfrm flipH="1">
              <a:off x="4365625" y="28051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3" name="Freeform 69"/>
            <p:cNvSpPr>
              <a:spLocks/>
            </p:cNvSpPr>
            <p:nvPr/>
          </p:nvSpPr>
          <p:spPr bwMode="auto">
            <a:xfrm>
              <a:off x="5530850" y="27892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4" name="Line 70"/>
            <p:cNvSpPr>
              <a:spLocks noChangeShapeType="1"/>
            </p:cNvSpPr>
            <p:nvPr/>
          </p:nvSpPr>
          <p:spPr bwMode="auto">
            <a:xfrm flipH="1">
              <a:off x="4352925" y="27543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5" name="Freeform 71"/>
            <p:cNvSpPr>
              <a:spLocks/>
            </p:cNvSpPr>
            <p:nvPr/>
          </p:nvSpPr>
          <p:spPr bwMode="auto">
            <a:xfrm>
              <a:off x="5518150" y="27384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6" name="Line 72"/>
            <p:cNvSpPr>
              <a:spLocks noChangeShapeType="1"/>
            </p:cNvSpPr>
            <p:nvPr/>
          </p:nvSpPr>
          <p:spPr bwMode="auto">
            <a:xfrm flipH="1">
              <a:off x="4340225" y="27035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7" name="Freeform 73"/>
            <p:cNvSpPr>
              <a:spLocks/>
            </p:cNvSpPr>
            <p:nvPr/>
          </p:nvSpPr>
          <p:spPr bwMode="auto">
            <a:xfrm>
              <a:off x="5505450" y="26876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8" name="Line 74"/>
            <p:cNvSpPr>
              <a:spLocks noChangeShapeType="1"/>
            </p:cNvSpPr>
            <p:nvPr/>
          </p:nvSpPr>
          <p:spPr bwMode="auto">
            <a:xfrm flipH="1">
              <a:off x="4327525" y="26527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099" name="Freeform 75"/>
            <p:cNvSpPr>
              <a:spLocks/>
            </p:cNvSpPr>
            <p:nvPr/>
          </p:nvSpPr>
          <p:spPr bwMode="auto">
            <a:xfrm>
              <a:off x="5492750" y="26368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0" name="Line 76"/>
            <p:cNvSpPr>
              <a:spLocks noChangeShapeType="1"/>
            </p:cNvSpPr>
            <p:nvPr/>
          </p:nvSpPr>
          <p:spPr bwMode="auto">
            <a:xfrm flipH="1">
              <a:off x="4314825" y="26019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1" name="Freeform 77"/>
            <p:cNvSpPr>
              <a:spLocks/>
            </p:cNvSpPr>
            <p:nvPr/>
          </p:nvSpPr>
          <p:spPr bwMode="auto">
            <a:xfrm>
              <a:off x="5480050" y="25860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2" name="Line 78"/>
            <p:cNvSpPr>
              <a:spLocks noChangeShapeType="1"/>
            </p:cNvSpPr>
            <p:nvPr/>
          </p:nvSpPr>
          <p:spPr bwMode="auto">
            <a:xfrm flipH="1">
              <a:off x="4289425" y="25765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3" name="Freeform 79"/>
            <p:cNvSpPr>
              <a:spLocks/>
            </p:cNvSpPr>
            <p:nvPr/>
          </p:nvSpPr>
          <p:spPr bwMode="auto">
            <a:xfrm>
              <a:off x="5454650" y="25606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4" name="Line 80"/>
            <p:cNvSpPr>
              <a:spLocks noChangeShapeType="1"/>
            </p:cNvSpPr>
            <p:nvPr/>
          </p:nvSpPr>
          <p:spPr bwMode="auto">
            <a:xfrm flipH="1">
              <a:off x="4276725" y="25257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5" name="Freeform 81"/>
            <p:cNvSpPr>
              <a:spLocks/>
            </p:cNvSpPr>
            <p:nvPr/>
          </p:nvSpPr>
          <p:spPr bwMode="auto">
            <a:xfrm>
              <a:off x="5441950" y="25098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6" name="Line 82"/>
            <p:cNvSpPr>
              <a:spLocks noChangeShapeType="1"/>
            </p:cNvSpPr>
            <p:nvPr/>
          </p:nvSpPr>
          <p:spPr bwMode="auto">
            <a:xfrm flipH="1">
              <a:off x="4264025" y="24749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7" name="Freeform 83"/>
            <p:cNvSpPr>
              <a:spLocks/>
            </p:cNvSpPr>
            <p:nvPr/>
          </p:nvSpPr>
          <p:spPr bwMode="auto">
            <a:xfrm>
              <a:off x="5429250" y="24590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8" name="Line 84"/>
            <p:cNvSpPr>
              <a:spLocks noChangeShapeType="1"/>
            </p:cNvSpPr>
            <p:nvPr/>
          </p:nvSpPr>
          <p:spPr bwMode="auto">
            <a:xfrm flipH="1">
              <a:off x="4238625" y="2436813"/>
              <a:ext cx="1177925" cy="314642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09" name="Freeform 85"/>
            <p:cNvSpPr>
              <a:spLocks/>
            </p:cNvSpPr>
            <p:nvPr/>
          </p:nvSpPr>
          <p:spPr bwMode="auto">
            <a:xfrm>
              <a:off x="5403850" y="2420938"/>
              <a:ext cx="19050" cy="25400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12"/>
                </a:cxn>
                <a:cxn ang="0">
                  <a:pos x="12" y="16"/>
                </a:cxn>
                <a:cxn ang="0">
                  <a:pos x="10" y="0"/>
                </a:cxn>
                <a:cxn ang="0">
                  <a:pos x="0" y="12"/>
                </a:cxn>
              </a:cxnLst>
              <a:rect l="0" t="0" r="r" b="b"/>
              <a:pathLst>
                <a:path w="12" h="16">
                  <a:moveTo>
                    <a:pt x="0" y="12"/>
                  </a:moveTo>
                  <a:lnTo>
                    <a:pt x="6" y="12"/>
                  </a:lnTo>
                  <a:lnTo>
                    <a:pt x="12" y="16"/>
                  </a:lnTo>
                  <a:lnTo>
                    <a:pt x="10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0" name="Line 86"/>
            <p:cNvSpPr>
              <a:spLocks noChangeShapeType="1"/>
            </p:cNvSpPr>
            <p:nvPr/>
          </p:nvSpPr>
          <p:spPr bwMode="auto">
            <a:xfrm flipH="1">
              <a:off x="4200525" y="2332038"/>
              <a:ext cx="1168400" cy="3124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1" name="Freeform 87"/>
            <p:cNvSpPr>
              <a:spLocks/>
            </p:cNvSpPr>
            <p:nvPr/>
          </p:nvSpPr>
          <p:spPr bwMode="auto">
            <a:xfrm>
              <a:off x="5340350" y="2293938"/>
              <a:ext cx="44450" cy="60325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" y="28"/>
                </a:cxn>
                <a:cxn ang="0">
                  <a:pos x="28" y="38"/>
                </a:cxn>
                <a:cxn ang="0">
                  <a:pos x="26" y="0"/>
                </a:cxn>
                <a:cxn ang="0">
                  <a:pos x="0" y="28"/>
                </a:cxn>
              </a:cxnLst>
              <a:rect l="0" t="0" r="r" b="b"/>
              <a:pathLst>
                <a:path w="28" h="38">
                  <a:moveTo>
                    <a:pt x="0" y="28"/>
                  </a:moveTo>
                  <a:lnTo>
                    <a:pt x="16" y="28"/>
                  </a:lnTo>
                  <a:lnTo>
                    <a:pt x="28" y="38"/>
                  </a:lnTo>
                  <a:lnTo>
                    <a:pt x="26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2" name="Line 88"/>
            <p:cNvSpPr>
              <a:spLocks noChangeShapeType="1"/>
            </p:cNvSpPr>
            <p:nvPr/>
          </p:nvSpPr>
          <p:spPr bwMode="auto">
            <a:xfrm flipH="1">
              <a:off x="4162425" y="2243138"/>
              <a:ext cx="1168400" cy="3124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3" name="Freeform 89"/>
            <p:cNvSpPr>
              <a:spLocks/>
            </p:cNvSpPr>
            <p:nvPr/>
          </p:nvSpPr>
          <p:spPr bwMode="auto">
            <a:xfrm>
              <a:off x="5302250" y="2205038"/>
              <a:ext cx="44450" cy="60325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" y="28"/>
                </a:cxn>
                <a:cxn ang="0">
                  <a:pos x="28" y="38"/>
                </a:cxn>
                <a:cxn ang="0">
                  <a:pos x="26" y="0"/>
                </a:cxn>
                <a:cxn ang="0">
                  <a:pos x="0" y="28"/>
                </a:cxn>
              </a:cxnLst>
              <a:rect l="0" t="0" r="r" b="b"/>
              <a:pathLst>
                <a:path w="28" h="38">
                  <a:moveTo>
                    <a:pt x="0" y="28"/>
                  </a:moveTo>
                  <a:lnTo>
                    <a:pt x="16" y="28"/>
                  </a:lnTo>
                  <a:lnTo>
                    <a:pt x="28" y="38"/>
                  </a:lnTo>
                  <a:lnTo>
                    <a:pt x="26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4" name="Line 90"/>
            <p:cNvSpPr>
              <a:spLocks noChangeShapeType="1"/>
            </p:cNvSpPr>
            <p:nvPr/>
          </p:nvSpPr>
          <p:spPr bwMode="auto">
            <a:xfrm flipH="1">
              <a:off x="4124325" y="2141538"/>
              <a:ext cx="1168400" cy="3124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5" name="Freeform 91"/>
            <p:cNvSpPr>
              <a:spLocks/>
            </p:cNvSpPr>
            <p:nvPr/>
          </p:nvSpPr>
          <p:spPr bwMode="auto">
            <a:xfrm>
              <a:off x="5264150" y="2103438"/>
              <a:ext cx="44450" cy="60325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" y="28"/>
                </a:cxn>
                <a:cxn ang="0">
                  <a:pos x="28" y="38"/>
                </a:cxn>
                <a:cxn ang="0">
                  <a:pos x="26" y="0"/>
                </a:cxn>
                <a:cxn ang="0">
                  <a:pos x="0" y="28"/>
                </a:cxn>
              </a:cxnLst>
              <a:rect l="0" t="0" r="r" b="b"/>
              <a:pathLst>
                <a:path w="28" h="38">
                  <a:moveTo>
                    <a:pt x="0" y="28"/>
                  </a:moveTo>
                  <a:lnTo>
                    <a:pt x="16" y="28"/>
                  </a:lnTo>
                  <a:lnTo>
                    <a:pt x="28" y="38"/>
                  </a:lnTo>
                  <a:lnTo>
                    <a:pt x="26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6" name="Line 92"/>
            <p:cNvSpPr>
              <a:spLocks noChangeShapeType="1"/>
            </p:cNvSpPr>
            <p:nvPr/>
          </p:nvSpPr>
          <p:spPr bwMode="auto">
            <a:xfrm flipH="1">
              <a:off x="4086225" y="2039938"/>
              <a:ext cx="1168400" cy="3124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7" name="Freeform 93"/>
            <p:cNvSpPr>
              <a:spLocks/>
            </p:cNvSpPr>
            <p:nvPr/>
          </p:nvSpPr>
          <p:spPr bwMode="auto">
            <a:xfrm>
              <a:off x="5226050" y="2001838"/>
              <a:ext cx="44450" cy="60325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" y="28"/>
                </a:cxn>
                <a:cxn ang="0">
                  <a:pos x="28" y="38"/>
                </a:cxn>
                <a:cxn ang="0">
                  <a:pos x="26" y="0"/>
                </a:cxn>
                <a:cxn ang="0">
                  <a:pos x="0" y="28"/>
                </a:cxn>
              </a:cxnLst>
              <a:rect l="0" t="0" r="r" b="b"/>
              <a:pathLst>
                <a:path w="28" h="38">
                  <a:moveTo>
                    <a:pt x="0" y="28"/>
                  </a:moveTo>
                  <a:lnTo>
                    <a:pt x="16" y="28"/>
                  </a:lnTo>
                  <a:lnTo>
                    <a:pt x="28" y="38"/>
                  </a:lnTo>
                  <a:lnTo>
                    <a:pt x="26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8" name="Line 94"/>
            <p:cNvSpPr>
              <a:spLocks noChangeShapeType="1"/>
            </p:cNvSpPr>
            <p:nvPr/>
          </p:nvSpPr>
          <p:spPr bwMode="auto">
            <a:xfrm flipH="1">
              <a:off x="4048125" y="1938338"/>
              <a:ext cx="1168400" cy="3124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19" name="Freeform 95"/>
            <p:cNvSpPr>
              <a:spLocks/>
            </p:cNvSpPr>
            <p:nvPr/>
          </p:nvSpPr>
          <p:spPr bwMode="auto">
            <a:xfrm>
              <a:off x="5187950" y="1900238"/>
              <a:ext cx="44450" cy="60325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" y="28"/>
                </a:cxn>
                <a:cxn ang="0">
                  <a:pos x="28" y="38"/>
                </a:cxn>
                <a:cxn ang="0">
                  <a:pos x="26" y="0"/>
                </a:cxn>
                <a:cxn ang="0">
                  <a:pos x="0" y="28"/>
                </a:cxn>
              </a:cxnLst>
              <a:rect l="0" t="0" r="r" b="b"/>
              <a:pathLst>
                <a:path w="28" h="38">
                  <a:moveTo>
                    <a:pt x="0" y="28"/>
                  </a:moveTo>
                  <a:lnTo>
                    <a:pt x="16" y="28"/>
                  </a:lnTo>
                  <a:lnTo>
                    <a:pt x="28" y="38"/>
                  </a:lnTo>
                  <a:lnTo>
                    <a:pt x="26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0" name="Line 96"/>
            <p:cNvSpPr>
              <a:spLocks noChangeShapeType="1"/>
            </p:cNvSpPr>
            <p:nvPr/>
          </p:nvSpPr>
          <p:spPr bwMode="auto">
            <a:xfrm flipH="1">
              <a:off x="3984625" y="1782763"/>
              <a:ext cx="1155700" cy="30892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1" name="Freeform 97"/>
            <p:cNvSpPr>
              <a:spLocks/>
            </p:cNvSpPr>
            <p:nvPr/>
          </p:nvSpPr>
          <p:spPr bwMode="auto">
            <a:xfrm>
              <a:off x="5083175" y="1709738"/>
              <a:ext cx="88900" cy="123825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32" y="54"/>
                </a:cxn>
                <a:cxn ang="0">
                  <a:pos x="56" y="78"/>
                </a:cxn>
                <a:cxn ang="0">
                  <a:pos x="52" y="0"/>
                </a:cxn>
                <a:cxn ang="0">
                  <a:pos x="0" y="56"/>
                </a:cxn>
              </a:cxnLst>
              <a:rect l="0" t="0" r="r" b="b"/>
              <a:pathLst>
                <a:path w="56" h="78">
                  <a:moveTo>
                    <a:pt x="0" y="56"/>
                  </a:moveTo>
                  <a:lnTo>
                    <a:pt x="32" y="54"/>
                  </a:lnTo>
                  <a:lnTo>
                    <a:pt x="56" y="78"/>
                  </a:lnTo>
                  <a:lnTo>
                    <a:pt x="52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2" name="Line 98"/>
            <p:cNvSpPr>
              <a:spLocks noChangeShapeType="1"/>
            </p:cNvSpPr>
            <p:nvPr/>
          </p:nvSpPr>
          <p:spPr bwMode="auto">
            <a:xfrm flipH="1">
              <a:off x="3921125" y="1592263"/>
              <a:ext cx="1155700" cy="30892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3" name="Freeform 99"/>
            <p:cNvSpPr>
              <a:spLocks/>
            </p:cNvSpPr>
            <p:nvPr/>
          </p:nvSpPr>
          <p:spPr bwMode="auto">
            <a:xfrm>
              <a:off x="5019675" y="1519238"/>
              <a:ext cx="88900" cy="123825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32" y="54"/>
                </a:cxn>
                <a:cxn ang="0">
                  <a:pos x="56" y="78"/>
                </a:cxn>
                <a:cxn ang="0">
                  <a:pos x="52" y="0"/>
                </a:cxn>
                <a:cxn ang="0">
                  <a:pos x="0" y="56"/>
                </a:cxn>
              </a:cxnLst>
              <a:rect l="0" t="0" r="r" b="b"/>
              <a:pathLst>
                <a:path w="56" h="78">
                  <a:moveTo>
                    <a:pt x="0" y="56"/>
                  </a:moveTo>
                  <a:lnTo>
                    <a:pt x="32" y="54"/>
                  </a:lnTo>
                  <a:lnTo>
                    <a:pt x="56" y="78"/>
                  </a:lnTo>
                  <a:lnTo>
                    <a:pt x="52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4" name="Line 100"/>
            <p:cNvSpPr>
              <a:spLocks noChangeShapeType="1"/>
            </p:cNvSpPr>
            <p:nvPr/>
          </p:nvSpPr>
          <p:spPr bwMode="auto">
            <a:xfrm flipH="1">
              <a:off x="3844925" y="1389063"/>
              <a:ext cx="1155700" cy="30892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5" name="Freeform 101"/>
            <p:cNvSpPr>
              <a:spLocks/>
            </p:cNvSpPr>
            <p:nvPr/>
          </p:nvSpPr>
          <p:spPr bwMode="auto">
            <a:xfrm>
              <a:off x="4943475" y="1316038"/>
              <a:ext cx="88900" cy="123825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32" y="54"/>
                </a:cxn>
                <a:cxn ang="0">
                  <a:pos x="56" y="78"/>
                </a:cxn>
                <a:cxn ang="0">
                  <a:pos x="52" y="0"/>
                </a:cxn>
                <a:cxn ang="0">
                  <a:pos x="0" y="56"/>
                </a:cxn>
              </a:cxnLst>
              <a:rect l="0" t="0" r="r" b="b"/>
              <a:pathLst>
                <a:path w="56" h="78">
                  <a:moveTo>
                    <a:pt x="0" y="56"/>
                  </a:moveTo>
                  <a:lnTo>
                    <a:pt x="32" y="54"/>
                  </a:lnTo>
                  <a:lnTo>
                    <a:pt x="56" y="78"/>
                  </a:lnTo>
                  <a:lnTo>
                    <a:pt x="52" y="0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6" name="Line 102"/>
            <p:cNvSpPr>
              <a:spLocks noChangeShapeType="1"/>
            </p:cNvSpPr>
            <p:nvPr/>
          </p:nvSpPr>
          <p:spPr bwMode="auto">
            <a:xfrm flipH="1">
              <a:off x="3717925" y="1068388"/>
              <a:ext cx="1143000" cy="30543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7" name="Freeform 103"/>
            <p:cNvSpPr>
              <a:spLocks/>
            </p:cNvSpPr>
            <p:nvPr/>
          </p:nvSpPr>
          <p:spPr bwMode="auto">
            <a:xfrm>
              <a:off x="4775200" y="960438"/>
              <a:ext cx="133350" cy="18415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48" y="82"/>
                </a:cxn>
                <a:cxn ang="0">
                  <a:pos x="84" y="116"/>
                </a:cxn>
                <a:cxn ang="0">
                  <a:pos x="78" y="0"/>
                </a:cxn>
                <a:cxn ang="0">
                  <a:pos x="0" y="84"/>
                </a:cxn>
              </a:cxnLst>
              <a:rect l="0" t="0" r="r" b="b"/>
              <a:pathLst>
                <a:path w="84" h="116">
                  <a:moveTo>
                    <a:pt x="0" y="84"/>
                  </a:moveTo>
                  <a:lnTo>
                    <a:pt x="48" y="82"/>
                  </a:lnTo>
                  <a:lnTo>
                    <a:pt x="84" y="116"/>
                  </a:lnTo>
                  <a:lnTo>
                    <a:pt x="78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8" name="Line 104"/>
            <p:cNvSpPr>
              <a:spLocks noChangeShapeType="1"/>
            </p:cNvSpPr>
            <p:nvPr/>
          </p:nvSpPr>
          <p:spPr bwMode="auto">
            <a:xfrm flipH="1">
              <a:off x="3590925" y="725488"/>
              <a:ext cx="1143000" cy="305435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29" name="Freeform 105"/>
            <p:cNvSpPr>
              <a:spLocks/>
            </p:cNvSpPr>
            <p:nvPr/>
          </p:nvSpPr>
          <p:spPr bwMode="auto">
            <a:xfrm>
              <a:off x="4648200" y="617538"/>
              <a:ext cx="133350" cy="18415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48" y="82"/>
                </a:cxn>
                <a:cxn ang="0">
                  <a:pos x="84" y="116"/>
                </a:cxn>
                <a:cxn ang="0">
                  <a:pos x="78" y="0"/>
                </a:cxn>
                <a:cxn ang="0">
                  <a:pos x="0" y="84"/>
                </a:cxn>
              </a:cxnLst>
              <a:rect l="0" t="0" r="r" b="b"/>
              <a:pathLst>
                <a:path w="84" h="116">
                  <a:moveTo>
                    <a:pt x="0" y="84"/>
                  </a:moveTo>
                  <a:lnTo>
                    <a:pt x="48" y="82"/>
                  </a:lnTo>
                  <a:lnTo>
                    <a:pt x="84" y="116"/>
                  </a:lnTo>
                  <a:lnTo>
                    <a:pt x="78" y="0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31" name="Rectangle 107"/>
            <p:cNvSpPr>
              <a:spLocks noChangeArrowheads="1"/>
            </p:cNvSpPr>
            <p:nvPr/>
          </p:nvSpPr>
          <p:spPr bwMode="auto">
            <a:xfrm>
              <a:off x="6235700" y="2427288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ja-JP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132" name="Rectangle 108"/>
            <p:cNvSpPr>
              <a:spLocks noChangeArrowheads="1"/>
            </p:cNvSpPr>
            <p:nvPr/>
          </p:nvSpPr>
          <p:spPr bwMode="auto">
            <a:xfrm>
              <a:off x="6731000" y="2414588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ja-JP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139" name="Line 115"/>
            <p:cNvSpPr>
              <a:spLocks noChangeShapeType="1"/>
            </p:cNvSpPr>
            <p:nvPr/>
          </p:nvSpPr>
          <p:spPr bwMode="auto">
            <a:xfrm>
              <a:off x="2686050" y="1271588"/>
              <a:ext cx="822325" cy="22669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40" name="Freeform 116"/>
            <p:cNvSpPr>
              <a:spLocks/>
            </p:cNvSpPr>
            <p:nvPr/>
          </p:nvSpPr>
          <p:spPr bwMode="auto">
            <a:xfrm>
              <a:off x="3340100" y="3389313"/>
              <a:ext cx="266700" cy="361950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96" y="66"/>
                </a:cxn>
                <a:cxn ang="0">
                  <a:pos x="168" y="0"/>
                </a:cxn>
                <a:cxn ang="0">
                  <a:pos x="156" y="228"/>
                </a:cxn>
                <a:cxn ang="0">
                  <a:pos x="0" y="60"/>
                </a:cxn>
              </a:cxnLst>
              <a:rect l="0" t="0" r="r" b="b"/>
              <a:pathLst>
                <a:path w="168" h="228">
                  <a:moveTo>
                    <a:pt x="0" y="60"/>
                  </a:moveTo>
                  <a:lnTo>
                    <a:pt x="96" y="66"/>
                  </a:lnTo>
                  <a:lnTo>
                    <a:pt x="168" y="0"/>
                  </a:lnTo>
                  <a:lnTo>
                    <a:pt x="156" y="22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41" name="Freeform 117"/>
            <p:cNvSpPr>
              <a:spLocks/>
            </p:cNvSpPr>
            <p:nvPr/>
          </p:nvSpPr>
          <p:spPr bwMode="auto">
            <a:xfrm>
              <a:off x="3060700" y="3402013"/>
              <a:ext cx="365125" cy="365125"/>
            </a:xfrm>
            <a:custGeom>
              <a:avLst/>
              <a:gdLst/>
              <a:ahLst/>
              <a:cxnLst>
                <a:cxn ang="0">
                  <a:pos x="0" y="230"/>
                </a:cxn>
                <a:cxn ang="0">
                  <a:pos x="0" y="230"/>
                </a:cxn>
                <a:cxn ang="0">
                  <a:pos x="0" y="206"/>
                </a:cxn>
                <a:cxn ang="0">
                  <a:pos x="4" y="182"/>
                </a:cxn>
                <a:cxn ang="0">
                  <a:pos x="10" y="160"/>
                </a:cxn>
                <a:cxn ang="0">
                  <a:pos x="18" y="140"/>
                </a:cxn>
                <a:cxn ang="0">
                  <a:pos x="28" y="120"/>
                </a:cxn>
                <a:cxn ang="0">
                  <a:pos x="38" y="100"/>
                </a:cxn>
                <a:cxn ang="0">
                  <a:pos x="52" y="84"/>
                </a:cxn>
                <a:cxn ang="0">
                  <a:pos x="66" y="66"/>
                </a:cxn>
                <a:cxn ang="0">
                  <a:pos x="84" y="52"/>
                </a:cxn>
                <a:cxn ang="0">
                  <a:pos x="102" y="38"/>
                </a:cxn>
                <a:cxn ang="0">
                  <a:pos x="120" y="28"/>
                </a:cxn>
                <a:cxn ang="0">
                  <a:pos x="140" y="18"/>
                </a:cxn>
                <a:cxn ang="0">
                  <a:pos x="162" y="10"/>
                </a:cxn>
                <a:cxn ang="0">
                  <a:pos x="184" y="4"/>
                </a:cxn>
                <a:cxn ang="0">
                  <a:pos x="206" y="0"/>
                </a:cxn>
                <a:cxn ang="0">
                  <a:pos x="230" y="0"/>
                </a:cxn>
              </a:cxnLst>
              <a:rect l="0" t="0" r="r" b="b"/>
              <a:pathLst>
                <a:path w="230" h="230">
                  <a:moveTo>
                    <a:pt x="0" y="230"/>
                  </a:moveTo>
                  <a:lnTo>
                    <a:pt x="0" y="230"/>
                  </a:lnTo>
                  <a:lnTo>
                    <a:pt x="0" y="206"/>
                  </a:lnTo>
                  <a:lnTo>
                    <a:pt x="4" y="182"/>
                  </a:lnTo>
                  <a:lnTo>
                    <a:pt x="10" y="160"/>
                  </a:lnTo>
                  <a:lnTo>
                    <a:pt x="18" y="140"/>
                  </a:lnTo>
                  <a:lnTo>
                    <a:pt x="28" y="120"/>
                  </a:lnTo>
                  <a:lnTo>
                    <a:pt x="38" y="100"/>
                  </a:lnTo>
                  <a:lnTo>
                    <a:pt x="52" y="84"/>
                  </a:lnTo>
                  <a:lnTo>
                    <a:pt x="66" y="66"/>
                  </a:lnTo>
                  <a:lnTo>
                    <a:pt x="84" y="52"/>
                  </a:lnTo>
                  <a:lnTo>
                    <a:pt x="102" y="38"/>
                  </a:lnTo>
                  <a:lnTo>
                    <a:pt x="120" y="28"/>
                  </a:lnTo>
                  <a:lnTo>
                    <a:pt x="140" y="18"/>
                  </a:lnTo>
                  <a:lnTo>
                    <a:pt x="162" y="10"/>
                  </a:lnTo>
                  <a:lnTo>
                    <a:pt x="184" y="4"/>
                  </a:lnTo>
                  <a:lnTo>
                    <a:pt x="206" y="0"/>
                  </a:lnTo>
                  <a:lnTo>
                    <a:pt x="230" y="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42" name="Rectangle 118"/>
            <p:cNvSpPr>
              <a:spLocks noChangeArrowheads="1"/>
            </p:cNvSpPr>
            <p:nvPr/>
          </p:nvSpPr>
          <p:spPr bwMode="auto">
            <a:xfrm>
              <a:off x="2949575" y="3173413"/>
              <a:ext cx="6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ja-JP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143" name="Rectangle 119"/>
            <p:cNvSpPr>
              <a:spLocks noChangeArrowheads="1"/>
            </p:cNvSpPr>
            <p:nvPr/>
          </p:nvSpPr>
          <p:spPr bwMode="auto">
            <a:xfrm>
              <a:off x="2295525" y="823913"/>
              <a:ext cx="1120775" cy="41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ja-JP" sz="2400" dirty="0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  <a:cs typeface="ＭＳ Ｐゴシック" pitchFamily="50" charset="-128"/>
                </a:rPr>
                <a:t>Neutron</a:t>
              </a:r>
              <a:endParaRPr kumimoji="1" lang="ja-JP" altLang="ja-JP" dirty="0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144" name="Line 120"/>
            <p:cNvSpPr>
              <a:spLocks noChangeShapeType="1"/>
            </p:cNvSpPr>
            <p:nvPr/>
          </p:nvSpPr>
          <p:spPr bwMode="auto">
            <a:xfrm>
              <a:off x="6378575" y="3802063"/>
              <a:ext cx="1588" cy="304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45" name="Freeform 121"/>
            <p:cNvSpPr>
              <a:spLocks/>
            </p:cNvSpPr>
            <p:nvPr/>
          </p:nvSpPr>
          <p:spPr bwMode="auto">
            <a:xfrm>
              <a:off x="6356350" y="3763963"/>
              <a:ext cx="44450" cy="5715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4" y="28"/>
                </a:cxn>
                <a:cxn ang="0">
                  <a:pos x="28" y="36"/>
                </a:cxn>
                <a:cxn ang="0">
                  <a:pos x="14" y="0"/>
                </a:cxn>
                <a:cxn ang="0">
                  <a:pos x="0" y="36"/>
                </a:cxn>
              </a:cxnLst>
              <a:rect l="0" t="0" r="r" b="b"/>
              <a:pathLst>
                <a:path w="28" h="36">
                  <a:moveTo>
                    <a:pt x="0" y="36"/>
                  </a:moveTo>
                  <a:lnTo>
                    <a:pt x="14" y="28"/>
                  </a:lnTo>
                  <a:lnTo>
                    <a:pt x="28" y="36"/>
                  </a:lnTo>
                  <a:lnTo>
                    <a:pt x="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46" name="Freeform 122"/>
            <p:cNvSpPr>
              <a:spLocks/>
            </p:cNvSpPr>
            <p:nvPr/>
          </p:nvSpPr>
          <p:spPr bwMode="auto">
            <a:xfrm>
              <a:off x="6356350" y="4087813"/>
              <a:ext cx="44450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6"/>
                </a:cxn>
                <a:cxn ang="0">
                  <a:pos x="28" y="0"/>
                </a:cxn>
                <a:cxn ang="0">
                  <a:pos x="14" y="36"/>
                </a:cxn>
                <a:cxn ang="0">
                  <a:pos x="0" y="0"/>
                </a:cxn>
              </a:cxnLst>
              <a:rect l="0" t="0" r="r" b="b"/>
              <a:pathLst>
                <a:path w="28" h="36">
                  <a:moveTo>
                    <a:pt x="0" y="0"/>
                  </a:moveTo>
                  <a:lnTo>
                    <a:pt x="14" y="6"/>
                  </a:lnTo>
                  <a:lnTo>
                    <a:pt x="28" y="0"/>
                  </a:lnTo>
                  <a:lnTo>
                    <a:pt x="14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47" name="Rectangle 123"/>
            <p:cNvSpPr>
              <a:spLocks noChangeArrowheads="1"/>
            </p:cNvSpPr>
            <p:nvPr/>
          </p:nvSpPr>
          <p:spPr bwMode="auto">
            <a:xfrm>
              <a:off x="6461125" y="3798888"/>
              <a:ext cx="206375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ja-JP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  <a:cs typeface="ＭＳ Ｐゴシック" pitchFamily="50" charset="-128"/>
                </a:rPr>
                <a:t>d</a:t>
              </a:r>
              <a:endParaRPr kumimoji="1" lang="ja-JP" altLang="ja-JP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148" name="Line 124"/>
            <p:cNvSpPr>
              <a:spLocks noChangeShapeType="1"/>
            </p:cNvSpPr>
            <p:nvPr/>
          </p:nvSpPr>
          <p:spPr bwMode="auto">
            <a:xfrm>
              <a:off x="6356350" y="4906963"/>
              <a:ext cx="1588" cy="111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49" name="Freeform 125"/>
            <p:cNvSpPr>
              <a:spLocks/>
            </p:cNvSpPr>
            <p:nvPr/>
          </p:nvSpPr>
          <p:spPr bwMode="auto">
            <a:xfrm>
              <a:off x="6334125" y="4868863"/>
              <a:ext cx="47625" cy="5715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4" y="28"/>
                </a:cxn>
                <a:cxn ang="0">
                  <a:pos x="30" y="36"/>
                </a:cxn>
                <a:cxn ang="0">
                  <a:pos x="14" y="0"/>
                </a:cxn>
                <a:cxn ang="0">
                  <a:pos x="0" y="36"/>
                </a:cxn>
              </a:cxnLst>
              <a:rect l="0" t="0" r="r" b="b"/>
              <a:pathLst>
                <a:path w="30" h="36">
                  <a:moveTo>
                    <a:pt x="0" y="36"/>
                  </a:moveTo>
                  <a:lnTo>
                    <a:pt x="14" y="28"/>
                  </a:lnTo>
                  <a:lnTo>
                    <a:pt x="30" y="36"/>
                  </a:lnTo>
                  <a:lnTo>
                    <a:pt x="14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50" name="Freeform 126"/>
            <p:cNvSpPr>
              <a:spLocks/>
            </p:cNvSpPr>
            <p:nvPr/>
          </p:nvSpPr>
          <p:spPr bwMode="auto">
            <a:xfrm>
              <a:off x="6334125" y="4999038"/>
              <a:ext cx="47625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6"/>
                </a:cxn>
                <a:cxn ang="0">
                  <a:pos x="30" y="0"/>
                </a:cxn>
                <a:cxn ang="0">
                  <a:pos x="14" y="36"/>
                </a:cxn>
                <a:cxn ang="0">
                  <a:pos x="0" y="0"/>
                </a:cxn>
              </a:cxnLst>
              <a:rect l="0" t="0" r="r" b="b"/>
              <a:pathLst>
                <a:path w="30" h="36">
                  <a:moveTo>
                    <a:pt x="0" y="0"/>
                  </a:moveTo>
                  <a:lnTo>
                    <a:pt x="14" y="6"/>
                  </a:lnTo>
                  <a:lnTo>
                    <a:pt x="30" y="0"/>
                  </a:lnTo>
                  <a:lnTo>
                    <a:pt x="14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51" name="Rectangle 127"/>
            <p:cNvSpPr>
              <a:spLocks noChangeArrowheads="1"/>
            </p:cNvSpPr>
            <p:nvPr/>
          </p:nvSpPr>
          <p:spPr bwMode="auto">
            <a:xfrm>
              <a:off x="6438900" y="4811713"/>
              <a:ext cx="206375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ja-JP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  <a:cs typeface="ＭＳ Ｐゴシック" pitchFamily="50" charset="-128"/>
                </a:rPr>
                <a:t>d</a:t>
              </a:r>
              <a:endParaRPr kumimoji="1" lang="ja-JP" altLang="ja-JP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152" name="Line 128"/>
            <p:cNvSpPr>
              <a:spLocks noChangeShapeType="1"/>
            </p:cNvSpPr>
            <p:nvPr/>
          </p:nvSpPr>
          <p:spPr bwMode="auto">
            <a:xfrm>
              <a:off x="6350000" y="5872163"/>
              <a:ext cx="1588" cy="412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53" name="Freeform 129"/>
            <p:cNvSpPr>
              <a:spLocks/>
            </p:cNvSpPr>
            <p:nvPr/>
          </p:nvSpPr>
          <p:spPr bwMode="auto">
            <a:xfrm>
              <a:off x="6324600" y="5834063"/>
              <a:ext cx="47625" cy="57150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16" y="28"/>
                </a:cxn>
                <a:cxn ang="0">
                  <a:pos x="30" y="36"/>
                </a:cxn>
                <a:cxn ang="0">
                  <a:pos x="16" y="0"/>
                </a:cxn>
                <a:cxn ang="0">
                  <a:pos x="0" y="36"/>
                </a:cxn>
              </a:cxnLst>
              <a:rect l="0" t="0" r="r" b="b"/>
              <a:pathLst>
                <a:path w="30" h="36">
                  <a:moveTo>
                    <a:pt x="0" y="36"/>
                  </a:moveTo>
                  <a:lnTo>
                    <a:pt x="16" y="28"/>
                  </a:lnTo>
                  <a:lnTo>
                    <a:pt x="30" y="36"/>
                  </a:lnTo>
                  <a:lnTo>
                    <a:pt x="1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54" name="Freeform 130"/>
            <p:cNvSpPr>
              <a:spLocks/>
            </p:cNvSpPr>
            <p:nvPr/>
          </p:nvSpPr>
          <p:spPr bwMode="auto">
            <a:xfrm>
              <a:off x="6324600" y="5894388"/>
              <a:ext cx="47625" cy="5715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6"/>
                </a:cxn>
                <a:cxn ang="0">
                  <a:pos x="30" y="0"/>
                </a:cxn>
                <a:cxn ang="0">
                  <a:pos x="16" y="36"/>
                </a:cxn>
                <a:cxn ang="0">
                  <a:pos x="0" y="0"/>
                </a:cxn>
              </a:cxnLst>
              <a:rect l="0" t="0" r="r" b="b"/>
              <a:pathLst>
                <a:path w="30" h="36">
                  <a:moveTo>
                    <a:pt x="0" y="0"/>
                  </a:moveTo>
                  <a:lnTo>
                    <a:pt x="16" y="6"/>
                  </a:lnTo>
                  <a:lnTo>
                    <a:pt x="30" y="0"/>
                  </a:lnTo>
                  <a:lnTo>
                    <a:pt x="16" y="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kumimoji="1" lang="ja-JP" altLang="en-US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155" name="Rectangle 131"/>
            <p:cNvSpPr>
              <a:spLocks noChangeArrowheads="1"/>
            </p:cNvSpPr>
            <p:nvPr/>
          </p:nvSpPr>
          <p:spPr bwMode="auto">
            <a:xfrm>
              <a:off x="6445250" y="5738813"/>
              <a:ext cx="206375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ja-JP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  <a:cs typeface="ＭＳ Ｐゴシック" pitchFamily="50" charset="-128"/>
                </a:rPr>
                <a:t>d</a:t>
              </a:r>
              <a:endParaRPr kumimoji="1" lang="ja-JP" altLang="ja-JP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156" name="Rectangle 132"/>
            <p:cNvSpPr>
              <a:spLocks noChangeArrowheads="1"/>
            </p:cNvSpPr>
            <p:nvPr/>
          </p:nvSpPr>
          <p:spPr bwMode="auto">
            <a:xfrm>
              <a:off x="6588125" y="3910013"/>
              <a:ext cx="158750" cy="17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ja-JP" sz="1200" smtClean="0">
                  <a:solidFill>
                    <a:srgbClr val="000000"/>
                  </a:solidFill>
                  <a:latin typeface="HGPｺﾞｼｯｸE" pitchFamily="50" charset="-128"/>
                  <a:ea typeface="HGPｺﾞｼｯｸE" pitchFamily="50" charset="-128"/>
                  <a:cs typeface="ＭＳ Ｐゴシック" pitchFamily="50" charset="-128"/>
                </a:rPr>
                <a:t>3</a:t>
              </a:r>
              <a:endParaRPr kumimoji="1" lang="ja-JP" altLang="ja-JP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157" name="Rectangle 133"/>
            <p:cNvSpPr>
              <a:spLocks noChangeArrowheads="1"/>
            </p:cNvSpPr>
            <p:nvPr/>
          </p:nvSpPr>
          <p:spPr bwMode="auto">
            <a:xfrm>
              <a:off x="6565900" y="4926013"/>
              <a:ext cx="158750" cy="17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ja-JP" sz="1200" smtClean="0">
                  <a:solidFill>
                    <a:srgbClr val="000000"/>
                  </a:solidFill>
                  <a:latin typeface="HGPｺﾞｼｯｸE" pitchFamily="50" charset="-128"/>
                  <a:ea typeface="HGPｺﾞｼｯｸE" pitchFamily="50" charset="-128"/>
                  <a:cs typeface="ＭＳ Ｐゴシック" pitchFamily="50" charset="-128"/>
                </a:rPr>
                <a:t>2</a:t>
              </a:r>
              <a:endParaRPr kumimoji="1" lang="ja-JP" altLang="ja-JP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160" name="Rectangle 136"/>
            <p:cNvSpPr>
              <a:spLocks noChangeArrowheads="1"/>
            </p:cNvSpPr>
            <p:nvPr/>
          </p:nvSpPr>
          <p:spPr bwMode="auto">
            <a:xfrm>
              <a:off x="6572250" y="5853113"/>
              <a:ext cx="158750" cy="17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ja-JP" sz="1200" smtClean="0">
                  <a:solidFill>
                    <a:srgbClr val="000000"/>
                  </a:solidFill>
                  <a:latin typeface="HGPｺﾞｼｯｸE" pitchFamily="50" charset="-128"/>
                  <a:ea typeface="HGPｺﾞｼｯｸE" pitchFamily="50" charset="-128"/>
                  <a:cs typeface="ＭＳ Ｐゴシック" pitchFamily="50" charset="-128"/>
                </a:rPr>
                <a:t>1</a:t>
              </a:r>
              <a:endParaRPr kumimoji="1" lang="ja-JP" altLang="ja-JP" smtClean="0">
                <a:solidFill>
                  <a:prstClr val="black"/>
                </a:solidFill>
                <a:latin typeface="Arial" pitchFamily="34" charset="0"/>
                <a:ea typeface="ＭＳ Ｐゴシック" pitchFamily="50" charset="-128"/>
                <a:cs typeface="ＭＳ Ｐゴシック" pitchFamily="50" charset="-128"/>
              </a:endParaRPr>
            </a:p>
          </p:txBody>
        </p:sp>
        <p:sp>
          <p:nvSpPr>
            <p:cNvPr id="143" name="テキスト ボックス 142"/>
            <p:cNvSpPr txBox="1"/>
            <p:nvPr/>
          </p:nvSpPr>
          <p:spPr>
            <a:xfrm>
              <a:off x="5652120" y="2348880"/>
              <a:ext cx="12073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l</a:t>
              </a:r>
              <a:r>
                <a:rPr kumimoji="1" lang="en-US" altLang="ja-JP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1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=2d</a:t>
              </a:r>
              <a:r>
                <a:rPr kumimoji="1" lang="en-US" altLang="ja-JP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1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sin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q</a:t>
              </a:r>
              <a:endParaRPr kumimoji="1" lang="ja-JP" altLang="en-US" baseline="-250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47" name="テキスト ボックス 146"/>
            <p:cNvSpPr txBox="1"/>
            <p:nvPr/>
          </p:nvSpPr>
          <p:spPr>
            <a:xfrm>
              <a:off x="5292080" y="1628800"/>
              <a:ext cx="12073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l</a:t>
              </a:r>
              <a:r>
                <a:rPr kumimoji="1" lang="en-US" altLang="ja-JP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=2d</a:t>
              </a:r>
              <a:r>
                <a:rPr kumimoji="1" lang="en-US" altLang="ja-JP" baseline="-25000" dirty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sin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q</a:t>
              </a:r>
              <a:endParaRPr kumimoji="1" lang="ja-JP" altLang="en-US" baseline="-250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48" name="テキスト ボックス 147"/>
            <p:cNvSpPr txBox="1"/>
            <p:nvPr/>
          </p:nvSpPr>
          <p:spPr>
            <a:xfrm>
              <a:off x="5020802" y="971436"/>
              <a:ext cx="12073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l</a:t>
              </a:r>
              <a:r>
                <a:rPr kumimoji="1" lang="en-US" altLang="ja-JP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3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=2d</a:t>
              </a:r>
              <a:r>
                <a:rPr kumimoji="1" lang="en-US" altLang="ja-JP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3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sin</a:t>
              </a:r>
              <a:r>
                <a:rPr kumimoji="1" lang="en-US" altLang="ja-JP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q</a:t>
              </a:r>
              <a:endParaRPr kumimoji="1" lang="ja-JP" altLang="en-US" baseline="-250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2699792" y="3140968"/>
            <a:ext cx="3449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kumimoji="1" lang="en-US" altLang="ja-JP" sz="2400" dirty="0">
                <a:solidFill>
                  <a:prstClr val="black"/>
                </a:solidFill>
                <a:latin typeface="Symbol" pitchFamily="18" charset="2"/>
                <a:ea typeface="ＭＳ Ｐゴシック"/>
              </a:rPr>
              <a:t>q</a:t>
            </a:r>
            <a:endParaRPr kumimoji="1" lang="ja-JP" altLang="en-US" sz="24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grpSp>
        <p:nvGrpSpPr>
          <p:cNvPr id="131" name="グループ化 153"/>
          <p:cNvGrpSpPr/>
          <p:nvPr/>
        </p:nvGrpSpPr>
        <p:grpSpPr>
          <a:xfrm>
            <a:off x="4778003" y="3500566"/>
            <a:ext cx="3467100" cy="2727325"/>
            <a:chOff x="2439988" y="1417638"/>
            <a:chExt cx="4279900" cy="3997325"/>
          </a:xfrm>
        </p:grpSpPr>
        <p:grpSp>
          <p:nvGrpSpPr>
            <p:cNvPr id="132" name="Group 4"/>
            <p:cNvGrpSpPr>
              <a:grpSpLocks noChangeAspect="1"/>
            </p:cNvGrpSpPr>
            <p:nvPr/>
          </p:nvGrpSpPr>
          <p:grpSpPr bwMode="auto">
            <a:xfrm>
              <a:off x="2439988" y="1417638"/>
              <a:ext cx="4279900" cy="3997325"/>
              <a:chOff x="1537" y="893"/>
              <a:chExt cx="2696" cy="2518"/>
            </a:xfrm>
          </p:grpSpPr>
          <p:sp>
            <p:nvSpPr>
              <p:cNvPr id="138" name="Line 5"/>
              <p:cNvSpPr>
                <a:spLocks noChangeShapeType="1"/>
              </p:cNvSpPr>
              <p:nvPr/>
            </p:nvSpPr>
            <p:spPr bwMode="auto">
              <a:xfrm>
                <a:off x="1761" y="3193"/>
                <a:ext cx="242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39" name="Freeform 6"/>
              <p:cNvSpPr>
                <a:spLocks/>
              </p:cNvSpPr>
              <p:nvPr/>
            </p:nvSpPr>
            <p:spPr bwMode="auto">
              <a:xfrm>
                <a:off x="4163" y="3163"/>
                <a:ext cx="70" cy="60"/>
              </a:xfrm>
              <a:custGeom>
                <a:avLst/>
                <a:gdLst/>
                <a:ahLst/>
                <a:cxnLst>
                  <a:cxn ang="0">
                    <a:pos x="0" y="60"/>
                  </a:cxn>
                  <a:cxn ang="0">
                    <a:pos x="12" y="30"/>
                  </a:cxn>
                  <a:cxn ang="0">
                    <a:pos x="0" y="0"/>
                  </a:cxn>
                  <a:cxn ang="0">
                    <a:pos x="70" y="30"/>
                  </a:cxn>
                  <a:cxn ang="0">
                    <a:pos x="0" y="60"/>
                  </a:cxn>
                </a:cxnLst>
                <a:rect l="0" t="0" r="r" b="b"/>
                <a:pathLst>
                  <a:path w="70" h="60">
                    <a:moveTo>
                      <a:pt x="0" y="60"/>
                    </a:moveTo>
                    <a:lnTo>
                      <a:pt x="12" y="30"/>
                    </a:lnTo>
                    <a:lnTo>
                      <a:pt x="0" y="0"/>
                    </a:lnTo>
                    <a:lnTo>
                      <a:pt x="70" y="3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40" name="Line 7"/>
              <p:cNvSpPr>
                <a:spLocks noChangeShapeType="1"/>
              </p:cNvSpPr>
              <p:nvPr/>
            </p:nvSpPr>
            <p:spPr bwMode="auto">
              <a:xfrm>
                <a:off x="1761" y="941"/>
                <a:ext cx="1" cy="225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41" name="Freeform 8"/>
              <p:cNvSpPr>
                <a:spLocks/>
              </p:cNvSpPr>
              <p:nvPr/>
            </p:nvSpPr>
            <p:spPr bwMode="auto">
              <a:xfrm>
                <a:off x="1731" y="893"/>
                <a:ext cx="60" cy="70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30" y="58"/>
                  </a:cxn>
                  <a:cxn ang="0">
                    <a:pos x="60" y="70"/>
                  </a:cxn>
                  <a:cxn ang="0">
                    <a:pos x="30" y="0"/>
                  </a:cxn>
                  <a:cxn ang="0">
                    <a:pos x="0" y="70"/>
                  </a:cxn>
                </a:cxnLst>
                <a:rect l="0" t="0" r="r" b="b"/>
                <a:pathLst>
                  <a:path w="60" h="70">
                    <a:moveTo>
                      <a:pt x="0" y="70"/>
                    </a:moveTo>
                    <a:lnTo>
                      <a:pt x="30" y="58"/>
                    </a:lnTo>
                    <a:lnTo>
                      <a:pt x="60" y="70"/>
                    </a:lnTo>
                    <a:lnTo>
                      <a:pt x="30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42" name="Freeform 9"/>
              <p:cNvSpPr>
                <a:spLocks/>
              </p:cNvSpPr>
              <p:nvPr/>
            </p:nvSpPr>
            <p:spPr bwMode="auto">
              <a:xfrm>
                <a:off x="2283" y="3313"/>
                <a:ext cx="98" cy="74"/>
              </a:xfrm>
              <a:custGeom>
                <a:avLst/>
                <a:gdLst/>
                <a:ahLst/>
                <a:cxnLst>
                  <a:cxn ang="0">
                    <a:pos x="46" y="74"/>
                  </a:cxn>
                  <a:cxn ang="0">
                    <a:pos x="76" y="12"/>
                  </a:cxn>
                  <a:cxn ang="0">
                    <a:pos x="76" y="62"/>
                  </a:cxn>
                  <a:cxn ang="0">
                    <a:pos x="76" y="62"/>
                  </a:cxn>
                  <a:cxn ang="0">
                    <a:pos x="74" y="70"/>
                  </a:cxn>
                  <a:cxn ang="0">
                    <a:pos x="74" y="70"/>
                  </a:cxn>
                  <a:cxn ang="0">
                    <a:pos x="72" y="72"/>
                  </a:cxn>
                  <a:cxn ang="0">
                    <a:pos x="68" y="72"/>
                  </a:cxn>
                  <a:cxn ang="0">
                    <a:pos x="66" y="72"/>
                  </a:cxn>
                  <a:cxn ang="0">
                    <a:pos x="66" y="74"/>
                  </a:cxn>
                  <a:cxn ang="0">
                    <a:pos x="98" y="74"/>
                  </a:cxn>
                  <a:cxn ang="0">
                    <a:pos x="98" y="72"/>
                  </a:cxn>
                  <a:cxn ang="0">
                    <a:pos x="96" y="72"/>
                  </a:cxn>
                  <a:cxn ang="0">
                    <a:pos x="96" y="72"/>
                  </a:cxn>
                  <a:cxn ang="0">
                    <a:pos x="92" y="72"/>
                  </a:cxn>
                  <a:cxn ang="0">
                    <a:pos x="88" y="70"/>
                  </a:cxn>
                  <a:cxn ang="0">
                    <a:pos x="88" y="70"/>
                  </a:cxn>
                  <a:cxn ang="0">
                    <a:pos x="88" y="68"/>
                  </a:cxn>
                  <a:cxn ang="0">
                    <a:pos x="86" y="62"/>
                  </a:cxn>
                  <a:cxn ang="0">
                    <a:pos x="86" y="14"/>
                  </a:cxn>
                  <a:cxn ang="0">
                    <a:pos x="86" y="14"/>
                  </a:cxn>
                  <a:cxn ang="0">
                    <a:pos x="88" y="6"/>
                  </a:cxn>
                  <a:cxn ang="0">
                    <a:pos x="88" y="6"/>
                  </a:cxn>
                  <a:cxn ang="0">
                    <a:pos x="90" y="4"/>
                  </a:cxn>
                  <a:cxn ang="0">
                    <a:pos x="96" y="2"/>
                  </a:cxn>
                  <a:cxn ang="0">
                    <a:pos x="98" y="2"/>
                  </a:cxn>
                  <a:cxn ang="0">
                    <a:pos x="98" y="0"/>
                  </a:cxn>
                  <a:cxn ang="0">
                    <a:pos x="76" y="0"/>
                  </a:cxn>
                  <a:cxn ang="0">
                    <a:pos x="48" y="58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10" y="14"/>
                  </a:cxn>
                  <a:cxn ang="0">
                    <a:pos x="10" y="62"/>
                  </a:cxn>
                  <a:cxn ang="0">
                    <a:pos x="10" y="62"/>
                  </a:cxn>
                  <a:cxn ang="0">
                    <a:pos x="10" y="70"/>
                  </a:cxn>
                  <a:cxn ang="0">
                    <a:pos x="10" y="70"/>
                  </a:cxn>
                  <a:cxn ang="0">
                    <a:pos x="6" y="72"/>
                  </a:cxn>
                  <a:cxn ang="0">
                    <a:pos x="2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6" y="74"/>
                  </a:cxn>
                  <a:cxn ang="0">
                    <a:pos x="26" y="72"/>
                  </a:cxn>
                  <a:cxn ang="0">
                    <a:pos x="24" y="72"/>
                  </a:cxn>
                  <a:cxn ang="0">
                    <a:pos x="24" y="72"/>
                  </a:cxn>
                  <a:cxn ang="0">
                    <a:pos x="20" y="72"/>
                  </a:cxn>
                  <a:cxn ang="0">
                    <a:pos x="18" y="70"/>
                  </a:cxn>
                  <a:cxn ang="0">
                    <a:pos x="18" y="70"/>
                  </a:cxn>
                  <a:cxn ang="0">
                    <a:pos x="16" y="62"/>
                  </a:cxn>
                  <a:cxn ang="0">
                    <a:pos x="16" y="12"/>
                  </a:cxn>
                  <a:cxn ang="0">
                    <a:pos x="44" y="74"/>
                  </a:cxn>
                  <a:cxn ang="0">
                    <a:pos x="46" y="74"/>
                  </a:cxn>
                  <a:cxn ang="0">
                    <a:pos x="46" y="74"/>
                  </a:cxn>
                </a:cxnLst>
                <a:rect l="0" t="0" r="r" b="b"/>
                <a:pathLst>
                  <a:path w="98" h="74">
                    <a:moveTo>
                      <a:pt x="46" y="74"/>
                    </a:moveTo>
                    <a:lnTo>
                      <a:pt x="76" y="12"/>
                    </a:lnTo>
                    <a:lnTo>
                      <a:pt x="76" y="62"/>
                    </a:lnTo>
                    <a:lnTo>
                      <a:pt x="76" y="62"/>
                    </a:lnTo>
                    <a:lnTo>
                      <a:pt x="74" y="70"/>
                    </a:lnTo>
                    <a:lnTo>
                      <a:pt x="74" y="70"/>
                    </a:lnTo>
                    <a:lnTo>
                      <a:pt x="72" y="72"/>
                    </a:lnTo>
                    <a:lnTo>
                      <a:pt x="68" y="72"/>
                    </a:lnTo>
                    <a:lnTo>
                      <a:pt x="66" y="72"/>
                    </a:lnTo>
                    <a:lnTo>
                      <a:pt x="66" y="74"/>
                    </a:lnTo>
                    <a:lnTo>
                      <a:pt x="98" y="74"/>
                    </a:lnTo>
                    <a:lnTo>
                      <a:pt x="98" y="72"/>
                    </a:lnTo>
                    <a:lnTo>
                      <a:pt x="96" y="72"/>
                    </a:lnTo>
                    <a:lnTo>
                      <a:pt x="96" y="72"/>
                    </a:lnTo>
                    <a:lnTo>
                      <a:pt x="92" y="72"/>
                    </a:lnTo>
                    <a:lnTo>
                      <a:pt x="88" y="70"/>
                    </a:lnTo>
                    <a:lnTo>
                      <a:pt x="88" y="70"/>
                    </a:lnTo>
                    <a:lnTo>
                      <a:pt x="88" y="68"/>
                    </a:lnTo>
                    <a:lnTo>
                      <a:pt x="86" y="62"/>
                    </a:lnTo>
                    <a:lnTo>
                      <a:pt x="86" y="14"/>
                    </a:lnTo>
                    <a:lnTo>
                      <a:pt x="86" y="14"/>
                    </a:lnTo>
                    <a:lnTo>
                      <a:pt x="88" y="6"/>
                    </a:lnTo>
                    <a:lnTo>
                      <a:pt x="88" y="6"/>
                    </a:lnTo>
                    <a:lnTo>
                      <a:pt x="90" y="4"/>
                    </a:lnTo>
                    <a:lnTo>
                      <a:pt x="96" y="2"/>
                    </a:lnTo>
                    <a:lnTo>
                      <a:pt x="98" y="2"/>
                    </a:lnTo>
                    <a:lnTo>
                      <a:pt x="98" y="0"/>
                    </a:lnTo>
                    <a:lnTo>
                      <a:pt x="76" y="0"/>
                    </a:lnTo>
                    <a:lnTo>
                      <a:pt x="48" y="58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0" y="14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0" y="70"/>
                    </a:lnTo>
                    <a:lnTo>
                      <a:pt x="10" y="70"/>
                    </a:lnTo>
                    <a:lnTo>
                      <a:pt x="6" y="72"/>
                    </a:lnTo>
                    <a:lnTo>
                      <a:pt x="2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6" y="74"/>
                    </a:lnTo>
                    <a:lnTo>
                      <a:pt x="26" y="72"/>
                    </a:lnTo>
                    <a:lnTo>
                      <a:pt x="24" y="72"/>
                    </a:lnTo>
                    <a:lnTo>
                      <a:pt x="24" y="72"/>
                    </a:lnTo>
                    <a:lnTo>
                      <a:pt x="20" y="72"/>
                    </a:lnTo>
                    <a:lnTo>
                      <a:pt x="18" y="70"/>
                    </a:lnTo>
                    <a:lnTo>
                      <a:pt x="18" y="70"/>
                    </a:lnTo>
                    <a:lnTo>
                      <a:pt x="16" y="62"/>
                    </a:lnTo>
                    <a:lnTo>
                      <a:pt x="16" y="12"/>
                    </a:lnTo>
                    <a:lnTo>
                      <a:pt x="44" y="74"/>
                    </a:lnTo>
                    <a:lnTo>
                      <a:pt x="46" y="74"/>
                    </a:lnTo>
                    <a:lnTo>
                      <a:pt x="46" y="7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44" name="Freeform 10"/>
              <p:cNvSpPr>
                <a:spLocks noEditPoints="1"/>
              </p:cNvSpPr>
              <p:nvPr/>
            </p:nvSpPr>
            <p:spPr bwMode="auto">
              <a:xfrm>
                <a:off x="2387" y="3335"/>
                <a:ext cx="50" cy="5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12" y="4"/>
                  </a:cxn>
                  <a:cxn ang="0">
                    <a:pos x="8" y="8"/>
                  </a:cxn>
                  <a:cxn ang="0">
                    <a:pos x="4" y="14"/>
                  </a:cxn>
                  <a:cxn ang="0">
                    <a:pos x="4" y="14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6" y="44"/>
                  </a:cxn>
                  <a:cxn ang="0">
                    <a:pos x="10" y="48"/>
                  </a:cxn>
                  <a:cxn ang="0">
                    <a:pos x="14" y="52"/>
                  </a:cxn>
                  <a:cxn ang="0">
                    <a:pos x="18" y="54"/>
                  </a:cxn>
                  <a:cxn ang="0">
                    <a:pos x="24" y="54"/>
                  </a:cxn>
                  <a:cxn ang="0">
                    <a:pos x="24" y="54"/>
                  </a:cxn>
                  <a:cxn ang="0">
                    <a:pos x="30" y="54"/>
                  </a:cxn>
                  <a:cxn ang="0">
                    <a:pos x="38" y="50"/>
                  </a:cxn>
                  <a:cxn ang="0">
                    <a:pos x="38" y="50"/>
                  </a:cxn>
                  <a:cxn ang="0">
                    <a:pos x="42" y="46"/>
                  </a:cxn>
                  <a:cxn ang="0">
                    <a:pos x="46" y="40"/>
                  </a:cxn>
                  <a:cxn ang="0">
                    <a:pos x="46" y="40"/>
                  </a:cxn>
                  <a:cxn ang="0">
                    <a:pos x="48" y="34"/>
                  </a:cxn>
                  <a:cxn ang="0">
                    <a:pos x="50" y="26"/>
                  </a:cxn>
                  <a:cxn ang="0">
                    <a:pos x="50" y="26"/>
                  </a:cxn>
                  <a:cxn ang="0">
                    <a:pos x="48" y="18"/>
                  </a:cxn>
                  <a:cxn ang="0">
                    <a:pos x="44" y="10"/>
                  </a:cxn>
                  <a:cxn ang="0">
                    <a:pos x="44" y="10"/>
                  </a:cxn>
                  <a:cxn ang="0">
                    <a:pos x="40" y="6"/>
                  </a:cxn>
                  <a:cxn ang="0">
                    <a:pos x="36" y="4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8" y="2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34" y="10"/>
                  </a:cxn>
                  <a:cxn ang="0">
                    <a:pos x="34" y="10"/>
                  </a:cxn>
                  <a:cxn ang="0">
                    <a:pos x="38" y="18"/>
                  </a:cxn>
                  <a:cxn ang="0">
                    <a:pos x="40" y="30"/>
                  </a:cxn>
                  <a:cxn ang="0">
                    <a:pos x="40" y="30"/>
                  </a:cxn>
                  <a:cxn ang="0">
                    <a:pos x="38" y="40"/>
                  </a:cxn>
                  <a:cxn ang="0">
                    <a:pos x="36" y="46"/>
                  </a:cxn>
                  <a:cxn ang="0">
                    <a:pos x="36" y="46"/>
                  </a:cxn>
                  <a:cxn ang="0">
                    <a:pos x="32" y="50"/>
                  </a:cxn>
                  <a:cxn ang="0">
                    <a:pos x="26" y="50"/>
                  </a:cxn>
                  <a:cxn ang="0">
                    <a:pos x="26" y="50"/>
                  </a:cxn>
                  <a:cxn ang="0">
                    <a:pos x="20" y="48"/>
                  </a:cxn>
                  <a:cxn ang="0">
                    <a:pos x="14" y="42"/>
                  </a:cxn>
                  <a:cxn ang="0">
                    <a:pos x="14" y="42"/>
                  </a:cxn>
                  <a:cxn ang="0">
                    <a:pos x="12" y="34"/>
                  </a:cxn>
                  <a:cxn ang="0">
                    <a:pos x="10" y="24"/>
                  </a:cxn>
                  <a:cxn ang="0">
                    <a:pos x="10" y="24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4" y="8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24" y="4"/>
                  </a:cxn>
                  <a:cxn ang="0">
                    <a:pos x="24" y="4"/>
                  </a:cxn>
                  <a:cxn ang="0">
                    <a:pos x="28" y="6"/>
                  </a:cxn>
                  <a:cxn ang="0">
                    <a:pos x="34" y="10"/>
                  </a:cxn>
                  <a:cxn ang="0">
                    <a:pos x="34" y="10"/>
                  </a:cxn>
                  <a:cxn ang="0">
                    <a:pos x="34" y="10"/>
                  </a:cxn>
                </a:cxnLst>
                <a:rect l="0" t="0" r="r" b="b"/>
                <a:pathLst>
                  <a:path w="50" h="54">
                    <a:moveTo>
                      <a:pt x="12" y="4"/>
                    </a:moveTo>
                    <a:lnTo>
                      <a:pt x="12" y="4"/>
                    </a:lnTo>
                    <a:lnTo>
                      <a:pt x="8" y="8"/>
                    </a:lnTo>
                    <a:lnTo>
                      <a:pt x="4" y="14"/>
                    </a:lnTo>
                    <a:lnTo>
                      <a:pt x="4" y="14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10" y="48"/>
                    </a:lnTo>
                    <a:lnTo>
                      <a:pt x="14" y="52"/>
                    </a:lnTo>
                    <a:lnTo>
                      <a:pt x="18" y="54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0" y="54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42" y="46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8" y="34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48" y="18"/>
                    </a:lnTo>
                    <a:lnTo>
                      <a:pt x="44" y="10"/>
                    </a:lnTo>
                    <a:lnTo>
                      <a:pt x="44" y="10"/>
                    </a:lnTo>
                    <a:lnTo>
                      <a:pt x="40" y="6"/>
                    </a:lnTo>
                    <a:lnTo>
                      <a:pt x="36" y="4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  <a:moveTo>
                      <a:pt x="34" y="10"/>
                    </a:moveTo>
                    <a:lnTo>
                      <a:pt x="34" y="10"/>
                    </a:lnTo>
                    <a:lnTo>
                      <a:pt x="38" y="18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38" y="40"/>
                    </a:lnTo>
                    <a:lnTo>
                      <a:pt x="36" y="46"/>
                    </a:lnTo>
                    <a:lnTo>
                      <a:pt x="36" y="46"/>
                    </a:lnTo>
                    <a:lnTo>
                      <a:pt x="32" y="50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48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2" y="34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4" y="8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6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4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45" name="Freeform 11"/>
              <p:cNvSpPr>
                <a:spLocks/>
              </p:cNvSpPr>
              <p:nvPr/>
            </p:nvSpPr>
            <p:spPr bwMode="auto">
              <a:xfrm>
                <a:off x="2441" y="3335"/>
                <a:ext cx="88" cy="5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" y="8"/>
                  </a:cxn>
                  <a:cxn ang="0">
                    <a:pos x="4" y="8"/>
                  </a:cxn>
                  <a:cxn ang="0">
                    <a:pos x="8" y="8"/>
                  </a:cxn>
                  <a:cxn ang="0">
                    <a:pos x="8" y="12"/>
                  </a:cxn>
                  <a:cxn ang="0">
                    <a:pos x="10" y="22"/>
                  </a:cxn>
                  <a:cxn ang="0">
                    <a:pos x="10" y="42"/>
                  </a:cxn>
                  <a:cxn ang="0">
                    <a:pos x="8" y="48"/>
                  </a:cxn>
                  <a:cxn ang="0">
                    <a:pos x="6" y="50"/>
                  </a:cxn>
                  <a:cxn ang="0">
                    <a:pos x="2" y="52"/>
                  </a:cxn>
                  <a:cxn ang="0">
                    <a:pos x="26" y="50"/>
                  </a:cxn>
                  <a:cxn ang="0">
                    <a:pos x="22" y="50"/>
                  </a:cxn>
                  <a:cxn ang="0">
                    <a:pos x="18" y="48"/>
                  </a:cxn>
                  <a:cxn ang="0">
                    <a:pos x="18" y="42"/>
                  </a:cxn>
                  <a:cxn ang="0">
                    <a:pos x="18" y="14"/>
                  </a:cxn>
                  <a:cxn ang="0">
                    <a:pos x="26" y="8"/>
                  </a:cxn>
                  <a:cxn ang="0">
                    <a:pos x="32" y="8"/>
                  </a:cxn>
                  <a:cxn ang="0">
                    <a:pos x="38" y="10"/>
                  </a:cxn>
                  <a:cxn ang="0">
                    <a:pos x="40" y="14"/>
                  </a:cxn>
                  <a:cxn ang="0">
                    <a:pos x="40" y="42"/>
                  </a:cxn>
                  <a:cxn ang="0">
                    <a:pos x="40" y="46"/>
                  </a:cxn>
                  <a:cxn ang="0">
                    <a:pos x="38" y="50"/>
                  </a:cxn>
                  <a:cxn ang="0">
                    <a:pos x="32" y="50"/>
                  </a:cxn>
                  <a:cxn ang="0">
                    <a:pos x="58" y="52"/>
                  </a:cxn>
                  <a:cxn ang="0">
                    <a:pos x="58" y="50"/>
                  </a:cxn>
                  <a:cxn ang="0">
                    <a:pos x="52" y="50"/>
                  </a:cxn>
                  <a:cxn ang="0">
                    <a:pos x="50" y="48"/>
                  </a:cxn>
                  <a:cxn ang="0">
                    <a:pos x="50" y="18"/>
                  </a:cxn>
                  <a:cxn ang="0">
                    <a:pos x="50" y="14"/>
                  </a:cxn>
                  <a:cxn ang="0">
                    <a:pos x="56" y="8"/>
                  </a:cxn>
                  <a:cxn ang="0">
                    <a:pos x="62" y="8"/>
                  </a:cxn>
                  <a:cxn ang="0">
                    <a:pos x="66" y="8"/>
                  </a:cxn>
                  <a:cxn ang="0">
                    <a:pos x="70" y="10"/>
                  </a:cxn>
                  <a:cxn ang="0">
                    <a:pos x="72" y="42"/>
                  </a:cxn>
                  <a:cxn ang="0">
                    <a:pos x="70" y="46"/>
                  </a:cxn>
                  <a:cxn ang="0">
                    <a:pos x="70" y="50"/>
                  </a:cxn>
                  <a:cxn ang="0">
                    <a:pos x="64" y="50"/>
                  </a:cxn>
                  <a:cxn ang="0">
                    <a:pos x="62" y="52"/>
                  </a:cxn>
                  <a:cxn ang="0">
                    <a:pos x="88" y="50"/>
                  </a:cxn>
                  <a:cxn ang="0">
                    <a:pos x="84" y="50"/>
                  </a:cxn>
                  <a:cxn ang="0">
                    <a:pos x="82" y="48"/>
                  </a:cxn>
                  <a:cxn ang="0">
                    <a:pos x="80" y="42"/>
                  </a:cxn>
                  <a:cxn ang="0">
                    <a:pos x="80" y="20"/>
                  </a:cxn>
                  <a:cxn ang="0">
                    <a:pos x="80" y="10"/>
                  </a:cxn>
                  <a:cxn ang="0">
                    <a:pos x="74" y="2"/>
                  </a:cxn>
                  <a:cxn ang="0">
                    <a:pos x="66" y="0"/>
                  </a:cxn>
                  <a:cxn ang="0">
                    <a:pos x="58" y="2"/>
                  </a:cxn>
                  <a:cxn ang="0">
                    <a:pos x="50" y="12"/>
                  </a:cxn>
                  <a:cxn ang="0">
                    <a:pos x="48" y="6"/>
                  </a:cxn>
                  <a:cxn ang="0">
                    <a:pos x="44" y="4"/>
                  </a:cxn>
                  <a:cxn ang="0">
                    <a:pos x="36" y="0"/>
                  </a:cxn>
                  <a:cxn ang="0">
                    <a:pos x="30" y="2"/>
                  </a:cxn>
                  <a:cxn ang="0">
                    <a:pos x="24" y="6"/>
                  </a:cxn>
                  <a:cxn ang="0">
                    <a:pos x="18" y="12"/>
                  </a:cxn>
                  <a:cxn ang="0">
                    <a:pos x="18" y="0"/>
                  </a:cxn>
                </a:cxnLst>
                <a:rect l="0" t="0" r="r" b="b"/>
                <a:pathLst>
                  <a:path w="88" h="52">
                    <a:moveTo>
                      <a:pt x="18" y="0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2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40" y="14"/>
                    </a:lnTo>
                    <a:lnTo>
                      <a:pt x="40" y="20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2" y="50"/>
                    </a:lnTo>
                    <a:lnTo>
                      <a:pt x="32" y="52"/>
                    </a:lnTo>
                    <a:lnTo>
                      <a:pt x="58" y="52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0" y="48"/>
                    </a:lnTo>
                    <a:lnTo>
                      <a:pt x="50" y="48"/>
                    </a:lnTo>
                    <a:lnTo>
                      <a:pt x="50" y="42"/>
                    </a:lnTo>
                    <a:lnTo>
                      <a:pt x="50" y="18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6" y="8"/>
                    </a:lnTo>
                    <a:lnTo>
                      <a:pt x="70" y="10"/>
                    </a:lnTo>
                    <a:lnTo>
                      <a:pt x="70" y="10"/>
                    </a:lnTo>
                    <a:lnTo>
                      <a:pt x="72" y="20"/>
                    </a:lnTo>
                    <a:lnTo>
                      <a:pt x="72" y="42"/>
                    </a:lnTo>
                    <a:lnTo>
                      <a:pt x="72" y="42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70" y="50"/>
                    </a:lnTo>
                    <a:lnTo>
                      <a:pt x="70" y="50"/>
                    </a:lnTo>
                    <a:lnTo>
                      <a:pt x="64" y="50"/>
                    </a:lnTo>
                    <a:lnTo>
                      <a:pt x="62" y="50"/>
                    </a:lnTo>
                    <a:lnTo>
                      <a:pt x="62" y="52"/>
                    </a:lnTo>
                    <a:lnTo>
                      <a:pt x="88" y="52"/>
                    </a:lnTo>
                    <a:lnTo>
                      <a:pt x="88" y="50"/>
                    </a:lnTo>
                    <a:lnTo>
                      <a:pt x="88" y="50"/>
                    </a:lnTo>
                    <a:lnTo>
                      <a:pt x="84" y="50"/>
                    </a:lnTo>
                    <a:lnTo>
                      <a:pt x="84" y="50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0" y="42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80" y="10"/>
                    </a:lnTo>
                    <a:lnTo>
                      <a:pt x="80" y="10"/>
                    </a:lnTo>
                    <a:lnTo>
                      <a:pt x="78" y="6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48" y="6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49" name="Freeform 12"/>
              <p:cNvSpPr>
                <a:spLocks noEditPoints="1"/>
              </p:cNvSpPr>
              <p:nvPr/>
            </p:nvSpPr>
            <p:spPr bwMode="auto">
              <a:xfrm>
                <a:off x="2533" y="3335"/>
                <a:ext cx="44" cy="54"/>
              </a:xfrm>
              <a:custGeom>
                <a:avLst/>
                <a:gdLst/>
                <a:ahLst/>
                <a:cxnLst>
                  <a:cxn ang="0">
                    <a:pos x="44" y="22"/>
                  </a:cxn>
                  <a:cxn ang="0">
                    <a:pos x="44" y="22"/>
                  </a:cxn>
                  <a:cxn ang="0">
                    <a:pos x="44" y="12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2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6" y="2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8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4" y="54"/>
                  </a:cxn>
                  <a:cxn ang="0">
                    <a:pos x="24" y="54"/>
                  </a:cxn>
                  <a:cxn ang="0">
                    <a:pos x="32" y="52"/>
                  </a:cxn>
                  <a:cxn ang="0">
                    <a:pos x="38" y="48"/>
                  </a:cxn>
                  <a:cxn ang="0">
                    <a:pos x="38" y="48"/>
                  </a:cxn>
                  <a:cxn ang="0">
                    <a:pos x="42" y="42"/>
                  </a:cxn>
                  <a:cxn ang="0">
                    <a:pos x="44" y="34"/>
                  </a:cxn>
                  <a:cxn ang="0">
                    <a:pos x="42" y="34"/>
                  </a:cxn>
                  <a:cxn ang="0">
                    <a:pos x="42" y="34"/>
                  </a:cxn>
                  <a:cxn ang="0">
                    <a:pos x="40" y="38"/>
                  </a:cxn>
                  <a:cxn ang="0">
                    <a:pos x="36" y="42"/>
                  </a:cxn>
                  <a:cxn ang="0">
                    <a:pos x="36" y="42"/>
                  </a:cxn>
                  <a:cxn ang="0">
                    <a:pos x="32" y="44"/>
                  </a:cxn>
                  <a:cxn ang="0">
                    <a:pos x="28" y="46"/>
                  </a:cxn>
                  <a:cxn ang="0">
                    <a:pos x="28" y="46"/>
                  </a:cxn>
                  <a:cxn ang="0">
                    <a:pos x="20" y="44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0" y="32"/>
                  </a:cxn>
                  <a:cxn ang="0">
                    <a:pos x="8" y="22"/>
                  </a:cxn>
                  <a:cxn ang="0">
                    <a:pos x="44" y="22"/>
                  </a:cxn>
                  <a:cxn ang="0">
                    <a:pos x="44" y="22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8" y="6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2" y="18"/>
                  </a:cxn>
                  <a:cxn ang="0">
                    <a:pos x="8" y="18"/>
                  </a:cxn>
                  <a:cxn ang="0">
                    <a:pos x="8" y="18"/>
                  </a:cxn>
                  <a:cxn ang="0">
                    <a:pos x="10" y="12"/>
                  </a:cxn>
                  <a:cxn ang="0">
                    <a:pos x="14" y="8"/>
                  </a:cxn>
                  <a:cxn ang="0">
                    <a:pos x="14" y="8"/>
                  </a:cxn>
                </a:cxnLst>
                <a:rect l="0" t="0" r="r" b="b"/>
                <a:pathLst>
                  <a:path w="44" h="54">
                    <a:moveTo>
                      <a:pt x="44" y="22"/>
                    </a:moveTo>
                    <a:lnTo>
                      <a:pt x="44" y="22"/>
                    </a:lnTo>
                    <a:lnTo>
                      <a:pt x="44" y="1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6" y="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2" y="52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42" y="42"/>
                    </a:lnTo>
                    <a:lnTo>
                      <a:pt x="44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40" y="38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2" y="44"/>
                    </a:lnTo>
                    <a:lnTo>
                      <a:pt x="28" y="46"/>
                    </a:lnTo>
                    <a:lnTo>
                      <a:pt x="28" y="46"/>
                    </a:lnTo>
                    <a:lnTo>
                      <a:pt x="20" y="4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0" y="32"/>
                    </a:lnTo>
                    <a:lnTo>
                      <a:pt x="8" y="22"/>
                    </a:lnTo>
                    <a:lnTo>
                      <a:pt x="44" y="22"/>
                    </a:lnTo>
                    <a:lnTo>
                      <a:pt x="44" y="22"/>
                    </a:lnTo>
                    <a:close/>
                    <a:moveTo>
                      <a:pt x="14" y="8"/>
                    </a:moveTo>
                    <a:lnTo>
                      <a:pt x="14" y="8"/>
                    </a:lnTo>
                    <a:lnTo>
                      <a:pt x="18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2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0" name="Freeform 13"/>
              <p:cNvSpPr>
                <a:spLocks/>
              </p:cNvSpPr>
              <p:nvPr/>
            </p:nvSpPr>
            <p:spPr bwMode="auto">
              <a:xfrm>
                <a:off x="2581" y="3335"/>
                <a:ext cx="56" cy="5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" y="8"/>
                  </a:cxn>
                  <a:cxn ang="0">
                    <a:pos x="4" y="8"/>
                  </a:cxn>
                  <a:cxn ang="0">
                    <a:pos x="8" y="8"/>
                  </a:cxn>
                  <a:cxn ang="0">
                    <a:pos x="8" y="12"/>
                  </a:cxn>
                  <a:cxn ang="0">
                    <a:pos x="8" y="22"/>
                  </a:cxn>
                  <a:cxn ang="0">
                    <a:pos x="8" y="42"/>
                  </a:cxn>
                  <a:cxn ang="0">
                    <a:pos x="8" y="48"/>
                  </a:cxn>
                  <a:cxn ang="0">
                    <a:pos x="2" y="50"/>
                  </a:cxn>
                  <a:cxn ang="0">
                    <a:pos x="2" y="52"/>
                  </a:cxn>
                  <a:cxn ang="0">
                    <a:pos x="26" y="50"/>
                  </a:cxn>
                  <a:cxn ang="0">
                    <a:pos x="20" y="50"/>
                  </a:cxn>
                  <a:cxn ang="0">
                    <a:pos x="18" y="48"/>
                  </a:cxn>
                  <a:cxn ang="0">
                    <a:pos x="18" y="42"/>
                  </a:cxn>
                  <a:cxn ang="0">
                    <a:pos x="18" y="14"/>
                  </a:cxn>
                  <a:cxn ang="0">
                    <a:pos x="32" y="8"/>
                  </a:cxn>
                  <a:cxn ang="0">
                    <a:pos x="36" y="8"/>
                  </a:cxn>
                  <a:cxn ang="0">
                    <a:pos x="38" y="10"/>
                  </a:cxn>
                  <a:cxn ang="0">
                    <a:pos x="40" y="20"/>
                  </a:cxn>
                  <a:cxn ang="0">
                    <a:pos x="40" y="42"/>
                  </a:cxn>
                  <a:cxn ang="0">
                    <a:pos x="40" y="46"/>
                  </a:cxn>
                  <a:cxn ang="0">
                    <a:pos x="38" y="50"/>
                  </a:cxn>
                  <a:cxn ang="0">
                    <a:pos x="32" y="50"/>
                  </a:cxn>
                  <a:cxn ang="0">
                    <a:pos x="56" y="52"/>
                  </a:cxn>
                  <a:cxn ang="0">
                    <a:pos x="56" y="50"/>
                  </a:cxn>
                  <a:cxn ang="0">
                    <a:pos x="52" y="50"/>
                  </a:cxn>
                  <a:cxn ang="0">
                    <a:pos x="50" y="48"/>
                  </a:cxn>
                  <a:cxn ang="0">
                    <a:pos x="48" y="20"/>
                  </a:cxn>
                  <a:cxn ang="0">
                    <a:pos x="48" y="10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28" y="4"/>
                  </a:cxn>
                  <a:cxn ang="0">
                    <a:pos x="18" y="0"/>
                  </a:cxn>
                </a:cxnLst>
                <a:rect l="0" t="0" r="r" b="b"/>
                <a:pathLst>
                  <a:path w="56" h="52">
                    <a:moveTo>
                      <a:pt x="18" y="0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2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6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24" y="1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4"/>
                    </a:lnTo>
                    <a:lnTo>
                      <a:pt x="40" y="20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2" y="52"/>
                    </a:lnTo>
                    <a:lnTo>
                      <a:pt x="56" y="52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0" y="48"/>
                    </a:lnTo>
                    <a:lnTo>
                      <a:pt x="50" y="48"/>
                    </a:lnTo>
                    <a:lnTo>
                      <a:pt x="48" y="42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2" y="2"/>
                    </a:lnTo>
                    <a:lnTo>
                      <a:pt x="28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1" name="Freeform 14"/>
              <p:cNvSpPr>
                <a:spLocks/>
              </p:cNvSpPr>
              <p:nvPr/>
            </p:nvSpPr>
            <p:spPr bwMode="auto">
              <a:xfrm>
                <a:off x="2639" y="3321"/>
                <a:ext cx="32" cy="6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0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6" y="14"/>
                  </a:cxn>
                  <a:cxn ang="0">
                    <a:pos x="6" y="14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8" y="20"/>
                  </a:cxn>
                  <a:cxn ang="0">
                    <a:pos x="8" y="54"/>
                  </a:cxn>
                  <a:cxn ang="0">
                    <a:pos x="8" y="54"/>
                  </a:cxn>
                  <a:cxn ang="0">
                    <a:pos x="10" y="62"/>
                  </a:cxn>
                  <a:cxn ang="0">
                    <a:pos x="10" y="62"/>
                  </a:cxn>
                  <a:cxn ang="0">
                    <a:pos x="14" y="66"/>
                  </a:cxn>
                  <a:cxn ang="0">
                    <a:pos x="14" y="66"/>
                  </a:cxn>
                  <a:cxn ang="0">
                    <a:pos x="18" y="68"/>
                  </a:cxn>
                  <a:cxn ang="0">
                    <a:pos x="18" y="68"/>
                  </a:cxn>
                  <a:cxn ang="0">
                    <a:pos x="22" y="66"/>
                  </a:cxn>
                  <a:cxn ang="0">
                    <a:pos x="26" y="64"/>
                  </a:cxn>
                  <a:cxn ang="0">
                    <a:pos x="26" y="64"/>
                  </a:cxn>
                  <a:cxn ang="0">
                    <a:pos x="28" y="62"/>
                  </a:cxn>
                  <a:cxn ang="0">
                    <a:pos x="32" y="56"/>
                  </a:cxn>
                  <a:cxn ang="0">
                    <a:pos x="28" y="56"/>
                  </a:cxn>
                  <a:cxn ang="0">
                    <a:pos x="28" y="56"/>
                  </a:cxn>
                  <a:cxn ang="0">
                    <a:pos x="26" y="60"/>
                  </a:cxn>
                  <a:cxn ang="0">
                    <a:pos x="26" y="60"/>
                  </a:cxn>
                  <a:cxn ang="0">
                    <a:pos x="22" y="60"/>
                  </a:cxn>
                  <a:cxn ang="0">
                    <a:pos x="22" y="60"/>
                  </a:cxn>
                  <a:cxn ang="0">
                    <a:pos x="18" y="60"/>
                  </a:cxn>
                  <a:cxn ang="0">
                    <a:pos x="18" y="60"/>
                  </a:cxn>
                  <a:cxn ang="0">
                    <a:pos x="18" y="52"/>
                  </a:cxn>
                  <a:cxn ang="0">
                    <a:pos x="18" y="20"/>
                  </a:cxn>
                  <a:cxn ang="0">
                    <a:pos x="30" y="20"/>
                  </a:cxn>
                  <a:cxn ang="0">
                    <a:pos x="30" y="16"/>
                  </a:cxn>
                  <a:cxn ang="0">
                    <a:pos x="18" y="16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32" h="68">
                    <a:moveTo>
                      <a:pt x="16" y="0"/>
                    </a:moveTo>
                    <a:lnTo>
                      <a:pt x="16" y="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8" y="20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4" y="66"/>
                    </a:lnTo>
                    <a:lnTo>
                      <a:pt x="14" y="66"/>
                    </a:lnTo>
                    <a:lnTo>
                      <a:pt x="18" y="68"/>
                    </a:lnTo>
                    <a:lnTo>
                      <a:pt x="18" y="68"/>
                    </a:lnTo>
                    <a:lnTo>
                      <a:pt x="22" y="66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8" y="62"/>
                    </a:lnTo>
                    <a:lnTo>
                      <a:pt x="32" y="56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18" y="60"/>
                    </a:lnTo>
                    <a:lnTo>
                      <a:pt x="18" y="60"/>
                    </a:lnTo>
                    <a:lnTo>
                      <a:pt x="18" y="52"/>
                    </a:lnTo>
                    <a:lnTo>
                      <a:pt x="18" y="20"/>
                    </a:lnTo>
                    <a:lnTo>
                      <a:pt x="30" y="20"/>
                    </a:lnTo>
                    <a:lnTo>
                      <a:pt x="30" y="16"/>
                    </a:lnTo>
                    <a:lnTo>
                      <a:pt x="18" y="1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2" name="Freeform 15"/>
              <p:cNvSpPr>
                <a:spLocks/>
              </p:cNvSpPr>
              <p:nvPr/>
            </p:nvSpPr>
            <p:spPr bwMode="auto">
              <a:xfrm>
                <a:off x="2671" y="3337"/>
                <a:ext cx="56" cy="52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6" y="4"/>
                  </a:cxn>
                  <a:cxn ang="0">
                    <a:pos x="36" y="4"/>
                  </a:cxn>
                  <a:cxn ang="0">
                    <a:pos x="38" y="10"/>
                  </a:cxn>
                  <a:cxn ang="0">
                    <a:pos x="38" y="38"/>
                  </a:cxn>
                  <a:cxn ang="0">
                    <a:pos x="38" y="38"/>
                  </a:cxn>
                  <a:cxn ang="0">
                    <a:pos x="30" y="44"/>
                  </a:cxn>
                  <a:cxn ang="0">
                    <a:pos x="30" y="44"/>
                  </a:cxn>
                  <a:cxn ang="0">
                    <a:pos x="26" y="46"/>
                  </a:cxn>
                  <a:cxn ang="0">
                    <a:pos x="26" y="46"/>
                  </a:cxn>
                  <a:cxn ang="0">
                    <a:pos x="22" y="44"/>
                  </a:cxn>
                  <a:cxn ang="0">
                    <a:pos x="20" y="44"/>
                  </a:cxn>
                  <a:cxn ang="0">
                    <a:pos x="20" y="44"/>
                  </a:cxn>
                  <a:cxn ang="0">
                    <a:pos x="18" y="40"/>
                  </a:cxn>
                  <a:cxn ang="0">
                    <a:pos x="18" y="34"/>
                  </a:cxn>
                  <a:cxn ang="0">
                    <a:pos x="18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8" y="10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8" y="44"/>
                  </a:cxn>
                  <a:cxn ang="0">
                    <a:pos x="8" y="44"/>
                  </a:cxn>
                  <a:cxn ang="0">
                    <a:pos x="14" y="50"/>
                  </a:cxn>
                  <a:cxn ang="0">
                    <a:pos x="14" y="50"/>
                  </a:cxn>
                  <a:cxn ang="0">
                    <a:pos x="16" y="52"/>
                  </a:cxn>
                  <a:cxn ang="0">
                    <a:pos x="20" y="52"/>
                  </a:cxn>
                  <a:cxn ang="0">
                    <a:pos x="20" y="52"/>
                  </a:cxn>
                  <a:cxn ang="0">
                    <a:pos x="28" y="50"/>
                  </a:cxn>
                  <a:cxn ang="0">
                    <a:pos x="28" y="50"/>
                  </a:cxn>
                  <a:cxn ang="0">
                    <a:pos x="38" y="42"/>
                  </a:cxn>
                  <a:cxn ang="0">
                    <a:pos x="38" y="52"/>
                  </a:cxn>
                  <a:cxn ang="0">
                    <a:pos x="40" y="52"/>
                  </a:cxn>
                  <a:cxn ang="0">
                    <a:pos x="56" y="46"/>
                  </a:cxn>
                  <a:cxn ang="0">
                    <a:pos x="56" y="44"/>
                  </a:cxn>
                  <a:cxn ang="0">
                    <a:pos x="56" y="44"/>
                  </a:cxn>
                  <a:cxn ang="0">
                    <a:pos x="52" y="44"/>
                  </a:cxn>
                  <a:cxn ang="0">
                    <a:pos x="52" y="44"/>
                  </a:cxn>
                  <a:cxn ang="0">
                    <a:pos x="50" y="44"/>
                  </a:cxn>
                  <a:cxn ang="0">
                    <a:pos x="50" y="44"/>
                  </a:cxn>
                  <a:cxn ang="0">
                    <a:pos x="48" y="42"/>
                  </a:cxn>
                  <a:cxn ang="0">
                    <a:pos x="48" y="42"/>
                  </a:cxn>
                  <a:cxn ang="0">
                    <a:pos x="48" y="30"/>
                  </a:cxn>
                  <a:cxn ang="0">
                    <a:pos x="48" y="0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56" h="52">
                    <a:moveTo>
                      <a:pt x="30" y="0"/>
                    </a:moveTo>
                    <a:lnTo>
                      <a:pt x="30" y="2"/>
                    </a:lnTo>
                    <a:lnTo>
                      <a:pt x="30" y="2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8" y="10"/>
                    </a:lnTo>
                    <a:lnTo>
                      <a:pt x="38" y="38"/>
                    </a:lnTo>
                    <a:lnTo>
                      <a:pt x="38" y="38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2" y="44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18" y="40"/>
                    </a:lnTo>
                    <a:lnTo>
                      <a:pt x="18" y="34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8" y="10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6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38" y="42"/>
                    </a:lnTo>
                    <a:lnTo>
                      <a:pt x="38" y="52"/>
                    </a:lnTo>
                    <a:lnTo>
                      <a:pt x="40" y="52"/>
                    </a:lnTo>
                    <a:lnTo>
                      <a:pt x="56" y="46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0" y="44"/>
                    </a:lnTo>
                    <a:lnTo>
                      <a:pt x="50" y="44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8" y="30"/>
                    </a:lnTo>
                    <a:lnTo>
                      <a:pt x="48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3" name="Freeform 16"/>
              <p:cNvSpPr>
                <a:spLocks/>
              </p:cNvSpPr>
              <p:nvPr/>
            </p:nvSpPr>
            <p:spPr bwMode="auto">
              <a:xfrm>
                <a:off x="2729" y="3335"/>
                <a:ext cx="88" cy="5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8" y="12"/>
                  </a:cxn>
                  <a:cxn ang="0">
                    <a:pos x="8" y="22"/>
                  </a:cxn>
                  <a:cxn ang="0">
                    <a:pos x="8" y="42"/>
                  </a:cxn>
                  <a:cxn ang="0">
                    <a:pos x="8" y="48"/>
                  </a:cxn>
                  <a:cxn ang="0">
                    <a:pos x="6" y="50"/>
                  </a:cxn>
                  <a:cxn ang="0">
                    <a:pos x="0" y="52"/>
                  </a:cxn>
                  <a:cxn ang="0">
                    <a:pos x="26" y="50"/>
                  </a:cxn>
                  <a:cxn ang="0">
                    <a:pos x="20" y="50"/>
                  </a:cxn>
                  <a:cxn ang="0">
                    <a:pos x="18" y="48"/>
                  </a:cxn>
                  <a:cxn ang="0">
                    <a:pos x="18" y="42"/>
                  </a:cxn>
                  <a:cxn ang="0">
                    <a:pos x="18" y="14"/>
                  </a:cxn>
                  <a:cxn ang="0">
                    <a:pos x="24" y="8"/>
                  </a:cxn>
                  <a:cxn ang="0">
                    <a:pos x="30" y="8"/>
                  </a:cxn>
                  <a:cxn ang="0">
                    <a:pos x="38" y="10"/>
                  </a:cxn>
                  <a:cxn ang="0">
                    <a:pos x="38" y="14"/>
                  </a:cxn>
                  <a:cxn ang="0">
                    <a:pos x="40" y="42"/>
                  </a:cxn>
                  <a:cxn ang="0">
                    <a:pos x="38" y="46"/>
                  </a:cxn>
                  <a:cxn ang="0">
                    <a:pos x="36" y="50"/>
                  </a:cxn>
                  <a:cxn ang="0">
                    <a:pos x="30" y="50"/>
                  </a:cxn>
                  <a:cxn ang="0">
                    <a:pos x="56" y="52"/>
                  </a:cxn>
                  <a:cxn ang="0">
                    <a:pos x="56" y="50"/>
                  </a:cxn>
                  <a:cxn ang="0">
                    <a:pos x="52" y="50"/>
                  </a:cxn>
                  <a:cxn ang="0">
                    <a:pos x="48" y="48"/>
                  </a:cxn>
                  <a:cxn ang="0">
                    <a:pos x="48" y="18"/>
                  </a:cxn>
                  <a:cxn ang="0">
                    <a:pos x="48" y="14"/>
                  </a:cxn>
                  <a:cxn ang="0">
                    <a:pos x="56" y="8"/>
                  </a:cxn>
                  <a:cxn ang="0">
                    <a:pos x="62" y="8"/>
                  </a:cxn>
                  <a:cxn ang="0">
                    <a:pos x="66" y="8"/>
                  </a:cxn>
                  <a:cxn ang="0">
                    <a:pos x="68" y="10"/>
                  </a:cxn>
                  <a:cxn ang="0">
                    <a:pos x="70" y="42"/>
                  </a:cxn>
                  <a:cxn ang="0">
                    <a:pos x="70" y="46"/>
                  </a:cxn>
                  <a:cxn ang="0">
                    <a:pos x="68" y="50"/>
                  </a:cxn>
                  <a:cxn ang="0">
                    <a:pos x="62" y="50"/>
                  </a:cxn>
                  <a:cxn ang="0">
                    <a:pos x="62" y="52"/>
                  </a:cxn>
                  <a:cxn ang="0">
                    <a:pos x="88" y="50"/>
                  </a:cxn>
                  <a:cxn ang="0">
                    <a:pos x="82" y="50"/>
                  </a:cxn>
                  <a:cxn ang="0">
                    <a:pos x="80" y="48"/>
                  </a:cxn>
                  <a:cxn ang="0">
                    <a:pos x="80" y="42"/>
                  </a:cxn>
                  <a:cxn ang="0">
                    <a:pos x="80" y="20"/>
                  </a:cxn>
                  <a:cxn ang="0">
                    <a:pos x="78" y="10"/>
                  </a:cxn>
                  <a:cxn ang="0">
                    <a:pos x="74" y="2"/>
                  </a:cxn>
                  <a:cxn ang="0">
                    <a:pos x="66" y="0"/>
                  </a:cxn>
                  <a:cxn ang="0">
                    <a:pos x="58" y="2"/>
                  </a:cxn>
                  <a:cxn ang="0">
                    <a:pos x="48" y="12"/>
                  </a:cxn>
                  <a:cxn ang="0">
                    <a:pos x="46" y="6"/>
                  </a:cxn>
                  <a:cxn ang="0">
                    <a:pos x="44" y="4"/>
                  </a:cxn>
                  <a:cxn ang="0">
                    <a:pos x="34" y="0"/>
                  </a:cxn>
                  <a:cxn ang="0">
                    <a:pos x="30" y="2"/>
                  </a:cxn>
                  <a:cxn ang="0">
                    <a:pos x="24" y="6"/>
                  </a:cxn>
                  <a:cxn ang="0">
                    <a:pos x="18" y="12"/>
                  </a:cxn>
                  <a:cxn ang="0">
                    <a:pos x="18" y="0"/>
                  </a:cxn>
                </a:cxnLst>
                <a:rect l="0" t="0" r="r" b="b"/>
                <a:pathLst>
                  <a:path w="88" h="52">
                    <a:moveTo>
                      <a:pt x="18" y="0"/>
                    </a:moveTo>
                    <a:lnTo>
                      <a:pt x="14" y="0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2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30" y="8"/>
                    </a:lnTo>
                    <a:lnTo>
                      <a:pt x="30" y="8"/>
                    </a:lnTo>
                    <a:lnTo>
                      <a:pt x="34" y="8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4"/>
                    </a:lnTo>
                    <a:lnTo>
                      <a:pt x="40" y="20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0" y="50"/>
                    </a:lnTo>
                    <a:lnTo>
                      <a:pt x="30" y="52"/>
                    </a:lnTo>
                    <a:lnTo>
                      <a:pt x="56" y="52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2"/>
                    </a:lnTo>
                    <a:lnTo>
                      <a:pt x="48" y="18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48" y="14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62" y="8"/>
                    </a:lnTo>
                    <a:lnTo>
                      <a:pt x="62" y="8"/>
                    </a:lnTo>
                    <a:lnTo>
                      <a:pt x="66" y="8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70" y="20"/>
                    </a:lnTo>
                    <a:lnTo>
                      <a:pt x="70" y="42"/>
                    </a:lnTo>
                    <a:lnTo>
                      <a:pt x="70" y="42"/>
                    </a:lnTo>
                    <a:lnTo>
                      <a:pt x="70" y="46"/>
                    </a:lnTo>
                    <a:lnTo>
                      <a:pt x="70" y="46"/>
                    </a:lnTo>
                    <a:lnTo>
                      <a:pt x="68" y="50"/>
                    </a:lnTo>
                    <a:lnTo>
                      <a:pt x="68" y="50"/>
                    </a:lnTo>
                    <a:lnTo>
                      <a:pt x="62" y="50"/>
                    </a:lnTo>
                    <a:lnTo>
                      <a:pt x="62" y="50"/>
                    </a:lnTo>
                    <a:lnTo>
                      <a:pt x="62" y="52"/>
                    </a:lnTo>
                    <a:lnTo>
                      <a:pt x="88" y="52"/>
                    </a:lnTo>
                    <a:lnTo>
                      <a:pt x="88" y="50"/>
                    </a:lnTo>
                    <a:lnTo>
                      <a:pt x="88" y="50"/>
                    </a:lnTo>
                    <a:lnTo>
                      <a:pt x="82" y="50"/>
                    </a:lnTo>
                    <a:lnTo>
                      <a:pt x="82" y="50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0" y="42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78" y="10"/>
                    </a:lnTo>
                    <a:lnTo>
                      <a:pt x="78" y="10"/>
                    </a:lnTo>
                    <a:lnTo>
                      <a:pt x="76" y="6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66" y="0"/>
                    </a:lnTo>
                    <a:lnTo>
                      <a:pt x="66" y="0"/>
                    </a:lnTo>
                    <a:lnTo>
                      <a:pt x="58" y="2"/>
                    </a:lnTo>
                    <a:lnTo>
                      <a:pt x="58" y="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6" y="6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4" name="Freeform 17"/>
              <p:cNvSpPr>
                <a:spLocks/>
              </p:cNvSpPr>
              <p:nvPr/>
            </p:nvSpPr>
            <p:spPr bwMode="auto">
              <a:xfrm>
                <a:off x="2849" y="3313"/>
                <a:ext cx="64" cy="7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8"/>
                  </a:cxn>
                  <a:cxn ang="0">
                    <a:pos x="2" y="18"/>
                  </a:cxn>
                  <a:cxn ang="0">
                    <a:pos x="2" y="18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16" y="4"/>
                  </a:cxn>
                  <a:cxn ang="0">
                    <a:pos x="26" y="4"/>
                  </a:cxn>
                  <a:cxn ang="0">
                    <a:pos x="26" y="62"/>
                  </a:cxn>
                  <a:cxn ang="0">
                    <a:pos x="26" y="62"/>
                  </a:cxn>
                  <a:cxn ang="0">
                    <a:pos x="24" y="70"/>
                  </a:cxn>
                  <a:cxn ang="0">
                    <a:pos x="24" y="70"/>
                  </a:cxn>
                  <a:cxn ang="0">
                    <a:pos x="22" y="72"/>
                  </a:cxn>
                  <a:cxn ang="0">
                    <a:pos x="18" y="72"/>
                  </a:cxn>
                  <a:cxn ang="0">
                    <a:pos x="16" y="72"/>
                  </a:cxn>
                  <a:cxn ang="0">
                    <a:pos x="16" y="74"/>
                  </a:cxn>
                  <a:cxn ang="0">
                    <a:pos x="48" y="74"/>
                  </a:cxn>
                  <a:cxn ang="0">
                    <a:pos x="48" y="72"/>
                  </a:cxn>
                  <a:cxn ang="0">
                    <a:pos x="44" y="72"/>
                  </a:cxn>
                  <a:cxn ang="0">
                    <a:pos x="44" y="72"/>
                  </a:cxn>
                  <a:cxn ang="0">
                    <a:pos x="40" y="72"/>
                  </a:cxn>
                  <a:cxn ang="0">
                    <a:pos x="38" y="70"/>
                  </a:cxn>
                  <a:cxn ang="0">
                    <a:pos x="38" y="70"/>
                  </a:cxn>
                  <a:cxn ang="0">
                    <a:pos x="36" y="62"/>
                  </a:cxn>
                  <a:cxn ang="0">
                    <a:pos x="36" y="4"/>
                  </a:cxn>
                  <a:cxn ang="0">
                    <a:pos x="48" y="4"/>
                  </a:cxn>
                  <a:cxn ang="0">
                    <a:pos x="48" y="4"/>
                  </a:cxn>
                  <a:cxn ang="0">
                    <a:pos x="56" y="6"/>
                  </a:cxn>
                  <a:cxn ang="0">
                    <a:pos x="56" y="6"/>
                  </a:cxn>
                  <a:cxn ang="0">
                    <a:pos x="60" y="12"/>
                  </a:cxn>
                  <a:cxn ang="0">
                    <a:pos x="60" y="12"/>
                  </a:cxn>
                  <a:cxn ang="0">
                    <a:pos x="62" y="18"/>
                  </a:cxn>
                  <a:cxn ang="0">
                    <a:pos x="64" y="18"/>
                  </a:cxn>
                  <a:cxn ang="0">
                    <a:pos x="6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4" h="74">
                    <a:moveTo>
                      <a:pt x="0" y="0"/>
                    </a:moveTo>
                    <a:lnTo>
                      <a:pt x="0" y="18"/>
                    </a:lnTo>
                    <a:lnTo>
                      <a:pt x="2" y="18"/>
                    </a:lnTo>
                    <a:lnTo>
                      <a:pt x="2" y="18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6" y="4"/>
                    </a:lnTo>
                    <a:lnTo>
                      <a:pt x="26" y="4"/>
                    </a:lnTo>
                    <a:lnTo>
                      <a:pt x="26" y="62"/>
                    </a:lnTo>
                    <a:lnTo>
                      <a:pt x="26" y="62"/>
                    </a:lnTo>
                    <a:lnTo>
                      <a:pt x="24" y="70"/>
                    </a:lnTo>
                    <a:lnTo>
                      <a:pt x="24" y="70"/>
                    </a:lnTo>
                    <a:lnTo>
                      <a:pt x="22" y="72"/>
                    </a:lnTo>
                    <a:lnTo>
                      <a:pt x="18" y="72"/>
                    </a:lnTo>
                    <a:lnTo>
                      <a:pt x="16" y="72"/>
                    </a:lnTo>
                    <a:lnTo>
                      <a:pt x="16" y="74"/>
                    </a:lnTo>
                    <a:lnTo>
                      <a:pt x="48" y="74"/>
                    </a:lnTo>
                    <a:lnTo>
                      <a:pt x="48" y="72"/>
                    </a:lnTo>
                    <a:lnTo>
                      <a:pt x="44" y="72"/>
                    </a:lnTo>
                    <a:lnTo>
                      <a:pt x="44" y="72"/>
                    </a:lnTo>
                    <a:lnTo>
                      <a:pt x="40" y="72"/>
                    </a:lnTo>
                    <a:lnTo>
                      <a:pt x="38" y="70"/>
                    </a:lnTo>
                    <a:lnTo>
                      <a:pt x="38" y="70"/>
                    </a:lnTo>
                    <a:lnTo>
                      <a:pt x="36" y="62"/>
                    </a:lnTo>
                    <a:lnTo>
                      <a:pt x="36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6" y="6"/>
                    </a:lnTo>
                    <a:lnTo>
                      <a:pt x="56" y="6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2" y="18"/>
                    </a:lnTo>
                    <a:lnTo>
                      <a:pt x="64" y="18"/>
                    </a:lnTo>
                    <a:lnTo>
                      <a:pt x="6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5" name="Freeform 18"/>
              <p:cNvSpPr>
                <a:spLocks/>
              </p:cNvSpPr>
              <p:nvPr/>
            </p:nvSpPr>
            <p:spPr bwMode="auto">
              <a:xfrm>
                <a:off x="2917" y="3335"/>
                <a:ext cx="38" cy="5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22"/>
                  </a:cxn>
                  <a:cxn ang="0">
                    <a:pos x="8" y="42"/>
                  </a:cxn>
                  <a:cxn ang="0">
                    <a:pos x="8" y="42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6" y="50"/>
                  </a:cxn>
                  <a:cxn ang="0">
                    <a:pos x="6" y="50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26" y="52"/>
                  </a:cxn>
                  <a:cxn ang="0">
                    <a:pos x="26" y="50"/>
                  </a:cxn>
                  <a:cxn ang="0">
                    <a:pos x="26" y="50"/>
                  </a:cxn>
                  <a:cxn ang="0">
                    <a:pos x="20" y="50"/>
                  </a:cxn>
                  <a:cxn ang="0">
                    <a:pos x="20" y="50"/>
                  </a:cxn>
                  <a:cxn ang="0">
                    <a:pos x="18" y="48"/>
                  </a:cxn>
                  <a:cxn ang="0">
                    <a:pos x="18" y="48"/>
                  </a:cxn>
                  <a:cxn ang="0">
                    <a:pos x="16" y="40"/>
                  </a:cxn>
                  <a:cxn ang="0">
                    <a:pos x="16" y="16"/>
                  </a:cxn>
                  <a:cxn ang="0">
                    <a:pos x="16" y="16"/>
                  </a:cxn>
                  <a:cxn ang="0">
                    <a:pos x="22" y="10"/>
                  </a:cxn>
                  <a:cxn ang="0">
                    <a:pos x="22" y="10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6" y="2"/>
                  </a:cxn>
                  <a:cxn ang="0">
                    <a:pos x="24" y="4"/>
                  </a:cxn>
                  <a:cxn ang="0">
                    <a:pos x="16" y="12"/>
                  </a:cxn>
                  <a:cxn ang="0">
                    <a:pos x="16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8" h="52">
                    <a:moveTo>
                      <a:pt x="14" y="0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2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6" y="40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6" y="2"/>
                    </a:lnTo>
                    <a:lnTo>
                      <a:pt x="24" y="4"/>
                    </a:lnTo>
                    <a:lnTo>
                      <a:pt x="16" y="12"/>
                    </a:lnTo>
                    <a:lnTo>
                      <a:pt x="16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6" name="Freeform 19"/>
              <p:cNvSpPr>
                <a:spLocks noEditPoints="1"/>
              </p:cNvSpPr>
              <p:nvPr/>
            </p:nvSpPr>
            <p:spPr bwMode="auto">
              <a:xfrm>
                <a:off x="2957" y="3335"/>
                <a:ext cx="48" cy="54"/>
              </a:xfrm>
              <a:custGeom>
                <a:avLst/>
                <a:gdLst/>
                <a:ahLst/>
                <a:cxnLst>
                  <a:cxn ang="0">
                    <a:pos x="30" y="52"/>
                  </a:cxn>
                  <a:cxn ang="0">
                    <a:pos x="36" y="54"/>
                  </a:cxn>
                  <a:cxn ang="0">
                    <a:pos x="48" y="46"/>
                  </a:cxn>
                  <a:cxn ang="0">
                    <a:pos x="48" y="42"/>
                  </a:cxn>
                  <a:cxn ang="0">
                    <a:pos x="42" y="46"/>
                  </a:cxn>
                  <a:cxn ang="0">
                    <a:pos x="42" y="46"/>
                  </a:cxn>
                  <a:cxn ang="0">
                    <a:pos x="40" y="46"/>
                  </a:cxn>
                  <a:cxn ang="0">
                    <a:pos x="38" y="44"/>
                  </a:cxn>
                  <a:cxn ang="0">
                    <a:pos x="38" y="18"/>
                  </a:cxn>
                  <a:cxn ang="0">
                    <a:pos x="38" y="8"/>
                  </a:cxn>
                  <a:cxn ang="0">
                    <a:pos x="36" y="6"/>
                  </a:cxn>
                  <a:cxn ang="0">
                    <a:pos x="32" y="4"/>
                  </a:cxn>
                  <a:cxn ang="0">
                    <a:pos x="22" y="0"/>
                  </a:cxn>
                  <a:cxn ang="0">
                    <a:pos x="14" y="2"/>
                  </a:cxn>
                  <a:cxn ang="0">
                    <a:pos x="8" y="4"/>
                  </a:cxn>
                  <a:cxn ang="0">
                    <a:pos x="2" y="14"/>
                  </a:cxn>
                  <a:cxn ang="0">
                    <a:pos x="4" y="18"/>
                  </a:cxn>
                  <a:cxn ang="0">
                    <a:pos x="8" y="18"/>
                  </a:cxn>
                  <a:cxn ang="0">
                    <a:pos x="10" y="18"/>
                  </a:cxn>
                  <a:cxn ang="0">
                    <a:pos x="12" y="14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20" y="4"/>
                  </a:cxn>
                  <a:cxn ang="0">
                    <a:pos x="26" y="8"/>
                  </a:cxn>
                  <a:cxn ang="0">
                    <a:pos x="28" y="10"/>
                  </a:cxn>
                  <a:cxn ang="0">
                    <a:pos x="30" y="20"/>
                  </a:cxn>
                  <a:cxn ang="0">
                    <a:pos x="10" y="28"/>
                  </a:cxn>
                  <a:cxn ang="0">
                    <a:pos x="6" y="30"/>
                  </a:cxn>
                  <a:cxn ang="0">
                    <a:pos x="2" y="34"/>
                  </a:cxn>
                  <a:cxn ang="0">
                    <a:pos x="0" y="40"/>
                  </a:cxn>
                  <a:cxn ang="0">
                    <a:pos x="4" y="50"/>
                  </a:cxn>
                  <a:cxn ang="0">
                    <a:pos x="8" y="52"/>
                  </a:cxn>
                  <a:cxn ang="0">
                    <a:pos x="12" y="54"/>
                  </a:cxn>
                  <a:cxn ang="0">
                    <a:pos x="20" y="52"/>
                  </a:cxn>
                  <a:cxn ang="0">
                    <a:pos x="30" y="46"/>
                  </a:cxn>
                  <a:cxn ang="0">
                    <a:pos x="30" y="52"/>
                  </a:cxn>
                  <a:cxn ang="0">
                    <a:pos x="18" y="48"/>
                  </a:cxn>
                  <a:cxn ang="0">
                    <a:pos x="12" y="44"/>
                  </a:cxn>
                  <a:cxn ang="0">
                    <a:pos x="10" y="42"/>
                  </a:cxn>
                  <a:cxn ang="0">
                    <a:pos x="10" y="38"/>
                  </a:cxn>
                  <a:cxn ang="0">
                    <a:pos x="12" y="32"/>
                  </a:cxn>
                  <a:cxn ang="0">
                    <a:pos x="18" y="28"/>
                  </a:cxn>
                  <a:cxn ang="0">
                    <a:pos x="30" y="42"/>
                  </a:cxn>
                  <a:cxn ang="0">
                    <a:pos x="22" y="46"/>
                  </a:cxn>
                  <a:cxn ang="0">
                    <a:pos x="18" y="48"/>
                  </a:cxn>
                </a:cxnLst>
                <a:rect l="0" t="0" r="r" b="b"/>
                <a:pathLst>
                  <a:path w="48" h="54">
                    <a:moveTo>
                      <a:pt x="30" y="52"/>
                    </a:moveTo>
                    <a:lnTo>
                      <a:pt x="30" y="52"/>
                    </a:lnTo>
                    <a:lnTo>
                      <a:pt x="36" y="54"/>
                    </a:lnTo>
                    <a:lnTo>
                      <a:pt x="36" y="54"/>
                    </a:lnTo>
                    <a:lnTo>
                      <a:pt x="42" y="52"/>
                    </a:lnTo>
                    <a:lnTo>
                      <a:pt x="48" y="46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36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6" y="6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28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2" y="14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8" y="10"/>
                    </a:lnTo>
                    <a:lnTo>
                      <a:pt x="30" y="18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10" y="28"/>
                    </a:lnTo>
                    <a:lnTo>
                      <a:pt x="10" y="28"/>
                    </a:lnTo>
                    <a:lnTo>
                      <a:pt x="6" y="30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8" y="52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30" y="46"/>
                    </a:lnTo>
                    <a:lnTo>
                      <a:pt x="30" y="46"/>
                    </a:lnTo>
                    <a:lnTo>
                      <a:pt x="30" y="52"/>
                    </a:lnTo>
                    <a:lnTo>
                      <a:pt x="30" y="52"/>
                    </a:lnTo>
                    <a:close/>
                    <a:moveTo>
                      <a:pt x="18" y="48"/>
                    </a:moveTo>
                    <a:lnTo>
                      <a:pt x="18" y="48"/>
                    </a:lnTo>
                    <a:lnTo>
                      <a:pt x="16" y="46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8" y="28"/>
                    </a:lnTo>
                    <a:lnTo>
                      <a:pt x="18" y="28"/>
                    </a:lnTo>
                    <a:lnTo>
                      <a:pt x="30" y="2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2" y="46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7" name="Freeform 20"/>
              <p:cNvSpPr>
                <a:spLocks/>
              </p:cNvSpPr>
              <p:nvPr/>
            </p:nvSpPr>
            <p:spPr bwMode="auto">
              <a:xfrm>
                <a:off x="3005" y="3335"/>
                <a:ext cx="56" cy="5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" y="8"/>
                  </a:cxn>
                  <a:cxn ang="0">
                    <a:pos x="4" y="8"/>
                  </a:cxn>
                  <a:cxn ang="0">
                    <a:pos x="8" y="8"/>
                  </a:cxn>
                  <a:cxn ang="0">
                    <a:pos x="8" y="12"/>
                  </a:cxn>
                  <a:cxn ang="0">
                    <a:pos x="8" y="22"/>
                  </a:cxn>
                  <a:cxn ang="0">
                    <a:pos x="8" y="42"/>
                  </a:cxn>
                  <a:cxn ang="0">
                    <a:pos x="8" y="48"/>
                  </a:cxn>
                  <a:cxn ang="0">
                    <a:pos x="2" y="50"/>
                  </a:cxn>
                  <a:cxn ang="0">
                    <a:pos x="2" y="52"/>
                  </a:cxn>
                  <a:cxn ang="0">
                    <a:pos x="26" y="50"/>
                  </a:cxn>
                  <a:cxn ang="0">
                    <a:pos x="20" y="50"/>
                  </a:cxn>
                  <a:cxn ang="0">
                    <a:pos x="18" y="48"/>
                  </a:cxn>
                  <a:cxn ang="0">
                    <a:pos x="18" y="42"/>
                  </a:cxn>
                  <a:cxn ang="0">
                    <a:pos x="18" y="14"/>
                  </a:cxn>
                  <a:cxn ang="0">
                    <a:pos x="32" y="8"/>
                  </a:cxn>
                  <a:cxn ang="0">
                    <a:pos x="36" y="8"/>
                  </a:cxn>
                  <a:cxn ang="0">
                    <a:pos x="38" y="10"/>
                  </a:cxn>
                  <a:cxn ang="0">
                    <a:pos x="40" y="20"/>
                  </a:cxn>
                  <a:cxn ang="0">
                    <a:pos x="40" y="42"/>
                  </a:cxn>
                  <a:cxn ang="0">
                    <a:pos x="40" y="46"/>
                  </a:cxn>
                  <a:cxn ang="0">
                    <a:pos x="38" y="50"/>
                  </a:cxn>
                  <a:cxn ang="0">
                    <a:pos x="32" y="50"/>
                  </a:cxn>
                  <a:cxn ang="0">
                    <a:pos x="56" y="52"/>
                  </a:cxn>
                  <a:cxn ang="0">
                    <a:pos x="56" y="50"/>
                  </a:cxn>
                  <a:cxn ang="0">
                    <a:pos x="52" y="50"/>
                  </a:cxn>
                  <a:cxn ang="0">
                    <a:pos x="50" y="48"/>
                  </a:cxn>
                  <a:cxn ang="0">
                    <a:pos x="48" y="20"/>
                  </a:cxn>
                  <a:cxn ang="0">
                    <a:pos x="48" y="10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26" y="4"/>
                  </a:cxn>
                  <a:cxn ang="0">
                    <a:pos x="18" y="0"/>
                  </a:cxn>
                </a:cxnLst>
                <a:rect l="0" t="0" r="r" b="b"/>
                <a:pathLst>
                  <a:path w="56" h="52">
                    <a:moveTo>
                      <a:pt x="18" y="0"/>
                    </a:moveTo>
                    <a:lnTo>
                      <a:pt x="16" y="0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2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6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2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24" y="1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14"/>
                    </a:lnTo>
                    <a:lnTo>
                      <a:pt x="40" y="20"/>
                    </a:lnTo>
                    <a:lnTo>
                      <a:pt x="40" y="42"/>
                    </a:lnTo>
                    <a:lnTo>
                      <a:pt x="40" y="42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2" y="52"/>
                    </a:lnTo>
                    <a:lnTo>
                      <a:pt x="56" y="52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0" y="48"/>
                    </a:lnTo>
                    <a:lnTo>
                      <a:pt x="50" y="48"/>
                    </a:lnTo>
                    <a:lnTo>
                      <a:pt x="48" y="42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2" y="2"/>
                    </a:lnTo>
                    <a:lnTo>
                      <a:pt x="26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8" name="Freeform 21"/>
              <p:cNvSpPr>
                <a:spLocks/>
              </p:cNvSpPr>
              <p:nvPr/>
            </p:nvSpPr>
            <p:spPr bwMode="auto">
              <a:xfrm>
                <a:off x="3067" y="3335"/>
                <a:ext cx="36" cy="54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28" y="2"/>
                  </a:cxn>
                  <a:cxn ang="0">
                    <a:pos x="28" y="2"/>
                  </a:cxn>
                  <a:cxn ang="0">
                    <a:pos x="24" y="2"/>
                  </a:cxn>
                  <a:cxn ang="0">
                    <a:pos x="16" y="0"/>
                  </a:cxn>
                  <a:cxn ang="0">
                    <a:pos x="4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4" y="24"/>
                  </a:cxn>
                  <a:cxn ang="0">
                    <a:pos x="6" y="26"/>
                  </a:cxn>
                  <a:cxn ang="0">
                    <a:pos x="14" y="30"/>
                  </a:cxn>
                  <a:cxn ang="0">
                    <a:pos x="24" y="36"/>
                  </a:cxn>
                  <a:cxn ang="0">
                    <a:pos x="28" y="44"/>
                  </a:cxn>
                  <a:cxn ang="0">
                    <a:pos x="26" y="46"/>
                  </a:cxn>
                  <a:cxn ang="0">
                    <a:pos x="24" y="48"/>
                  </a:cxn>
                  <a:cxn ang="0">
                    <a:pos x="18" y="50"/>
                  </a:cxn>
                  <a:cxn ang="0">
                    <a:pos x="14" y="50"/>
                  </a:cxn>
                  <a:cxn ang="0">
                    <a:pos x="8" y="46"/>
                  </a:cxn>
                  <a:cxn ang="0">
                    <a:pos x="2" y="36"/>
                  </a:cxn>
                  <a:cxn ang="0">
                    <a:pos x="0" y="54"/>
                  </a:cxn>
                  <a:cxn ang="0">
                    <a:pos x="2" y="54"/>
                  </a:cxn>
                  <a:cxn ang="0">
                    <a:pos x="4" y="52"/>
                  </a:cxn>
                  <a:cxn ang="0">
                    <a:pos x="8" y="52"/>
                  </a:cxn>
                  <a:cxn ang="0">
                    <a:pos x="18" y="54"/>
                  </a:cxn>
                  <a:cxn ang="0">
                    <a:pos x="30" y="50"/>
                  </a:cxn>
                  <a:cxn ang="0">
                    <a:pos x="34" y="44"/>
                  </a:cxn>
                  <a:cxn ang="0">
                    <a:pos x="36" y="38"/>
                  </a:cxn>
                  <a:cxn ang="0">
                    <a:pos x="32" y="30"/>
                  </a:cxn>
                  <a:cxn ang="0">
                    <a:pos x="16" y="20"/>
                  </a:cxn>
                  <a:cxn ang="0">
                    <a:pos x="8" y="16"/>
                  </a:cxn>
                  <a:cxn ang="0">
                    <a:pos x="8" y="10"/>
                  </a:cxn>
                  <a:cxn ang="0">
                    <a:pos x="10" y="6"/>
                  </a:cxn>
                  <a:cxn ang="0">
                    <a:pos x="16" y="4"/>
                  </a:cxn>
                  <a:cxn ang="0">
                    <a:pos x="20" y="4"/>
                  </a:cxn>
                  <a:cxn ang="0">
                    <a:pos x="24" y="8"/>
                  </a:cxn>
                  <a:cxn ang="0">
                    <a:pos x="30" y="18"/>
                  </a:cxn>
                  <a:cxn ang="0">
                    <a:pos x="32" y="0"/>
                  </a:cxn>
                  <a:cxn ang="0">
                    <a:pos x="30" y="0"/>
                  </a:cxn>
                </a:cxnLst>
                <a:rect l="0" t="0" r="r" b="b"/>
                <a:pathLst>
                  <a:path w="36" h="54">
                    <a:moveTo>
                      <a:pt x="30" y="0"/>
                    </a:moveTo>
                    <a:lnTo>
                      <a:pt x="30" y="0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8" y="2"/>
                    </a:lnTo>
                    <a:lnTo>
                      <a:pt x="24" y="2"/>
                    </a:lnTo>
                    <a:lnTo>
                      <a:pt x="24" y="2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0" y="2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2" y="20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6" y="26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6" y="40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6" y="46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2" y="50"/>
                    </a:lnTo>
                    <a:lnTo>
                      <a:pt x="18" y="50"/>
                    </a:lnTo>
                    <a:lnTo>
                      <a:pt x="18" y="50"/>
                    </a:lnTo>
                    <a:lnTo>
                      <a:pt x="14" y="5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4" y="42"/>
                    </a:lnTo>
                    <a:lnTo>
                      <a:pt x="2" y="36"/>
                    </a:lnTo>
                    <a:lnTo>
                      <a:pt x="0" y="36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2" y="54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18" y="54"/>
                    </a:lnTo>
                    <a:lnTo>
                      <a:pt x="18" y="54"/>
                    </a:lnTo>
                    <a:lnTo>
                      <a:pt x="24" y="52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34" y="44"/>
                    </a:lnTo>
                    <a:lnTo>
                      <a:pt x="36" y="38"/>
                    </a:lnTo>
                    <a:lnTo>
                      <a:pt x="36" y="38"/>
                    </a:lnTo>
                    <a:lnTo>
                      <a:pt x="34" y="34"/>
                    </a:lnTo>
                    <a:lnTo>
                      <a:pt x="32" y="30"/>
                    </a:lnTo>
                    <a:lnTo>
                      <a:pt x="24" y="24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12"/>
                    </a:lnTo>
                    <a:lnTo>
                      <a:pt x="30" y="18"/>
                    </a:lnTo>
                    <a:lnTo>
                      <a:pt x="32" y="18"/>
                    </a:lnTo>
                    <a:lnTo>
                      <a:pt x="32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59" name="Freeform 22"/>
              <p:cNvSpPr>
                <a:spLocks/>
              </p:cNvSpPr>
              <p:nvPr/>
            </p:nvSpPr>
            <p:spPr bwMode="auto">
              <a:xfrm>
                <a:off x="3111" y="3309"/>
                <a:ext cx="46" cy="78"/>
              </a:xfrm>
              <a:custGeom>
                <a:avLst/>
                <a:gdLst/>
                <a:ahLst/>
                <a:cxnLst>
                  <a:cxn ang="0">
                    <a:pos x="32" y="32"/>
                  </a:cxn>
                  <a:cxn ang="0">
                    <a:pos x="32" y="28"/>
                  </a:cxn>
                  <a:cxn ang="0">
                    <a:pos x="20" y="28"/>
                  </a:cxn>
                  <a:cxn ang="0">
                    <a:pos x="20" y="24"/>
                  </a:cxn>
                  <a:cxn ang="0">
                    <a:pos x="20" y="24"/>
                  </a:cxn>
                  <a:cxn ang="0">
                    <a:pos x="20" y="10"/>
                  </a:cxn>
                  <a:cxn ang="0">
                    <a:pos x="20" y="10"/>
                  </a:cxn>
                  <a:cxn ang="0">
                    <a:pos x="22" y="6"/>
                  </a:cxn>
                  <a:cxn ang="0">
                    <a:pos x="22" y="6"/>
                  </a:cxn>
                  <a:cxn ang="0">
                    <a:pos x="26" y="4"/>
                  </a:cxn>
                  <a:cxn ang="0">
                    <a:pos x="26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34" y="10"/>
                  </a:cxn>
                  <a:cxn ang="0">
                    <a:pos x="34" y="10"/>
                  </a:cxn>
                  <a:cxn ang="0">
                    <a:pos x="38" y="14"/>
                  </a:cxn>
                  <a:cxn ang="0">
                    <a:pos x="38" y="14"/>
                  </a:cxn>
                  <a:cxn ang="0">
                    <a:pos x="40" y="14"/>
                  </a:cxn>
                  <a:cxn ang="0">
                    <a:pos x="40" y="14"/>
                  </a:cxn>
                  <a:cxn ang="0">
                    <a:pos x="44" y="14"/>
                  </a:cxn>
                  <a:cxn ang="0">
                    <a:pos x="44" y="14"/>
                  </a:cxn>
                  <a:cxn ang="0">
                    <a:pos x="46" y="10"/>
                  </a:cxn>
                  <a:cxn ang="0">
                    <a:pos x="46" y="10"/>
                  </a:cxn>
                  <a:cxn ang="0">
                    <a:pos x="44" y="8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38" y="2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26" y="2"/>
                  </a:cxn>
                  <a:cxn ang="0">
                    <a:pos x="20" y="4"/>
                  </a:cxn>
                  <a:cxn ang="0">
                    <a:pos x="20" y="4"/>
                  </a:cxn>
                  <a:cxn ang="0">
                    <a:pos x="16" y="8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0" y="18"/>
                  </a:cxn>
                  <a:cxn ang="0">
                    <a:pos x="10" y="26"/>
                  </a:cxn>
                  <a:cxn ang="0">
                    <a:pos x="10" y="28"/>
                  </a:cxn>
                  <a:cxn ang="0">
                    <a:pos x="0" y="28"/>
                  </a:cxn>
                  <a:cxn ang="0">
                    <a:pos x="0" y="32"/>
                  </a:cxn>
                  <a:cxn ang="0">
                    <a:pos x="10" y="32"/>
                  </a:cxn>
                  <a:cxn ang="0">
                    <a:pos x="10" y="66"/>
                  </a:cxn>
                  <a:cxn ang="0">
                    <a:pos x="10" y="66"/>
                  </a:cxn>
                  <a:cxn ang="0">
                    <a:pos x="10" y="72"/>
                  </a:cxn>
                  <a:cxn ang="0">
                    <a:pos x="10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2" y="76"/>
                  </a:cxn>
                  <a:cxn ang="0">
                    <a:pos x="0" y="76"/>
                  </a:cxn>
                  <a:cxn ang="0">
                    <a:pos x="0" y="78"/>
                  </a:cxn>
                  <a:cxn ang="0">
                    <a:pos x="30" y="78"/>
                  </a:cxn>
                  <a:cxn ang="0">
                    <a:pos x="30" y="76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4" y="76"/>
                  </a:cxn>
                  <a:cxn ang="0">
                    <a:pos x="20" y="74"/>
                  </a:cxn>
                  <a:cxn ang="0">
                    <a:pos x="20" y="74"/>
                  </a:cxn>
                  <a:cxn ang="0">
                    <a:pos x="20" y="70"/>
                  </a:cxn>
                  <a:cxn ang="0">
                    <a:pos x="20" y="66"/>
                  </a:cxn>
                  <a:cxn ang="0">
                    <a:pos x="20" y="32"/>
                  </a:cxn>
                  <a:cxn ang="0">
                    <a:pos x="32" y="32"/>
                  </a:cxn>
                  <a:cxn ang="0">
                    <a:pos x="32" y="32"/>
                  </a:cxn>
                </a:cxnLst>
                <a:rect l="0" t="0" r="r" b="b"/>
                <a:pathLst>
                  <a:path w="46" h="78">
                    <a:moveTo>
                      <a:pt x="32" y="32"/>
                    </a:moveTo>
                    <a:lnTo>
                      <a:pt x="32" y="28"/>
                    </a:lnTo>
                    <a:lnTo>
                      <a:pt x="20" y="28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10"/>
                    </a:lnTo>
                    <a:lnTo>
                      <a:pt x="20" y="10"/>
                    </a:lnTo>
                    <a:lnTo>
                      <a:pt x="22" y="6"/>
                    </a:lnTo>
                    <a:lnTo>
                      <a:pt x="22" y="6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34" y="10"/>
                    </a:lnTo>
                    <a:lnTo>
                      <a:pt x="34" y="10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40" y="14"/>
                    </a:lnTo>
                    <a:lnTo>
                      <a:pt x="40" y="14"/>
                    </a:lnTo>
                    <a:lnTo>
                      <a:pt x="44" y="14"/>
                    </a:lnTo>
                    <a:lnTo>
                      <a:pt x="44" y="14"/>
                    </a:lnTo>
                    <a:lnTo>
                      <a:pt x="46" y="10"/>
                    </a:lnTo>
                    <a:lnTo>
                      <a:pt x="46" y="10"/>
                    </a:lnTo>
                    <a:lnTo>
                      <a:pt x="44" y="8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38" y="2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6" y="2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8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0" y="18"/>
                    </a:lnTo>
                    <a:lnTo>
                      <a:pt x="10" y="26"/>
                    </a:lnTo>
                    <a:lnTo>
                      <a:pt x="10" y="28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10" y="32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10" y="72"/>
                    </a:lnTo>
                    <a:lnTo>
                      <a:pt x="10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2" y="76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30" y="78"/>
                    </a:lnTo>
                    <a:lnTo>
                      <a:pt x="30" y="76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4" y="76"/>
                    </a:lnTo>
                    <a:lnTo>
                      <a:pt x="20" y="74"/>
                    </a:lnTo>
                    <a:lnTo>
                      <a:pt x="20" y="74"/>
                    </a:lnTo>
                    <a:lnTo>
                      <a:pt x="20" y="70"/>
                    </a:lnTo>
                    <a:lnTo>
                      <a:pt x="20" y="66"/>
                    </a:lnTo>
                    <a:lnTo>
                      <a:pt x="20" y="32"/>
                    </a:lnTo>
                    <a:lnTo>
                      <a:pt x="32" y="32"/>
                    </a:lnTo>
                    <a:lnTo>
                      <a:pt x="3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0" name="Freeform 23"/>
              <p:cNvSpPr>
                <a:spLocks noEditPoints="1"/>
              </p:cNvSpPr>
              <p:nvPr/>
            </p:nvSpPr>
            <p:spPr bwMode="auto">
              <a:xfrm>
                <a:off x="3149" y="3335"/>
                <a:ext cx="44" cy="54"/>
              </a:xfrm>
              <a:custGeom>
                <a:avLst/>
                <a:gdLst/>
                <a:ahLst/>
                <a:cxnLst>
                  <a:cxn ang="0">
                    <a:pos x="44" y="22"/>
                  </a:cxn>
                  <a:cxn ang="0">
                    <a:pos x="44" y="22"/>
                  </a:cxn>
                  <a:cxn ang="0">
                    <a:pos x="42" y="12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2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4" y="2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2" y="16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8"/>
                  </a:cxn>
                  <a:cxn ang="0">
                    <a:pos x="6" y="46"/>
                  </a:cxn>
                  <a:cxn ang="0">
                    <a:pos x="6" y="46"/>
                  </a:cxn>
                  <a:cxn ang="0">
                    <a:pos x="14" y="52"/>
                  </a:cxn>
                  <a:cxn ang="0">
                    <a:pos x="22" y="54"/>
                  </a:cxn>
                  <a:cxn ang="0">
                    <a:pos x="22" y="54"/>
                  </a:cxn>
                  <a:cxn ang="0">
                    <a:pos x="30" y="52"/>
                  </a:cxn>
                  <a:cxn ang="0">
                    <a:pos x="36" y="48"/>
                  </a:cxn>
                  <a:cxn ang="0">
                    <a:pos x="36" y="48"/>
                  </a:cxn>
                  <a:cxn ang="0">
                    <a:pos x="42" y="42"/>
                  </a:cxn>
                  <a:cxn ang="0">
                    <a:pos x="44" y="34"/>
                  </a:cxn>
                  <a:cxn ang="0">
                    <a:pos x="42" y="34"/>
                  </a:cxn>
                  <a:cxn ang="0">
                    <a:pos x="42" y="34"/>
                  </a:cxn>
                  <a:cxn ang="0">
                    <a:pos x="38" y="38"/>
                  </a:cxn>
                  <a:cxn ang="0">
                    <a:pos x="36" y="42"/>
                  </a:cxn>
                  <a:cxn ang="0">
                    <a:pos x="36" y="42"/>
                  </a:cxn>
                  <a:cxn ang="0">
                    <a:pos x="32" y="44"/>
                  </a:cxn>
                  <a:cxn ang="0">
                    <a:pos x="26" y="46"/>
                  </a:cxn>
                  <a:cxn ang="0">
                    <a:pos x="26" y="46"/>
                  </a:cxn>
                  <a:cxn ang="0">
                    <a:pos x="20" y="44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0" y="32"/>
                  </a:cxn>
                  <a:cxn ang="0">
                    <a:pos x="8" y="22"/>
                  </a:cxn>
                  <a:cxn ang="0">
                    <a:pos x="44" y="22"/>
                  </a:cxn>
                  <a:cxn ang="0">
                    <a:pos x="44" y="22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6" y="6"/>
                  </a:cxn>
                  <a:cxn ang="0">
                    <a:pos x="20" y="4"/>
                  </a:cxn>
                  <a:cxn ang="0">
                    <a:pos x="20" y="4"/>
                  </a:cxn>
                  <a:cxn ang="0">
                    <a:pos x="26" y="6"/>
                  </a:cxn>
                  <a:cxn ang="0">
                    <a:pos x="26" y="6"/>
                  </a:cxn>
                  <a:cxn ang="0">
                    <a:pos x="30" y="12"/>
                  </a:cxn>
                  <a:cxn ang="0">
                    <a:pos x="30" y="12"/>
                  </a:cxn>
                  <a:cxn ang="0">
                    <a:pos x="32" y="18"/>
                  </a:cxn>
                  <a:cxn ang="0">
                    <a:pos x="8" y="18"/>
                  </a:cxn>
                  <a:cxn ang="0">
                    <a:pos x="8" y="18"/>
                  </a:cxn>
                  <a:cxn ang="0">
                    <a:pos x="10" y="12"/>
                  </a:cxn>
                  <a:cxn ang="0">
                    <a:pos x="12" y="8"/>
                  </a:cxn>
                  <a:cxn ang="0">
                    <a:pos x="12" y="8"/>
                  </a:cxn>
                </a:cxnLst>
                <a:rect l="0" t="0" r="r" b="b"/>
                <a:pathLst>
                  <a:path w="44" h="54">
                    <a:moveTo>
                      <a:pt x="44" y="22"/>
                    </a:moveTo>
                    <a:lnTo>
                      <a:pt x="44" y="22"/>
                    </a:lnTo>
                    <a:lnTo>
                      <a:pt x="42" y="1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4" y="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2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14" y="52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30" y="52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42" y="42"/>
                    </a:lnTo>
                    <a:lnTo>
                      <a:pt x="44" y="34"/>
                    </a:lnTo>
                    <a:lnTo>
                      <a:pt x="42" y="34"/>
                    </a:lnTo>
                    <a:lnTo>
                      <a:pt x="42" y="34"/>
                    </a:lnTo>
                    <a:lnTo>
                      <a:pt x="38" y="38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2" y="44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0" y="4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0" y="32"/>
                    </a:lnTo>
                    <a:lnTo>
                      <a:pt x="8" y="22"/>
                    </a:lnTo>
                    <a:lnTo>
                      <a:pt x="44" y="22"/>
                    </a:lnTo>
                    <a:lnTo>
                      <a:pt x="44" y="22"/>
                    </a:lnTo>
                    <a:close/>
                    <a:moveTo>
                      <a:pt x="12" y="8"/>
                    </a:moveTo>
                    <a:lnTo>
                      <a:pt x="12" y="8"/>
                    </a:lnTo>
                    <a:lnTo>
                      <a:pt x="16" y="6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32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2"/>
                    </a:lnTo>
                    <a:lnTo>
                      <a:pt x="12" y="8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1" name="Freeform 24"/>
              <p:cNvSpPr>
                <a:spLocks/>
              </p:cNvSpPr>
              <p:nvPr/>
            </p:nvSpPr>
            <p:spPr bwMode="auto">
              <a:xfrm>
                <a:off x="3197" y="3335"/>
                <a:ext cx="38" cy="5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22"/>
                  </a:cxn>
                  <a:cxn ang="0">
                    <a:pos x="8" y="42"/>
                  </a:cxn>
                  <a:cxn ang="0">
                    <a:pos x="8" y="42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6" y="50"/>
                  </a:cxn>
                  <a:cxn ang="0">
                    <a:pos x="6" y="50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26" y="52"/>
                  </a:cxn>
                  <a:cxn ang="0">
                    <a:pos x="26" y="50"/>
                  </a:cxn>
                  <a:cxn ang="0">
                    <a:pos x="26" y="50"/>
                  </a:cxn>
                  <a:cxn ang="0">
                    <a:pos x="20" y="50"/>
                  </a:cxn>
                  <a:cxn ang="0">
                    <a:pos x="20" y="50"/>
                  </a:cxn>
                  <a:cxn ang="0">
                    <a:pos x="18" y="48"/>
                  </a:cxn>
                  <a:cxn ang="0">
                    <a:pos x="18" y="48"/>
                  </a:cxn>
                  <a:cxn ang="0">
                    <a:pos x="18" y="40"/>
                  </a:cxn>
                  <a:cxn ang="0">
                    <a:pos x="18" y="16"/>
                  </a:cxn>
                  <a:cxn ang="0">
                    <a:pos x="18" y="16"/>
                  </a:cxn>
                  <a:cxn ang="0">
                    <a:pos x="22" y="10"/>
                  </a:cxn>
                  <a:cxn ang="0">
                    <a:pos x="22" y="10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4" y="4"/>
                  </a:cxn>
                  <a:cxn ang="0">
                    <a:pos x="18" y="12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8" h="52">
                    <a:moveTo>
                      <a:pt x="14" y="0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22"/>
                    </a:lnTo>
                    <a:lnTo>
                      <a:pt x="8" y="42"/>
                    </a:lnTo>
                    <a:lnTo>
                      <a:pt x="8" y="42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18" y="48"/>
                    </a:lnTo>
                    <a:lnTo>
                      <a:pt x="18" y="48"/>
                    </a:lnTo>
                    <a:lnTo>
                      <a:pt x="18" y="40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2" y="10"/>
                    </a:lnTo>
                    <a:lnTo>
                      <a:pt x="22" y="10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4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2" name="Freeform 25"/>
              <p:cNvSpPr>
                <a:spLocks/>
              </p:cNvSpPr>
              <p:nvPr/>
            </p:nvSpPr>
            <p:spPr bwMode="auto">
              <a:xfrm>
                <a:off x="3267" y="3309"/>
                <a:ext cx="32" cy="102"/>
              </a:xfrm>
              <a:custGeom>
                <a:avLst/>
                <a:gdLst/>
                <a:ahLst/>
                <a:cxnLst>
                  <a:cxn ang="0">
                    <a:pos x="22" y="92"/>
                  </a:cxn>
                  <a:cxn ang="0">
                    <a:pos x="22" y="92"/>
                  </a:cxn>
                  <a:cxn ang="0">
                    <a:pos x="16" y="84"/>
                  </a:cxn>
                  <a:cxn ang="0">
                    <a:pos x="16" y="84"/>
                  </a:cxn>
                  <a:cxn ang="0">
                    <a:pos x="14" y="72"/>
                  </a:cxn>
                  <a:cxn ang="0">
                    <a:pos x="14" y="72"/>
                  </a:cxn>
                  <a:cxn ang="0">
                    <a:pos x="12" y="50"/>
                  </a:cxn>
                  <a:cxn ang="0">
                    <a:pos x="12" y="50"/>
                  </a:cxn>
                  <a:cxn ang="0">
                    <a:pos x="14" y="30"/>
                  </a:cxn>
                  <a:cxn ang="0">
                    <a:pos x="14" y="30"/>
                  </a:cxn>
                  <a:cxn ang="0">
                    <a:pos x="16" y="20"/>
                  </a:cxn>
                  <a:cxn ang="0">
                    <a:pos x="20" y="14"/>
                  </a:cxn>
                  <a:cxn ang="0">
                    <a:pos x="20" y="14"/>
                  </a:cxn>
                  <a:cxn ang="0">
                    <a:pos x="26" y="8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18" y="8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2" y="36"/>
                  </a:cxn>
                  <a:cxn ang="0">
                    <a:pos x="0" y="52"/>
                  </a:cxn>
                  <a:cxn ang="0">
                    <a:pos x="0" y="52"/>
                  </a:cxn>
                  <a:cxn ang="0">
                    <a:pos x="2" y="62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10" y="84"/>
                  </a:cxn>
                  <a:cxn ang="0">
                    <a:pos x="18" y="92"/>
                  </a:cxn>
                  <a:cxn ang="0">
                    <a:pos x="18" y="92"/>
                  </a:cxn>
                  <a:cxn ang="0">
                    <a:pos x="24" y="98"/>
                  </a:cxn>
                  <a:cxn ang="0">
                    <a:pos x="32" y="102"/>
                  </a:cxn>
                  <a:cxn ang="0">
                    <a:pos x="32" y="100"/>
                  </a:cxn>
                  <a:cxn ang="0">
                    <a:pos x="32" y="100"/>
                  </a:cxn>
                  <a:cxn ang="0">
                    <a:pos x="22" y="92"/>
                  </a:cxn>
                  <a:cxn ang="0">
                    <a:pos x="22" y="92"/>
                  </a:cxn>
                </a:cxnLst>
                <a:rect l="0" t="0" r="r" b="b"/>
                <a:pathLst>
                  <a:path w="32" h="102">
                    <a:moveTo>
                      <a:pt x="22" y="92"/>
                    </a:moveTo>
                    <a:lnTo>
                      <a:pt x="22" y="92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4" y="72"/>
                    </a:lnTo>
                    <a:lnTo>
                      <a:pt x="14" y="72"/>
                    </a:lnTo>
                    <a:lnTo>
                      <a:pt x="12" y="50"/>
                    </a:lnTo>
                    <a:lnTo>
                      <a:pt x="12" y="50"/>
                    </a:lnTo>
                    <a:lnTo>
                      <a:pt x="14" y="30"/>
                    </a:lnTo>
                    <a:lnTo>
                      <a:pt x="14" y="30"/>
                    </a:lnTo>
                    <a:lnTo>
                      <a:pt x="16" y="20"/>
                    </a:lnTo>
                    <a:lnTo>
                      <a:pt x="20" y="14"/>
                    </a:lnTo>
                    <a:lnTo>
                      <a:pt x="20" y="14"/>
                    </a:lnTo>
                    <a:lnTo>
                      <a:pt x="26" y="8"/>
                    </a:lnTo>
                    <a:lnTo>
                      <a:pt x="32" y="2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18" y="8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2" y="36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2" y="62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10" y="84"/>
                    </a:lnTo>
                    <a:lnTo>
                      <a:pt x="18" y="92"/>
                    </a:lnTo>
                    <a:lnTo>
                      <a:pt x="18" y="92"/>
                    </a:lnTo>
                    <a:lnTo>
                      <a:pt x="24" y="98"/>
                    </a:lnTo>
                    <a:lnTo>
                      <a:pt x="32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2" y="92"/>
                    </a:lnTo>
                    <a:lnTo>
                      <a:pt x="22" y="9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3" name="Freeform 26"/>
              <p:cNvSpPr>
                <a:spLocks noEditPoints="1"/>
              </p:cNvSpPr>
              <p:nvPr/>
            </p:nvSpPr>
            <p:spPr bwMode="auto">
              <a:xfrm>
                <a:off x="3317" y="3295"/>
                <a:ext cx="82" cy="98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40" y="0"/>
                  </a:cxn>
                  <a:cxn ang="0">
                    <a:pos x="36" y="0"/>
                  </a:cxn>
                  <a:cxn ang="0">
                    <a:pos x="32" y="4"/>
                  </a:cxn>
                  <a:cxn ang="0">
                    <a:pos x="28" y="8"/>
                  </a:cxn>
                  <a:cxn ang="0">
                    <a:pos x="26" y="12"/>
                  </a:cxn>
                  <a:cxn ang="0">
                    <a:pos x="26" y="12"/>
                  </a:cxn>
                  <a:cxn ang="0">
                    <a:pos x="28" y="18"/>
                  </a:cxn>
                  <a:cxn ang="0">
                    <a:pos x="32" y="22"/>
                  </a:cxn>
                  <a:cxn ang="0">
                    <a:pos x="36" y="26"/>
                  </a:cxn>
                  <a:cxn ang="0">
                    <a:pos x="40" y="26"/>
                  </a:cxn>
                  <a:cxn ang="0">
                    <a:pos x="40" y="26"/>
                  </a:cxn>
                  <a:cxn ang="0">
                    <a:pos x="46" y="26"/>
                  </a:cxn>
                  <a:cxn ang="0">
                    <a:pos x="50" y="22"/>
                  </a:cxn>
                  <a:cxn ang="0">
                    <a:pos x="54" y="18"/>
                  </a:cxn>
                  <a:cxn ang="0">
                    <a:pos x="54" y="12"/>
                  </a:cxn>
                  <a:cxn ang="0">
                    <a:pos x="54" y="12"/>
                  </a:cxn>
                  <a:cxn ang="0">
                    <a:pos x="54" y="8"/>
                  </a:cxn>
                  <a:cxn ang="0">
                    <a:pos x="50" y="4"/>
                  </a:cxn>
                  <a:cxn ang="0">
                    <a:pos x="46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4"/>
                  </a:cxn>
                  <a:cxn ang="0">
                    <a:pos x="40" y="4"/>
                  </a:cxn>
                  <a:cxn ang="0">
                    <a:pos x="44" y="4"/>
                  </a:cxn>
                  <a:cxn ang="0">
                    <a:pos x="48" y="6"/>
                  </a:cxn>
                  <a:cxn ang="0">
                    <a:pos x="50" y="10"/>
                  </a:cxn>
                  <a:cxn ang="0">
                    <a:pos x="50" y="12"/>
                  </a:cxn>
                  <a:cxn ang="0">
                    <a:pos x="50" y="12"/>
                  </a:cxn>
                  <a:cxn ang="0">
                    <a:pos x="50" y="16"/>
                  </a:cxn>
                  <a:cxn ang="0">
                    <a:pos x="48" y="20"/>
                  </a:cxn>
                  <a:cxn ang="0">
                    <a:pos x="44" y="22"/>
                  </a:cxn>
                  <a:cxn ang="0">
                    <a:pos x="40" y="22"/>
                  </a:cxn>
                  <a:cxn ang="0">
                    <a:pos x="40" y="22"/>
                  </a:cxn>
                  <a:cxn ang="0">
                    <a:pos x="38" y="22"/>
                  </a:cxn>
                  <a:cxn ang="0">
                    <a:pos x="34" y="20"/>
                  </a:cxn>
                  <a:cxn ang="0">
                    <a:pos x="32" y="16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2" y="10"/>
                  </a:cxn>
                  <a:cxn ang="0">
                    <a:pos x="34" y="6"/>
                  </a:cxn>
                  <a:cxn ang="0">
                    <a:pos x="38" y="4"/>
                  </a:cxn>
                  <a:cxn ang="0">
                    <a:pos x="40" y="4"/>
                  </a:cxn>
                  <a:cxn ang="0">
                    <a:pos x="40" y="4"/>
                  </a:cxn>
                  <a:cxn ang="0">
                    <a:pos x="60" y="76"/>
                  </a:cxn>
                  <a:cxn ang="0">
                    <a:pos x="72" y="98"/>
                  </a:cxn>
                  <a:cxn ang="0">
                    <a:pos x="82" y="98"/>
                  </a:cxn>
                  <a:cxn ang="0">
                    <a:pos x="46" y="28"/>
                  </a:cxn>
                  <a:cxn ang="0">
                    <a:pos x="36" y="28"/>
                  </a:cxn>
                  <a:cxn ang="0">
                    <a:pos x="0" y="98"/>
                  </a:cxn>
                  <a:cxn ang="0">
                    <a:pos x="10" y="98"/>
                  </a:cxn>
                  <a:cxn ang="0">
                    <a:pos x="22" y="76"/>
                  </a:cxn>
                  <a:cxn ang="0">
                    <a:pos x="60" y="76"/>
                  </a:cxn>
                  <a:cxn ang="0">
                    <a:pos x="24" y="68"/>
                  </a:cxn>
                  <a:cxn ang="0">
                    <a:pos x="36" y="46"/>
                  </a:cxn>
                  <a:cxn ang="0">
                    <a:pos x="36" y="46"/>
                  </a:cxn>
                  <a:cxn ang="0">
                    <a:pos x="40" y="36"/>
                  </a:cxn>
                  <a:cxn ang="0">
                    <a:pos x="40" y="36"/>
                  </a:cxn>
                  <a:cxn ang="0">
                    <a:pos x="40" y="36"/>
                  </a:cxn>
                  <a:cxn ang="0">
                    <a:pos x="46" y="46"/>
                  </a:cxn>
                  <a:cxn ang="0">
                    <a:pos x="56" y="68"/>
                  </a:cxn>
                  <a:cxn ang="0">
                    <a:pos x="24" y="68"/>
                  </a:cxn>
                </a:cxnLst>
                <a:rect l="0" t="0" r="r" b="b"/>
                <a:pathLst>
                  <a:path w="82" h="98">
                    <a:moveTo>
                      <a:pt x="40" y="0"/>
                    </a:moveTo>
                    <a:lnTo>
                      <a:pt x="40" y="0"/>
                    </a:lnTo>
                    <a:lnTo>
                      <a:pt x="36" y="0"/>
                    </a:lnTo>
                    <a:lnTo>
                      <a:pt x="32" y="4"/>
                    </a:lnTo>
                    <a:lnTo>
                      <a:pt x="28" y="8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8" y="18"/>
                    </a:lnTo>
                    <a:lnTo>
                      <a:pt x="32" y="22"/>
                    </a:lnTo>
                    <a:lnTo>
                      <a:pt x="36" y="26"/>
                    </a:lnTo>
                    <a:lnTo>
                      <a:pt x="40" y="26"/>
                    </a:lnTo>
                    <a:lnTo>
                      <a:pt x="40" y="26"/>
                    </a:lnTo>
                    <a:lnTo>
                      <a:pt x="46" y="26"/>
                    </a:lnTo>
                    <a:lnTo>
                      <a:pt x="50" y="22"/>
                    </a:lnTo>
                    <a:lnTo>
                      <a:pt x="54" y="18"/>
                    </a:lnTo>
                    <a:lnTo>
                      <a:pt x="54" y="12"/>
                    </a:lnTo>
                    <a:lnTo>
                      <a:pt x="54" y="12"/>
                    </a:lnTo>
                    <a:lnTo>
                      <a:pt x="54" y="8"/>
                    </a:lnTo>
                    <a:lnTo>
                      <a:pt x="50" y="4"/>
                    </a:lnTo>
                    <a:lnTo>
                      <a:pt x="46" y="0"/>
                    </a:lnTo>
                    <a:lnTo>
                      <a:pt x="40" y="0"/>
                    </a:lnTo>
                    <a:lnTo>
                      <a:pt x="40" y="0"/>
                    </a:lnTo>
                    <a:close/>
                    <a:moveTo>
                      <a:pt x="40" y="4"/>
                    </a:moveTo>
                    <a:lnTo>
                      <a:pt x="40" y="4"/>
                    </a:lnTo>
                    <a:lnTo>
                      <a:pt x="44" y="4"/>
                    </a:lnTo>
                    <a:lnTo>
                      <a:pt x="48" y="6"/>
                    </a:lnTo>
                    <a:lnTo>
                      <a:pt x="50" y="10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50" y="16"/>
                    </a:lnTo>
                    <a:lnTo>
                      <a:pt x="48" y="20"/>
                    </a:lnTo>
                    <a:lnTo>
                      <a:pt x="44" y="22"/>
                    </a:lnTo>
                    <a:lnTo>
                      <a:pt x="40" y="22"/>
                    </a:lnTo>
                    <a:lnTo>
                      <a:pt x="40" y="22"/>
                    </a:lnTo>
                    <a:lnTo>
                      <a:pt x="38" y="22"/>
                    </a:lnTo>
                    <a:lnTo>
                      <a:pt x="34" y="20"/>
                    </a:lnTo>
                    <a:lnTo>
                      <a:pt x="32" y="16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0"/>
                    </a:lnTo>
                    <a:lnTo>
                      <a:pt x="34" y="6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0" y="4"/>
                    </a:lnTo>
                    <a:close/>
                    <a:moveTo>
                      <a:pt x="60" y="76"/>
                    </a:moveTo>
                    <a:lnTo>
                      <a:pt x="72" y="98"/>
                    </a:lnTo>
                    <a:lnTo>
                      <a:pt x="82" y="98"/>
                    </a:lnTo>
                    <a:lnTo>
                      <a:pt x="46" y="28"/>
                    </a:lnTo>
                    <a:lnTo>
                      <a:pt x="36" y="28"/>
                    </a:lnTo>
                    <a:lnTo>
                      <a:pt x="0" y="98"/>
                    </a:lnTo>
                    <a:lnTo>
                      <a:pt x="10" y="98"/>
                    </a:lnTo>
                    <a:lnTo>
                      <a:pt x="22" y="76"/>
                    </a:lnTo>
                    <a:lnTo>
                      <a:pt x="60" y="76"/>
                    </a:lnTo>
                    <a:close/>
                    <a:moveTo>
                      <a:pt x="24" y="68"/>
                    </a:moveTo>
                    <a:lnTo>
                      <a:pt x="36" y="46"/>
                    </a:lnTo>
                    <a:lnTo>
                      <a:pt x="36" y="4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6" y="46"/>
                    </a:lnTo>
                    <a:lnTo>
                      <a:pt x="56" y="68"/>
                    </a:lnTo>
                    <a:lnTo>
                      <a:pt x="24" y="6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4" name="Rectangle 27"/>
              <p:cNvSpPr>
                <a:spLocks noChangeArrowheads="1"/>
              </p:cNvSpPr>
              <p:nvPr/>
            </p:nvSpPr>
            <p:spPr bwMode="auto">
              <a:xfrm>
                <a:off x="3425" y="3327"/>
                <a:ext cx="48" cy="4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5" name="Freeform 28"/>
              <p:cNvSpPr>
                <a:spLocks/>
              </p:cNvSpPr>
              <p:nvPr/>
            </p:nvSpPr>
            <p:spPr bwMode="auto">
              <a:xfrm>
                <a:off x="3491" y="3309"/>
                <a:ext cx="16" cy="44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12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6" y="40"/>
                  </a:cxn>
                  <a:cxn ang="0">
                    <a:pos x="6" y="40"/>
                  </a:cxn>
                  <a:cxn ang="0">
                    <a:pos x="4" y="42"/>
                  </a:cxn>
                  <a:cxn ang="0">
                    <a:pos x="4" y="42"/>
                  </a:cxn>
                  <a:cxn ang="0">
                    <a:pos x="0" y="42"/>
                  </a:cxn>
                  <a:cxn ang="0">
                    <a:pos x="0" y="44"/>
                  </a:cxn>
                  <a:cxn ang="0">
                    <a:pos x="16" y="44"/>
                  </a:cxn>
                  <a:cxn ang="0">
                    <a:pos x="16" y="42"/>
                  </a:cxn>
                  <a:cxn ang="0">
                    <a:pos x="16" y="42"/>
                  </a:cxn>
                  <a:cxn ang="0">
                    <a:pos x="12" y="42"/>
                  </a:cxn>
                  <a:cxn ang="0">
                    <a:pos x="12" y="42"/>
                  </a:cxn>
                  <a:cxn ang="0">
                    <a:pos x="12" y="40"/>
                  </a:cxn>
                  <a:cxn ang="0">
                    <a:pos x="12" y="40"/>
                  </a:cxn>
                  <a:cxn ang="0">
                    <a:pos x="12" y="36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6" h="44">
                    <a:moveTo>
                      <a:pt x="0" y="6"/>
                    </a:moveTo>
                    <a:lnTo>
                      <a:pt x="0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12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6" y="40"/>
                    </a:lnTo>
                    <a:lnTo>
                      <a:pt x="6" y="40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0" y="42"/>
                    </a:lnTo>
                    <a:lnTo>
                      <a:pt x="0" y="44"/>
                    </a:lnTo>
                    <a:lnTo>
                      <a:pt x="16" y="44"/>
                    </a:lnTo>
                    <a:lnTo>
                      <a:pt x="16" y="42"/>
                    </a:lnTo>
                    <a:lnTo>
                      <a:pt x="16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6" name="Freeform 29"/>
              <p:cNvSpPr>
                <a:spLocks/>
              </p:cNvSpPr>
              <p:nvPr/>
            </p:nvSpPr>
            <p:spPr bwMode="auto">
              <a:xfrm>
                <a:off x="3519" y="3309"/>
                <a:ext cx="30" cy="102"/>
              </a:xfrm>
              <a:custGeom>
                <a:avLst/>
                <a:gdLst/>
                <a:ahLst/>
                <a:cxnLst>
                  <a:cxn ang="0">
                    <a:pos x="8" y="12"/>
                  </a:cxn>
                  <a:cxn ang="0">
                    <a:pos x="8" y="12"/>
                  </a:cxn>
                  <a:cxn ang="0">
                    <a:pos x="14" y="20"/>
                  </a:cxn>
                  <a:cxn ang="0">
                    <a:pos x="14" y="20"/>
                  </a:cxn>
                  <a:cxn ang="0">
                    <a:pos x="18" y="32"/>
                  </a:cxn>
                  <a:cxn ang="0">
                    <a:pos x="18" y="32"/>
                  </a:cxn>
                  <a:cxn ang="0">
                    <a:pos x="20" y="54"/>
                  </a:cxn>
                  <a:cxn ang="0">
                    <a:pos x="20" y="54"/>
                  </a:cxn>
                  <a:cxn ang="0">
                    <a:pos x="18" y="74"/>
                  </a:cxn>
                  <a:cxn ang="0">
                    <a:pos x="18" y="74"/>
                  </a:cxn>
                  <a:cxn ang="0">
                    <a:pos x="14" y="82"/>
                  </a:cxn>
                  <a:cxn ang="0">
                    <a:pos x="10" y="90"/>
                  </a:cxn>
                  <a:cxn ang="0">
                    <a:pos x="10" y="90"/>
                  </a:cxn>
                  <a:cxn ang="0">
                    <a:pos x="6" y="96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2" y="94"/>
                  </a:cxn>
                  <a:cxn ang="0">
                    <a:pos x="22" y="82"/>
                  </a:cxn>
                  <a:cxn ang="0">
                    <a:pos x="22" y="82"/>
                  </a:cxn>
                  <a:cxn ang="0">
                    <a:pos x="28" y="68"/>
                  </a:cxn>
                  <a:cxn ang="0">
                    <a:pos x="30" y="52"/>
                  </a:cxn>
                  <a:cxn ang="0">
                    <a:pos x="30" y="52"/>
                  </a:cxn>
                  <a:cxn ang="0">
                    <a:pos x="30" y="40"/>
                  </a:cxn>
                  <a:cxn ang="0">
                    <a:pos x="26" y="30"/>
                  </a:cxn>
                  <a:cxn ang="0">
                    <a:pos x="26" y="30"/>
                  </a:cxn>
                  <a:cxn ang="0">
                    <a:pos x="20" y="20"/>
                  </a:cxn>
                  <a:cxn ang="0">
                    <a:pos x="14" y="10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8" y="12"/>
                  </a:cxn>
                  <a:cxn ang="0">
                    <a:pos x="8" y="12"/>
                  </a:cxn>
                </a:cxnLst>
                <a:rect l="0" t="0" r="r" b="b"/>
                <a:pathLst>
                  <a:path w="30" h="102">
                    <a:moveTo>
                      <a:pt x="8" y="12"/>
                    </a:moveTo>
                    <a:lnTo>
                      <a:pt x="8" y="12"/>
                    </a:lnTo>
                    <a:lnTo>
                      <a:pt x="14" y="20"/>
                    </a:lnTo>
                    <a:lnTo>
                      <a:pt x="14" y="20"/>
                    </a:lnTo>
                    <a:lnTo>
                      <a:pt x="18" y="32"/>
                    </a:lnTo>
                    <a:lnTo>
                      <a:pt x="18" y="32"/>
                    </a:lnTo>
                    <a:lnTo>
                      <a:pt x="20" y="54"/>
                    </a:lnTo>
                    <a:lnTo>
                      <a:pt x="20" y="54"/>
                    </a:lnTo>
                    <a:lnTo>
                      <a:pt x="18" y="74"/>
                    </a:lnTo>
                    <a:lnTo>
                      <a:pt x="18" y="74"/>
                    </a:lnTo>
                    <a:lnTo>
                      <a:pt x="14" y="82"/>
                    </a:lnTo>
                    <a:lnTo>
                      <a:pt x="10" y="90"/>
                    </a:lnTo>
                    <a:lnTo>
                      <a:pt x="10" y="90"/>
                    </a:lnTo>
                    <a:lnTo>
                      <a:pt x="6" y="96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2" y="94"/>
                    </a:lnTo>
                    <a:lnTo>
                      <a:pt x="22" y="82"/>
                    </a:lnTo>
                    <a:lnTo>
                      <a:pt x="22" y="82"/>
                    </a:lnTo>
                    <a:lnTo>
                      <a:pt x="28" y="68"/>
                    </a:lnTo>
                    <a:lnTo>
                      <a:pt x="30" y="52"/>
                    </a:lnTo>
                    <a:lnTo>
                      <a:pt x="30" y="52"/>
                    </a:lnTo>
                    <a:lnTo>
                      <a:pt x="30" y="40"/>
                    </a:lnTo>
                    <a:lnTo>
                      <a:pt x="26" y="30"/>
                    </a:lnTo>
                    <a:lnTo>
                      <a:pt x="26" y="30"/>
                    </a:lnTo>
                    <a:lnTo>
                      <a:pt x="20" y="20"/>
                    </a:lnTo>
                    <a:lnTo>
                      <a:pt x="14" y="10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8" y="12"/>
                    </a:ln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7" name="Line 30"/>
              <p:cNvSpPr>
                <a:spLocks noChangeShapeType="1"/>
              </p:cNvSpPr>
              <p:nvPr/>
            </p:nvSpPr>
            <p:spPr bwMode="auto">
              <a:xfrm>
                <a:off x="2765" y="2005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8" name="Line 31"/>
              <p:cNvSpPr>
                <a:spLocks noChangeShapeType="1"/>
              </p:cNvSpPr>
              <p:nvPr/>
            </p:nvSpPr>
            <p:spPr bwMode="auto">
              <a:xfrm>
                <a:off x="2765" y="2005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69" name="Line 32"/>
              <p:cNvSpPr>
                <a:spLocks noChangeShapeType="1"/>
              </p:cNvSpPr>
              <p:nvPr/>
            </p:nvSpPr>
            <p:spPr bwMode="auto">
              <a:xfrm>
                <a:off x="4001" y="3053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0" name="Line 33"/>
              <p:cNvSpPr>
                <a:spLocks noChangeShapeType="1"/>
              </p:cNvSpPr>
              <p:nvPr/>
            </p:nvSpPr>
            <p:spPr bwMode="auto">
              <a:xfrm>
                <a:off x="4001" y="305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1" name="Line 34"/>
              <p:cNvSpPr>
                <a:spLocks noChangeShapeType="1"/>
              </p:cNvSpPr>
              <p:nvPr/>
            </p:nvSpPr>
            <p:spPr bwMode="auto">
              <a:xfrm>
                <a:off x="1825" y="1233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2" name="Line 35"/>
              <p:cNvSpPr>
                <a:spLocks noChangeShapeType="1"/>
              </p:cNvSpPr>
              <p:nvPr/>
            </p:nvSpPr>
            <p:spPr bwMode="auto">
              <a:xfrm>
                <a:off x="1825" y="1233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3" name="Line 36"/>
              <p:cNvSpPr>
                <a:spLocks noChangeShapeType="1"/>
              </p:cNvSpPr>
              <p:nvPr/>
            </p:nvSpPr>
            <p:spPr bwMode="auto">
              <a:xfrm>
                <a:off x="1781" y="1309"/>
                <a:ext cx="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4" name="Freeform 37"/>
              <p:cNvSpPr>
                <a:spLocks/>
              </p:cNvSpPr>
              <p:nvPr/>
            </p:nvSpPr>
            <p:spPr bwMode="auto">
              <a:xfrm>
                <a:off x="2949" y="1407"/>
                <a:ext cx="360" cy="1724"/>
              </a:xfrm>
              <a:custGeom>
                <a:avLst/>
                <a:gdLst/>
                <a:ahLst/>
                <a:cxnLst>
                  <a:cxn ang="0">
                    <a:pos x="0" y="1724"/>
                  </a:cxn>
                  <a:cxn ang="0">
                    <a:pos x="0" y="1724"/>
                  </a:cxn>
                  <a:cxn ang="0">
                    <a:pos x="2" y="1722"/>
                  </a:cxn>
                  <a:cxn ang="0">
                    <a:pos x="4" y="1716"/>
                  </a:cxn>
                  <a:cxn ang="0">
                    <a:pos x="8" y="1694"/>
                  </a:cxn>
                  <a:cxn ang="0">
                    <a:pos x="16" y="1612"/>
                  </a:cxn>
                  <a:cxn ang="0">
                    <a:pos x="26" y="1486"/>
                  </a:cxn>
                  <a:cxn ang="0">
                    <a:pos x="36" y="1328"/>
                  </a:cxn>
                  <a:cxn ang="0">
                    <a:pos x="60" y="948"/>
                  </a:cxn>
                  <a:cxn ang="0">
                    <a:pos x="72" y="748"/>
                  </a:cxn>
                  <a:cxn ang="0">
                    <a:pos x="86" y="552"/>
                  </a:cxn>
                  <a:cxn ang="0">
                    <a:pos x="100" y="372"/>
                  </a:cxn>
                  <a:cxn ang="0">
                    <a:pos x="116" y="218"/>
                  </a:cxn>
                  <a:cxn ang="0">
                    <a:pos x="124" y="152"/>
                  </a:cxn>
                  <a:cxn ang="0">
                    <a:pos x="132" y="98"/>
                  </a:cxn>
                  <a:cxn ang="0">
                    <a:pos x="140" y="54"/>
                  </a:cxn>
                  <a:cxn ang="0">
                    <a:pos x="150" y="22"/>
                  </a:cxn>
                  <a:cxn ang="0">
                    <a:pos x="154" y="12"/>
                  </a:cxn>
                  <a:cxn ang="0">
                    <a:pos x="158" y="4"/>
                  </a:cxn>
                  <a:cxn ang="0">
                    <a:pos x="162" y="0"/>
                  </a:cxn>
                  <a:cxn ang="0">
                    <a:pos x="168" y="0"/>
                  </a:cxn>
                  <a:cxn ang="0">
                    <a:pos x="172" y="4"/>
                  </a:cxn>
                  <a:cxn ang="0">
                    <a:pos x="176" y="14"/>
                  </a:cxn>
                  <a:cxn ang="0">
                    <a:pos x="182" y="26"/>
                  </a:cxn>
                  <a:cxn ang="0">
                    <a:pos x="186" y="42"/>
                  </a:cxn>
                  <a:cxn ang="0">
                    <a:pos x="196" y="92"/>
                  </a:cxn>
                  <a:cxn ang="0">
                    <a:pos x="206" y="160"/>
                  </a:cxn>
                  <a:cxn ang="0">
                    <a:pos x="218" y="248"/>
                  </a:cxn>
                  <a:cxn ang="0">
                    <a:pos x="228" y="358"/>
                  </a:cxn>
                  <a:cxn ang="0">
                    <a:pos x="228" y="358"/>
                  </a:cxn>
                  <a:cxn ang="0">
                    <a:pos x="296" y="1114"/>
                  </a:cxn>
                  <a:cxn ang="0">
                    <a:pos x="334" y="1512"/>
                  </a:cxn>
                  <a:cxn ang="0">
                    <a:pos x="344" y="1614"/>
                  </a:cxn>
                  <a:cxn ang="0">
                    <a:pos x="350" y="1672"/>
                  </a:cxn>
                  <a:cxn ang="0">
                    <a:pos x="356" y="1704"/>
                  </a:cxn>
                  <a:cxn ang="0">
                    <a:pos x="360" y="1724"/>
                  </a:cxn>
                </a:cxnLst>
                <a:rect l="0" t="0" r="r" b="b"/>
                <a:pathLst>
                  <a:path w="360" h="1724">
                    <a:moveTo>
                      <a:pt x="0" y="1724"/>
                    </a:moveTo>
                    <a:lnTo>
                      <a:pt x="0" y="1724"/>
                    </a:lnTo>
                    <a:lnTo>
                      <a:pt x="2" y="1722"/>
                    </a:lnTo>
                    <a:lnTo>
                      <a:pt x="4" y="1716"/>
                    </a:lnTo>
                    <a:lnTo>
                      <a:pt x="8" y="1694"/>
                    </a:lnTo>
                    <a:lnTo>
                      <a:pt x="16" y="1612"/>
                    </a:lnTo>
                    <a:lnTo>
                      <a:pt x="26" y="1486"/>
                    </a:lnTo>
                    <a:lnTo>
                      <a:pt x="36" y="1328"/>
                    </a:lnTo>
                    <a:lnTo>
                      <a:pt x="60" y="948"/>
                    </a:lnTo>
                    <a:lnTo>
                      <a:pt x="72" y="748"/>
                    </a:lnTo>
                    <a:lnTo>
                      <a:pt x="86" y="552"/>
                    </a:lnTo>
                    <a:lnTo>
                      <a:pt x="100" y="372"/>
                    </a:lnTo>
                    <a:lnTo>
                      <a:pt x="116" y="218"/>
                    </a:lnTo>
                    <a:lnTo>
                      <a:pt x="124" y="152"/>
                    </a:lnTo>
                    <a:lnTo>
                      <a:pt x="132" y="98"/>
                    </a:lnTo>
                    <a:lnTo>
                      <a:pt x="140" y="54"/>
                    </a:lnTo>
                    <a:lnTo>
                      <a:pt x="150" y="22"/>
                    </a:lnTo>
                    <a:lnTo>
                      <a:pt x="154" y="12"/>
                    </a:lnTo>
                    <a:lnTo>
                      <a:pt x="158" y="4"/>
                    </a:lnTo>
                    <a:lnTo>
                      <a:pt x="162" y="0"/>
                    </a:lnTo>
                    <a:lnTo>
                      <a:pt x="168" y="0"/>
                    </a:lnTo>
                    <a:lnTo>
                      <a:pt x="172" y="4"/>
                    </a:lnTo>
                    <a:lnTo>
                      <a:pt x="176" y="14"/>
                    </a:lnTo>
                    <a:lnTo>
                      <a:pt x="182" y="26"/>
                    </a:lnTo>
                    <a:lnTo>
                      <a:pt x="186" y="42"/>
                    </a:lnTo>
                    <a:lnTo>
                      <a:pt x="196" y="92"/>
                    </a:lnTo>
                    <a:lnTo>
                      <a:pt x="206" y="160"/>
                    </a:lnTo>
                    <a:lnTo>
                      <a:pt x="218" y="248"/>
                    </a:lnTo>
                    <a:lnTo>
                      <a:pt x="228" y="358"/>
                    </a:lnTo>
                    <a:lnTo>
                      <a:pt x="228" y="358"/>
                    </a:lnTo>
                    <a:lnTo>
                      <a:pt x="296" y="1114"/>
                    </a:lnTo>
                    <a:lnTo>
                      <a:pt x="334" y="1512"/>
                    </a:lnTo>
                    <a:lnTo>
                      <a:pt x="344" y="1614"/>
                    </a:lnTo>
                    <a:lnTo>
                      <a:pt x="350" y="1672"/>
                    </a:lnTo>
                    <a:lnTo>
                      <a:pt x="356" y="1704"/>
                    </a:lnTo>
                    <a:lnTo>
                      <a:pt x="360" y="172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5" name="Freeform 38"/>
              <p:cNvSpPr>
                <a:spLocks/>
              </p:cNvSpPr>
              <p:nvPr/>
            </p:nvSpPr>
            <p:spPr bwMode="auto">
              <a:xfrm>
                <a:off x="2417" y="1387"/>
                <a:ext cx="484" cy="1750"/>
              </a:xfrm>
              <a:custGeom>
                <a:avLst/>
                <a:gdLst/>
                <a:ahLst/>
                <a:cxnLst>
                  <a:cxn ang="0">
                    <a:pos x="0" y="1750"/>
                  </a:cxn>
                  <a:cxn ang="0">
                    <a:pos x="0" y="1750"/>
                  </a:cxn>
                  <a:cxn ang="0">
                    <a:pos x="2" y="1748"/>
                  </a:cxn>
                  <a:cxn ang="0">
                    <a:pos x="6" y="1742"/>
                  </a:cxn>
                  <a:cxn ang="0">
                    <a:pos x="10" y="1720"/>
                  </a:cxn>
                  <a:cxn ang="0">
                    <a:pos x="16" y="1684"/>
                  </a:cxn>
                  <a:cxn ang="0">
                    <a:pos x="22" y="1636"/>
                  </a:cxn>
                  <a:cxn ang="0">
                    <a:pos x="36" y="1508"/>
                  </a:cxn>
                  <a:cxn ang="0">
                    <a:pos x="50" y="1346"/>
                  </a:cxn>
                  <a:cxn ang="0">
                    <a:pos x="80" y="962"/>
                  </a:cxn>
                  <a:cxn ang="0">
                    <a:pos x="98" y="758"/>
                  </a:cxn>
                  <a:cxn ang="0">
                    <a:pos x="116" y="560"/>
                  </a:cxn>
                  <a:cxn ang="0">
                    <a:pos x="136" y="378"/>
                  </a:cxn>
                  <a:cxn ang="0">
                    <a:pos x="146" y="296"/>
                  </a:cxn>
                  <a:cxn ang="0">
                    <a:pos x="156" y="220"/>
                  </a:cxn>
                  <a:cxn ang="0">
                    <a:pos x="166" y="154"/>
                  </a:cxn>
                  <a:cxn ang="0">
                    <a:pos x="178" y="98"/>
                  </a:cxn>
                  <a:cxn ang="0">
                    <a:pos x="190" y="54"/>
                  </a:cxn>
                  <a:cxn ang="0">
                    <a:pos x="196" y="36"/>
                  </a:cxn>
                  <a:cxn ang="0">
                    <a:pos x="202" y="22"/>
                  </a:cxn>
                  <a:cxn ang="0">
                    <a:pos x="208" y="10"/>
                  </a:cxn>
                  <a:cxn ang="0">
                    <a:pos x="214" y="4"/>
                  </a:cxn>
                  <a:cxn ang="0">
                    <a:pos x="220" y="0"/>
                  </a:cxn>
                  <a:cxn ang="0">
                    <a:pos x="226" y="0"/>
                  </a:cxn>
                  <a:cxn ang="0">
                    <a:pos x="232" y="4"/>
                  </a:cxn>
                  <a:cxn ang="0">
                    <a:pos x="238" y="12"/>
                  </a:cxn>
                  <a:cxn ang="0">
                    <a:pos x="244" y="26"/>
                  </a:cxn>
                  <a:cxn ang="0">
                    <a:pos x="252" y="42"/>
                  </a:cxn>
                  <a:cxn ang="0">
                    <a:pos x="258" y="66"/>
                  </a:cxn>
                  <a:cxn ang="0">
                    <a:pos x="264" y="92"/>
                  </a:cxn>
                  <a:cxn ang="0">
                    <a:pos x="278" y="160"/>
                  </a:cxn>
                  <a:cxn ang="0">
                    <a:pos x="292" y="250"/>
                  </a:cxn>
                  <a:cxn ang="0">
                    <a:pos x="306" y="364"/>
                  </a:cxn>
                  <a:cxn ang="0">
                    <a:pos x="306" y="364"/>
                  </a:cxn>
                  <a:cxn ang="0">
                    <a:pos x="398" y="1132"/>
                  </a:cxn>
                  <a:cxn ang="0">
                    <a:pos x="448" y="1534"/>
                  </a:cxn>
                  <a:cxn ang="0">
                    <a:pos x="462" y="1638"/>
                  </a:cxn>
                  <a:cxn ang="0">
                    <a:pos x="472" y="1698"/>
                  </a:cxn>
                  <a:cxn ang="0">
                    <a:pos x="478" y="1730"/>
                  </a:cxn>
                  <a:cxn ang="0">
                    <a:pos x="484" y="1750"/>
                  </a:cxn>
                </a:cxnLst>
                <a:rect l="0" t="0" r="r" b="b"/>
                <a:pathLst>
                  <a:path w="484" h="1750">
                    <a:moveTo>
                      <a:pt x="0" y="1750"/>
                    </a:moveTo>
                    <a:lnTo>
                      <a:pt x="0" y="1750"/>
                    </a:lnTo>
                    <a:lnTo>
                      <a:pt x="2" y="1748"/>
                    </a:lnTo>
                    <a:lnTo>
                      <a:pt x="6" y="1742"/>
                    </a:lnTo>
                    <a:lnTo>
                      <a:pt x="10" y="1720"/>
                    </a:lnTo>
                    <a:lnTo>
                      <a:pt x="16" y="1684"/>
                    </a:lnTo>
                    <a:lnTo>
                      <a:pt x="22" y="1636"/>
                    </a:lnTo>
                    <a:lnTo>
                      <a:pt x="36" y="1508"/>
                    </a:lnTo>
                    <a:lnTo>
                      <a:pt x="50" y="1346"/>
                    </a:lnTo>
                    <a:lnTo>
                      <a:pt x="80" y="962"/>
                    </a:lnTo>
                    <a:lnTo>
                      <a:pt x="98" y="758"/>
                    </a:lnTo>
                    <a:lnTo>
                      <a:pt x="116" y="560"/>
                    </a:lnTo>
                    <a:lnTo>
                      <a:pt x="136" y="378"/>
                    </a:lnTo>
                    <a:lnTo>
                      <a:pt x="146" y="296"/>
                    </a:lnTo>
                    <a:lnTo>
                      <a:pt x="156" y="220"/>
                    </a:lnTo>
                    <a:lnTo>
                      <a:pt x="166" y="154"/>
                    </a:lnTo>
                    <a:lnTo>
                      <a:pt x="178" y="98"/>
                    </a:lnTo>
                    <a:lnTo>
                      <a:pt x="190" y="54"/>
                    </a:lnTo>
                    <a:lnTo>
                      <a:pt x="196" y="36"/>
                    </a:lnTo>
                    <a:lnTo>
                      <a:pt x="202" y="22"/>
                    </a:lnTo>
                    <a:lnTo>
                      <a:pt x="208" y="10"/>
                    </a:lnTo>
                    <a:lnTo>
                      <a:pt x="214" y="4"/>
                    </a:lnTo>
                    <a:lnTo>
                      <a:pt x="220" y="0"/>
                    </a:lnTo>
                    <a:lnTo>
                      <a:pt x="226" y="0"/>
                    </a:lnTo>
                    <a:lnTo>
                      <a:pt x="232" y="4"/>
                    </a:lnTo>
                    <a:lnTo>
                      <a:pt x="238" y="12"/>
                    </a:lnTo>
                    <a:lnTo>
                      <a:pt x="244" y="26"/>
                    </a:lnTo>
                    <a:lnTo>
                      <a:pt x="252" y="42"/>
                    </a:lnTo>
                    <a:lnTo>
                      <a:pt x="258" y="66"/>
                    </a:lnTo>
                    <a:lnTo>
                      <a:pt x="264" y="92"/>
                    </a:lnTo>
                    <a:lnTo>
                      <a:pt x="278" y="160"/>
                    </a:lnTo>
                    <a:lnTo>
                      <a:pt x="292" y="250"/>
                    </a:lnTo>
                    <a:lnTo>
                      <a:pt x="306" y="364"/>
                    </a:lnTo>
                    <a:lnTo>
                      <a:pt x="306" y="364"/>
                    </a:lnTo>
                    <a:lnTo>
                      <a:pt x="398" y="1132"/>
                    </a:lnTo>
                    <a:lnTo>
                      <a:pt x="448" y="1534"/>
                    </a:lnTo>
                    <a:lnTo>
                      <a:pt x="462" y="1638"/>
                    </a:lnTo>
                    <a:lnTo>
                      <a:pt x="472" y="1698"/>
                    </a:lnTo>
                    <a:lnTo>
                      <a:pt x="478" y="1730"/>
                    </a:lnTo>
                    <a:lnTo>
                      <a:pt x="484" y="1750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6" name="Freeform 39"/>
              <p:cNvSpPr>
                <a:spLocks/>
              </p:cNvSpPr>
              <p:nvPr/>
            </p:nvSpPr>
            <p:spPr bwMode="auto">
              <a:xfrm>
                <a:off x="1781" y="1309"/>
                <a:ext cx="2048" cy="18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6" y="2"/>
                  </a:cxn>
                  <a:cxn ang="0">
                    <a:pos x="20" y="6"/>
                  </a:cxn>
                  <a:cxn ang="0">
                    <a:pos x="76" y="10"/>
                  </a:cxn>
                  <a:cxn ang="0">
                    <a:pos x="162" y="16"/>
                  </a:cxn>
                  <a:cxn ang="0">
                    <a:pos x="276" y="20"/>
                  </a:cxn>
                  <a:cxn ang="0">
                    <a:pos x="884" y="44"/>
                  </a:cxn>
                  <a:cxn ang="0">
                    <a:pos x="1210" y="60"/>
                  </a:cxn>
                  <a:cxn ang="0">
                    <a:pos x="1360" y="68"/>
                  </a:cxn>
                  <a:cxn ang="0">
                    <a:pos x="1496" y="76"/>
                  </a:cxn>
                  <a:cxn ang="0">
                    <a:pos x="1610" y="86"/>
                  </a:cxn>
                  <a:cxn ang="0">
                    <a:pos x="1700" y="96"/>
                  </a:cxn>
                  <a:cxn ang="0">
                    <a:pos x="1734" y="102"/>
                  </a:cxn>
                  <a:cxn ang="0">
                    <a:pos x="1758" y="108"/>
                  </a:cxn>
                  <a:cxn ang="0">
                    <a:pos x="1774" y="114"/>
                  </a:cxn>
                  <a:cxn ang="0">
                    <a:pos x="1778" y="118"/>
                  </a:cxn>
                  <a:cxn ang="0">
                    <a:pos x="1780" y="120"/>
                  </a:cxn>
                  <a:cxn ang="0">
                    <a:pos x="1780" y="120"/>
                  </a:cxn>
                  <a:cxn ang="0">
                    <a:pos x="1786" y="150"/>
                  </a:cxn>
                  <a:cxn ang="0">
                    <a:pos x="1792" y="208"/>
                  </a:cxn>
                  <a:cxn ang="0">
                    <a:pos x="1810" y="394"/>
                  </a:cxn>
                  <a:cxn ang="0">
                    <a:pos x="1836" y="650"/>
                  </a:cxn>
                  <a:cxn ang="0">
                    <a:pos x="1870" y="940"/>
                  </a:cxn>
                  <a:cxn ang="0">
                    <a:pos x="1888" y="1090"/>
                  </a:cxn>
                  <a:cxn ang="0">
                    <a:pos x="1908" y="1236"/>
                  </a:cxn>
                  <a:cxn ang="0">
                    <a:pos x="1930" y="1374"/>
                  </a:cxn>
                  <a:cxn ang="0">
                    <a:pos x="1952" y="1502"/>
                  </a:cxn>
                  <a:cxn ang="0">
                    <a:pos x="1974" y="1614"/>
                  </a:cxn>
                  <a:cxn ang="0">
                    <a:pos x="1986" y="1664"/>
                  </a:cxn>
                  <a:cxn ang="0">
                    <a:pos x="1998" y="1708"/>
                  </a:cxn>
                  <a:cxn ang="0">
                    <a:pos x="2010" y="1746"/>
                  </a:cxn>
                  <a:cxn ang="0">
                    <a:pos x="2022" y="1778"/>
                  </a:cxn>
                  <a:cxn ang="0">
                    <a:pos x="2036" y="1804"/>
                  </a:cxn>
                  <a:cxn ang="0">
                    <a:pos x="2048" y="1822"/>
                  </a:cxn>
                </a:cxnLst>
                <a:rect l="0" t="0" r="r" b="b"/>
                <a:pathLst>
                  <a:path w="2048" h="1822">
                    <a:moveTo>
                      <a:pt x="0" y="0"/>
                    </a:moveTo>
                    <a:lnTo>
                      <a:pt x="0" y="0"/>
                    </a:lnTo>
                    <a:lnTo>
                      <a:pt x="6" y="2"/>
                    </a:lnTo>
                    <a:lnTo>
                      <a:pt x="20" y="6"/>
                    </a:lnTo>
                    <a:lnTo>
                      <a:pt x="76" y="10"/>
                    </a:lnTo>
                    <a:lnTo>
                      <a:pt x="162" y="16"/>
                    </a:lnTo>
                    <a:lnTo>
                      <a:pt x="276" y="20"/>
                    </a:lnTo>
                    <a:lnTo>
                      <a:pt x="884" y="44"/>
                    </a:lnTo>
                    <a:lnTo>
                      <a:pt x="1210" y="60"/>
                    </a:lnTo>
                    <a:lnTo>
                      <a:pt x="1360" y="68"/>
                    </a:lnTo>
                    <a:lnTo>
                      <a:pt x="1496" y="76"/>
                    </a:lnTo>
                    <a:lnTo>
                      <a:pt x="1610" y="86"/>
                    </a:lnTo>
                    <a:lnTo>
                      <a:pt x="1700" y="96"/>
                    </a:lnTo>
                    <a:lnTo>
                      <a:pt x="1734" y="102"/>
                    </a:lnTo>
                    <a:lnTo>
                      <a:pt x="1758" y="108"/>
                    </a:lnTo>
                    <a:lnTo>
                      <a:pt x="1774" y="114"/>
                    </a:lnTo>
                    <a:lnTo>
                      <a:pt x="1778" y="118"/>
                    </a:lnTo>
                    <a:lnTo>
                      <a:pt x="1780" y="120"/>
                    </a:lnTo>
                    <a:lnTo>
                      <a:pt x="1780" y="120"/>
                    </a:lnTo>
                    <a:lnTo>
                      <a:pt x="1786" y="150"/>
                    </a:lnTo>
                    <a:lnTo>
                      <a:pt x="1792" y="208"/>
                    </a:lnTo>
                    <a:lnTo>
                      <a:pt x="1810" y="394"/>
                    </a:lnTo>
                    <a:lnTo>
                      <a:pt x="1836" y="650"/>
                    </a:lnTo>
                    <a:lnTo>
                      <a:pt x="1870" y="940"/>
                    </a:lnTo>
                    <a:lnTo>
                      <a:pt x="1888" y="1090"/>
                    </a:lnTo>
                    <a:lnTo>
                      <a:pt x="1908" y="1236"/>
                    </a:lnTo>
                    <a:lnTo>
                      <a:pt x="1930" y="1374"/>
                    </a:lnTo>
                    <a:lnTo>
                      <a:pt x="1952" y="1502"/>
                    </a:lnTo>
                    <a:lnTo>
                      <a:pt x="1974" y="1614"/>
                    </a:lnTo>
                    <a:lnTo>
                      <a:pt x="1986" y="1664"/>
                    </a:lnTo>
                    <a:lnTo>
                      <a:pt x="1998" y="1708"/>
                    </a:lnTo>
                    <a:lnTo>
                      <a:pt x="2010" y="1746"/>
                    </a:lnTo>
                    <a:lnTo>
                      <a:pt x="2022" y="1778"/>
                    </a:lnTo>
                    <a:lnTo>
                      <a:pt x="2036" y="1804"/>
                    </a:lnTo>
                    <a:lnTo>
                      <a:pt x="2048" y="182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7" name="Freeform 40"/>
              <p:cNvSpPr>
                <a:spLocks/>
              </p:cNvSpPr>
              <p:nvPr/>
            </p:nvSpPr>
            <p:spPr bwMode="auto">
              <a:xfrm>
                <a:off x="3385" y="1431"/>
                <a:ext cx="238" cy="1662"/>
              </a:xfrm>
              <a:custGeom>
                <a:avLst/>
                <a:gdLst/>
                <a:ahLst/>
                <a:cxnLst>
                  <a:cxn ang="0">
                    <a:pos x="0" y="1662"/>
                  </a:cxn>
                  <a:cxn ang="0">
                    <a:pos x="0" y="1662"/>
                  </a:cxn>
                  <a:cxn ang="0">
                    <a:pos x="2" y="1660"/>
                  </a:cxn>
                  <a:cxn ang="0">
                    <a:pos x="2" y="1654"/>
                  </a:cxn>
                  <a:cxn ang="0">
                    <a:pos x="6" y="1632"/>
                  </a:cxn>
                  <a:cxn ang="0">
                    <a:pos x="10" y="1554"/>
                  </a:cxn>
                  <a:cxn ang="0">
                    <a:pos x="16" y="1432"/>
                  </a:cxn>
                  <a:cxn ang="0">
                    <a:pos x="20" y="1278"/>
                  </a:cxn>
                  <a:cxn ang="0">
                    <a:pos x="30" y="912"/>
                  </a:cxn>
                  <a:cxn ang="0">
                    <a:pos x="42" y="528"/>
                  </a:cxn>
                  <a:cxn ang="0">
                    <a:pos x="48" y="356"/>
                  </a:cxn>
                  <a:cxn ang="0">
                    <a:pos x="56" y="206"/>
                  </a:cxn>
                  <a:cxn ang="0">
                    <a:pos x="62" y="92"/>
                  </a:cxn>
                  <a:cxn ang="0">
                    <a:pos x="68" y="50"/>
                  </a:cxn>
                  <a:cxn ang="0">
                    <a:pos x="72" y="20"/>
                  </a:cxn>
                  <a:cxn ang="0">
                    <a:pos x="76" y="2"/>
                  </a:cxn>
                  <a:cxn ang="0">
                    <a:pos x="80" y="0"/>
                  </a:cxn>
                  <a:cxn ang="0">
                    <a:pos x="82" y="0"/>
                  </a:cxn>
                  <a:cxn ang="0">
                    <a:pos x="84" y="4"/>
                  </a:cxn>
                  <a:cxn ang="0">
                    <a:pos x="88" y="12"/>
                  </a:cxn>
                  <a:cxn ang="0">
                    <a:pos x="92" y="42"/>
                  </a:cxn>
                  <a:cxn ang="0">
                    <a:pos x="100" y="90"/>
                  </a:cxn>
                  <a:cxn ang="0">
                    <a:pos x="106" y="158"/>
                  </a:cxn>
                  <a:cxn ang="0">
                    <a:pos x="120" y="352"/>
                  </a:cxn>
                  <a:cxn ang="0">
                    <a:pos x="120" y="352"/>
                  </a:cxn>
                  <a:cxn ang="0">
                    <a:pos x="148" y="776"/>
                  </a:cxn>
                  <a:cxn ang="0">
                    <a:pos x="172" y="1096"/>
                  </a:cxn>
                  <a:cxn ang="0">
                    <a:pos x="192" y="1328"/>
                  </a:cxn>
                  <a:cxn ang="0">
                    <a:pos x="208" y="1486"/>
                  </a:cxn>
                  <a:cxn ang="0">
                    <a:pos x="222" y="1584"/>
                  </a:cxn>
                  <a:cxn ang="0">
                    <a:pos x="230" y="1636"/>
                  </a:cxn>
                  <a:cxn ang="0">
                    <a:pos x="236" y="1658"/>
                  </a:cxn>
                  <a:cxn ang="0">
                    <a:pos x="238" y="1662"/>
                  </a:cxn>
                </a:cxnLst>
                <a:rect l="0" t="0" r="r" b="b"/>
                <a:pathLst>
                  <a:path w="238" h="1662">
                    <a:moveTo>
                      <a:pt x="0" y="1662"/>
                    </a:moveTo>
                    <a:lnTo>
                      <a:pt x="0" y="1662"/>
                    </a:lnTo>
                    <a:lnTo>
                      <a:pt x="2" y="1660"/>
                    </a:lnTo>
                    <a:lnTo>
                      <a:pt x="2" y="1654"/>
                    </a:lnTo>
                    <a:lnTo>
                      <a:pt x="6" y="1632"/>
                    </a:lnTo>
                    <a:lnTo>
                      <a:pt x="10" y="1554"/>
                    </a:lnTo>
                    <a:lnTo>
                      <a:pt x="16" y="1432"/>
                    </a:lnTo>
                    <a:lnTo>
                      <a:pt x="20" y="1278"/>
                    </a:lnTo>
                    <a:lnTo>
                      <a:pt x="30" y="912"/>
                    </a:lnTo>
                    <a:lnTo>
                      <a:pt x="42" y="528"/>
                    </a:lnTo>
                    <a:lnTo>
                      <a:pt x="48" y="356"/>
                    </a:lnTo>
                    <a:lnTo>
                      <a:pt x="56" y="206"/>
                    </a:lnTo>
                    <a:lnTo>
                      <a:pt x="62" y="92"/>
                    </a:lnTo>
                    <a:lnTo>
                      <a:pt x="68" y="50"/>
                    </a:lnTo>
                    <a:lnTo>
                      <a:pt x="72" y="20"/>
                    </a:lnTo>
                    <a:lnTo>
                      <a:pt x="76" y="2"/>
                    </a:lnTo>
                    <a:lnTo>
                      <a:pt x="80" y="0"/>
                    </a:lnTo>
                    <a:lnTo>
                      <a:pt x="82" y="0"/>
                    </a:lnTo>
                    <a:lnTo>
                      <a:pt x="84" y="4"/>
                    </a:lnTo>
                    <a:lnTo>
                      <a:pt x="88" y="12"/>
                    </a:lnTo>
                    <a:lnTo>
                      <a:pt x="92" y="42"/>
                    </a:lnTo>
                    <a:lnTo>
                      <a:pt x="100" y="90"/>
                    </a:lnTo>
                    <a:lnTo>
                      <a:pt x="106" y="158"/>
                    </a:lnTo>
                    <a:lnTo>
                      <a:pt x="120" y="352"/>
                    </a:lnTo>
                    <a:lnTo>
                      <a:pt x="120" y="352"/>
                    </a:lnTo>
                    <a:lnTo>
                      <a:pt x="148" y="776"/>
                    </a:lnTo>
                    <a:lnTo>
                      <a:pt x="172" y="1096"/>
                    </a:lnTo>
                    <a:lnTo>
                      <a:pt x="192" y="1328"/>
                    </a:lnTo>
                    <a:lnTo>
                      <a:pt x="208" y="1486"/>
                    </a:lnTo>
                    <a:lnTo>
                      <a:pt x="222" y="1584"/>
                    </a:lnTo>
                    <a:lnTo>
                      <a:pt x="230" y="1636"/>
                    </a:lnTo>
                    <a:lnTo>
                      <a:pt x="236" y="1658"/>
                    </a:lnTo>
                    <a:lnTo>
                      <a:pt x="238" y="166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8" name="Freeform 41"/>
              <p:cNvSpPr>
                <a:spLocks/>
              </p:cNvSpPr>
              <p:nvPr/>
            </p:nvSpPr>
            <p:spPr bwMode="auto">
              <a:xfrm>
                <a:off x="1547" y="2491"/>
                <a:ext cx="76" cy="84"/>
              </a:xfrm>
              <a:custGeom>
                <a:avLst/>
                <a:gdLst/>
                <a:ahLst/>
                <a:cxnLst>
                  <a:cxn ang="0">
                    <a:pos x="2" y="84"/>
                  </a:cxn>
                  <a:cxn ang="0">
                    <a:pos x="2" y="84"/>
                  </a:cxn>
                  <a:cxn ang="0">
                    <a:pos x="2" y="78"/>
                  </a:cxn>
                  <a:cxn ang="0">
                    <a:pos x="2" y="78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10" y="68"/>
                  </a:cxn>
                  <a:cxn ang="0">
                    <a:pos x="62" y="68"/>
                  </a:cxn>
                  <a:cxn ang="0">
                    <a:pos x="62" y="68"/>
                  </a:cxn>
                  <a:cxn ang="0">
                    <a:pos x="70" y="70"/>
                  </a:cxn>
                  <a:cxn ang="0">
                    <a:pos x="70" y="70"/>
                  </a:cxn>
                  <a:cxn ang="0">
                    <a:pos x="72" y="72"/>
                  </a:cxn>
                  <a:cxn ang="0">
                    <a:pos x="72" y="76"/>
                  </a:cxn>
                  <a:cxn ang="0">
                    <a:pos x="72" y="78"/>
                  </a:cxn>
                  <a:cxn ang="0">
                    <a:pos x="74" y="78"/>
                  </a:cxn>
                  <a:cxn ang="0">
                    <a:pos x="74" y="52"/>
                  </a:cxn>
                  <a:cxn ang="0">
                    <a:pos x="72" y="52"/>
                  </a:cxn>
                  <a:cxn ang="0">
                    <a:pos x="72" y="56"/>
                  </a:cxn>
                  <a:cxn ang="0">
                    <a:pos x="72" y="56"/>
                  </a:cxn>
                  <a:cxn ang="0">
                    <a:pos x="72" y="58"/>
                  </a:cxn>
                  <a:cxn ang="0">
                    <a:pos x="70" y="62"/>
                  </a:cxn>
                  <a:cxn ang="0">
                    <a:pos x="70" y="62"/>
                  </a:cxn>
                  <a:cxn ang="0">
                    <a:pos x="62" y="64"/>
                  </a:cxn>
                  <a:cxn ang="0">
                    <a:pos x="16" y="64"/>
                  </a:cxn>
                  <a:cxn ang="0">
                    <a:pos x="76" y="14"/>
                  </a:cxn>
                  <a:cxn ang="0">
                    <a:pos x="76" y="1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2" y="8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6"/>
                  </a:cxn>
                  <a:cxn ang="0">
                    <a:pos x="2" y="26"/>
                  </a:cxn>
                  <a:cxn ang="0">
                    <a:pos x="2" y="24"/>
                  </a:cxn>
                  <a:cxn ang="0">
                    <a:pos x="2" y="24"/>
                  </a:cxn>
                  <a:cxn ang="0">
                    <a:pos x="2" y="20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8" y="16"/>
                  </a:cxn>
                  <a:cxn ang="0">
                    <a:pos x="12" y="16"/>
                  </a:cxn>
                  <a:cxn ang="0">
                    <a:pos x="56" y="16"/>
                  </a:cxn>
                  <a:cxn ang="0">
                    <a:pos x="0" y="62"/>
                  </a:cxn>
                  <a:cxn ang="0">
                    <a:pos x="0" y="84"/>
                  </a:cxn>
                  <a:cxn ang="0">
                    <a:pos x="2" y="84"/>
                  </a:cxn>
                  <a:cxn ang="0">
                    <a:pos x="2" y="84"/>
                  </a:cxn>
                </a:cxnLst>
                <a:rect l="0" t="0" r="r" b="b"/>
                <a:pathLst>
                  <a:path w="76" h="84">
                    <a:moveTo>
                      <a:pt x="2" y="84"/>
                    </a:moveTo>
                    <a:lnTo>
                      <a:pt x="2" y="84"/>
                    </a:lnTo>
                    <a:lnTo>
                      <a:pt x="2" y="78"/>
                    </a:lnTo>
                    <a:lnTo>
                      <a:pt x="2" y="78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10" y="68"/>
                    </a:lnTo>
                    <a:lnTo>
                      <a:pt x="62" y="68"/>
                    </a:lnTo>
                    <a:lnTo>
                      <a:pt x="62" y="68"/>
                    </a:lnTo>
                    <a:lnTo>
                      <a:pt x="70" y="70"/>
                    </a:lnTo>
                    <a:lnTo>
                      <a:pt x="70" y="70"/>
                    </a:lnTo>
                    <a:lnTo>
                      <a:pt x="72" y="72"/>
                    </a:lnTo>
                    <a:lnTo>
                      <a:pt x="72" y="76"/>
                    </a:lnTo>
                    <a:lnTo>
                      <a:pt x="72" y="78"/>
                    </a:lnTo>
                    <a:lnTo>
                      <a:pt x="74" y="78"/>
                    </a:lnTo>
                    <a:lnTo>
                      <a:pt x="74" y="52"/>
                    </a:lnTo>
                    <a:lnTo>
                      <a:pt x="72" y="52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8"/>
                    </a:lnTo>
                    <a:lnTo>
                      <a:pt x="70" y="62"/>
                    </a:lnTo>
                    <a:lnTo>
                      <a:pt x="70" y="62"/>
                    </a:lnTo>
                    <a:lnTo>
                      <a:pt x="62" y="64"/>
                    </a:lnTo>
                    <a:lnTo>
                      <a:pt x="16" y="64"/>
                    </a:lnTo>
                    <a:lnTo>
                      <a:pt x="76" y="14"/>
                    </a:lnTo>
                    <a:lnTo>
                      <a:pt x="76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2" y="8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6"/>
                    </a:lnTo>
                    <a:lnTo>
                      <a:pt x="2" y="26"/>
                    </a:lnTo>
                    <a:lnTo>
                      <a:pt x="2" y="24"/>
                    </a:lnTo>
                    <a:lnTo>
                      <a:pt x="2" y="24"/>
                    </a:lnTo>
                    <a:lnTo>
                      <a:pt x="2" y="20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56" y="16"/>
                    </a:lnTo>
                    <a:lnTo>
                      <a:pt x="0" y="62"/>
                    </a:lnTo>
                    <a:lnTo>
                      <a:pt x="0" y="84"/>
                    </a:lnTo>
                    <a:lnTo>
                      <a:pt x="2" y="84"/>
                    </a:lnTo>
                    <a:lnTo>
                      <a:pt x="2" y="8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79" name="Freeform 42"/>
              <p:cNvSpPr>
                <a:spLocks noEditPoints="1"/>
              </p:cNvSpPr>
              <p:nvPr/>
            </p:nvSpPr>
            <p:spPr bwMode="auto">
              <a:xfrm>
                <a:off x="1569" y="2441"/>
                <a:ext cx="54" cy="4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2" y="30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6" y="42"/>
                  </a:cxn>
                  <a:cxn ang="0">
                    <a:pos x="28" y="44"/>
                  </a:cxn>
                  <a:cxn ang="0">
                    <a:pos x="28" y="44"/>
                  </a:cxn>
                  <a:cxn ang="0">
                    <a:pos x="38" y="42"/>
                  </a:cxn>
                  <a:cxn ang="0">
                    <a:pos x="46" y="38"/>
                  </a:cxn>
                  <a:cxn ang="0">
                    <a:pos x="46" y="38"/>
                  </a:cxn>
                  <a:cxn ang="0">
                    <a:pos x="52" y="30"/>
                  </a:cxn>
                  <a:cxn ang="0">
                    <a:pos x="54" y="22"/>
                  </a:cxn>
                  <a:cxn ang="0">
                    <a:pos x="54" y="22"/>
                  </a:cxn>
                  <a:cxn ang="0">
                    <a:pos x="52" y="14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40" y="4"/>
                  </a:cxn>
                  <a:cxn ang="0">
                    <a:pos x="34" y="0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8" y="6"/>
                  </a:cxn>
                  <a:cxn ang="0">
                    <a:pos x="42" y="8"/>
                  </a:cxn>
                  <a:cxn ang="0">
                    <a:pos x="42" y="8"/>
                  </a:cxn>
                  <a:cxn ang="0">
                    <a:pos x="44" y="14"/>
                  </a:cxn>
                  <a:cxn ang="0">
                    <a:pos x="44" y="18"/>
                  </a:cxn>
                  <a:cxn ang="0">
                    <a:pos x="44" y="18"/>
                  </a:cxn>
                  <a:cxn ang="0">
                    <a:pos x="44" y="24"/>
                  </a:cxn>
                  <a:cxn ang="0">
                    <a:pos x="38" y="30"/>
                  </a:cxn>
                  <a:cxn ang="0">
                    <a:pos x="38" y="30"/>
                  </a:cxn>
                  <a:cxn ang="0">
                    <a:pos x="30" y="36"/>
                  </a:cxn>
                  <a:cxn ang="0">
                    <a:pos x="20" y="36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6" y="28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10" y="14"/>
                  </a:cxn>
                  <a:cxn ang="0">
                    <a:pos x="10" y="14"/>
                  </a:cxn>
                  <a:cxn ang="0">
                    <a:pos x="18" y="12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2" y="36"/>
                  </a:cxn>
                  <a:cxn ang="0">
                    <a:pos x="8" y="32"/>
                  </a:cxn>
                  <a:cxn ang="0">
                    <a:pos x="8" y="32"/>
                  </a:cxn>
                </a:cxnLst>
                <a:rect l="0" t="0" r="r" b="b"/>
                <a:pathLst>
                  <a:path w="54" h="44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30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6" y="42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38" y="42"/>
                    </a:lnTo>
                    <a:lnTo>
                      <a:pt x="46" y="38"/>
                    </a:lnTo>
                    <a:lnTo>
                      <a:pt x="46" y="38"/>
                    </a:lnTo>
                    <a:lnTo>
                      <a:pt x="52" y="30"/>
                    </a:lnTo>
                    <a:lnTo>
                      <a:pt x="54" y="22"/>
                    </a:lnTo>
                    <a:lnTo>
                      <a:pt x="54" y="22"/>
                    </a:lnTo>
                    <a:lnTo>
                      <a:pt x="52" y="14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0" y="4"/>
                    </a:lnTo>
                    <a:lnTo>
                      <a:pt x="34" y="0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8" y="6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4" y="14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0" y="36"/>
                    </a:lnTo>
                    <a:lnTo>
                      <a:pt x="20" y="36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8" y="32"/>
                    </a:moveTo>
                    <a:lnTo>
                      <a:pt x="8" y="32"/>
                    </a:lnTo>
                    <a:lnTo>
                      <a:pt x="6" y="28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8" y="12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2" y="36"/>
                    </a:lnTo>
                    <a:lnTo>
                      <a:pt x="8" y="32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0" name="Freeform 43"/>
              <p:cNvSpPr>
                <a:spLocks/>
              </p:cNvSpPr>
              <p:nvPr/>
            </p:nvSpPr>
            <p:spPr bwMode="auto">
              <a:xfrm>
                <a:off x="1571" y="2381"/>
                <a:ext cx="52" cy="58"/>
              </a:xfrm>
              <a:custGeom>
                <a:avLst/>
                <a:gdLst/>
                <a:ahLst/>
                <a:cxnLst>
                  <a:cxn ang="0">
                    <a:pos x="0" y="26"/>
                  </a:cxn>
                  <a:cxn ang="0">
                    <a:pos x="2" y="26"/>
                  </a:cxn>
                  <a:cxn ang="0">
                    <a:pos x="2" y="26"/>
                  </a:cxn>
                  <a:cxn ang="0">
                    <a:pos x="4" y="20"/>
                  </a:cxn>
                  <a:cxn ang="0">
                    <a:pos x="4" y="20"/>
                  </a:cxn>
                  <a:cxn ang="0">
                    <a:pos x="10" y="18"/>
                  </a:cxn>
                  <a:cxn ang="0">
                    <a:pos x="38" y="18"/>
                  </a:cxn>
                  <a:cxn ang="0">
                    <a:pos x="38" y="18"/>
                  </a:cxn>
                  <a:cxn ang="0">
                    <a:pos x="44" y="26"/>
                  </a:cxn>
                  <a:cxn ang="0">
                    <a:pos x="44" y="26"/>
                  </a:cxn>
                  <a:cxn ang="0">
                    <a:pos x="44" y="32"/>
                  </a:cxn>
                  <a:cxn ang="0">
                    <a:pos x="44" y="32"/>
                  </a:cxn>
                  <a:cxn ang="0">
                    <a:pos x="44" y="34"/>
                  </a:cxn>
                  <a:cxn ang="0">
                    <a:pos x="42" y="38"/>
                  </a:cxn>
                  <a:cxn ang="0">
                    <a:pos x="42" y="38"/>
                  </a:cxn>
                  <a:cxn ang="0">
                    <a:pos x="40" y="40"/>
                  </a:cxn>
                  <a:cxn ang="0">
                    <a:pos x="34" y="40"/>
                  </a:cxn>
                  <a:cxn ang="0">
                    <a:pos x="0" y="40"/>
                  </a:cxn>
                  <a:cxn ang="0">
                    <a:pos x="0" y="58"/>
                  </a:cxn>
                  <a:cxn ang="0">
                    <a:pos x="2" y="58"/>
                  </a:cxn>
                  <a:cxn ang="0">
                    <a:pos x="2" y="58"/>
                  </a:cxn>
                  <a:cxn ang="0">
                    <a:pos x="2" y="52"/>
                  </a:cxn>
                  <a:cxn ang="0">
                    <a:pos x="2" y="52"/>
                  </a:cxn>
                  <a:cxn ang="0">
                    <a:pos x="4" y="50"/>
                  </a:cxn>
                  <a:cxn ang="0">
                    <a:pos x="4" y="50"/>
                  </a:cxn>
                  <a:cxn ang="0">
                    <a:pos x="10" y="48"/>
                  </a:cxn>
                  <a:cxn ang="0">
                    <a:pos x="32" y="48"/>
                  </a:cxn>
                  <a:cxn ang="0">
                    <a:pos x="32" y="48"/>
                  </a:cxn>
                  <a:cxn ang="0">
                    <a:pos x="42" y="48"/>
                  </a:cxn>
                  <a:cxn ang="0">
                    <a:pos x="42" y="48"/>
                  </a:cxn>
                  <a:cxn ang="0">
                    <a:pos x="50" y="44"/>
                  </a:cxn>
                  <a:cxn ang="0">
                    <a:pos x="50" y="44"/>
                  </a:cxn>
                  <a:cxn ang="0">
                    <a:pos x="50" y="40"/>
                  </a:cxn>
                  <a:cxn ang="0">
                    <a:pos x="52" y="36"/>
                  </a:cxn>
                  <a:cxn ang="0">
                    <a:pos x="52" y="36"/>
                  </a:cxn>
                  <a:cxn ang="0">
                    <a:pos x="50" y="28"/>
                  </a:cxn>
                  <a:cxn ang="0">
                    <a:pos x="50" y="28"/>
                  </a:cxn>
                  <a:cxn ang="0">
                    <a:pos x="40" y="18"/>
                  </a:cxn>
                  <a:cxn ang="0">
                    <a:pos x="52" y="18"/>
                  </a:cxn>
                  <a:cxn ang="0">
                    <a:pos x="52" y="16"/>
                  </a:cxn>
                  <a:cxn ang="0">
                    <a:pos x="46" y="0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4" y="6"/>
                  </a:cxn>
                  <a:cxn ang="0">
                    <a:pos x="44" y="6"/>
                  </a:cxn>
                  <a:cxn ang="0">
                    <a:pos x="44" y="8"/>
                  </a:cxn>
                  <a:cxn ang="0">
                    <a:pos x="44" y="8"/>
                  </a:cxn>
                  <a:cxn ang="0">
                    <a:pos x="40" y="8"/>
                  </a:cxn>
                  <a:cxn ang="0">
                    <a:pos x="40" y="8"/>
                  </a:cxn>
                  <a:cxn ang="0">
                    <a:pos x="30" y="10"/>
                  </a:cxn>
                  <a:cxn ang="0">
                    <a:pos x="0" y="10"/>
                  </a:cxn>
                  <a:cxn ang="0">
                    <a:pos x="0" y="26"/>
                  </a:cxn>
                  <a:cxn ang="0">
                    <a:pos x="0" y="26"/>
                  </a:cxn>
                </a:cxnLst>
                <a:rect l="0" t="0" r="r" b="b"/>
                <a:pathLst>
                  <a:path w="52" h="58">
                    <a:moveTo>
                      <a:pt x="0" y="26"/>
                    </a:moveTo>
                    <a:lnTo>
                      <a:pt x="2" y="26"/>
                    </a:lnTo>
                    <a:lnTo>
                      <a:pt x="2" y="26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10" y="18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44" y="26"/>
                    </a:lnTo>
                    <a:lnTo>
                      <a:pt x="44" y="26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4"/>
                    </a:lnTo>
                    <a:lnTo>
                      <a:pt x="42" y="38"/>
                    </a:lnTo>
                    <a:lnTo>
                      <a:pt x="42" y="38"/>
                    </a:lnTo>
                    <a:lnTo>
                      <a:pt x="40" y="40"/>
                    </a:lnTo>
                    <a:lnTo>
                      <a:pt x="34" y="40"/>
                    </a:lnTo>
                    <a:lnTo>
                      <a:pt x="0" y="40"/>
                    </a:lnTo>
                    <a:lnTo>
                      <a:pt x="0" y="58"/>
                    </a:lnTo>
                    <a:lnTo>
                      <a:pt x="2" y="58"/>
                    </a:lnTo>
                    <a:lnTo>
                      <a:pt x="2" y="58"/>
                    </a:lnTo>
                    <a:lnTo>
                      <a:pt x="2" y="52"/>
                    </a:lnTo>
                    <a:lnTo>
                      <a:pt x="2" y="52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10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42" y="48"/>
                    </a:lnTo>
                    <a:lnTo>
                      <a:pt x="42" y="48"/>
                    </a:lnTo>
                    <a:lnTo>
                      <a:pt x="50" y="44"/>
                    </a:lnTo>
                    <a:lnTo>
                      <a:pt x="50" y="44"/>
                    </a:lnTo>
                    <a:lnTo>
                      <a:pt x="50" y="40"/>
                    </a:lnTo>
                    <a:lnTo>
                      <a:pt x="52" y="36"/>
                    </a:lnTo>
                    <a:lnTo>
                      <a:pt x="52" y="36"/>
                    </a:lnTo>
                    <a:lnTo>
                      <a:pt x="50" y="28"/>
                    </a:lnTo>
                    <a:lnTo>
                      <a:pt x="50" y="28"/>
                    </a:lnTo>
                    <a:lnTo>
                      <a:pt x="40" y="18"/>
                    </a:lnTo>
                    <a:lnTo>
                      <a:pt x="52" y="18"/>
                    </a:lnTo>
                    <a:lnTo>
                      <a:pt x="52" y="16"/>
                    </a:lnTo>
                    <a:lnTo>
                      <a:pt x="46" y="0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4" y="6"/>
                    </a:lnTo>
                    <a:lnTo>
                      <a:pt x="44" y="6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0" y="10"/>
                    </a:lnTo>
                    <a:lnTo>
                      <a:pt x="0" y="10"/>
                    </a:lnTo>
                    <a:lnTo>
                      <a:pt x="0" y="2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1" name="Freeform 44"/>
              <p:cNvSpPr>
                <a:spLocks/>
              </p:cNvSpPr>
              <p:nvPr/>
            </p:nvSpPr>
            <p:spPr bwMode="auto">
              <a:xfrm>
                <a:off x="1555" y="2349"/>
                <a:ext cx="66" cy="32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14" y="24"/>
                  </a:cxn>
                  <a:cxn ang="0">
                    <a:pos x="14" y="24"/>
                  </a:cxn>
                  <a:cxn ang="0">
                    <a:pos x="18" y="32"/>
                  </a:cxn>
                  <a:cxn ang="0">
                    <a:pos x="20" y="32"/>
                  </a:cxn>
                  <a:cxn ang="0">
                    <a:pos x="20" y="2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62" y="22"/>
                  </a:cxn>
                  <a:cxn ang="0">
                    <a:pos x="62" y="22"/>
                  </a:cxn>
                  <a:cxn ang="0">
                    <a:pos x="66" y="18"/>
                  </a:cxn>
                  <a:cxn ang="0">
                    <a:pos x="66" y="18"/>
                  </a:cxn>
                  <a:cxn ang="0">
                    <a:pos x="66" y="14"/>
                  </a:cxn>
                  <a:cxn ang="0">
                    <a:pos x="66" y="14"/>
                  </a:cxn>
                  <a:cxn ang="0">
                    <a:pos x="66" y="10"/>
                  </a:cxn>
                  <a:cxn ang="0">
                    <a:pos x="64" y="6"/>
                  </a:cxn>
                  <a:cxn ang="0">
                    <a:pos x="64" y="6"/>
                  </a:cxn>
                  <a:cxn ang="0">
                    <a:pos x="60" y="2"/>
                  </a:cxn>
                  <a:cxn ang="0">
                    <a:pos x="56" y="0"/>
                  </a:cxn>
                  <a:cxn ang="0">
                    <a:pos x="56" y="2"/>
                  </a:cxn>
                  <a:cxn ang="0">
                    <a:pos x="56" y="2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60" y="8"/>
                  </a:cxn>
                  <a:cxn ang="0">
                    <a:pos x="60" y="8"/>
                  </a:cxn>
                  <a:cxn ang="0">
                    <a:pos x="58" y="12"/>
                  </a:cxn>
                  <a:cxn ang="0">
                    <a:pos x="58" y="12"/>
                  </a:cxn>
                  <a:cxn ang="0">
                    <a:pos x="52" y="14"/>
                  </a:cxn>
                  <a:cxn ang="0">
                    <a:pos x="20" y="14"/>
                  </a:cxn>
                  <a:cxn ang="0">
                    <a:pos x="20" y="2"/>
                  </a:cxn>
                  <a:cxn ang="0">
                    <a:pos x="16" y="2"/>
                  </a:cxn>
                  <a:cxn ang="0">
                    <a:pos x="16" y="14"/>
                  </a:cxn>
                  <a:cxn ang="0">
                    <a:pos x="0" y="14"/>
                  </a:cxn>
                  <a:cxn ang="0">
                    <a:pos x="0" y="16"/>
                  </a:cxn>
                  <a:cxn ang="0">
                    <a:pos x="0" y="16"/>
                  </a:cxn>
                </a:cxnLst>
                <a:rect l="0" t="0" r="r" b="b"/>
                <a:pathLst>
                  <a:path w="66" h="32">
                    <a:moveTo>
                      <a:pt x="0" y="16"/>
                    </a:moveTo>
                    <a:lnTo>
                      <a:pt x="0" y="16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32"/>
                    </a:lnTo>
                    <a:lnTo>
                      <a:pt x="20" y="32"/>
                    </a:lnTo>
                    <a:lnTo>
                      <a:pt x="20" y="2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4"/>
                    </a:lnTo>
                    <a:lnTo>
                      <a:pt x="66" y="14"/>
                    </a:lnTo>
                    <a:lnTo>
                      <a:pt x="66" y="10"/>
                    </a:lnTo>
                    <a:lnTo>
                      <a:pt x="64" y="6"/>
                    </a:lnTo>
                    <a:lnTo>
                      <a:pt x="64" y="6"/>
                    </a:lnTo>
                    <a:lnTo>
                      <a:pt x="60" y="2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58" y="12"/>
                    </a:lnTo>
                    <a:lnTo>
                      <a:pt x="58" y="12"/>
                    </a:lnTo>
                    <a:lnTo>
                      <a:pt x="52" y="14"/>
                    </a:lnTo>
                    <a:lnTo>
                      <a:pt x="20" y="14"/>
                    </a:lnTo>
                    <a:lnTo>
                      <a:pt x="20" y="2"/>
                    </a:lnTo>
                    <a:lnTo>
                      <a:pt x="16" y="2"/>
                    </a:lnTo>
                    <a:lnTo>
                      <a:pt x="16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2" name="Freeform 45"/>
              <p:cNvSpPr>
                <a:spLocks/>
              </p:cNvSpPr>
              <p:nvPr/>
            </p:nvSpPr>
            <p:spPr bwMode="auto">
              <a:xfrm>
                <a:off x="1569" y="2311"/>
                <a:ext cx="52" cy="38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8" y="34"/>
                  </a:cxn>
                  <a:cxn ang="0">
                    <a:pos x="8" y="34"/>
                  </a:cxn>
                  <a:cxn ang="0">
                    <a:pos x="8" y="30"/>
                  </a:cxn>
                  <a:cxn ang="0">
                    <a:pos x="8" y="30"/>
                  </a:cxn>
                  <a:cxn ang="0">
                    <a:pos x="10" y="30"/>
                  </a:cxn>
                  <a:cxn ang="0">
                    <a:pos x="10" y="30"/>
                  </a:cxn>
                  <a:cxn ang="0">
                    <a:pos x="22" y="30"/>
                  </a:cxn>
                  <a:cxn ang="0">
                    <a:pos x="40" y="30"/>
                  </a:cxn>
                  <a:cxn ang="0">
                    <a:pos x="40" y="30"/>
                  </a:cxn>
                  <a:cxn ang="0">
                    <a:pos x="46" y="30"/>
                  </a:cxn>
                  <a:cxn ang="0">
                    <a:pos x="46" y="30"/>
                  </a:cxn>
                  <a:cxn ang="0">
                    <a:pos x="48" y="32"/>
                  </a:cxn>
                  <a:cxn ang="0">
                    <a:pos x="48" y="32"/>
                  </a:cxn>
                  <a:cxn ang="0">
                    <a:pos x="50" y="38"/>
                  </a:cxn>
                  <a:cxn ang="0">
                    <a:pos x="52" y="38"/>
                  </a:cxn>
                  <a:cxn ang="0">
                    <a:pos x="52" y="10"/>
                  </a:cxn>
                  <a:cxn ang="0">
                    <a:pos x="50" y="10"/>
                  </a:cxn>
                  <a:cxn ang="0">
                    <a:pos x="50" y="10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46" y="18"/>
                  </a:cxn>
                  <a:cxn ang="0">
                    <a:pos x="46" y="18"/>
                  </a:cxn>
                  <a:cxn ang="0">
                    <a:pos x="40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8" y="14"/>
                  </a:cxn>
                  <a:cxn ang="0">
                    <a:pos x="8" y="14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4" y="14"/>
                  </a:cxn>
                  <a:cxn ang="0">
                    <a:pos x="12" y="20"/>
                  </a:cxn>
                  <a:cxn ang="0">
                    <a:pos x="0" y="20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52" h="38">
                    <a:moveTo>
                      <a:pt x="0" y="22"/>
                    </a:moveTo>
                    <a:lnTo>
                      <a:pt x="6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0"/>
                    </a:lnTo>
                    <a:lnTo>
                      <a:pt x="8" y="30"/>
                    </a:lnTo>
                    <a:lnTo>
                      <a:pt x="10" y="30"/>
                    </a:lnTo>
                    <a:lnTo>
                      <a:pt x="10" y="30"/>
                    </a:lnTo>
                    <a:lnTo>
                      <a:pt x="22" y="30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6" y="30"/>
                    </a:lnTo>
                    <a:lnTo>
                      <a:pt x="46" y="30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50" y="38"/>
                    </a:lnTo>
                    <a:lnTo>
                      <a:pt x="52" y="38"/>
                    </a:lnTo>
                    <a:lnTo>
                      <a:pt x="52" y="10"/>
                    </a:lnTo>
                    <a:lnTo>
                      <a:pt x="50" y="10"/>
                    </a:lnTo>
                    <a:lnTo>
                      <a:pt x="50" y="10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40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8" y="14"/>
                    </a:lnTo>
                    <a:lnTo>
                      <a:pt x="8" y="14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4" y="14"/>
                    </a:lnTo>
                    <a:lnTo>
                      <a:pt x="12" y="20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3" name="Freeform 46"/>
              <p:cNvSpPr>
                <a:spLocks noEditPoints="1"/>
              </p:cNvSpPr>
              <p:nvPr/>
            </p:nvSpPr>
            <p:spPr bwMode="auto">
              <a:xfrm>
                <a:off x="1569" y="2257"/>
                <a:ext cx="54" cy="50"/>
              </a:xfrm>
              <a:custGeom>
                <a:avLst/>
                <a:gdLst/>
                <a:ahLst/>
                <a:cxnLst>
                  <a:cxn ang="0">
                    <a:pos x="4" y="38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4" y="46"/>
                  </a:cxn>
                  <a:cxn ang="0">
                    <a:pos x="14" y="46"/>
                  </a:cxn>
                  <a:cxn ang="0">
                    <a:pos x="20" y="50"/>
                  </a:cxn>
                  <a:cxn ang="0">
                    <a:pos x="28" y="50"/>
                  </a:cxn>
                  <a:cxn ang="0">
                    <a:pos x="28" y="50"/>
                  </a:cxn>
                  <a:cxn ang="0">
                    <a:pos x="36" y="48"/>
                  </a:cxn>
                  <a:cxn ang="0">
                    <a:pos x="44" y="44"/>
                  </a:cxn>
                  <a:cxn ang="0">
                    <a:pos x="44" y="44"/>
                  </a:cxn>
                  <a:cxn ang="0">
                    <a:pos x="48" y="40"/>
                  </a:cxn>
                  <a:cxn ang="0">
                    <a:pos x="52" y="36"/>
                  </a:cxn>
                  <a:cxn ang="0">
                    <a:pos x="52" y="32"/>
                  </a:cxn>
                  <a:cxn ang="0">
                    <a:pos x="54" y="26"/>
                  </a:cxn>
                  <a:cxn ang="0">
                    <a:pos x="54" y="26"/>
                  </a:cxn>
                  <a:cxn ang="0">
                    <a:pos x="52" y="20"/>
                  </a:cxn>
                  <a:cxn ang="0">
                    <a:pos x="50" y="14"/>
                  </a:cxn>
                  <a:cxn ang="0">
                    <a:pos x="50" y="14"/>
                  </a:cxn>
                  <a:cxn ang="0">
                    <a:pos x="46" y="8"/>
                  </a:cxn>
                  <a:cxn ang="0">
                    <a:pos x="40" y="4"/>
                  </a:cxn>
                  <a:cxn ang="0">
                    <a:pos x="40" y="4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6" y="0"/>
                  </a:cxn>
                  <a:cxn ang="0">
                    <a:pos x="18" y="2"/>
                  </a:cxn>
                  <a:cxn ang="0">
                    <a:pos x="10" y="6"/>
                  </a:cxn>
                  <a:cxn ang="0">
                    <a:pos x="10" y="6"/>
                  </a:cxn>
                  <a:cxn ang="0">
                    <a:pos x="6" y="10"/>
                  </a:cxn>
                  <a:cxn ang="0">
                    <a:pos x="2" y="16"/>
                  </a:cxn>
                  <a:cxn ang="0">
                    <a:pos x="0" y="26"/>
                  </a:cxn>
                  <a:cxn ang="0">
                    <a:pos x="0" y="26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4" y="38"/>
                  </a:cxn>
                  <a:cxn ang="0">
                    <a:pos x="10" y="18"/>
                  </a:cxn>
                  <a:cxn ang="0">
                    <a:pos x="10" y="18"/>
                  </a:cxn>
                  <a:cxn ang="0">
                    <a:pos x="18" y="12"/>
                  </a:cxn>
                  <a:cxn ang="0">
                    <a:pos x="30" y="12"/>
                  </a:cxn>
                  <a:cxn ang="0">
                    <a:pos x="30" y="12"/>
                  </a:cxn>
                  <a:cxn ang="0">
                    <a:pos x="40" y="12"/>
                  </a:cxn>
                  <a:cxn ang="0">
                    <a:pos x="46" y="14"/>
                  </a:cxn>
                  <a:cxn ang="0">
                    <a:pos x="46" y="14"/>
                  </a:cxn>
                  <a:cxn ang="0">
                    <a:pos x="48" y="18"/>
                  </a:cxn>
                  <a:cxn ang="0">
                    <a:pos x="50" y="24"/>
                  </a:cxn>
                  <a:cxn ang="0">
                    <a:pos x="50" y="24"/>
                  </a:cxn>
                  <a:cxn ang="0">
                    <a:pos x="48" y="30"/>
                  </a:cxn>
                  <a:cxn ang="0">
                    <a:pos x="42" y="36"/>
                  </a:cxn>
                  <a:cxn ang="0">
                    <a:pos x="42" y="36"/>
                  </a:cxn>
                  <a:cxn ang="0">
                    <a:pos x="34" y="38"/>
                  </a:cxn>
                  <a:cxn ang="0">
                    <a:pos x="22" y="40"/>
                  </a:cxn>
                  <a:cxn ang="0">
                    <a:pos x="22" y="40"/>
                  </a:cxn>
                  <a:cxn ang="0">
                    <a:pos x="12" y="38"/>
                  </a:cxn>
                  <a:cxn ang="0">
                    <a:pos x="12" y="38"/>
                  </a:cxn>
                  <a:cxn ang="0">
                    <a:pos x="8" y="36"/>
                  </a:cxn>
                  <a:cxn ang="0">
                    <a:pos x="6" y="34"/>
                  </a:cxn>
                  <a:cxn ang="0">
                    <a:pos x="6" y="34"/>
                  </a:cxn>
                  <a:cxn ang="0">
                    <a:pos x="4" y="28"/>
                  </a:cxn>
                  <a:cxn ang="0">
                    <a:pos x="4" y="28"/>
                  </a:cxn>
                  <a:cxn ang="0">
                    <a:pos x="6" y="22"/>
                  </a:cxn>
                  <a:cxn ang="0">
                    <a:pos x="10" y="18"/>
                  </a:cxn>
                  <a:cxn ang="0">
                    <a:pos x="10" y="18"/>
                  </a:cxn>
                  <a:cxn ang="0">
                    <a:pos x="10" y="18"/>
                  </a:cxn>
                </a:cxnLst>
                <a:rect l="0" t="0" r="r" b="b"/>
                <a:pathLst>
                  <a:path w="54" h="50">
                    <a:moveTo>
                      <a:pt x="4" y="38"/>
                    </a:moveTo>
                    <a:lnTo>
                      <a:pt x="4" y="38"/>
                    </a:lnTo>
                    <a:lnTo>
                      <a:pt x="8" y="42"/>
                    </a:lnTo>
                    <a:lnTo>
                      <a:pt x="14" y="46"/>
                    </a:lnTo>
                    <a:lnTo>
                      <a:pt x="14" y="46"/>
                    </a:lnTo>
                    <a:lnTo>
                      <a:pt x="20" y="50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36" y="48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8" y="40"/>
                    </a:lnTo>
                    <a:lnTo>
                      <a:pt x="52" y="36"/>
                    </a:lnTo>
                    <a:lnTo>
                      <a:pt x="52" y="32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52" y="20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46" y="8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8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6" y="10"/>
                    </a:lnTo>
                    <a:lnTo>
                      <a:pt x="2" y="16"/>
                    </a:lnTo>
                    <a:lnTo>
                      <a:pt x="0" y="26"/>
                    </a:lnTo>
                    <a:lnTo>
                      <a:pt x="0" y="26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4" y="38"/>
                    </a:lnTo>
                    <a:close/>
                    <a:moveTo>
                      <a:pt x="10" y="18"/>
                    </a:moveTo>
                    <a:lnTo>
                      <a:pt x="10" y="18"/>
                    </a:lnTo>
                    <a:lnTo>
                      <a:pt x="18" y="12"/>
                    </a:lnTo>
                    <a:lnTo>
                      <a:pt x="30" y="12"/>
                    </a:lnTo>
                    <a:lnTo>
                      <a:pt x="30" y="12"/>
                    </a:lnTo>
                    <a:lnTo>
                      <a:pt x="40" y="12"/>
                    </a:lnTo>
                    <a:lnTo>
                      <a:pt x="46" y="14"/>
                    </a:lnTo>
                    <a:lnTo>
                      <a:pt x="46" y="14"/>
                    </a:lnTo>
                    <a:lnTo>
                      <a:pt x="48" y="18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48" y="30"/>
                    </a:lnTo>
                    <a:lnTo>
                      <a:pt x="42" y="36"/>
                    </a:lnTo>
                    <a:lnTo>
                      <a:pt x="42" y="36"/>
                    </a:lnTo>
                    <a:lnTo>
                      <a:pt x="34" y="38"/>
                    </a:lnTo>
                    <a:lnTo>
                      <a:pt x="22" y="40"/>
                    </a:lnTo>
                    <a:lnTo>
                      <a:pt x="22" y="40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8" y="36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6" y="22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0" y="1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4" name="Freeform 47"/>
              <p:cNvSpPr>
                <a:spLocks/>
              </p:cNvSpPr>
              <p:nvPr/>
            </p:nvSpPr>
            <p:spPr bwMode="auto">
              <a:xfrm>
                <a:off x="1569" y="2197"/>
                <a:ext cx="52" cy="56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6"/>
                  </a:cxn>
                  <a:cxn ang="0">
                    <a:pos x="8" y="52"/>
                  </a:cxn>
                  <a:cxn ang="0">
                    <a:pos x="8" y="50"/>
                  </a:cxn>
                  <a:cxn ang="0">
                    <a:pos x="12" y="48"/>
                  </a:cxn>
                  <a:cxn ang="0">
                    <a:pos x="22" y="48"/>
                  </a:cxn>
                  <a:cxn ang="0">
                    <a:pos x="40" y="48"/>
                  </a:cxn>
                  <a:cxn ang="0">
                    <a:pos x="48" y="48"/>
                  </a:cxn>
                  <a:cxn ang="0">
                    <a:pos x="50" y="54"/>
                  </a:cxn>
                  <a:cxn ang="0">
                    <a:pos x="52" y="56"/>
                  </a:cxn>
                  <a:cxn ang="0">
                    <a:pos x="50" y="30"/>
                  </a:cxn>
                  <a:cxn ang="0">
                    <a:pos x="50" y="36"/>
                  </a:cxn>
                  <a:cxn ang="0">
                    <a:pos x="46" y="38"/>
                  </a:cxn>
                  <a:cxn ang="0">
                    <a:pos x="40" y="38"/>
                  </a:cxn>
                  <a:cxn ang="0">
                    <a:pos x="14" y="38"/>
                  </a:cxn>
                  <a:cxn ang="0">
                    <a:pos x="8" y="26"/>
                  </a:cxn>
                  <a:cxn ang="0">
                    <a:pos x="8" y="22"/>
                  </a:cxn>
                  <a:cxn ang="0">
                    <a:pos x="10" y="18"/>
                  </a:cxn>
                  <a:cxn ang="0">
                    <a:pos x="20" y="18"/>
                  </a:cxn>
                  <a:cxn ang="0">
                    <a:pos x="40" y="18"/>
                  </a:cxn>
                  <a:cxn ang="0">
                    <a:pos x="46" y="18"/>
                  </a:cxn>
                  <a:cxn ang="0">
                    <a:pos x="48" y="20"/>
                  </a:cxn>
                  <a:cxn ang="0">
                    <a:pos x="50" y="26"/>
                  </a:cxn>
                  <a:cxn ang="0">
                    <a:pos x="52" y="0"/>
                  </a:cxn>
                  <a:cxn ang="0">
                    <a:pos x="50" y="0"/>
                  </a:cxn>
                  <a:cxn ang="0">
                    <a:pos x="50" y="6"/>
                  </a:cxn>
                  <a:cxn ang="0">
                    <a:pos x="48" y="8"/>
                  </a:cxn>
                  <a:cxn ang="0">
                    <a:pos x="20" y="8"/>
                  </a:cxn>
                  <a:cxn ang="0">
                    <a:pos x="10" y="10"/>
                  </a:cxn>
                  <a:cxn ang="0">
                    <a:pos x="6" y="12"/>
                  </a:cxn>
                  <a:cxn ang="0">
                    <a:pos x="2" y="14"/>
                  </a:cxn>
                  <a:cxn ang="0">
                    <a:pos x="0" y="22"/>
                  </a:cxn>
                  <a:cxn ang="0">
                    <a:pos x="4" y="30"/>
                  </a:cxn>
                  <a:cxn ang="0">
                    <a:pos x="0" y="38"/>
                  </a:cxn>
                </a:cxnLst>
                <a:rect l="0" t="0" r="r" b="b"/>
                <a:pathLst>
                  <a:path w="52" h="56">
                    <a:moveTo>
                      <a:pt x="0" y="38"/>
                    </a:moveTo>
                    <a:lnTo>
                      <a:pt x="0" y="40"/>
                    </a:lnTo>
                    <a:lnTo>
                      <a:pt x="6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0"/>
                    </a:lnTo>
                    <a:lnTo>
                      <a:pt x="8" y="50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22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50" y="50"/>
                    </a:lnTo>
                    <a:lnTo>
                      <a:pt x="50" y="54"/>
                    </a:lnTo>
                    <a:lnTo>
                      <a:pt x="50" y="56"/>
                    </a:lnTo>
                    <a:lnTo>
                      <a:pt x="52" y="56"/>
                    </a:lnTo>
                    <a:lnTo>
                      <a:pt x="52" y="30"/>
                    </a:lnTo>
                    <a:lnTo>
                      <a:pt x="50" y="30"/>
                    </a:lnTo>
                    <a:lnTo>
                      <a:pt x="50" y="30"/>
                    </a:lnTo>
                    <a:lnTo>
                      <a:pt x="50" y="36"/>
                    </a:lnTo>
                    <a:lnTo>
                      <a:pt x="50" y="36"/>
                    </a:lnTo>
                    <a:lnTo>
                      <a:pt x="46" y="38"/>
                    </a:lnTo>
                    <a:lnTo>
                      <a:pt x="46" y="38"/>
                    </a:lnTo>
                    <a:lnTo>
                      <a:pt x="40" y="38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8" y="32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14" y="18"/>
                    </a:lnTo>
                    <a:lnTo>
                      <a:pt x="20" y="18"/>
                    </a:lnTo>
                    <a:lnTo>
                      <a:pt x="40" y="18"/>
                    </a:lnTo>
                    <a:lnTo>
                      <a:pt x="40" y="18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50" y="24"/>
                    </a:lnTo>
                    <a:lnTo>
                      <a:pt x="50" y="26"/>
                    </a:lnTo>
                    <a:lnTo>
                      <a:pt x="52" y="26"/>
                    </a:lnTo>
                    <a:lnTo>
                      <a:pt x="52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50" y="6"/>
                    </a:lnTo>
                    <a:lnTo>
                      <a:pt x="50" y="6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6" y="12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22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4" y="30"/>
                    </a:lnTo>
                    <a:lnTo>
                      <a:pt x="12" y="38"/>
                    </a:lnTo>
                    <a:lnTo>
                      <a:pt x="0" y="38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5" name="Freeform 48"/>
              <p:cNvSpPr>
                <a:spLocks noEditPoints="1"/>
              </p:cNvSpPr>
              <p:nvPr/>
            </p:nvSpPr>
            <p:spPr bwMode="auto">
              <a:xfrm>
                <a:off x="1547" y="2091"/>
                <a:ext cx="74" cy="7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68" y="10"/>
                  </a:cxn>
                  <a:cxn ang="0">
                    <a:pos x="38" y="34"/>
                  </a:cxn>
                  <a:cxn ang="0">
                    <a:pos x="36" y="26"/>
                  </a:cxn>
                  <a:cxn ang="0">
                    <a:pos x="30" y="20"/>
                  </a:cxn>
                  <a:cxn ang="0">
                    <a:pos x="18" y="16"/>
                  </a:cxn>
                  <a:cxn ang="0">
                    <a:pos x="12" y="16"/>
                  </a:cxn>
                  <a:cxn ang="0">
                    <a:pos x="8" y="20"/>
                  </a:cxn>
                  <a:cxn ang="0">
                    <a:pos x="2" y="30"/>
                  </a:cxn>
                  <a:cxn ang="0">
                    <a:pos x="0" y="48"/>
                  </a:cxn>
                  <a:cxn ang="0">
                    <a:pos x="2" y="74"/>
                  </a:cxn>
                  <a:cxn ang="0">
                    <a:pos x="2" y="72"/>
                  </a:cxn>
                  <a:cxn ang="0">
                    <a:pos x="4" y="66"/>
                  </a:cxn>
                  <a:cxn ang="0">
                    <a:pos x="8" y="64"/>
                  </a:cxn>
                  <a:cxn ang="0">
                    <a:pos x="60" y="64"/>
                  </a:cxn>
                  <a:cxn ang="0">
                    <a:pos x="68" y="66"/>
                  </a:cxn>
                  <a:cxn ang="0">
                    <a:pos x="72" y="68"/>
                  </a:cxn>
                  <a:cxn ang="0">
                    <a:pos x="72" y="74"/>
                  </a:cxn>
                  <a:cxn ang="0">
                    <a:pos x="74" y="42"/>
                  </a:cxn>
                  <a:cxn ang="0">
                    <a:pos x="72" y="46"/>
                  </a:cxn>
                  <a:cxn ang="0">
                    <a:pos x="72" y="48"/>
                  </a:cxn>
                  <a:cxn ang="0">
                    <a:pos x="70" y="52"/>
                  </a:cxn>
                  <a:cxn ang="0">
                    <a:pos x="60" y="54"/>
                  </a:cxn>
                  <a:cxn ang="0">
                    <a:pos x="40" y="54"/>
                  </a:cxn>
                  <a:cxn ang="0">
                    <a:pos x="40" y="52"/>
                  </a:cxn>
                  <a:cxn ang="0">
                    <a:pos x="40" y="50"/>
                  </a:cxn>
                  <a:cxn ang="0">
                    <a:pos x="74" y="20"/>
                  </a:cxn>
                  <a:cxn ang="0">
                    <a:pos x="72" y="0"/>
                  </a:cxn>
                  <a:cxn ang="0">
                    <a:pos x="6" y="54"/>
                  </a:cxn>
                  <a:cxn ang="0">
                    <a:pos x="4" y="44"/>
                  </a:cxn>
                  <a:cxn ang="0">
                    <a:pos x="6" y="38"/>
                  </a:cxn>
                  <a:cxn ang="0">
                    <a:pos x="8" y="32"/>
                  </a:cxn>
                  <a:cxn ang="0">
                    <a:pos x="20" y="28"/>
                  </a:cxn>
                  <a:cxn ang="0">
                    <a:pos x="26" y="30"/>
                  </a:cxn>
                  <a:cxn ang="0">
                    <a:pos x="32" y="34"/>
                  </a:cxn>
                  <a:cxn ang="0">
                    <a:pos x="36" y="50"/>
                  </a:cxn>
                  <a:cxn ang="0">
                    <a:pos x="36" y="52"/>
                  </a:cxn>
                  <a:cxn ang="0">
                    <a:pos x="36" y="54"/>
                  </a:cxn>
                  <a:cxn ang="0">
                    <a:pos x="6" y="54"/>
                  </a:cxn>
                </a:cxnLst>
                <a:rect l="0" t="0" r="r" b="b"/>
                <a:pathLst>
                  <a:path w="74" h="74">
                    <a:moveTo>
                      <a:pt x="72" y="0"/>
                    </a:moveTo>
                    <a:lnTo>
                      <a:pt x="72" y="0"/>
                    </a:lnTo>
                    <a:lnTo>
                      <a:pt x="68" y="10"/>
                    </a:lnTo>
                    <a:lnTo>
                      <a:pt x="68" y="10"/>
                    </a:lnTo>
                    <a:lnTo>
                      <a:pt x="60" y="18"/>
                    </a:lnTo>
                    <a:lnTo>
                      <a:pt x="38" y="34"/>
                    </a:lnTo>
                    <a:lnTo>
                      <a:pt x="38" y="34"/>
                    </a:lnTo>
                    <a:lnTo>
                      <a:pt x="36" y="26"/>
                    </a:lnTo>
                    <a:lnTo>
                      <a:pt x="30" y="20"/>
                    </a:lnTo>
                    <a:lnTo>
                      <a:pt x="30" y="20"/>
                    </a:lnTo>
                    <a:lnTo>
                      <a:pt x="26" y="16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4" y="24"/>
                    </a:lnTo>
                    <a:lnTo>
                      <a:pt x="2" y="30"/>
                    </a:lnTo>
                    <a:lnTo>
                      <a:pt x="2" y="30"/>
                    </a:lnTo>
                    <a:lnTo>
                      <a:pt x="0" y="48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2"/>
                    </a:lnTo>
                    <a:lnTo>
                      <a:pt x="2" y="72"/>
                    </a:lnTo>
                    <a:lnTo>
                      <a:pt x="2" y="68"/>
                    </a:lnTo>
                    <a:lnTo>
                      <a:pt x="4" y="66"/>
                    </a:lnTo>
                    <a:lnTo>
                      <a:pt x="4" y="66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8" y="66"/>
                    </a:lnTo>
                    <a:lnTo>
                      <a:pt x="68" y="66"/>
                    </a:lnTo>
                    <a:lnTo>
                      <a:pt x="72" y="68"/>
                    </a:lnTo>
                    <a:lnTo>
                      <a:pt x="72" y="72"/>
                    </a:lnTo>
                    <a:lnTo>
                      <a:pt x="72" y="74"/>
                    </a:lnTo>
                    <a:lnTo>
                      <a:pt x="74" y="74"/>
                    </a:lnTo>
                    <a:lnTo>
                      <a:pt x="74" y="42"/>
                    </a:lnTo>
                    <a:lnTo>
                      <a:pt x="72" y="42"/>
                    </a:lnTo>
                    <a:lnTo>
                      <a:pt x="72" y="46"/>
                    </a:lnTo>
                    <a:lnTo>
                      <a:pt x="72" y="46"/>
                    </a:lnTo>
                    <a:lnTo>
                      <a:pt x="72" y="48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66" y="52"/>
                    </a:lnTo>
                    <a:lnTo>
                      <a:pt x="60" y="54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0"/>
                    </a:lnTo>
                    <a:lnTo>
                      <a:pt x="40" y="50"/>
                    </a:lnTo>
                    <a:lnTo>
                      <a:pt x="40" y="46"/>
                    </a:lnTo>
                    <a:lnTo>
                      <a:pt x="74" y="2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  <a:moveTo>
                      <a:pt x="6" y="54"/>
                    </a:moveTo>
                    <a:lnTo>
                      <a:pt x="6" y="5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6" y="38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14" y="30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6" y="30"/>
                    </a:lnTo>
                    <a:lnTo>
                      <a:pt x="32" y="34"/>
                    </a:lnTo>
                    <a:lnTo>
                      <a:pt x="32" y="34"/>
                    </a:lnTo>
                    <a:lnTo>
                      <a:pt x="34" y="40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4"/>
                    </a:lnTo>
                    <a:lnTo>
                      <a:pt x="6" y="54"/>
                    </a:lnTo>
                    <a:lnTo>
                      <a:pt x="6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6" name="Freeform 49"/>
              <p:cNvSpPr>
                <a:spLocks noEditPoints="1"/>
              </p:cNvSpPr>
              <p:nvPr/>
            </p:nvSpPr>
            <p:spPr bwMode="auto">
              <a:xfrm>
                <a:off x="1569" y="2043"/>
                <a:ext cx="54" cy="44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2" y="30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6" y="42"/>
                  </a:cxn>
                  <a:cxn ang="0">
                    <a:pos x="28" y="44"/>
                  </a:cxn>
                  <a:cxn ang="0">
                    <a:pos x="28" y="44"/>
                  </a:cxn>
                  <a:cxn ang="0">
                    <a:pos x="38" y="42"/>
                  </a:cxn>
                  <a:cxn ang="0">
                    <a:pos x="46" y="38"/>
                  </a:cxn>
                  <a:cxn ang="0">
                    <a:pos x="46" y="38"/>
                  </a:cxn>
                  <a:cxn ang="0">
                    <a:pos x="52" y="30"/>
                  </a:cxn>
                  <a:cxn ang="0">
                    <a:pos x="54" y="22"/>
                  </a:cxn>
                  <a:cxn ang="0">
                    <a:pos x="54" y="22"/>
                  </a:cxn>
                  <a:cxn ang="0">
                    <a:pos x="52" y="14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40" y="2"/>
                  </a:cxn>
                  <a:cxn ang="0">
                    <a:pos x="34" y="0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8" y="6"/>
                  </a:cxn>
                  <a:cxn ang="0">
                    <a:pos x="42" y="8"/>
                  </a:cxn>
                  <a:cxn ang="0">
                    <a:pos x="42" y="8"/>
                  </a:cxn>
                  <a:cxn ang="0">
                    <a:pos x="44" y="12"/>
                  </a:cxn>
                  <a:cxn ang="0">
                    <a:pos x="44" y="18"/>
                  </a:cxn>
                  <a:cxn ang="0">
                    <a:pos x="44" y="18"/>
                  </a:cxn>
                  <a:cxn ang="0">
                    <a:pos x="44" y="24"/>
                  </a:cxn>
                  <a:cxn ang="0">
                    <a:pos x="38" y="30"/>
                  </a:cxn>
                  <a:cxn ang="0">
                    <a:pos x="38" y="30"/>
                  </a:cxn>
                  <a:cxn ang="0">
                    <a:pos x="30" y="34"/>
                  </a:cxn>
                  <a:cxn ang="0">
                    <a:pos x="20" y="36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6" y="28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10" y="14"/>
                  </a:cxn>
                  <a:cxn ang="0">
                    <a:pos x="10" y="14"/>
                  </a:cxn>
                  <a:cxn ang="0">
                    <a:pos x="18" y="12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2" y="34"/>
                  </a:cxn>
                  <a:cxn ang="0">
                    <a:pos x="8" y="32"/>
                  </a:cxn>
                  <a:cxn ang="0">
                    <a:pos x="8" y="32"/>
                  </a:cxn>
                </a:cxnLst>
                <a:rect l="0" t="0" r="r" b="b"/>
                <a:pathLst>
                  <a:path w="54" h="44">
                    <a:moveTo>
                      <a:pt x="20" y="0"/>
                    </a:moveTo>
                    <a:lnTo>
                      <a:pt x="20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30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6" y="42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38" y="42"/>
                    </a:lnTo>
                    <a:lnTo>
                      <a:pt x="46" y="38"/>
                    </a:lnTo>
                    <a:lnTo>
                      <a:pt x="46" y="38"/>
                    </a:lnTo>
                    <a:lnTo>
                      <a:pt x="52" y="30"/>
                    </a:lnTo>
                    <a:lnTo>
                      <a:pt x="54" y="22"/>
                    </a:lnTo>
                    <a:lnTo>
                      <a:pt x="54" y="22"/>
                    </a:lnTo>
                    <a:lnTo>
                      <a:pt x="52" y="14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8" y="6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4" y="18"/>
                    </a:lnTo>
                    <a:lnTo>
                      <a:pt x="44" y="18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0" y="34"/>
                    </a:lnTo>
                    <a:lnTo>
                      <a:pt x="20" y="36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8" y="32"/>
                    </a:moveTo>
                    <a:lnTo>
                      <a:pt x="8" y="32"/>
                    </a:lnTo>
                    <a:lnTo>
                      <a:pt x="6" y="28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4"/>
                    </a:lnTo>
                    <a:lnTo>
                      <a:pt x="10" y="14"/>
                    </a:lnTo>
                    <a:lnTo>
                      <a:pt x="18" y="12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2" y="34"/>
                    </a:lnTo>
                    <a:lnTo>
                      <a:pt x="8" y="32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7" name="Freeform 50"/>
              <p:cNvSpPr>
                <a:spLocks/>
              </p:cNvSpPr>
              <p:nvPr/>
            </p:nvSpPr>
            <p:spPr bwMode="auto">
              <a:xfrm>
                <a:off x="1543" y="1991"/>
                <a:ext cx="78" cy="44"/>
              </a:xfrm>
              <a:custGeom>
                <a:avLst/>
                <a:gdLst/>
                <a:ahLst/>
                <a:cxnLst>
                  <a:cxn ang="0">
                    <a:pos x="32" y="12"/>
                  </a:cxn>
                  <a:cxn ang="0">
                    <a:pos x="28" y="12"/>
                  </a:cxn>
                  <a:cxn ang="0">
                    <a:pos x="28" y="26"/>
                  </a:cxn>
                  <a:cxn ang="0">
                    <a:pos x="24" y="26"/>
                  </a:cxn>
                  <a:cxn ang="0">
                    <a:pos x="24" y="26"/>
                  </a:cxn>
                  <a:cxn ang="0">
                    <a:pos x="10" y="24"/>
                  </a:cxn>
                  <a:cxn ang="0">
                    <a:pos x="10" y="24"/>
                  </a:cxn>
                  <a:cxn ang="0">
                    <a:pos x="6" y="22"/>
                  </a:cxn>
                  <a:cxn ang="0">
                    <a:pos x="6" y="22"/>
                  </a:cxn>
                  <a:cxn ang="0">
                    <a:pos x="4" y="18"/>
                  </a:cxn>
                  <a:cxn ang="0">
                    <a:pos x="4" y="18"/>
                  </a:cxn>
                  <a:cxn ang="0">
                    <a:pos x="6" y="14"/>
                  </a:cxn>
                  <a:cxn ang="0">
                    <a:pos x="6" y="14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4" y="6"/>
                  </a:cxn>
                  <a:cxn ang="0">
                    <a:pos x="14" y="6"/>
                  </a:cxn>
                  <a:cxn ang="0">
                    <a:pos x="14" y="4"/>
                  </a:cxn>
                  <a:cxn ang="0">
                    <a:pos x="14" y="4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4" y="2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0" y="14"/>
                  </a:cxn>
                  <a:cxn ang="0">
                    <a:pos x="2" y="20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8" y="30"/>
                  </a:cxn>
                  <a:cxn ang="0">
                    <a:pos x="12" y="32"/>
                  </a:cxn>
                  <a:cxn ang="0">
                    <a:pos x="12" y="32"/>
                  </a:cxn>
                  <a:cxn ang="0">
                    <a:pos x="18" y="34"/>
                  </a:cxn>
                  <a:cxn ang="0">
                    <a:pos x="24" y="34"/>
                  </a:cxn>
                  <a:cxn ang="0">
                    <a:pos x="28" y="34"/>
                  </a:cxn>
                  <a:cxn ang="0">
                    <a:pos x="28" y="44"/>
                  </a:cxn>
                  <a:cxn ang="0">
                    <a:pos x="32" y="44"/>
                  </a:cxn>
                  <a:cxn ang="0">
                    <a:pos x="32" y="34"/>
                  </a:cxn>
                  <a:cxn ang="0">
                    <a:pos x="64" y="34"/>
                  </a:cxn>
                  <a:cxn ang="0">
                    <a:pos x="64" y="34"/>
                  </a:cxn>
                  <a:cxn ang="0">
                    <a:pos x="72" y="36"/>
                  </a:cxn>
                  <a:cxn ang="0">
                    <a:pos x="72" y="36"/>
                  </a:cxn>
                  <a:cxn ang="0">
                    <a:pos x="74" y="38"/>
                  </a:cxn>
                  <a:cxn ang="0">
                    <a:pos x="74" y="38"/>
                  </a:cxn>
                  <a:cxn ang="0">
                    <a:pos x="76" y="42"/>
                  </a:cxn>
                  <a:cxn ang="0">
                    <a:pos x="76" y="44"/>
                  </a:cxn>
                  <a:cxn ang="0">
                    <a:pos x="78" y="44"/>
                  </a:cxn>
                  <a:cxn ang="0">
                    <a:pos x="78" y="14"/>
                  </a:cxn>
                  <a:cxn ang="0">
                    <a:pos x="76" y="14"/>
                  </a:cxn>
                  <a:cxn ang="0">
                    <a:pos x="76" y="18"/>
                  </a:cxn>
                  <a:cxn ang="0">
                    <a:pos x="76" y="18"/>
                  </a:cxn>
                  <a:cxn ang="0">
                    <a:pos x="76" y="22"/>
                  </a:cxn>
                  <a:cxn ang="0">
                    <a:pos x="74" y="24"/>
                  </a:cxn>
                  <a:cxn ang="0">
                    <a:pos x="74" y="24"/>
                  </a:cxn>
                  <a:cxn ang="0">
                    <a:pos x="70" y="26"/>
                  </a:cxn>
                  <a:cxn ang="0">
                    <a:pos x="64" y="26"/>
                  </a:cxn>
                  <a:cxn ang="0">
                    <a:pos x="32" y="26"/>
                  </a:cxn>
                  <a:cxn ang="0">
                    <a:pos x="32" y="12"/>
                  </a:cxn>
                  <a:cxn ang="0">
                    <a:pos x="32" y="12"/>
                  </a:cxn>
                </a:cxnLst>
                <a:rect l="0" t="0" r="r" b="b"/>
                <a:pathLst>
                  <a:path w="78" h="44">
                    <a:moveTo>
                      <a:pt x="32" y="12"/>
                    </a:moveTo>
                    <a:lnTo>
                      <a:pt x="28" y="12"/>
                    </a:lnTo>
                    <a:lnTo>
                      <a:pt x="28" y="26"/>
                    </a:lnTo>
                    <a:lnTo>
                      <a:pt x="24" y="26"/>
                    </a:lnTo>
                    <a:lnTo>
                      <a:pt x="24" y="26"/>
                    </a:lnTo>
                    <a:lnTo>
                      <a:pt x="10" y="24"/>
                    </a:lnTo>
                    <a:lnTo>
                      <a:pt x="10" y="24"/>
                    </a:lnTo>
                    <a:lnTo>
                      <a:pt x="6" y="22"/>
                    </a:lnTo>
                    <a:lnTo>
                      <a:pt x="6" y="2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14" y="4"/>
                    </a:lnTo>
                    <a:lnTo>
                      <a:pt x="14" y="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20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8" y="30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8" y="34"/>
                    </a:lnTo>
                    <a:lnTo>
                      <a:pt x="24" y="34"/>
                    </a:lnTo>
                    <a:lnTo>
                      <a:pt x="28" y="34"/>
                    </a:lnTo>
                    <a:lnTo>
                      <a:pt x="28" y="44"/>
                    </a:lnTo>
                    <a:lnTo>
                      <a:pt x="32" y="44"/>
                    </a:lnTo>
                    <a:lnTo>
                      <a:pt x="32" y="34"/>
                    </a:lnTo>
                    <a:lnTo>
                      <a:pt x="64" y="34"/>
                    </a:lnTo>
                    <a:lnTo>
                      <a:pt x="64" y="34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4" y="38"/>
                    </a:lnTo>
                    <a:lnTo>
                      <a:pt x="74" y="38"/>
                    </a:lnTo>
                    <a:lnTo>
                      <a:pt x="76" y="42"/>
                    </a:lnTo>
                    <a:lnTo>
                      <a:pt x="76" y="44"/>
                    </a:lnTo>
                    <a:lnTo>
                      <a:pt x="78" y="44"/>
                    </a:lnTo>
                    <a:lnTo>
                      <a:pt x="78" y="14"/>
                    </a:lnTo>
                    <a:lnTo>
                      <a:pt x="76" y="14"/>
                    </a:lnTo>
                    <a:lnTo>
                      <a:pt x="76" y="18"/>
                    </a:lnTo>
                    <a:lnTo>
                      <a:pt x="76" y="18"/>
                    </a:lnTo>
                    <a:lnTo>
                      <a:pt x="76" y="22"/>
                    </a:lnTo>
                    <a:lnTo>
                      <a:pt x="74" y="24"/>
                    </a:lnTo>
                    <a:lnTo>
                      <a:pt x="74" y="24"/>
                    </a:lnTo>
                    <a:lnTo>
                      <a:pt x="70" y="26"/>
                    </a:lnTo>
                    <a:lnTo>
                      <a:pt x="64" y="26"/>
                    </a:lnTo>
                    <a:lnTo>
                      <a:pt x="32" y="26"/>
                    </a:lnTo>
                    <a:lnTo>
                      <a:pt x="32" y="12"/>
                    </a:lnTo>
                    <a:lnTo>
                      <a:pt x="32" y="1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8" name="Freeform 51"/>
              <p:cNvSpPr>
                <a:spLocks/>
              </p:cNvSpPr>
              <p:nvPr/>
            </p:nvSpPr>
            <p:spPr bwMode="auto">
              <a:xfrm>
                <a:off x="1543" y="1973"/>
                <a:ext cx="78" cy="2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6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8" y="18"/>
                  </a:cxn>
                  <a:cxn ang="0">
                    <a:pos x="8" y="18"/>
                  </a:cxn>
                  <a:cxn ang="0">
                    <a:pos x="10" y="18"/>
                  </a:cxn>
                  <a:cxn ang="0">
                    <a:pos x="10" y="18"/>
                  </a:cxn>
                  <a:cxn ang="0">
                    <a:pos x="22" y="18"/>
                  </a:cxn>
                  <a:cxn ang="0">
                    <a:pos x="66" y="18"/>
                  </a:cxn>
                  <a:cxn ang="0">
                    <a:pos x="66" y="18"/>
                  </a:cxn>
                  <a:cxn ang="0">
                    <a:pos x="72" y="18"/>
                  </a:cxn>
                  <a:cxn ang="0">
                    <a:pos x="72" y="18"/>
                  </a:cxn>
                  <a:cxn ang="0">
                    <a:pos x="76" y="20"/>
                  </a:cxn>
                  <a:cxn ang="0">
                    <a:pos x="76" y="20"/>
                  </a:cxn>
                  <a:cxn ang="0">
                    <a:pos x="76" y="24"/>
                  </a:cxn>
                  <a:cxn ang="0">
                    <a:pos x="78" y="24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0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2" y="8"/>
                  </a:cxn>
                  <a:cxn ang="0">
                    <a:pos x="72" y="8"/>
                  </a:cxn>
                  <a:cxn ang="0">
                    <a:pos x="66" y="8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0" y="10"/>
                  </a:cxn>
                </a:cxnLst>
                <a:rect l="0" t="0" r="r" b="b"/>
                <a:pathLst>
                  <a:path w="78" h="26">
                    <a:moveTo>
                      <a:pt x="0" y="10"/>
                    </a:moveTo>
                    <a:lnTo>
                      <a:pt x="6" y="26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8"/>
                    </a:lnTo>
                    <a:lnTo>
                      <a:pt x="10" y="18"/>
                    </a:lnTo>
                    <a:lnTo>
                      <a:pt x="22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6" y="24"/>
                    </a:lnTo>
                    <a:lnTo>
                      <a:pt x="78" y="24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66" y="8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89" name="Freeform 52"/>
              <p:cNvSpPr>
                <a:spLocks noEditPoints="1"/>
              </p:cNvSpPr>
              <p:nvPr/>
            </p:nvSpPr>
            <p:spPr bwMode="auto">
              <a:xfrm>
                <a:off x="1569" y="1923"/>
                <a:ext cx="54" cy="42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20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6" y="42"/>
                  </a:cxn>
                  <a:cxn ang="0">
                    <a:pos x="28" y="42"/>
                  </a:cxn>
                  <a:cxn ang="0">
                    <a:pos x="28" y="42"/>
                  </a:cxn>
                  <a:cxn ang="0">
                    <a:pos x="38" y="42"/>
                  </a:cxn>
                  <a:cxn ang="0">
                    <a:pos x="46" y="36"/>
                  </a:cxn>
                  <a:cxn ang="0">
                    <a:pos x="46" y="36"/>
                  </a:cxn>
                  <a:cxn ang="0">
                    <a:pos x="52" y="30"/>
                  </a:cxn>
                  <a:cxn ang="0">
                    <a:pos x="54" y="20"/>
                  </a:cxn>
                  <a:cxn ang="0">
                    <a:pos x="54" y="20"/>
                  </a:cxn>
                  <a:cxn ang="0">
                    <a:pos x="52" y="12"/>
                  </a:cxn>
                  <a:cxn ang="0">
                    <a:pos x="48" y="6"/>
                  </a:cxn>
                  <a:cxn ang="0">
                    <a:pos x="48" y="6"/>
                  </a:cxn>
                  <a:cxn ang="0">
                    <a:pos x="40" y="2"/>
                  </a:cxn>
                  <a:cxn ang="0">
                    <a:pos x="34" y="0"/>
                  </a:cxn>
                  <a:cxn ang="0">
                    <a:pos x="32" y="2"/>
                  </a:cxn>
                  <a:cxn ang="0">
                    <a:pos x="32" y="2"/>
                  </a:cxn>
                  <a:cxn ang="0">
                    <a:pos x="38" y="4"/>
                  </a:cxn>
                  <a:cxn ang="0">
                    <a:pos x="42" y="8"/>
                  </a:cxn>
                  <a:cxn ang="0">
                    <a:pos x="42" y="8"/>
                  </a:cxn>
                  <a:cxn ang="0">
                    <a:pos x="44" y="12"/>
                  </a:cxn>
                  <a:cxn ang="0">
                    <a:pos x="44" y="16"/>
                  </a:cxn>
                  <a:cxn ang="0">
                    <a:pos x="44" y="16"/>
                  </a:cxn>
                  <a:cxn ang="0">
                    <a:pos x="44" y="24"/>
                  </a:cxn>
                  <a:cxn ang="0">
                    <a:pos x="38" y="30"/>
                  </a:cxn>
                  <a:cxn ang="0">
                    <a:pos x="38" y="30"/>
                  </a:cxn>
                  <a:cxn ang="0">
                    <a:pos x="30" y="34"/>
                  </a:cxn>
                  <a:cxn ang="0">
                    <a:pos x="20" y="34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8" y="30"/>
                  </a:cxn>
                  <a:cxn ang="0">
                    <a:pos x="8" y="30"/>
                  </a:cxn>
                  <a:cxn ang="0">
                    <a:pos x="6" y="26"/>
                  </a:cxn>
                  <a:cxn ang="0">
                    <a:pos x="4" y="22"/>
                  </a:cxn>
                  <a:cxn ang="0">
                    <a:pos x="4" y="22"/>
                  </a:cxn>
                  <a:cxn ang="0">
                    <a:pos x="6" y="16"/>
                  </a:cxn>
                  <a:cxn ang="0">
                    <a:pos x="6" y="16"/>
                  </a:cxn>
                  <a:cxn ang="0">
                    <a:pos x="10" y="12"/>
                  </a:cxn>
                  <a:cxn ang="0">
                    <a:pos x="10" y="12"/>
                  </a:cxn>
                  <a:cxn ang="0">
                    <a:pos x="18" y="12"/>
                  </a:cxn>
                  <a:cxn ang="0">
                    <a:pos x="18" y="34"/>
                  </a:cxn>
                  <a:cxn ang="0">
                    <a:pos x="18" y="34"/>
                  </a:cxn>
                  <a:cxn ang="0">
                    <a:pos x="12" y="34"/>
                  </a:cxn>
                  <a:cxn ang="0">
                    <a:pos x="8" y="30"/>
                  </a:cxn>
                  <a:cxn ang="0">
                    <a:pos x="8" y="30"/>
                  </a:cxn>
                </a:cxnLst>
                <a:rect l="0" t="0" r="r" b="b"/>
                <a:pathLst>
                  <a:path w="54" h="42">
                    <a:moveTo>
                      <a:pt x="20" y="0"/>
                    </a:moveTo>
                    <a:lnTo>
                      <a:pt x="20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6" y="42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38" y="42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52" y="30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52" y="12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0" y="2"/>
                    </a:lnTo>
                    <a:lnTo>
                      <a:pt x="34" y="0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38" y="4"/>
                    </a:lnTo>
                    <a:lnTo>
                      <a:pt x="42" y="8"/>
                    </a:lnTo>
                    <a:lnTo>
                      <a:pt x="42" y="8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24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0" y="34"/>
                    </a:lnTo>
                    <a:lnTo>
                      <a:pt x="20" y="34"/>
                    </a:lnTo>
                    <a:lnTo>
                      <a:pt x="20" y="0"/>
                    </a:lnTo>
                    <a:lnTo>
                      <a:pt x="20" y="0"/>
                    </a:lnTo>
                    <a:close/>
                    <a:moveTo>
                      <a:pt x="8" y="30"/>
                    </a:moveTo>
                    <a:lnTo>
                      <a:pt x="8" y="30"/>
                    </a:lnTo>
                    <a:lnTo>
                      <a:pt x="6" y="26"/>
                    </a:lnTo>
                    <a:lnTo>
                      <a:pt x="4" y="22"/>
                    </a:lnTo>
                    <a:lnTo>
                      <a:pt x="4" y="22"/>
                    </a:lnTo>
                    <a:lnTo>
                      <a:pt x="6" y="16"/>
                    </a:lnTo>
                    <a:lnTo>
                      <a:pt x="6" y="16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8" y="12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12" y="34"/>
                    </a:lnTo>
                    <a:lnTo>
                      <a:pt x="8" y="30"/>
                    </a:lnTo>
                    <a:lnTo>
                      <a:pt x="8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0" name="Freeform 53"/>
              <p:cNvSpPr>
                <a:spLocks/>
              </p:cNvSpPr>
              <p:nvPr/>
            </p:nvSpPr>
            <p:spPr bwMode="auto">
              <a:xfrm>
                <a:off x="1569" y="1873"/>
                <a:ext cx="54" cy="4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32" y="0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44" y="12"/>
                  </a:cxn>
                  <a:cxn ang="0">
                    <a:pos x="46" y="16"/>
                  </a:cxn>
                  <a:cxn ang="0">
                    <a:pos x="46" y="16"/>
                  </a:cxn>
                  <a:cxn ang="0">
                    <a:pos x="44" y="24"/>
                  </a:cxn>
                  <a:cxn ang="0">
                    <a:pos x="38" y="28"/>
                  </a:cxn>
                  <a:cxn ang="0">
                    <a:pos x="38" y="28"/>
                  </a:cxn>
                  <a:cxn ang="0">
                    <a:pos x="30" y="32"/>
                  </a:cxn>
                  <a:cxn ang="0">
                    <a:pos x="22" y="34"/>
                  </a:cxn>
                  <a:cxn ang="0">
                    <a:pos x="22" y="34"/>
                  </a:cxn>
                  <a:cxn ang="0">
                    <a:pos x="14" y="32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6" y="24"/>
                  </a:cxn>
                  <a:cxn ang="0">
                    <a:pos x="4" y="20"/>
                  </a:cxn>
                  <a:cxn ang="0">
                    <a:pos x="4" y="20"/>
                  </a:cxn>
                  <a:cxn ang="0">
                    <a:pos x="6" y="14"/>
                  </a:cxn>
                  <a:cxn ang="0">
                    <a:pos x="6" y="14"/>
                  </a:cxn>
                  <a:cxn ang="0">
                    <a:pos x="10" y="12"/>
                  </a:cxn>
                  <a:cxn ang="0">
                    <a:pos x="10" y="12"/>
                  </a:cxn>
                  <a:cxn ang="0">
                    <a:pos x="16" y="10"/>
                  </a:cxn>
                  <a:cxn ang="0">
                    <a:pos x="16" y="10"/>
                  </a:cxn>
                  <a:cxn ang="0">
                    <a:pos x="16" y="8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6" y="2"/>
                  </a:cxn>
                  <a:cxn ang="0">
                    <a:pos x="16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8" y="2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10"/>
                  </a:cxn>
                  <a:cxn ang="0">
                    <a:pos x="0" y="18"/>
                  </a:cxn>
                  <a:cxn ang="0">
                    <a:pos x="0" y="18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6" y="40"/>
                  </a:cxn>
                  <a:cxn ang="0">
                    <a:pos x="28" y="42"/>
                  </a:cxn>
                  <a:cxn ang="0">
                    <a:pos x="28" y="42"/>
                  </a:cxn>
                  <a:cxn ang="0">
                    <a:pos x="38" y="40"/>
                  </a:cxn>
                  <a:cxn ang="0">
                    <a:pos x="46" y="36"/>
                  </a:cxn>
                  <a:cxn ang="0">
                    <a:pos x="46" y="36"/>
                  </a:cxn>
                  <a:cxn ang="0">
                    <a:pos x="52" y="28"/>
                  </a:cxn>
                  <a:cxn ang="0">
                    <a:pos x="54" y="20"/>
                  </a:cxn>
                  <a:cxn ang="0">
                    <a:pos x="54" y="20"/>
                  </a:cxn>
                  <a:cxn ang="0">
                    <a:pos x="52" y="14"/>
                  </a:cxn>
                  <a:cxn ang="0">
                    <a:pos x="48" y="8"/>
                  </a:cxn>
                  <a:cxn ang="0">
                    <a:pos x="48" y="8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0"/>
                  </a:cxn>
                </a:cxnLst>
                <a:rect l="0" t="0" r="r" b="b"/>
                <a:pathLst>
                  <a:path w="54" h="42">
                    <a:moveTo>
                      <a:pt x="32" y="0"/>
                    </a:moveTo>
                    <a:lnTo>
                      <a:pt x="32" y="0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4" y="12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4" y="24"/>
                    </a:lnTo>
                    <a:lnTo>
                      <a:pt x="38" y="28"/>
                    </a:lnTo>
                    <a:lnTo>
                      <a:pt x="38" y="28"/>
                    </a:lnTo>
                    <a:lnTo>
                      <a:pt x="30" y="32"/>
                    </a:lnTo>
                    <a:lnTo>
                      <a:pt x="22" y="34"/>
                    </a:lnTo>
                    <a:lnTo>
                      <a:pt x="22" y="34"/>
                    </a:lnTo>
                    <a:lnTo>
                      <a:pt x="14" y="32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6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10" y="12"/>
                    </a:lnTo>
                    <a:lnTo>
                      <a:pt x="10" y="12"/>
                    </a:lnTo>
                    <a:lnTo>
                      <a:pt x="16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6" y="2"/>
                    </a:lnTo>
                    <a:lnTo>
                      <a:pt x="16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10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6" y="40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38" y="40"/>
                    </a:lnTo>
                    <a:lnTo>
                      <a:pt x="46" y="36"/>
                    </a:lnTo>
                    <a:lnTo>
                      <a:pt x="46" y="36"/>
                    </a:lnTo>
                    <a:lnTo>
                      <a:pt x="52" y="28"/>
                    </a:lnTo>
                    <a:lnTo>
                      <a:pt x="54" y="20"/>
                    </a:lnTo>
                    <a:lnTo>
                      <a:pt x="54" y="20"/>
                    </a:lnTo>
                    <a:lnTo>
                      <a:pt x="52" y="14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1" name="Freeform 54"/>
              <p:cNvSpPr>
                <a:spLocks/>
              </p:cNvSpPr>
              <p:nvPr/>
            </p:nvSpPr>
            <p:spPr bwMode="auto">
              <a:xfrm>
                <a:off x="1555" y="1837"/>
                <a:ext cx="66" cy="3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0" y="14"/>
                  </a:cxn>
                  <a:cxn ang="0">
                    <a:pos x="8" y="18"/>
                  </a:cxn>
                  <a:cxn ang="0">
                    <a:pos x="8" y="18"/>
                  </a:cxn>
                  <a:cxn ang="0">
                    <a:pos x="14" y="24"/>
                  </a:cxn>
                  <a:cxn ang="0">
                    <a:pos x="14" y="24"/>
                  </a:cxn>
                  <a:cxn ang="0">
                    <a:pos x="18" y="30"/>
                  </a:cxn>
                  <a:cxn ang="0">
                    <a:pos x="20" y="30"/>
                  </a:cxn>
                  <a:cxn ang="0">
                    <a:pos x="20" y="22"/>
                  </a:cxn>
                  <a:cxn ang="0">
                    <a:pos x="54" y="22"/>
                  </a:cxn>
                  <a:cxn ang="0">
                    <a:pos x="54" y="22"/>
                  </a:cxn>
                  <a:cxn ang="0">
                    <a:pos x="62" y="20"/>
                  </a:cxn>
                  <a:cxn ang="0">
                    <a:pos x="62" y="20"/>
                  </a:cxn>
                  <a:cxn ang="0">
                    <a:pos x="66" y="18"/>
                  </a:cxn>
                  <a:cxn ang="0">
                    <a:pos x="66" y="18"/>
                  </a:cxn>
                  <a:cxn ang="0">
                    <a:pos x="66" y="12"/>
                  </a:cxn>
                  <a:cxn ang="0">
                    <a:pos x="66" y="12"/>
                  </a:cxn>
                  <a:cxn ang="0">
                    <a:pos x="66" y="8"/>
                  </a:cxn>
                  <a:cxn ang="0">
                    <a:pos x="64" y="4"/>
                  </a:cxn>
                  <a:cxn ang="0">
                    <a:pos x="64" y="4"/>
                  </a:cxn>
                  <a:cxn ang="0">
                    <a:pos x="60" y="2"/>
                  </a:cxn>
                  <a:cxn ang="0">
                    <a:pos x="56" y="0"/>
                  </a:cxn>
                  <a:cxn ang="0">
                    <a:pos x="56" y="2"/>
                  </a:cxn>
                  <a:cxn ang="0">
                    <a:pos x="56" y="2"/>
                  </a:cxn>
                  <a:cxn ang="0">
                    <a:pos x="60" y="4"/>
                  </a:cxn>
                  <a:cxn ang="0">
                    <a:pos x="60" y="4"/>
                  </a:cxn>
                  <a:cxn ang="0">
                    <a:pos x="60" y="8"/>
                  </a:cxn>
                  <a:cxn ang="0">
                    <a:pos x="60" y="8"/>
                  </a:cxn>
                  <a:cxn ang="0">
                    <a:pos x="58" y="12"/>
                  </a:cxn>
                  <a:cxn ang="0">
                    <a:pos x="58" y="12"/>
                  </a:cxn>
                  <a:cxn ang="0">
                    <a:pos x="52" y="12"/>
                  </a:cxn>
                  <a:cxn ang="0">
                    <a:pos x="20" y="12"/>
                  </a:cxn>
                  <a:cxn ang="0">
                    <a:pos x="20" y="0"/>
                  </a:cxn>
                  <a:cxn ang="0">
                    <a:pos x="16" y="0"/>
                  </a:cxn>
                  <a:cxn ang="0">
                    <a:pos x="16" y="12"/>
                  </a:cxn>
                  <a:cxn ang="0">
                    <a:pos x="0" y="12"/>
                  </a:cxn>
                  <a:cxn ang="0">
                    <a:pos x="0" y="14"/>
                  </a:cxn>
                  <a:cxn ang="0">
                    <a:pos x="0" y="14"/>
                  </a:cxn>
                </a:cxnLst>
                <a:rect l="0" t="0" r="r" b="b"/>
                <a:pathLst>
                  <a:path w="66" h="30">
                    <a:moveTo>
                      <a:pt x="0" y="14"/>
                    </a:moveTo>
                    <a:lnTo>
                      <a:pt x="0" y="14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30"/>
                    </a:lnTo>
                    <a:lnTo>
                      <a:pt x="20" y="30"/>
                    </a:lnTo>
                    <a:lnTo>
                      <a:pt x="20" y="22"/>
                    </a:lnTo>
                    <a:lnTo>
                      <a:pt x="54" y="22"/>
                    </a:lnTo>
                    <a:lnTo>
                      <a:pt x="54" y="22"/>
                    </a:lnTo>
                    <a:lnTo>
                      <a:pt x="62" y="20"/>
                    </a:lnTo>
                    <a:lnTo>
                      <a:pt x="62" y="20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2"/>
                    </a:lnTo>
                    <a:lnTo>
                      <a:pt x="66" y="12"/>
                    </a:lnTo>
                    <a:lnTo>
                      <a:pt x="66" y="8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0" y="2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58" y="12"/>
                    </a:lnTo>
                    <a:lnTo>
                      <a:pt x="58" y="12"/>
                    </a:lnTo>
                    <a:lnTo>
                      <a:pt x="52" y="12"/>
                    </a:lnTo>
                    <a:lnTo>
                      <a:pt x="20" y="12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16" y="12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2" name="Freeform 55"/>
              <p:cNvSpPr>
                <a:spLocks noEditPoints="1"/>
              </p:cNvSpPr>
              <p:nvPr/>
            </p:nvSpPr>
            <p:spPr bwMode="auto">
              <a:xfrm>
                <a:off x="1543" y="1807"/>
                <a:ext cx="78" cy="26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2" y="16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10" y="16"/>
                  </a:cxn>
                  <a:cxn ang="0">
                    <a:pos x="10" y="16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26" y="10"/>
                  </a:cxn>
                  <a:cxn ang="0">
                    <a:pos x="32" y="26"/>
                  </a:cxn>
                  <a:cxn ang="0">
                    <a:pos x="34" y="26"/>
                  </a:cxn>
                  <a:cxn ang="0">
                    <a:pos x="34" y="26"/>
                  </a:cxn>
                  <a:cxn ang="0">
                    <a:pos x="34" y="22"/>
                  </a:cxn>
                  <a:cxn ang="0">
                    <a:pos x="34" y="22"/>
                  </a:cxn>
                  <a:cxn ang="0">
                    <a:pos x="34" y="20"/>
                  </a:cxn>
                  <a:cxn ang="0">
                    <a:pos x="34" y="20"/>
                  </a:cxn>
                  <a:cxn ang="0">
                    <a:pos x="36" y="18"/>
                  </a:cxn>
                  <a:cxn ang="0">
                    <a:pos x="36" y="18"/>
                  </a:cxn>
                  <a:cxn ang="0">
                    <a:pos x="48" y="18"/>
                  </a:cxn>
                  <a:cxn ang="0">
                    <a:pos x="66" y="18"/>
                  </a:cxn>
                  <a:cxn ang="0">
                    <a:pos x="66" y="18"/>
                  </a:cxn>
                  <a:cxn ang="0">
                    <a:pos x="72" y="18"/>
                  </a:cxn>
                  <a:cxn ang="0">
                    <a:pos x="72" y="18"/>
                  </a:cxn>
                  <a:cxn ang="0">
                    <a:pos x="76" y="20"/>
                  </a:cxn>
                  <a:cxn ang="0">
                    <a:pos x="76" y="20"/>
                  </a:cxn>
                  <a:cxn ang="0">
                    <a:pos x="76" y="26"/>
                  </a:cxn>
                  <a:cxn ang="0">
                    <a:pos x="78" y="26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0"/>
                  </a:cxn>
                  <a:cxn ang="0">
                    <a:pos x="76" y="6"/>
                  </a:cxn>
                  <a:cxn ang="0">
                    <a:pos x="76" y="6"/>
                  </a:cxn>
                  <a:cxn ang="0">
                    <a:pos x="72" y="8"/>
                  </a:cxn>
                  <a:cxn ang="0">
                    <a:pos x="72" y="8"/>
                  </a:cxn>
                  <a:cxn ang="0">
                    <a:pos x="66" y="8"/>
                  </a:cxn>
                  <a:cxn ang="0">
                    <a:pos x="26" y="8"/>
                  </a:cxn>
                  <a:cxn ang="0">
                    <a:pos x="26" y="10"/>
                  </a:cxn>
                  <a:cxn ang="0">
                    <a:pos x="26" y="10"/>
                  </a:cxn>
                </a:cxnLst>
                <a:rect l="0" t="0" r="r" b="b"/>
                <a:pathLst>
                  <a:path w="78" h="26">
                    <a:moveTo>
                      <a:pt x="2" y="16"/>
                    </a:moveTo>
                    <a:lnTo>
                      <a:pt x="2" y="1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  <a:moveTo>
                      <a:pt x="26" y="10"/>
                    </a:moveTo>
                    <a:lnTo>
                      <a:pt x="32" y="26"/>
                    </a:lnTo>
                    <a:lnTo>
                      <a:pt x="34" y="26"/>
                    </a:lnTo>
                    <a:lnTo>
                      <a:pt x="34" y="26"/>
                    </a:lnTo>
                    <a:lnTo>
                      <a:pt x="34" y="22"/>
                    </a:lnTo>
                    <a:lnTo>
                      <a:pt x="34" y="22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48" y="18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72" y="18"/>
                    </a:lnTo>
                    <a:lnTo>
                      <a:pt x="72" y="18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6" y="26"/>
                    </a:lnTo>
                    <a:lnTo>
                      <a:pt x="78" y="26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6"/>
                    </a:lnTo>
                    <a:lnTo>
                      <a:pt x="76" y="6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66" y="8"/>
                    </a:lnTo>
                    <a:lnTo>
                      <a:pt x="26" y="8"/>
                    </a:lnTo>
                    <a:lnTo>
                      <a:pt x="26" y="1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3" name="Freeform 56"/>
              <p:cNvSpPr>
                <a:spLocks/>
              </p:cNvSpPr>
              <p:nvPr/>
            </p:nvSpPr>
            <p:spPr bwMode="auto">
              <a:xfrm>
                <a:off x="1571" y="1749"/>
                <a:ext cx="52" cy="54"/>
              </a:xfrm>
              <a:custGeom>
                <a:avLst/>
                <a:gdLst/>
                <a:ahLst/>
                <a:cxnLst>
                  <a:cxn ang="0">
                    <a:pos x="2" y="54"/>
                  </a:cxn>
                  <a:cxn ang="0">
                    <a:pos x="2" y="54"/>
                  </a:cxn>
                  <a:cxn ang="0">
                    <a:pos x="2" y="50"/>
                  </a:cxn>
                  <a:cxn ang="0">
                    <a:pos x="2" y="50"/>
                  </a:cxn>
                  <a:cxn ang="0">
                    <a:pos x="6" y="48"/>
                  </a:cxn>
                  <a:cxn ang="0">
                    <a:pos x="6" y="48"/>
                  </a:cxn>
                  <a:cxn ang="0">
                    <a:pos x="10" y="46"/>
                  </a:cxn>
                  <a:cxn ang="0">
                    <a:pos x="52" y="28"/>
                  </a:cxn>
                  <a:cxn ang="0">
                    <a:pos x="52" y="26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2" y="12"/>
                  </a:cxn>
                  <a:cxn ang="0">
                    <a:pos x="2" y="12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4" y="10"/>
                  </a:cxn>
                  <a:cxn ang="0">
                    <a:pos x="10" y="12"/>
                  </a:cxn>
                  <a:cxn ang="0">
                    <a:pos x="38" y="24"/>
                  </a:cxn>
                  <a:cxn ang="0">
                    <a:pos x="10" y="36"/>
                  </a:cxn>
                  <a:cxn ang="0">
                    <a:pos x="10" y="36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2" y="36"/>
                  </a:cxn>
                  <a:cxn ang="0">
                    <a:pos x="2" y="36"/>
                  </a:cxn>
                  <a:cxn ang="0">
                    <a:pos x="2" y="32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0" y="54"/>
                  </a:cxn>
                  <a:cxn ang="0">
                    <a:pos x="2" y="54"/>
                  </a:cxn>
                  <a:cxn ang="0">
                    <a:pos x="2" y="54"/>
                  </a:cxn>
                </a:cxnLst>
                <a:rect l="0" t="0" r="r" b="b"/>
                <a:pathLst>
                  <a:path w="52" h="54">
                    <a:moveTo>
                      <a:pt x="2" y="54"/>
                    </a:moveTo>
                    <a:lnTo>
                      <a:pt x="2" y="54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0" y="46"/>
                    </a:lnTo>
                    <a:lnTo>
                      <a:pt x="52" y="28"/>
                    </a:lnTo>
                    <a:lnTo>
                      <a:pt x="52" y="26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10" y="12"/>
                    </a:lnTo>
                    <a:lnTo>
                      <a:pt x="38" y="24"/>
                    </a:lnTo>
                    <a:lnTo>
                      <a:pt x="10" y="36"/>
                    </a:lnTo>
                    <a:lnTo>
                      <a:pt x="10" y="36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2" y="32"/>
                    </a:lnTo>
                    <a:lnTo>
                      <a:pt x="2" y="30"/>
                    </a:lnTo>
                    <a:lnTo>
                      <a:pt x="0" y="30"/>
                    </a:lnTo>
                    <a:lnTo>
                      <a:pt x="0" y="54"/>
                    </a:lnTo>
                    <a:lnTo>
                      <a:pt x="2" y="54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4" name="Freeform 57"/>
              <p:cNvSpPr>
                <a:spLocks noEditPoints="1"/>
              </p:cNvSpPr>
              <p:nvPr/>
            </p:nvSpPr>
            <p:spPr bwMode="auto">
              <a:xfrm>
                <a:off x="1543" y="1719"/>
                <a:ext cx="78" cy="24"/>
              </a:xfrm>
              <a:custGeom>
                <a:avLst/>
                <a:gdLst/>
                <a:ahLst/>
                <a:cxnLst>
                  <a:cxn ang="0">
                    <a:pos x="2" y="16"/>
                  </a:cxn>
                  <a:cxn ang="0">
                    <a:pos x="2" y="16"/>
                  </a:cxn>
                  <a:cxn ang="0">
                    <a:pos x="6" y="18"/>
                  </a:cxn>
                  <a:cxn ang="0">
                    <a:pos x="6" y="18"/>
                  </a:cxn>
                  <a:cxn ang="0">
                    <a:pos x="10" y="16"/>
                  </a:cxn>
                  <a:cxn ang="0">
                    <a:pos x="10" y="16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26" y="10"/>
                  </a:cxn>
                  <a:cxn ang="0">
                    <a:pos x="32" y="24"/>
                  </a:cxn>
                  <a:cxn ang="0">
                    <a:pos x="34" y="24"/>
                  </a:cxn>
                  <a:cxn ang="0">
                    <a:pos x="34" y="24"/>
                  </a:cxn>
                  <a:cxn ang="0">
                    <a:pos x="34" y="20"/>
                  </a:cxn>
                  <a:cxn ang="0">
                    <a:pos x="34" y="20"/>
                  </a:cxn>
                  <a:cxn ang="0">
                    <a:pos x="34" y="18"/>
                  </a:cxn>
                  <a:cxn ang="0">
                    <a:pos x="34" y="18"/>
                  </a:cxn>
                  <a:cxn ang="0">
                    <a:pos x="36" y="16"/>
                  </a:cxn>
                  <a:cxn ang="0">
                    <a:pos x="36" y="16"/>
                  </a:cxn>
                  <a:cxn ang="0">
                    <a:pos x="48" y="16"/>
                  </a:cxn>
                  <a:cxn ang="0">
                    <a:pos x="66" y="16"/>
                  </a:cxn>
                  <a:cxn ang="0">
                    <a:pos x="66" y="16"/>
                  </a:cxn>
                  <a:cxn ang="0">
                    <a:pos x="72" y="16"/>
                  </a:cxn>
                  <a:cxn ang="0">
                    <a:pos x="72" y="16"/>
                  </a:cxn>
                  <a:cxn ang="0">
                    <a:pos x="76" y="18"/>
                  </a:cxn>
                  <a:cxn ang="0">
                    <a:pos x="76" y="18"/>
                  </a:cxn>
                  <a:cxn ang="0">
                    <a:pos x="76" y="24"/>
                  </a:cxn>
                  <a:cxn ang="0">
                    <a:pos x="78" y="24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0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2" y="6"/>
                  </a:cxn>
                  <a:cxn ang="0">
                    <a:pos x="72" y="6"/>
                  </a:cxn>
                  <a:cxn ang="0">
                    <a:pos x="66" y="6"/>
                  </a:cxn>
                  <a:cxn ang="0">
                    <a:pos x="26" y="6"/>
                  </a:cxn>
                  <a:cxn ang="0">
                    <a:pos x="26" y="10"/>
                  </a:cxn>
                  <a:cxn ang="0">
                    <a:pos x="26" y="10"/>
                  </a:cxn>
                </a:cxnLst>
                <a:rect l="0" t="0" r="r" b="b"/>
                <a:pathLst>
                  <a:path w="78" h="24">
                    <a:moveTo>
                      <a:pt x="2" y="16"/>
                    </a:moveTo>
                    <a:lnTo>
                      <a:pt x="2" y="1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2" y="16"/>
                    </a:lnTo>
                    <a:close/>
                    <a:moveTo>
                      <a:pt x="26" y="10"/>
                    </a:moveTo>
                    <a:lnTo>
                      <a:pt x="32" y="24"/>
                    </a:lnTo>
                    <a:lnTo>
                      <a:pt x="34" y="24"/>
                    </a:lnTo>
                    <a:lnTo>
                      <a:pt x="34" y="24"/>
                    </a:lnTo>
                    <a:lnTo>
                      <a:pt x="34" y="20"/>
                    </a:lnTo>
                    <a:lnTo>
                      <a:pt x="34" y="20"/>
                    </a:lnTo>
                    <a:lnTo>
                      <a:pt x="34" y="18"/>
                    </a:lnTo>
                    <a:lnTo>
                      <a:pt x="34" y="18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48" y="16"/>
                    </a:lnTo>
                    <a:lnTo>
                      <a:pt x="66" y="16"/>
                    </a:lnTo>
                    <a:lnTo>
                      <a:pt x="66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6" y="18"/>
                    </a:lnTo>
                    <a:lnTo>
                      <a:pt x="76" y="18"/>
                    </a:lnTo>
                    <a:lnTo>
                      <a:pt x="76" y="24"/>
                    </a:lnTo>
                    <a:lnTo>
                      <a:pt x="78" y="24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2" y="6"/>
                    </a:lnTo>
                    <a:lnTo>
                      <a:pt x="72" y="6"/>
                    </a:lnTo>
                    <a:lnTo>
                      <a:pt x="66" y="6"/>
                    </a:lnTo>
                    <a:lnTo>
                      <a:pt x="26" y="6"/>
                    </a:lnTo>
                    <a:lnTo>
                      <a:pt x="26" y="1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5" name="Freeform 58"/>
              <p:cNvSpPr>
                <a:spLocks/>
              </p:cNvSpPr>
              <p:nvPr/>
            </p:nvSpPr>
            <p:spPr bwMode="auto">
              <a:xfrm>
                <a:off x="1555" y="1683"/>
                <a:ext cx="66" cy="32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0" y="16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14" y="24"/>
                  </a:cxn>
                  <a:cxn ang="0">
                    <a:pos x="14" y="24"/>
                  </a:cxn>
                  <a:cxn ang="0">
                    <a:pos x="18" y="32"/>
                  </a:cxn>
                  <a:cxn ang="0">
                    <a:pos x="20" y="32"/>
                  </a:cxn>
                  <a:cxn ang="0">
                    <a:pos x="20" y="2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62" y="22"/>
                  </a:cxn>
                  <a:cxn ang="0">
                    <a:pos x="62" y="22"/>
                  </a:cxn>
                  <a:cxn ang="0">
                    <a:pos x="66" y="18"/>
                  </a:cxn>
                  <a:cxn ang="0">
                    <a:pos x="66" y="18"/>
                  </a:cxn>
                  <a:cxn ang="0">
                    <a:pos x="66" y="14"/>
                  </a:cxn>
                  <a:cxn ang="0">
                    <a:pos x="66" y="14"/>
                  </a:cxn>
                  <a:cxn ang="0">
                    <a:pos x="66" y="10"/>
                  </a:cxn>
                  <a:cxn ang="0">
                    <a:pos x="64" y="6"/>
                  </a:cxn>
                  <a:cxn ang="0">
                    <a:pos x="64" y="6"/>
                  </a:cxn>
                  <a:cxn ang="0">
                    <a:pos x="60" y="2"/>
                  </a:cxn>
                  <a:cxn ang="0">
                    <a:pos x="56" y="0"/>
                  </a:cxn>
                  <a:cxn ang="0">
                    <a:pos x="56" y="2"/>
                  </a:cxn>
                  <a:cxn ang="0">
                    <a:pos x="56" y="2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60" y="8"/>
                  </a:cxn>
                  <a:cxn ang="0">
                    <a:pos x="60" y="8"/>
                  </a:cxn>
                  <a:cxn ang="0">
                    <a:pos x="58" y="12"/>
                  </a:cxn>
                  <a:cxn ang="0">
                    <a:pos x="58" y="12"/>
                  </a:cxn>
                  <a:cxn ang="0">
                    <a:pos x="52" y="14"/>
                  </a:cxn>
                  <a:cxn ang="0">
                    <a:pos x="20" y="14"/>
                  </a:cxn>
                  <a:cxn ang="0">
                    <a:pos x="20" y="2"/>
                  </a:cxn>
                  <a:cxn ang="0">
                    <a:pos x="16" y="2"/>
                  </a:cxn>
                  <a:cxn ang="0">
                    <a:pos x="16" y="14"/>
                  </a:cxn>
                  <a:cxn ang="0">
                    <a:pos x="0" y="14"/>
                  </a:cxn>
                  <a:cxn ang="0">
                    <a:pos x="0" y="16"/>
                  </a:cxn>
                  <a:cxn ang="0">
                    <a:pos x="0" y="16"/>
                  </a:cxn>
                </a:cxnLst>
                <a:rect l="0" t="0" r="r" b="b"/>
                <a:pathLst>
                  <a:path w="66" h="32">
                    <a:moveTo>
                      <a:pt x="0" y="16"/>
                    </a:moveTo>
                    <a:lnTo>
                      <a:pt x="0" y="16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4" y="24"/>
                    </a:lnTo>
                    <a:lnTo>
                      <a:pt x="14" y="24"/>
                    </a:lnTo>
                    <a:lnTo>
                      <a:pt x="18" y="32"/>
                    </a:lnTo>
                    <a:lnTo>
                      <a:pt x="20" y="32"/>
                    </a:lnTo>
                    <a:lnTo>
                      <a:pt x="20" y="2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62" y="22"/>
                    </a:lnTo>
                    <a:lnTo>
                      <a:pt x="62" y="22"/>
                    </a:lnTo>
                    <a:lnTo>
                      <a:pt x="66" y="18"/>
                    </a:lnTo>
                    <a:lnTo>
                      <a:pt x="66" y="18"/>
                    </a:lnTo>
                    <a:lnTo>
                      <a:pt x="66" y="14"/>
                    </a:lnTo>
                    <a:lnTo>
                      <a:pt x="66" y="14"/>
                    </a:lnTo>
                    <a:lnTo>
                      <a:pt x="66" y="10"/>
                    </a:lnTo>
                    <a:lnTo>
                      <a:pt x="64" y="6"/>
                    </a:lnTo>
                    <a:lnTo>
                      <a:pt x="64" y="6"/>
                    </a:lnTo>
                    <a:lnTo>
                      <a:pt x="60" y="2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56" y="2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58" y="12"/>
                    </a:lnTo>
                    <a:lnTo>
                      <a:pt x="58" y="12"/>
                    </a:lnTo>
                    <a:lnTo>
                      <a:pt x="52" y="14"/>
                    </a:lnTo>
                    <a:lnTo>
                      <a:pt x="20" y="14"/>
                    </a:lnTo>
                    <a:lnTo>
                      <a:pt x="20" y="2"/>
                    </a:lnTo>
                    <a:lnTo>
                      <a:pt x="16" y="2"/>
                    </a:lnTo>
                    <a:lnTo>
                      <a:pt x="16" y="14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6" name="Freeform 59"/>
              <p:cNvSpPr>
                <a:spLocks/>
              </p:cNvSpPr>
              <p:nvPr/>
            </p:nvSpPr>
            <p:spPr bwMode="auto">
              <a:xfrm>
                <a:off x="1571" y="1627"/>
                <a:ext cx="74" cy="56"/>
              </a:xfrm>
              <a:custGeom>
                <a:avLst/>
                <a:gdLst/>
                <a:ahLst/>
                <a:cxnLst>
                  <a:cxn ang="0">
                    <a:pos x="2" y="56"/>
                  </a:cxn>
                  <a:cxn ang="0">
                    <a:pos x="2" y="56"/>
                  </a:cxn>
                  <a:cxn ang="0">
                    <a:pos x="4" y="52"/>
                  </a:cxn>
                  <a:cxn ang="0">
                    <a:pos x="4" y="52"/>
                  </a:cxn>
                  <a:cxn ang="0">
                    <a:pos x="6" y="50"/>
                  </a:cxn>
                  <a:cxn ang="0">
                    <a:pos x="6" y="50"/>
                  </a:cxn>
                  <a:cxn ang="0">
                    <a:pos x="10" y="46"/>
                  </a:cxn>
                  <a:cxn ang="0">
                    <a:pos x="48" y="28"/>
                  </a:cxn>
                  <a:cxn ang="0">
                    <a:pos x="56" y="32"/>
                  </a:cxn>
                  <a:cxn ang="0">
                    <a:pos x="56" y="32"/>
                  </a:cxn>
                  <a:cxn ang="0">
                    <a:pos x="64" y="36"/>
                  </a:cxn>
                  <a:cxn ang="0">
                    <a:pos x="64" y="36"/>
                  </a:cxn>
                  <a:cxn ang="0">
                    <a:pos x="64" y="40"/>
                  </a:cxn>
                  <a:cxn ang="0">
                    <a:pos x="64" y="40"/>
                  </a:cxn>
                  <a:cxn ang="0">
                    <a:pos x="64" y="42"/>
                  </a:cxn>
                  <a:cxn ang="0">
                    <a:pos x="64" y="42"/>
                  </a:cxn>
                  <a:cxn ang="0">
                    <a:pos x="62" y="48"/>
                  </a:cxn>
                  <a:cxn ang="0">
                    <a:pos x="62" y="48"/>
                  </a:cxn>
                  <a:cxn ang="0">
                    <a:pos x="64" y="52"/>
                  </a:cxn>
                  <a:cxn ang="0">
                    <a:pos x="64" y="52"/>
                  </a:cxn>
                  <a:cxn ang="0">
                    <a:pos x="68" y="54"/>
                  </a:cxn>
                  <a:cxn ang="0">
                    <a:pos x="68" y="54"/>
                  </a:cxn>
                  <a:cxn ang="0">
                    <a:pos x="72" y="50"/>
                  </a:cxn>
                  <a:cxn ang="0">
                    <a:pos x="72" y="50"/>
                  </a:cxn>
                  <a:cxn ang="0">
                    <a:pos x="74" y="46"/>
                  </a:cxn>
                  <a:cxn ang="0">
                    <a:pos x="74" y="46"/>
                  </a:cxn>
                  <a:cxn ang="0">
                    <a:pos x="74" y="40"/>
                  </a:cxn>
                  <a:cxn ang="0">
                    <a:pos x="70" y="36"/>
                  </a:cxn>
                  <a:cxn ang="0">
                    <a:pos x="70" y="36"/>
                  </a:cxn>
                  <a:cxn ang="0">
                    <a:pos x="66" y="32"/>
                  </a:cxn>
                  <a:cxn ang="0">
                    <a:pos x="60" y="28"/>
                  </a:cxn>
                  <a:cxn ang="0">
                    <a:pos x="10" y="8"/>
                  </a:cxn>
                  <a:cxn ang="0">
                    <a:pos x="10" y="8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16"/>
                  </a:cxn>
                  <a:cxn ang="0">
                    <a:pos x="2" y="16"/>
                  </a:cxn>
                  <a:cxn ang="0">
                    <a:pos x="2" y="16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10" y="12"/>
                  </a:cxn>
                  <a:cxn ang="0">
                    <a:pos x="36" y="24"/>
                  </a:cxn>
                  <a:cxn ang="0">
                    <a:pos x="12" y="36"/>
                  </a:cxn>
                  <a:cxn ang="0">
                    <a:pos x="12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2" y="36"/>
                  </a:cxn>
                  <a:cxn ang="0">
                    <a:pos x="2" y="36"/>
                  </a:cxn>
                  <a:cxn ang="0">
                    <a:pos x="2" y="32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0" y="56"/>
                  </a:cxn>
                  <a:cxn ang="0">
                    <a:pos x="2" y="56"/>
                  </a:cxn>
                  <a:cxn ang="0">
                    <a:pos x="2" y="56"/>
                  </a:cxn>
                </a:cxnLst>
                <a:rect l="0" t="0" r="r" b="b"/>
                <a:pathLst>
                  <a:path w="74" h="56">
                    <a:moveTo>
                      <a:pt x="2" y="56"/>
                    </a:moveTo>
                    <a:lnTo>
                      <a:pt x="2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10" y="46"/>
                    </a:lnTo>
                    <a:lnTo>
                      <a:pt x="48" y="28"/>
                    </a:lnTo>
                    <a:lnTo>
                      <a:pt x="56" y="32"/>
                    </a:lnTo>
                    <a:lnTo>
                      <a:pt x="56" y="32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64" y="40"/>
                    </a:lnTo>
                    <a:lnTo>
                      <a:pt x="64" y="40"/>
                    </a:lnTo>
                    <a:lnTo>
                      <a:pt x="64" y="42"/>
                    </a:lnTo>
                    <a:lnTo>
                      <a:pt x="64" y="42"/>
                    </a:lnTo>
                    <a:lnTo>
                      <a:pt x="62" y="48"/>
                    </a:lnTo>
                    <a:lnTo>
                      <a:pt x="62" y="48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68" y="54"/>
                    </a:lnTo>
                    <a:lnTo>
                      <a:pt x="68" y="54"/>
                    </a:lnTo>
                    <a:lnTo>
                      <a:pt x="72" y="50"/>
                    </a:lnTo>
                    <a:lnTo>
                      <a:pt x="72" y="50"/>
                    </a:lnTo>
                    <a:lnTo>
                      <a:pt x="74" y="46"/>
                    </a:lnTo>
                    <a:lnTo>
                      <a:pt x="74" y="46"/>
                    </a:lnTo>
                    <a:lnTo>
                      <a:pt x="74" y="40"/>
                    </a:lnTo>
                    <a:lnTo>
                      <a:pt x="70" y="36"/>
                    </a:lnTo>
                    <a:lnTo>
                      <a:pt x="70" y="36"/>
                    </a:lnTo>
                    <a:lnTo>
                      <a:pt x="66" y="32"/>
                    </a:lnTo>
                    <a:lnTo>
                      <a:pt x="60" y="28"/>
                    </a:lnTo>
                    <a:lnTo>
                      <a:pt x="10" y="8"/>
                    </a:lnTo>
                    <a:lnTo>
                      <a:pt x="10" y="8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10" y="12"/>
                    </a:lnTo>
                    <a:lnTo>
                      <a:pt x="36" y="24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2" y="36"/>
                    </a:lnTo>
                    <a:lnTo>
                      <a:pt x="2" y="36"/>
                    </a:lnTo>
                    <a:lnTo>
                      <a:pt x="2" y="32"/>
                    </a:lnTo>
                    <a:lnTo>
                      <a:pt x="2" y="32"/>
                    </a:lnTo>
                    <a:lnTo>
                      <a:pt x="0" y="32"/>
                    </a:lnTo>
                    <a:lnTo>
                      <a:pt x="0" y="56"/>
                    </a:lnTo>
                    <a:lnTo>
                      <a:pt x="2" y="56"/>
                    </a:lnTo>
                    <a:lnTo>
                      <a:pt x="2" y="5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7" name="Rectangle 60"/>
              <p:cNvSpPr>
                <a:spLocks noChangeArrowheads="1"/>
              </p:cNvSpPr>
              <p:nvPr/>
            </p:nvSpPr>
            <p:spPr bwMode="auto">
              <a:xfrm>
                <a:off x="1537" y="1247"/>
                <a:ext cx="184" cy="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defTabSz="9144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1" lang="ja-JP" altLang="ja-JP" sz="1400" smtClean="0">
                    <a:solidFill>
                      <a:srgbClr val="000000"/>
                    </a:solidFill>
                    <a:latin typeface="Times New Roman" pitchFamily="18" charset="0"/>
                    <a:ea typeface="ＭＳ Ｐゴシック" pitchFamily="50" charset="-128"/>
                    <a:cs typeface="ＭＳ Ｐゴシック" pitchFamily="50" charset="-128"/>
                  </a:rPr>
                  <a:t>1.0</a:t>
                </a:r>
                <a:endParaRPr kumimoji="1" lang="ja-JP" altLang="ja-JP" smtClean="0">
                  <a:solidFill>
                    <a:prstClr val="black"/>
                  </a:solidFill>
                  <a:latin typeface="Arial" pitchFamily="34" charset="0"/>
                  <a:ea typeface="ＭＳ Ｐゴシック" pitchFamily="50" charset="-128"/>
                  <a:cs typeface="ＭＳ Ｐゴシック" pitchFamily="50" charset="-128"/>
                </a:endParaRPr>
              </a:p>
            </p:txBody>
          </p:sp>
          <p:sp>
            <p:nvSpPr>
              <p:cNvPr id="198" name="Freeform 88"/>
              <p:cNvSpPr>
                <a:spLocks/>
              </p:cNvSpPr>
              <p:nvPr/>
            </p:nvSpPr>
            <p:spPr bwMode="auto">
              <a:xfrm>
                <a:off x="2973" y="1205"/>
                <a:ext cx="50" cy="78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2" y="4"/>
                  </a:cxn>
                  <a:cxn ang="0">
                    <a:pos x="38" y="4"/>
                  </a:cxn>
                  <a:cxn ang="0">
                    <a:pos x="34" y="4"/>
                  </a:cxn>
                  <a:cxn ang="0">
                    <a:pos x="22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22" y="44"/>
                  </a:cxn>
                  <a:cxn ang="0">
                    <a:pos x="34" y="50"/>
                  </a:cxn>
                  <a:cxn ang="0">
                    <a:pos x="38" y="56"/>
                  </a:cxn>
                  <a:cxn ang="0">
                    <a:pos x="40" y="62"/>
                  </a:cxn>
                  <a:cxn ang="0">
                    <a:pos x="38" y="66"/>
                  </a:cxn>
                  <a:cxn ang="0">
                    <a:pos x="36" y="70"/>
                  </a:cxn>
                  <a:cxn ang="0">
                    <a:pos x="24" y="74"/>
                  </a:cxn>
                  <a:cxn ang="0">
                    <a:pos x="18" y="72"/>
                  </a:cxn>
                  <a:cxn ang="0">
                    <a:pos x="14" y="70"/>
                  </a:cxn>
                  <a:cxn ang="0">
                    <a:pos x="6" y="64"/>
                  </a:cxn>
                  <a:cxn ang="0">
                    <a:pos x="2" y="52"/>
                  </a:cxn>
                  <a:cxn ang="0">
                    <a:pos x="0" y="78"/>
                  </a:cxn>
                  <a:cxn ang="0">
                    <a:pos x="2" y="78"/>
                  </a:cxn>
                  <a:cxn ang="0">
                    <a:pos x="4" y="74"/>
                  </a:cxn>
                  <a:cxn ang="0">
                    <a:pos x="6" y="74"/>
                  </a:cxn>
                  <a:cxn ang="0">
                    <a:pos x="12" y="76"/>
                  </a:cxn>
                  <a:cxn ang="0">
                    <a:pos x="20" y="78"/>
                  </a:cxn>
                  <a:cxn ang="0">
                    <a:pos x="26" y="78"/>
                  </a:cxn>
                  <a:cxn ang="0">
                    <a:pos x="42" y="72"/>
                  </a:cxn>
                  <a:cxn ang="0">
                    <a:pos x="48" y="64"/>
                  </a:cxn>
                  <a:cxn ang="0">
                    <a:pos x="50" y="58"/>
                  </a:cxn>
                  <a:cxn ang="0">
                    <a:pos x="48" y="48"/>
                  </a:cxn>
                  <a:cxn ang="0">
                    <a:pos x="42" y="42"/>
                  </a:cxn>
                  <a:cxn ang="0">
                    <a:pos x="28" y="34"/>
                  </a:cxn>
                  <a:cxn ang="0">
                    <a:pos x="10" y="22"/>
                  </a:cxn>
                  <a:cxn ang="0">
                    <a:pos x="8" y="20"/>
                  </a:cxn>
                  <a:cxn ang="0">
                    <a:pos x="8" y="16"/>
                  </a:cxn>
                  <a:cxn ang="0">
                    <a:pos x="12" y="8"/>
                  </a:cxn>
                  <a:cxn ang="0">
                    <a:pos x="16" y="6"/>
                  </a:cxn>
                  <a:cxn ang="0">
                    <a:pos x="22" y="4"/>
                  </a:cxn>
                  <a:cxn ang="0">
                    <a:pos x="32" y="8"/>
                  </a:cxn>
                  <a:cxn ang="0">
                    <a:pos x="36" y="10"/>
                  </a:cxn>
                  <a:cxn ang="0">
                    <a:pos x="38" y="14"/>
                  </a:cxn>
                  <a:cxn ang="0">
                    <a:pos x="42" y="26"/>
                  </a:cxn>
                  <a:cxn ang="0">
                    <a:pos x="44" y="0"/>
                  </a:cxn>
                  <a:cxn ang="0">
                    <a:pos x="42" y="0"/>
                  </a:cxn>
                </a:cxnLst>
                <a:rect l="0" t="0" r="r" b="b"/>
                <a:pathLst>
                  <a:path w="50" h="78">
                    <a:moveTo>
                      <a:pt x="42" y="0"/>
                    </a:moveTo>
                    <a:lnTo>
                      <a:pt x="42" y="0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4" y="4"/>
                    </a:lnTo>
                    <a:lnTo>
                      <a:pt x="34" y="4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22" y="44"/>
                    </a:lnTo>
                    <a:lnTo>
                      <a:pt x="22" y="44"/>
                    </a:lnTo>
                    <a:lnTo>
                      <a:pt x="34" y="50"/>
                    </a:lnTo>
                    <a:lnTo>
                      <a:pt x="34" y="50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40" y="62"/>
                    </a:lnTo>
                    <a:lnTo>
                      <a:pt x="40" y="62"/>
                    </a:lnTo>
                    <a:lnTo>
                      <a:pt x="38" y="66"/>
                    </a:lnTo>
                    <a:lnTo>
                      <a:pt x="36" y="70"/>
                    </a:lnTo>
                    <a:lnTo>
                      <a:pt x="36" y="70"/>
                    </a:lnTo>
                    <a:lnTo>
                      <a:pt x="30" y="72"/>
                    </a:lnTo>
                    <a:lnTo>
                      <a:pt x="24" y="74"/>
                    </a:lnTo>
                    <a:lnTo>
                      <a:pt x="24" y="74"/>
                    </a:lnTo>
                    <a:lnTo>
                      <a:pt x="18" y="72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0" y="68"/>
                    </a:lnTo>
                    <a:lnTo>
                      <a:pt x="6" y="64"/>
                    </a:lnTo>
                    <a:lnTo>
                      <a:pt x="6" y="64"/>
                    </a:lnTo>
                    <a:lnTo>
                      <a:pt x="2" y="52"/>
                    </a:lnTo>
                    <a:lnTo>
                      <a:pt x="0" y="52"/>
                    </a:lnTo>
                    <a:lnTo>
                      <a:pt x="0" y="78"/>
                    </a:lnTo>
                    <a:lnTo>
                      <a:pt x="2" y="78"/>
                    </a:lnTo>
                    <a:lnTo>
                      <a:pt x="2" y="78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6" y="74"/>
                    </a:lnTo>
                    <a:lnTo>
                      <a:pt x="6" y="74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20" y="78"/>
                    </a:lnTo>
                    <a:lnTo>
                      <a:pt x="20" y="78"/>
                    </a:lnTo>
                    <a:lnTo>
                      <a:pt x="26" y="78"/>
                    </a:lnTo>
                    <a:lnTo>
                      <a:pt x="26" y="78"/>
                    </a:lnTo>
                    <a:lnTo>
                      <a:pt x="36" y="76"/>
                    </a:lnTo>
                    <a:lnTo>
                      <a:pt x="42" y="72"/>
                    </a:lnTo>
                    <a:lnTo>
                      <a:pt x="42" y="72"/>
                    </a:lnTo>
                    <a:lnTo>
                      <a:pt x="48" y="64"/>
                    </a:lnTo>
                    <a:lnTo>
                      <a:pt x="50" y="58"/>
                    </a:lnTo>
                    <a:lnTo>
                      <a:pt x="50" y="5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2" y="42"/>
                    </a:lnTo>
                    <a:lnTo>
                      <a:pt x="42" y="42"/>
                    </a:lnTo>
                    <a:lnTo>
                      <a:pt x="28" y="34"/>
                    </a:lnTo>
                    <a:lnTo>
                      <a:pt x="28" y="34"/>
                    </a:lnTo>
                    <a:lnTo>
                      <a:pt x="16" y="26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0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6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6" y="10"/>
                    </a:lnTo>
                    <a:lnTo>
                      <a:pt x="38" y="14"/>
                    </a:lnTo>
                    <a:lnTo>
                      <a:pt x="38" y="14"/>
                    </a:lnTo>
                    <a:lnTo>
                      <a:pt x="42" y="20"/>
                    </a:lnTo>
                    <a:lnTo>
                      <a:pt x="42" y="26"/>
                    </a:lnTo>
                    <a:lnTo>
                      <a:pt x="44" y="26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199" name="Freeform 89"/>
              <p:cNvSpPr>
                <a:spLocks/>
              </p:cNvSpPr>
              <p:nvPr/>
            </p:nvSpPr>
            <p:spPr bwMode="auto">
              <a:xfrm>
                <a:off x="3029" y="1231"/>
                <a:ext cx="58" cy="52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30" y="2"/>
                  </a:cxn>
                  <a:cxn ang="0">
                    <a:pos x="30" y="2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40" y="10"/>
                  </a:cxn>
                  <a:cxn ang="0">
                    <a:pos x="40" y="38"/>
                  </a:cxn>
                  <a:cxn ang="0">
                    <a:pos x="40" y="38"/>
                  </a:cxn>
                  <a:cxn ang="0">
                    <a:pos x="32" y="44"/>
                  </a:cxn>
                  <a:cxn ang="0">
                    <a:pos x="32" y="44"/>
                  </a:cxn>
                  <a:cxn ang="0">
                    <a:pos x="26" y="44"/>
                  </a:cxn>
                  <a:cxn ang="0">
                    <a:pos x="26" y="44"/>
                  </a:cxn>
                  <a:cxn ang="0">
                    <a:pos x="24" y="44"/>
                  </a:cxn>
                  <a:cxn ang="0">
                    <a:pos x="20" y="42"/>
                  </a:cxn>
                  <a:cxn ang="0">
                    <a:pos x="20" y="42"/>
                  </a:cxn>
                  <a:cxn ang="0">
                    <a:pos x="18" y="40"/>
                  </a:cxn>
                  <a:cxn ang="0">
                    <a:pos x="18" y="34"/>
                  </a:cxn>
                  <a:cxn ang="0">
                    <a:pos x="18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10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10" y="42"/>
                  </a:cxn>
                  <a:cxn ang="0">
                    <a:pos x="10" y="42"/>
                  </a:cxn>
                  <a:cxn ang="0">
                    <a:pos x="14" y="50"/>
                  </a:cxn>
                  <a:cxn ang="0">
                    <a:pos x="14" y="50"/>
                  </a:cxn>
                  <a:cxn ang="0">
                    <a:pos x="18" y="50"/>
                  </a:cxn>
                  <a:cxn ang="0">
                    <a:pos x="22" y="52"/>
                  </a:cxn>
                  <a:cxn ang="0">
                    <a:pos x="22" y="52"/>
                  </a:cxn>
                  <a:cxn ang="0">
                    <a:pos x="30" y="50"/>
                  </a:cxn>
                  <a:cxn ang="0">
                    <a:pos x="30" y="50"/>
                  </a:cxn>
                  <a:cxn ang="0">
                    <a:pos x="40" y="40"/>
                  </a:cxn>
                  <a:cxn ang="0">
                    <a:pos x="40" y="52"/>
                  </a:cxn>
                  <a:cxn ang="0">
                    <a:pos x="42" y="52"/>
                  </a:cxn>
                  <a:cxn ang="0">
                    <a:pos x="58" y="46"/>
                  </a:cxn>
                  <a:cxn ang="0">
                    <a:pos x="56" y="44"/>
                  </a:cxn>
                  <a:cxn ang="0">
                    <a:pos x="56" y="44"/>
                  </a:cxn>
                  <a:cxn ang="0">
                    <a:pos x="52" y="44"/>
                  </a:cxn>
                  <a:cxn ang="0">
                    <a:pos x="52" y="44"/>
                  </a:cxn>
                  <a:cxn ang="0">
                    <a:pos x="50" y="44"/>
                  </a:cxn>
                  <a:cxn ang="0">
                    <a:pos x="50" y="44"/>
                  </a:cxn>
                  <a:cxn ang="0">
                    <a:pos x="48" y="40"/>
                  </a:cxn>
                  <a:cxn ang="0">
                    <a:pos x="48" y="40"/>
                  </a:cxn>
                  <a:cxn ang="0">
                    <a:pos x="48" y="30"/>
                  </a:cxn>
                  <a:cxn ang="0">
                    <a:pos x="48" y="0"/>
                  </a:cxn>
                  <a:cxn ang="0">
                    <a:pos x="30" y="0"/>
                  </a:cxn>
                  <a:cxn ang="0">
                    <a:pos x="30" y="0"/>
                  </a:cxn>
                </a:cxnLst>
                <a:rect l="0" t="0" r="r" b="b"/>
                <a:pathLst>
                  <a:path w="58" h="52">
                    <a:moveTo>
                      <a:pt x="30" y="0"/>
                    </a:moveTo>
                    <a:lnTo>
                      <a:pt x="30" y="2"/>
                    </a:lnTo>
                    <a:lnTo>
                      <a:pt x="30" y="2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40" y="10"/>
                    </a:lnTo>
                    <a:lnTo>
                      <a:pt x="40" y="38"/>
                    </a:lnTo>
                    <a:lnTo>
                      <a:pt x="40" y="38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24" y="44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18" y="40"/>
                    </a:lnTo>
                    <a:lnTo>
                      <a:pt x="18" y="34"/>
                    </a:lnTo>
                    <a:lnTo>
                      <a:pt x="18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10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10" y="42"/>
                    </a:lnTo>
                    <a:lnTo>
                      <a:pt x="10" y="42"/>
                    </a:lnTo>
                    <a:lnTo>
                      <a:pt x="14" y="50"/>
                    </a:lnTo>
                    <a:lnTo>
                      <a:pt x="14" y="50"/>
                    </a:lnTo>
                    <a:lnTo>
                      <a:pt x="18" y="50"/>
                    </a:lnTo>
                    <a:lnTo>
                      <a:pt x="22" y="52"/>
                    </a:lnTo>
                    <a:lnTo>
                      <a:pt x="22" y="52"/>
                    </a:lnTo>
                    <a:lnTo>
                      <a:pt x="30" y="50"/>
                    </a:lnTo>
                    <a:lnTo>
                      <a:pt x="30" y="50"/>
                    </a:lnTo>
                    <a:lnTo>
                      <a:pt x="40" y="40"/>
                    </a:lnTo>
                    <a:lnTo>
                      <a:pt x="40" y="52"/>
                    </a:lnTo>
                    <a:lnTo>
                      <a:pt x="42" y="52"/>
                    </a:lnTo>
                    <a:lnTo>
                      <a:pt x="58" y="46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0" y="44"/>
                    </a:lnTo>
                    <a:lnTo>
                      <a:pt x="50" y="44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30"/>
                    </a:lnTo>
                    <a:lnTo>
                      <a:pt x="48" y="0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0" name="Freeform 90"/>
              <p:cNvSpPr>
                <a:spLocks noEditPoints="1"/>
              </p:cNvSpPr>
              <p:nvPr/>
            </p:nvSpPr>
            <p:spPr bwMode="auto">
              <a:xfrm>
                <a:off x="3085" y="1229"/>
                <a:ext cx="54" cy="76"/>
              </a:xfrm>
              <a:custGeom>
                <a:avLst/>
                <a:gdLst/>
                <a:ahLst/>
                <a:cxnLst>
                  <a:cxn ang="0">
                    <a:pos x="2" y="8"/>
                  </a:cxn>
                  <a:cxn ang="0">
                    <a:pos x="6" y="8"/>
                  </a:cxn>
                  <a:cxn ang="0">
                    <a:pos x="8" y="8"/>
                  </a:cxn>
                  <a:cxn ang="0">
                    <a:pos x="10" y="10"/>
                  </a:cxn>
                  <a:cxn ang="0">
                    <a:pos x="10" y="64"/>
                  </a:cxn>
                  <a:cxn ang="0">
                    <a:pos x="10" y="70"/>
                  </a:cxn>
                  <a:cxn ang="0">
                    <a:pos x="8" y="72"/>
                  </a:cxn>
                  <a:cxn ang="0">
                    <a:pos x="2" y="74"/>
                  </a:cxn>
                  <a:cxn ang="0">
                    <a:pos x="0" y="76"/>
                  </a:cxn>
                  <a:cxn ang="0">
                    <a:pos x="28" y="74"/>
                  </a:cxn>
                  <a:cxn ang="0">
                    <a:pos x="22" y="74"/>
                  </a:cxn>
                  <a:cxn ang="0">
                    <a:pos x="20" y="70"/>
                  </a:cxn>
                  <a:cxn ang="0">
                    <a:pos x="20" y="64"/>
                  </a:cxn>
                  <a:cxn ang="0">
                    <a:pos x="20" y="50"/>
                  </a:cxn>
                  <a:cxn ang="0">
                    <a:pos x="24" y="52"/>
                  </a:cxn>
                  <a:cxn ang="0">
                    <a:pos x="32" y="54"/>
                  </a:cxn>
                  <a:cxn ang="0">
                    <a:pos x="48" y="46"/>
                  </a:cxn>
                  <a:cxn ang="0">
                    <a:pos x="52" y="36"/>
                  </a:cxn>
                  <a:cxn ang="0">
                    <a:pos x="54" y="26"/>
                  </a:cxn>
                  <a:cxn ang="0">
                    <a:pos x="48" y="6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28" y="4"/>
                  </a:cxn>
                  <a:cxn ang="0">
                    <a:pos x="24" y="6"/>
                  </a:cxn>
                  <a:cxn ang="0">
                    <a:pos x="20" y="0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26" y="10"/>
                  </a:cxn>
                  <a:cxn ang="0">
                    <a:pos x="32" y="8"/>
                  </a:cxn>
                  <a:cxn ang="0">
                    <a:pos x="40" y="12"/>
                  </a:cxn>
                  <a:cxn ang="0">
                    <a:pos x="44" y="20"/>
                  </a:cxn>
                  <a:cxn ang="0">
                    <a:pos x="44" y="30"/>
                  </a:cxn>
                  <a:cxn ang="0">
                    <a:pos x="40" y="46"/>
                  </a:cxn>
                  <a:cxn ang="0">
                    <a:pos x="36" y="50"/>
                  </a:cxn>
                  <a:cxn ang="0">
                    <a:pos x="32" y="50"/>
                  </a:cxn>
                  <a:cxn ang="0">
                    <a:pos x="24" y="48"/>
                  </a:cxn>
                  <a:cxn ang="0">
                    <a:pos x="20" y="42"/>
                  </a:cxn>
                  <a:cxn ang="0">
                    <a:pos x="20" y="34"/>
                  </a:cxn>
                  <a:cxn ang="0">
                    <a:pos x="20" y="16"/>
                  </a:cxn>
                  <a:cxn ang="0">
                    <a:pos x="26" y="10"/>
                  </a:cxn>
                </a:cxnLst>
                <a:rect l="0" t="0" r="r" b="b"/>
                <a:pathLst>
                  <a:path w="54" h="76">
                    <a:moveTo>
                      <a:pt x="2" y="8"/>
                    </a:move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0" y="16"/>
                    </a:lnTo>
                    <a:lnTo>
                      <a:pt x="10" y="64"/>
                    </a:lnTo>
                    <a:lnTo>
                      <a:pt x="10" y="64"/>
                    </a:lnTo>
                    <a:lnTo>
                      <a:pt x="10" y="70"/>
                    </a:lnTo>
                    <a:lnTo>
                      <a:pt x="10" y="70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2" y="74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28" y="76"/>
                    </a:lnTo>
                    <a:lnTo>
                      <a:pt x="28" y="74"/>
                    </a:lnTo>
                    <a:lnTo>
                      <a:pt x="28" y="74"/>
                    </a:lnTo>
                    <a:lnTo>
                      <a:pt x="22" y="74"/>
                    </a:lnTo>
                    <a:lnTo>
                      <a:pt x="22" y="74"/>
                    </a:lnTo>
                    <a:lnTo>
                      <a:pt x="20" y="70"/>
                    </a:lnTo>
                    <a:lnTo>
                      <a:pt x="20" y="70"/>
                    </a:lnTo>
                    <a:lnTo>
                      <a:pt x="20" y="64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32" y="54"/>
                    </a:lnTo>
                    <a:lnTo>
                      <a:pt x="32" y="54"/>
                    </a:lnTo>
                    <a:lnTo>
                      <a:pt x="40" y="52"/>
                    </a:lnTo>
                    <a:lnTo>
                      <a:pt x="48" y="46"/>
                    </a:lnTo>
                    <a:lnTo>
                      <a:pt x="48" y="46"/>
                    </a:lnTo>
                    <a:lnTo>
                      <a:pt x="52" y="36"/>
                    </a:lnTo>
                    <a:lnTo>
                      <a:pt x="54" y="26"/>
                    </a:lnTo>
                    <a:lnTo>
                      <a:pt x="54" y="26"/>
                    </a:lnTo>
                    <a:lnTo>
                      <a:pt x="54" y="14"/>
                    </a:lnTo>
                    <a:lnTo>
                      <a:pt x="48" y="6"/>
                    </a:lnTo>
                    <a:lnTo>
                      <a:pt x="48" y="6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2" y="2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4" y="6"/>
                    </a:lnTo>
                    <a:lnTo>
                      <a:pt x="20" y="12"/>
                    </a:lnTo>
                    <a:lnTo>
                      <a:pt x="20" y="0"/>
                    </a:lnTo>
                    <a:lnTo>
                      <a:pt x="16" y="0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2" y="8"/>
                    </a:lnTo>
                    <a:close/>
                    <a:moveTo>
                      <a:pt x="26" y="10"/>
                    </a:moveTo>
                    <a:lnTo>
                      <a:pt x="26" y="10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6" y="10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4" y="20"/>
                    </a:lnTo>
                    <a:lnTo>
                      <a:pt x="44" y="30"/>
                    </a:lnTo>
                    <a:lnTo>
                      <a:pt x="44" y="30"/>
                    </a:lnTo>
                    <a:lnTo>
                      <a:pt x="44" y="40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6" y="50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26" y="50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0" y="42"/>
                    </a:lnTo>
                    <a:lnTo>
                      <a:pt x="20" y="42"/>
                    </a:lnTo>
                    <a:lnTo>
                      <a:pt x="20" y="34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6" y="10"/>
                    </a:lnTo>
                    <a:lnTo>
                      <a:pt x="26" y="10"/>
                    </a:ln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1" name="Freeform 91"/>
              <p:cNvSpPr>
                <a:spLocks noEditPoints="1"/>
              </p:cNvSpPr>
              <p:nvPr/>
            </p:nvSpPr>
            <p:spPr bwMode="auto">
              <a:xfrm>
                <a:off x="3147" y="1229"/>
                <a:ext cx="44" cy="54"/>
              </a:xfrm>
              <a:custGeom>
                <a:avLst/>
                <a:gdLst/>
                <a:ahLst/>
                <a:cxnLst>
                  <a:cxn ang="0">
                    <a:pos x="44" y="20"/>
                  </a:cxn>
                  <a:cxn ang="0">
                    <a:pos x="44" y="20"/>
                  </a:cxn>
                  <a:cxn ang="0">
                    <a:pos x="42" y="12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2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6" y="2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8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4" y="54"/>
                  </a:cxn>
                  <a:cxn ang="0">
                    <a:pos x="24" y="54"/>
                  </a:cxn>
                  <a:cxn ang="0">
                    <a:pos x="32" y="52"/>
                  </a:cxn>
                  <a:cxn ang="0">
                    <a:pos x="38" y="48"/>
                  </a:cxn>
                  <a:cxn ang="0">
                    <a:pos x="38" y="48"/>
                  </a:cxn>
                  <a:cxn ang="0">
                    <a:pos x="42" y="40"/>
                  </a:cxn>
                  <a:cxn ang="0">
                    <a:pos x="44" y="34"/>
                  </a:cxn>
                  <a:cxn ang="0">
                    <a:pos x="42" y="32"/>
                  </a:cxn>
                  <a:cxn ang="0">
                    <a:pos x="42" y="32"/>
                  </a:cxn>
                  <a:cxn ang="0">
                    <a:pos x="40" y="38"/>
                  </a:cxn>
                  <a:cxn ang="0">
                    <a:pos x="36" y="42"/>
                  </a:cxn>
                  <a:cxn ang="0">
                    <a:pos x="36" y="42"/>
                  </a:cxn>
                  <a:cxn ang="0">
                    <a:pos x="32" y="44"/>
                  </a:cxn>
                  <a:cxn ang="0">
                    <a:pos x="28" y="44"/>
                  </a:cxn>
                  <a:cxn ang="0">
                    <a:pos x="28" y="44"/>
                  </a:cxn>
                  <a:cxn ang="0">
                    <a:pos x="20" y="44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0" y="30"/>
                  </a:cxn>
                  <a:cxn ang="0">
                    <a:pos x="8" y="20"/>
                  </a:cxn>
                  <a:cxn ang="0">
                    <a:pos x="44" y="20"/>
                  </a:cxn>
                  <a:cxn ang="0">
                    <a:pos x="44" y="20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8" y="6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32" y="10"/>
                  </a:cxn>
                  <a:cxn ang="0">
                    <a:pos x="32" y="10"/>
                  </a:cxn>
                  <a:cxn ang="0">
                    <a:pos x="32" y="18"/>
                  </a:cxn>
                  <a:cxn ang="0">
                    <a:pos x="8" y="18"/>
                  </a:cxn>
                  <a:cxn ang="0">
                    <a:pos x="8" y="18"/>
                  </a:cxn>
                  <a:cxn ang="0">
                    <a:pos x="10" y="12"/>
                  </a:cxn>
                  <a:cxn ang="0">
                    <a:pos x="14" y="8"/>
                  </a:cxn>
                  <a:cxn ang="0">
                    <a:pos x="14" y="8"/>
                  </a:cxn>
                </a:cxnLst>
                <a:rect l="0" t="0" r="r" b="b"/>
                <a:pathLst>
                  <a:path w="44" h="54">
                    <a:moveTo>
                      <a:pt x="44" y="20"/>
                    </a:moveTo>
                    <a:lnTo>
                      <a:pt x="44" y="20"/>
                    </a:lnTo>
                    <a:lnTo>
                      <a:pt x="42" y="1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6" y="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2" y="52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42" y="40"/>
                    </a:lnTo>
                    <a:lnTo>
                      <a:pt x="44" y="34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0" y="38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2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0" y="4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0" y="30"/>
                    </a:lnTo>
                    <a:lnTo>
                      <a:pt x="8" y="20"/>
                    </a:lnTo>
                    <a:lnTo>
                      <a:pt x="44" y="20"/>
                    </a:lnTo>
                    <a:lnTo>
                      <a:pt x="44" y="20"/>
                    </a:lnTo>
                    <a:close/>
                    <a:moveTo>
                      <a:pt x="14" y="8"/>
                    </a:moveTo>
                    <a:lnTo>
                      <a:pt x="14" y="8"/>
                    </a:lnTo>
                    <a:lnTo>
                      <a:pt x="18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2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2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2" name="Freeform 92"/>
              <p:cNvSpPr>
                <a:spLocks/>
              </p:cNvSpPr>
              <p:nvPr/>
            </p:nvSpPr>
            <p:spPr bwMode="auto">
              <a:xfrm>
                <a:off x="3195" y="1229"/>
                <a:ext cx="38" cy="5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40"/>
                  </a:cxn>
                  <a:cxn ang="0">
                    <a:pos x="8" y="4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6" y="48"/>
                  </a:cxn>
                  <a:cxn ang="0">
                    <a:pos x="6" y="48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28" y="52"/>
                  </a:cxn>
                  <a:cxn ang="0">
                    <a:pos x="28" y="50"/>
                  </a:cxn>
                  <a:cxn ang="0">
                    <a:pos x="28" y="50"/>
                  </a:cxn>
                  <a:cxn ang="0">
                    <a:pos x="22" y="50"/>
                  </a:cxn>
                  <a:cxn ang="0">
                    <a:pos x="22" y="50"/>
                  </a:cxn>
                  <a:cxn ang="0">
                    <a:pos x="20" y="46"/>
                  </a:cxn>
                  <a:cxn ang="0">
                    <a:pos x="20" y="46"/>
                  </a:cxn>
                  <a:cxn ang="0">
                    <a:pos x="18" y="40"/>
                  </a:cxn>
                  <a:cxn ang="0">
                    <a:pos x="18" y="16"/>
                  </a:cxn>
                  <a:cxn ang="0">
                    <a:pos x="18" y="16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6" y="8"/>
                  </a:cxn>
                  <a:cxn ang="0">
                    <a:pos x="26" y="8"/>
                  </a:cxn>
                  <a:cxn ang="0">
                    <a:pos x="30" y="10"/>
                  </a:cxn>
                  <a:cxn ang="0">
                    <a:pos x="30" y="10"/>
                  </a:cxn>
                  <a:cxn ang="0">
                    <a:pos x="34" y="12"/>
                  </a:cxn>
                  <a:cxn ang="0">
                    <a:pos x="34" y="12"/>
                  </a:cxn>
                  <a:cxn ang="0">
                    <a:pos x="38" y="10"/>
                  </a:cxn>
                  <a:cxn ang="0">
                    <a:pos x="38" y="10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4" y="4"/>
                  </a:cxn>
                  <a:cxn ang="0">
                    <a:pos x="18" y="12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38" h="52">
                    <a:moveTo>
                      <a:pt x="16" y="0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28" y="52"/>
                    </a:lnTo>
                    <a:lnTo>
                      <a:pt x="28" y="50"/>
                    </a:lnTo>
                    <a:lnTo>
                      <a:pt x="28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8" y="40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4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3" name="Freeform 93"/>
              <p:cNvSpPr>
                <a:spLocks/>
              </p:cNvSpPr>
              <p:nvPr/>
            </p:nvSpPr>
            <p:spPr bwMode="auto">
              <a:xfrm>
                <a:off x="3233" y="1229"/>
                <a:ext cx="88" cy="5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" y="8"/>
                  </a:cxn>
                  <a:cxn ang="0">
                    <a:pos x="6" y="8"/>
                  </a:cxn>
                  <a:cxn ang="0">
                    <a:pos x="8" y="8"/>
                  </a:cxn>
                  <a:cxn ang="0">
                    <a:pos x="8" y="10"/>
                  </a:cxn>
                  <a:cxn ang="0">
                    <a:pos x="10" y="22"/>
                  </a:cxn>
                  <a:cxn ang="0">
                    <a:pos x="10" y="40"/>
                  </a:cxn>
                  <a:cxn ang="0">
                    <a:pos x="8" y="46"/>
                  </a:cxn>
                  <a:cxn ang="0">
                    <a:pos x="6" y="50"/>
                  </a:cxn>
                  <a:cxn ang="0">
                    <a:pos x="2" y="52"/>
                  </a:cxn>
                  <a:cxn ang="0">
                    <a:pos x="26" y="50"/>
                  </a:cxn>
                  <a:cxn ang="0">
                    <a:pos x="22" y="50"/>
                  </a:cxn>
                  <a:cxn ang="0">
                    <a:pos x="20" y="48"/>
                  </a:cxn>
                  <a:cxn ang="0">
                    <a:pos x="18" y="40"/>
                  </a:cxn>
                  <a:cxn ang="0">
                    <a:pos x="18" y="14"/>
                  </a:cxn>
                  <a:cxn ang="0">
                    <a:pos x="26" y="8"/>
                  </a:cxn>
                  <a:cxn ang="0">
                    <a:pos x="32" y="6"/>
                  </a:cxn>
                  <a:cxn ang="0">
                    <a:pos x="38" y="10"/>
                  </a:cxn>
                  <a:cxn ang="0">
                    <a:pos x="40" y="14"/>
                  </a:cxn>
                  <a:cxn ang="0">
                    <a:pos x="40" y="40"/>
                  </a:cxn>
                  <a:cxn ang="0">
                    <a:pos x="40" y="46"/>
                  </a:cxn>
                  <a:cxn ang="0">
                    <a:pos x="38" y="50"/>
                  </a:cxn>
                  <a:cxn ang="0">
                    <a:pos x="32" y="50"/>
                  </a:cxn>
                  <a:cxn ang="0">
                    <a:pos x="58" y="52"/>
                  </a:cxn>
                  <a:cxn ang="0">
                    <a:pos x="58" y="50"/>
                  </a:cxn>
                  <a:cxn ang="0">
                    <a:pos x="52" y="50"/>
                  </a:cxn>
                  <a:cxn ang="0">
                    <a:pos x="50" y="48"/>
                  </a:cxn>
                  <a:cxn ang="0">
                    <a:pos x="50" y="16"/>
                  </a:cxn>
                  <a:cxn ang="0">
                    <a:pos x="50" y="14"/>
                  </a:cxn>
                  <a:cxn ang="0">
                    <a:pos x="58" y="8"/>
                  </a:cxn>
                  <a:cxn ang="0">
                    <a:pos x="62" y="6"/>
                  </a:cxn>
                  <a:cxn ang="0">
                    <a:pos x="68" y="8"/>
                  </a:cxn>
                  <a:cxn ang="0">
                    <a:pos x="70" y="10"/>
                  </a:cxn>
                  <a:cxn ang="0">
                    <a:pos x="72" y="40"/>
                  </a:cxn>
                  <a:cxn ang="0">
                    <a:pos x="72" y="46"/>
                  </a:cxn>
                  <a:cxn ang="0">
                    <a:pos x="70" y="48"/>
                  </a:cxn>
                  <a:cxn ang="0">
                    <a:pos x="64" y="50"/>
                  </a:cxn>
                  <a:cxn ang="0">
                    <a:pos x="64" y="52"/>
                  </a:cxn>
                  <a:cxn ang="0">
                    <a:pos x="88" y="50"/>
                  </a:cxn>
                  <a:cxn ang="0">
                    <a:pos x="84" y="50"/>
                  </a:cxn>
                  <a:cxn ang="0">
                    <a:pos x="82" y="48"/>
                  </a:cxn>
                  <a:cxn ang="0">
                    <a:pos x="80" y="40"/>
                  </a:cxn>
                  <a:cxn ang="0">
                    <a:pos x="80" y="20"/>
                  </a:cxn>
                  <a:cxn ang="0">
                    <a:pos x="80" y="10"/>
                  </a:cxn>
                  <a:cxn ang="0">
                    <a:pos x="74" y="2"/>
                  </a:cxn>
                  <a:cxn ang="0">
                    <a:pos x="68" y="0"/>
                  </a:cxn>
                  <a:cxn ang="0">
                    <a:pos x="60" y="2"/>
                  </a:cxn>
                  <a:cxn ang="0">
                    <a:pos x="50" y="12"/>
                  </a:cxn>
                  <a:cxn ang="0">
                    <a:pos x="48" y="6"/>
                  </a:cxn>
                  <a:cxn ang="0">
                    <a:pos x="44" y="4"/>
                  </a:cxn>
                  <a:cxn ang="0">
                    <a:pos x="36" y="0"/>
                  </a:cxn>
                  <a:cxn ang="0">
                    <a:pos x="30" y="2"/>
                  </a:cxn>
                  <a:cxn ang="0">
                    <a:pos x="26" y="4"/>
                  </a:cxn>
                  <a:cxn ang="0">
                    <a:pos x="18" y="12"/>
                  </a:cxn>
                  <a:cxn ang="0">
                    <a:pos x="18" y="0"/>
                  </a:cxn>
                </a:cxnLst>
                <a:rect l="0" t="0" r="r" b="b"/>
                <a:pathLst>
                  <a:path w="88" h="52">
                    <a:moveTo>
                      <a:pt x="18" y="0"/>
                    </a:moveTo>
                    <a:lnTo>
                      <a:pt x="16" y="0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10" y="22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50"/>
                    </a:lnTo>
                    <a:lnTo>
                      <a:pt x="6" y="50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18" y="40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40" y="14"/>
                    </a:lnTo>
                    <a:lnTo>
                      <a:pt x="40" y="2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50"/>
                    </a:lnTo>
                    <a:lnTo>
                      <a:pt x="38" y="50"/>
                    </a:lnTo>
                    <a:lnTo>
                      <a:pt x="32" y="50"/>
                    </a:lnTo>
                    <a:lnTo>
                      <a:pt x="32" y="52"/>
                    </a:lnTo>
                    <a:lnTo>
                      <a:pt x="58" y="52"/>
                    </a:lnTo>
                    <a:lnTo>
                      <a:pt x="58" y="50"/>
                    </a:lnTo>
                    <a:lnTo>
                      <a:pt x="58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0" y="48"/>
                    </a:lnTo>
                    <a:lnTo>
                      <a:pt x="50" y="48"/>
                    </a:lnTo>
                    <a:lnTo>
                      <a:pt x="50" y="40"/>
                    </a:lnTo>
                    <a:lnTo>
                      <a:pt x="50" y="16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0" y="14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62" y="6"/>
                    </a:lnTo>
                    <a:lnTo>
                      <a:pt x="62" y="6"/>
                    </a:lnTo>
                    <a:lnTo>
                      <a:pt x="68" y="8"/>
                    </a:lnTo>
                    <a:lnTo>
                      <a:pt x="70" y="10"/>
                    </a:lnTo>
                    <a:lnTo>
                      <a:pt x="70" y="10"/>
                    </a:lnTo>
                    <a:lnTo>
                      <a:pt x="72" y="20"/>
                    </a:lnTo>
                    <a:lnTo>
                      <a:pt x="72" y="40"/>
                    </a:lnTo>
                    <a:lnTo>
                      <a:pt x="72" y="40"/>
                    </a:lnTo>
                    <a:lnTo>
                      <a:pt x="72" y="46"/>
                    </a:lnTo>
                    <a:lnTo>
                      <a:pt x="72" y="46"/>
                    </a:lnTo>
                    <a:lnTo>
                      <a:pt x="70" y="48"/>
                    </a:lnTo>
                    <a:lnTo>
                      <a:pt x="70" y="48"/>
                    </a:lnTo>
                    <a:lnTo>
                      <a:pt x="64" y="50"/>
                    </a:lnTo>
                    <a:lnTo>
                      <a:pt x="64" y="50"/>
                    </a:lnTo>
                    <a:lnTo>
                      <a:pt x="64" y="52"/>
                    </a:lnTo>
                    <a:lnTo>
                      <a:pt x="88" y="52"/>
                    </a:lnTo>
                    <a:lnTo>
                      <a:pt x="88" y="50"/>
                    </a:lnTo>
                    <a:lnTo>
                      <a:pt x="88" y="50"/>
                    </a:lnTo>
                    <a:lnTo>
                      <a:pt x="84" y="50"/>
                    </a:lnTo>
                    <a:lnTo>
                      <a:pt x="84" y="50"/>
                    </a:lnTo>
                    <a:lnTo>
                      <a:pt x="82" y="48"/>
                    </a:lnTo>
                    <a:lnTo>
                      <a:pt x="82" y="48"/>
                    </a:lnTo>
                    <a:lnTo>
                      <a:pt x="80" y="40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80" y="10"/>
                    </a:lnTo>
                    <a:lnTo>
                      <a:pt x="80" y="10"/>
                    </a:lnTo>
                    <a:lnTo>
                      <a:pt x="78" y="6"/>
                    </a:lnTo>
                    <a:lnTo>
                      <a:pt x="74" y="2"/>
                    </a:lnTo>
                    <a:lnTo>
                      <a:pt x="74" y="2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50" y="12"/>
                    </a:lnTo>
                    <a:lnTo>
                      <a:pt x="50" y="12"/>
                    </a:lnTo>
                    <a:lnTo>
                      <a:pt x="48" y="6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6" y="4"/>
                    </a:lnTo>
                    <a:lnTo>
                      <a:pt x="26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4" name="Freeform 94"/>
              <p:cNvSpPr>
                <a:spLocks noEditPoints="1"/>
              </p:cNvSpPr>
              <p:nvPr/>
            </p:nvSpPr>
            <p:spPr bwMode="auto">
              <a:xfrm>
                <a:off x="3325" y="1203"/>
                <a:ext cx="26" cy="78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4" y="12"/>
                  </a:cxn>
                  <a:cxn ang="0">
                    <a:pos x="14" y="12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20" y="6"/>
                  </a:cxn>
                  <a:cxn ang="0">
                    <a:pos x="20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6" y="26"/>
                  </a:cxn>
                  <a:cxn ang="0">
                    <a:pos x="0" y="32"/>
                  </a:cxn>
                  <a:cxn ang="0">
                    <a:pos x="2" y="34"/>
                  </a:cxn>
                  <a:cxn ang="0">
                    <a:pos x="2" y="34"/>
                  </a:cxn>
                  <a:cxn ang="0">
                    <a:pos x="4" y="34"/>
                  </a:cxn>
                  <a:cxn ang="0">
                    <a:pos x="4" y="34"/>
                  </a:cxn>
                  <a:cxn ang="0">
                    <a:pos x="8" y="34"/>
                  </a:cxn>
                  <a:cxn ang="0">
                    <a:pos x="8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0" y="48"/>
                  </a:cxn>
                  <a:cxn ang="0">
                    <a:pos x="10" y="66"/>
                  </a:cxn>
                  <a:cxn ang="0">
                    <a:pos x="10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2" y="76"/>
                  </a:cxn>
                  <a:cxn ang="0">
                    <a:pos x="2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2" y="76"/>
                  </a:cxn>
                  <a:cxn ang="0">
                    <a:pos x="22" y="76"/>
                  </a:cxn>
                  <a:cxn ang="0">
                    <a:pos x="20" y="72"/>
                  </a:cxn>
                  <a:cxn ang="0">
                    <a:pos x="20" y="72"/>
                  </a:cxn>
                  <a:cxn ang="0">
                    <a:pos x="18" y="66"/>
                  </a:cxn>
                  <a:cxn ang="0">
                    <a:pos x="18" y="26"/>
                  </a:cxn>
                  <a:cxn ang="0">
                    <a:pos x="16" y="26"/>
                  </a:cxn>
                  <a:cxn ang="0">
                    <a:pos x="16" y="26"/>
                  </a:cxn>
                </a:cxnLst>
                <a:rect l="0" t="0" r="r" b="b"/>
                <a:pathLst>
                  <a:path w="26" h="78">
                    <a:moveTo>
                      <a:pt x="10" y="2"/>
                    </a:moveTo>
                    <a:lnTo>
                      <a:pt x="10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  <a:moveTo>
                      <a:pt x="16" y="26"/>
                    </a:moveTo>
                    <a:lnTo>
                      <a:pt x="0" y="32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0" y="48"/>
                    </a:lnTo>
                    <a:lnTo>
                      <a:pt x="10" y="66"/>
                    </a:lnTo>
                    <a:lnTo>
                      <a:pt x="10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2" y="76"/>
                    </a:lnTo>
                    <a:lnTo>
                      <a:pt x="2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8" y="66"/>
                    </a:lnTo>
                    <a:lnTo>
                      <a:pt x="18" y="26"/>
                    </a:lnTo>
                    <a:lnTo>
                      <a:pt x="16" y="2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5" name="Freeform 95"/>
              <p:cNvSpPr>
                <a:spLocks/>
              </p:cNvSpPr>
              <p:nvPr/>
            </p:nvSpPr>
            <p:spPr bwMode="auto">
              <a:xfrm>
                <a:off x="3355" y="1229"/>
                <a:ext cx="38" cy="5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40"/>
                  </a:cxn>
                  <a:cxn ang="0">
                    <a:pos x="8" y="4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6" y="48"/>
                  </a:cxn>
                  <a:cxn ang="0">
                    <a:pos x="6" y="48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26" y="52"/>
                  </a:cxn>
                  <a:cxn ang="0">
                    <a:pos x="26" y="50"/>
                  </a:cxn>
                  <a:cxn ang="0">
                    <a:pos x="26" y="50"/>
                  </a:cxn>
                  <a:cxn ang="0">
                    <a:pos x="22" y="50"/>
                  </a:cxn>
                  <a:cxn ang="0">
                    <a:pos x="22" y="50"/>
                  </a:cxn>
                  <a:cxn ang="0">
                    <a:pos x="18" y="46"/>
                  </a:cxn>
                  <a:cxn ang="0">
                    <a:pos x="18" y="46"/>
                  </a:cxn>
                  <a:cxn ang="0">
                    <a:pos x="18" y="40"/>
                  </a:cxn>
                  <a:cxn ang="0">
                    <a:pos x="18" y="16"/>
                  </a:cxn>
                  <a:cxn ang="0">
                    <a:pos x="18" y="16"/>
                  </a:cxn>
                  <a:cxn ang="0">
                    <a:pos x="22" y="8"/>
                  </a:cxn>
                  <a:cxn ang="0">
                    <a:pos x="22" y="8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4" y="4"/>
                  </a:cxn>
                  <a:cxn ang="0">
                    <a:pos x="18" y="12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38" h="52">
                    <a:moveTo>
                      <a:pt x="16" y="0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8" y="40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4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6" name="Freeform 96"/>
              <p:cNvSpPr>
                <a:spLocks/>
              </p:cNvSpPr>
              <p:nvPr/>
            </p:nvSpPr>
            <p:spPr bwMode="auto">
              <a:xfrm>
                <a:off x="3393" y="1229"/>
                <a:ext cx="38" cy="5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40"/>
                  </a:cxn>
                  <a:cxn ang="0">
                    <a:pos x="8" y="4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6" y="48"/>
                  </a:cxn>
                  <a:cxn ang="0">
                    <a:pos x="6" y="48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26" y="52"/>
                  </a:cxn>
                  <a:cxn ang="0">
                    <a:pos x="26" y="50"/>
                  </a:cxn>
                  <a:cxn ang="0">
                    <a:pos x="26" y="50"/>
                  </a:cxn>
                  <a:cxn ang="0">
                    <a:pos x="22" y="50"/>
                  </a:cxn>
                  <a:cxn ang="0">
                    <a:pos x="22" y="50"/>
                  </a:cxn>
                  <a:cxn ang="0">
                    <a:pos x="18" y="46"/>
                  </a:cxn>
                  <a:cxn ang="0">
                    <a:pos x="18" y="46"/>
                  </a:cxn>
                  <a:cxn ang="0">
                    <a:pos x="18" y="40"/>
                  </a:cxn>
                  <a:cxn ang="0">
                    <a:pos x="18" y="16"/>
                  </a:cxn>
                  <a:cxn ang="0">
                    <a:pos x="18" y="16"/>
                  </a:cxn>
                  <a:cxn ang="0">
                    <a:pos x="22" y="8"/>
                  </a:cxn>
                  <a:cxn ang="0">
                    <a:pos x="22" y="8"/>
                  </a:cxn>
                  <a:cxn ang="0">
                    <a:pos x="26" y="8"/>
                  </a:cxn>
                  <a:cxn ang="0">
                    <a:pos x="26" y="8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4" y="12"/>
                  </a:cxn>
                  <a:cxn ang="0">
                    <a:pos x="34" y="12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4" y="4"/>
                  </a:cxn>
                  <a:cxn ang="0">
                    <a:pos x="18" y="12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38" h="52">
                    <a:moveTo>
                      <a:pt x="16" y="0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8" y="40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6" y="8"/>
                    </a:lnTo>
                    <a:lnTo>
                      <a:pt x="26" y="8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4" y="12"/>
                    </a:lnTo>
                    <a:lnTo>
                      <a:pt x="34" y="12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4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7" name="Freeform 97"/>
              <p:cNvSpPr>
                <a:spLocks noEditPoints="1"/>
              </p:cNvSpPr>
              <p:nvPr/>
            </p:nvSpPr>
            <p:spPr bwMode="auto">
              <a:xfrm>
                <a:off x="3435" y="1229"/>
                <a:ext cx="48" cy="5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12" y="4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2" y="14"/>
                  </a:cxn>
                  <a:cxn ang="0">
                    <a:pos x="0" y="20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36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8" y="48"/>
                  </a:cxn>
                  <a:cxn ang="0">
                    <a:pos x="14" y="52"/>
                  </a:cxn>
                  <a:cxn ang="0">
                    <a:pos x="18" y="52"/>
                  </a:cxn>
                  <a:cxn ang="0">
                    <a:pos x="24" y="54"/>
                  </a:cxn>
                  <a:cxn ang="0">
                    <a:pos x="24" y="54"/>
                  </a:cxn>
                  <a:cxn ang="0">
                    <a:pos x="30" y="52"/>
                  </a:cxn>
                  <a:cxn ang="0">
                    <a:pos x="36" y="50"/>
                  </a:cxn>
                  <a:cxn ang="0">
                    <a:pos x="36" y="50"/>
                  </a:cxn>
                  <a:cxn ang="0">
                    <a:pos x="42" y="46"/>
                  </a:cxn>
                  <a:cxn ang="0">
                    <a:pos x="46" y="40"/>
                  </a:cxn>
                  <a:cxn ang="0">
                    <a:pos x="46" y="40"/>
                  </a:cxn>
                  <a:cxn ang="0">
                    <a:pos x="48" y="32"/>
                  </a:cxn>
                  <a:cxn ang="0">
                    <a:pos x="48" y="26"/>
                  </a:cxn>
                  <a:cxn ang="0">
                    <a:pos x="48" y="26"/>
                  </a:cxn>
                  <a:cxn ang="0">
                    <a:pos x="48" y="18"/>
                  </a:cxn>
                  <a:cxn ang="0">
                    <a:pos x="42" y="10"/>
                  </a:cxn>
                  <a:cxn ang="0">
                    <a:pos x="42" y="10"/>
                  </a:cxn>
                  <a:cxn ang="0">
                    <a:pos x="38" y="6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8" y="2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32" y="10"/>
                  </a:cxn>
                  <a:cxn ang="0">
                    <a:pos x="32" y="10"/>
                  </a:cxn>
                  <a:cxn ang="0">
                    <a:pos x="36" y="18"/>
                  </a:cxn>
                  <a:cxn ang="0">
                    <a:pos x="38" y="30"/>
                  </a:cxn>
                  <a:cxn ang="0">
                    <a:pos x="38" y="30"/>
                  </a:cxn>
                  <a:cxn ang="0">
                    <a:pos x="38" y="40"/>
                  </a:cxn>
                  <a:cxn ang="0">
                    <a:pos x="34" y="46"/>
                  </a:cxn>
                  <a:cxn ang="0">
                    <a:pos x="34" y="46"/>
                  </a:cxn>
                  <a:cxn ang="0">
                    <a:pos x="30" y="48"/>
                  </a:cxn>
                  <a:cxn ang="0">
                    <a:pos x="26" y="50"/>
                  </a:cxn>
                  <a:cxn ang="0">
                    <a:pos x="26" y="50"/>
                  </a:cxn>
                  <a:cxn ang="0">
                    <a:pos x="20" y="48"/>
                  </a:cxn>
                  <a:cxn ang="0">
                    <a:pos x="14" y="42"/>
                  </a:cxn>
                  <a:cxn ang="0">
                    <a:pos x="14" y="42"/>
                  </a:cxn>
                  <a:cxn ang="0">
                    <a:pos x="10" y="34"/>
                  </a:cxn>
                  <a:cxn ang="0">
                    <a:pos x="10" y="22"/>
                  </a:cxn>
                  <a:cxn ang="0">
                    <a:pos x="10" y="22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4" y="8"/>
                  </a:cxn>
                  <a:cxn ang="0">
                    <a:pos x="16" y="6"/>
                  </a:cxn>
                  <a:cxn ang="0">
                    <a:pos x="16" y="6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8" y="6"/>
                  </a:cxn>
                  <a:cxn ang="0">
                    <a:pos x="32" y="10"/>
                  </a:cxn>
                  <a:cxn ang="0">
                    <a:pos x="32" y="10"/>
                  </a:cxn>
                  <a:cxn ang="0">
                    <a:pos x="32" y="10"/>
                  </a:cxn>
                </a:cxnLst>
                <a:rect l="0" t="0" r="r" b="b"/>
                <a:pathLst>
                  <a:path w="48" h="54">
                    <a:moveTo>
                      <a:pt x="12" y="4"/>
                    </a:moveTo>
                    <a:lnTo>
                      <a:pt x="12" y="4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8" y="48"/>
                    </a:lnTo>
                    <a:lnTo>
                      <a:pt x="14" y="52"/>
                    </a:lnTo>
                    <a:lnTo>
                      <a:pt x="18" y="52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0" y="52"/>
                    </a:lnTo>
                    <a:lnTo>
                      <a:pt x="36" y="50"/>
                    </a:lnTo>
                    <a:lnTo>
                      <a:pt x="36" y="50"/>
                    </a:lnTo>
                    <a:lnTo>
                      <a:pt x="42" y="46"/>
                    </a:lnTo>
                    <a:lnTo>
                      <a:pt x="46" y="40"/>
                    </a:lnTo>
                    <a:lnTo>
                      <a:pt x="46" y="40"/>
                    </a:lnTo>
                    <a:lnTo>
                      <a:pt x="48" y="32"/>
                    </a:lnTo>
                    <a:lnTo>
                      <a:pt x="48" y="26"/>
                    </a:lnTo>
                    <a:lnTo>
                      <a:pt x="48" y="26"/>
                    </a:lnTo>
                    <a:lnTo>
                      <a:pt x="48" y="18"/>
                    </a:lnTo>
                    <a:lnTo>
                      <a:pt x="42" y="10"/>
                    </a:lnTo>
                    <a:lnTo>
                      <a:pt x="42" y="10"/>
                    </a:lnTo>
                    <a:lnTo>
                      <a:pt x="38" y="6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8" y="2"/>
                    </a:lnTo>
                    <a:lnTo>
                      <a:pt x="12" y="4"/>
                    </a:lnTo>
                    <a:lnTo>
                      <a:pt x="12" y="4"/>
                    </a:lnTo>
                    <a:close/>
                    <a:moveTo>
                      <a:pt x="32" y="10"/>
                    </a:moveTo>
                    <a:lnTo>
                      <a:pt x="32" y="10"/>
                    </a:lnTo>
                    <a:lnTo>
                      <a:pt x="36" y="18"/>
                    </a:lnTo>
                    <a:lnTo>
                      <a:pt x="38" y="30"/>
                    </a:lnTo>
                    <a:lnTo>
                      <a:pt x="38" y="30"/>
                    </a:lnTo>
                    <a:lnTo>
                      <a:pt x="38" y="40"/>
                    </a:lnTo>
                    <a:lnTo>
                      <a:pt x="34" y="46"/>
                    </a:lnTo>
                    <a:lnTo>
                      <a:pt x="34" y="46"/>
                    </a:lnTo>
                    <a:lnTo>
                      <a:pt x="30" y="48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48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0" y="34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8" y="6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2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8" name="Freeform 98"/>
              <p:cNvSpPr>
                <a:spLocks/>
              </p:cNvSpPr>
              <p:nvPr/>
            </p:nvSpPr>
            <p:spPr bwMode="auto">
              <a:xfrm>
                <a:off x="3489" y="1229"/>
                <a:ext cx="38" cy="5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40"/>
                  </a:cxn>
                  <a:cxn ang="0">
                    <a:pos x="8" y="4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6" y="48"/>
                  </a:cxn>
                  <a:cxn ang="0">
                    <a:pos x="6" y="48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26" y="52"/>
                  </a:cxn>
                  <a:cxn ang="0">
                    <a:pos x="26" y="50"/>
                  </a:cxn>
                  <a:cxn ang="0">
                    <a:pos x="26" y="50"/>
                  </a:cxn>
                  <a:cxn ang="0">
                    <a:pos x="20" y="50"/>
                  </a:cxn>
                  <a:cxn ang="0">
                    <a:pos x="20" y="50"/>
                  </a:cxn>
                  <a:cxn ang="0">
                    <a:pos x="18" y="46"/>
                  </a:cxn>
                  <a:cxn ang="0">
                    <a:pos x="18" y="46"/>
                  </a:cxn>
                  <a:cxn ang="0">
                    <a:pos x="18" y="40"/>
                  </a:cxn>
                  <a:cxn ang="0">
                    <a:pos x="18" y="16"/>
                  </a:cxn>
                  <a:cxn ang="0">
                    <a:pos x="18" y="16"/>
                  </a:cxn>
                  <a:cxn ang="0">
                    <a:pos x="22" y="8"/>
                  </a:cxn>
                  <a:cxn ang="0">
                    <a:pos x="22" y="8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4" y="4"/>
                  </a:cxn>
                  <a:cxn ang="0">
                    <a:pos x="18" y="12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8" h="52">
                    <a:moveTo>
                      <a:pt x="14" y="0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8" y="40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4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09" name="Freeform 99"/>
              <p:cNvSpPr>
                <a:spLocks/>
              </p:cNvSpPr>
              <p:nvPr/>
            </p:nvSpPr>
            <p:spPr bwMode="auto">
              <a:xfrm>
                <a:off x="3559" y="1229"/>
                <a:ext cx="42" cy="54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6" y="42"/>
                  </a:cxn>
                  <a:cxn ang="0">
                    <a:pos x="36" y="42"/>
                  </a:cxn>
                  <a:cxn ang="0">
                    <a:pos x="30" y="44"/>
                  </a:cxn>
                  <a:cxn ang="0">
                    <a:pos x="26" y="46"/>
                  </a:cxn>
                  <a:cxn ang="0">
                    <a:pos x="26" y="46"/>
                  </a:cxn>
                  <a:cxn ang="0">
                    <a:pos x="18" y="44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0" y="30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10" y="14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8" y="6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30" y="10"/>
                  </a:cxn>
                  <a:cxn ang="0">
                    <a:pos x="30" y="10"/>
                  </a:cxn>
                  <a:cxn ang="0">
                    <a:pos x="32" y="16"/>
                  </a:cxn>
                  <a:cxn ang="0">
                    <a:pos x="32" y="16"/>
                  </a:cxn>
                  <a:cxn ang="0">
                    <a:pos x="34" y="16"/>
                  </a:cxn>
                  <a:cxn ang="0">
                    <a:pos x="36" y="18"/>
                  </a:cxn>
                  <a:cxn ang="0">
                    <a:pos x="36" y="18"/>
                  </a:cxn>
                  <a:cxn ang="0">
                    <a:pos x="40" y="16"/>
                  </a:cxn>
                  <a:cxn ang="0">
                    <a:pos x="40" y="16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40" y="8"/>
                  </a:cxn>
                  <a:cxn ang="0">
                    <a:pos x="36" y="4"/>
                  </a:cxn>
                  <a:cxn ang="0">
                    <a:pos x="36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4" y="2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2" y="16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8"/>
                  </a:cxn>
                  <a:cxn ang="0">
                    <a:pos x="6" y="46"/>
                  </a:cxn>
                  <a:cxn ang="0">
                    <a:pos x="6" y="46"/>
                  </a:cxn>
                  <a:cxn ang="0">
                    <a:pos x="14" y="52"/>
                  </a:cxn>
                  <a:cxn ang="0">
                    <a:pos x="22" y="54"/>
                  </a:cxn>
                  <a:cxn ang="0">
                    <a:pos x="22" y="54"/>
                  </a:cxn>
                  <a:cxn ang="0">
                    <a:pos x="28" y="52"/>
                  </a:cxn>
                  <a:cxn ang="0">
                    <a:pos x="34" y="48"/>
                  </a:cxn>
                  <a:cxn ang="0">
                    <a:pos x="34" y="48"/>
                  </a:cxn>
                  <a:cxn ang="0">
                    <a:pos x="40" y="42"/>
                  </a:cxn>
                  <a:cxn ang="0">
                    <a:pos x="42" y="32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42" h="54">
                    <a:moveTo>
                      <a:pt x="42" y="32"/>
                    </a:moveTo>
                    <a:lnTo>
                      <a:pt x="42" y="3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0" y="44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18" y="4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0" y="30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0" y="14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8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4" y="16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0" y="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4" y="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2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14" y="52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8" y="52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40" y="4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0" name="Freeform 100"/>
              <p:cNvSpPr>
                <a:spLocks/>
              </p:cNvSpPr>
              <p:nvPr/>
            </p:nvSpPr>
            <p:spPr bwMode="auto">
              <a:xfrm>
                <a:off x="3607" y="1229"/>
                <a:ext cx="38" cy="5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40"/>
                  </a:cxn>
                  <a:cxn ang="0">
                    <a:pos x="8" y="4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6" y="48"/>
                  </a:cxn>
                  <a:cxn ang="0">
                    <a:pos x="6" y="48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26" y="52"/>
                  </a:cxn>
                  <a:cxn ang="0">
                    <a:pos x="26" y="50"/>
                  </a:cxn>
                  <a:cxn ang="0">
                    <a:pos x="26" y="50"/>
                  </a:cxn>
                  <a:cxn ang="0">
                    <a:pos x="20" y="50"/>
                  </a:cxn>
                  <a:cxn ang="0">
                    <a:pos x="20" y="50"/>
                  </a:cxn>
                  <a:cxn ang="0">
                    <a:pos x="18" y="46"/>
                  </a:cxn>
                  <a:cxn ang="0">
                    <a:pos x="18" y="46"/>
                  </a:cxn>
                  <a:cxn ang="0">
                    <a:pos x="18" y="40"/>
                  </a:cxn>
                  <a:cxn ang="0">
                    <a:pos x="18" y="16"/>
                  </a:cxn>
                  <a:cxn ang="0">
                    <a:pos x="18" y="16"/>
                  </a:cxn>
                  <a:cxn ang="0">
                    <a:pos x="22" y="8"/>
                  </a:cxn>
                  <a:cxn ang="0">
                    <a:pos x="22" y="8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4" y="4"/>
                  </a:cxn>
                  <a:cxn ang="0">
                    <a:pos x="18" y="12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8" h="52">
                    <a:moveTo>
                      <a:pt x="14" y="0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8" y="40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4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1" name="Freeform 101"/>
              <p:cNvSpPr>
                <a:spLocks noEditPoints="1"/>
              </p:cNvSpPr>
              <p:nvPr/>
            </p:nvSpPr>
            <p:spPr bwMode="auto">
              <a:xfrm>
                <a:off x="3647" y="1203"/>
                <a:ext cx="26" cy="78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4" y="12"/>
                  </a:cxn>
                  <a:cxn ang="0">
                    <a:pos x="14" y="12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20" y="6"/>
                  </a:cxn>
                  <a:cxn ang="0">
                    <a:pos x="20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6" y="26"/>
                  </a:cxn>
                  <a:cxn ang="0">
                    <a:pos x="0" y="32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4" y="34"/>
                  </a:cxn>
                  <a:cxn ang="0">
                    <a:pos x="4" y="34"/>
                  </a:cxn>
                  <a:cxn ang="0">
                    <a:pos x="8" y="34"/>
                  </a:cxn>
                  <a:cxn ang="0">
                    <a:pos x="8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8" y="48"/>
                  </a:cxn>
                  <a:cxn ang="0">
                    <a:pos x="8" y="66"/>
                  </a:cxn>
                  <a:cxn ang="0">
                    <a:pos x="8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0" y="76"/>
                  </a:cxn>
                  <a:cxn ang="0">
                    <a:pos x="0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18" y="66"/>
                  </a:cxn>
                  <a:cxn ang="0">
                    <a:pos x="18" y="26"/>
                  </a:cxn>
                  <a:cxn ang="0">
                    <a:pos x="16" y="26"/>
                  </a:cxn>
                  <a:cxn ang="0">
                    <a:pos x="16" y="26"/>
                  </a:cxn>
                </a:cxnLst>
                <a:rect l="0" t="0" r="r" b="b"/>
                <a:pathLst>
                  <a:path w="26" h="78">
                    <a:moveTo>
                      <a:pt x="10" y="2"/>
                    </a:moveTo>
                    <a:lnTo>
                      <a:pt x="10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  <a:moveTo>
                      <a:pt x="16" y="26"/>
                    </a:moveTo>
                    <a:lnTo>
                      <a:pt x="0" y="3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48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26"/>
                    </a:lnTo>
                    <a:lnTo>
                      <a:pt x="16" y="2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2" name="Freeform 102"/>
              <p:cNvSpPr>
                <a:spLocks/>
              </p:cNvSpPr>
              <p:nvPr/>
            </p:nvSpPr>
            <p:spPr bwMode="auto">
              <a:xfrm>
                <a:off x="3677" y="1215"/>
                <a:ext cx="30" cy="66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0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6" y="14"/>
                  </a:cxn>
                  <a:cxn ang="0">
                    <a:pos x="6" y="14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8" y="20"/>
                  </a:cxn>
                  <a:cxn ang="0">
                    <a:pos x="8" y="54"/>
                  </a:cxn>
                  <a:cxn ang="0">
                    <a:pos x="8" y="54"/>
                  </a:cxn>
                  <a:cxn ang="0">
                    <a:pos x="10" y="62"/>
                  </a:cxn>
                  <a:cxn ang="0">
                    <a:pos x="10" y="62"/>
                  </a:cxn>
                  <a:cxn ang="0">
                    <a:pos x="12" y="66"/>
                  </a:cxn>
                  <a:cxn ang="0">
                    <a:pos x="12" y="66"/>
                  </a:cxn>
                  <a:cxn ang="0">
                    <a:pos x="18" y="66"/>
                  </a:cxn>
                  <a:cxn ang="0">
                    <a:pos x="18" y="66"/>
                  </a:cxn>
                  <a:cxn ang="0">
                    <a:pos x="22" y="66"/>
                  </a:cxn>
                  <a:cxn ang="0">
                    <a:pos x="26" y="64"/>
                  </a:cxn>
                  <a:cxn ang="0">
                    <a:pos x="26" y="64"/>
                  </a:cxn>
                  <a:cxn ang="0">
                    <a:pos x="28" y="60"/>
                  </a:cxn>
                  <a:cxn ang="0">
                    <a:pos x="30" y="56"/>
                  </a:cxn>
                  <a:cxn ang="0">
                    <a:pos x="28" y="56"/>
                  </a:cxn>
                  <a:cxn ang="0">
                    <a:pos x="28" y="56"/>
                  </a:cxn>
                  <a:cxn ang="0">
                    <a:pos x="26" y="60"/>
                  </a:cxn>
                  <a:cxn ang="0">
                    <a:pos x="26" y="60"/>
                  </a:cxn>
                  <a:cxn ang="0">
                    <a:pos x="22" y="60"/>
                  </a:cxn>
                  <a:cxn ang="0">
                    <a:pos x="22" y="60"/>
                  </a:cxn>
                  <a:cxn ang="0">
                    <a:pos x="18" y="58"/>
                  </a:cxn>
                  <a:cxn ang="0">
                    <a:pos x="18" y="58"/>
                  </a:cxn>
                  <a:cxn ang="0">
                    <a:pos x="18" y="52"/>
                  </a:cxn>
                  <a:cxn ang="0">
                    <a:pos x="18" y="20"/>
                  </a:cxn>
                  <a:cxn ang="0">
                    <a:pos x="30" y="20"/>
                  </a:cxn>
                  <a:cxn ang="0">
                    <a:pos x="30" y="16"/>
                  </a:cxn>
                  <a:cxn ang="0">
                    <a:pos x="18" y="16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30" h="66">
                    <a:moveTo>
                      <a:pt x="16" y="0"/>
                    </a:moveTo>
                    <a:lnTo>
                      <a:pt x="16" y="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8" y="20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10" y="62"/>
                    </a:lnTo>
                    <a:lnTo>
                      <a:pt x="10" y="62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22" y="66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8" y="60"/>
                    </a:lnTo>
                    <a:lnTo>
                      <a:pt x="30" y="56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8" y="52"/>
                    </a:lnTo>
                    <a:lnTo>
                      <a:pt x="18" y="20"/>
                    </a:lnTo>
                    <a:lnTo>
                      <a:pt x="30" y="20"/>
                    </a:lnTo>
                    <a:lnTo>
                      <a:pt x="30" y="16"/>
                    </a:lnTo>
                    <a:lnTo>
                      <a:pt x="18" y="1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3" name="Freeform 103"/>
              <p:cNvSpPr>
                <a:spLocks noEditPoints="1"/>
              </p:cNvSpPr>
              <p:nvPr/>
            </p:nvSpPr>
            <p:spPr bwMode="auto">
              <a:xfrm>
                <a:off x="3711" y="1203"/>
                <a:ext cx="26" cy="78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4" y="12"/>
                  </a:cxn>
                  <a:cxn ang="0">
                    <a:pos x="14" y="12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6" y="26"/>
                  </a:cxn>
                  <a:cxn ang="0">
                    <a:pos x="0" y="32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4" y="34"/>
                  </a:cxn>
                  <a:cxn ang="0">
                    <a:pos x="4" y="34"/>
                  </a:cxn>
                  <a:cxn ang="0">
                    <a:pos x="6" y="34"/>
                  </a:cxn>
                  <a:cxn ang="0">
                    <a:pos x="6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8" y="48"/>
                  </a:cxn>
                  <a:cxn ang="0">
                    <a:pos x="8" y="66"/>
                  </a:cxn>
                  <a:cxn ang="0">
                    <a:pos x="8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0" y="76"/>
                  </a:cxn>
                  <a:cxn ang="0">
                    <a:pos x="0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18" y="66"/>
                  </a:cxn>
                  <a:cxn ang="0">
                    <a:pos x="18" y="26"/>
                  </a:cxn>
                  <a:cxn ang="0">
                    <a:pos x="16" y="26"/>
                  </a:cxn>
                  <a:cxn ang="0">
                    <a:pos x="16" y="26"/>
                  </a:cxn>
                </a:cxnLst>
                <a:rect l="0" t="0" r="r" b="b"/>
                <a:pathLst>
                  <a:path w="26" h="78">
                    <a:moveTo>
                      <a:pt x="10" y="2"/>
                    </a:moveTo>
                    <a:lnTo>
                      <a:pt x="10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  <a:moveTo>
                      <a:pt x="16" y="26"/>
                    </a:moveTo>
                    <a:lnTo>
                      <a:pt x="0" y="3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48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26"/>
                    </a:lnTo>
                    <a:lnTo>
                      <a:pt x="16" y="2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4" name="Freeform 104"/>
              <p:cNvSpPr>
                <a:spLocks/>
              </p:cNvSpPr>
              <p:nvPr/>
            </p:nvSpPr>
            <p:spPr bwMode="auto">
              <a:xfrm>
                <a:off x="3743" y="1229"/>
                <a:ext cx="44" cy="54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6" y="42"/>
                  </a:cxn>
                  <a:cxn ang="0">
                    <a:pos x="36" y="42"/>
                  </a:cxn>
                  <a:cxn ang="0">
                    <a:pos x="32" y="44"/>
                  </a:cxn>
                  <a:cxn ang="0">
                    <a:pos x="26" y="46"/>
                  </a:cxn>
                  <a:cxn ang="0">
                    <a:pos x="26" y="46"/>
                  </a:cxn>
                  <a:cxn ang="0">
                    <a:pos x="20" y="44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0" y="30"/>
                  </a:cxn>
                  <a:cxn ang="0">
                    <a:pos x="10" y="22"/>
                  </a:cxn>
                  <a:cxn ang="0">
                    <a:pos x="10" y="22"/>
                  </a:cxn>
                  <a:cxn ang="0">
                    <a:pos x="10" y="14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8" y="6"/>
                  </a:cxn>
                  <a:cxn ang="0">
                    <a:pos x="24" y="4"/>
                  </a:cxn>
                  <a:cxn ang="0">
                    <a:pos x="24" y="4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30" y="10"/>
                  </a:cxn>
                  <a:cxn ang="0">
                    <a:pos x="30" y="10"/>
                  </a:cxn>
                  <a:cxn ang="0">
                    <a:pos x="32" y="16"/>
                  </a:cxn>
                  <a:cxn ang="0">
                    <a:pos x="32" y="16"/>
                  </a:cxn>
                  <a:cxn ang="0">
                    <a:pos x="34" y="16"/>
                  </a:cxn>
                  <a:cxn ang="0">
                    <a:pos x="36" y="18"/>
                  </a:cxn>
                  <a:cxn ang="0">
                    <a:pos x="36" y="18"/>
                  </a:cxn>
                  <a:cxn ang="0">
                    <a:pos x="40" y="16"/>
                  </a:cxn>
                  <a:cxn ang="0">
                    <a:pos x="40" y="16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40" y="8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32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6" y="2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8"/>
                  </a:cxn>
                  <a:cxn ang="0">
                    <a:pos x="6" y="46"/>
                  </a:cxn>
                  <a:cxn ang="0">
                    <a:pos x="6" y="46"/>
                  </a:cxn>
                  <a:cxn ang="0">
                    <a:pos x="14" y="52"/>
                  </a:cxn>
                  <a:cxn ang="0">
                    <a:pos x="22" y="54"/>
                  </a:cxn>
                  <a:cxn ang="0">
                    <a:pos x="22" y="54"/>
                  </a:cxn>
                  <a:cxn ang="0">
                    <a:pos x="30" y="52"/>
                  </a:cxn>
                  <a:cxn ang="0">
                    <a:pos x="36" y="48"/>
                  </a:cxn>
                  <a:cxn ang="0">
                    <a:pos x="36" y="48"/>
                  </a:cxn>
                  <a:cxn ang="0">
                    <a:pos x="40" y="42"/>
                  </a:cxn>
                  <a:cxn ang="0">
                    <a:pos x="44" y="32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44" h="54">
                    <a:moveTo>
                      <a:pt x="42" y="32"/>
                    </a:moveTo>
                    <a:lnTo>
                      <a:pt x="42" y="3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2" y="44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0" y="4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0" y="30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14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8" y="6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4" y="16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0" y="8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6" y="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14" y="52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30" y="52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40" y="42"/>
                    </a:lnTo>
                    <a:lnTo>
                      <a:pt x="44" y="32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5" name="Freeform 105"/>
              <p:cNvSpPr>
                <a:spLocks noEditPoints="1"/>
              </p:cNvSpPr>
              <p:nvPr/>
            </p:nvSpPr>
            <p:spPr bwMode="auto">
              <a:xfrm>
                <a:off x="3795" y="1229"/>
                <a:ext cx="46" cy="54"/>
              </a:xfrm>
              <a:custGeom>
                <a:avLst/>
                <a:gdLst/>
                <a:ahLst/>
                <a:cxnLst>
                  <a:cxn ang="0">
                    <a:pos x="30" y="52"/>
                  </a:cxn>
                  <a:cxn ang="0">
                    <a:pos x="34" y="52"/>
                  </a:cxn>
                  <a:cxn ang="0">
                    <a:pos x="46" y="44"/>
                  </a:cxn>
                  <a:cxn ang="0">
                    <a:pos x="46" y="42"/>
                  </a:cxn>
                  <a:cxn ang="0">
                    <a:pos x="42" y="46"/>
                  </a:cxn>
                  <a:cxn ang="0">
                    <a:pos x="40" y="46"/>
                  </a:cxn>
                  <a:cxn ang="0">
                    <a:pos x="38" y="46"/>
                  </a:cxn>
                  <a:cxn ang="0">
                    <a:pos x="38" y="44"/>
                  </a:cxn>
                  <a:cxn ang="0">
                    <a:pos x="38" y="18"/>
                  </a:cxn>
                  <a:cxn ang="0">
                    <a:pos x="36" y="8"/>
                  </a:cxn>
                  <a:cxn ang="0">
                    <a:pos x="34" y="4"/>
                  </a:cxn>
                  <a:cxn ang="0">
                    <a:pos x="32" y="2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6" y="4"/>
                  </a:cxn>
                  <a:cxn ang="0">
                    <a:pos x="2" y="14"/>
                  </a:cxn>
                  <a:cxn ang="0">
                    <a:pos x="2" y="16"/>
                  </a:cxn>
                  <a:cxn ang="0">
                    <a:pos x="6" y="18"/>
                  </a:cxn>
                  <a:cxn ang="0">
                    <a:pos x="10" y="16"/>
                  </a:cxn>
                  <a:cxn ang="0">
                    <a:pos x="10" y="14"/>
                  </a:cxn>
                  <a:cxn ang="0">
                    <a:pos x="10" y="10"/>
                  </a:cxn>
                  <a:cxn ang="0">
                    <a:pos x="12" y="6"/>
                  </a:cxn>
                  <a:cxn ang="0">
                    <a:pos x="18" y="4"/>
                  </a:cxn>
                  <a:cxn ang="0">
                    <a:pos x="26" y="6"/>
                  </a:cxn>
                  <a:cxn ang="0">
                    <a:pos x="28" y="10"/>
                  </a:cxn>
                  <a:cxn ang="0">
                    <a:pos x="28" y="18"/>
                  </a:cxn>
                  <a:cxn ang="0">
                    <a:pos x="10" y="26"/>
                  </a:cxn>
                  <a:cxn ang="0">
                    <a:pos x="4" y="30"/>
                  </a:cxn>
                  <a:cxn ang="0">
                    <a:pos x="2" y="34"/>
                  </a:cxn>
                  <a:cxn ang="0">
                    <a:pos x="0" y="40"/>
                  </a:cxn>
                  <a:cxn ang="0">
                    <a:pos x="2" y="50"/>
                  </a:cxn>
                  <a:cxn ang="0">
                    <a:pos x="6" y="52"/>
                  </a:cxn>
                  <a:cxn ang="0">
                    <a:pos x="12" y="54"/>
                  </a:cxn>
                  <a:cxn ang="0">
                    <a:pos x="18" y="52"/>
                  </a:cxn>
                  <a:cxn ang="0">
                    <a:pos x="28" y="44"/>
                  </a:cxn>
                  <a:cxn ang="0">
                    <a:pos x="30" y="52"/>
                  </a:cxn>
                  <a:cxn ang="0">
                    <a:pos x="16" y="46"/>
                  </a:cxn>
                  <a:cxn ang="0">
                    <a:pos x="12" y="44"/>
                  </a:cxn>
                  <a:cxn ang="0">
                    <a:pos x="10" y="42"/>
                  </a:cxn>
                  <a:cxn ang="0">
                    <a:pos x="8" y="38"/>
                  </a:cxn>
                  <a:cxn ang="0">
                    <a:pos x="10" y="32"/>
                  </a:cxn>
                  <a:cxn ang="0">
                    <a:pos x="18" y="26"/>
                  </a:cxn>
                  <a:cxn ang="0">
                    <a:pos x="28" y="42"/>
                  </a:cxn>
                  <a:cxn ang="0">
                    <a:pos x="22" y="46"/>
                  </a:cxn>
                  <a:cxn ang="0">
                    <a:pos x="16" y="46"/>
                  </a:cxn>
                </a:cxnLst>
                <a:rect l="0" t="0" r="r" b="b"/>
                <a:pathLst>
                  <a:path w="46" h="54">
                    <a:moveTo>
                      <a:pt x="30" y="52"/>
                    </a:moveTo>
                    <a:lnTo>
                      <a:pt x="30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40" y="50"/>
                    </a:lnTo>
                    <a:lnTo>
                      <a:pt x="46" y="44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34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8" y="10"/>
                    </a:lnTo>
                    <a:lnTo>
                      <a:pt x="28" y="16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4" y="30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6" y="52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30" y="52"/>
                    </a:lnTo>
                    <a:lnTo>
                      <a:pt x="30" y="52"/>
                    </a:lnTo>
                    <a:close/>
                    <a:moveTo>
                      <a:pt x="16" y="46"/>
                    </a:moveTo>
                    <a:lnTo>
                      <a:pt x="16" y="46"/>
                    </a:lnTo>
                    <a:lnTo>
                      <a:pt x="14" y="46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0" y="42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28" y="22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2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6" name="Freeform 106"/>
              <p:cNvSpPr>
                <a:spLocks/>
              </p:cNvSpPr>
              <p:nvPr/>
            </p:nvSpPr>
            <p:spPr bwMode="auto">
              <a:xfrm>
                <a:off x="3845" y="1203"/>
                <a:ext cx="26" cy="7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66"/>
                  </a:cxn>
                  <a:cxn ang="0">
                    <a:pos x="8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0" y="76"/>
                  </a:cxn>
                  <a:cxn ang="0">
                    <a:pos x="0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18" y="66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26" h="78">
                    <a:moveTo>
                      <a:pt x="16" y="0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7" name="Freeform 107"/>
              <p:cNvSpPr>
                <a:spLocks noEditPoints="1"/>
              </p:cNvSpPr>
              <p:nvPr/>
            </p:nvSpPr>
            <p:spPr bwMode="auto">
              <a:xfrm>
                <a:off x="3907" y="1229"/>
                <a:ext cx="46" cy="54"/>
              </a:xfrm>
              <a:custGeom>
                <a:avLst/>
                <a:gdLst/>
                <a:ahLst/>
                <a:cxnLst>
                  <a:cxn ang="0">
                    <a:pos x="30" y="52"/>
                  </a:cxn>
                  <a:cxn ang="0">
                    <a:pos x="34" y="52"/>
                  </a:cxn>
                  <a:cxn ang="0">
                    <a:pos x="46" y="44"/>
                  </a:cxn>
                  <a:cxn ang="0">
                    <a:pos x="46" y="42"/>
                  </a:cxn>
                  <a:cxn ang="0">
                    <a:pos x="42" y="46"/>
                  </a:cxn>
                  <a:cxn ang="0">
                    <a:pos x="40" y="46"/>
                  </a:cxn>
                  <a:cxn ang="0">
                    <a:pos x="38" y="46"/>
                  </a:cxn>
                  <a:cxn ang="0">
                    <a:pos x="38" y="44"/>
                  </a:cxn>
                  <a:cxn ang="0">
                    <a:pos x="36" y="18"/>
                  </a:cxn>
                  <a:cxn ang="0">
                    <a:pos x="36" y="8"/>
                  </a:cxn>
                  <a:cxn ang="0">
                    <a:pos x="34" y="4"/>
                  </a:cxn>
                  <a:cxn ang="0">
                    <a:pos x="30" y="2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6" y="4"/>
                  </a:cxn>
                  <a:cxn ang="0">
                    <a:pos x="0" y="14"/>
                  </a:cxn>
                  <a:cxn ang="0">
                    <a:pos x="2" y="16"/>
                  </a:cxn>
                  <a:cxn ang="0">
                    <a:pos x="6" y="18"/>
                  </a:cxn>
                  <a:cxn ang="0">
                    <a:pos x="10" y="16"/>
                  </a:cxn>
                  <a:cxn ang="0">
                    <a:pos x="10" y="14"/>
                  </a:cxn>
                  <a:cxn ang="0">
                    <a:pos x="10" y="10"/>
                  </a:cxn>
                  <a:cxn ang="0">
                    <a:pos x="12" y="6"/>
                  </a:cxn>
                  <a:cxn ang="0">
                    <a:pos x="18" y="4"/>
                  </a:cxn>
                  <a:cxn ang="0">
                    <a:pos x="26" y="6"/>
                  </a:cxn>
                  <a:cxn ang="0">
                    <a:pos x="26" y="10"/>
                  </a:cxn>
                  <a:cxn ang="0">
                    <a:pos x="28" y="18"/>
                  </a:cxn>
                  <a:cxn ang="0">
                    <a:pos x="8" y="26"/>
                  </a:cxn>
                  <a:cxn ang="0">
                    <a:pos x="4" y="30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2" y="50"/>
                  </a:cxn>
                  <a:cxn ang="0">
                    <a:pos x="6" y="52"/>
                  </a:cxn>
                  <a:cxn ang="0">
                    <a:pos x="12" y="54"/>
                  </a:cxn>
                  <a:cxn ang="0">
                    <a:pos x="18" y="52"/>
                  </a:cxn>
                  <a:cxn ang="0">
                    <a:pos x="28" y="44"/>
                  </a:cxn>
                  <a:cxn ang="0">
                    <a:pos x="30" y="52"/>
                  </a:cxn>
                  <a:cxn ang="0">
                    <a:pos x="16" y="46"/>
                  </a:cxn>
                  <a:cxn ang="0">
                    <a:pos x="10" y="44"/>
                  </a:cxn>
                  <a:cxn ang="0">
                    <a:pos x="10" y="42"/>
                  </a:cxn>
                  <a:cxn ang="0">
                    <a:pos x="8" y="38"/>
                  </a:cxn>
                  <a:cxn ang="0">
                    <a:pos x="10" y="32"/>
                  </a:cxn>
                  <a:cxn ang="0">
                    <a:pos x="16" y="26"/>
                  </a:cxn>
                  <a:cxn ang="0">
                    <a:pos x="28" y="42"/>
                  </a:cxn>
                  <a:cxn ang="0">
                    <a:pos x="22" y="46"/>
                  </a:cxn>
                  <a:cxn ang="0">
                    <a:pos x="16" y="46"/>
                  </a:cxn>
                </a:cxnLst>
                <a:rect l="0" t="0" r="r" b="b"/>
                <a:pathLst>
                  <a:path w="46" h="54">
                    <a:moveTo>
                      <a:pt x="30" y="52"/>
                    </a:moveTo>
                    <a:lnTo>
                      <a:pt x="30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40" y="50"/>
                    </a:lnTo>
                    <a:lnTo>
                      <a:pt x="46" y="44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6" y="34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4" y="4"/>
                    </a:lnTo>
                    <a:lnTo>
                      <a:pt x="30" y="2"/>
                    </a:lnTo>
                    <a:lnTo>
                      <a:pt x="30" y="2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6" y="10"/>
                    </a:lnTo>
                    <a:lnTo>
                      <a:pt x="28" y="16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4" y="3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6" y="52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30" y="52"/>
                    </a:lnTo>
                    <a:lnTo>
                      <a:pt x="30" y="52"/>
                    </a:lnTo>
                    <a:close/>
                    <a:moveTo>
                      <a:pt x="16" y="46"/>
                    </a:moveTo>
                    <a:lnTo>
                      <a:pt x="16" y="46"/>
                    </a:lnTo>
                    <a:lnTo>
                      <a:pt x="14" y="46"/>
                    </a:lnTo>
                    <a:lnTo>
                      <a:pt x="10" y="44"/>
                    </a:lnTo>
                    <a:lnTo>
                      <a:pt x="10" y="44"/>
                    </a:lnTo>
                    <a:lnTo>
                      <a:pt x="10" y="42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28" y="22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2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8" name="Freeform 108"/>
              <p:cNvSpPr>
                <a:spLocks/>
              </p:cNvSpPr>
              <p:nvPr/>
            </p:nvSpPr>
            <p:spPr bwMode="auto">
              <a:xfrm>
                <a:off x="3953" y="1229"/>
                <a:ext cx="56" cy="5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" y="8"/>
                  </a:cxn>
                  <a:cxn ang="0">
                    <a:pos x="6" y="8"/>
                  </a:cxn>
                  <a:cxn ang="0">
                    <a:pos x="8" y="8"/>
                  </a:cxn>
                  <a:cxn ang="0">
                    <a:pos x="8" y="12"/>
                  </a:cxn>
                  <a:cxn ang="0">
                    <a:pos x="10" y="22"/>
                  </a:cxn>
                  <a:cxn ang="0">
                    <a:pos x="10" y="40"/>
                  </a:cxn>
                  <a:cxn ang="0">
                    <a:pos x="8" y="48"/>
                  </a:cxn>
                  <a:cxn ang="0">
                    <a:pos x="2" y="50"/>
                  </a:cxn>
                  <a:cxn ang="0">
                    <a:pos x="2" y="52"/>
                  </a:cxn>
                  <a:cxn ang="0">
                    <a:pos x="26" y="50"/>
                  </a:cxn>
                  <a:cxn ang="0">
                    <a:pos x="22" y="50"/>
                  </a:cxn>
                  <a:cxn ang="0">
                    <a:pos x="20" y="46"/>
                  </a:cxn>
                  <a:cxn ang="0">
                    <a:pos x="18" y="40"/>
                  </a:cxn>
                  <a:cxn ang="0">
                    <a:pos x="18" y="14"/>
                  </a:cxn>
                  <a:cxn ang="0">
                    <a:pos x="32" y="8"/>
                  </a:cxn>
                  <a:cxn ang="0">
                    <a:pos x="36" y="8"/>
                  </a:cxn>
                  <a:cxn ang="0">
                    <a:pos x="38" y="10"/>
                  </a:cxn>
                  <a:cxn ang="0">
                    <a:pos x="40" y="20"/>
                  </a:cxn>
                  <a:cxn ang="0">
                    <a:pos x="40" y="40"/>
                  </a:cxn>
                  <a:cxn ang="0">
                    <a:pos x="40" y="46"/>
                  </a:cxn>
                  <a:cxn ang="0">
                    <a:pos x="38" y="48"/>
                  </a:cxn>
                  <a:cxn ang="0">
                    <a:pos x="32" y="50"/>
                  </a:cxn>
                  <a:cxn ang="0">
                    <a:pos x="56" y="52"/>
                  </a:cxn>
                  <a:cxn ang="0">
                    <a:pos x="56" y="50"/>
                  </a:cxn>
                  <a:cxn ang="0">
                    <a:pos x="52" y="50"/>
                  </a:cxn>
                  <a:cxn ang="0">
                    <a:pos x="50" y="48"/>
                  </a:cxn>
                  <a:cxn ang="0">
                    <a:pos x="48" y="20"/>
                  </a:cxn>
                  <a:cxn ang="0">
                    <a:pos x="48" y="10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28" y="4"/>
                  </a:cxn>
                  <a:cxn ang="0">
                    <a:pos x="18" y="0"/>
                  </a:cxn>
                </a:cxnLst>
                <a:rect l="0" t="0" r="r" b="b"/>
                <a:pathLst>
                  <a:path w="56" h="52">
                    <a:moveTo>
                      <a:pt x="18" y="0"/>
                    </a:moveTo>
                    <a:lnTo>
                      <a:pt x="16" y="0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0" y="22"/>
                    </a:lnTo>
                    <a:lnTo>
                      <a:pt x="10" y="40"/>
                    </a:lnTo>
                    <a:lnTo>
                      <a:pt x="10" y="4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6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2" y="50"/>
                    </a:lnTo>
                    <a:lnTo>
                      <a:pt x="22" y="50"/>
                    </a:lnTo>
                    <a:lnTo>
                      <a:pt x="20" y="46"/>
                    </a:lnTo>
                    <a:lnTo>
                      <a:pt x="20" y="46"/>
                    </a:lnTo>
                    <a:lnTo>
                      <a:pt x="18" y="40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26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40" y="14"/>
                    </a:lnTo>
                    <a:lnTo>
                      <a:pt x="40" y="2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2" y="52"/>
                    </a:lnTo>
                    <a:lnTo>
                      <a:pt x="56" y="52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0" y="48"/>
                    </a:lnTo>
                    <a:lnTo>
                      <a:pt x="50" y="48"/>
                    </a:lnTo>
                    <a:lnTo>
                      <a:pt x="48" y="4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2" y="2"/>
                    </a:lnTo>
                    <a:lnTo>
                      <a:pt x="28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19" name="Freeform 109"/>
              <p:cNvSpPr>
                <a:spLocks noEditPoints="1"/>
              </p:cNvSpPr>
              <p:nvPr/>
            </p:nvSpPr>
            <p:spPr bwMode="auto">
              <a:xfrm>
                <a:off x="4013" y="1229"/>
                <a:ext cx="52" cy="76"/>
              </a:xfrm>
              <a:custGeom>
                <a:avLst/>
                <a:gdLst/>
                <a:ahLst/>
                <a:cxnLst>
                  <a:cxn ang="0">
                    <a:pos x="6" y="46"/>
                  </a:cxn>
                  <a:cxn ang="0">
                    <a:pos x="6" y="48"/>
                  </a:cxn>
                  <a:cxn ang="0">
                    <a:pos x="6" y="58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14" y="74"/>
                  </a:cxn>
                  <a:cxn ang="0">
                    <a:pos x="36" y="74"/>
                  </a:cxn>
                  <a:cxn ang="0">
                    <a:pos x="50" y="62"/>
                  </a:cxn>
                  <a:cxn ang="0">
                    <a:pos x="52" y="52"/>
                  </a:cxn>
                  <a:cxn ang="0">
                    <a:pos x="46" y="46"/>
                  </a:cxn>
                  <a:cxn ang="0">
                    <a:pos x="26" y="44"/>
                  </a:cxn>
                  <a:cxn ang="0">
                    <a:pos x="18" y="44"/>
                  </a:cxn>
                  <a:cxn ang="0">
                    <a:pos x="14" y="42"/>
                  </a:cxn>
                  <a:cxn ang="0">
                    <a:pos x="14" y="38"/>
                  </a:cxn>
                  <a:cxn ang="0">
                    <a:pos x="26" y="36"/>
                  </a:cxn>
                  <a:cxn ang="0">
                    <a:pos x="40" y="30"/>
                  </a:cxn>
                  <a:cxn ang="0">
                    <a:pos x="46" y="18"/>
                  </a:cxn>
                  <a:cxn ang="0">
                    <a:pos x="42" y="8"/>
                  </a:cxn>
                  <a:cxn ang="0">
                    <a:pos x="52" y="8"/>
                  </a:cxn>
                  <a:cxn ang="0">
                    <a:pos x="52" y="8"/>
                  </a:cxn>
                  <a:cxn ang="0">
                    <a:pos x="52" y="4"/>
                  </a:cxn>
                  <a:cxn ang="0">
                    <a:pos x="52" y="4"/>
                  </a:cxn>
                  <a:cxn ang="0">
                    <a:pos x="38" y="4"/>
                  </a:cxn>
                  <a:cxn ang="0">
                    <a:pos x="26" y="0"/>
                  </a:cxn>
                  <a:cxn ang="0">
                    <a:pos x="10" y="6"/>
                  </a:cxn>
                  <a:cxn ang="0">
                    <a:pos x="4" y="18"/>
                  </a:cxn>
                  <a:cxn ang="0">
                    <a:pos x="8" y="28"/>
                  </a:cxn>
                  <a:cxn ang="0">
                    <a:pos x="14" y="34"/>
                  </a:cxn>
                  <a:cxn ang="0">
                    <a:pos x="32" y="6"/>
                  </a:cxn>
                  <a:cxn ang="0">
                    <a:pos x="36" y="20"/>
                  </a:cxn>
                  <a:cxn ang="0">
                    <a:pos x="32" y="30"/>
                  </a:cxn>
                  <a:cxn ang="0">
                    <a:pos x="26" y="34"/>
                  </a:cxn>
                  <a:cxn ang="0">
                    <a:pos x="18" y="30"/>
                  </a:cxn>
                  <a:cxn ang="0">
                    <a:pos x="14" y="16"/>
                  </a:cxn>
                  <a:cxn ang="0">
                    <a:pos x="18" y="6"/>
                  </a:cxn>
                  <a:cxn ang="0">
                    <a:pos x="24" y="4"/>
                  </a:cxn>
                  <a:cxn ang="0">
                    <a:pos x="32" y="6"/>
                  </a:cxn>
                  <a:cxn ang="0">
                    <a:pos x="34" y="54"/>
                  </a:cxn>
                  <a:cxn ang="0">
                    <a:pos x="44" y="54"/>
                  </a:cxn>
                  <a:cxn ang="0">
                    <a:pos x="48" y="58"/>
                  </a:cxn>
                  <a:cxn ang="0">
                    <a:pos x="44" y="66"/>
                  </a:cxn>
                  <a:cxn ang="0">
                    <a:pos x="28" y="70"/>
                  </a:cxn>
                  <a:cxn ang="0">
                    <a:pos x="12" y="66"/>
                  </a:cxn>
                  <a:cxn ang="0">
                    <a:pos x="8" y="62"/>
                  </a:cxn>
                  <a:cxn ang="0">
                    <a:pos x="14" y="52"/>
                  </a:cxn>
                  <a:cxn ang="0">
                    <a:pos x="34" y="54"/>
                  </a:cxn>
                </a:cxnLst>
                <a:rect l="0" t="0" r="r" b="b"/>
                <a:pathLst>
                  <a:path w="52" h="76">
                    <a:moveTo>
                      <a:pt x="8" y="42"/>
                    </a:moveTo>
                    <a:lnTo>
                      <a:pt x="8" y="42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6" y="58"/>
                    </a:lnTo>
                    <a:lnTo>
                      <a:pt x="6" y="58"/>
                    </a:lnTo>
                    <a:lnTo>
                      <a:pt x="2" y="64"/>
                    </a:lnTo>
                    <a:lnTo>
                      <a:pt x="2" y="64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68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14" y="74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36" y="74"/>
                    </a:lnTo>
                    <a:lnTo>
                      <a:pt x="46" y="68"/>
                    </a:lnTo>
                    <a:lnTo>
                      <a:pt x="46" y="68"/>
                    </a:lnTo>
                    <a:lnTo>
                      <a:pt x="50" y="62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2"/>
                    </a:lnTo>
                    <a:lnTo>
                      <a:pt x="48" y="50"/>
                    </a:lnTo>
                    <a:lnTo>
                      <a:pt x="48" y="50"/>
                    </a:lnTo>
                    <a:lnTo>
                      <a:pt x="46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26" y="36"/>
                    </a:lnTo>
                    <a:lnTo>
                      <a:pt x="26" y="36"/>
                    </a:lnTo>
                    <a:lnTo>
                      <a:pt x="34" y="34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4" y="26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44" y="14"/>
                    </a:lnTo>
                    <a:lnTo>
                      <a:pt x="42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8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6" y="1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0" y="32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8" y="42"/>
                    </a:lnTo>
                    <a:lnTo>
                      <a:pt x="8" y="42"/>
                    </a:lnTo>
                    <a:close/>
                    <a:moveTo>
                      <a:pt x="32" y="6"/>
                    </a:moveTo>
                    <a:lnTo>
                      <a:pt x="32" y="6"/>
                    </a:lnTo>
                    <a:lnTo>
                      <a:pt x="34" y="12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4" y="26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0" y="32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2" y="32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6" y="24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6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6"/>
                    </a:lnTo>
                    <a:close/>
                    <a:moveTo>
                      <a:pt x="34" y="54"/>
                    </a:moveTo>
                    <a:lnTo>
                      <a:pt x="3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8" y="56"/>
                    </a:lnTo>
                    <a:lnTo>
                      <a:pt x="48" y="58"/>
                    </a:lnTo>
                    <a:lnTo>
                      <a:pt x="48" y="58"/>
                    </a:lnTo>
                    <a:lnTo>
                      <a:pt x="46" y="62"/>
                    </a:lnTo>
                    <a:lnTo>
                      <a:pt x="44" y="66"/>
                    </a:lnTo>
                    <a:lnTo>
                      <a:pt x="44" y="66"/>
                    </a:lnTo>
                    <a:lnTo>
                      <a:pt x="36" y="68"/>
                    </a:lnTo>
                    <a:lnTo>
                      <a:pt x="28" y="70"/>
                    </a:lnTo>
                    <a:lnTo>
                      <a:pt x="28" y="70"/>
                    </a:lnTo>
                    <a:lnTo>
                      <a:pt x="18" y="68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0" y="64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0" name="Freeform 110"/>
              <p:cNvSpPr>
                <a:spLocks/>
              </p:cNvSpPr>
              <p:nvPr/>
            </p:nvSpPr>
            <p:spPr bwMode="auto">
              <a:xfrm>
                <a:off x="4071" y="1203"/>
                <a:ext cx="26" cy="7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66"/>
                  </a:cxn>
                  <a:cxn ang="0">
                    <a:pos x="8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2" y="76"/>
                  </a:cxn>
                  <a:cxn ang="0">
                    <a:pos x="2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18" y="66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26" h="78">
                    <a:moveTo>
                      <a:pt x="16" y="0"/>
                    </a:move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2" y="76"/>
                    </a:lnTo>
                    <a:lnTo>
                      <a:pt x="2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1" name="Freeform 111"/>
              <p:cNvSpPr>
                <a:spLocks noEditPoints="1"/>
              </p:cNvSpPr>
              <p:nvPr/>
            </p:nvSpPr>
            <p:spPr bwMode="auto">
              <a:xfrm>
                <a:off x="4103" y="1229"/>
                <a:ext cx="44" cy="54"/>
              </a:xfrm>
              <a:custGeom>
                <a:avLst/>
                <a:gdLst/>
                <a:ahLst/>
                <a:cxnLst>
                  <a:cxn ang="0">
                    <a:pos x="44" y="20"/>
                  </a:cxn>
                  <a:cxn ang="0">
                    <a:pos x="44" y="20"/>
                  </a:cxn>
                  <a:cxn ang="0">
                    <a:pos x="42" y="12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2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6" y="2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8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4" y="54"/>
                  </a:cxn>
                  <a:cxn ang="0">
                    <a:pos x="24" y="54"/>
                  </a:cxn>
                  <a:cxn ang="0">
                    <a:pos x="30" y="52"/>
                  </a:cxn>
                  <a:cxn ang="0">
                    <a:pos x="38" y="48"/>
                  </a:cxn>
                  <a:cxn ang="0">
                    <a:pos x="38" y="48"/>
                  </a:cxn>
                  <a:cxn ang="0">
                    <a:pos x="42" y="40"/>
                  </a:cxn>
                  <a:cxn ang="0">
                    <a:pos x="44" y="34"/>
                  </a:cxn>
                  <a:cxn ang="0">
                    <a:pos x="42" y="32"/>
                  </a:cxn>
                  <a:cxn ang="0">
                    <a:pos x="42" y="32"/>
                  </a:cxn>
                  <a:cxn ang="0">
                    <a:pos x="40" y="38"/>
                  </a:cxn>
                  <a:cxn ang="0">
                    <a:pos x="36" y="42"/>
                  </a:cxn>
                  <a:cxn ang="0">
                    <a:pos x="36" y="42"/>
                  </a:cxn>
                  <a:cxn ang="0">
                    <a:pos x="32" y="44"/>
                  </a:cxn>
                  <a:cxn ang="0">
                    <a:pos x="28" y="44"/>
                  </a:cxn>
                  <a:cxn ang="0">
                    <a:pos x="28" y="44"/>
                  </a:cxn>
                  <a:cxn ang="0">
                    <a:pos x="20" y="44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0" y="30"/>
                  </a:cxn>
                  <a:cxn ang="0">
                    <a:pos x="8" y="20"/>
                  </a:cxn>
                  <a:cxn ang="0">
                    <a:pos x="44" y="20"/>
                  </a:cxn>
                  <a:cxn ang="0">
                    <a:pos x="44" y="20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6" y="6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32" y="10"/>
                  </a:cxn>
                  <a:cxn ang="0">
                    <a:pos x="32" y="10"/>
                  </a:cxn>
                  <a:cxn ang="0">
                    <a:pos x="32" y="18"/>
                  </a:cxn>
                  <a:cxn ang="0">
                    <a:pos x="8" y="18"/>
                  </a:cxn>
                  <a:cxn ang="0">
                    <a:pos x="8" y="18"/>
                  </a:cxn>
                  <a:cxn ang="0">
                    <a:pos x="10" y="12"/>
                  </a:cxn>
                  <a:cxn ang="0">
                    <a:pos x="14" y="8"/>
                  </a:cxn>
                  <a:cxn ang="0">
                    <a:pos x="14" y="8"/>
                  </a:cxn>
                </a:cxnLst>
                <a:rect l="0" t="0" r="r" b="b"/>
                <a:pathLst>
                  <a:path w="44" h="54">
                    <a:moveTo>
                      <a:pt x="44" y="20"/>
                    </a:moveTo>
                    <a:lnTo>
                      <a:pt x="44" y="20"/>
                    </a:lnTo>
                    <a:lnTo>
                      <a:pt x="42" y="1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6" y="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0" y="52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42" y="40"/>
                    </a:lnTo>
                    <a:lnTo>
                      <a:pt x="44" y="34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0" y="38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2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0" y="4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0" y="30"/>
                    </a:lnTo>
                    <a:lnTo>
                      <a:pt x="8" y="20"/>
                    </a:lnTo>
                    <a:lnTo>
                      <a:pt x="44" y="20"/>
                    </a:lnTo>
                    <a:lnTo>
                      <a:pt x="44" y="20"/>
                    </a:lnTo>
                    <a:close/>
                    <a:moveTo>
                      <a:pt x="14" y="8"/>
                    </a:moveTo>
                    <a:lnTo>
                      <a:pt x="14" y="8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2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2"/>
                    </a:lnTo>
                    <a:lnTo>
                      <a:pt x="14" y="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2" name="Freeform 112"/>
              <p:cNvSpPr>
                <a:spLocks/>
              </p:cNvSpPr>
              <p:nvPr/>
            </p:nvSpPr>
            <p:spPr bwMode="auto">
              <a:xfrm>
                <a:off x="1899" y="1137"/>
                <a:ext cx="84" cy="7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10" y="4"/>
                  </a:cxn>
                  <a:cxn ang="0">
                    <a:pos x="10" y="4"/>
                  </a:cxn>
                  <a:cxn ang="0">
                    <a:pos x="16" y="10"/>
                  </a:cxn>
                  <a:cxn ang="0">
                    <a:pos x="16" y="62"/>
                  </a:cxn>
                  <a:cxn ang="0">
                    <a:pos x="16" y="62"/>
                  </a:cxn>
                  <a:cxn ang="0">
                    <a:pos x="14" y="70"/>
                  </a:cxn>
                  <a:cxn ang="0">
                    <a:pos x="14" y="70"/>
                  </a:cxn>
                  <a:cxn ang="0">
                    <a:pos x="12" y="72"/>
                  </a:cxn>
                  <a:cxn ang="0">
                    <a:pos x="8" y="72"/>
                  </a:cxn>
                  <a:cxn ang="0">
                    <a:pos x="4" y="72"/>
                  </a:cxn>
                  <a:cxn ang="0">
                    <a:pos x="4" y="74"/>
                  </a:cxn>
                  <a:cxn ang="0">
                    <a:pos x="32" y="74"/>
                  </a:cxn>
                  <a:cxn ang="0">
                    <a:pos x="32" y="72"/>
                  </a:cxn>
                  <a:cxn ang="0">
                    <a:pos x="28" y="72"/>
                  </a:cxn>
                  <a:cxn ang="0">
                    <a:pos x="28" y="72"/>
                  </a:cxn>
                  <a:cxn ang="0">
                    <a:pos x="24" y="72"/>
                  </a:cxn>
                  <a:cxn ang="0">
                    <a:pos x="22" y="70"/>
                  </a:cxn>
                  <a:cxn ang="0">
                    <a:pos x="22" y="70"/>
                  </a:cxn>
                  <a:cxn ang="0">
                    <a:pos x="20" y="62"/>
                  </a:cxn>
                  <a:cxn ang="0">
                    <a:pos x="20" y="16"/>
                  </a:cxn>
                  <a:cxn ang="0">
                    <a:pos x="70" y="76"/>
                  </a:cxn>
                  <a:cxn ang="0">
                    <a:pos x="72" y="76"/>
                  </a:cxn>
                  <a:cxn ang="0">
                    <a:pos x="72" y="12"/>
                  </a:cxn>
                  <a:cxn ang="0">
                    <a:pos x="72" y="12"/>
                  </a:cxn>
                  <a:cxn ang="0">
                    <a:pos x="74" y="4"/>
                  </a:cxn>
                  <a:cxn ang="0">
                    <a:pos x="74" y="4"/>
                  </a:cxn>
                  <a:cxn ang="0">
                    <a:pos x="76" y="2"/>
                  </a:cxn>
                  <a:cxn ang="0">
                    <a:pos x="80" y="2"/>
                  </a:cxn>
                  <a:cxn ang="0">
                    <a:pos x="84" y="2"/>
                  </a:cxn>
                  <a:cxn ang="0">
                    <a:pos x="84" y="0"/>
                  </a:cxn>
                  <a:cxn ang="0">
                    <a:pos x="56" y="0"/>
                  </a:cxn>
                  <a:cxn ang="0">
                    <a:pos x="56" y="2"/>
                  </a:cxn>
                  <a:cxn ang="0">
                    <a:pos x="60" y="2"/>
                  </a:cxn>
                  <a:cxn ang="0">
                    <a:pos x="60" y="2"/>
                  </a:cxn>
                  <a:cxn ang="0">
                    <a:pos x="64" y="2"/>
                  </a:cxn>
                  <a:cxn ang="0">
                    <a:pos x="66" y="4"/>
                  </a:cxn>
                  <a:cxn ang="0">
                    <a:pos x="66" y="4"/>
                  </a:cxn>
                  <a:cxn ang="0">
                    <a:pos x="68" y="8"/>
                  </a:cxn>
                  <a:cxn ang="0">
                    <a:pos x="68" y="12"/>
                  </a:cxn>
                  <a:cxn ang="0">
                    <a:pos x="68" y="56"/>
                  </a:cxn>
                  <a:cxn ang="0">
                    <a:pos x="2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r" b="b"/>
                <a:pathLst>
                  <a:path w="84" h="76">
                    <a:moveTo>
                      <a:pt x="0" y="2"/>
                    </a:moveTo>
                    <a:lnTo>
                      <a:pt x="0" y="2"/>
                    </a:lnTo>
                    <a:lnTo>
                      <a:pt x="6" y="2"/>
                    </a:lnTo>
                    <a:lnTo>
                      <a:pt x="6" y="2"/>
                    </a:lnTo>
                    <a:lnTo>
                      <a:pt x="10" y="4"/>
                    </a:lnTo>
                    <a:lnTo>
                      <a:pt x="10" y="4"/>
                    </a:lnTo>
                    <a:lnTo>
                      <a:pt x="16" y="10"/>
                    </a:lnTo>
                    <a:lnTo>
                      <a:pt x="16" y="62"/>
                    </a:lnTo>
                    <a:lnTo>
                      <a:pt x="16" y="62"/>
                    </a:lnTo>
                    <a:lnTo>
                      <a:pt x="14" y="70"/>
                    </a:lnTo>
                    <a:lnTo>
                      <a:pt x="14" y="70"/>
                    </a:lnTo>
                    <a:lnTo>
                      <a:pt x="12" y="72"/>
                    </a:lnTo>
                    <a:lnTo>
                      <a:pt x="8" y="72"/>
                    </a:lnTo>
                    <a:lnTo>
                      <a:pt x="4" y="72"/>
                    </a:lnTo>
                    <a:lnTo>
                      <a:pt x="4" y="74"/>
                    </a:lnTo>
                    <a:lnTo>
                      <a:pt x="32" y="74"/>
                    </a:lnTo>
                    <a:lnTo>
                      <a:pt x="32" y="72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24" y="72"/>
                    </a:lnTo>
                    <a:lnTo>
                      <a:pt x="22" y="70"/>
                    </a:lnTo>
                    <a:lnTo>
                      <a:pt x="22" y="70"/>
                    </a:lnTo>
                    <a:lnTo>
                      <a:pt x="20" y="62"/>
                    </a:lnTo>
                    <a:lnTo>
                      <a:pt x="20" y="16"/>
                    </a:lnTo>
                    <a:lnTo>
                      <a:pt x="70" y="76"/>
                    </a:lnTo>
                    <a:lnTo>
                      <a:pt x="72" y="76"/>
                    </a:lnTo>
                    <a:lnTo>
                      <a:pt x="72" y="12"/>
                    </a:lnTo>
                    <a:lnTo>
                      <a:pt x="72" y="12"/>
                    </a:lnTo>
                    <a:lnTo>
                      <a:pt x="74" y="4"/>
                    </a:lnTo>
                    <a:lnTo>
                      <a:pt x="74" y="4"/>
                    </a:lnTo>
                    <a:lnTo>
                      <a:pt x="76" y="2"/>
                    </a:lnTo>
                    <a:lnTo>
                      <a:pt x="80" y="2"/>
                    </a:lnTo>
                    <a:lnTo>
                      <a:pt x="84" y="2"/>
                    </a:lnTo>
                    <a:lnTo>
                      <a:pt x="84" y="0"/>
                    </a:lnTo>
                    <a:lnTo>
                      <a:pt x="56" y="0"/>
                    </a:lnTo>
                    <a:lnTo>
                      <a:pt x="56" y="2"/>
                    </a:lnTo>
                    <a:lnTo>
                      <a:pt x="60" y="2"/>
                    </a:lnTo>
                    <a:lnTo>
                      <a:pt x="60" y="2"/>
                    </a:lnTo>
                    <a:lnTo>
                      <a:pt x="64" y="2"/>
                    </a:lnTo>
                    <a:lnTo>
                      <a:pt x="66" y="4"/>
                    </a:lnTo>
                    <a:lnTo>
                      <a:pt x="66" y="4"/>
                    </a:lnTo>
                    <a:lnTo>
                      <a:pt x="68" y="8"/>
                    </a:lnTo>
                    <a:lnTo>
                      <a:pt x="68" y="12"/>
                    </a:lnTo>
                    <a:lnTo>
                      <a:pt x="68" y="56"/>
                    </a:lnTo>
                    <a:lnTo>
                      <a:pt x="2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3" name="Freeform 113"/>
              <p:cNvSpPr>
                <a:spLocks noEditPoints="1"/>
              </p:cNvSpPr>
              <p:nvPr/>
            </p:nvSpPr>
            <p:spPr bwMode="auto">
              <a:xfrm>
                <a:off x="1987" y="1133"/>
                <a:ext cx="26" cy="78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4" y="12"/>
                  </a:cxn>
                  <a:cxn ang="0">
                    <a:pos x="14" y="12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20" y="6"/>
                  </a:cxn>
                  <a:cxn ang="0">
                    <a:pos x="20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6" y="26"/>
                  </a:cxn>
                  <a:cxn ang="0">
                    <a:pos x="0" y="32"/>
                  </a:cxn>
                  <a:cxn ang="0">
                    <a:pos x="2" y="34"/>
                  </a:cxn>
                  <a:cxn ang="0">
                    <a:pos x="2" y="34"/>
                  </a:cxn>
                  <a:cxn ang="0">
                    <a:pos x="4" y="34"/>
                  </a:cxn>
                  <a:cxn ang="0">
                    <a:pos x="4" y="34"/>
                  </a:cxn>
                  <a:cxn ang="0">
                    <a:pos x="8" y="34"/>
                  </a:cxn>
                  <a:cxn ang="0">
                    <a:pos x="8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8" y="48"/>
                  </a:cxn>
                  <a:cxn ang="0">
                    <a:pos x="8" y="66"/>
                  </a:cxn>
                  <a:cxn ang="0">
                    <a:pos x="8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2" y="76"/>
                  </a:cxn>
                  <a:cxn ang="0">
                    <a:pos x="2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18" y="66"/>
                  </a:cxn>
                  <a:cxn ang="0">
                    <a:pos x="18" y="26"/>
                  </a:cxn>
                  <a:cxn ang="0">
                    <a:pos x="16" y="26"/>
                  </a:cxn>
                  <a:cxn ang="0">
                    <a:pos x="16" y="26"/>
                  </a:cxn>
                </a:cxnLst>
                <a:rect l="0" t="0" r="r" b="b"/>
                <a:pathLst>
                  <a:path w="26" h="78">
                    <a:moveTo>
                      <a:pt x="10" y="2"/>
                    </a:moveTo>
                    <a:lnTo>
                      <a:pt x="10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20" y="6"/>
                    </a:lnTo>
                    <a:lnTo>
                      <a:pt x="20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  <a:moveTo>
                      <a:pt x="16" y="26"/>
                    </a:moveTo>
                    <a:lnTo>
                      <a:pt x="0" y="32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8" y="34"/>
                    </a:lnTo>
                    <a:lnTo>
                      <a:pt x="8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48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2" y="76"/>
                    </a:lnTo>
                    <a:lnTo>
                      <a:pt x="2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26"/>
                    </a:lnTo>
                    <a:lnTo>
                      <a:pt x="16" y="2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4" name="Freeform 114"/>
              <p:cNvSpPr>
                <a:spLocks/>
              </p:cNvSpPr>
              <p:nvPr/>
            </p:nvSpPr>
            <p:spPr bwMode="auto">
              <a:xfrm>
                <a:off x="2049" y="1159"/>
                <a:ext cx="42" cy="54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6" y="42"/>
                  </a:cxn>
                  <a:cxn ang="0">
                    <a:pos x="36" y="42"/>
                  </a:cxn>
                  <a:cxn ang="0">
                    <a:pos x="30" y="44"/>
                  </a:cxn>
                  <a:cxn ang="0">
                    <a:pos x="26" y="46"/>
                  </a:cxn>
                  <a:cxn ang="0">
                    <a:pos x="26" y="46"/>
                  </a:cxn>
                  <a:cxn ang="0">
                    <a:pos x="18" y="44"/>
                  </a:cxn>
                  <a:cxn ang="0">
                    <a:pos x="12" y="38"/>
                  </a:cxn>
                  <a:cxn ang="0">
                    <a:pos x="12" y="38"/>
                  </a:cxn>
                  <a:cxn ang="0">
                    <a:pos x="10" y="30"/>
                  </a:cxn>
                  <a:cxn ang="0">
                    <a:pos x="8" y="22"/>
                  </a:cxn>
                  <a:cxn ang="0">
                    <a:pos x="8" y="22"/>
                  </a:cxn>
                  <a:cxn ang="0">
                    <a:pos x="10" y="14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6" y="6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30" y="10"/>
                  </a:cxn>
                  <a:cxn ang="0">
                    <a:pos x="30" y="10"/>
                  </a:cxn>
                  <a:cxn ang="0">
                    <a:pos x="30" y="16"/>
                  </a:cxn>
                  <a:cxn ang="0">
                    <a:pos x="30" y="16"/>
                  </a:cxn>
                  <a:cxn ang="0">
                    <a:pos x="34" y="16"/>
                  </a:cxn>
                  <a:cxn ang="0">
                    <a:pos x="36" y="18"/>
                  </a:cxn>
                  <a:cxn ang="0">
                    <a:pos x="36" y="18"/>
                  </a:cxn>
                  <a:cxn ang="0">
                    <a:pos x="40" y="16"/>
                  </a:cxn>
                  <a:cxn ang="0">
                    <a:pos x="40" y="16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40" y="8"/>
                  </a:cxn>
                  <a:cxn ang="0">
                    <a:pos x="36" y="4"/>
                  </a:cxn>
                  <a:cxn ang="0">
                    <a:pos x="36" y="4"/>
                  </a:cxn>
                  <a:cxn ang="0">
                    <a:pos x="30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4" y="2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2" y="16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8"/>
                  </a:cxn>
                  <a:cxn ang="0">
                    <a:pos x="6" y="46"/>
                  </a:cxn>
                  <a:cxn ang="0">
                    <a:pos x="6" y="46"/>
                  </a:cxn>
                  <a:cxn ang="0">
                    <a:pos x="12" y="52"/>
                  </a:cxn>
                  <a:cxn ang="0">
                    <a:pos x="22" y="54"/>
                  </a:cxn>
                  <a:cxn ang="0">
                    <a:pos x="22" y="54"/>
                  </a:cxn>
                  <a:cxn ang="0">
                    <a:pos x="28" y="52"/>
                  </a:cxn>
                  <a:cxn ang="0">
                    <a:pos x="34" y="48"/>
                  </a:cxn>
                  <a:cxn ang="0">
                    <a:pos x="34" y="48"/>
                  </a:cxn>
                  <a:cxn ang="0">
                    <a:pos x="40" y="42"/>
                  </a:cxn>
                  <a:cxn ang="0">
                    <a:pos x="42" y="32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42" h="54">
                    <a:moveTo>
                      <a:pt x="42" y="32"/>
                    </a:moveTo>
                    <a:lnTo>
                      <a:pt x="42" y="3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0" y="44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18" y="44"/>
                    </a:lnTo>
                    <a:lnTo>
                      <a:pt x="12" y="38"/>
                    </a:lnTo>
                    <a:lnTo>
                      <a:pt x="12" y="38"/>
                    </a:lnTo>
                    <a:lnTo>
                      <a:pt x="10" y="30"/>
                    </a:lnTo>
                    <a:lnTo>
                      <a:pt x="8" y="22"/>
                    </a:lnTo>
                    <a:lnTo>
                      <a:pt x="8" y="22"/>
                    </a:lnTo>
                    <a:lnTo>
                      <a:pt x="10" y="14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0" y="16"/>
                    </a:lnTo>
                    <a:lnTo>
                      <a:pt x="30" y="16"/>
                    </a:lnTo>
                    <a:lnTo>
                      <a:pt x="34" y="16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0" y="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0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4" y="2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2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12" y="52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8" y="52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40" y="42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5" name="Freeform 115"/>
              <p:cNvSpPr>
                <a:spLocks/>
              </p:cNvSpPr>
              <p:nvPr/>
            </p:nvSpPr>
            <p:spPr bwMode="auto">
              <a:xfrm>
                <a:off x="2097" y="1159"/>
                <a:ext cx="38" cy="5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40"/>
                  </a:cxn>
                  <a:cxn ang="0">
                    <a:pos x="8" y="40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6" y="48"/>
                  </a:cxn>
                  <a:cxn ang="0">
                    <a:pos x="6" y="48"/>
                  </a:cxn>
                  <a:cxn ang="0">
                    <a:pos x="0" y="50"/>
                  </a:cxn>
                  <a:cxn ang="0">
                    <a:pos x="0" y="52"/>
                  </a:cxn>
                  <a:cxn ang="0">
                    <a:pos x="26" y="52"/>
                  </a:cxn>
                  <a:cxn ang="0">
                    <a:pos x="26" y="50"/>
                  </a:cxn>
                  <a:cxn ang="0">
                    <a:pos x="26" y="50"/>
                  </a:cxn>
                  <a:cxn ang="0">
                    <a:pos x="20" y="50"/>
                  </a:cxn>
                  <a:cxn ang="0">
                    <a:pos x="20" y="50"/>
                  </a:cxn>
                  <a:cxn ang="0">
                    <a:pos x="18" y="46"/>
                  </a:cxn>
                  <a:cxn ang="0">
                    <a:pos x="18" y="46"/>
                  </a:cxn>
                  <a:cxn ang="0">
                    <a:pos x="18" y="40"/>
                  </a:cxn>
                  <a:cxn ang="0">
                    <a:pos x="18" y="16"/>
                  </a:cxn>
                  <a:cxn ang="0">
                    <a:pos x="18" y="16"/>
                  </a:cxn>
                  <a:cxn ang="0">
                    <a:pos x="22" y="8"/>
                  </a:cxn>
                  <a:cxn ang="0">
                    <a:pos x="22" y="8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8" y="10"/>
                  </a:cxn>
                  <a:cxn ang="0">
                    <a:pos x="28" y="10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36" y="10"/>
                  </a:cxn>
                  <a:cxn ang="0">
                    <a:pos x="36" y="10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6" y="2"/>
                  </a:cxn>
                  <a:cxn ang="0">
                    <a:pos x="36" y="2"/>
                  </a:cxn>
                  <a:cxn ang="0">
                    <a:pos x="30" y="0"/>
                  </a:cxn>
                  <a:cxn ang="0">
                    <a:pos x="30" y="0"/>
                  </a:cxn>
                  <a:cxn ang="0">
                    <a:pos x="26" y="2"/>
                  </a:cxn>
                  <a:cxn ang="0">
                    <a:pos x="24" y="4"/>
                  </a:cxn>
                  <a:cxn ang="0">
                    <a:pos x="18" y="12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38" h="52">
                    <a:moveTo>
                      <a:pt x="14" y="0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0" y="50"/>
                    </a:lnTo>
                    <a:lnTo>
                      <a:pt x="0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8" y="40"/>
                    </a:lnTo>
                    <a:lnTo>
                      <a:pt x="18" y="16"/>
                    </a:lnTo>
                    <a:lnTo>
                      <a:pt x="18" y="16"/>
                    </a:lnTo>
                    <a:lnTo>
                      <a:pt x="22" y="8"/>
                    </a:lnTo>
                    <a:lnTo>
                      <a:pt x="22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10"/>
                    </a:lnTo>
                    <a:lnTo>
                      <a:pt x="28" y="10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6" y="2"/>
                    </a:lnTo>
                    <a:lnTo>
                      <a:pt x="36" y="2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6" y="2"/>
                    </a:lnTo>
                    <a:lnTo>
                      <a:pt x="24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6" name="Freeform 116"/>
              <p:cNvSpPr>
                <a:spLocks noEditPoints="1"/>
              </p:cNvSpPr>
              <p:nvPr/>
            </p:nvSpPr>
            <p:spPr bwMode="auto">
              <a:xfrm>
                <a:off x="2137" y="1133"/>
                <a:ext cx="26" cy="78"/>
              </a:xfrm>
              <a:custGeom>
                <a:avLst/>
                <a:gdLst/>
                <a:ahLst/>
                <a:cxnLst>
                  <a:cxn ang="0">
                    <a:pos x="10" y="2"/>
                  </a:cxn>
                  <a:cxn ang="0">
                    <a:pos x="10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4" y="12"/>
                  </a:cxn>
                  <a:cxn ang="0">
                    <a:pos x="14" y="12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10" y="2"/>
                  </a:cxn>
                  <a:cxn ang="0">
                    <a:pos x="10" y="2"/>
                  </a:cxn>
                  <a:cxn ang="0">
                    <a:pos x="16" y="26"/>
                  </a:cxn>
                  <a:cxn ang="0">
                    <a:pos x="0" y="32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4" y="34"/>
                  </a:cxn>
                  <a:cxn ang="0">
                    <a:pos x="4" y="34"/>
                  </a:cxn>
                  <a:cxn ang="0">
                    <a:pos x="6" y="34"/>
                  </a:cxn>
                  <a:cxn ang="0">
                    <a:pos x="6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8" y="48"/>
                  </a:cxn>
                  <a:cxn ang="0">
                    <a:pos x="8" y="66"/>
                  </a:cxn>
                  <a:cxn ang="0">
                    <a:pos x="8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0" y="76"/>
                  </a:cxn>
                  <a:cxn ang="0">
                    <a:pos x="0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18" y="66"/>
                  </a:cxn>
                  <a:cxn ang="0">
                    <a:pos x="18" y="26"/>
                  </a:cxn>
                  <a:cxn ang="0">
                    <a:pos x="16" y="26"/>
                  </a:cxn>
                  <a:cxn ang="0">
                    <a:pos x="16" y="26"/>
                  </a:cxn>
                </a:cxnLst>
                <a:rect l="0" t="0" r="r" b="b"/>
                <a:pathLst>
                  <a:path w="26" h="78">
                    <a:moveTo>
                      <a:pt x="10" y="2"/>
                    </a:moveTo>
                    <a:lnTo>
                      <a:pt x="10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0" y="2"/>
                    </a:lnTo>
                    <a:lnTo>
                      <a:pt x="10" y="2"/>
                    </a:lnTo>
                    <a:close/>
                    <a:moveTo>
                      <a:pt x="16" y="26"/>
                    </a:moveTo>
                    <a:lnTo>
                      <a:pt x="0" y="3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48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26"/>
                    </a:lnTo>
                    <a:lnTo>
                      <a:pt x="16" y="2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7" name="Freeform 117"/>
              <p:cNvSpPr>
                <a:spLocks/>
              </p:cNvSpPr>
              <p:nvPr/>
            </p:nvSpPr>
            <p:spPr bwMode="auto">
              <a:xfrm>
                <a:off x="2167" y="1145"/>
                <a:ext cx="30" cy="66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0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6" y="14"/>
                  </a:cxn>
                  <a:cxn ang="0">
                    <a:pos x="6" y="14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8" y="20"/>
                  </a:cxn>
                  <a:cxn ang="0">
                    <a:pos x="8" y="54"/>
                  </a:cxn>
                  <a:cxn ang="0">
                    <a:pos x="8" y="54"/>
                  </a:cxn>
                  <a:cxn ang="0">
                    <a:pos x="8" y="62"/>
                  </a:cxn>
                  <a:cxn ang="0">
                    <a:pos x="8" y="62"/>
                  </a:cxn>
                  <a:cxn ang="0">
                    <a:pos x="12" y="66"/>
                  </a:cxn>
                  <a:cxn ang="0">
                    <a:pos x="12" y="66"/>
                  </a:cxn>
                  <a:cxn ang="0">
                    <a:pos x="18" y="66"/>
                  </a:cxn>
                  <a:cxn ang="0">
                    <a:pos x="18" y="66"/>
                  </a:cxn>
                  <a:cxn ang="0">
                    <a:pos x="22" y="66"/>
                  </a:cxn>
                  <a:cxn ang="0">
                    <a:pos x="26" y="64"/>
                  </a:cxn>
                  <a:cxn ang="0">
                    <a:pos x="26" y="64"/>
                  </a:cxn>
                  <a:cxn ang="0">
                    <a:pos x="28" y="60"/>
                  </a:cxn>
                  <a:cxn ang="0">
                    <a:pos x="30" y="56"/>
                  </a:cxn>
                  <a:cxn ang="0">
                    <a:pos x="28" y="56"/>
                  </a:cxn>
                  <a:cxn ang="0">
                    <a:pos x="28" y="56"/>
                  </a:cxn>
                  <a:cxn ang="0">
                    <a:pos x="26" y="60"/>
                  </a:cxn>
                  <a:cxn ang="0">
                    <a:pos x="26" y="60"/>
                  </a:cxn>
                  <a:cxn ang="0">
                    <a:pos x="22" y="60"/>
                  </a:cxn>
                  <a:cxn ang="0">
                    <a:pos x="22" y="60"/>
                  </a:cxn>
                  <a:cxn ang="0">
                    <a:pos x="18" y="58"/>
                  </a:cxn>
                  <a:cxn ang="0">
                    <a:pos x="18" y="58"/>
                  </a:cxn>
                  <a:cxn ang="0">
                    <a:pos x="16" y="52"/>
                  </a:cxn>
                  <a:cxn ang="0">
                    <a:pos x="16" y="20"/>
                  </a:cxn>
                  <a:cxn ang="0">
                    <a:pos x="28" y="20"/>
                  </a:cxn>
                  <a:cxn ang="0">
                    <a:pos x="28" y="16"/>
                  </a:cxn>
                  <a:cxn ang="0">
                    <a:pos x="16" y="16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30" h="66">
                    <a:moveTo>
                      <a:pt x="16" y="0"/>
                    </a:moveTo>
                    <a:lnTo>
                      <a:pt x="16" y="0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6" y="14"/>
                    </a:lnTo>
                    <a:lnTo>
                      <a:pt x="6" y="14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8" y="20"/>
                    </a:lnTo>
                    <a:lnTo>
                      <a:pt x="8" y="54"/>
                    </a:lnTo>
                    <a:lnTo>
                      <a:pt x="8" y="54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8" y="66"/>
                    </a:lnTo>
                    <a:lnTo>
                      <a:pt x="18" y="66"/>
                    </a:lnTo>
                    <a:lnTo>
                      <a:pt x="22" y="66"/>
                    </a:lnTo>
                    <a:lnTo>
                      <a:pt x="26" y="64"/>
                    </a:lnTo>
                    <a:lnTo>
                      <a:pt x="26" y="64"/>
                    </a:lnTo>
                    <a:lnTo>
                      <a:pt x="28" y="60"/>
                    </a:lnTo>
                    <a:lnTo>
                      <a:pt x="30" y="56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6" y="60"/>
                    </a:lnTo>
                    <a:lnTo>
                      <a:pt x="26" y="60"/>
                    </a:lnTo>
                    <a:lnTo>
                      <a:pt x="22" y="60"/>
                    </a:lnTo>
                    <a:lnTo>
                      <a:pt x="22" y="60"/>
                    </a:lnTo>
                    <a:lnTo>
                      <a:pt x="18" y="58"/>
                    </a:lnTo>
                    <a:lnTo>
                      <a:pt x="18" y="58"/>
                    </a:lnTo>
                    <a:lnTo>
                      <a:pt x="16" y="52"/>
                    </a:lnTo>
                    <a:lnTo>
                      <a:pt x="16" y="20"/>
                    </a:lnTo>
                    <a:lnTo>
                      <a:pt x="28" y="20"/>
                    </a:lnTo>
                    <a:lnTo>
                      <a:pt x="28" y="16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8" name="Freeform 118"/>
              <p:cNvSpPr>
                <a:spLocks noEditPoints="1"/>
              </p:cNvSpPr>
              <p:nvPr/>
            </p:nvSpPr>
            <p:spPr bwMode="auto">
              <a:xfrm>
                <a:off x="2201" y="1133"/>
                <a:ext cx="26" cy="78"/>
              </a:xfrm>
              <a:custGeom>
                <a:avLst/>
                <a:gdLst/>
                <a:ahLst/>
                <a:cxnLst>
                  <a:cxn ang="0">
                    <a:pos x="8" y="2"/>
                  </a:cxn>
                  <a:cxn ang="0">
                    <a:pos x="8" y="2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10" y="10"/>
                  </a:cxn>
                  <a:cxn ang="0">
                    <a:pos x="10" y="10"/>
                  </a:cxn>
                  <a:cxn ang="0">
                    <a:pos x="14" y="12"/>
                  </a:cxn>
                  <a:cxn ang="0">
                    <a:pos x="14" y="12"/>
                  </a:cxn>
                  <a:cxn ang="0">
                    <a:pos x="18" y="10"/>
                  </a:cxn>
                  <a:cxn ang="0">
                    <a:pos x="18" y="10"/>
                  </a:cxn>
                  <a:cxn ang="0">
                    <a:pos x="18" y="6"/>
                  </a:cxn>
                  <a:cxn ang="0">
                    <a:pos x="18" y="6"/>
                  </a:cxn>
                  <a:cxn ang="0">
                    <a:pos x="18" y="2"/>
                  </a:cxn>
                  <a:cxn ang="0">
                    <a:pos x="18" y="2"/>
                  </a:cxn>
                  <a:cxn ang="0">
                    <a:pos x="14" y="0"/>
                  </a:cxn>
                  <a:cxn ang="0">
                    <a:pos x="14" y="0"/>
                  </a:cxn>
                  <a:cxn ang="0">
                    <a:pos x="8" y="2"/>
                  </a:cxn>
                  <a:cxn ang="0">
                    <a:pos x="8" y="2"/>
                  </a:cxn>
                  <a:cxn ang="0">
                    <a:pos x="16" y="26"/>
                  </a:cxn>
                  <a:cxn ang="0">
                    <a:pos x="0" y="32"/>
                  </a:cxn>
                  <a:cxn ang="0">
                    <a:pos x="0" y="34"/>
                  </a:cxn>
                  <a:cxn ang="0">
                    <a:pos x="0" y="34"/>
                  </a:cxn>
                  <a:cxn ang="0">
                    <a:pos x="4" y="34"/>
                  </a:cxn>
                  <a:cxn ang="0">
                    <a:pos x="4" y="34"/>
                  </a:cxn>
                  <a:cxn ang="0">
                    <a:pos x="6" y="34"/>
                  </a:cxn>
                  <a:cxn ang="0">
                    <a:pos x="6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8" y="48"/>
                  </a:cxn>
                  <a:cxn ang="0">
                    <a:pos x="8" y="66"/>
                  </a:cxn>
                  <a:cxn ang="0">
                    <a:pos x="8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0" y="76"/>
                  </a:cxn>
                  <a:cxn ang="0">
                    <a:pos x="0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18" y="66"/>
                  </a:cxn>
                  <a:cxn ang="0">
                    <a:pos x="18" y="26"/>
                  </a:cxn>
                  <a:cxn ang="0">
                    <a:pos x="16" y="26"/>
                  </a:cxn>
                  <a:cxn ang="0">
                    <a:pos x="16" y="26"/>
                  </a:cxn>
                </a:cxnLst>
                <a:rect l="0" t="0" r="r" b="b"/>
                <a:pathLst>
                  <a:path w="26" h="78">
                    <a:moveTo>
                      <a:pt x="8" y="2"/>
                    </a:moveTo>
                    <a:lnTo>
                      <a:pt x="8" y="2"/>
                    </a:lnTo>
                    <a:lnTo>
                      <a:pt x="8" y="6"/>
                    </a:lnTo>
                    <a:lnTo>
                      <a:pt x="8" y="6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18" y="10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18" y="2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8" y="2"/>
                    </a:lnTo>
                    <a:close/>
                    <a:moveTo>
                      <a:pt x="16" y="26"/>
                    </a:moveTo>
                    <a:lnTo>
                      <a:pt x="0" y="3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4" y="34"/>
                    </a:lnTo>
                    <a:lnTo>
                      <a:pt x="4" y="34"/>
                    </a:lnTo>
                    <a:lnTo>
                      <a:pt x="6" y="34"/>
                    </a:lnTo>
                    <a:lnTo>
                      <a:pt x="6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48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26"/>
                    </a:lnTo>
                    <a:lnTo>
                      <a:pt x="16" y="26"/>
                    </a:lnTo>
                    <a:lnTo>
                      <a:pt x="16" y="2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29" name="Freeform 119"/>
              <p:cNvSpPr>
                <a:spLocks/>
              </p:cNvSpPr>
              <p:nvPr/>
            </p:nvSpPr>
            <p:spPr bwMode="auto">
              <a:xfrm>
                <a:off x="2233" y="1159"/>
                <a:ext cx="44" cy="54"/>
              </a:xfrm>
              <a:custGeom>
                <a:avLst/>
                <a:gdLst/>
                <a:ahLst/>
                <a:cxnLst>
                  <a:cxn ang="0">
                    <a:pos x="42" y="32"/>
                  </a:cxn>
                  <a:cxn ang="0">
                    <a:pos x="42" y="32"/>
                  </a:cxn>
                  <a:cxn ang="0">
                    <a:pos x="36" y="42"/>
                  </a:cxn>
                  <a:cxn ang="0">
                    <a:pos x="36" y="42"/>
                  </a:cxn>
                  <a:cxn ang="0">
                    <a:pos x="32" y="44"/>
                  </a:cxn>
                  <a:cxn ang="0">
                    <a:pos x="26" y="46"/>
                  </a:cxn>
                  <a:cxn ang="0">
                    <a:pos x="26" y="46"/>
                  </a:cxn>
                  <a:cxn ang="0">
                    <a:pos x="20" y="44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0" y="30"/>
                  </a:cxn>
                  <a:cxn ang="0">
                    <a:pos x="10" y="22"/>
                  </a:cxn>
                  <a:cxn ang="0">
                    <a:pos x="10" y="22"/>
                  </a:cxn>
                  <a:cxn ang="0">
                    <a:pos x="10" y="14"/>
                  </a:cxn>
                  <a:cxn ang="0">
                    <a:pos x="14" y="8"/>
                  </a:cxn>
                  <a:cxn ang="0">
                    <a:pos x="14" y="8"/>
                  </a:cxn>
                  <a:cxn ang="0">
                    <a:pos x="18" y="6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8" y="6"/>
                  </a:cxn>
                  <a:cxn ang="0">
                    <a:pos x="28" y="6"/>
                  </a:cxn>
                  <a:cxn ang="0">
                    <a:pos x="30" y="10"/>
                  </a:cxn>
                  <a:cxn ang="0">
                    <a:pos x="30" y="10"/>
                  </a:cxn>
                  <a:cxn ang="0">
                    <a:pos x="32" y="16"/>
                  </a:cxn>
                  <a:cxn ang="0">
                    <a:pos x="32" y="16"/>
                  </a:cxn>
                  <a:cxn ang="0">
                    <a:pos x="34" y="16"/>
                  </a:cxn>
                  <a:cxn ang="0">
                    <a:pos x="36" y="18"/>
                  </a:cxn>
                  <a:cxn ang="0">
                    <a:pos x="36" y="18"/>
                  </a:cxn>
                  <a:cxn ang="0">
                    <a:pos x="40" y="16"/>
                  </a:cxn>
                  <a:cxn ang="0">
                    <a:pos x="40" y="16"/>
                  </a:cxn>
                  <a:cxn ang="0">
                    <a:pos x="42" y="12"/>
                  </a:cxn>
                  <a:cxn ang="0">
                    <a:pos x="42" y="12"/>
                  </a:cxn>
                  <a:cxn ang="0">
                    <a:pos x="40" y="8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32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6" y="2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8"/>
                  </a:cxn>
                  <a:cxn ang="0">
                    <a:pos x="6" y="46"/>
                  </a:cxn>
                  <a:cxn ang="0">
                    <a:pos x="6" y="46"/>
                  </a:cxn>
                  <a:cxn ang="0">
                    <a:pos x="14" y="52"/>
                  </a:cxn>
                  <a:cxn ang="0">
                    <a:pos x="22" y="54"/>
                  </a:cxn>
                  <a:cxn ang="0">
                    <a:pos x="22" y="54"/>
                  </a:cxn>
                  <a:cxn ang="0">
                    <a:pos x="28" y="52"/>
                  </a:cxn>
                  <a:cxn ang="0">
                    <a:pos x="36" y="48"/>
                  </a:cxn>
                  <a:cxn ang="0">
                    <a:pos x="36" y="48"/>
                  </a:cxn>
                  <a:cxn ang="0">
                    <a:pos x="40" y="42"/>
                  </a:cxn>
                  <a:cxn ang="0">
                    <a:pos x="44" y="32"/>
                  </a:cxn>
                  <a:cxn ang="0">
                    <a:pos x="42" y="32"/>
                  </a:cxn>
                  <a:cxn ang="0">
                    <a:pos x="42" y="32"/>
                  </a:cxn>
                </a:cxnLst>
                <a:rect l="0" t="0" r="r" b="b"/>
                <a:pathLst>
                  <a:path w="44" h="54">
                    <a:moveTo>
                      <a:pt x="42" y="32"/>
                    </a:moveTo>
                    <a:lnTo>
                      <a:pt x="42" y="32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2" y="44"/>
                    </a:lnTo>
                    <a:lnTo>
                      <a:pt x="26" y="46"/>
                    </a:lnTo>
                    <a:lnTo>
                      <a:pt x="26" y="46"/>
                    </a:lnTo>
                    <a:lnTo>
                      <a:pt x="20" y="4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0" y="30"/>
                    </a:lnTo>
                    <a:lnTo>
                      <a:pt x="10" y="22"/>
                    </a:lnTo>
                    <a:lnTo>
                      <a:pt x="10" y="22"/>
                    </a:lnTo>
                    <a:lnTo>
                      <a:pt x="10" y="14"/>
                    </a:lnTo>
                    <a:lnTo>
                      <a:pt x="14" y="8"/>
                    </a:lnTo>
                    <a:lnTo>
                      <a:pt x="14" y="8"/>
                    </a:lnTo>
                    <a:lnTo>
                      <a:pt x="18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8" y="6"/>
                    </a:lnTo>
                    <a:lnTo>
                      <a:pt x="28" y="6"/>
                    </a:lnTo>
                    <a:lnTo>
                      <a:pt x="30" y="10"/>
                    </a:lnTo>
                    <a:lnTo>
                      <a:pt x="30" y="10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4" y="16"/>
                    </a:lnTo>
                    <a:lnTo>
                      <a:pt x="36" y="18"/>
                    </a:lnTo>
                    <a:lnTo>
                      <a:pt x="36" y="18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40" y="8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6" y="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14" y="52"/>
                    </a:lnTo>
                    <a:lnTo>
                      <a:pt x="22" y="54"/>
                    </a:lnTo>
                    <a:lnTo>
                      <a:pt x="22" y="54"/>
                    </a:lnTo>
                    <a:lnTo>
                      <a:pt x="28" y="52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40" y="42"/>
                    </a:lnTo>
                    <a:lnTo>
                      <a:pt x="44" y="32"/>
                    </a:lnTo>
                    <a:lnTo>
                      <a:pt x="42" y="32"/>
                    </a:lnTo>
                    <a:lnTo>
                      <a:pt x="4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0" name="Freeform 120"/>
              <p:cNvSpPr>
                <a:spLocks noEditPoints="1"/>
              </p:cNvSpPr>
              <p:nvPr/>
            </p:nvSpPr>
            <p:spPr bwMode="auto">
              <a:xfrm>
                <a:off x="2285" y="1159"/>
                <a:ext cx="46" cy="54"/>
              </a:xfrm>
              <a:custGeom>
                <a:avLst/>
                <a:gdLst/>
                <a:ahLst/>
                <a:cxnLst>
                  <a:cxn ang="0">
                    <a:pos x="30" y="52"/>
                  </a:cxn>
                  <a:cxn ang="0">
                    <a:pos x="34" y="52"/>
                  </a:cxn>
                  <a:cxn ang="0">
                    <a:pos x="46" y="44"/>
                  </a:cxn>
                  <a:cxn ang="0">
                    <a:pos x="46" y="42"/>
                  </a:cxn>
                  <a:cxn ang="0">
                    <a:pos x="42" y="46"/>
                  </a:cxn>
                  <a:cxn ang="0">
                    <a:pos x="40" y="46"/>
                  </a:cxn>
                  <a:cxn ang="0">
                    <a:pos x="38" y="46"/>
                  </a:cxn>
                  <a:cxn ang="0">
                    <a:pos x="38" y="44"/>
                  </a:cxn>
                  <a:cxn ang="0">
                    <a:pos x="38" y="18"/>
                  </a:cxn>
                  <a:cxn ang="0">
                    <a:pos x="36" y="8"/>
                  </a:cxn>
                  <a:cxn ang="0">
                    <a:pos x="34" y="4"/>
                  </a:cxn>
                  <a:cxn ang="0">
                    <a:pos x="32" y="2"/>
                  </a:cxn>
                  <a:cxn ang="0">
                    <a:pos x="20" y="0"/>
                  </a:cxn>
                  <a:cxn ang="0">
                    <a:pos x="12" y="2"/>
                  </a:cxn>
                  <a:cxn ang="0">
                    <a:pos x="6" y="4"/>
                  </a:cxn>
                  <a:cxn ang="0">
                    <a:pos x="2" y="14"/>
                  </a:cxn>
                  <a:cxn ang="0">
                    <a:pos x="2" y="16"/>
                  </a:cxn>
                  <a:cxn ang="0">
                    <a:pos x="6" y="18"/>
                  </a:cxn>
                  <a:cxn ang="0">
                    <a:pos x="10" y="16"/>
                  </a:cxn>
                  <a:cxn ang="0">
                    <a:pos x="10" y="14"/>
                  </a:cxn>
                  <a:cxn ang="0">
                    <a:pos x="10" y="10"/>
                  </a:cxn>
                  <a:cxn ang="0">
                    <a:pos x="12" y="6"/>
                  </a:cxn>
                  <a:cxn ang="0">
                    <a:pos x="18" y="4"/>
                  </a:cxn>
                  <a:cxn ang="0">
                    <a:pos x="26" y="6"/>
                  </a:cxn>
                  <a:cxn ang="0">
                    <a:pos x="28" y="10"/>
                  </a:cxn>
                  <a:cxn ang="0">
                    <a:pos x="28" y="18"/>
                  </a:cxn>
                  <a:cxn ang="0">
                    <a:pos x="8" y="26"/>
                  </a:cxn>
                  <a:cxn ang="0">
                    <a:pos x="4" y="30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2" y="50"/>
                  </a:cxn>
                  <a:cxn ang="0">
                    <a:pos x="6" y="52"/>
                  </a:cxn>
                  <a:cxn ang="0">
                    <a:pos x="12" y="54"/>
                  </a:cxn>
                  <a:cxn ang="0">
                    <a:pos x="18" y="52"/>
                  </a:cxn>
                  <a:cxn ang="0">
                    <a:pos x="28" y="44"/>
                  </a:cxn>
                  <a:cxn ang="0">
                    <a:pos x="30" y="52"/>
                  </a:cxn>
                  <a:cxn ang="0">
                    <a:pos x="16" y="46"/>
                  </a:cxn>
                  <a:cxn ang="0">
                    <a:pos x="12" y="44"/>
                  </a:cxn>
                  <a:cxn ang="0">
                    <a:pos x="10" y="42"/>
                  </a:cxn>
                  <a:cxn ang="0">
                    <a:pos x="8" y="38"/>
                  </a:cxn>
                  <a:cxn ang="0">
                    <a:pos x="10" y="32"/>
                  </a:cxn>
                  <a:cxn ang="0">
                    <a:pos x="16" y="26"/>
                  </a:cxn>
                  <a:cxn ang="0">
                    <a:pos x="28" y="42"/>
                  </a:cxn>
                  <a:cxn ang="0">
                    <a:pos x="22" y="46"/>
                  </a:cxn>
                  <a:cxn ang="0">
                    <a:pos x="16" y="46"/>
                  </a:cxn>
                </a:cxnLst>
                <a:rect l="0" t="0" r="r" b="b"/>
                <a:pathLst>
                  <a:path w="46" h="54">
                    <a:moveTo>
                      <a:pt x="30" y="52"/>
                    </a:moveTo>
                    <a:lnTo>
                      <a:pt x="30" y="52"/>
                    </a:lnTo>
                    <a:lnTo>
                      <a:pt x="34" y="52"/>
                    </a:lnTo>
                    <a:lnTo>
                      <a:pt x="34" y="52"/>
                    </a:lnTo>
                    <a:lnTo>
                      <a:pt x="40" y="50"/>
                    </a:lnTo>
                    <a:lnTo>
                      <a:pt x="46" y="44"/>
                    </a:lnTo>
                    <a:lnTo>
                      <a:pt x="46" y="42"/>
                    </a:lnTo>
                    <a:lnTo>
                      <a:pt x="46" y="42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46"/>
                    </a:lnTo>
                    <a:lnTo>
                      <a:pt x="38" y="4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34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4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12" y="2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2" y="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2" y="16"/>
                    </a:lnTo>
                    <a:lnTo>
                      <a:pt x="6" y="18"/>
                    </a:lnTo>
                    <a:lnTo>
                      <a:pt x="6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0" y="10"/>
                    </a:lnTo>
                    <a:lnTo>
                      <a:pt x="10" y="10"/>
                    </a:lnTo>
                    <a:lnTo>
                      <a:pt x="12" y="6"/>
                    </a:lnTo>
                    <a:lnTo>
                      <a:pt x="12" y="6"/>
                    </a:lnTo>
                    <a:lnTo>
                      <a:pt x="18" y="4"/>
                    </a:lnTo>
                    <a:lnTo>
                      <a:pt x="18" y="4"/>
                    </a:lnTo>
                    <a:lnTo>
                      <a:pt x="22" y="4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8" y="10"/>
                    </a:lnTo>
                    <a:lnTo>
                      <a:pt x="28" y="16"/>
                    </a:lnTo>
                    <a:lnTo>
                      <a:pt x="28" y="18"/>
                    </a:lnTo>
                    <a:lnTo>
                      <a:pt x="28" y="18"/>
                    </a:lnTo>
                    <a:lnTo>
                      <a:pt x="8" y="26"/>
                    </a:lnTo>
                    <a:lnTo>
                      <a:pt x="8" y="26"/>
                    </a:lnTo>
                    <a:lnTo>
                      <a:pt x="4" y="30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6" y="52"/>
                    </a:lnTo>
                    <a:lnTo>
                      <a:pt x="12" y="54"/>
                    </a:lnTo>
                    <a:lnTo>
                      <a:pt x="12" y="54"/>
                    </a:lnTo>
                    <a:lnTo>
                      <a:pt x="18" y="52"/>
                    </a:lnTo>
                    <a:lnTo>
                      <a:pt x="18" y="52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30" y="52"/>
                    </a:lnTo>
                    <a:lnTo>
                      <a:pt x="30" y="52"/>
                    </a:lnTo>
                    <a:close/>
                    <a:moveTo>
                      <a:pt x="16" y="46"/>
                    </a:moveTo>
                    <a:lnTo>
                      <a:pt x="16" y="46"/>
                    </a:lnTo>
                    <a:lnTo>
                      <a:pt x="14" y="46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0" y="42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0" y="32"/>
                    </a:lnTo>
                    <a:lnTo>
                      <a:pt x="10" y="32"/>
                    </a:lnTo>
                    <a:lnTo>
                      <a:pt x="16" y="26"/>
                    </a:lnTo>
                    <a:lnTo>
                      <a:pt x="16" y="26"/>
                    </a:lnTo>
                    <a:lnTo>
                      <a:pt x="28" y="22"/>
                    </a:lnTo>
                    <a:lnTo>
                      <a:pt x="28" y="42"/>
                    </a:lnTo>
                    <a:lnTo>
                      <a:pt x="28" y="42"/>
                    </a:lnTo>
                    <a:lnTo>
                      <a:pt x="22" y="46"/>
                    </a:lnTo>
                    <a:lnTo>
                      <a:pt x="16" y="46"/>
                    </a:lnTo>
                    <a:lnTo>
                      <a:pt x="16" y="46"/>
                    </a:lnTo>
                    <a:lnTo>
                      <a:pt x="1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1" name="Freeform 121"/>
              <p:cNvSpPr>
                <a:spLocks/>
              </p:cNvSpPr>
              <p:nvPr/>
            </p:nvSpPr>
            <p:spPr bwMode="auto">
              <a:xfrm>
                <a:off x="2335" y="1133"/>
                <a:ext cx="26" cy="7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66"/>
                  </a:cxn>
                  <a:cxn ang="0">
                    <a:pos x="8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0" y="76"/>
                  </a:cxn>
                  <a:cxn ang="0">
                    <a:pos x="0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18" y="66"/>
                  </a:cxn>
                  <a:cxn ang="0">
                    <a:pos x="18" y="0"/>
                  </a:cxn>
                  <a:cxn ang="0">
                    <a:pos x="14" y="0"/>
                  </a:cxn>
                  <a:cxn ang="0">
                    <a:pos x="14" y="0"/>
                  </a:cxn>
                </a:cxnLst>
                <a:rect l="0" t="0" r="r" b="b"/>
                <a:pathLst>
                  <a:path w="26" h="78">
                    <a:moveTo>
                      <a:pt x="14" y="0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2" name="Freeform 122"/>
              <p:cNvSpPr>
                <a:spLocks noEditPoints="1"/>
              </p:cNvSpPr>
              <p:nvPr/>
            </p:nvSpPr>
            <p:spPr bwMode="auto">
              <a:xfrm>
                <a:off x="2395" y="1159"/>
                <a:ext cx="48" cy="54"/>
              </a:xfrm>
              <a:custGeom>
                <a:avLst/>
                <a:gdLst/>
                <a:ahLst/>
                <a:cxnLst>
                  <a:cxn ang="0">
                    <a:pos x="32" y="52"/>
                  </a:cxn>
                  <a:cxn ang="0">
                    <a:pos x="36" y="52"/>
                  </a:cxn>
                  <a:cxn ang="0">
                    <a:pos x="48" y="44"/>
                  </a:cxn>
                  <a:cxn ang="0">
                    <a:pos x="48" y="42"/>
                  </a:cxn>
                  <a:cxn ang="0">
                    <a:pos x="42" y="46"/>
                  </a:cxn>
                  <a:cxn ang="0">
                    <a:pos x="42" y="46"/>
                  </a:cxn>
                  <a:cxn ang="0">
                    <a:pos x="40" y="46"/>
                  </a:cxn>
                  <a:cxn ang="0">
                    <a:pos x="38" y="44"/>
                  </a:cxn>
                  <a:cxn ang="0">
                    <a:pos x="38" y="18"/>
                  </a:cxn>
                  <a:cxn ang="0">
                    <a:pos x="38" y="8"/>
                  </a:cxn>
                  <a:cxn ang="0">
                    <a:pos x="36" y="4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4" y="2"/>
                  </a:cxn>
                  <a:cxn ang="0">
                    <a:pos x="8" y="4"/>
                  </a:cxn>
                  <a:cxn ang="0">
                    <a:pos x="2" y="14"/>
                  </a:cxn>
                  <a:cxn ang="0">
                    <a:pos x="4" y="16"/>
                  </a:cxn>
                  <a:cxn ang="0">
                    <a:pos x="8" y="18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2" y="10"/>
                  </a:cxn>
                  <a:cxn ang="0">
                    <a:pos x="14" y="6"/>
                  </a:cxn>
                  <a:cxn ang="0">
                    <a:pos x="20" y="4"/>
                  </a:cxn>
                  <a:cxn ang="0">
                    <a:pos x="26" y="6"/>
                  </a:cxn>
                  <a:cxn ang="0">
                    <a:pos x="28" y="10"/>
                  </a:cxn>
                  <a:cxn ang="0">
                    <a:pos x="30" y="18"/>
                  </a:cxn>
                  <a:cxn ang="0">
                    <a:pos x="10" y="26"/>
                  </a:cxn>
                  <a:cxn ang="0">
                    <a:pos x="6" y="30"/>
                  </a:cxn>
                  <a:cxn ang="0">
                    <a:pos x="2" y="34"/>
                  </a:cxn>
                  <a:cxn ang="0">
                    <a:pos x="0" y="40"/>
                  </a:cxn>
                  <a:cxn ang="0">
                    <a:pos x="4" y="50"/>
                  </a:cxn>
                  <a:cxn ang="0">
                    <a:pos x="8" y="52"/>
                  </a:cxn>
                  <a:cxn ang="0">
                    <a:pos x="14" y="54"/>
                  </a:cxn>
                  <a:cxn ang="0">
                    <a:pos x="20" y="52"/>
                  </a:cxn>
                  <a:cxn ang="0">
                    <a:pos x="30" y="44"/>
                  </a:cxn>
                  <a:cxn ang="0">
                    <a:pos x="32" y="52"/>
                  </a:cxn>
                  <a:cxn ang="0">
                    <a:pos x="18" y="46"/>
                  </a:cxn>
                  <a:cxn ang="0">
                    <a:pos x="12" y="44"/>
                  </a:cxn>
                  <a:cxn ang="0">
                    <a:pos x="10" y="42"/>
                  </a:cxn>
                  <a:cxn ang="0">
                    <a:pos x="10" y="38"/>
                  </a:cxn>
                  <a:cxn ang="0">
                    <a:pos x="12" y="32"/>
                  </a:cxn>
                  <a:cxn ang="0">
                    <a:pos x="18" y="26"/>
                  </a:cxn>
                  <a:cxn ang="0">
                    <a:pos x="30" y="42"/>
                  </a:cxn>
                  <a:cxn ang="0">
                    <a:pos x="24" y="46"/>
                  </a:cxn>
                  <a:cxn ang="0">
                    <a:pos x="18" y="46"/>
                  </a:cxn>
                </a:cxnLst>
                <a:rect l="0" t="0" r="r" b="b"/>
                <a:pathLst>
                  <a:path w="48" h="54">
                    <a:moveTo>
                      <a:pt x="32" y="52"/>
                    </a:moveTo>
                    <a:lnTo>
                      <a:pt x="32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42" y="50"/>
                    </a:lnTo>
                    <a:lnTo>
                      <a:pt x="48" y="44"/>
                    </a:lnTo>
                    <a:lnTo>
                      <a:pt x="48" y="42"/>
                    </a:lnTo>
                    <a:lnTo>
                      <a:pt x="48" y="42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2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44"/>
                    </a:lnTo>
                    <a:lnTo>
                      <a:pt x="38" y="44"/>
                    </a:lnTo>
                    <a:lnTo>
                      <a:pt x="38" y="34"/>
                    </a:lnTo>
                    <a:lnTo>
                      <a:pt x="38" y="18"/>
                    </a:lnTo>
                    <a:lnTo>
                      <a:pt x="38" y="18"/>
                    </a:lnTo>
                    <a:lnTo>
                      <a:pt x="38" y="8"/>
                    </a:lnTo>
                    <a:lnTo>
                      <a:pt x="38" y="8"/>
                    </a:lnTo>
                    <a:lnTo>
                      <a:pt x="36" y="4"/>
                    </a:lnTo>
                    <a:lnTo>
                      <a:pt x="32" y="2"/>
                    </a:lnTo>
                    <a:lnTo>
                      <a:pt x="32" y="2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4" y="2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2" y="14"/>
                    </a:lnTo>
                    <a:lnTo>
                      <a:pt x="2" y="14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4" y="6"/>
                    </a:lnTo>
                    <a:lnTo>
                      <a:pt x="14" y="6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28" y="10"/>
                    </a:lnTo>
                    <a:lnTo>
                      <a:pt x="30" y="16"/>
                    </a:lnTo>
                    <a:lnTo>
                      <a:pt x="30" y="18"/>
                    </a:lnTo>
                    <a:lnTo>
                      <a:pt x="30" y="18"/>
                    </a:lnTo>
                    <a:lnTo>
                      <a:pt x="10" y="26"/>
                    </a:lnTo>
                    <a:lnTo>
                      <a:pt x="10" y="26"/>
                    </a:lnTo>
                    <a:lnTo>
                      <a:pt x="6" y="30"/>
                    </a:lnTo>
                    <a:lnTo>
                      <a:pt x="2" y="34"/>
                    </a:lnTo>
                    <a:lnTo>
                      <a:pt x="2" y="34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0"/>
                    </a:lnTo>
                    <a:lnTo>
                      <a:pt x="4" y="50"/>
                    </a:lnTo>
                    <a:lnTo>
                      <a:pt x="8" y="52"/>
                    </a:lnTo>
                    <a:lnTo>
                      <a:pt x="14" y="54"/>
                    </a:lnTo>
                    <a:lnTo>
                      <a:pt x="14" y="54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30" y="44"/>
                    </a:lnTo>
                    <a:lnTo>
                      <a:pt x="30" y="44"/>
                    </a:lnTo>
                    <a:lnTo>
                      <a:pt x="32" y="52"/>
                    </a:lnTo>
                    <a:lnTo>
                      <a:pt x="32" y="52"/>
                    </a:lnTo>
                    <a:close/>
                    <a:moveTo>
                      <a:pt x="18" y="46"/>
                    </a:moveTo>
                    <a:lnTo>
                      <a:pt x="18" y="46"/>
                    </a:lnTo>
                    <a:lnTo>
                      <a:pt x="16" y="46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0" y="42"/>
                    </a:lnTo>
                    <a:lnTo>
                      <a:pt x="10" y="38"/>
                    </a:lnTo>
                    <a:lnTo>
                      <a:pt x="10" y="38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8" y="26"/>
                    </a:lnTo>
                    <a:lnTo>
                      <a:pt x="18" y="26"/>
                    </a:lnTo>
                    <a:lnTo>
                      <a:pt x="30" y="22"/>
                    </a:lnTo>
                    <a:lnTo>
                      <a:pt x="30" y="42"/>
                    </a:lnTo>
                    <a:lnTo>
                      <a:pt x="30" y="42"/>
                    </a:lnTo>
                    <a:lnTo>
                      <a:pt x="24" y="46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8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3" name="Freeform 123"/>
              <p:cNvSpPr>
                <a:spLocks/>
              </p:cNvSpPr>
              <p:nvPr/>
            </p:nvSpPr>
            <p:spPr bwMode="auto">
              <a:xfrm>
                <a:off x="2443" y="1159"/>
                <a:ext cx="56" cy="52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2" y="8"/>
                  </a:cxn>
                  <a:cxn ang="0">
                    <a:pos x="4" y="8"/>
                  </a:cxn>
                  <a:cxn ang="0">
                    <a:pos x="8" y="8"/>
                  </a:cxn>
                  <a:cxn ang="0">
                    <a:pos x="8" y="12"/>
                  </a:cxn>
                  <a:cxn ang="0">
                    <a:pos x="8" y="22"/>
                  </a:cxn>
                  <a:cxn ang="0">
                    <a:pos x="8" y="40"/>
                  </a:cxn>
                  <a:cxn ang="0">
                    <a:pos x="8" y="48"/>
                  </a:cxn>
                  <a:cxn ang="0">
                    <a:pos x="2" y="50"/>
                  </a:cxn>
                  <a:cxn ang="0">
                    <a:pos x="2" y="52"/>
                  </a:cxn>
                  <a:cxn ang="0">
                    <a:pos x="26" y="50"/>
                  </a:cxn>
                  <a:cxn ang="0">
                    <a:pos x="20" y="50"/>
                  </a:cxn>
                  <a:cxn ang="0">
                    <a:pos x="18" y="46"/>
                  </a:cxn>
                  <a:cxn ang="0">
                    <a:pos x="18" y="40"/>
                  </a:cxn>
                  <a:cxn ang="0">
                    <a:pos x="18" y="14"/>
                  </a:cxn>
                  <a:cxn ang="0">
                    <a:pos x="32" y="8"/>
                  </a:cxn>
                  <a:cxn ang="0">
                    <a:pos x="36" y="8"/>
                  </a:cxn>
                  <a:cxn ang="0">
                    <a:pos x="38" y="10"/>
                  </a:cxn>
                  <a:cxn ang="0">
                    <a:pos x="40" y="20"/>
                  </a:cxn>
                  <a:cxn ang="0">
                    <a:pos x="40" y="40"/>
                  </a:cxn>
                  <a:cxn ang="0">
                    <a:pos x="40" y="46"/>
                  </a:cxn>
                  <a:cxn ang="0">
                    <a:pos x="38" y="48"/>
                  </a:cxn>
                  <a:cxn ang="0">
                    <a:pos x="32" y="50"/>
                  </a:cxn>
                  <a:cxn ang="0">
                    <a:pos x="56" y="52"/>
                  </a:cxn>
                  <a:cxn ang="0">
                    <a:pos x="56" y="50"/>
                  </a:cxn>
                  <a:cxn ang="0">
                    <a:pos x="52" y="50"/>
                  </a:cxn>
                  <a:cxn ang="0">
                    <a:pos x="50" y="48"/>
                  </a:cxn>
                  <a:cxn ang="0">
                    <a:pos x="48" y="20"/>
                  </a:cxn>
                  <a:cxn ang="0">
                    <a:pos x="48" y="10"/>
                  </a:cxn>
                  <a:cxn ang="0">
                    <a:pos x="46" y="6"/>
                  </a:cxn>
                  <a:cxn ang="0">
                    <a:pos x="42" y="2"/>
                  </a:cxn>
                  <a:cxn ang="0">
                    <a:pos x="36" y="0"/>
                  </a:cxn>
                  <a:cxn ang="0">
                    <a:pos x="28" y="4"/>
                  </a:cxn>
                  <a:cxn ang="0">
                    <a:pos x="18" y="0"/>
                  </a:cxn>
                </a:cxnLst>
                <a:rect l="0" t="0" r="r" b="b"/>
                <a:pathLst>
                  <a:path w="56" h="52">
                    <a:moveTo>
                      <a:pt x="18" y="0"/>
                    </a:moveTo>
                    <a:lnTo>
                      <a:pt x="16" y="0"/>
                    </a:lnTo>
                    <a:lnTo>
                      <a:pt x="0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22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6" y="50"/>
                    </a:lnTo>
                    <a:lnTo>
                      <a:pt x="2" y="50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26" y="52"/>
                    </a:lnTo>
                    <a:lnTo>
                      <a:pt x="26" y="50"/>
                    </a:lnTo>
                    <a:lnTo>
                      <a:pt x="26" y="50"/>
                    </a:lnTo>
                    <a:lnTo>
                      <a:pt x="20" y="50"/>
                    </a:lnTo>
                    <a:lnTo>
                      <a:pt x="20" y="50"/>
                    </a:lnTo>
                    <a:lnTo>
                      <a:pt x="18" y="46"/>
                    </a:lnTo>
                    <a:lnTo>
                      <a:pt x="18" y="46"/>
                    </a:lnTo>
                    <a:lnTo>
                      <a:pt x="18" y="40"/>
                    </a:lnTo>
                    <a:lnTo>
                      <a:pt x="18" y="14"/>
                    </a:lnTo>
                    <a:lnTo>
                      <a:pt x="18" y="14"/>
                    </a:lnTo>
                    <a:lnTo>
                      <a:pt x="24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38" y="10"/>
                    </a:lnTo>
                    <a:lnTo>
                      <a:pt x="38" y="10"/>
                    </a:lnTo>
                    <a:lnTo>
                      <a:pt x="40" y="14"/>
                    </a:lnTo>
                    <a:lnTo>
                      <a:pt x="40" y="2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32" y="50"/>
                    </a:lnTo>
                    <a:lnTo>
                      <a:pt x="32" y="50"/>
                    </a:lnTo>
                    <a:lnTo>
                      <a:pt x="32" y="52"/>
                    </a:lnTo>
                    <a:lnTo>
                      <a:pt x="56" y="52"/>
                    </a:lnTo>
                    <a:lnTo>
                      <a:pt x="56" y="50"/>
                    </a:lnTo>
                    <a:lnTo>
                      <a:pt x="56" y="50"/>
                    </a:lnTo>
                    <a:lnTo>
                      <a:pt x="52" y="50"/>
                    </a:lnTo>
                    <a:lnTo>
                      <a:pt x="52" y="50"/>
                    </a:lnTo>
                    <a:lnTo>
                      <a:pt x="50" y="48"/>
                    </a:lnTo>
                    <a:lnTo>
                      <a:pt x="50" y="48"/>
                    </a:lnTo>
                    <a:lnTo>
                      <a:pt x="48" y="4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46" y="6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2" y="2"/>
                    </a:lnTo>
                    <a:lnTo>
                      <a:pt x="28" y="4"/>
                    </a:lnTo>
                    <a:lnTo>
                      <a:pt x="18" y="12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4" name="Freeform 124"/>
              <p:cNvSpPr>
                <a:spLocks noEditPoints="1"/>
              </p:cNvSpPr>
              <p:nvPr/>
            </p:nvSpPr>
            <p:spPr bwMode="auto">
              <a:xfrm>
                <a:off x="2503" y="1159"/>
                <a:ext cx="52" cy="76"/>
              </a:xfrm>
              <a:custGeom>
                <a:avLst/>
                <a:gdLst/>
                <a:ahLst/>
                <a:cxnLst>
                  <a:cxn ang="0">
                    <a:pos x="6" y="46"/>
                  </a:cxn>
                  <a:cxn ang="0">
                    <a:pos x="6" y="48"/>
                  </a:cxn>
                  <a:cxn ang="0">
                    <a:pos x="6" y="58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12" y="74"/>
                  </a:cxn>
                  <a:cxn ang="0">
                    <a:pos x="36" y="74"/>
                  </a:cxn>
                  <a:cxn ang="0">
                    <a:pos x="50" y="62"/>
                  </a:cxn>
                  <a:cxn ang="0">
                    <a:pos x="50" y="52"/>
                  </a:cxn>
                  <a:cxn ang="0">
                    <a:pos x="44" y="46"/>
                  </a:cxn>
                  <a:cxn ang="0">
                    <a:pos x="26" y="44"/>
                  </a:cxn>
                  <a:cxn ang="0">
                    <a:pos x="18" y="44"/>
                  </a:cxn>
                  <a:cxn ang="0">
                    <a:pos x="12" y="42"/>
                  </a:cxn>
                  <a:cxn ang="0">
                    <a:pos x="14" y="38"/>
                  </a:cxn>
                  <a:cxn ang="0">
                    <a:pos x="24" y="36"/>
                  </a:cxn>
                  <a:cxn ang="0">
                    <a:pos x="40" y="30"/>
                  </a:cxn>
                  <a:cxn ang="0">
                    <a:pos x="46" y="18"/>
                  </a:cxn>
                  <a:cxn ang="0">
                    <a:pos x="42" y="8"/>
                  </a:cxn>
                  <a:cxn ang="0">
                    <a:pos x="52" y="8"/>
                  </a:cxn>
                  <a:cxn ang="0">
                    <a:pos x="52" y="8"/>
                  </a:cxn>
                  <a:cxn ang="0">
                    <a:pos x="52" y="4"/>
                  </a:cxn>
                  <a:cxn ang="0">
                    <a:pos x="52" y="4"/>
                  </a:cxn>
                  <a:cxn ang="0">
                    <a:pos x="38" y="4"/>
                  </a:cxn>
                  <a:cxn ang="0">
                    <a:pos x="26" y="0"/>
                  </a:cxn>
                  <a:cxn ang="0">
                    <a:pos x="10" y="6"/>
                  </a:cxn>
                  <a:cxn ang="0">
                    <a:pos x="4" y="18"/>
                  </a:cxn>
                  <a:cxn ang="0">
                    <a:pos x="8" y="28"/>
                  </a:cxn>
                  <a:cxn ang="0">
                    <a:pos x="14" y="34"/>
                  </a:cxn>
                  <a:cxn ang="0">
                    <a:pos x="32" y="6"/>
                  </a:cxn>
                  <a:cxn ang="0">
                    <a:pos x="36" y="20"/>
                  </a:cxn>
                  <a:cxn ang="0">
                    <a:pos x="32" y="30"/>
                  </a:cxn>
                  <a:cxn ang="0">
                    <a:pos x="26" y="34"/>
                  </a:cxn>
                  <a:cxn ang="0">
                    <a:pos x="18" y="30"/>
                  </a:cxn>
                  <a:cxn ang="0">
                    <a:pos x="14" y="16"/>
                  </a:cxn>
                  <a:cxn ang="0">
                    <a:pos x="18" y="6"/>
                  </a:cxn>
                  <a:cxn ang="0">
                    <a:pos x="24" y="4"/>
                  </a:cxn>
                  <a:cxn ang="0">
                    <a:pos x="32" y="6"/>
                  </a:cxn>
                  <a:cxn ang="0">
                    <a:pos x="34" y="54"/>
                  </a:cxn>
                  <a:cxn ang="0">
                    <a:pos x="44" y="54"/>
                  </a:cxn>
                  <a:cxn ang="0">
                    <a:pos x="48" y="58"/>
                  </a:cxn>
                  <a:cxn ang="0">
                    <a:pos x="42" y="66"/>
                  </a:cxn>
                  <a:cxn ang="0">
                    <a:pos x="28" y="70"/>
                  </a:cxn>
                  <a:cxn ang="0">
                    <a:pos x="12" y="66"/>
                  </a:cxn>
                  <a:cxn ang="0">
                    <a:pos x="8" y="62"/>
                  </a:cxn>
                  <a:cxn ang="0">
                    <a:pos x="14" y="52"/>
                  </a:cxn>
                  <a:cxn ang="0">
                    <a:pos x="34" y="54"/>
                  </a:cxn>
                </a:cxnLst>
                <a:rect l="0" t="0" r="r" b="b"/>
                <a:pathLst>
                  <a:path w="52" h="76">
                    <a:moveTo>
                      <a:pt x="8" y="42"/>
                    </a:moveTo>
                    <a:lnTo>
                      <a:pt x="8" y="42"/>
                    </a:lnTo>
                    <a:lnTo>
                      <a:pt x="6" y="46"/>
                    </a:lnTo>
                    <a:lnTo>
                      <a:pt x="6" y="46"/>
                    </a:lnTo>
                    <a:lnTo>
                      <a:pt x="6" y="48"/>
                    </a:lnTo>
                    <a:lnTo>
                      <a:pt x="6" y="48"/>
                    </a:lnTo>
                    <a:lnTo>
                      <a:pt x="10" y="52"/>
                    </a:lnTo>
                    <a:lnTo>
                      <a:pt x="10" y="52"/>
                    </a:lnTo>
                    <a:lnTo>
                      <a:pt x="6" y="58"/>
                    </a:lnTo>
                    <a:lnTo>
                      <a:pt x="6" y="58"/>
                    </a:lnTo>
                    <a:lnTo>
                      <a:pt x="2" y="64"/>
                    </a:lnTo>
                    <a:lnTo>
                      <a:pt x="2" y="64"/>
                    </a:lnTo>
                    <a:lnTo>
                      <a:pt x="0" y="66"/>
                    </a:lnTo>
                    <a:lnTo>
                      <a:pt x="0" y="66"/>
                    </a:lnTo>
                    <a:lnTo>
                      <a:pt x="2" y="68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12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36" y="74"/>
                    </a:lnTo>
                    <a:lnTo>
                      <a:pt x="46" y="68"/>
                    </a:lnTo>
                    <a:lnTo>
                      <a:pt x="46" y="68"/>
                    </a:lnTo>
                    <a:lnTo>
                      <a:pt x="50" y="62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0" y="52"/>
                    </a:lnTo>
                    <a:lnTo>
                      <a:pt x="48" y="50"/>
                    </a:lnTo>
                    <a:lnTo>
                      <a:pt x="48" y="50"/>
                    </a:lnTo>
                    <a:lnTo>
                      <a:pt x="44" y="46"/>
                    </a:lnTo>
                    <a:lnTo>
                      <a:pt x="40" y="46"/>
                    </a:lnTo>
                    <a:lnTo>
                      <a:pt x="40" y="46"/>
                    </a:lnTo>
                    <a:lnTo>
                      <a:pt x="26" y="44"/>
                    </a:lnTo>
                    <a:lnTo>
                      <a:pt x="26" y="44"/>
                    </a:lnTo>
                    <a:lnTo>
                      <a:pt x="18" y="44"/>
                    </a:lnTo>
                    <a:lnTo>
                      <a:pt x="18" y="44"/>
                    </a:lnTo>
                    <a:lnTo>
                      <a:pt x="14" y="42"/>
                    </a:lnTo>
                    <a:lnTo>
                      <a:pt x="14" y="42"/>
                    </a:lnTo>
                    <a:lnTo>
                      <a:pt x="12" y="42"/>
                    </a:lnTo>
                    <a:lnTo>
                      <a:pt x="12" y="42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8" y="34"/>
                    </a:lnTo>
                    <a:lnTo>
                      <a:pt x="18" y="34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34" y="34"/>
                    </a:lnTo>
                    <a:lnTo>
                      <a:pt x="40" y="30"/>
                    </a:lnTo>
                    <a:lnTo>
                      <a:pt x="40" y="30"/>
                    </a:lnTo>
                    <a:lnTo>
                      <a:pt x="44" y="26"/>
                    </a:lnTo>
                    <a:lnTo>
                      <a:pt x="46" y="18"/>
                    </a:lnTo>
                    <a:lnTo>
                      <a:pt x="46" y="18"/>
                    </a:lnTo>
                    <a:lnTo>
                      <a:pt x="44" y="14"/>
                    </a:lnTo>
                    <a:lnTo>
                      <a:pt x="42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6"/>
                    </a:lnTo>
                    <a:lnTo>
                      <a:pt x="52" y="6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48" y="4"/>
                    </a:lnTo>
                    <a:lnTo>
                      <a:pt x="38" y="4"/>
                    </a:lnTo>
                    <a:lnTo>
                      <a:pt x="38" y="4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6" y="0"/>
                    </a:lnTo>
                    <a:lnTo>
                      <a:pt x="16" y="2"/>
                    </a:lnTo>
                    <a:lnTo>
                      <a:pt x="10" y="6"/>
                    </a:lnTo>
                    <a:lnTo>
                      <a:pt x="10" y="6"/>
                    </a:lnTo>
                    <a:lnTo>
                      <a:pt x="6" y="12"/>
                    </a:lnTo>
                    <a:lnTo>
                      <a:pt x="4" y="18"/>
                    </a:lnTo>
                    <a:lnTo>
                      <a:pt x="4" y="18"/>
                    </a:lnTo>
                    <a:lnTo>
                      <a:pt x="6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0" y="32"/>
                    </a:lnTo>
                    <a:lnTo>
                      <a:pt x="14" y="34"/>
                    </a:lnTo>
                    <a:lnTo>
                      <a:pt x="14" y="34"/>
                    </a:lnTo>
                    <a:lnTo>
                      <a:pt x="8" y="42"/>
                    </a:lnTo>
                    <a:lnTo>
                      <a:pt x="8" y="42"/>
                    </a:lnTo>
                    <a:close/>
                    <a:moveTo>
                      <a:pt x="32" y="6"/>
                    </a:moveTo>
                    <a:lnTo>
                      <a:pt x="32" y="6"/>
                    </a:lnTo>
                    <a:lnTo>
                      <a:pt x="34" y="12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4" y="26"/>
                    </a:lnTo>
                    <a:lnTo>
                      <a:pt x="32" y="30"/>
                    </a:lnTo>
                    <a:lnTo>
                      <a:pt x="32" y="30"/>
                    </a:lnTo>
                    <a:lnTo>
                      <a:pt x="30" y="32"/>
                    </a:lnTo>
                    <a:lnTo>
                      <a:pt x="26" y="34"/>
                    </a:lnTo>
                    <a:lnTo>
                      <a:pt x="26" y="34"/>
                    </a:lnTo>
                    <a:lnTo>
                      <a:pt x="22" y="32"/>
                    </a:lnTo>
                    <a:lnTo>
                      <a:pt x="18" y="30"/>
                    </a:lnTo>
                    <a:lnTo>
                      <a:pt x="18" y="30"/>
                    </a:lnTo>
                    <a:lnTo>
                      <a:pt x="16" y="24"/>
                    </a:lnTo>
                    <a:lnTo>
                      <a:pt x="14" y="16"/>
                    </a:lnTo>
                    <a:lnTo>
                      <a:pt x="14" y="16"/>
                    </a:lnTo>
                    <a:lnTo>
                      <a:pt x="16" y="10"/>
                    </a:lnTo>
                    <a:lnTo>
                      <a:pt x="18" y="6"/>
                    </a:lnTo>
                    <a:lnTo>
                      <a:pt x="18" y="6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6"/>
                    </a:lnTo>
                    <a:lnTo>
                      <a:pt x="32" y="6"/>
                    </a:lnTo>
                    <a:lnTo>
                      <a:pt x="32" y="6"/>
                    </a:lnTo>
                    <a:close/>
                    <a:moveTo>
                      <a:pt x="34" y="54"/>
                    </a:moveTo>
                    <a:lnTo>
                      <a:pt x="34" y="54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6" y="56"/>
                    </a:lnTo>
                    <a:lnTo>
                      <a:pt x="48" y="58"/>
                    </a:lnTo>
                    <a:lnTo>
                      <a:pt x="48" y="58"/>
                    </a:lnTo>
                    <a:lnTo>
                      <a:pt x="46" y="62"/>
                    </a:lnTo>
                    <a:lnTo>
                      <a:pt x="42" y="66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8" y="70"/>
                    </a:lnTo>
                    <a:lnTo>
                      <a:pt x="28" y="70"/>
                    </a:lnTo>
                    <a:lnTo>
                      <a:pt x="18" y="68"/>
                    </a:lnTo>
                    <a:lnTo>
                      <a:pt x="12" y="66"/>
                    </a:lnTo>
                    <a:lnTo>
                      <a:pt x="12" y="66"/>
                    </a:lnTo>
                    <a:lnTo>
                      <a:pt x="10" y="64"/>
                    </a:lnTo>
                    <a:lnTo>
                      <a:pt x="8" y="62"/>
                    </a:lnTo>
                    <a:lnTo>
                      <a:pt x="8" y="62"/>
                    </a:lnTo>
                    <a:lnTo>
                      <a:pt x="10" y="58"/>
                    </a:lnTo>
                    <a:lnTo>
                      <a:pt x="10" y="58"/>
                    </a:lnTo>
                    <a:lnTo>
                      <a:pt x="14" y="52"/>
                    </a:lnTo>
                    <a:lnTo>
                      <a:pt x="14" y="52"/>
                    </a:lnTo>
                    <a:lnTo>
                      <a:pt x="34" y="54"/>
                    </a:lnTo>
                    <a:lnTo>
                      <a:pt x="34" y="54"/>
                    </a:lnTo>
                    <a:lnTo>
                      <a:pt x="34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5" name="Freeform 125"/>
              <p:cNvSpPr>
                <a:spLocks/>
              </p:cNvSpPr>
              <p:nvPr/>
            </p:nvSpPr>
            <p:spPr bwMode="auto">
              <a:xfrm>
                <a:off x="2561" y="1133"/>
                <a:ext cx="26" cy="78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8" y="10"/>
                  </a:cxn>
                  <a:cxn ang="0">
                    <a:pos x="8" y="10"/>
                  </a:cxn>
                  <a:cxn ang="0">
                    <a:pos x="8" y="22"/>
                  </a:cxn>
                  <a:cxn ang="0">
                    <a:pos x="8" y="66"/>
                  </a:cxn>
                  <a:cxn ang="0">
                    <a:pos x="8" y="66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6" y="76"/>
                  </a:cxn>
                  <a:cxn ang="0">
                    <a:pos x="6" y="76"/>
                  </a:cxn>
                  <a:cxn ang="0">
                    <a:pos x="0" y="76"/>
                  </a:cxn>
                  <a:cxn ang="0">
                    <a:pos x="0" y="78"/>
                  </a:cxn>
                  <a:cxn ang="0">
                    <a:pos x="26" y="78"/>
                  </a:cxn>
                  <a:cxn ang="0">
                    <a:pos x="26" y="76"/>
                  </a:cxn>
                  <a:cxn ang="0">
                    <a:pos x="26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18" y="72"/>
                  </a:cxn>
                  <a:cxn ang="0">
                    <a:pos x="18" y="72"/>
                  </a:cxn>
                  <a:cxn ang="0">
                    <a:pos x="18" y="66"/>
                  </a:cxn>
                  <a:cxn ang="0">
                    <a:pos x="18" y="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26" h="78">
                    <a:moveTo>
                      <a:pt x="16" y="0"/>
                    </a:moveTo>
                    <a:lnTo>
                      <a:pt x="0" y="6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8" y="10"/>
                    </a:lnTo>
                    <a:lnTo>
                      <a:pt x="8" y="10"/>
                    </a:lnTo>
                    <a:lnTo>
                      <a:pt x="8" y="22"/>
                    </a:lnTo>
                    <a:lnTo>
                      <a:pt x="8" y="66"/>
                    </a:lnTo>
                    <a:lnTo>
                      <a:pt x="8" y="6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6" y="76"/>
                    </a:lnTo>
                    <a:lnTo>
                      <a:pt x="6" y="76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26" y="78"/>
                    </a:lnTo>
                    <a:lnTo>
                      <a:pt x="26" y="76"/>
                    </a:lnTo>
                    <a:lnTo>
                      <a:pt x="26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8" y="72"/>
                    </a:lnTo>
                    <a:lnTo>
                      <a:pt x="18" y="72"/>
                    </a:lnTo>
                    <a:lnTo>
                      <a:pt x="18" y="66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6" name="Freeform 126"/>
              <p:cNvSpPr>
                <a:spLocks noEditPoints="1"/>
              </p:cNvSpPr>
              <p:nvPr/>
            </p:nvSpPr>
            <p:spPr bwMode="auto">
              <a:xfrm>
                <a:off x="2593" y="1159"/>
                <a:ext cx="44" cy="54"/>
              </a:xfrm>
              <a:custGeom>
                <a:avLst/>
                <a:gdLst/>
                <a:ahLst/>
                <a:cxnLst>
                  <a:cxn ang="0">
                    <a:pos x="44" y="20"/>
                  </a:cxn>
                  <a:cxn ang="0">
                    <a:pos x="44" y="20"/>
                  </a:cxn>
                  <a:cxn ang="0">
                    <a:pos x="42" y="12"/>
                  </a:cxn>
                  <a:cxn ang="0">
                    <a:pos x="38" y="6"/>
                  </a:cxn>
                  <a:cxn ang="0">
                    <a:pos x="38" y="6"/>
                  </a:cxn>
                  <a:cxn ang="0">
                    <a:pos x="32" y="2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14" y="2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2" y="38"/>
                  </a:cxn>
                  <a:cxn ang="0">
                    <a:pos x="8" y="46"/>
                  </a:cxn>
                  <a:cxn ang="0">
                    <a:pos x="8" y="46"/>
                  </a:cxn>
                  <a:cxn ang="0">
                    <a:pos x="14" y="52"/>
                  </a:cxn>
                  <a:cxn ang="0">
                    <a:pos x="24" y="54"/>
                  </a:cxn>
                  <a:cxn ang="0">
                    <a:pos x="24" y="54"/>
                  </a:cxn>
                  <a:cxn ang="0">
                    <a:pos x="30" y="52"/>
                  </a:cxn>
                  <a:cxn ang="0">
                    <a:pos x="38" y="48"/>
                  </a:cxn>
                  <a:cxn ang="0">
                    <a:pos x="38" y="48"/>
                  </a:cxn>
                  <a:cxn ang="0">
                    <a:pos x="42" y="40"/>
                  </a:cxn>
                  <a:cxn ang="0">
                    <a:pos x="44" y="34"/>
                  </a:cxn>
                  <a:cxn ang="0">
                    <a:pos x="42" y="32"/>
                  </a:cxn>
                  <a:cxn ang="0">
                    <a:pos x="42" y="32"/>
                  </a:cxn>
                  <a:cxn ang="0">
                    <a:pos x="40" y="38"/>
                  </a:cxn>
                  <a:cxn ang="0">
                    <a:pos x="36" y="42"/>
                  </a:cxn>
                  <a:cxn ang="0">
                    <a:pos x="36" y="42"/>
                  </a:cxn>
                  <a:cxn ang="0">
                    <a:pos x="32" y="44"/>
                  </a:cxn>
                  <a:cxn ang="0">
                    <a:pos x="28" y="44"/>
                  </a:cxn>
                  <a:cxn ang="0">
                    <a:pos x="28" y="44"/>
                  </a:cxn>
                  <a:cxn ang="0">
                    <a:pos x="20" y="44"/>
                  </a:cxn>
                  <a:cxn ang="0">
                    <a:pos x="14" y="38"/>
                  </a:cxn>
                  <a:cxn ang="0">
                    <a:pos x="14" y="38"/>
                  </a:cxn>
                  <a:cxn ang="0">
                    <a:pos x="10" y="30"/>
                  </a:cxn>
                  <a:cxn ang="0">
                    <a:pos x="8" y="20"/>
                  </a:cxn>
                  <a:cxn ang="0">
                    <a:pos x="44" y="20"/>
                  </a:cxn>
                  <a:cxn ang="0">
                    <a:pos x="44" y="20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6" y="6"/>
                  </a:cxn>
                  <a:cxn ang="0">
                    <a:pos x="22" y="4"/>
                  </a:cxn>
                  <a:cxn ang="0">
                    <a:pos x="22" y="4"/>
                  </a:cxn>
                  <a:cxn ang="0">
                    <a:pos x="26" y="6"/>
                  </a:cxn>
                  <a:cxn ang="0">
                    <a:pos x="26" y="6"/>
                  </a:cxn>
                  <a:cxn ang="0">
                    <a:pos x="32" y="10"/>
                  </a:cxn>
                  <a:cxn ang="0">
                    <a:pos x="32" y="10"/>
                  </a:cxn>
                  <a:cxn ang="0">
                    <a:pos x="32" y="18"/>
                  </a:cxn>
                  <a:cxn ang="0">
                    <a:pos x="8" y="18"/>
                  </a:cxn>
                  <a:cxn ang="0">
                    <a:pos x="8" y="18"/>
                  </a:cxn>
                  <a:cxn ang="0">
                    <a:pos x="10" y="12"/>
                  </a:cxn>
                  <a:cxn ang="0">
                    <a:pos x="12" y="8"/>
                  </a:cxn>
                  <a:cxn ang="0">
                    <a:pos x="12" y="8"/>
                  </a:cxn>
                </a:cxnLst>
                <a:rect l="0" t="0" r="r" b="b"/>
                <a:pathLst>
                  <a:path w="44" h="54">
                    <a:moveTo>
                      <a:pt x="44" y="20"/>
                    </a:moveTo>
                    <a:lnTo>
                      <a:pt x="44" y="20"/>
                    </a:lnTo>
                    <a:lnTo>
                      <a:pt x="42" y="12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32" y="2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14" y="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8" y="46"/>
                    </a:lnTo>
                    <a:lnTo>
                      <a:pt x="8" y="46"/>
                    </a:lnTo>
                    <a:lnTo>
                      <a:pt x="14" y="52"/>
                    </a:lnTo>
                    <a:lnTo>
                      <a:pt x="24" y="54"/>
                    </a:lnTo>
                    <a:lnTo>
                      <a:pt x="24" y="54"/>
                    </a:lnTo>
                    <a:lnTo>
                      <a:pt x="30" y="52"/>
                    </a:lnTo>
                    <a:lnTo>
                      <a:pt x="38" y="48"/>
                    </a:lnTo>
                    <a:lnTo>
                      <a:pt x="38" y="48"/>
                    </a:lnTo>
                    <a:lnTo>
                      <a:pt x="42" y="40"/>
                    </a:lnTo>
                    <a:lnTo>
                      <a:pt x="44" y="34"/>
                    </a:lnTo>
                    <a:lnTo>
                      <a:pt x="42" y="32"/>
                    </a:lnTo>
                    <a:lnTo>
                      <a:pt x="42" y="32"/>
                    </a:lnTo>
                    <a:lnTo>
                      <a:pt x="40" y="38"/>
                    </a:lnTo>
                    <a:lnTo>
                      <a:pt x="36" y="42"/>
                    </a:lnTo>
                    <a:lnTo>
                      <a:pt x="36" y="42"/>
                    </a:lnTo>
                    <a:lnTo>
                      <a:pt x="32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0" y="44"/>
                    </a:lnTo>
                    <a:lnTo>
                      <a:pt x="14" y="38"/>
                    </a:lnTo>
                    <a:lnTo>
                      <a:pt x="14" y="38"/>
                    </a:lnTo>
                    <a:lnTo>
                      <a:pt x="10" y="30"/>
                    </a:lnTo>
                    <a:lnTo>
                      <a:pt x="8" y="20"/>
                    </a:lnTo>
                    <a:lnTo>
                      <a:pt x="44" y="20"/>
                    </a:lnTo>
                    <a:lnTo>
                      <a:pt x="44" y="20"/>
                    </a:lnTo>
                    <a:close/>
                    <a:moveTo>
                      <a:pt x="12" y="8"/>
                    </a:moveTo>
                    <a:lnTo>
                      <a:pt x="12" y="8"/>
                    </a:lnTo>
                    <a:lnTo>
                      <a:pt x="16" y="6"/>
                    </a:lnTo>
                    <a:lnTo>
                      <a:pt x="22" y="4"/>
                    </a:lnTo>
                    <a:lnTo>
                      <a:pt x="22" y="4"/>
                    </a:lnTo>
                    <a:lnTo>
                      <a:pt x="26" y="6"/>
                    </a:lnTo>
                    <a:lnTo>
                      <a:pt x="26" y="6"/>
                    </a:lnTo>
                    <a:lnTo>
                      <a:pt x="32" y="10"/>
                    </a:lnTo>
                    <a:lnTo>
                      <a:pt x="32" y="10"/>
                    </a:lnTo>
                    <a:lnTo>
                      <a:pt x="32" y="18"/>
                    </a:lnTo>
                    <a:lnTo>
                      <a:pt x="8" y="18"/>
                    </a:lnTo>
                    <a:lnTo>
                      <a:pt x="8" y="18"/>
                    </a:lnTo>
                    <a:lnTo>
                      <a:pt x="10" y="12"/>
                    </a:lnTo>
                    <a:lnTo>
                      <a:pt x="12" y="8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7" name="Freeform 127"/>
              <p:cNvSpPr>
                <a:spLocks/>
              </p:cNvSpPr>
              <p:nvPr/>
            </p:nvSpPr>
            <p:spPr bwMode="auto">
              <a:xfrm>
                <a:off x="2165" y="1335"/>
                <a:ext cx="4" cy="22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0" y="6"/>
                  </a:cxn>
                  <a:cxn ang="0">
                    <a:pos x="0" y="22"/>
                  </a:cxn>
                </a:cxnLst>
                <a:rect l="0" t="0" r="r" b="b"/>
                <a:pathLst>
                  <a:path w="4" h="22">
                    <a:moveTo>
                      <a:pt x="4" y="0"/>
                    </a:moveTo>
                    <a:lnTo>
                      <a:pt x="4" y="0"/>
                    </a:lnTo>
                    <a:lnTo>
                      <a:pt x="0" y="6"/>
                    </a:lnTo>
                    <a:lnTo>
                      <a:pt x="0" y="2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8" name="Line 128"/>
              <p:cNvSpPr>
                <a:spLocks noChangeShapeType="1"/>
              </p:cNvSpPr>
              <p:nvPr/>
            </p:nvSpPr>
            <p:spPr bwMode="auto">
              <a:xfrm>
                <a:off x="2165" y="1407"/>
                <a:ext cx="2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39" name="Line 129"/>
              <p:cNvSpPr>
                <a:spLocks noChangeShapeType="1"/>
              </p:cNvSpPr>
              <p:nvPr/>
            </p:nvSpPr>
            <p:spPr bwMode="auto">
              <a:xfrm>
                <a:off x="2169" y="1501"/>
                <a:ext cx="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0" name="Line 130"/>
              <p:cNvSpPr>
                <a:spLocks noChangeShapeType="1"/>
              </p:cNvSpPr>
              <p:nvPr/>
            </p:nvSpPr>
            <p:spPr bwMode="auto">
              <a:xfrm>
                <a:off x="2177" y="1597"/>
                <a:ext cx="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1" name="Line 131"/>
              <p:cNvSpPr>
                <a:spLocks noChangeShapeType="1"/>
              </p:cNvSpPr>
              <p:nvPr/>
            </p:nvSpPr>
            <p:spPr bwMode="auto">
              <a:xfrm>
                <a:off x="2187" y="1693"/>
                <a:ext cx="4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2" name="Line 132"/>
              <p:cNvSpPr>
                <a:spLocks noChangeShapeType="1"/>
              </p:cNvSpPr>
              <p:nvPr/>
            </p:nvSpPr>
            <p:spPr bwMode="auto">
              <a:xfrm>
                <a:off x="2195" y="1789"/>
                <a:ext cx="6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3" name="Line 133"/>
              <p:cNvSpPr>
                <a:spLocks noChangeShapeType="1"/>
              </p:cNvSpPr>
              <p:nvPr/>
            </p:nvSpPr>
            <p:spPr bwMode="auto">
              <a:xfrm>
                <a:off x="2205" y="1885"/>
                <a:ext cx="6" cy="4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4" name="Freeform 134"/>
              <p:cNvSpPr>
                <a:spLocks/>
              </p:cNvSpPr>
              <p:nvPr/>
            </p:nvSpPr>
            <p:spPr bwMode="auto">
              <a:xfrm>
                <a:off x="2217" y="1979"/>
                <a:ext cx="4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34"/>
                  </a:cxn>
                  <a:cxn ang="0">
                    <a:pos x="4" y="48"/>
                  </a:cxn>
                </a:cxnLst>
                <a:rect l="0" t="0" r="r" b="b"/>
                <a:pathLst>
                  <a:path w="4" h="48">
                    <a:moveTo>
                      <a:pt x="0" y="0"/>
                    </a:moveTo>
                    <a:lnTo>
                      <a:pt x="4" y="34"/>
                    </a:lnTo>
                    <a:lnTo>
                      <a:pt x="4" y="4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5" name="Line 135"/>
              <p:cNvSpPr>
                <a:spLocks noChangeShapeType="1"/>
              </p:cNvSpPr>
              <p:nvPr/>
            </p:nvSpPr>
            <p:spPr bwMode="auto">
              <a:xfrm>
                <a:off x="2227" y="2075"/>
                <a:ext cx="6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6" name="Line 136"/>
              <p:cNvSpPr>
                <a:spLocks noChangeShapeType="1"/>
              </p:cNvSpPr>
              <p:nvPr/>
            </p:nvSpPr>
            <p:spPr bwMode="auto">
              <a:xfrm>
                <a:off x="2239" y="2171"/>
                <a:ext cx="6" cy="4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7" name="Freeform 137"/>
              <p:cNvSpPr>
                <a:spLocks/>
              </p:cNvSpPr>
              <p:nvPr/>
            </p:nvSpPr>
            <p:spPr bwMode="auto">
              <a:xfrm>
                <a:off x="2251" y="2265"/>
                <a:ext cx="6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14"/>
                  </a:cxn>
                  <a:cxn ang="0">
                    <a:pos x="6" y="48"/>
                  </a:cxn>
                </a:cxnLst>
                <a:rect l="0" t="0" r="r" b="b"/>
                <a:pathLst>
                  <a:path w="6" h="48">
                    <a:moveTo>
                      <a:pt x="0" y="0"/>
                    </a:moveTo>
                    <a:lnTo>
                      <a:pt x="2" y="14"/>
                    </a:lnTo>
                    <a:lnTo>
                      <a:pt x="6" y="4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8" name="Line 138"/>
              <p:cNvSpPr>
                <a:spLocks noChangeShapeType="1"/>
              </p:cNvSpPr>
              <p:nvPr/>
            </p:nvSpPr>
            <p:spPr bwMode="auto">
              <a:xfrm>
                <a:off x="2265" y="2361"/>
                <a:ext cx="6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49" name="Line 139"/>
              <p:cNvSpPr>
                <a:spLocks noChangeShapeType="1"/>
              </p:cNvSpPr>
              <p:nvPr/>
            </p:nvSpPr>
            <p:spPr bwMode="auto">
              <a:xfrm>
                <a:off x="2277" y="2455"/>
                <a:ext cx="8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50" name="Line 140"/>
              <p:cNvSpPr>
                <a:spLocks noChangeShapeType="1"/>
              </p:cNvSpPr>
              <p:nvPr/>
            </p:nvSpPr>
            <p:spPr bwMode="auto">
              <a:xfrm>
                <a:off x="2291" y="2551"/>
                <a:ext cx="8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51" name="Freeform 141"/>
              <p:cNvSpPr>
                <a:spLocks/>
              </p:cNvSpPr>
              <p:nvPr/>
            </p:nvSpPr>
            <p:spPr bwMode="auto">
              <a:xfrm>
                <a:off x="2305" y="2645"/>
                <a:ext cx="8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24"/>
                  </a:cxn>
                  <a:cxn ang="0">
                    <a:pos x="8" y="48"/>
                  </a:cxn>
                </a:cxnLst>
                <a:rect l="0" t="0" r="r" b="b"/>
                <a:pathLst>
                  <a:path w="8" h="48">
                    <a:moveTo>
                      <a:pt x="0" y="0"/>
                    </a:moveTo>
                    <a:lnTo>
                      <a:pt x="4" y="24"/>
                    </a:lnTo>
                    <a:lnTo>
                      <a:pt x="8" y="4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52" name="Freeform 142"/>
              <p:cNvSpPr>
                <a:spLocks/>
              </p:cNvSpPr>
              <p:nvPr/>
            </p:nvSpPr>
            <p:spPr bwMode="auto">
              <a:xfrm>
                <a:off x="2321" y="2741"/>
                <a:ext cx="8" cy="4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46"/>
                  </a:cxn>
                  <a:cxn ang="0">
                    <a:pos x="8" y="46"/>
                  </a:cxn>
                </a:cxnLst>
                <a:rect l="0" t="0" r="r" b="b"/>
                <a:pathLst>
                  <a:path w="8" h="46">
                    <a:moveTo>
                      <a:pt x="0" y="0"/>
                    </a:moveTo>
                    <a:lnTo>
                      <a:pt x="6" y="46"/>
                    </a:lnTo>
                    <a:lnTo>
                      <a:pt x="8" y="4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53" name="Line 143"/>
              <p:cNvSpPr>
                <a:spLocks noChangeShapeType="1"/>
              </p:cNvSpPr>
              <p:nvPr/>
            </p:nvSpPr>
            <p:spPr bwMode="auto">
              <a:xfrm>
                <a:off x="2337" y="2835"/>
                <a:ext cx="8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54" name="Line 144"/>
              <p:cNvSpPr>
                <a:spLocks noChangeShapeType="1"/>
              </p:cNvSpPr>
              <p:nvPr/>
            </p:nvSpPr>
            <p:spPr bwMode="auto">
              <a:xfrm>
                <a:off x="2353" y="2929"/>
                <a:ext cx="10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55" name="Freeform 145"/>
              <p:cNvSpPr>
                <a:spLocks/>
              </p:cNvSpPr>
              <p:nvPr/>
            </p:nvSpPr>
            <p:spPr bwMode="auto">
              <a:xfrm>
                <a:off x="2373" y="3023"/>
                <a:ext cx="12" cy="4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" y="40"/>
                  </a:cxn>
                  <a:cxn ang="0">
                    <a:pos x="12" y="48"/>
                  </a:cxn>
                </a:cxnLst>
                <a:rect l="0" t="0" r="r" b="b"/>
                <a:pathLst>
                  <a:path w="12" h="48">
                    <a:moveTo>
                      <a:pt x="0" y="0"/>
                    </a:moveTo>
                    <a:lnTo>
                      <a:pt x="8" y="40"/>
                    </a:lnTo>
                    <a:lnTo>
                      <a:pt x="12" y="48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56" name="Line 146"/>
              <p:cNvSpPr>
                <a:spLocks noChangeShapeType="1"/>
              </p:cNvSpPr>
              <p:nvPr/>
            </p:nvSpPr>
            <p:spPr bwMode="auto">
              <a:xfrm>
                <a:off x="2397" y="3117"/>
                <a:ext cx="2" cy="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  <p:sp>
            <p:nvSpPr>
              <p:cNvPr id="257" name="Freeform 147"/>
              <p:cNvSpPr>
                <a:spLocks/>
              </p:cNvSpPr>
              <p:nvPr/>
            </p:nvSpPr>
            <p:spPr bwMode="auto">
              <a:xfrm>
                <a:off x="2407" y="3143"/>
                <a:ext cx="10" cy="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14"/>
                  </a:cxn>
                  <a:cxn ang="0">
                    <a:pos x="10" y="22"/>
                  </a:cxn>
                </a:cxnLst>
                <a:rect l="0" t="0" r="r" b="b"/>
                <a:pathLst>
                  <a:path w="10" h="22">
                    <a:moveTo>
                      <a:pt x="0" y="0"/>
                    </a:moveTo>
                    <a:lnTo>
                      <a:pt x="0" y="0"/>
                    </a:lnTo>
                    <a:lnTo>
                      <a:pt x="4" y="14"/>
                    </a:lnTo>
                    <a:lnTo>
                      <a:pt x="10" y="22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kumimoji="1" lang="ja-JP" altLang="en-US">
                  <a:solidFill>
                    <a:prstClr val="black"/>
                  </a:solidFill>
                  <a:latin typeface="Calibri"/>
                  <a:ea typeface="ＭＳ Ｐゴシック"/>
                </a:endParaRPr>
              </a:p>
            </p:txBody>
          </p:sp>
        </p:grpSp>
        <p:sp>
          <p:nvSpPr>
            <p:cNvPr id="133" name="テキスト ボックス 147"/>
            <p:cNvSpPr txBox="1"/>
            <p:nvPr/>
          </p:nvSpPr>
          <p:spPr>
            <a:xfrm>
              <a:off x="3563888" y="2636912"/>
              <a:ext cx="1172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Q</a:t>
              </a:r>
              <a:r>
                <a:rPr kumimoji="1" lang="en-US" altLang="ja-JP" sz="1400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1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=4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p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sin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q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/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l</a:t>
              </a:r>
              <a:r>
                <a:rPr kumimoji="1" lang="en-US" altLang="ja-JP" sz="1400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1</a:t>
              </a:r>
              <a:endParaRPr kumimoji="1" lang="ja-JP" altLang="en-US" sz="1400" baseline="-250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34" name="テキスト ボックス 148"/>
            <p:cNvSpPr txBox="1"/>
            <p:nvPr/>
          </p:nvSpPr>
          <p:spPr>
            <a:xfrm>
              <a:off x="4263980" y="3121223"/>
              <a:ext cx="1172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Q</a:t>
              </a:r>
              <a:r>
                <a:rPr kumimoji="1" lang="en-US" altLang="ja-JP" sz="1400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=4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p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sin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q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/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l</a:t>
              </a:r>
              <a:r>
                <a:rPr kumimoji="1" lang="en-US" altLang="ja-JP" sz="1400" baseline="-25000" dirty="0">
                  <a:solidFill>
                    <a:prstClr val="black"/>
                  </a:solidFill>
                  <a:latin typeface="Calibri"/>
                  <a:ea typeface="ＭＳ Ｐゴシック"/>
                </a:rPr>
                <a:t>2</a:t>
              </a:r>
              <a:endParaRPr kumimoji="1" lang="ja-JP" altLang="en-US" sz="1400" baseline="-250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135" name="テキスト ボックス 149"/>
            <p:cNvSpPr txBox="1"/>
            <p:nvPr/>
          </p:nvSpPr>
          <p:spPr>
            <a:xfrm>
              <a:off x="4964072" y="3605534"/>
              <a:ext cx="117211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defTabSz="914400"/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Q</a:t>
              </a:r>
              <a:r>
                <a:rPr kumimoji="1" lang="en-US" altLang="ja-JP" sz="1400" baseline="-250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3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=4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p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sin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q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Calibri"/>
                  <a:ea typeface="ＭＳ Ｐゴシック"/>
                </a:rPr>
                <a:t>/</a:t>
              </a:r>
              <a:r>
                <a:rPr kumimoji="1" lang="en-US" altLang="ja-JP" sz="1400" dirty="0" smtClean="0">
                  <a:solidFill>
                    <a:prstClr val="black"/>
                  </a:solidFill>
                  <a:latin typeface="Symbol" pitchFamily="18" charset="2"/>
                  <a:ea typeface="ＭＳ Ｐゴシック"/>
                </a:rPr>
                <a:t>l</a:t>
              </a:r>
              <a:r>
                <a:rPr kumimoji="1" lang="en-US" altLang="ja-JP" sz="1400" baseline="-25000" dirty="0">
                  <a:solidFill>
                    <a:prstClr val="black"/>
                  </a:solidFill>
                  <a:latin typeface="Calibri"/>
                  <a:ea typeface="ＭＳ Ｐゴシック"/>
                </a:rPr>
                <a:t>3</a:t>
              </a:r>
              <a:endParaRPr kumimoji="1" lang="ja-JP" altLang="en-US" sz="1400" baseline="-25000" dirty="0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  <p:cxnSp>
          <p:nvCxnSpPr>
            <p:cNvPr id="136" name="直線矢印コネクタ 151"/>
            <p:cNvCxnSpPr/>
            <p:nvPr/>
          </p:nvCxnSpPr>
          <p:spPr>
            <a:xfrm flipH="1">
              <a:off x="3491880" y="1988840"/>
              <a:ext cx="360040" cy="6480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線矢印コネクタ 152"/>
            <p:cNvCxnSpPr/>
            <p:nvPr/>
          </p:nvCxnSpPr>
          <p:spPr>
            <a:xfrm flipH="1">
              <a:off x="5796136" y="2132856"/>
              <a:ext cx="360040" cy="64807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347055" y="1009272"/>
            <a:ext cx="2447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Ni-Ti multilayer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500- 5000 layers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~ 0.01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 ~ 0.1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m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/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layer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8" name="図 1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371" y="563180"/>
            <a:ext cx="1492263" cy="51688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TextBox 25"/>
          <p:cNvSpPr txBox="1"/>
          <p:nvPr/>
        </p:nvSpPr>
        <p:spPr>
          <a:xfrm>
            <a:off x="5149662" y="563180"/>
            <a:ext cx="1317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Line of sight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6961659" y="1794637"/>
            <a:ext cx="149177" cy="425501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11784" y="2329757"/>
            <a:ext cx="3023783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Series of Bragg reflections by various layer thickness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0979" y="101515"/>
            <a:ext cx="3617246" cy="738664"/>
          </a:xfrm>
          <a:prstGeom prst="rect">
            <a:avLst/>
          </a:prstGeom>
          <a:solidFill>
            <a:srgbClr val="0000FF"/>
          </a:solidFill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 Curved </a:t>
            </a:r>
            <a:r>
              <a:rPr lang="en-US" sz="2400" dirty="0" err="1" smtClean="0">
                <a:solidFill>
                  <a:prstClr val="white"/>
                </a:solidFill>
                <a:latin typeface="Calibri"/>
              </a:rPr>
              <a:t>Supermirror</a:t>
            </a:r>
            <a:r>
              <a:rPr lang="en-US" sz="2400" dirty="0" smtClean="0">
                <a:solidFill>
                  <a:prstClr val="white"/>
                </a:solidFill>
                <a:latin typeface="Calibri"/>
              </a:rPr>
              <a:t> Guide     </a:t>
            </a:r>
          </a:p>
          <a:p>
            <a:r>
              <a:rPr lang="en-US" dirty="0" smtClean="0">
                <a:solidFill>
                  <a:prstClr val="white"/>
                </a:solidFill>
                <a:latin typeface="Calibri"/>
              </a:rPr>
              <a:t>    ; Transfer </a:t>
            </a:r>
            <a:r>
              <a:rPr lang="en-US" dirty="0">
                <a:solidFill>
                  <a:prstClr val="white"/>
                </a:solidFill>
                <a:latin typeface="Calibri"/>
              </a:rPr>
              <a:t>low E neutron</a:t>
            </a:r>
          </a:p>
        </p:txBody>
      </p:sp>
    </p:spTree>
    <p:extLst>
      <p:ext uri="{BB962C8B-B14F-4D97-AF65-F5344CB8AC3E}">
        <p14:creationId xmlns:p14="http://schemas.microsoft.com/office/powerpoint/2010/main" val="2145475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8F823-223D-4E88-A135-3F12FCB8CA84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23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4462463"/>
            <a:ext cx="8594725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75" y="2398395"/>
            <a:ext cx="788511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58027" y="633273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BL01 4SEASONS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 flipH="1">
            <a:off x="2308860" y="1938278"/>
            <a:ext cx="137160" cy="81254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33755" y="1082040"/>
            <a:ext cx="1352550" cy="291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テキスト ボックス 9"/>
          <p:cNvSpPr txBox="1"/>
          <p:nvPr/>
        </p:nvSpPr>
        <p:spPr>
          <a:xfrm>
            <a:off x="2042592" y="1568946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Magnetite concrete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1712878" y="1470660"/>
            <a:ext cx="228600" cy="127254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1513131" y="1163786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shutter region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H="1">
            <a:off x="3185160" y="2398395"/>
            <a:ext cx="137160" cy="6648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2789352" y="2049006"/>
            <a:ext cx="916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Bunker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051992" y="417498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2.5m</a:t>
            </a:r>
            <a:endParaRPr kumimoji="1" lang="ja-JP" altLang="en-US" sz="16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753032" y="417498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5m</a:t>
            </a:r>
            <a:endParaRPr kumimoji="1" lang="ja-JP" altLang="en-US" sz="16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355012" y="4159746"/>
            <a:ext cx="6415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600" dirty="0">
                <a:solidFill>
                  <a:srgbClr val="000000"/>
                </a:solidFill>
                <a:latin typeface="Arial"/>
                <a:ea typeface="ＭＳ Ｐゴシック"/>
              </a:rPr>
              <a:t>7</a:t>
            </a:r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.5m</a:t>
            </a:r>
            <a:endParaRPr kumimoji="1" lang="ja-JP" altLang="en-US" sz="16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475152" y="4174986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12m</a:t>
            </a:r>
            <a:endParaRPr kumimoji="1" lang="ja-JP" altLang="en-US" sz="16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 flipH="1">
            <a:off x="4815486" y="2562447"/>
            <a:ext cx="137160" cy="85321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3993899" y="2265571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Chopper room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6265768" y="195085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Beam stop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25" name="直線矢印コネクタ 24"/>
          <p:cNvCxnSpPr/>
          <p:nvPr/>
        </p:nvCxnSpPr>
        <p:spPr>
          <a:xfrm flipH="1">
            <a:off x="6871113" y="2320185"/>
            <a:ext cx="137160" cy="130210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ight Brace 5"/>
          <p:cNvSpPr/>
          <p:nvPr/>
        </p:nvSpPr>
        <p:spPr>
          <a:xfrm rot="16200000">
            <a:off x="1445264" y="1526584"/>
            <a:ext cx="409033" cy="178350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テキスト ボックス 12"/>
          <p:cNvSpPr txBox="1"/>
          <p:nvPr/>
        </p:nvSpPr>
        <p:spPr>
          <a:xfrm>
            <a:off x="636351" y="1864340"/>
            <a:ext cx="105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Monolith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481" y="149503"/>
            <a:ext cx="4396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 shield and hot spot at the sample position 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7833" y="702660"/>
            <a:ext cx="390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Cumurative</a:t>
            </a:r>
            <a:r>
              <a:rPr lang="en-US" dirty="0" smtClean="0"/>
              <a:t> dose 100</a:t>
            </a:r>
            <a:r>
              <a:rPr lang="el-GR" dirty="0" smtClean="0"/>
              <a:t> μ</a:t>
            </a:r>
            <a:r>
              <a:rPr lang="en-US" dirty="0" err="1" smtClean="0"/>
              <a:t>Sv</a:t>
            </a:r>
            <a:r>
              <a:rPr lang="en-US" dirty="0" smtClean="0"/>
              <a:t>/h/instrument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62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"/>
          <p:cNvGrpSpPr>
            <a:grpSpLocks/>
          </p:cNvGrpSpPr>
          <p:nvPr/>
        </p:nvGrpSpPr>
        <p:grpSpPr bwMode="auto">
          <a:xfrm>
            <a:off x="58727" y="1607602"/>
            <a:ext cx="7267484" cy="5009097"/>
            <a:chOff x="2258" y="1323"/>
            <a:chExt cx="3434" cy="2380"/>
          </a:xfrm>
        </p:grpSpPr>
        <p:pic>
          <p:nvPicPr>
            <p:cNvPr id="23" name="Picture 3" descr="curv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8" y="1323"/>
              <a:ext cx="3434" cy="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3061" y="1389"/>
              <a:ext cx="1860" cy="18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5B53-2D1B-C244-8FC4-497B62BAC0DB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24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857" y="437662"/>
            <a:ext cx="84020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High Energy neutron elimination either by a To chopper or a curved guide (CG)</a:t>
            </a: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(example for 40m instrument</a:t>
            </a:r>
            <a:r>
              <a:rPr lang="ja-JP" alt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(LOS:</a:t>
            </a:r>
            <a:r>
              <a:rPr lang="ja-JP" alt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28m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))</a:t>
            </a:r>
          </a:p>
          <a:p>
            <a:pPr algn="ctr"/>
            <a:endParaRPr lang="en-US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ctr"/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To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and Curved Guide (CG) are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not perfect to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get 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rid of high energy neutrons.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7571" y="2546647"/>
            <a:ext cx="29748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Flux at moderator (2m)</a:t>
            </a:r>
          </a:p>
          <a:p>
            <a:endParaRPr lang="en-US" sz="12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endParaRPr lang="en-US" sz="12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flux at sample w/o SMG   (40m; 1/L</a:t>
            </a:r>
            <a:r>
              <a:rPr lang="en-US" sz="120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)</a:t>
            </a:r>
          </a:p>
          <a:p>
            <a:endParaRPr lang="en-US" sz="12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CG reduces high energy neutrons </a:t>
            </a:r>
            <a:r>
              <a:rPr lang="en-US" altLang="ja-JP" sz="1200" dirty="0" smtClean="0">
                <a:solidFill>
                  <a:srgbClr val="000000"/>
                </a:solidFill>
              </a:rPr>
              <a:t>1/100,000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.</a:t>
            </a:r>
          </a:p>
          <a:p>
            <a:endParaRPr lang="en-US" sz="12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To and CG has similar effects except for MeV range.</a:t>
            </a:r>
          </a:p>
          <a:p>
            <a:endParaRPr lang="en-US" sz="12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endParaRPr lang="en-US" sz="12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Keep in mind that To and CG are not perfect to take rid of high energy neutrons.</a:t>
            </a:r>
          </a:p>
          <a:p>
            <a:endParaRPr lang="en-US" sz="12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endParaRPr lang="en-US" sz="12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At 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ＭＳ Ｐゴシック"/>
              </a:rPr>
              <a:t>sample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position (40m)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11" name="Straight Arrow Connector 10"/>
          <p:cNvCxnSpPr>
            <a:endCxn id="4" idx="73"/>
          </p:cNvCxnSpPr>
          <p:nvPr/>
        </p:nvCxnSpPr>
        <p:spPr bwMode="auto">
          <a:xfrm flipH="1">
            <a:off x="5113165" y="3314079"/>
            <a:ext cx="1026979" cy="529192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H="1">
            <a:off x="4913086" y="2714171"/>
            <a:ext cx="1227058" cy="94343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027714" y="3578662"/>
            <a:ext cx="1" cy="1486824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4027714" y="3962791"/>
            <a:ext cx="7730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1/100000 </a:t>
            </a:r>
            <a:endParaRPr lang="en-US" sz="11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3414185" y="2714171"/>
            <a:ext cx="0" cy="910795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2725259" y="2900020"/>
            <a:ext cx="87975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1/L</a:t>
            </a:r>
            <a:r>
              <a:rPr lang="en-US" sz="110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2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=1/</a:t>
            </a:r>
            <a:r>
              <a:rPr lang="en-US" sz="1100" dirty="0">
                <a:solidFill>
                  <a:srgbClr val="000000"/>
                </a:solidFill>
                <a:latin typeface="Arial"/>
                <a:ea typeface="ＭＳ Ｐゴシック"/>
              </a:rPr>
              <a:t>4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00 </a:t>
            </a:r>
            <a:endParaRPr lang="en-US" sz="11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924879" y="3314079"/>
            <a:ext cx="3611627" cy="952546"/>
          </a:xfrm>
          <a:custGeom>
            <a:avLst/>
            <a:gdLst>
              <a:gd name="connsiteX0" fmla="*/ 0 w 3611627"/>
              <a:gd name="connsiteY0" fmla="*/ 952546 h 952546"/>
              <a:gd name="connsiteX1" fmla="*/ 0 w 3611627"/>
              <a:gd name="connsiteY1" fmla="*/ 952546 h 952546"/>
              <a:gd name="connsiteX2" fmla="*/ 6614 w 3611627"/>
              <a:gd name="connsiteY2" fmla="*/ 820248 h 952546"/>
              <a:gd name="connsiteX3" fmla="*/ 13229 w 3611627"/>
              <a:gd name="connsiteY3" fmla="*/ 780558 h 952546"/>
              <a:gd name="connsiteX4" fmla="*/ 26458 w 3611627"/>
              <a:gd name="connsiteY4" fmla="*/ 760714 h 952546"/>
              <a:gd name="connsiteX5" fmla="*/ 33073 w 3611627"/>
              <a:gd name="connsiteY5" fmla="*/ 740869 h 952546"/>
              <a:gd name="connsiteX6" fmla="*/ 46302 w 3611627"/>
              <a:gd name="connsiteY6" fmla="*/ 721024 h 952546"/>
              <a:gd name="connsiteX7" fmla="*/ 52917 w 3611627"/>
              <a:gd name="connsiteY7" fmla="*/ 701180 h 952546"/>
              <a:gd name="connsiteX8" fmla="*/ 59532 w 3611627"/>
              <a:gd name="connsiteY8" fmla="*/ 674720 h 952546"/>
              <a:gd name="connsiteX9" fmla="*/ 79376 w 3611627"/>
              <a:gd name="connsiteY9" fmla="*/ 661490 h 952546"/>
              <a:gd name="connsiteX10" fmla="*/ 92605 w 3611627"/>
              <a:gd name="connsiteY10" fmla="*/ 641645 h 952546"/>
              <a:gd name="connsiteX11" fmla="*/ 125679 w 3611627"/>
              <a:gd name="connsiteY11" fmla="*/ 615186 h 952546"/>
              <a:gd name="connsiteX12" fmla="*/ 132294 w 3611627"/>
              <a:gd name="connsiteY12" fmla="*/ 588726 h 952546"/>
              <a:gd name="connsiteX13" fmla="*/ 158752 w 3611627"/>
              <a:gd name="connsiteY13" fmla="*/ 549037 h 952546"/>
              <a:gd name="connsiteX14" fmla="*/ 171982 w 3611627"/>
              <a:gd name="connsiteY14" fmla="*/ 502732 h 952546"/>
              <a:gd name="connsiteX15" fmla="*/ 191826 w 3611627"/>
              <a:gd name="connsiteY15" fmla="*/ 489503 h 952546"/>
              <a:gd name="connsiteX16" fmla="*/ 205055 w 3611627"/>
              <a:gd name="connsiteY16" fmla="*/ 449813 h 952546"/>
              <a:gd name="connsiteX17" fmla="*/ 211670 w 3611627"/>
              <a:gd name="connsiteY17" fmla="*/ 423354 h 952546"/>
              <a:gd name="connsiteX18" fmla="*/ 224899 w 3611627"/>
              <a:gd name="connsiteY18" fmla="*/ 396894 h 952546"/>
              <a:gd name="connsiteX19" fmla="*/ 238129 w 3611627"/>
              <a:gd name="connsiteY19" fmla="*/ 337360 h 952546"/>
              <a:gd name="connsiteX20" fmla="*/ 251358 w 3611627"/>
              <a:gd name="connsiteY20" fmla="*/ 297670 h 952546"/>
              <a:gd name="connsiteX21" fmla="*/ 271202 w 3611627"/>
              <a:gd name="connsiteY21" fmla="*/ 291056 h 952546"/>
              <a:gd name="connsiteX22" fmla="*/ 291046 w 3611627"/>
              <a:gd name="connsiteY22" fmla="*/ 251366 h 952546"/>
              <a:gd name="connsiteX23" fmla="*/ 330735 w 3611627"/>
              <a:gd name="connsiteY23" fmla="*/ 198447 h 952546"/>
              <a:gd name="connsiteX24" fmla="*/ 350579 w 3611627"/>
              <a:gd name="connsiteY24" fmla="*/ 185217 h 952546"/>
              <a:gd name="connsiteX25" fmla="*/ 383652 w 3611627"/>
              <a:gd name="connsiteY25" fmla="*/ 138913 h 952546"/>
              <a:gd name="connsiteX26" fmla="*/ 410111 w 3611627"/>
              <a:gd name="connsiteY26" fmla="*/ 105838 h 952546"/>
              <a:gd name="connsiteX27" fmla="*/ 423341 w 3611627"/>
              <a:gd name="connsiteY27" fmla="*/ 92608 h 952546"/>
              <a:gd name="connsiteX28" fmla="*/ 443185 w 3611627"/>
              <a:gd name="connsiteY28" fmla="*/ 52919 h 952546"/>
              <a:gd name="connsiteX29" fmla="*/ 482873 w 3611627"/>
              <a:gd name="connsiteY29" fmla="*/ 39689 h 952546"/>
              <a:gd name="connsiteX30" fmla="*/ 496102 w 3611627"/>
              <a:gd name="connsiteY30" fmla="*/ 19845 h 952546"/>
              <a:gd name="connsiteX31" fmla="*/ 522561 w 3611627"/>
              <a:gd name="connsiteY31" fmla="*/ 13230 h 952546"/>
              <a:gd name="connsiteX32" fmla="*/ 568864 w 3611627"/>
              <a:gd name="connsiteY32" fmla="*/ 0 h 952546"/>
              <a:gd name="connsiteX33" fmla="*/ 595323 w 3611627"/>
              <a:gd name="connsiteY33" fmla="*/ 6615 h 952546"/>
              <a:gd name="connsiteX34" fmla="*/ 608552 w 3611627"/>
              <a:gd name="connsiteY34" fmla="*/ 46304 h 952546"/>
              <a:gd name="connsiteX35" fmla="*/ 621782 w 3611627"/>
              <a:gd name="connsiteY35" fmla="*/ 85994 h 952546"/>
              <a:gd name="connsiteX36" fmla="*/ 628396 w 3611627"/>
              <a:gd name="connsiteY36" fmla="*/ 105838 h 952546"/>
              <a:gd name="connsiteX37" fmla="*/ 661470 w 3611627"/>
              <a:gd name="connsiteY37" fmla="*/ 132298 h 952546"/>
              <a:gd name="connsiteX38" fmla="*/ 687929 w 3611627"/>
              <a:gd name="connsiteY38" fmla="*/ 171987 h 952546"/>
              <a:gd name="connsiteX39" fmla="*/ 694543 w 3611627"/>
              <a:gd name="connsiteY39" fmla="*/ 191832 h 952546"/>
              <a:gd name="connsiteX40" fmla="*/ 727617 w 3611627"/>
              <a:gd name="connsiteY40" fmla="*/ 218292 h 952546"/>
              <a:gd name="connsiteX41" fmla="*/ 740846 w 3611627"/>
              <a:gd name="connsiteY41" fmla="*/ 238136 h 952546"/>
              <a:gd name="connsiteX42" fmla="*/ 760690 w 3611627"/>
              <a:gd name="connsiteY42" fmla="*/ 244751 h 952546"/>
              <a:gd name="connsiteX43" fmla="*/ 787149 w 3611627"/>
              <a:gd name="connsiteY43" fmla="*/ 257981 h 952546"/>
              <a:gd name="connsiteX44" fmla="*/ 806993 w 3611627"/>
              <a:gd name="connsiteY44" fmla="*/ 264596 h 952546"/>
              <a:gd name="connsiteX45" fmla="*/ 853296 w 3611627"/>
              <a:gd name="connsiteY45" fmla="*/ 284441 h 952546"/>
              <a:gd name="connsiteX46" fmla="*/ 906214 w 3611627"/>
              <a:gd name="connsiteY46" fmla="*/ 291056 h 952546"/>
              <a:gd name="connsiteX47" fmla="*/ 1150958 w 3611627"/>
              <a:gd name="connsiteY47" fmla="*/ 277826 h 952546"/>
              <a:gd name="connsiteX48" fmla="*/ 1190646 w 3611627"/>
              <a:gd name="connsiteY48" fmla="*/ 271211 h 952546"/>
              <a:gd name="connsiteX49" fmla="*/ 1527996 w 3611627"/>
              <a:gd name="connsiteY49" fmla="*/ 264596 h 952546"/>
              <a:gd name="connsiteX50" fmla="*/ 1746281 w 3611627"/>
              <a:gd name="connsiteY50" fmla="*/ 251366 h 952546"/>
              <a:gd name="connsiteX51" fmla="*/ 2288687 w 3611627"/>
              <a:gd name="connsiteY51" fmla="*/ 264596 h 952546"/>
              <a:gd name="connsiteX52" fmla="*/ 2414366 w 3611627"/>
              <a:gd name="connsiteY52" fmla="*/ 251366 h 952546"/>
              <a:gd name="connsiteX53" fmla="*/ 2447440 w 3611627"/>
              <a:gd name="connsiteY53" fmla="*/ 244751 h 952546"/>
              <a:gd name="connsiteX54" fmla="*/ 2480513 w 3611627"/>
              <a:gd name="connsiteY54" fmla="*/ 231521 h 952546"/>
              <a:gd name="connsiteX55" fmla="*/ 2626037 w 3611627"/>
              <a:gd name="connsiteY55" fmla="*/ 224907 h 952546"/>
              <a:gd name="connsiteX56" fmla="*/ 2718642 w 3611627"/>
              <a:gd name="connsiteY56" fmla="*/ 205062 h 952546"/>
              <a:gd name="connsiteX57" fmla="*/ 2811248 w 3611627"/>
              <a:gd name="connsiteY57" fmla="*/ 198447 h 952546"/>
              <a:gd name="connsiteX58" fmla="*/ 2850937 w 3611627"/>
              <a:gd name="connsiteY58" fmla="*/ 191832 h 952546"/>
              <a:gd name="connsiteX59" fmla="*/ 2870781 w 3611627"/>
              <a:gd name="connsiteY59" fmla="*/ 185217 h 952546"/>
              <a:gd name="connsiteX60" fmla="*/ 2884010 w 3611627"/>
              <a:gd name="connsiteY60" fmla="*/ 224907 h 952546"/>
              <a:gd name="connsiteX61" fmla="*/ 2910469 w 3611627"/>
              <a:gd name="connsiteY61" fmla="*/ 271211 h 952546"/>
              <a:gd name="connsiteX62" fmla="*/ 2930313 w 3611627"/>
              <a:gd name="connsiteY62" fmla="*/ 284441 h 952546"/>
              <a:gd name="connsiteX63" fmla="*/ 2956772 w 3611627"/>
              <a:gd name="connsiteY63" fmla="*/ 317515 h 952546"/>
              <a:gd name="connsiteX64" fmla="*/ 2996460 w 3611627"/>
              <a:gd name="connsiteY64" fmla="*/ 330745 h 952546"/>
              <a:gd name="connsiteX65" fmla="*/ 3016304 w 3611627"/>
              <a:gd name="connsiteY65" fmla="*/ 337360 h 952546"/>
              <a:gd name="connsiteX66" fmla="*/ 3042763 w 3611627"/>
              <a:gd name="connsiteY66" fmla="*/ 370434 h 952546"/>
              <a:gd name="connsiteX67" fmla="*/ 3049378 w 3611627"/>
              <a:gd name="connsiteY67" fmla="*/ 390279 h 952546"/>
              <a:gd name="connsiteX68" fmla="*/ 3082451 w 3611627"/>
              <a:gd name="connsiteY68" fmla="*/ 423354 h 952546"/>
              <a:gd name="connsiteX69" fmla="*/ 3108910 w 3611627"/>
              <a:gd name="connsiteY69" fmla="*/ 463043 h 952546"/>
              <a:gd name="connsiteX70" fmla="*/ 3115525 w 3611627"/>
              <a:gd name="connsiteY70" fmla="*/ 482888 h 952546"/>
              <a:gd name="connsiteX71" fmla="*/ 3135369 w 3611627"/>
              <a:gd name="connsiteY71" fmla="*/ 489503 h 952546"/>
              <a:gd name="connsiteX72" fmla="*/ 3155213 w 3611627"/>
              <a:gd name="connsiteY72" fmla="*/ 502732 h 952546"/>
              <a:gd name="connsiteX73" fmla="*/ 3188286 w 3611627"/>
              <a:gd name="connsiteY73" fmla="*/ 529192 h 952546"/>
              <a:gd name="connsiteX74" fmla="*/ 3221360 w 3611627"/>
              <a:gd name="connsiteY74" fmla="*/ 549037 h 952546"/>
              <a:gd name="connsiteX75" fmla="*/ 3241204 w 3611627"/>
              <a:gd name="connsiteY75" fmla="*/ 568881 h 952546"/>
              <a:gd name="connsiteX76" fmla="*/ 3261048 w 3611627"/>
              <a:gd name="connsiteY76" fmla="*/ 582111 h 952546"/>
              <a:gd name="connsiteX77" fmla="*/ 3274278 w 3611627"/>
              <a:gd name="connsiteY77" fmla="*/ 601956 h 952546"/>
              <a:gd name="connsiteX78" fmla="*/ 3300736 w 3611627"/>
              <a:gd name="connsiteY78" fmla="*/ 608571 h 952546"/>
              <a:gd name="connsiteX79" fmla="*/ 3333810 w 3611627"/>
              <a:gd name="connsiteY79" fmla="*/ 635030 h 952546"/>
              <a:gd name="connsiteX80" fmla="*/ 3373498 w 3611627"/>
              <a:gd name="connsiteY80" fmla="*/ 648260 h 952546"/>
              <a:gd name="connsiteX81" fmla="*/ 3419801 w 3611627"/>
              <a:gd name="connsiteY81" fmla="*/ 661490 h 952546"/>
              <a:gd name="connsiteX82" fmla="*/ 3452875 w 3611627"/>
              <a:gd name="connsiteY82" fmla="*/ 687950 h 952546"/>
              <a:gd name="connsiteX83" fmla="*/ 3492563 w 3611627"/>
              <a:gd name="connsiteY83" fmla="*/ 714409 h 952546"/>
              <a:gd name="connsiteX84" fmla="*/ 3519022 w 3611627"/>
              <a:gd name="connsiteY84" fmla="*/ 747484 h 952546"/>
              <a:gd name="connsiteX85" fmla="*/ 3545480 w 3611627"/>
              <a:gd name="connsiteY85" fmla="*/ 760714 h 952546"/>
              <a:gd name="connsiteX86" fmla="*/ 3558710 w 3611627"/>
              <a:gd name="connsiteY86" fmla="*/ 787173 h 952546"/>
              <a:gd name="connsiteX87" fmla="*/ 3565324 w 3611627"/>
              <a:gd name="connsiteY87" fmla="*/ 807018 h 952546"/>
              <a:gd name="connsiteX88" fmla="*/ 3578554 w 3611627"/>
              <a:gd name="connsiteY88" fmla="*/ 820248 h 952546"/>
              <a:gd name="connsiteX89" fmla="*/ 3598398 w 3611627"/>
              <a:gd name="connsiteY89" fmla="*/ 859937 h 952546"/>
              <a:gd name="connsiteX90" fmla="*/ 3611627 w 3611627"/>
              <a:gd name="connsiteY90" fmla="*/ 886397 h 952546"/>
              <a:gd name="connsiteX91" fmla="*/ 3611627 w 3611627"/>
              <a:gd name="connsiteY91" fmla="*/ 886397 h 95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</a:cxnLst>
            <a:rect l="l" t="t" r="r" b="b"/>
            <a:pathLst>
              <a:path w="3611627" h="952546">
                <a:moveTo>
                  <a:pt x="0" y="952546"/>
                </a:moveTo>
                <a:lnTo>
                  <a:pt x="0" y="952546"/>
                </a:lnTo>
                <a:cubicBezTo>
                  <a:pt x="2205" y="908447"/>
                  <a:pt x="3228" y="864272"/>
                  <a:pt x="6614" y="820248"/>
                </a:cubicBezTo>
                <a:cubicBezTo>
                  <a:pt x="7643" y="806875"/>
                  <a:pt x="8988" y="793282"/>
                  <a:pt x="13229" y="780558"/>
                </a:cubicBezTo>
                <a:cubicBezTo>
                  <a:pt x="15743" y="773016"/>
                  <a:pt x="22903" y="767825"/>
                  <a:pt x="26458" y="760714"/>
                </a:cubicBezTo>
                <a:cubicBezTo>
                  <a:pt x="29576" y="754477"/>
                  <a:pt x="29955" y="747106"/>
                  <a:pt x="33073" y="740869"/>
                </a:cubicBezTo>
                <a:cubicBezTo>
                  <a:pt x="36628" y="733758"/>
                  <a:pt x="42747" y="728135"/>
                  <a:pt x="46302" y="721024"/>
                </a:cubicBezTo>
                <a:cubicBezTo>
                  <a:pt x="49420" y="714788"/>
                  <a:pt x="51001" y="707884"/>
                  <a:pt x="52917" y="701180"/>
                </a:cubicBezTo>
                <a:cubicBezTo>
                  <a:pt x="55415" y="692438"/>
                  <a:pt x="54489" y="682285"/>
                  <a:pt x="59532" y="674720"/>
                </a:cubicBezTo>
                <a:cubicBezTo>
                  <a:pt x="63942" y="668105"/>
                  <a:pt x="72761" y="665900"/>
                  <a:pt x="79376" y="661490"/>
                </a:cubicBezTo>
                <a:cubicBezTo>
                  <a:pt x="83786" y="654875"/>
                  <a:pt x="86397" y="646611"/>
                  <a:pt x="92605" y="641645"/>
                </a:cubicBezTo>
                <a:cubicBezTo>
                  <a:pt x="138250" y="605128"/>
                  <a:pt x="87766" y="672058"/>
                  <a:pt x="125679" y="615186"/>
                </a:cubicBezTo>
                <a:cubicBezTo>
                  <a:pt x="127884" y="606366"/>
                  <a:pt x="128228" y="596858"/>
                  <a:pt x="132294" y="588726"/>
                </a:cubicBezTo>
                <a:cubicBezTo>
                  <a:pt x="139404" y="574505"/>
                  <a:pt x="158752" y="549037"/>
                  <a:pt x="158752" y="549037"/>
                </a:cubicBezTo>
                <a:cubicBezTo>
                  <a:pt x="159184" y="547308"/>
                  <a:pt x="168531" y="507046"/>
                  <a:pt x="171982" y="502732"/>
                </a:cubicBezTo>
                <a:cubicBezTo>
                  <a:pt x="176948" y="496524"/>
                  <a:pt x="185211" y="493913"/>
                  <a:pt x="191826" y="489503"/>
                </a:cubicBezTo>
                <a:cubicBezTo>
                  <a:pt x="196236" y="476273"/>
                  <a:pt x="201673" y="463342"/>
                  <a:pt x="205055" y="449813"/>
                </a:cubicBezTo>
                <a:cubicBezTo>
                  <a:pt x="207260" y="440993"/>
                  <a:pt x="208478" y="431866"/>
                  <a:pt x="211670" y="423354"/>
                </a:cubicBezTo>
                <a:cubicBezTo>
                  <a:pt x="215132" y="414121"/>
                  <a:pt x="220489" y="405714"/>
                  <a:pt x="224899" y="396894"/>
                </a:cubicBezTo>
                <a:cubicBezTo>
                  <a:pt x="228677" y="378004"/>
                  <a:pt x="232523" y="356049"/>
                  <a:pt x="238129" y="337360"/>
                </a:cubicBezTo>
                <a:cubicBezTo>
                  <a:pt x="242136" y="324003"/>
                  <a:pt x="238128" y="302080"/>
                  <a:pt x="251358" y="297670"/>
                </a:cubicBezTo>
                <a:lnTo>
                  <a:pt x="271202" y="291056"/>
                </a:lnTo>
                <a:cubicBezTo>
                  <a:pt x="302012" y="260246"/>
                  <a:pt x="266664" y="300132"/>
                  <a:pt x="291046" y="251366"/>
                </a:cubicBezTo>
                <a:cubicBezTo>
                  <a:pt x="298100" y="237256"/>
                  <a:pt x="315230" y="210851"/>
                  <a:pt x="330735" y="198447"/>
                </a:cubicBezTo>
                <a:cubicBezTo>
                  <a:pt x="336943" y="193481"/>
                  <a:pt x="343964" y="189627"/>
                  <a:pt x="350579" y="185217"/>
                </a:cubicBezTo>
                <a:cubicBezTo>
                  <a:pt x="366013" y="138913"/>
                  <a:pt x="350578" y="149938"/>
                  <a:pt x="383652" y="138913"/>
                </a:cubicBezTo>
                <a:cubicBezTo>
                  <a:pt x="415596" y="106969"/>
                  <a:pt x="376733" y="147562"/>
                  <a:pt x="410111" y="105838"/>
                </a:cubicBezTo>
                <a:cubicBezTo>
                  <a:pt x="414007" y="100968"/>
                  <a:pt x="418931" y="97018"/>
                  <a:pt x="423341" y="92608"/>
                </a:cubicBezTo>
                <a:cubicBezTo>
                  <a:pt x="426945" y="81794"/>
                  <a:pt x="432386" y="59669"/>
                  <a:pt x="443185" y="52919"/>
                </a:cubicBezTo>
                <a:cubicBezTo>
                  <a:pt x="455010" y="45528"/>
                  <a:pt x="482873" y="39689"/>
                  <a:pt x="482873" y="39689"/>
                </a:cubicBezTo>
                <a:cubicBezTo>
                  <a:pt x="487283" y="33074"/>
                  <a:pt x="489487" y="24255"/>
                  <a:pt x="496102" y="19845"/>
                </a:cubicBezTo>
                <a:cubicBezTo>
                  <a:pt x="503666" y="14802"/>
                  <a:pt x="513820" y="15728"/>
                  <a:pt x="522561" y="13230"/>
                </a:cubicBezTo>
                <a:cubicBezTo>
                  <a:pt x="588988" y="-5750"/>
                  <a:pt x="486148" y="20680"/>
                  <a:pt x="568864" y="0"/>
                </a:cubicBezTo>
                <a:cubicBezTo>
                  <a:pt x="577684" y="2205"/>
                  <a:pt x="589407" y="-288"/>
                  <a:pt x="595323" y="6615"/>
                </a:cubicBezTo>
                <a:cubicBezTo>
                  <a:pt x="604398" y="17203"/>
                  <a:pt x="604142" y="33074"/>
                  <a:pt x="608552" y="46304"/>
                </a:cubicBezTo>
                <a:lnTo>
                  <a:pt x="621782" y="85994"/>
                </a:lnTo>
                <a:cubicBezTo>
                  <a:pt x="623987" y="92609"/>
                  <a:pt x="622595" y="101970"/>
                  <a:pt x="628396" y="105838"/>
                </a:cubicBezTo>
                <a:cubicBezTo>
                  <a:pt x="653429" y="122528"/>
                  <a:pt x="642619" y="113447"/>
                  <a:pt x="661470" y="132298"/>
                </a:cubicBezTo>
                <a:cubicBezTo>
                  <a:pt x="677200" y="179488"/>
                  <a:pt x="654895" y="122433"/>
                  <a:pt x="687929" y="171987"/>
                </a:cubicBezTo>
                <a:cubicBezTo>
                  <a:pt x="691797" y="177789"/>
                  <a:pt x="690956" y="185853"/>
                  <a:pt x="694543" y="191832"/>
                </a:cubicBezTo>
                <a:cubicBezTo>
                  <a:pt x="700826" y="202304"/>
                  <a:pt x="718605" y="212284"/>
                  <a:pt x="727617" y="218292"/>
                </a:cubicBezTo>
                <a:cubicBezTo>
                  <a:pt x="732027" y="224907"/>
                  <a:pt x="734638" y="233170"/>
                  <a:pt x="740846" y="238136"/>
                </a:cubicBezTo>
                <a:cubicBezTo>
                  <a:pt x="746291" y="242492"/>
                  <a:pt x="754281" y="242004"/>
                  <a:pt x="760690" y="244751"/>
                </a:cubicBezTo>
                <a:cubicBezTo>
                  <a:pt x="769753" y="248635"/>
                  <a:pt x="778086" y="254097"/>
                  <a:pt x="787149" y="257981"/>
                </a:cubicBezTo>
                <a:cubicBezTo>
                  <a:pt x="793558" y="260728"/>
                  <a:pt x="800584" y="261849"/>
                  <a:pt x="806993" y="264596"/>
                </a:cubicBezTo>
                <a:cubicBezTo>
                  <a:pt x="823796" y="271798"/>
                  <a:pt x="835335" y="281175"/>
                  <a:pt x="853296" y="284441"/>
                </a:cubicBezTo>
                <a:cubicBezTo>
                  <a:pt x="870786" y="287621"/>
                  <a:pt x="888575" y="288851"/>
                  <a:pt x="906214" y="291056"/>
                </a:cubicBezTo>
                <a:lnTo>
                  <a:pt x="1150958" y="277826"/>
                </a:lnTo>
                <a:cubicBezTo>
                  <a:pt x="1164337" y="276893"/>
                  <a:pt x="1177242" y="271681"/>
                  <a:pt x="1190646" y="271211"/>
                </a:cubicBezTo>
                <a:cubicBezTo>
                  <a:pt x="1303048" y="267267"/>
                  <a:pt x="1415546" y="266801"/>
                  <a:pt x="1527996" y="264596"/>
                </a:cubicBezTo>
                <a:cubicBezTo>
                  <a:pt x="1600758" y="260186"/>
                  <a:pt x="1673389" y="252074"/>
                  <a:pt x="1746281" y="251366"/>
                </a:cubicBezTo>
                <a:cubicBezTo>
                  <a:pt x="2109601" y="247838"/>
                  <a:pt x="2077202" y="246972"/>
                  <a:pt x="2288687" y="264596"/>
                </a:cubicBezTo>
                <a:lnTo>
                  <a:pt x="2414366" y="251366"/>
                </a:lnTo>
                <a:cubicBezTo>
                  <a:pt x="2425522" y="249971"/>
                  <a:pt x="2436671" y="247982"/>
                  <a:pt x="2447440" y="244751"/>
                </a:cubicBezTo>
                <a:cubicBezTo>
                  <a:pt x="2458813" y="241339"/>
                  <a:pt x="2468712" y="232832"/>
                  <a:pt x="2480513" y="231521"/>
                </a:cubicBezTo>
                <a:cubicBezTo>
                  <a:pt x="2528774" y="226159"/>
                  <a:pt x="2577529" y="227112"/>
                  <a:pt x="2626037" y="224907"/>
                </a:cubicBezTo>
                <a:cubicBezTo>
                  <a:pt x="2665654" y="198494"/>
                  <a:pt x="2639464" y="211397"/>
                  <a:pt x="2718642" y="205062"/>
                </a:cubicBezTo>
                <a:lnTo>
                  <a:pt x="2811248" y="198447"/>
                </a:lnTo>
                <a:cubicBezTo>
                  <a:pt x="2824478" y="196242"/>
                  <a:pt x="2837844" y="194742"/>
                  <a:pt x="2850937" y="191832"/>
                </a:cubicBezTo>
                <a:cubicBezTo>
                  <a:pt x="2857743" y="190319"/>
                  <a:pt x="2865851" y="180287"/>
                  <a:pt x="2870781" y="185217"/>
                </a:cubicBezTo>
                <a:cubicBezTo>
                  <a:pt x="2880642" y="195078"/>
                  <a:pt x="2877774" y="212434"/>
                  <a:pt x="2884010" y="224907"/>
                </a:cubicBezTo>
                <a:cubicBezTo>
                  <a:pt x="2889199" y="235285"/>
                  <a:pt x="2901118" y="261860"/>
                  <a:pt x="2910469" y="271211"/>
                </a:cubicBezTo>
                <a:cubicBezTo>
                  <a:pt x="2916090" y="276833"/>
                  <a:pt x="2923698" y="280031"/>
                  <a:pt x="2930313" y="284441"/>
                </a:cubicBezTo>
                <a:cubicBezTo>
                  <a:pt x="2934987" y="291453"/>
                  <a:pt x="2947346" y="312802"/>
                  <a:pt x="2956772" y="317515"/>
                </a:cubicBezTo>
                <a:cubicBezTo>
                  <a:pt x="2969245" y="323752"/>
                  <a:pt x="2983231" y="326335"/>
                  <a:pt x="2996460" y="330745"/>
                </a:cubicBezTo>
                <a:lnTo>
                  <a:pt x="3016304" y="337360"/>
                </a:lnTo>
                <a:cubicBezTo>
                  <a:pt x="3032931" y="387242"/>
                  <a:pt x="3008568" y="327690"/>
                  <a:pt x="3042763" y="370434"/>
                </a:cubicBezTo>
                <a:cubicBezTo>
                  <a:pt x="3047119" y="375879"/>
                  <a:pt x="3046260" y="384042"/>
                  <a:pt x="3049378" y="390279"/>
                </a:cubicBezTo>
                <a:cubicBezTo>
                  <a:pt x="3060403" y="412329"/>
                  <a:pt x="3062606" y="410123"/>
                  <a:pt x="3082451" y="423354"/>
                </a:cubicBezTo>
                <a:cubicBezTo>
                  <a:pt x="3097643" y="484121"/>
                  <a:pt x="3075687" y="421513"/>
                  <a:pt x="3108910" y="463043"/>
                </a:cubicBezTo>
                <a:cubicBezTo>
                  <a:pt x="3113266" y="468488"/>
                  <a:pt x="3110595" y="477957"/>
                  <a:pt x="3115525" y="482888"/>
                </a:cubicBezTo>
                <a:cubicBezTo>
                  <a:pt x="3120455" y="487818"/>
                  <a:pt x="3129133" y="486385"/>
                  <a:pt x="3135369" y="489503"/>
                </a:cubicBezTo>
                <a:cubicBezTo>
                  <a:pt x="3142479" y="493058"/>
                  <a:pt x="3148598" y="498322"/>
                  <a:pt x="3155213" y="502732"/>
                </a:cubicBezTo>
                <a:cubicBezTo>
                  <a:pt x="3181561" y="542256"/>
                  <a:pt x="3152786" y="507892"/>
                  <a:pt x="3188286" y="529192"/>
                </a:cubicBezTo>
                <a:cubicBezTo>
                  <a:pt x="3233685" y="556432"/>
                  <a:pt x="3165147" y="530298"/>
                  <a:pt x="3221360" y="549037"/>
                </a:cubicBezTo>
                <a:cubicBezTo>
                  <a:pt x="3227975" y="555652"/>
                  <a:pt x="3234018" y="562892"/>
                  <a:pt x="3241204" y="568881"/>
                </a:cubicBezTo>
                <a:cubicBezTo>
                  <a:pt x="3247311" y="573971"/>
                  <a:pt x="3255427" y="576489"/>
                  <a:pt x="3261048" y="582111"/>
                </a:cubicBezTo>
                <a:cubicBezTo>
                  <a:pt x="3266670" y="587733"/>
                  <a:pt x="3267663" y="597546"/>
                  <a:pt x="3274278" y="601956"/>
                </a:cubicBezTo>
                <a:cubicBezTo>
                  <a:pt x="3281842" y="606999"/>
                  <a:pt x="3291917" y="606366"/>
                  <a:pt x="3300736" y="608571"/>
                </a:cubicBezTo>
                <a:cubicBezTo>
                  <a:pt x="3311733" y="619568"/>
                  <a:pt x="3318789" y="628354"/>
                  <a:pt x="3333810" y="635030"/>
                </a:cubicBezTo>
                <a:cubicBezTo>
                  <a:pt x="3346553" y="640694"/>
                  <a:pt x="3360269" y="643850"/>
                  <a:pt x="3373498" y="648260"/>
                </a:cubicBezTo>
                <a:cubicBezTo>
                  <a:pt x="3401967" y="657750"/>
                  <a:pt x="3386578" y="653184"/>
                  <a:pt x="3419801" y="661490"/>
                </a:cubicBezTo>
                <a:cubicBezTo>
                  <a:pt x="3444244" y="698157"/>
                  <a:pt x="3419045" y="669155"/>
                  <a:pt x="3452875" y="687950"/>
                </a:cubicBezTo>
                <a:cubicBezTo>
                  <a:pt x="3466774" y="695672"/>
                  <a:pt x="3492563" y="714409"/>
                  <a:pt x="3492563" y="714409"/>
                </a:cubicBezTo>
                <a:cubicBezTo>
                  <a:pt x="3499641" y="725027"/>
                  <a:pt x="3507710" y="739942"/>
                  <a:pt x="3519022" y="747484"/>
                </a:cubicBezTo>
                <a:cubicBezTo>
                  <a:pt x="3527226" y="752954"/>
                  <a:pt x="3536661" y="756304"/>
                  <a:pt x="3545480" y="760714"/>
                </a:cubicBezTo>
                <a:cubicBezTo>
                  <a:pt x="3549890" y="769534"/>
                  <a:pt x="3554826" y="778109"/>
                  <a:pt x="3558710" y="787173"/>
                </a:cubicBezTo>
                <a:cubicBezTo>
                  <a:pt x="3561457" y="793582"/>
                  <a:pt x="3561737" y="801039"/>
                  <a:pt x="3565324" y="807018"/>
                </a:cubicBezTo>
                <a:cubicBezTo>
                  <a:pt x="3568533" y="812366"/>
                  <a:pt x="3574144" y="815838"/>
                  <a:pt x="3578554" y="820248"/>
                </a:cubicBezTo>
                <a:cubicBezTo>
                  <a:pt x="3595182" y="870129"/>
                  <a:pt x="3572751" y="808641"/>
                  <a:pt x="3598398" y="859937"/>
                </a:cubicBezTo>
                <a:cubicBezTo>
                  <a:pt x="3613600" y="890342"/>
                  <a:pt x="3596684" y="871452"/>
                  <a:pt x="3611627" y="886397"/>
                </a:cubicBezTo>
                <a:lnTo>
                  <a:pt x="3611627" y="886397"/>
                </a:lnTo>
              </a:path>
            </a:pathLst>
          </a:custGeom>
          <a:ln w="28575" cmpd="sng">
            <a:solidFill>
              <a:srgbClr val="FFFF00"/>
            </a:solidFill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1000" b="1" smtClea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2473521" y="2616971"/>
            <a:ext cx="1" cy="697108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/>
            <a:tailEnd type="arrow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2053496" y="2892041"/>
            <a:ext cx="42002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500 </a:t>
            </a:r>
            <a:endParaRPr lang="en-US" sz="11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H="1" flipV="1">
            <a:off x="4708535" y="5116559"/>
            <a:ext cx="1359036" cy="684710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4708535" y="4611129"/>
            <a:ext cx="1359038" cy="1190140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5007330" y="5450678"/>
            <a:ext cx="505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SMG</a:t>
            </a:r>
            <a:endParaRPr lang="en-US" sz="11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72948" y="5116559"/>
            <a:ext cx="3336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To</a:t>
            </a:r>
            <a:endParaRPr lang="en-US" sz="11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7" name="直線コネクタ 6"/>
          <p:cNvCxnSpPr/>
          <p:nvPr/>
        </p:nvCxnSpPr>
        <p:spPr bwMode="auto">
          <a:xfrm flipH="1">
            <a:off x="2053496" y="5116559"/>
            <a:ext cx="1829735" cy="0"/>
          </a:xfrm>
          <a:prstGeom prst="line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直線矢印コネクタ 8"/>
          <p:cNvCxnSpPr/>
          <p:nvPr/>
        </p:nvCxnSpPr>
        <p:spPr bwMode="auto">
          <a:xfrm>
            <a:off x="2363190" y="2616971"/>
            <a:ext cx="0" cy="2499588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テキスト ボックス 9"/>
          <p:cNvSpPr txBox="1"/>
          <p:nvPr/>
        </p:nvSpPr>
        <p:spPr>
          <a:xfrm>
            <a:off x="2074489" y="4303448"/>
            <a:ext cx="5774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</a:t>
            </a:r>
            <a:r>
              <a:rPr kumimoji="1" lang="en-US" altLang="ja-JP" baseline="30000" dirty="0" smtClean="0"/>
              <a:t>-7</a:t>
            </a:r>
            <a:endParaRPr kumimoji="1" lang="ja-JP" alt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33668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1" y="101709"/>
            <a:ext cx="8542020" cy="2238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30" y="4230258"/>
            <a:ext cx="8534286" cy="223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474" y="2193854"/>
            <a:ext cx="8534286" cy="223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20"/>
          <p:cNvSpPr txBox="1"/>
          <p:nvPr/>
        </p:nvSpPr>
        <p:spPr>
          <a:xfrm>
            <a:off x="8381555" y="3961920"/>
            <a:ext cx="75402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     1</a:t>
            </a:r>
            <a:r>
              <a:rPr lang="en-US" sz="11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100" dirty="0" smtClean="0">
                <a:solidFill>
                  <a:srgbClr val="FF0000"/>
                </a:solidFill>
              </a:rPr>
              <a:t>Sv/h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539640" y="377715"/>
            <a:ext cx="2369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Numerical model for PHITS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2583180" y="615305"/>
            <a:ext cx="205740" cy="3959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2271192" y="314811"/>
            <a:ext cx="1556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bunker shield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 flipH="1">
            <a:off x="2680138" y="4661811"/>
            <a:ext cx="261182" cy="7395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2423592" y="4390345"/>
            <a:ext cx="1935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To chopper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874750" y="841099"/>
            <a:ext cx="70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BL11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21305" y="21771"/>
            <a:ext cx="5515292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Effect of gate shield (collimator block) for straight BL</a:t>
            </a:r>
          </a:p>
        </p:txBody>
      </p:sp>
      <p:sp>
        <p:nvSpPr>
          <p:cNvPr id="17" name="テキスト ボックス 9"/>
          <p:cNvSpPr txBox="1"/>
          <p:nvPr/>
        </p:nvSpPr>
        <p:spPr>
          <a:xfrm>
            <a:off x="1901720" y="2481459"/>
            <a:ext cx="8872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Bunker</a:t>
            </a:r>
            <a:endParaRPr kumimoji="1" lang="ja-JP" altLang="en-US" sz="12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18" name="直線矢印コネクタ 8"/>
          <p:cNvCxnSpPr>
            <a:stCxn id="17" idx="2"/>
          </p:cNvCxnSpPr>
          <p:nvPr/>
        </p:nvCxnSpPr>
        <p:spPr>
          <a:xfrm>
            <a:off x="2345320" y="2758458"/>
            <a:ext cx="102227" cy="37911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3"/>
          <p:cNvSpPr txBox="1"/>
          <p:nvPr/>
        </p:nvSpPr>
        <p:spPr>
          <a:xfrm>
            <a:off x="2126049" y="2207884"/>
            <a:ext cx="1364637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No To chopper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20" name="直線矢印コネクタ 8"/>
          <p:cNvCxnSpPr/>
          <p:nvPr/>
        </p:nvCxnSpPr>
        <p:spPr>
          <a:xfrm flipH="1">
            <a:off x="2599947" y="2515661"/>
            <a:ext cx="341373" cy="77430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グループ化 24"/>
          <p:cNvGrpSpPr/>
          <p:nvPr/>
        </p:nvGrpSpPr>
        <p:grpSpPr>
          <a:xfrm>
            <a:off x="-13648" y="2340532"/>
            <a:ext cx="9144000" cy="4517468"/>
            <a:chOff x="0" y="2340532"/>
            <a:chExt cx="9144000" cy="4517468"/>
          </a:xfrm>
        </p:grpSpPr>
        <p:sp>
          <p:nvSpPr>
            <p:cNvPr id="5" name="正方形/長方形 4"/>
            <p:cNvSpPr/>
            <p:nvPr/>
          </p:nvSpPr>
          <p:spPr>
            <a:xfrm>
              <a:off x="0" y="2340532"/>
              <a:ext cx="9144000" cy="45174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" name="グループ化 1"/>
            <p:cNvGrpSpPr/>
            <p:nvPr/>
          </p:nvGrpSpPr>
          <p:grpSpPr>
            <a:xfrm>
              <a:off x="477504" y="3363576"/>
              <a:ext cx="7763324" cy="2880004"/>
              <a:chOff x="-182419" y="1684299"/>
              <a:chExt cx="7763324" cy="2880004"/>
            </a:xfrm>
          </p:grpSpPr>
          <p:pic>
            <p:nvPicPr>
              <p:cNvPr id="1026" name="Picture 2" descr="C:\Users\masa arai\Dropbox\国際会議、外部委員会等\IKON 2017\雷門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2419" y="1796095"/>
                <a:ext cx="3840018" cy="25574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3" descr="C:\Users\masa arai\Dropbox\国際会議、外部委員会等\IKON 2017\鳥居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0900" y="1684299"/>
                <a:ext cx="3600005" cy="28800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3" name="テキスト ボックス 9"/>
          <p:cNvSpPr txBox="1"/>
          <p:nvPr/>
        </p:nvSpPr>
        <p:spPr>
          <a:xfrm>
            <a:off x="788484" y="304725"/>
            <a:ext cx="10071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Monolith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34" name="直線矢印コネクタ 8"/>
          <p:cNvCxnSpPr/>
          <p:nvPr/>
        </p:nvCxnSpPr>
        <p:spPr>
          <a:xfrm>
            <a:off x="1210824" y="613942"/>
            <a:ext cx="66526" cy="3959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9"/>
          <p:cNvSpPr txBox="1"/>
          <p:nvPr/>
        </p:nvSpPr>
        <p:spPr>
          <a:xfrm>
            <a:off x="6909249" y="1121303"/>
            <a:ext cx="10760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Beam stop</a:t>
            </a:r>
            <a:endParaRPr kumimoji="1" lang="ja-JP" alt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37" name="直線矢印コネクタ 8"/>
          <p:cNvCxnSpPr/>
          <p:nvPr/>
        </p:nvCxnSpPr>
        <p:spPr>
          <a:xfrm flipH="1">
            <a:off x="6780021" y="1350251"/>
            <a:ext cx="446129" cy="7882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76083" y="770062"/>
            <a:ext cx="8902183" cy="6383715"/>
            <a:chOff x="138835" y="485346"/>
            <a:chExt cx="8902183" cy="6383715"/>
          </a:xfrm>
        </p:grpSpPr>
        <p:grpSp>
          <p:nvGrpSpPr>
            <p:cNvPr id="7" name="Group 6"/>
            <p:cNvGrpSpPr/>
            <p:nvPr/>
          </p:nvGrpSpPr>
          <p:grpSpPr>
            <a:xfrm>
              <a:off x="138835" y="485346"/>
              <a:ext cx="8902183" cy="6383715"/>
              <a:chOff x="138835" y="485346"/>
              <a:chExt cx="8902183" cy="638371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138835" y="485346"/>
                <a:ext cx="7686356" cy="5766266"/>
                <a:chOff x="138835" y="485346"/>
                <a:chExt cx="7686356" cy="5766266"/>
              </a:xfrm>
            </p:grpSpPr>
            <p:pic>
              <p:nvPicPr>
                <p:cNvPr id="21" name="Picture 2" descr="C:\Users\arai\Documents\あらいくま ＠ Dell\発表資料　画材\装置3D図\BL02\all_03.jpg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8835" y="485346"/>
                  <a:ext cx="7686356" cy="57662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" name="TextBox 3"/>
                <p:cNvSpPr txBox="1"/>
                <p:nvPr/>
              </p:nvSpPr>
              <p:spPr>
                <a:xfrm>
                  <a:off x="5014687" y="1093558"/>
                  <a:ext cx="6719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DNA</a:t>
                  </a:r>
                  <a:endParaRPr lang="en-US" dirty="0"/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295067" y="1484825"/>
                  <a:ext cx="26097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Example of Gate Shield</a:t>
                  </a:r>
                  <a:endParaRPr lang="en-US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5947655" y="4855836"/>
                  <a:ext cx="145016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AMATERAS</a:t>
                  </a:r>
                  <a:endParaRPr lang="en-US" dirty="0"/>
                </a:p>
              </p:txBody>
            </p:sp>
          </p:grpSp>
          <p:pic>
            <p:nvPicPr>
              <p:cNvPr id="23" name="Picture 39" descr="all_pre_090501"/>
              <p:cNvPicPr>
                <a:picLocks noChangeAspect="1" noChangeArrowheads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48530" y="2097157"/>
                <a:ext cx="6892488" cy="47719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2680138" y="1916545"/>
              <a:ext cx="2700044" cy="2647758"/>
              <a:chOff x="2680138" y="1916545"/>
              <a:chExt cx="2700044" cy="2647758"/>
            </a:xfrm>
          </p:grpSpPr>
          <p:cxnSp>
            <p:nvCxnSpPr>
              <p:cNvPr id="26" name="Straight Arrow Connector 25"/>
              <p:cNvCxnSpPr/>
              <p:nvPr/>
            </p:nvCxnSpPr>
            <p:spPr>
              <a:xfrm>
                <a:off x="2680138" y="1916545"/>
                <a:ext cx="714226" cy="144703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2680138" y="1916545"/>
                <a:ext cx="2700044" cy="26477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259294" y="5794699"/>
            <a:ext cx="2133600" cy="476250"/>
          </a:xfrm>
        </p:spPr>
        <p:txBody>
          <a:bodyPr/>
          <a:lstStyle/>
          <a:p>
            <a:fld id="{0D18F823-223D-4E88-A135-3F12FCB8CA84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25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961085" y="982974"/>
            <a:ext cx="6619820" cy="5553354"/>
            <a:chOff x="1740051" y="1156906"/>
            <a:chExt cx="6268420" cy="5282741"/>
          </a:xfrm>
          <a:solidFill>
            <a:srgbClr val="FFFFFF"/>
          </a:solidFill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495" y="1747679"/>
              <a:ext cx="6219976" cy="444117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1188" y="6000760"/>
              <a:ext cx="1104703" cy="438887"/>
            </a:xfrm>
            <a:prstGeom prst="rect">
              <a:avLst/>
            </a:prstGeom>
            <a:grpFill/>
            <a:ln>
              <a:noFill/>
            </a:ln>
            <a:effectLst/>
          </p:spPr>
        </p:pic>
        <p:pic>
          <p:nvPicPr>
            <p:cNvPr id="61" name="Picture 8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729758" y="1418971"/>
              <a:ext cx="1841430" cy="164801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cxnSp>
          <p:nvCxnSpPr>
            <p:cNvPr id="62" name="Straight Connector 61"/>
            <p:cNvCxnSpPr/>
            <p:nvPr/>
          </p:nvCxnSpPr>
          <p:spPr>
            <a:xfrm flipV="1">
              <a:off x="2405529" y="5169647"/>
              <a:ext cx="5289177" cy="14941"/>
            </a:xfrm>
            <a:prstGeom prst="lin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4571188" y="2274047"/>
              <a:ext cx="688106" cy="0"/>
            </a:xfrm>
            <a:prstGeom prst="line">
              <a:avLst/>
            </a:prstGeom>
            <a:grp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4796118" y="2274047"/>
              <a:ext cx="0" cy="2910541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/>
            <p:cNvSpPr txBox="1"/>
            <p:nvPr/>
          </p:nvSpPr>
          <p:spPr>
            <a:xfrm>
              <a:off x="3581481" y="3056082"/>
              <a:ext cx="103371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NS=10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-5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40051" y="1156906"/>
              <a:ext cx="445506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400" b="1" baseline="30000" dirty="0" smtClean="0">
                  <a:solidFill>
                    <a:srgbClr val="FF0000"/>
                  </a:solidFill>
                </a:rPr>
                <a:t>DNA: back scattering instrument, </a:t>
              </a:r>
              <a:r>
                <a:rPr lang="el-GR" sz="2400" b="1" baseline="30000" dirty="0" smtClean="0">
                  <a:solidFill>
                    <a:srgbClr val="FF0000"/>
                  </a:solidFill>
                </a:rPr>
                <a:t>Δ</a:t>
              </a:r>
              <a:r>
                <a:rPr lang="en-US" sz="2400" b="1" baseline="30000" dirty="0" smtClean="0">
                  <a:solidFill>
                    <a:srgbClr val="FF0000"/>
                  </a:solidFill>
                </a:rPr>
                <a:t>E~3</a:t>
              </a:r>
              <a:r>
                <a:rPr lang="el-GR" sz="2400" b="1" baseline="30000" dirty="0" smtClean="0">
                  <a:solidFill>
                    <a:srgbClr val="FF0000"/>
                  </a:solidFill>
                </a:rPr>
                <a:t>μ</a:t>
              </a:r>
              <a:r>
                <a:rPr lang="en-US" sz="2400" b="1" baseline="30000" dirty="0" err="1" smtClean="0">
                  <a:solidFill>
                    <a:srgbClr val="FF0000"/>
                  </a:solidFill>
                </a:rPr>
                <a:t>eV</a:t>
              </a:r>
              <a:endParaRPr lang="en-US" sz="2400" b="1" baseline="30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857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a arai\Pictures\MLF装置2011\20110513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4060" y="466344"/>
            <a:ext cx="6836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Common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open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section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in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bunker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for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narrow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l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y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separated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beam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lines,</a:t>
            </a:r>
            <a:r>
              <a:rPr lang="ja-JP" alt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latin typeface="Arial"/>
                <a:ea typeface="ＭＳ Ｐゴシック"/>
              </a:rPr>
              <a:t>6.7deg.  Otherwise each beam line is separated each other by a steel barrier/wall not to have cross talks.</a:t>
            </a: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1943" y="2401892"/>
            <a:ext cx="856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BL20</a:t>
            </a: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4229" y="3396121"/>
            <a:ext cx="856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BL19</a:t>
            </a: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8457" y="4412121"/>
            <a:ext cx="856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  <a:ea typeface="ＭＳ Ｐゴシック"/>
              </a:rPr>
              <a:t>BL18</a:t>
            </a:r>
            <a:endParaRPr lang="en-US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94286" y="3693664"/>
            <a:ext cx="856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ea typeface="ＭＳ Ｐゴシック"/>
              </a:rPr>
              <a:t>barrier</a:t>
            </a:r>
            <a:endParaRPr lang="en-US" sz="16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Rectangle 8"/>
          <p:cNvSpPr/>
          <p:nvPr/>
        </p:nvSpPr>
        <p:spPr>
          <a:xfrm rot="20381316">
            <a:off x="3677222" y="1579215"/>
            <a:ext cx="20193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ea typeface="ＭＳ Ｐゴシック"/>
              </a:rPr>
              <a:t>Barrier to BL21</a:t>
            </a:r>
            <a:endParaRPr lang="en-US" sz="14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18514" y="1889345"/>
            <a:ext cx="8563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Arial"/>
                <a:ea typeface="ＭＳ Ｐゴシック"/>
              </a:rPr>
              <a:t>barrier</a:t>
            </a:r>
            <a:endParaRPr lang="en-US" sz="16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3302" y="69334"/>
            <a:ext cx="3926563" cy="369332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Cross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Talk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in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Bunker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common</a:t>
            </a:r>
            <a:r>
              <a:rPr lang="ja-JP" altLang="en-US" dirty="0" smtClean="0">
                <a:solidFill>
                  <a:srgbClr val="FFFFFF"/>
                </a:solidFill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</a:rPr>
              <a:t>space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97512" y="4656545"/>
            <a:ext cx="1222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Gate shield</a:t>
            </a:r>
            <a:endParaRPr lang="en-US" sz="1600" dirty="0"/>
          </a:p>
        </p:txBody>
      </p:sp>
      <p:cxnSp>
        <p:nvCxnSpPr>
          <p:cNvPr id="12" name="直線矢印コネクタ 11"/>
          <p:cNvCxnSpPr/>
          <p:nvPr/>
        </p:nvCxnSpPr>
        <p:spPr>
          <a:xfrm flipH="1">
            <a:off x="884057" y="2652249"/>
            <a:ext cx="190003" cy="74387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646203" y="3660282"/>
            <a:ext cx="190003" cy="743872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2"/>
          <p:cNvSpPr/>
          <p:nvPr/>
        </p:nvSpPr>
        <p:spPr>
          <a:xfrm>
            <a:off x="1050310" y="2923624"/>
            <a:ext cx="856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ea typeface="ＭＳ Ｐゴシック"/>
              </a:rPr>
              <a:t>6.7</a:t>
            </a:r>
            <a:r>
              <a:rPr lang="en-US" sz="1400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o</a:t>
            </a:r>
            <a:endParaRPr lang="en-US" sz="1400" baseline="300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" name="Rectangle 2"/>
          <p:cNvSpPr/>
          <p:nvPr/>
        </p:nvSpPr>
        <p:spPr>
          <a:xfrm>
            <a:off x="8522208" y="2045947"/>
            <a:ext cx="856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/>
                <a:ea typeface="ＭＳ Ｐゴシック"/>
              </a:rPr>
              <a:t>6.7</a:t>
            </a:r>
            <a:endParaRPr lang="en-US" dirty="0">
              <a:latin typeface="Arial"/>
              <a:ea typeface="ＭＳ Ｐゴシック"/>
            </a:endParaRPr>
          </a:p>
        </p:txBody>
      </p:sp>
      <p:sp>
        <p:nvSpPr>
          <p:cNvPr id="18" name="Rectangle 2"/>
          <p:cNvSpPr/>
          <p:nvPr/>
        </p:nvSpPr>
        <p:spPr>
          <a:xfrm>
            <a:off x="748808" y="3893718"/>
            <a:ext cx="8563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Arial"/>
                <a:ea typeface="ＭＳ Ｐゴシック"/>
              </a:rPr>
              <a:t>6.7</a:t>
            </a:r>
            <a:r>
              <a:rPr lang="en-US" sz="1400" baseline="30000" dirty="0" smtClean="0">
                <a:solidFill>
                  <a:srgbClr val="FFFFFF"/>
                </a:solidFill>
                <a:latin typeface="Arial"/>
                <a:ea typeface="ＭＳ Ｐゴシック"/>
              </a:rPr>
              <a:t>o</a:t>
            </a:r>
            <a:endParaRPr lang="en-US" sz="1400" baseline="300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478281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8F823-223D-4E88-A135-3F12FCB8CA84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27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3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642" y="304804"/>
            <a:ext cx="7161905" cy="320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79" y="3405247"/>
            <a:ext cx="7085714" cy="320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544790" y="2835448"/>
            <a:ext cx="70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BL11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5" y="-4496"/>
            <a:ext cx="4231998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Cross</a:t>
            </a:r>
            <a:r>
              <a:rPr lang="ja-JP" altLang="en-US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Talk</a:t>
            </a:r>
            <a:r>
              <a:rPr lang="ja-JP" altLang="en-US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  </a:t>
            </a:r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(it</a:t>
            </a:r>
            <a:r>
              <a:rPr lang="ja-JP" altLang="en-US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ja-JP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c</a:t>
            </a:r>
            <a:r>
              <a:rPr lang="en-US" altLang="ja-JP" sz="2000" dirty="0" err="1" smtClean="0">
                <a:solidFill>
                  <a:srgbClr val="FFFFFF"/>
                </a:solidFill>
                <a:latin typeface="Calibri"/>
                <a:ea typeface="ＭＳ Ｐゴシック"/>
              </a:rPr>
              <a:t>omes</a:t>
            </a:r>
            <a:r>
              <a:rPr lang="ja-JP" altLang="en-US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out</a:t>
            </a:r>
            <a:r>
              <a:rPr lang="ja-JP" altLang="en-US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at</a:t>
            </a:r>
            <a:r>
              <a:rPr lang="ja-JP" altLang="en-US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latter</a:t>
            </a:r>
            <a:r>
              <a:rPr lang="ja-JP" altLang="en-US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Calibri"/>
                <a:ea typeface="ＭＳ Ｐゴシック"/>
              </a:rPr>
              <a:t>time)</a:t>
            </a:r>
            <a:endParaRPr lang="en-US" altLang="ja-JP" sz="2000" dirty="0">
              <a:solidFill>
                <a:srgbClr val="FFFFFF"/>
              </a:solidFill>
              <a:latin typeface="Calibri"/>
              <a:ea typeface="ＭＳ Ｐゴシック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056743" y="5457371"/>
            <a:ext cx="2017486" cy="11393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89357" y="6488668"/>
            <a:ext cx="1706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Cross</a:t>
            </a:r>
            <a:r>
              <a:rPr lang="ja-JP" altLang="en-US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Talk</a:t>
            </a:r>
            <a:r>
              <a:rPr lang="ja-JP" altLang="en-US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from</a:t>
            </a:r>
            <a:r>
              <a:rPr lang="ja-JP" altLang="en-US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BL11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テキスト ボックス 5"/>
          <p:cNvSpPr txBox="1"/>
          <p:nvPr/>
        </p:nvSpPr>
        <p:spPr>
          <a:xfrm>
            <a:off x="95070" y="2251085"/>
            <a:ext cx="1669143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Only one BL11 shutter is opened.</a:t>
            </a:r>
          </a:p>
          <a:p>
            <a:pPr defTabSz="914400"/>
            <a:r>
              <a:rPr kumimoji="1" lang="en-US" altLang="ja-JP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BL11 has cross talk because of the open space in bunker.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61758" y="4010121"/>
            <a:ext cx="1177636" cy="9082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4"/>
          <p:cNvSpPr txBox="1"/>
          <p:nvPr/>
        </p:nvSpPr>
        <p:spPr>
          <a:xfrm>
            <a:off x="6591478" y="1898448"/>
            <a:ext cx="7061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BL11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" name="テキスト ボックス 4"/>
          <p:cNvSpPr txBox="1"/>
          <p:nvPr/>
        </p:nvSpPr>
        <p:spPr>
          <a:xfrm>
            <a:off x="5847045" y="2650782"/>
            <a:ext cx="72376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defTabSz="914400"/>
            <a:r>
              <a:rPr kumimoji="1" lang="en-US" altLang="ja-JP" dirty="0" smtClean="0">
                <a:solidFill>
                  <a:srgbClr val="000000"/>
                </a:solidFill>
                <a:latin typeface="Arial"/>
                <a:ea typeface="ＭＳ Ｐゴシック"/>
              </a:rPr>
              <a:t>BL10</a:t>
            </a:r>
            <a:endParaRPr kumimoji="1" lang="ja-JP" alt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0084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09108" y="1652674"/>
            <a:ext cx="4860082" cy="2094484"/>
            <a:chOff x="81499" y="934345"/>
            <a:chExt cx="5979128" cy="22806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499" y="934345"/>
              <a:ext cx="5979128" cy="228063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94380" y="1202145"/>
              <a:ext cx="6390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CSPEC</a:t>
              </a:r>
              <a:endParaRPr lang="en-US" sz="14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108840"/>
            <a:ext cx="4690891" cy="1776977"/>
            <a:chOff x="196168" y="213014"/>
            <a:chExt cx="5053715" cy="1776977"/>
          </a:xfrm>
        </p:grpSpPr>
        <p:pic>
          <p:nvPicPr>
            <p:cNvPr id="9" name="NMX_layout_080914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96168" y="213014"/>
              <a:ext cx="5053715" cy="1776977"/>
            </a:xfrm>
            <a:prstGeom prst="rect">
              <a:avLst/>
            </a:prstGeom>
            <a:ln w="25400">
              <a:round/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164871" y="213014"/>
              <a:ext cx="5472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NMX</a:t>
              </a:r>
              <a:endParaRPr lang="en-US" sz="140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98634" y="3994242"/>
            <a:ext cx="6245366" cy="2620768"/>
            <a:chOff x="1955921" y="944385"/>
            <a:chExt cx="6245366" cy="26207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t="24148" b="18897"/>
            <a:stretch/>
          </p:blipFill>
          <p:spPr>
            <a:xfrm>
              <a:off x="1955921" y="944385"/>
              <a:ext cx="6245366" cy="262076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902268" y="3189143"/>
              <a:ext cx="9261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MIRACLES</a:t>
              </a:r>
              <a:endParaRPr lang="en-US" sz="14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132903" y="307992"/>
            <a:ext cx="2555858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chemeClr val="bg1"/>
                </a:solidFill>
              </a:rPr>
              <a:t>ESS</a:t>
            </a:r>
            <a:r>
              <a:rPr lang="ja-JP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</a:rPr>
              <a:t>instruments</a:t>
            </a:r>
            <a:r>
              <a:rPr lang="ja-JP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</a:rPr>
              <a:t>in</a:t>
            </a:r>
            <a:r>
              <a:rPr lang="ja-JP" altLang="en-US" sz="2000" dirty="0" smtClean="0">
                <a:solidFill>
                  <a:schemeClr val="bg1"/>
                </a:solidFill>
              </a:rPr>
              <a:t> </a:t>
            </a:r>
            <a:r>
              <a:rPr lang="en-US" altLang="ja-JP" sz="2000" dirty="0" smtClean="0">
                <a:solidFill>
                  <a:schemeClr val="bg1"/>
                </a:solidFill>
              </a:rPr>
              <a:t>E02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-1" y="2302316"/>
            <a:ext cx="4269638" cy="2658278"/>
            <a:chOff x="-1" y="2619844"/>
            <a:chExt cx="4269638" cy="2658278"/>
          </a:xfrm>
        </p:grpSpPr>
        <p:pic>
          <p:nvPicPr>
            <p:cNvPr id="15" name="Obrázek 1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83" r="4101" b="38437"/>
            <a:stretch/>
          </p:blipFill>
          <p:spPr bwMode="auto">
            <a:xfrm>
              <a:off x="0" y="2927621"/>
              <a:ext cx="4269637" cy="11921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16" name="Skupina 8"/>
            <p:cNvGrpSpPr/>
            <p:nvPr/>
          </p:nvGrpSpPr>
          <p:grpSpPr>
            <a:xfrm>
              <a:off x="-1" y="4019075"/>
              <a:ext cx="4269637" cy="1259047"/>
              <a:chOff x="188086" y="1168699"/>
              <a:chExt cx="6658056" cy="2635276"/>
            </a:xfrm>
          </p:grpSpPr>
          <p:grpSp>
            <p:nvGrpSpPr>
              <p:cNvPr id="17" name="Skupina 4"/>
              <p:cNvGrpSpPr/>
              <p:nvPr/>
            </p:nvGrpSpPr>
            <p:grpSpPr>
              <a:xfrm>
                <a:off x="188086" y="1168699"/>
                <a:ext cx="6658056" cy="2635276"/>
                <a:chOff x="188087" y="1413560"/>
                <a:chExt cx="6658056" cy="2635276"/>
              </a:xfrm>
            </p:grpSpPr>
            <p:pic>
              <p:nvPicPr>
                <p:cNvPr id="21" name="Obrázek 10"/>
                <p:cNvPicPr/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7340" r="2943" b="37016"/>
                <a:stretch/>
              </p:blipFill>
              <p:spPr bwMode="auto">
                <a:xfrm>
                  <a:off x="215604" y="1413560"/>
                  <a:ext cx="6630539" cy="2635276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22" name="Obdélník 15"/>
                <p:cNvSpPr/>
                <p:nvPr/>
              </p:nvSpPr>
              <p:spPr>
                <a:xfrm rot="16200000">
                  <a:off x="-148272" y="2282542"/>
                  <a:ext cx="1115291" cy="44257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:r>
                    <a:rPr lang="en-US" sz="1050" dirty="0" smtClean="0">
                      <a:latin typeface="Calibri" panose="020F050202020403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z, mm</a:t>
                  </a:r>
                  <a:endParaRPr lang="en-US" sz="1050" dirty="0"/>
                </a:p>
              </p:txBody>
            </p:sp>
          </p:grpSp>
          <p:sp>
            <p:nvSpPr>
              <p:cNvPr id="18" name="Obdélník 7"/>
              <p:cNvSpPr/>
              <p:nvPr/>
            </p:nvSpPr>
            <p:spPr>
              <a:xfrm>
                <a:off x="3419368" y="1516511"/>
                <a:ext cx="935208" cy="5475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i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050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=2.5</a:t>
                </a:r>
                <a:endParaRPr lang="en-US" sz="1050" dirty="0"/>
              </a:p>
            </p:txBody>
          </p:sp>
          <p:sp>
            <p:nvSpPr>
              <p:cNvPr id="19" name="Obdélník 13"/>
              <p:cNvSpPr/>
              <p:nvPr/>
            </p:nvSpPr>
            <p:spPr>
              <a:xfrm>
                <a:off x="987512" y="2027895"/>
                <a:ext cx="1369845" cy="5475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i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050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=4 to 2.5</a:t>
                </a:r>
                <a:endParaRPr lang="en-US" sz="1050" dirty="0"/>
              </a:p>
            </p:txBody>
          </p:sp>
          <p:sp>
            <p:nvSpPr>
              <p:cNvPr id="20" name="Obdélník 14"/>
              <p:cNvSpPr/>
              <p:nvPr/>
            </p:nvSpPr>
            <p:spPr>
              <a:xfrm>
                <a:off x="5213527" y="2036572"/>
                <a:ext cx="1369845" cy="5475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50" i="1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1050" dirty="0" smtClean="0"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=2.5 to 5</a:t>
                </a:r>
                <a:endParaRPr lang="en-US" sz="1050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2033602" y="2619844"/>
              <a:ext cx="5551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BEER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18046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10900" y="237621"/>
            <a:ext cx="4604684" cy="2455313"/>
            <a:chOff x="602813" y="141019"/>
            <a:chExt cx="5919451" cy="339376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2813" y="526039"/>
              <a:ext cx="5919451" cy="300874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28774" y="141019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MAGIC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979852" y="3681145"/>
            <a:ext cx="3876728" cy="2994359"/>
            <a:chOff x="225068" y="3681145"/>
            <a:chExt cx="3540995" cy="299435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068" y="3819349"/>
              <a:ext cx="3540995" cy="28561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358314" y="3681145"/>
              <a:ext cx="966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HEIMEDAL</a:t>
              </a:r>
              <a:endParaRPr lang="en-US" sz="14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1029" y="3472747"/>
            <a:ext cx="4611898" cy="2992212"/>
            <a:chOff x="4454848" y="3683292"/>
            <a:chExt cx="4611898" cy="299221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54848" y="3823103"/>
              <a:ext cx="4611898" cy="285240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554237" y="3683292"/>
              <a:ext cx="5504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TREX</a:t>
              </a:r>
              <a:endParaRPr lang="en-US" sz="14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0851" y="6419272"/>
            <a:ext cx="3282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MC position can be readjusted to 80m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948416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248" y="747578"/>
            <a:ext cx="7693933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Design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Criteria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 (Japanese Regulation; Public; 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1mSv/y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, RAD worker 50mSv/y)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arenR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Controlled Area			  	:12.5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Sv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/h   (1/2 of 1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mSv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/week)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						     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 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(Regulation: </a:t>
            </a:r>
            <a:r>
              <a:rPr lang="en-US" dirty="0" smtClean="0">
                <a:solidFill>
                  <a:srgbClr val="FF0000"/>
                </a:solidFill>
              </a:rPr>
              <a:t>25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 err="1">
                <a:solidFill>
                  <a:srgbClr val="FF0000"/>
                </a:solidFill>
              </a:rPr>
              <a:t>Sv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smtClean="0">
                <a:solidFill>
                  <a:srgbClr val="FF0000"/>
                </a:solidFill>
              </a:rPr>
              <a:t>h, 50mSv/y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342900" indent="-342900">
              <a:buFont typeface="+mj-lt"/>
              <a:buAutoNum type="arabicParenR" startAt="2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In-site between 1) and 3)		:0.25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Sv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/h    (1/2 of 1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mSv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/year)</a:t>
            </a:r>
          </a:p>
          <a:p>
            <a:pPr marL="342900" indent="-342900">
              <a:buFont typeface="+mj-lt"/>
              <a:buAutoNum type="arabicParenR" startAt="2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Site boundary Radiation		: 50    </a:t>
            </a:r>
            <a:r>
              <a:rPr lang="el-GR" dirty="0" smtClean="0">
                <a:solidFill>
                  <a:prstClr val="black"/>
                </a:solidFill>
                <a:latin typeface="Calibri"/>
              </a:rPr>
              <a:t>μ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Sv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/y    (1/20 of 1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mSv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/year)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	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							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            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(Regulation: </a:t>
            </a:r>
            <a:r>
              <a:rPr lang="en-US" dirty="0">
                <a:solidFill>
                  <a:prstClr val="black"/>
                </a:solidFill>
              </a:rPr>
              <a:t>1 </a:t>
            </a:r>
            <a:r>
              <a:rPr lang="en-US" dirty="0" err="1">
                <a:solidFill>
                  <a:prstClr val="black"/>
                </a:solidFill>
              </a:rPr>
              <a:t>mSv</a:t>
            </a:r>
            <a:r>
              <a:rPr lang="en-US" dirty="0">
                <a:solidFill>
                  <a:prstClr val="black"/>
                </a:solidFill>
              </a:rPr>
              <a:t>/</a:t>
            </a:r>
            <a:r>
              <a:rPr lang="en-US" dirty="0" smtClean="0">
                <a:solidFill>
                  <a:prstClr val="black"/>
                </a:solidFill>
              </a:rPr>
              <a:t>year)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Operation time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Staff Working hour							: </a:t>
            </a:r>
            <a:r>
              <a:rPr lang="en-US" altLang="ja-JP" sz="1400" dirty="0" smtClean="0">
                <a:solidFill>
                  <a:srgbClr val="FF0000"/>
                </a:solidFill>
                <a:latin typeface="Calibri"/>
                <a:ea typeface="ＭＳ Ｐゴシック"/>
              </a:rPr>
              <a:t>2000 h/year 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400-MeV</a:t>
            </a:r>
            <a:r>
              <a:rPr lang="ja-JP" altLang="en-US" sz="1400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Linac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, 3-GeV Synchrotron  				: 5500 h/year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50-GeV Synchrotron 							: 5000 h/year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Materials and Life Science Exp. Facility (1MW)		: 5000 h/year</a:t>
            </a:r>
          </a:p>
          <a:p>
            <a:pPr marL="285750" indent="-285750">
              <a:buFont typeface="Arial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Nuclear and Particle Exp. Facility            (0.75MW) 	: 4000 h/year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8765" y="69977"/>
            <a:ext cx="5005321" cy="400110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Radiation Protection Design Scheme at J-PARC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279" y="4682934"/>
            <a:ext cx="5415050" cy="217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6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36608"/>
            <a:ext cx="6756400" cy="657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7951" y="3873930"/>
            <a:ext cx="769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10x10m</a:t>
            </a:r>
            <a:endParaRPr lang="en-US" sz="1400" dirty="0"/>
          </a:p>
        </p:txBody>
      </p:sp>
      <p:sp>
        <p:nvSpPr>
          <p:cNvPr id="5" name="Oval 4"/>
          <p:cNvSpPr/>
          <p:nvPr/>
        </p:nvSpPr>
        <p:spPr>
          <a:xfrm>
            <a:off x="7400692" y="6223620"/>
            <a:ext cx="359317" cy="35931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stCxn id="4" idx="0"/>
          </p:cNvCxnSpPr>
          <p:nvPr/>
        </p:nvCxnSpPr>
        <p:spPr>
          <a:xfrm flipV="1">
            <a:off x="1462864" y="3407318"/>
            <a:ext cx="500989" cy="466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 rot="1837004">
            <a:off x="2312890" y="4154090"/>
            <a:ext cx="2880000" cy="3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45468" y="4163248"/>
            <a:ext cx="892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  <a:r>
              <a:rPr lang="en-US" sz="1400" dirty="0" smtClean="0"/>
              <a:t>m-width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 flipV="1">
            <a:off x="3237847" y="4026331"/>
            <a:ext cx="126844" cy="2908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 rot="4160969">
            <a:off x="4613297" y="2180623"/>
            <a:ext cx="2880000" cy="1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3900000">
            <a:off x="4336607" y="2332355"/>
            <a:ext cx="2880000" cy="3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3540000">
            <a:off x="3857897" y="2564223"/>
            <a:ext cx="2880000" cy="3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3240000">
            <a:off x="3507975" y="2747654"/>
            <a:ext cx="2880000" cy="3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 rot="2880000">
            <a:off x="3142901" y="3096729"/>
            <a:ext cx="2880000" cy="7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2520000">
            <a:off x="2863450" y="3406854"/>
            <a:ext cx="2880000" cy="3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2160000">
            <a:off x="2525581" y="3795120"/>
            <a:ext cx="2880000" cy="3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608009" y="741576"/>
            <a:ext cx="892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  <a:r>
              <a:rPr lang="en-US" sz="1400" dirty="0" smtClean="0"/>
              <a:t>m-width</a:t>
            </a:r>
            <a:endParaRPr lang="en-US" sz="1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5800001" y="1037664"/>
            <a:ext cx="671592" cy="3546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269322" y="3051831"/>
            <a:ext cx="547245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NMX</a:t>
            </a:r>
            <a:endParaRPr lang="en-US" sz="1400" dirty="0"/>
          </a:p>
        </p:txBody>
      </p:sp>
      <p:sp>
        <p:nvSpPr>
          <p:cNvPr id="26" name="TextBox 25"/>
          <p:cNvSpPr txBox="1"/>
          <p:nvPr/>
        </p:nvSpPr>
        <p:spPr>
          <a:xfrm>
            <a:off x="2051404" y="2666106"/>
            <a:ext cx="555135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BEER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486134" y="2179247"/>
            <a:ext cx="639030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CSPEC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920864" y="1692388"/>
            <a:ext cx="800219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BIFROST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3355594" y="1205529"/>
            <a:ext cx="926130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MIRACLES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4082942" y="868099"/>
            <a:ext cx="696274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MAGIC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4660875" y="530669"/>
            <a:ext cx="550489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TREX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5249512" y="347127"/>
            <a:ext cx="966931" cy="30777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HEIMEDAL</a:t>
            </a:r>
            <a:endParaRPr lang="en-US" sz="1400" dirty="0"/>
          </a:p>
        </p:txBody>
      </p:sp>
      <p:sp>
        <p:nvSpPr>
          <p:cNvPr id="33" name="Oval 32"/>
          <p:cNvSpPr/>
          <p:nvPr/>
        </p:nvSpPr>
        <p:spPr>
          <a:xfrm>
            <a:off x="4845785" y="4746072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4987991" y="4534146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5151034" y="4216256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5347989" y="4004329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643421" y="3767966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5840376" y="3556039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054981" y="3142294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6373115" y="3253644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7170008" y="3032819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Middle</a:t>
            </a:r>
            <a:r>
              <a:rPr lang="ja-JP" altLang="en-US" sz="1400" dirty="0" smtClean="0"/>
              <a:t> </a:t>
            </a:r>
            <a:r>
              <a:rPr lang="en-US" sz="1400" dirty="0" smtClean="0"/>
              <a:t>Chopper </a:t>
            </a:r>
          </a:p>
          <a:p>
            <a:r>
              <a:rPr lang="en-US" sz="1400" dirty="0" smtClean="0"/>
              <a:t>Position (MC)</a:t>
            </a:r>
            <a:endParaRPr lang="en-US" sz="1400" dirty="0"/>
          </a:p>
        </p:txBody>
      </p:sp>
      <p:cxnSp>
        <p:nvCxnSpPr>
          <p:cNvPr id="42" name="Straight Arrow Connector 41"/>
          <p:cNvCxnSpPr>
            <a:endCxn id="40" idx="6"/>
          </p:cNvCxnSpPr>
          <p:nvPr/>
        </p:nvCxnSpPr>
        <p:spPr>
          <a:xfrm flipH="1">
            <a:off x="6570070" y="3253644"/>
            <a:ext cx="599938" cy="1059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688646" y="1205529"/>
            <a:ext cx="569888" cy="40011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E03</a:t>
            </a:r>
            <a:endParaRPr lang="en-US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4004478" y="2773828"/>
            <a:ext cx="569888" cy="400110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E02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 rot="1939608">
            <a:off x="1979247" y="3048213"/>
            <a:ext cx="359317" cy="3903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061579" y="2287386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4992279" y="868099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1963853" y="3763077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3107761" y="1971490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 rot="1837004">
            <a:off x="4896382" y="5349672"/>
            <a:ext cx="1800000" cy="36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 rot="2160000">
            <a:off x="4968788" y="5162240"/>
            <a:ext cx="1800000" cy="7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rot="2520000">
            <a:off x="5104873" y="4992936"/>
            <a:ext cx="1800000" cy="7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 rot="2880000">
            <a:off x="5248962" y="4814396"/>
            <a:ext cx="1800000" cy="7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 rot="3240000">
            <a:off x="5392610" y="4639561"/>
            <a:ext cx="1872000" cy="7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 rot="3540000">
            <a:off x="5484755" y="4498925"/>
            <a:ext cx="1944000" cy="72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 rot="3900000">
            <a:off x="5569603" y="4286365"/>
            <a:ext cx="2184855" cy="1138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 rot="4160969">
            <a:off x="5827879" y="4287491"/>
            <a:ext cx="2016000" cy="10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6037331" y="4294001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6373115" y="4760883"/>
            <a:ext cx="196955" cy="21192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57978" y="2682499"/>
            <a:ext cx="73052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5t/m</a:t>
            </a:r>
            <a:r>
              <a:rPr lang="en-US" altLang="ja-JP" baseline="30000" dirty="0" smtClean="0"/>
              <a:t>2</a:t>
            </a:r>
            <a:endParaRPr lang="en-US" baseline="30000" dirty="0"/>
          </a:p>
        </p:txBody>
      </p:sp>
      <p:sp>
        <p:nvSpPr>
          <p:cNvPr id="54" name="TextBox 53"/>
          <p:cNvSpPr txBox="1"/>
          <p:nvPr/>
        </p:nvSpPr>
        <p:spPr>
          <a:xfrm>
            <a:off x="4708045" y="5181084"/>
            <a:ext cx="8515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14t/m</a:t>
            </a:r>
            <a:r>
              <a:rPr lang="en-US" altLang="ja-JP" baseline="30000" dirty="0" smtClean="0"/>
              <a:t>2</a:t>
            </a:r>
            <a:endParaRPr lang="en-US" baseline="30000" dirty="0"/>
          </a:p>
        </p:txBody>
      </p:sp>
      <p:sp>
        <p:nvSpPr>
          <p:cNvPr id="56" name="TextBox 55"/>
          <p:cNvSpPr txBox="1"/>
          <p:nvPr/>
        </p:nvSpPr>
        <p:spPr>
          <a:xfrm>
            <a:off x="2072166" y="1753495"/>
            <a:ext cx="8515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20t/m</a:t>
            </a:r>
            <a:r>
              <a:rPr lang="en-US" altLang="ja-JP" baseline="30000" dirty="0" smtClean="0"/>
              <a:t>2</a:t>
            </a:r>
            <a:endParaRPr lang="en-US" baseline="30000" dirty="0"/>
          </a:p>
        </p:txBody>
      </p:sp>
      <p:sp>
        <p:nvSpPr>
          <p:cNvPr id="59" name="TextBox 46"/>
          <p:cNvSpPr txBox="1"/>
          <p:nvPr/>
        </p:nvSpPr>
        <p:spPr>
          <a:xfrm>
            <a:off x="5752387" y="5543316"/>
            <a:ext cx="601447" cy="400110"/>
          </a:xfrm>
          <a:prstGeom prst="rect">
            <a:avLst/>
          </a:prstGeom>
          <a:solidFill>
            <a:schemeClr val="bg1"/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D03</a:t>
            </a:r>
            <a:endParaRPr 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7074630" y="5464104"/>
            <a:ext cx="8515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altLang="ja-JP" dirty="0" smtClean="0"/>
              <a:t>30</a:t>
            </a:r>
            <a:r>
              <a:rPr lang="en-US" altLang="ja-JP" dirty="0" smtClean="0"/>
              <a:t>t/m</a:t>
            </a:r>
            <a:r>
              <a:rPr lang="en-US" altLang="ja-JP" baseline="30000" dirty="0" smtClean="0"/>
              <a:t>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495519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/>
          <a:p>
            <a:fld id="{F6908B51-5BDE-B74C-9BCA-4D9414D2A7C4}" type="slidenum">
              <a:rPr lang="ja-JP" altLang="en-US">
                <a:solidFill>
                  <a:srgbClr val="000000"/>
                </a:solidFill>
              </a:rPr>
              <a:pPr/>
              <a:t>31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7410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730250" y="-26988"/>
            <a:ext cx="7513638" cy="796926"/>
          </a:xfrm>
          <a:solidFill>
            <a:srgbClr val="3333CC"/>
          </a:solidFill>
        </p:spPr>
        <p:txBody>
          <a:bodyPr lIns="90487" tIns="44450" rIns="90487" bIns="44450" anchor="b">
            <a:normAutofit fontScale="90000"/>
          </a:bodyPr>
          <a:lstStyle/>
          <a:p>
            <a:r>
              <a:rPr lang="en-US" altLang="ja-JP" sz="2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We have confirmed the designed performances </a:t>
            </a:r>
            <a:br>
              <a:rPr lang="en-US" altLang="ja-JP" sz="2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</a:br>
            <a:r>
              <a:rPr lang="en-US" altLang="ja-JP" sz="2400" dirty="0">
                <a:solidFill>
                  <a:schemeClr val="tx1"/>
                </a:solidFill>
                <a:latin typeface="Arial" charset="0"/>
                <a:ea typeface="ＭＳ Ｐゴシック" charset="0"/>
              </a:rPr>
              <a:t>in the real beam</a:t>
            </a:r>
          </a:p>
        </p:txBody>
      </p:sp>
      <p:grpSp>
        <p:nvGrpSpPr>
          <p:cNvPr id="193539" name="Group 3"/>
          <p:cNvGrpSpPr>
            <a:grpSpLocks/>
          </p:cNvGrpSpPr>
          <p:nvPr/>
        </p:nvGrpSpPr>
        <p:grpSpPr bwMode="auto">
          <a:xfrm>
            <a:off x="215900" y="2020888"/>
            <a:ext cx="4359275" cy="3295650"/>
            <a:chOff x="152" y="1151"/>
            <a:chExt cx="5602" cy="3139"/>
          </a:xfrm>
        </p:grpSpPr>
        <p:pic>
          <p:nvPicPr>
            <p:cNvPr id="193540" name="Picture 4" descr="Nagamiya_0807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" y="1151"/>
              <a:ext cx="5459" cy="3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3541" name="Rectangle 5"/>
            <p:cNvSpPr>
              <a:spLocks noChangeArrowheads="1"/>
            </p:cNvSpPr>
            <p:nvPr/>
          </p:nvSpPr>
          <p:spPr bwMode="auto">
            <a:xfrm>
              <a:off x="4096" y="2112"/>
              <a:ext cx="1392" cy="4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3542" name="Text Box 6"/>
            <p:cNvSpPr txBox="1">
              <a:spLocks noChangeArrowheads="1"/>
            </p:cNvSpPr>
            <p:nvPr/>
          </p:nvSpPr>
          <p:spPr bwMode="auto">
            <a:xfrm>
              <a:off x="3914" y="2220"/>
              <a:ext cx="1840" cy="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b="1" smtClean="0">
                  <a:solidFill>
                    <a:srgbClr val="00AE00"/>
                  </a:solidFill>
                  <a:latin typeface="Calibri" charset="0"/>
                </a:rPr>
                <a:t>Result at J-PARC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b="1" smtClean="0">
                  <a:solidFill>
                    <a:srgbClr val="00AE00"/>
                  </a:solidFill>
                  <a:latin typeface="Calibri" charset="0"/>
                </a:rPr>
                <a:t>(FL=100m)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400" b="1" smtClean="0">
                  <a:solidFill>
                    <a:srgbClr val="00AE00"/>
                  </a:solidFill>
                  <a:latin typeface="Calibri" charset="0"/>
                </a:rPr>
                <a:t>(world record)</a:t>
              </a:r>
            </a:p>
          </p:txBody>
        </p:sp>
        <p:sp>
          <p:nvSpPr>
            <p:cNvPr id="193543" name="Rectangle 7"/>
            <p:cNvSpPr>
              <a:spLocks noChangeArrowheads="1"/>
            </p:cNvSpPr>
            <p:nvPr/>
          </p:nvSpPr>
          <p:spPr bwMode="auto">
            <a:xfrm>
              <a:off x="2512" y="3816"/>
              <a:ext cx="760" cy="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93544" name="Text Box 8"/>
            <p:cNvSpPr txBox="1">
              <a:spLocks noChangeArrowheads="1"/>
            </p:cNvSpPr>
            <p:nvPr/>
          </p:nvSpPr>
          <p:spPr bwMode="auto">
            <a:xfrm>
              <a:off x="2202" y="4028"/>
              <a:ext cx="1663" cy="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smtClean="0">
                  <a:solidFill>
                    <a:srgbClr val="000000"/>
                  </a:solidFill>
                  <a:latin typeface="Calibri" charset="0"/>
                </a:rPr>
                <a:t>Lattice spacing</a:t>
              </a:r>
            </a:p>
          </p:txBody>
        </p:sp>
        <p:sp>
          <p:nvSpPr>
            <p:cNvPr id="193545" name="Rectangle 45"/>
            <p:cNvSpPr>
              <a:spLocks noChangeArrowheads="1"/>
            </p:cNvSpPr>
            <p:nvPr/>
          </p:nvSpPr>
          <p:spPr bwMode="auto">
            <a:xfrm>
              <a:off x="825" y="1267"/>
              <a:ext cx="1804" cy="13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ja-JP" altLang="en-US" sz="1400" smtClean="0">
                  <a:solidFill>
                    <a:srgbClr val="8C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　</a:t>
              </a:r>
              <a:r>
                <a:rPr kumimoji="1" lang="en-US" altLang="ja-JP" sz="1400" b="1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Bragg Diffraction from </a:t>
              </a:r>
            </a:p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1400" b="1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Si crystal</a:t>
              </a:r>
            </a:p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altLang="ja-JP" sz="1400" b="1" smtClean="0">
                <a:solidFill>
                  <a:srgbClr val="000000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  <a:p>
              <a:pPr algn="ctr" defTabSz="762000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ja-JP" sz="1400" b="1" smtClean="0">
                  <a:solidFill>
                    <a:srgbClr val="000000"/>
                  </a:solidFill>
                  <a:latin typeface="Symbol" charset="0"/>
                  <a:ea typeface="ＭＳ Ｐゴシック" charset="0"/>
                  <a:cs typeface="ＭＳ Ｐゴシック" charset="0"/>
                </a:rPr>
                <a:t>D</a:t>
              </a:r>
              <a:r>
                <a:rPr kumimoji="1" lang="en-US" altLang="ja-JP" sz="1400" b="1" smtClean="0">
                  <a:solidFill>
                    <a:srgbClr val="000000"/>
                  </a:solidFill>
                  <a:latin typeface="Calibri" charset="0"/>
                  <a:ea typeface="ＭＳ Ｐゴシック" charset="0"/>
                  <a:cs typeface="ＭＳ Ｐゴシック" charset="0"/>
                </a:rPr>
                <a:t>d/d~0.035%</a:t>
              </a:r>
            </a:p>
          </p:txBody>
        </p:sp>
        <p:sp>
          <p:nvSpPr>
            <p:cNvPr id="193546" name="Text Box 10"/>
            <p:cNvSpPr txBox="1">
              <a:spLocks noChangeArrowheads="1"/>
            </p:cNvSpPr>
            <p:nvPr/>
          </p:nvSpPr>
          <p:spPr bwMode="auto">
            <a:xfrm>
              <a:off x="3918" y="1608"/>
              <a:ext cx="1257" cy="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algn="l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smtClean="0">
                  <a:solidFill>
                    <a:srgbClr val="333399"/>
                  </a:solidFill>
                  <a:latin typeface="Calibri" charset="0"/>
                </a:rPr>
                <a:t>Obtained at 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smtClean="0">
                  <a:solidFill>
                    <a:srgbClr val="333399"/>
                  </a:solidFill>
                  <a:latin typeface="Calibri" charset="0"/>
                </a:rPr>
                <a:t>KEK KENS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200" b="1" smtClean="0">
                  <a:solidFill>
                    <a:srgbClr val="333399"/>
                  </a:solidFill>
                  <a:latin typeface="Calibri" charset="0"/>
                </a:rPr>
                <a:t>(FL=40m)</a:t>
              </a:r>
            </a:p>
          </p:txBody>
        </p:sp>
      </p:grpSp>
      <p:pic>
        <p:nvPicPr>
          <p:cNvPr id="19354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38" y="785813"/>
            <a:ext cx="3657600" cy="32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8" name="Text Box 12"/>
          <p:cNvSpPr txBox="1">
            <a:spLocks noChangeArrowheads="1"/>
          </p:cNvSpPr>
          <p:nvPr/>
        </p:nvSpPr>
        <p:spPr bwMode="auto">
          <a:xfrm>
            <a:off x="2114550" y="5565775"/>
            <a:ext cx="1722438" cy="671513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b="1" smtClean="0">
                <a:solidFill>
                  <a:srgbClr val="FFFF00"/>
                </a:solidFill>
                <a:latin typeface="Calibri" charset="0"/>
              </a:rPr>
              <a:t>High resolution</a:t>
            </a:r>
            <a:endParaRPr lang="en-US" altLang="ja-JP" b="1" smtClean="0">
              <a:solidFill>
                <a:srgbClr val="FFFF00"/>
              </a:solidFill>
              <a:latin typeface="Symbol" charset="0"/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000" b="1" smtClean="0">
                <a:solidFill>
                  <a:srgbClr val="FFFF00"/>
                </a:solidFill>
                <a:latin typeface="Symbol" charset="0"/>
              </a:rPr>
              <a:t>D</a:t>
            </a:r>
            <a:r>
              <a:rPr lang="en-US" altLang="ja-JP" sz="2000" b="1" smtClean="0">
                <a:solidFill>
                  <a:srgbClr val="FFFF00"/>
                </a:solidFill>
                <a:latin typeface="Helvetica" charset="0"/>
              </a:rPr>
              <a:t>d/d ~ 0.03%</a:t>
            </a:r>
            <a:endParaRPr lang="ja-JP" altLang="en-US" sz="2000" b="1" smtClean="0">
              <a:solidFill>
                <a:srgbClr val="FFFF00"/>
              </a:solidFill>
              <a:latin typeface="Helvetica" charset="0"/>
            </a:endParaRPr>
          </a:p>
        </p:txBody>
      </p:sp>
      <p:sp>
        <p:nvSpPr>
          <p:cNvPr id="193550" name="テキスト ボックス 14"/>
          <p:cNvSpPr txBox="1">
            <a:spLocks noChangeArrowheads="1"/>
          </p:cNvSpPr>
          <p:nvPr/>
        </p:nvSpPr>
        <p:spPr bwMode="auto">
          <a:xfrm>
            <a:off x="1035050" y="1785938"/>
            <a:ext cx="27511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400" smtClean="0">
                <a:solidFill>
                  <a:srgbClr val="000000"/>
                </a:solidFill>
                <a:latin typeface="Calibri" charset="0"/>
              </a:rPr>
              <a:t>Resolution at BL08 (June, 2008)</a:t>
            </a:r>
            <a:endParaRPr lang="ja-JP" altLang="en-US" sz="14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93551" name="テキスト ボックス 15"/>
          <p:cNvSpPr txBox="1">
            <a:spLocks noChangeArrowheads="1"/>
          </p:cNvSpPr>
          <p:nvPr/>
        </p:nvSpPr>
        <p:spPr bwMode="auto">
          <a:xfrm>
            <a:off x="1001713" y="928688"/>
            <a:ext cx="2921000" cy="8651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smtClean="0">
                <a:solidFill>
                  <a:srgbClr val="FF0000"/>
                </a:solidFill>
                <a:latin typeface="Calibri" charset="0"/>
              </a:rPr>
              <a:t>PHITS</a:t>
            </a:r>
            <a:r>
              <a:rPr lang="en-US" altLang="ja-JP" sz="1600" smtClean="0">
                <a:solidFill>
                  <a:srgbClr val="000000"/>
                </a:solidFill>
                <a:latin typeface="Calibri" charset="0"/>
              </a:rPr>
              <a:t>:  precision (±20%)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smtClean="0">
                <a:solidFill>
                  <a:srgbClr val="000000"/>
                </a:solidFill>
                <a:latin typeface="Calibri" charset="0"/>
              </a:rPr>
              <a:t>Energy in10</a:t>
            </a:r>
            <a:r>
              <a:rPr lang="en-US" altLang="ja-JP" sz="1600" baseline="30000" smtClean="0">
                <a:solidFill>
                  <a:srgbClr val="000000"/>
                </a:solidFill>
                <a:latin typeface="Calibri" charset="0"/>
              </a:rPr>
              <a:t>9 </a:t>
            </a:r>
            <a:r>
              <a:rPr lang="ja-JP" altLang="en-US" sz="1600" smtClean="0">
                <a:solidFill>
                  <a:srgbClr val="000000"/>
                </a:solidFill>
                <a:latin typeface="Calibri" charset="0"/>
              </a:rPr>
              <a:t>⇒ </a:t>
            </a:r>
            <a:r>
              <a:rPr lang="en-US" altLang="ja-JP" sz="1600" smtClean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altLang="ja-JP" sz="1600" baseline="30000" smtClean="0">
                <a:solidFill>
                  <a:srgbClr val="000000"/>
                </a:solidFill>
                <a:latin typeface="Calibri" charset="0"/>
              </a:rPr>
              <a:t>-3</a:t>
            </a:r>
            <a:r>
              <a:rPr lang="en-US" altLang="ja-JP" sz="1600" smtClean="0">
                <a:solidFill>
                  <a:srgbClr val="000000"/>
                </a:solidFill>
                <a:latin typeface="Calibri" charset="0"/>
              </a:rPr>
              <a:t>eV  order of 12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Calibri" charset="0"/>
              </a:rPr>
              <a:t>Intensity 10</a:t>
            </a:r>
            <a:r>
              <a:rPr lang="en-US" altLang="ja-JP" baseline="30000" smtClean="0">
                <a:solidFill>
                  <a:srgbClr val="000000"/>
                </a:solidFill>
                <a:latin typeface="Calibri" charset="0"/>
              </a:rPr>
              <a:t>17</a:t>
            </a:r>
            <a:r>
              <a:rPr lang="ja-JP" altLang="en-US" smtClean="0">
                <a:solidFill>
                  <a:srgbClr val="000000"/>
                </a:solidFill>
                <a:latin typeface="Calibri" charset="0"/>
              </a:rPr>
              <a:t>⇒</a:t>
            </a:r>
            <a:r>
              <a:rPr lang="en-US" altLang="ja-JP" smtClean="0">
                <a:solidFill>
                  <a:srgbClr val="000000"/>
                </a:solidFill>
                <a:latin typeface="Calibri" charset="0"/>
              </a:rPr>
              <a:t>10</a:t>
            </a:r>
            <a:r>
              <a:rPr lang="en-US" altLang="ja-JP" baseline="30000" smtClean="0">
                <a:solidFill>
                  <a:srgbClr val="000000"/>
                </a:solidFill>
                <a:latin typeface="Calibri" charset="0"/>
              </a:rPr>
              <a:t>8   </a:t>
            </a:r>
            <a:r>
              <a:rPr lang="en-US" altLang="ja-JP" smtClean="0">
                <a:solidFill>
                  <a:srgbClr val="000000"/>
                </a:solidFill>
                <a:latin typeface="Calibri" charset="0"/>
              </a:rPr>
              <a:t>order of 9</a:t>
            </a:r>
            <a:endParaRPr lang="ja-JP" altLang="en-US" sz="1600" baseline="300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93552" name="テキスト ボックス 16"/>
          <p:cNvSpPr txBox="1">
            <a:spLocks noChangeArrowheads="1"/>
          </p:cNvSpPr>
          <p:nvPr/>
        </p:nvSpPr>
        <p:spPr bwMode="auto">
          <a:xfrm>
            <a:off x="5592763" y="2768600"/>
            <a:ext cx="1849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1600" smtClean="0">
                <a:solidFill>
                  <a:srgbClr val="000000"/>
                </a:solidFill>
                <a:latin typeface="Calibri" charset="0"/>
              </a:rPr>
              <a:t>Neutron Spectrum</a:t>
            </a:r>
            <a:endParaRPr lang="ja-JP" altLang="en-US" sz="16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93553" name="テキスト ボックス 20"/>
          <p:cNvSpPr txBox="1">
            <a:spLocks noChangeArrowheads="1"/>
          </p:cNvSpPr>
          <p:nvPr/>
        </p:nvSpPr>
        <p:spPr bwMode="auto">
          <a:xfrm>
            <a:off x="5430838" y="3929063"/>
            <a:ext cx="2773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algn="l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mtClean="0">
                <a:solidFill>
                  <a:srgbClr val="000000"/>
                </a:solidFill>
                <a:latin typeface="Calibri" charset="0"/>
              </a:rPr>
              <a:t>Peak structure (calc/obs)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1400" smtClean="0">
                <a:solidFill>
                  <a:srgbClr val="000000"/>
                </a:solidFill>
                <a:latin typeface="Calibri" charset="0"/>
              </a:rPr>
              <a:t>ピーク構造（計算／実測）</a:t>
            </a:r>
            <a:r>
              <a:rPr lang="en-US" altLang="ja-JP" sz="1400" smtClean="0">
                <a:solidFill>
                  <a:srgbClr val="000000"/>
                </a:solidFill>
                <a:latin typeface="Calibri" charset="0"/>
              </a:rPr>
              <a:t> </a:t>
            </a:r>
            <a:endParaRPr lang="ja-JP" altLang="en-US" sz="1400" smtClean="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193554" name="Picture 43" descr="Graph_dumdum_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4508500"/>
            <a:ext cx="18018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55" name="Rectangle 45"/>
          <p:cNvSpPr>
            <a:spLocks noChangeArrowheads="1"/>
          </p:cNvSpPr>
          <p:nvPr/>
        </p:nvSpPr>
        <p:spPr bwMode="auto">
          <a:xfrm>
            <a:off x="5984875" y="4891088"/>
            <a:ext cx="750888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7338" indent="-287338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1" lang="en-US" altLang="ja-JP" sz="1200" b="1" smtClean="0">
                <a:solidFill>
                  <a:srgbClr val="3333FF"/>
                </a:solidFill>
                <a:latin typeface="Calibri" charset="0"/>
                <a:ea typeface="ＭＳ Ｐゴシック" charset="0"/>
                <a:cs typeface="ＭＳ Ｐゴシック" charset="0"/>
              </a:rPr>
              <a:t>2 meV</a:t>
            </a:r>
          </a:p>
        </p:txBody>
      </p:sp>
      <p:pic>
        <p:nvPicPr>
          <p:cNvPr id="193556" name="Picture 48" descr="Graph_dumdum_0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0" y="4460875"/>
            <a:ext cx="1838325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57" name="Rectangle 50"/>
          <p:cNvSpPr>
            <a:spLocks noChangeArrowheads="1"/>
          </p:cNvSpPr>
          <p:nvPr/>
        </p:nvSpPr>
        <p:spPr bwMode="auto">
          <a:xfrm>
            <a:off x="7586663" y="4873625"/>
            <a:ext cx="87630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7338" indent="-287338" defTabSz="9144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kumimoji="1" lang="en-US" altLang="ja-JP" sz="1200" b="1" smtClean="0">
                <a:solidFill>
                  <a:srgbClr val="3333FF"/>
                </a:solidFill>
                <a:latin typeface="Calibri" charset="0"/>
                <a:ea typeface="ＭＳ Ｐゴシック" charset="0"/>
                <a:cs typeface="ＭＳ Ｐゴシック" charset="0"/>
              </a:rPr>
              <a:t>25 meV</a:t>
            </a:r>
          </a:p>
        </p:txBody>
      </p:sp>
      <p:pic>
        <p:nvPicPr>
          <p:cNvPr id="193558" name="図 23" descr="BL08_低角から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373688"/>
            <a:ext cx="1692275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00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090" name="グループ化 1"/>
          <p:cNvGrpSpPr>
            <a:grpSpLocks/>
          </p:cNvGrpSpPr>
          <p:nvPr/>
        </p:nvGrpSpPr>
        <p:grpSpPr bwMode="auto">
          <a:xfrm>
            <a:off x="159727" y="749300"/>
            <a:ext cx="4495800" cy="3219450"/>
            <a:chOff x="307575" y="685800"/>
            <a:chExt cx="4870450" cy="3219450"/>
          </a:xfrm>
        </p:grpSpPr>
        <p:pic>
          <p:nvPicPr>
            <p:cNvPr id="21710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575" y="685800"/>
              <a:ext cx="4870450" cy="321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7105" name="Text Box 6"/>
            <p:cNvSpPr txBox="1">
              <a:spLocks noChangeArrowheads="1"/>
            </p:cNvSpPr>
            <p:nvPr/>
          </p:nvSpPr>
          <p:spPr bwMode="auto">
            <a:xfrm>
              <a:off x="1403376" y="1181100"/>
              <a:ext cx="106140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indent="-22860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</a:rPr>
                <a:t>500meV</a:t>
              </a:r>
            </a:p>
          </p:txBody>
        </p:sp>
        <p:sp>
          <p:nvSpPr>
            <p:cNvPr id="217106" name="Text Box 6"/>
            <p:cNvSpPr txBox="1">
              <a:spLocks noChangeArrowheads="1"/>
            </p:cNvSpPr>
            <p:nvPr/>
          </p:nvSpPr>
          <p:spPr bwMode="auto">
            <a:xfrm>
              <a:off x="2273983" y="1380256"/>
              <a:ext cx="106140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indent="-22860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600" b="1" smtClean="0">
                  <a:solidFill>
                    <a:srgbClr val="000000"/>
                  </a:solidFill>
                </a:rPr>
                <a:t>125meV</a:t>
              </a:r>
            </a:p>
          </p:txBody>
        </p:sp>
      </p:grpSp>
      <p:pic>
        <p:nvPicPr>
          <p:cNvPr id="21709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8529" y="4103688"/>
            <a:ext cx="2262554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2" name="Text Box 9"/>
          <p:cNvSpPr txBox="1">
            <a:spLocks noChangeArrowheads="1"/>
          </p:cNvSpPr>
          <p:nvPr/>
        </p:nvSpPr>
        <p:spPr bwMode="auto">
          <a:xfrm>
            <a:off x="376604" y="25737"/>
            <a:ext cx="7222853" cy="461665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indent="-22860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dirty="0" smtClean="0">
                <a:solidFill>
                  <a:srgbClr val="FFFFFF"/>
                </a:solidFill>
                <a:latin typeface="Osaka" charset="0"/>
                <a:ea typeface="Osaka" charset="0"/>
                <a:cs typeface="Osaka" charset="0"/>
              </a:rPr>
              <a:t>To chopper</a:t>
            </a:r>
            <a:r>
              <a:rPr lang="ja-JP" altLang="en-US" sz="2400" b="1" dirty="0" smtClean="0">
                <a:solidFill>
                  <a:srgbClr val="FFFFFF"/>
                </a:solidFill>
                <a:latin typeface="Osaka" charset="0"/>
                <a:ea typeface="Osaka" charset="0"/>
                <a:cs typeface="Osaka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Osaka" charset="0"/>
                <a:ea typeface="Osaka" charset="0"/>
                <a:cs typeface="Osaka" charset="0"/>
              </a:rPr>
              <a:t>suppresses</a:t>
            </a:r>
            <a:r>
              <a:rPr lang="ja-JP" altLang="en-US" sz="2400" b="1" dirty="0" smtClean="0">
                <a:solidFill>
                  <a:srgbClr val="FFFFFF"/>
                </a:solidFill>
                <a:latin typeface="Osaka" charset="0"/>
                <a:ea typeface="Osaka" charset="0"/>
                <a:cs typeface="Osaka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Osaka" charset="0"/>
                <a:ea typeface="Osaka" charset="0"/>
                <a:cs typeface="Osaka" charset="0"/>
              </a:rPr>
              <a:t>high</a:t>
            </a:r>
            <a:r>
              <a:rPr lang="ja-JP" altLang="en-US" sz="2400" b="1" dirty="0" smtClean="0">
                <a:solidFill>
                  <a:srgbClr val="FFFFFF"/>
                </a:solidFill>
                <a:latin typeface="Osaka" charset="0"/>
                <a:ea typeface="Osaka" charset="0"/>
                <a:cs typeface="Osaka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Osaka" charset="0"/>
                <a:ea typeface="Osaka" charset="0"/>
                <a:cs typeface="Osaka" charset="0"/>
              </a:rPr>
              <a:t>energy</a:t>
            </a:r>
            <a:r>
              <a:rPr lang="ja-JP" altLang="en-US" sz="2400" b="1" dirty="0" smtClean="0">
                <a:solidFill>
                  <a:srgbClr val="FFFFFF"/>
                </a:solidFill>
                <a:latin typeface="Osaka" charset="0"/>
                <a:ea typeface="Osaka" charset="0"/>
                <a:cs typeface="Osaka" charset="0"/>
              </a:rPr>
              <a:t> </a:t>
            </a:r>
            <a:r>
              <a:rPr lang="en-US" altLang="ja-JP" sz="2400" b="1" dirty="0" smtClean="0">
                <a:solidFill>
                  <a:srgbClr val="FFFFFF"/>
                </a:solidFill>
                <a:latin typeface="Osaka" charset="0"/>
                <a:ea typeface="Osaka" charset="0"/>
                <a:cs typeface="Osaka" charset="0"/>
              </a:rPr>
              <a:t>background</a:t>
            </a:r>
          </a:p>
        </p:txBody>
      </p:sp>
      <p:sp>
        <p:nvSpPr>
          <p:cNvPr id="217094" name="テキスト ボックス 2"/>
          <p:cNvSpPr txBox="1">
            <a:spLocks noChangeArrowheads="1"/>
          </p:cNvSpPr>
          <p:nvPr/>
        </p:nvSpPr>
        <p:spPr bwMode="auto">
          <a:xfrm>
            <a:off x="2416976" y="6005062"/>
            <a:ext cx="223547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indent="-22860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b="1" smtClean="0">
                <a:solidFill>
                  <a:srgbClr val="000000"/>
                </a:solidFill>
              </a:rPr>
              <a:t>High Speed To-Chopper 100Hz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b="1" smtClean="0">
                <a:solidFill>
                  <a:srgbClr val="000000"/>
                </a:solidFill>
              </a:rPr>
              <a:t>Developed by KEK</a:t>
            </a:r>
            <a:r>
              <a:rPr lang="ja-JP" altLang="en-US" sz="1100" b="1" smtClean="0">
                <a:solidFill>
                  <a:srgbClr val="000000"/>
                </a:solidFill>
              </a:rPr>
              <a:t> </a:t>
            </a:r>
            <a:r>
              <a:rPr lang="en-US" altLang="ja-JP" sz="1100" b="1" smtClean="0">
                <a:solidFill>
                  <a:srgbClr val="000000"/>
                </a:solidFill>
              </a:rPr>
              <a:t>(S.Itoh)</a:t>
            </a:r>
            <a:endParaRPr lang="ja-JP" altLang="en-US" sz="1100" b="1" smtClean="0">
              <a:solidFill>
                <a:srgbClr val="000000"/>
              </a:solidFill>
            </a:endParaRPr>
          </a:p>
        </p:txBody>
      </p:sp>
      <p:grpSp>
        <p:nvGrpSpPr>
          <p:cNvPr id="217095" name="グループ化 13"/>
          <p:cNvGrpSpPr>
            <a:grpSpLocks/>
          </p:cNvGrpSpPr>
          <p:nvPr/>
        </p:nvGrpSpPr>
        <p:grpSpPr bwMode="auto">
          <a:xfrm>
            <a:off x="274775" y="4103688"/>
            <a:ext cx="1821474" cy="2085975"/>
            <a:chOff x="-3734306" y="836614"/>
            <a:chExt cx="1973264" cy="2085975"/>
          </a:xfrm>
        </p:grpSpPr>
        <p:pic>
          <p:nvPicPr>
            <p:cNvPr id="217101" name="Picture 2" descr="D:\home111125\学会，研究会\NIAC\NIAC-1\T0チョッパー写真\IMG_036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34306" y="836614"/>
              <a:ext cx="1973264" cy="2085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7102" name="直線コネクタ 15"/>
            <p:cNvCxnSpPr>
              <a:cxnSpLocks noChangeShapeType="1"/>
            </p:cNvCxnSpPr>
            <p:nvPr/>
          </p:nvCxnSpPr>
          <p:spPr bwMode="auto">
            <a:xfrm flipV="1">
              <a:off x="-2616705" y="2060578"/>
              <a:ext cx="546100" cy="288925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テキスト ボックス 74"/>
            <p:cNvSpPr txBox="1">
              <a:spLocks noChangeArrowheads="1"/>
            </p:cNvSpPr>
            <p:nvPr/>
          </p:nvSpPr>
          <p:spPr bwMode="auto">
            <a:xfrm>
              <a:off x="-2602417" y="2319339"/>
              <a:ext cx="663302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indent="-22860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smtClean="0">
                  <a:solidFill>
                    <a:srgbClr val="FFFF00"/>
                  </a:solidFill>
                  <a:cs typeface="Arial" charset="0"/>
                </a:rPr>
                <a:t>500mm</a:t>
              </a:r>
              <a:endParaRPr lang="ja-JP" altLang="en-US" sz="1000" smtClean="0">
                <a:solidFill>
                  <a:srgbClr val="FFFF00"/>
                </a:solidFill>
                <a:cs typeface="Arial" charset="0"/>
              </a:endParaRPr>
            </a:p>
          </p:txBody>
        </p:sp>
      </p:grpSp>
      <p:sp>
        <p:nvSpPr>
          <p:cNvPr id="217096" name="テキスト ボックス 17"/>
          <p:cNvSpPr txBox="1">
            <a:spLocks noChangeArrowheads="1"/>
          </p:cNvSpPr>
          <p:nvPr/>
        </p:nvSpPr>
        <p:spPr bwMode="auto">
          <a:xfrm>
            <a:off x="101640" y="6177841"/>
            <a:ext cx="21807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indent="-22860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b="1" dirty="0" smtClean="0">
                <a:solidFill>
                  <a:srgbClr val="000000"/>
                </a:solidFill>
              </a:rPr>
              <a:t>Compact To-Chopper 25/50Hz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100" b="1" dirty="0" smtClean="0">
                <a:solidFill>
                  <a:srgbClr val="000000"/>
                </a:solidFill>
              </a:rPr>
              <a:t>Developed by KOBELCO</a:t>
            </a:r>
            <a:endParaRPr lang="ja-JP" altLang="en-US" sz="1100" b="1" dirty="0" smtClean="0">
              <a:solidFill>
                <a:srgbClr val="000000"/>
              </a:solidFill>
            </a:endParaRPr>
          </a:p>
        </p:txBody>
      </p:sp>
      <p:grpSp>
        <p:nvGrpSpPr>
          <p:cNvPr id="20" name="グループ化 19"/>
          <p:cNvGrpSpPr>
            <a:grpSpLocks/>
          </p:cNvGrpSpPr>
          <p:nvPr/>
        </p:nvGrpSpPr>
        <p:grpSpPr bwMode="auto">
          <a:xfrm>
            <a:off x="4781579" y="1836440"/>
            <a:ext cx="4291765" cy="4956808"/>
            <a:chOff x="6078125" y="-174057"/>
            <a:chExt cx="4741862" cy="5492188"/>
          </a:xfrm>
        </p:grpSpPr>
        <p:pic>
          <p:nvPicPr>
            <p:cNvPr id="21709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2491"/>
            <a:stretch>
              <a:fillRect/>
            </a:stretch>
          </p:blipFill>
          <p:spPr bwMode="auto">
            <a:xfrm>
              <a:off x="6078125" y="-174057"/>
              <a:ext cx="4741862" cy="5195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7100" name="テキスト ボックス 65"/>
            <p:cNvSpPr txBox="1">
              <a:spLocks noChangeArrowheads="1"/>
            </p:cNvSpPr>
            <p:nvPr/>
          </p:nvSpPr>
          <p:spPr bwMode="auto">
            <a:xfrm>
              <a:off x="6451899" y="5071910"/>
              <a:ext cx="3525686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sz="3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>
                <a:defRPr kumimoji="1"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indent="-22860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eaLnBrk="0" hangingPunct="0">
                <a:defRPr kumimoji="1"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dirty="0" smtClean="0">
                  <a:solidFill>
                    <a:srgbClr val="000000"/>
                  </a:solidFill>
                  <a:cs typeface="Arial" charset="0"/>
                </a:rPr>
                <a:t>R. </a:t>
              </a:r>
              <a:r>
                <a:rPr lang="en-US" altLang="ja-JP" sz="1000" dirty="0" err="1" smtClean="0">
                  <a:solidFill>
                    <a:srgbClr val="000000"/>
                  </a:solidFill>
                  <a:cs typeface="Arial" charset="0"/>
                </a:rPr>
                <a:t>Kajimoto</a:t>
              </a:r>
              <a:r>
                <a:rPr lang="en-US" altLang="ja-JP" sz="1000" dirty="0" smtClean="0">
                  <a:solidFill>
                    <a:srgbClr val="000000"/>
                  </a:solidFill>
                  <a:cs typeface="Arial" charset="0"/>
                </a:rPr>
                <a:t> </a:t>
              </a:r>
              <a:r>
                <a:rPr lang="en-US" altLang="ja-JP" sz="1000" i="1" dirty="0" smtClean="0">
                  <a:solidFill>
                    <a:srgbClr val="000000"/>
                  </a:solidFill>
                  <a:cs typeface="Arial" charset="0"/>
                </a:rPr>
                <a:t>et al.</a:t>
              </a:r>
              <a:r>
                <a:rPr lang="en-US" altLang="ja-JP" sz="1000" dirty="0" smtClean="0">
                  <a:solidFill>
                    <a:srgbClr val="000000"/>
                  </a:solidFill>
                  <a:cs typeface="Arial" charset="0"/>
                </a:rPr>
                <a:t>, J. Phys. Soc. </a:t>
              </a:r>
              <a:r>
                <a:rPr lang="en-US" altLang="ja-JP" sz="1000" dirty="0" err="1" smtClean="0">
                  <a:solidFill>
                    <a:srgbClr val="000000"/>
                  </a:solidFill>
                  <a:cs typeface="Arial" charset="0"/>
                </a:rPr>
                <a:t>Jpn</a:t>
              </a:r>
              <a:r>
                <a:rPr lang="en-US" altLang="ja-JP" sz="1000" dirty="0" smtClean="0">
                  <a:solidFill>
                    <a:srgbClr val="000000"/>
                  </a:solidFill>
                  <a:cs typeface="Arial" charset="0"/>
                </a:rPr>
                <a:t>. </a:t>
              </a:r>
              <a:r>
                <a:rPr lang="en-US" altLang="ja-JP" sz="1000" b="1" dirty="0" smtClean="0">
                  <a:solidFill>
                    <a:srgbClr val="000000"/>
                  </a:solidFill>
                  <a:cs typeface="Arial" charset="0"/>
                </a:rPr>
                <a:t>80</a:t>
              </a:r>
              <a:r>
                <a:rPr lang="en-US" altLang="ja-JP" sz="1000" dirty="0" smtClean="0">
                  <a:solidFill>
                    <a:srgbClr val="000000"/>
                  </a:solidFill>
                  <a:cs typeface="Arial" charset="0"/>
                </a:rPr>
                <a:t> (2011) SB025</a:t>
              </a:r>
              <a:endParaRPr lang="ja-JP" altLang="en-US" sz="1000" dirty="0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pic>
        <p:nvPicPr>
          <p:cNvPr id="217098" name="Picture 1556" descr="HRC_back_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2609" y="15235"/>
            <a:ext cx="1422889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5703" y="1187576"/>
            <a:ext cx="761747" cy="60016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2.0 </a:t>
            </a:r>
            <a:r>
              <a:rPr lang="en-US" altLang="ja-JP" sz="11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eV</a:t>
            </a:r>
          </a:p>
          <a:p>
            <a:r>
              <a:rPr lang="en-US" altLang="ja-JP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0.5 </a:t>
            </a:r>
            <a:r>
              <a:rPr lang="en-US" altLang="ja-JP" sz="11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eV</a:t>
            </a:r>
            <a:endParaRPr lang="en-US" altLang="ja-JP" sz="1100" dirty="0" smtClean="0">
              <a:solidFill>
                <a:srgbClr val="000000"/>
              </a:solidFill>
              <a:latin typeface="Arial"/>
              <a:ea typeface="ＭＳ Ｐゴシック"/>
            </a:endParaRPr>
          </a:p>
          <a:p>
            <a:r>
              <a:rPr lang="en-US" altLang="ja-JP" sz="1100" dirty="0" smtClean="0">
                <a:solidFill>
                  <a:srgbClr val="000000"/>
                </a:solidFill>
                <a:latin typeface="Arial"/>
                <a:ea typeface="ＭＳ Ｐゴシック"/>
              </a:rPr>
              <a:t>0.125 </a:t>
            </a:r>
            <a:r>
              <a:rPr lang="en-US" altLang="ja-JP" sz="11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eV</a:t>
            </a:r>
            <a:endParaRPr lang="en-US" sz="11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77564" y="1085210"/>
            <a:ext cx="3736077" cy="646331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ea typeface="ＭＳ Ｐゴシック"/>
              </a:rPr>
              <a:t>High energy neutrons enter into instrument are thermalized by surroundings, come out at later time and makes a high back ground.</a:t>
            </a:r>
            <a:endParaRPr lang="en-US" sz="12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2525267" y="1731541"/>
            <a:ext cx="2452297" cy="911092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>
            <a:off x="1171236" y="654303"/>
            <a:ext cx="27616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Fermi Chopper transmission</a:t>
            </a:r>
            <a:endParaRPr lang="en-US" sz="16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923636" y="3479030"/>
            <a:ext cx="395959" cy="15394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565673" y="3734356"/>
            <a:ext cx="1442071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 closing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at</a:t>
            </a:r>
            <a:r>
              <a:rPr lang="ja-JP" altLang="en-US" sz="1200" dirty="0" smtClean="0"/>
              <a:t> </a:t>
            </a:r>
            <a:r>
              <a:rPr lang="en-US" altLang="ja-JP" sz="1200" dirty="0" smtClean="0"/>
              <a:t>25Hz</a:t>
            </a:r>
            <a:endParaRPr lang="en-US" sz="1200" dirty="0"/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 bwMode="auto">
          <a:xfrm flipH="1" flipV="1">
            <a:off x="1100667" y="3494424"/>
            <a:ext cx="186042" cy="239932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566474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5B53-2D1B-C244-8FC4-497B62BAC0DB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33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03" y="1395414"/>
            <a:ext cx="7824340" cy="4885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783" y="852289"/>
            <a:ext cx="382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Line Shield  Dose in distance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302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5B53-2D1B-C244-8FC4-497B62BAC0DB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34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9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05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5587" y="6298119"/>
            <a:ext cx="2277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50</a:t>
            </a:r>
            <a:r>
              <a:rPr lang="el-GR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μ</a:t>
            </a:r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Sv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/y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at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public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area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6832"/>
            <a:ext cx="3254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Reported by Nakashima in ICRS 2004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0372" y="1233412"/>
            <a:ext cx="654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Simulation by assuming beam loss in accelerator and target stations</a:t>
            </a:r>
          </a:p>
        </p:txBody>
      </p:sp>
    </p:spTree>
    <p:extLst>
      <p:ext uri="{BB962C8B-B14F-4D97-AF65-F5344CB8AC3E}">
        <p14:creationId xmlns:p14="http://schemas.microsoft.com/office/powerpoint/2010/main" val="4094074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166" y="888244"/>
            <a:ext cx="689816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What is J-PARC MLF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Shielding Design for instrument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It is not just shield source radiation,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But we lead most of radiation to the instrument.</a:t>
            </a: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Neutronics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for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long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instrument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Schield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as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much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cost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effective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under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keeping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safety.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Sample (powder and liquid)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Hall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level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and</a:t>
            </a:r>
            <a:r>
              <a:rPr lang="ja-JP" alt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 </a:t>
            </a:r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hotspot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Outside building and public</a:t>
            </a:r>
          </a:p>
          <a:p>
            <a:r>
              <a:rPr lang="en-US" altLang="ja-JP" dirty="0" smtClean="0">
                <a:solidFill>
                  <a:prstClr val="black"/>
                </a:solidFill>
                <a:latin typeface="Calibri"/>
                <a:ea typeface="ＭＳ Ｐゴシック"/>
              </a:rPr>
              <a:t>Intermediate region between the controlled area and public area</a:t>
            </a: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r>
              <a:rPr lang="en-US" altLang="ja-JP" dirty="0" err="1" smtClean="0">
                <a:solidFill>
                  <a:prstClr val="black"/>
                </a:solidFill>
                <a:latin typeface="Calibri"/>
                <a:ea typeface="ＭＳ Ｐゴシック"/>
              </a:rPr>
              <a:t>Skyshine</a:t>
            </a:r>
            <a:endParaRPr lang="en-US" altLang="ja-JP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  <a:ea typeface="ＭＳ Ｐゴシック"/>
              </a:rPr>
              <a:t>Actual dose is lower than calc.</a:t>
            </a:r>
          </a:p>
          <a:p>
            <a:endParaRPr lang="en-US" dirty="0">
              <a:solidFill>
                <a:prstClr val="black"/>
              </a:solidFill>
              <a:latin typeface="Calibri"/>
              <a:ea typeface="ＭＳ Ｐゴシック"/>
            </a:endParaRPr>
          </a:p>
          <a:p>
            <a:endParaRPr lang="en-US" dirty="0" smtClea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610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3"/>
          <p:cNvSpPr txBox="1">
            <a:spLocks noChangeArrowheads="1"/>
          </p:cNvSpPr>
          <p:nvPr/>
        </p:nvSpPr>
        <p:spPr bwMode="auto">
          <a:xfrm>
            <a:off x="114346" y="1429348"/>
            <a:ext cx="902041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32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kumimoji="1" sz="28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828800" indent="-457200">
              <a:defRPr kumimoji="1"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286000" indent="-457200">
              <a:defRPr kumimoji="1"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2"/>
              </a:buBlip>
              <a:defRPr kumimoji="1"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  <a:defRPr/>
            </a:pPr>
            <a:r>
              <a:rPr lang="en-US" altLang="ja-JP" sz="2000" dirty="0" smtClean="0">
                <a:solidFill>
                  <a:srgbClr val="545472"/>
                </a:solidFill>
              </a:rPr>
              <a:t>Very high energy spectrum both in N and P</a:t>
            </a:r>
            <a:r>
              <a:rPr lang="el-GR" altLang="ja-JP" sz="2000" dirty="0" smtClean="0">
                <a:solidFill>
                  <a:srgbClr val="545472"/>
                </a:solidFill>
              </a:rPr>
              <a:t>, </a:t>
            </a:r>
            <a:r>
              <a:rPr lang="en-US" altLang="ja-JP" sz="2000" dirty="0" smtClean="0">
                <a:solidFill>
                  <a:srgbClr val="545472"/>
                </a:solidFill>
              </a:rPr>
              <a:t>not existing in reactor.</a:t>
            </a:r>
            <a:r>
              <a:rPr lang="el-GR" altLang="ja-JP" sz="2000" dirty="0" smtClean="0">
                <a:solidFill>
                  <a:srgbClr val="545472"/>
                </a:solidFill>
              </a:rPr>
              <a:t> </a:t>
            </a:r>
            <a:endParaRPr lang="en-US" altLang="ja-JP" sz="2000" dirty="0" smtClean="0">
              <a:solidFill>
                <a:srgbClr val="545472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AutoNum type="arabicParenBoth"/>
              <a:defRPr/>
            </a:pPr>
            <a:r>
              <a:rPr lang="en-US" altLang="ja-JP" sz="2000" dirty="0" smtClean="0">
                <a:solidFill>
                  <a:srgbClr val="545472"/>
                </a:solidFill>
              </a:rPr>
              <a:t>Tight coupling between Target and Moderator enhance harder spectrum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7310438" y="6237288"/>
            <a:ext cx="1654175" cy="354012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ja-JP" sz="1000">
                <a:latin typeface="Arial" charset="0"/>
                <a:ea typeface="ＭＳ Ｐゴシック" charset="0"/>
              </a:rPr>
              <a:t>Method (1)</a:t>
            </a:r>
          </a:p>
        </p:txBody>
      </p:sp>
      <p:sp>
        <p:nvSpPr>
          <p:cNvPr id="5124" name="Rectangle 15"/>
          <p:cNvSpPr>
            <a:spLocks noChangeArrowheads="1"/>
          </p:cNvSpPr>
          <p:nvPr/>
        </p:nvSpPr>
        <p:spPr bwMode="auto">
          <a:xfrm>
            <a:off x="107504" y="138113"/>
            <a:ext cx="6985472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Energy Spectrum</a:t>
            </a:r>
            <a:r>
              <a:rPr kumimoji="1" lang="ja-JP" altLang="en-US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altLang="ja-JP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of</a:t>
            </a:r>
            <a:r>
              <a:rPr kumimoji="1" lang="ja-JP" altLang="en-US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altLang="ja-JP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Neutron</a:t>
            </a:r>
            <a:r>
              <a:rPr kumimoji="1" lang="ja-JP" altLang="en-US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altLang="ja-JP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and</a:t>
            </a:r>
            <a:r>
              <a:rPr kumimoji="1" lang="ja-JP" altLang="en-US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altLang="ja-JP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Photon</a:t>
            </a:r>
            <a:r>
              <a:rPr kumimoji="1" lang="ja-JP" altLang="en-US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altLang="ja-JP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at</a:t>
            </a:r>
            <a:r>
              <a:rPr kumimoji="1" lang="ja-JP" altLang="en-US" sz="2000" b="1" dirty="0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altLang="ja-JP" sz="2000" b="1" dirty="0" err="1" smtClean="0">
                <a:solidFill>
                  <a:srgbClr val="660066"/>
                </a:solidFill>
                <a:latin typeface="Tahoma" charset="0"/>
                <a:ea typeface="ＭＳ Ｐゴシック" charset="0"/>
                <a:cs typeface="ＭＳ Ｐゴシック" charset="0"/>
              </a:rPr>
              <a:t>sns</a:t>
            </a:r>
            <a:endParaRPr kumimoji="1" lang="en-US" altLang="ja-JP" sz="2000" b="1" dirty="0" smtClean="0">
              <a:solidFill>
                <a:srgbClr val="660066"/>
              </a:solidFill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22902" name="Group 22"/>
          <p:cNvGrpSpPr>
            <a:grpSpLocks/>
          </p:cNvGrpSpPr>
          <p:nvPr/>
        </p:nvGrpSpPr>
        <p:grpSpPr bwMode="auto">
          <a:xfrm>
            <a:off x="395288" y="2781300"/>
            <a:ext cx="8208962" cy="3249613"/>
            <a:chOff x="249" y="1752"/>
            <a:chExt cx="5171" cy="2047"/>
          </a:xfrm>
        </p:grpSpPr>
        <p:pic>
          <p:nvPicPr>
            <p:cNvPr id="5126" name="Picture 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1752"/>
              <a:ext cx="2812" cy="20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5127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" y="2024"/>
              <a:ext cx="2326" cy="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128" name="Text Box 20"/>
            <p:cNvSpPr txBox="1">
              <a:spLocks noChangeArrowheads="1"/>
            </p:cNvSpPr>
            <p:nvPr/>
          </p:nvSpPr>
          <p:spPr bwMode="auto">
            <a:xfrm>
              <a:off x="807" y="1912"/>
              <a:ext cx="195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smtClean="0">
                  <a:solidFill>
                    <a:srgbClr val="545472"/>
                  </a:solidFill>
                  <a:latin typeface="Tahoma" charset="0"/>
                </a:rPr>
                <a:t>Neutron spectra from moderator</a:t>
              </a:r>
            </a:p>
          </p:txBody>
        </p:sp>
        <p:sp>
          <p:nvSpPr>
            <p:cNvPr id="5129" name="Text Box 21"/>
            <p:cNvSpPr txBox="1">
              <a:spLocks noChangeArrowheads="1"/>
            </p:cNvSpPr>
            <p:nvPr/>
          </p:nvSpPr>
          <p:spPr bwMode="auto">
            <a:xfrm>
              <a:off x="3482" y="1842"/>
              <a:ext cx="189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algn="ctr"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ja-JP" sz="1600" smtClean="0">
                  <a:solidFill>
                    <a:srgbClr val="545472"/>
                  </a:solidFill>
                  <a:latin typeface="Tahoma" charset="0"/>
                </a:rPr>
                <a:t>Photon spectra from moderator</a:t>
              </a:r>
            </a:p>
          </p:txBody>
        </p:sp>
      </p:grpSp>
      <p:sp>
        <p:nvSpPr>
          <p:cNvPr id="4" name="Freeform 3"/>
          <p:cNvSpPr/>
          <p:nvPr/>
        </p:nvSpPr>
        <p:spPr>
          <a:xfrm>
            <a:off x="3819071" y="4172857"/>
            <a:ext cx="63500" cy="390072"/>
          </a:xfrm>
          <a:custGeom>
            <a:avLst/>
            <a:gdLst>
              <a:gd name="connsiteX0" fmla="*/ 0 w 63500"/>
              <a:gd name="connsiteY0" fmla="*/ 0 h 390072"/>
              <a:gd name="connsiteX1" fmla="*/ 0 w 63500"/>
              <a:gd name="connsiteY1" fmla="*/ 18143 h 390072"/>
              <a:gd name="connsiteX2" fmla="*/ 36286 w 63500"/>
              <a:gd name="connsiteY2" fmla="*/ 163286 h 390072"/>
              <a:gd name="connsiteX3" fmla="*/ 54429 w 63500"/>
              <a:gd name="connsiteY3" fmla="*/ 217714 h 390072"/>
              <a:gd name="connsiteX4" fmla="*/ 63500 w 63500"/>
              <a:gd name="connsiteY4" fmla="*/ 244929 h 390072"/>
              <a:gd name="connsiteX5" fmla="*/ 63500 w 63500"/>
              <a:gd name="connsiteY5" fmla="*/ 390072 h 390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500" h="390072">
                <a:moveTo>
                  <a:pt x="0" y="0"/>
                </a:moveTo>
                <a:lnTo>
                  <a:pt x="0" y="18143"/>
                </a:lnTo>
                <a:cubicBezTo>
                  <a:pt x="21892" y="127602"/>
                  <a:pt x="8393" y="79608"/>
                  <a:pt x="36286" y="163286"/>
                </a:cubicBezTo>
                <a:lnTo>
                  <a:pt x="54429" y="217714"/>
                </a:lnTo>
                <a:cubicBezTo>
                  <a:pt x="57453" y="226786"/>
                  <a:pt x="63500" y="235367"/>
                  <a:pt x="63500" y="244929"/>
                </a:cubicBezTo>
                <a:lnTo>
                  <a:pt x="63500" y="390072"/>
                </a:ln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545472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ＭＳ Ｐゴシック" charset="0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46286" y="4154714"/>
            <a:ext cx="81833" cy="1360715"/>
          </a:xfrm>
          <a:custGeom>
            <a:avLst/>
            <a:gdLst>
              <a:gd name="connsiteX0" fmla="*/ 0 w 81833"/>
              <a:gd name="connsiteY0" fmla="*/ 0 h 1360715"/>
              <a:gd name="connsiteX1" fmla="*/ 0 w 81833"/>
              <a:gd name="connsiteY1" fmla="*/ 0 h 1360715"/>
              <a:gd name="connsiteX2" fmla="*/ 18143 w 81833"/>
              <a:gd name="connsiteY2" fmla="*/ 108857 h 1360715"/>
              <a:gd name="connsiteX3" fmla="*/ 45357 w 81833"/>
              <a:gd name="connsiteY3" fmla="*/ 199572 h 1360715"/>
              <a:gd name="connsiteX4" fmla="*/ 72571 w 81833"/>
              <a:gd name="connsiteY4" fmla="*/ 562429 h 1360715"/>
              <a:gd name="connsiteX5" fmla="*/ 81643 w 81833"/>
              <a:gd name="connsiteY5" fmla="*/ 1360715 h 1360715"/>
              <a:gd name="connsiteX6" fmla="*/ 81643 w 81833"/>
              <a:gd name="connsiteY6" fmla="*/ 1360715 h 136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33" h="1360715">
                <a:moveTo>
                  <a:pt x="0" y="0"/>
                </a:moveTo>
                <a:lnTo>
                  <a:pt x="0" y="0"/>
                </a:lnTo>
                <a:cubicBezTo>
                  <a:pt x="6048" y="36286"/>
                  <a:pt x="12406" y="72521"/>
                  <a:pt x="18143" y="108857"/>
                </a:cubicBezTo>
                <a:cubicBezTo>
                  <a:pt x="30220" y="185347"/>
                  <a:pt x="14607" y="153446"/>
                  <a:pt x="45357" y="199572"/>
                </a:cubicBezTo>
                <a:cubicBezTo>
                  <a:pt x="58756" y="333568"/>
                  <a:pt x="66522" y="401124"/>
                  <a:pt x="72571" y="562429"/>
                </a:cubicBezTo>
                <a:cubicBezTo>
                  <a:pt x="83941" y="865615"/>
                  <a:pt x="81643" y="1066342"/>
                  <a:pt x="81643" y="1360715"/>
                </a:cubicBezTo>
                <a:lnTo>
                  <a:pt x="81643" y="1360715"/>
                </a:lnTo>
              </a:path>
            </a:pathLst>
          </a:custGeom>
          <a:ln w="28575" cmpd="sng">
            <a:solidFill>
              <a:srgbClr val="0000FF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545472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ＭＳ Ｐゴシック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9792" y="4797152"/>
            <a:ext cx="902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2000" dirty="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reactor</a:t>
            </a:r>
            <a:endParaRPr kumimoji="1" lang="en-US" sz="2000" dirty="0" smtClean="0">
              <a:solidFill>
                <a:srgbClr val="545472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275856" y="4869160"/>
            <a:ext cx="648072" cy="720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7524328" y="4869160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el-GR" sz="1400" dirty="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π</a:t>
            </a:r>
            <a:r>
              <a:rPr kumimoji="1" lang="en-US" sz="1400" baseline="30000" dirty="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  <a:r>
              <a:rPr kumimoji="1" lang="el-GR" sz="1400" baseline="30000" dirty="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kumimoji="1" lang="en-US" sz="1400" dirty="0" smtClean="0">
                <a:solidFill>
                  <a:srgbClr val="54547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decay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7884368" y="4653136"/>
            <a:ext cx="0" cy="2880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4310303" y="5118486"/>
            <a:ext cx="192424" cy="10544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2140175" y="6183409"/>
            <a:ext cx="544466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Those high energy particles create other neutrons.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4502727" y="5270886"/>
            <a:ext cx="3278909" cy="9125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Freeform 18"/>
          <p:cNvSpPr/>
          <p:nvPr/>
        </p:nvSpPr>
        <p:spPr>
          <a:xfrm>
            <a:off x="7487855" y="4260810"/>
            <a:ext cx="81833" cy="1360715"/>
          </a:xfrm>
          <a:custGeom>
            <a:avLst/>
            <a:gdLst>
              <a:gd name="connsiteX0" fmla="*/ 0 w 81833"/>
              <a:gd name="connsiteY0" fmla="*/ 0 h 1360715"/>
              <a:gd name="connsiteX1" fmla="*/ 0 w 81833"/>
              <a:gd name="connsiteY1" fmla="*/ 0 h 1360715"/>
              <a:gd name="connsiteX2" fmla="*/ 18143 w 81833"/>
              <a:gd name="connsiteY2" fmla="*/ 108857 h 1360715"/>
              <a:gd name="connsiteX3" fmla="*/ 45357 w 81833"/>
              <a:gd name="connsiteY3" fmla="*/ 199572 h 1360715"/>
              <a:gd name="connsiteX4" fmla="*/ 72571 w 81833"/>
              <a:gd name="connsiteY4" fmla="*/ 562429 h 1360715"/>
              <a:gd name="connsiteX5" fmla="*/ 81643 w 81833"/>
              <a:gd name="connsiteY5" fmla="*/ 1360715 h 1360715"/>
              <a:gd name="connsiteX6" fmla="*/ 81643 w 81833"/>
              <a:gd name="connsiteY6" fmla="*/ 1360715 h 1360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833" h="1360715">
                <a:moveTo>
                  <a:pt x="0" y="0"/>
                </a:moveTo>
                <a:lnTo>
                  <a:pt x="0" y="0"/>
                </a:lnTo>
                <a:cubicBezTo>
                  <a:pt x="6048" y="36286"/>
                  <a:pt x="12406" y="72521"/>
                  <a:pt x="18143" y="108857"/>
                </a:cubicBezTo>
                <a:cubicBezTo>
                  <a:pt x="30220" y="185347"/>
                  <a:pt x="14607" y="153446"/>
                  <a:pt x="45357" y="199572"/>
                </a:cubicBezTo>
                <a:cubicBezTo>
                  <a:pt x="58756" y="333568"/>
                  <a:pt x="66522" y="401124"/>
                  <a:pt x="72571" y="562429"/>
                </a:cubicBezTo>
                <a:cubicBezTo>
                  <a:pt x="83941" y="865615"/>
                  <a:pt x="81643" y="1066342"/>
                  <a:pt x="81643" y="1360715"/>
                </a:cubicBezTo>
                <a:lnTo>
                  <a:pt x="81643" y="1360715"/>
                </a:lnTo>
              </a:path>
            </a:pathLst>
          </a:custGeom>
          <a:ln w="28575" cmpd="sng">
            <a:solidFill>
              <a:srgbClr val="0000FF"/>
            </a:solidFill>
            <a:prstDash val="dash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kumimoji="1" lang="en-US" sz="2400" smtClean="0">
              <a:solidFill>
                <a:srgbClr val="545472"/>
              </a:solidFill>
              <a:latin typeface="Times New Roman" panose="02020603050405020304" pitchFamily="18" charset="0"/>
              <a:ea typeface="ＭＳ Ｐゴシック" panose="020B0600070205080204" pitchFamily="50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354146"/>
      </p:ext>
    </p:ext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852"/>
            <a:ext cx="9141222" cy="68580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5025762" y="1276855"/>
            <a:ext cx="1161359" cy="430864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87121" y="1141019"/>
            <a:ext cx="13454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Straight guide</a:t>
            </a:r>
            <a:endParaRPr lang="en-US" sz="1600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307203" y="2103129"/>
            <a:ext cx="1856320" cy="1506288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476180" y="1764575"/>
            <a:ext cx="1283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Curved guide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64472" y="629171"/>
            <a:ext cx="4469605" cy="2862323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ja-JP" altLang="ja-JP" dirty="0" smtClean="0"/>
              <a:t>G</a:t>
            </a:r>
            <a:r>
              <a:rPr lang="en-US" altLang="ja-JP" dirty="0" err="1" smtClean="0"/>
              <a:t>uide</a:t>
            </a:r>
            <a:r>
              <a:rPr lang="ja-JP" altLang="en-US" dirty="0" smtClean="0"/>
              <a:t> </a:t>
            </a:r>
            <a:r>
              <a:rPr lang="en-US" altLang="ja-JP" dirty="0" smtClean="0"/>
              <a:t>line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Dose  at side surface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Initially before the construction in 2005</a:t>
            </a:r>
            <a:endParaRPr lang="en-US" altLang="ja-JP" dirty="0"/>
          </a:p>
          <a:p>
            <a:r>
              <a:rPr lang="en-US" altLang="ja-JP" dirty="0" smtClean="0"/>
              <a:t>     6.25</a:t>
            </a:r>
            <a:r>
              <a:rPr lang="el-GR" altLang="ja-JP" dirty="0" smtClean="0"/>
              <a:t> μ</a:t>
            </a:r>
            <a:r>
              <a:rPr lang="en-US" altLang="ja-JP" dirty="0" err="1" smtClean="0"/>
              <a:t>Sv</a:t>
            </a:r>
            <a:r>
              <a:rPr lang="en-US" altLang="ja-JP" dirty="0" smtClean="0"/>
              <a:t>/h ( = 25(</a:t>
            </a:r>
            <a:r>
              <a:rPr lang="en-US" altLang="ja-JP" dirty="0" err="1" smtClean="0"/>
              <a:t>reg</a:t>
            </a:r>
            <a:r>
              <a:rPr lang="en-US" altLang="ja-JP" dirty="0" smtClean="0"/>
              <a:t>)/2(</a:t>
            </a:r>
            <a:r>
              <a:rPr lang="en-US" altLang="ja-JP" dirty="0" err="1" smtClean="0"/>
              <a:t>sim</a:t>
            </a:r>
            <a:r>
              <a:rPr lang="en-US" altLang="ja-JP" dirty="0" smtClean="0"/>
              <a:t>)/2(design) 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dirty="0" smtClean="0"/>
              <a:t>After operation in 2014</a:t>
            </a:r>
          </a:p>
          <a:p>
            <a:r>
              <a:rPr lang="en-US" altLang="ja-JP" dirty="0"/>
              <a:t> </a:t>
            </a:r>
            <a:r>
              <a:rPr lang="en-US" altLang="ja-JP" dirty="0" smtClean="0"/>
              <a:t>    12.5</a:t>
            </a:r>
            <a:r>
              <a:rPr lang="el-GR" altLang="ja-JP" dirty="0" smtClean="0"/>
              <a:t> </a:t>
            </a:r>
            <a:r>
              <a:rPr lang="el-GR" altLang="ja-JP" dirty="0"/>
              <a:t>μ</a:t>
            </a:r>
            <a:r>
              <a:rPr lang="en-US" altLang="ja-JP" dirty="0" err="1"/>
              <a:t>Sv</a:t>
            </a:r>
            <a:r>
              <a:rPr lang="en-US" altLang="ja-JP" dirty="0"/>
              <a:t>/h </a:t>
            </a:r>
            <a:r>
              <a:rPr lang="en-US" altLang="ja-JP" dirty="0" smtClean="0"/>
              <a:t>( = 25</a:t>
            </a:r>
            <a:r>
              <a:rPr lang="en-US" altLang="ja-JP" dirty="0"/>
              <a:t>/2(</a:t>
            </a:r>
            <a:r>
              <a:rPr lang="en-US" altLang="ja-JP" dirty="0" err="1"/>
              <a:t>simul</a:t>
            </a:r>
            <a:r>
              <a:rPr lang="en-US" altLang="ja-JP" dirty="0" smtClean="0"/>
              <a:t>) )</a:t>
            </a:r>
          </a:p>
          <a:p>
            <a:endParaRPr lang="en-US" altLang="ja-JP" dirty="0" smtClean="0"/>
          </a:p>
          <a:p>
            <a:r>
              <a:rPr lang="en-US" dirty="0" smtClean="0"/>
              <a:t>2)  Cumulated </a:t>
            </a:r>
            <a:r>
              <a:rPr lang="en-US" dirty="0"/>
              <a:t>Dose at top surface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100</a:t>
            </a:r>
            <a:r>
              <a:rPr lang="el-GR" altLang="ja-JP" dirty="0" smtClean="0"/>
              <a:t> </a:t>
            </a:r>
            <a:r>
              <a:rPr lang="el-GR" altLang="ja-JP" dirty="0"/>
              <a:t>μ</a:t>
            </a:r>
            <a:r>
              <a:rPr lang="en-US" altLang="ja-JP" dirty="0" err="1"/>
              <a:t>Sv</a:t>
            </a:r>
            <a:r>
              <a:rPr lang="en-US" altLang="ja-JP" dirty="0"/>
              <a:t>/h/instrument to keep </a:t>
            </a:r>
            <a:r>
              <a:rPr lang="en-US" altLang="ja-JP" dirty="0" err="1" smtClean="0"/>
              <a:t>Skyshine</a:t>
            </a:r>
            <a:endParaRPr lang="en-US" altLang="ja-JP" dirty="0" smtClean="0"/>
          </a:p>
          <a:p>
            <a:pPr marL="285750" indent="-285750">
              <a:buFont typeface="Arial"/>
              <a:buChar char="•"/>
            </a:pPr>
            <a:endParaRPr lang="en-US" altLang="ja-JP" dirty="0" smtClean="0"/>
          </a:p>
          <a:p>
            <a:r>
              <a:rPr lang="en-US" altLang="ja-JP" dirty="0" smtClean="0"/>
              <a:t>3)  Actual </a:t>
            </a:r>
            <a:r>
              <a:rPr lang="en-US" altLang="ja-JP" dirty="0"/>
              <a:t>observed Dose </a:t>
            </a:r>
            <a:r>
              <a:rPr lang="el-GR" altLang="ja-JP" dirty="0" smtClean="0"/>
              <a:t> </a:t>
            </a:r>
            <a:r>
              <a:rPr lang="en-US" altLang="ja-JP" dirty="0" smtClean="0"/>
              <a:t>~ </a:t>
            </a:r>
            <a:r>
              <a:rPr lang="el-GR" altLang="ja-JP" dirty="0" smtClean="0"/>
              <a:t> μ</a:t>
            </a:r>
            <a:r>
              <a:rPr lang="en-US" altLang="ja-JP" dirty="0" err="1" smtClean="0"/>
              <a:t>Sv</a:t>
            </a:r>
            <a:r>
              <a:rPr lang="en-US" altLang="ja-JP" dirty="0"/>
              <a:t>/h at </a:t>
            </a:r>
            <a:r>
              <a:rPr lang="en-US" altLang="ja-JP" dirty="0" smtClean="0"/>
              <a:t>300kW</a:t>
            </a:r>
            <a:endParaRPr lang="en-US" altLang="ja-JP" dirty="0"/>
          </a:p>
        </p:txBody>
      </p:sp>
      <p:sp>
        <p:nvSpPr>
          <p:cNvPr id="13" name="TextBox 12"/>
          <p:cNvSpPr txBox="1"/>
          <p:nvPr/>
        </p:nvSpPr>
        <p:spPr>
          <a:xfrm>
            <a:off x="402034" y="43432"/>
            <a:ext cx="8290290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      How to keep dose low and extract useful neutrons           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7090426" y="2103129"/>
            <a:ext cx="73098" cy="1907745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163523" y="2101641"/>
            <a:ext cx="273676" cy="2055415"/>
          </a:xfrm>
          <a:prstGeom prst="straightConnector1">
            <a:avLst/>
          </a:prstGeom>
          <a:ln w="127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49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F5B53-2D1B-C244-8FC4-497B62BAC0DB}" type="slidenum">
              <a:rPr lang="en-US" altLang="ja-JP" smtClean="0">
                <a:solidFill>
                  <a:srgbClr val="000000"/>
                </a:solidFill>
                <a:latin typeface="Arial"/>
                <a:ea typeface="ＭＳ Ｐゴシック"/>
              </a:rPr>
              <a:pPr/>
              <a:t>6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3471"/>
            <a:ext cx="4836311" cy="38690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932" y="2035578"/>
            <a:ext cx="4106951" cy="44318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155" y="75515"/>
            <a:ext cx="4981778" cy="707886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Development of </a:t>
            </a:r>
            <a:r>
              <a:rPr lang="en-US" sz="2000" dirty="0" smtClean="0">
                <a:solidFill>
                  <a:srgbClr val="FFFF00"/>
                </a:solidFill>
                <a:latin typeface="Arial"/>
                <a:ea typeface="ＭＳ Ｐゴシック"/>
              </a:rPr>
              <a:t>Duct Source 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Concept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To </a:t>
            </a:r>
            <a:r>
              <a:rPr lang="en-US" altLang="ja-JP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make</a:t>
            </a:r>
            <a:r>
              <a:rPr lang="ja-JP" altLang="en-US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it</a:t>
            </a:r>
            <a:r>
              <a:rPr lang="ja-JP" altLang="en-US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easier</a:t>
            </a:r>
            <a:r>
              <a:rPr lang="ja-JP" altLang="en-US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for</a:t>
            </a:r>
            <a:r>
              <a:rPr lang="en-US" sz="2000" dirty="0" smtClean="0">
                <a:solidFill>
                  <a:srgbClr val="FFFFFF"/>
                </a:solidFill>
                <a:latin typeface="Arial"/>
                <a:ea typeface="ＭＳ Ｐゴシック"/>
              </a:rPr>
              <a:t> long path calculation</a:t>
            </a:r>
            <a:endParaRPr lang="en-US" sz="2000" dirty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41689" y="429458"/>
            <a:ext cx="17812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ICANS XVI, 2003</a:t>
            </a:r>
            <a:endParaRPr lang="en-US" sz="1600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F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ＭＳ Ｐゴシック"/>
              </a:rPr>
              <a:t>.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ＭＳ Ｐゴシック"/>
              </a:rPr>
              <a:t>Maekawa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ＭＳ Ｐゴシック"/>
              </a:rPr>
              <a:t> et al.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9012" y="1179111"/>
            <a:ext cx="775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Treat separately direct current and 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duct scattered term</a:t>
            </a:r>
            <a:r>
              <a:rPr lang="en-US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/>
              </a:rPr>
              <a:t>(wall load) by generating source for the second step</a:t>
            </a:r>
            <a:endParaRPr lang="en-US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8" name="TextBox 7"/>
          <p:cNvSpPr txBox="1"/>
          <p:nvPr/>
        </p:nvSpPr>
        <p:spPr>
          <a:xfrm rot="412231">
            <a:off x="1754332" y="4385465"/>
            <a:ext cx="1262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latin typeface="Arial"/>
                <a:ea typeface="ＭＳ Ｐゴシック"/>
              </a:rPr>
              <a:t>Direct current</a:t>
            </a:r>
            <a:endParaRPr lang="en-US" sz="1400" dirty="0">
              <a:solidFill>
                <a:srgbClr val="0000FF"/>
              </a:solidFill>
              <a:latin typeface="Arial"/>
              <a:ea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 rot="20272063">
            <a:off x="658128" y="4029408"/>
            <a:ext cx="1401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  <a:ea typeface="ＭＳ Ｐゴシック"/>
              </a:rPr>
              <a:t>Scattering term</a:t>
            </a:r>
            <a:endParaRPr lang="en-US" sz="1400" dirty="0">
              <a:solidFill>
                <a:srgbClr val="FF0000"/>
              </a:solidFill>
              <a:latin typeface="Arial"/>
              <a:ea typeface="ＭＳ Ｐゴシック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7511" y="2867372"/>
            <a:ext cx="168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Generate neutrons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for the 2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ea typeface="ＭＳ Ｐゴシック"/>
              </a:rPr>
              <a:t>nd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ＭＳ Ｐゴシック"/>
              </a:rPr>
              <a:t> step</a:t>
            </a:r>
            <a:endParaRPr lang="en-US" sz="1400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649773" y="3822333"/>
            <a:ext cx="1096457" cy="435221"/>
          </a:xfrm>
          <a:prstGeom prst="straightConnector1">
            <a:avLst/>
          </a:prstGeom>
          <a:solidFill>
            <a:srgbClr val="BBE0E3">
              <a:alpha val="39999"/>
            </a:srgbClr>
          </a:solidFill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709904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19" y="1297342"/>
            <a:ext cx="7936966" cy="325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4752924" cy="461665"/>
          </a:xfrm>
          <a:prstGeom prst="rect">
            <a:avLst/>
          </a:prstGeom>
          <a:solidFill>
            <a:srgbClr val="0000FF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SHRPD (100m) Beam Line simulation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</a:p>
        </p:txBody>
      </p:sp>
      <p:cxnSp>
        <p:nvCxnSpPr>
          <p:cNvPr id="5" name="Straight Arrow Connector 4"/>
          <p:cNvCxnSpPr>
            <a:stCxn id="7" idx="2"/>
          </p:cNvCxnSpPr>
          <p:nvPr/>
        </p:nvCxnSpPr>
        <p:spPr>
          <a:xfrm>
            <a:off x="2141778" y="1169474"/>
            <a:ext cx="709012" cy="1581197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26384" y="800142"/>
            <a:ext cx="3030787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Curved guide (R=5000m)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430805" y="1293419"/>
            <a:ext cx="108665" cy="160965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11212" y="907790"/>
            <a:ext cx="2659014" cy="369332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Straight guide (B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Glass)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42253" y="4712273"/>
            <a:ext cx="428168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Only </a:t>
            </a:r>
            <a:r>
              <a:rPr lang="en-US" sz="1400" dirty="0"/>
              <a:t>1</a:t>
            </a:r>
            <a:r>
              <a:rPr lang="en-US" sz="1400" dirty="0" smtClean="0"/>
              <a:t>0cm Fe is good enough after the curved section.</a:t>
            </a:r>
            <a:endParaRPr lang="en-US" sz="1400" dirty="0"/>
          </a:p>
        </p:txBody>
      </p:sp>
      <p:cxnSp>
        <p:nvCxnSpPr>
          <p:cNvPr id="11" name="Straight Arrow Connector 10"/>
          <p:cNvCxnSpPr>
            <a:stCxn id="10" idx="0"/>
          </p:cNvCxnSpPr>
          <p:nvPr/>
        </p:nvCxnSpPr>
        <p:spPr>
          <a:xfrm flipH="1" flipV="1">
            <a:off x="6103187" y="3470601"/>
            <a:ext cx="79910" cy="124167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974428" y="907790"/>
            <a:ext cx="294008" cy="103805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71844" y="556310"/>
            <a:ext cx="3069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End of the curved section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(Line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of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sight)</a:t>
            </a:r>
            <a:endParaRPr lang="en-US" sz="1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634846" y="2608044"/>
            <a:ext cx="27167" cy="502591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00186" y="3470600"/>
            <a:ext cx="584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void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94170" y="3110633"/>
            <a:ext cx="848084" cy="276999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Void </a:t>
            </a:r>
            <a:r>
              <a:rPr lang="en-US" altLang="ja-JP" sz="1200" dirty="0"/>
              <a:t>6</a:t>
            </a:r>
            <a:r>
              <a:rPr lang="en-US" altLang="ja-JP" sz="1200" dirty="0" smtClean="0"/>
              <a:t>0cm</a:t>
            </a:r>
            <a:endParaRPr lang="en-US" sz="1200" dirty="0"/>
          </a:p>
        </p:txBody>
      </p:sp>
      <p:cxnSp>
        <p:nvCxnSpPr>
          <p:cNvPr id="17" name="Straight Arrow Connector 16"/>
          <p:cNvCxnSpPr>
            <a:stCxn id="19" idx="0"/>
          </p:cNvCxnSpPr>
          <p:nvPr/>
        </p:nvCxnSpPr>
        <p:spPr>
          <a:xfrm flipH="1" flipV="1">
            <a:off x="2182774" y="4019126"/>
            <a:ext cx="284308" cy="970146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29843" y="4989272"/>
            <a:ext cx="1874478" cy="30777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Bunker up to 12m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46898" y="3339795"/>
            <a:ext cx="754020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     1</a:t>
            </a:r>
            <a:r>
              <a:rPr lang="en-US" sz="11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100" dirty="0" smtClean="0">
                <a:solidFill>
                  <a:srgbClr val="FF0000"/>
                </a:solidFill>
              </a:rPr>
              <a:t>Sv/h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68436" y="1684235"/>
            <a:ext cx="1162369" cy="2616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     &lt; 0.1</a:t>
            </a:r>
            <a:r>
              <a:rPr lang="en-US" sz="11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100" dirty="0" smtClean="0">
                <a:solidFill>
                  <a:srgbClr val="FF0000"/>
                </a:solidFill>
              </a:rPr>
              <a:t>Sv/h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582645" y="1464159"/>
            <a:ext cx="702159" cy="2616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1</a:t>
            </a:r>
            <a:r>
              <a:rPr lang="en-US" sz="11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100" dirty="0" smtClean="0">
                <a:solidFill>
                  <a:srgbClr val="FF0000"/>
                </a:solidFill>
              </a:rPr>
              <a:t>Sv/h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940242" y="1725769"/>
            <a:ext cx="344562" cy="398595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37" idx="2"/>
          </p:cNvCxnSpPr>
          <p:nvPr/>
        </p:nvCxnSpPr>
        <p:spPr>
          <a:xfrm>
            <a:off x="2933725" y="1725769"/>
            <a:ext cx="266461" cy="1807140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3979333" y="1945845"/>
            <a:ext cx="731214" cy="278579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710546" y="1945845"/>
            <a:ext cx="331394" cy="601852"/>
          </a:xfrm>
          <a:prstGeom prst="straightConnector1">
            <a:avLst/>
          </a:prstGeom>
          <a:ln w="127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4"/>
          <p:cNvSpPr/>
          <p:nvPr/>
        </p:nvSpPr>
        <p:spPr>
          <a:xfrm>
            <a:off x="2994121" y="3509114"/>
            <a:ext cx="415637" cy="16805"/>
          </a:xfrm>
          <a:custGeom>
            <a:avLst/>
            <a:gdLst>
              <a:gd name="connsiteX0" fmla="*/ 0 w 415637"/>
              <a:gd name="connsiteY0" fmla="*/ 8401 h 16805"/>
              <a:gd name="connsiteX1" fmla="*/ 0 w 415637"/>
              <a:gd name="connsiteY1" fmla="*/ 8401 h 16805"/>
              <a:gd name="connsiteX2" fmla="*/ 354061 w 415637"/>
              <a:gd name="connsiteY2" fmla="*/ 8401 h 16805"/>
              <a:gd name="connsiteX3" fmla="*/ 377152 w 415637"/>
              <a:gd name="connsiteY3" fmla="*/ 16098 h 16805"/>
              <a:gd name="connsiteX4" fmla="*/ 415637 w 415637"/>
              <a:gd name="connsiteY4" fmla="*/ 16098 h 16805"/>
              <a:gd name="connsiteX5" fmla="*/ 415637 w 415637"/>
              <a:gd name="connsiteY5" fmla="*/ 16098 h 16805"/>
              <a:gd name="connsiteX6" fmla="*/ 415637 w 415637"/>
              <a:gd name="connsiteY6" fmla="*/ 16098 h 16805"/>
              <a:gd name="connsiteX7" fmla="*/ 415637 w 415637"/>
              <a:gd name="connsiteY7" fmla="*/ 16098 h 16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637" h="16805">
                <a:moveTo>
                  <a:pt x="0" y="8401"/>
                </a:moveTo>
                <a:lnTo>
                  <a:pt x="0" y="8401"/>
                </a:lnTo>
                <a:cubicBezTo>
                  <a:pt x="169922" y="-1039"/>
                  <a:pt x="155106" y="-4435"/>
                  <a:pt x="354061" y="8401"/>
                </a:cubicBezTo>
                <a:cubicBezTo>
                  <a:pt x="362158" y="8923"/>
                  <a:pt x="369101" y="15092"/>
                  <a:pt x="377152" y="16098"/>
                </a:cubicBezTo>
                <a:cubicBezTo>
                  <a:pt x="389881" y="17689"/>
                  <a:pt x="402809" y="16098"/>
                  <a:pt x="415637" y="16098"/>
                </a:cubicBezTo>
                <a:lnTo>
                  <a:pt x="415637" y="16098"/>
                </a:lnTo>
                <a:lnTo>
                  <a:pt x="415637" y="16098"/>
                </a:lnTo>
                <a:lnTo>
                  <a:pt x="415637" y="16098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55"/>
          <p:cNvSpPr/>
          <p:nvPr/>
        </p:nvSpPr>
        <p:spPr>
          <a:xfrm>
            <a:off x="3017212" y="2062788"/>
            <a:ext cx="732232" cy="153939"/>
          </a:xfrm>
          <a:custGeom>
            <a:avLst/>
            <a:gdLst>
              <a:gd name="connsiteX0" fmla="*/ 0 w 732232"/>
              <a:gd name="connsiteY0" fmla="*/ 0 h 153939"/>
              <a:gd name="connsiteX1" fmla="*/ 0 w 732232"/>
              <a:gd name="connsiteY1" fmla="*/ 0 h 153939"/>
              <a:gd name="connsiteX2" fmla="*/ 177030 w 732232"/>
              <a:gd name="connsiteY2" fmla="*/ 7697 h 153939"/>
              <a:gd name="connsiteX3" fmla="*/ 223212 w 732232"/>
              <a:gd name="connsiteY3" fmla="*/ 38485 h 153939"/>
              <a:gd name="connsiteX4" fmla="*/ 246303 w 732232"/>
              <a:gd name="connsiteY4" fmla="*/ 46182 h 153939"/>
              <a:gd name="connsiteX5" fmla="*/ 407940 w 732232"/>
              <a:gd name="connsiteY5" fmla="*/ 76970 h 153939"/>
              <a:gd name="connsiteX6" fmla="*/ 515697 w 732232"/>
              <a:gd name="connsiteY6" fmla="*/ 92364 h 153939"/>
              <a:gd name="connsiteX7" fmla="*/ 577273 w 732232"/>
              <a:gd name="connsiteY7" fmla="*/ 107757 h 153939"/>
              <a:gd name="connsiteX8" fmla="*/ 631152 w 732232"/>
              <a:gd name="connsiteY8" fmla="*/ 115454 h 153939"/>
              <a:gd name="connsiteX9" fmla="*/ 677333 w 732232"/>
              <a:gd name="connsiteY9" fmla="*/ 123151 h 153939"/>
              <a:gd name="connsiteX10" fmla="*/ 700424 w 732232"/>
              <a:gd name="connsiteY10" fmla="*/ 138545 h 153939"/>
              <a:gd name="connsiteX11" fmla="*/ 731212 w 732232"/>
              <a:gd name="connsiteY11" fmla="*/ 146242 h 153939"/>
              <a:gd name="connsiteX12" fmla="*/ 731212 w 732232"/>
              <a:gd name="connsiteY12" fmla="*/ 153939 h 153939"/>
              <a:gd name="connsiteX13" fmla="*/ 731212 w 732232"/>
              <a:gd name="connsiteY13" fmla="*/ 153939 h 153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2232" h="153939">
                <a:moveTo>
                  <a:pt x="0" y="0"/>
                </a:moveTo>
                <a:lnTo>
                  <a:pt x="0" y="0"/>
                </a:lnTo>
                <a:cubicBezTo>
                  <a:pt x="59010" y="2566"/>
                  <a:pt x="118823" y="-2339"/>
                  <a:pt x="177030" y="7697"/>
                </a:cubicBezTo>
                <a:cubicBezTo>
                  <a:pt x="195262" y="10841"/>
                  <a:pt x="205660" y="32634"/>
                  <a:pt x="223212" y="38485"/>
                </a:cubicBezTo>
                <a:cubicBezTo>
                  <a:pt x="230909" y="41051"/>
                  <a:pt x="238432" y="44214"/>
                  <a:pt x="246303" y="46182"/>
                </a:cubicBezTo>
                <a:cubicBezTo>
                  <a:pt x="312798" y="62806"/>
                  <a:pt x="336115" y="64999"/>
                  <a:pt x="407940" y="76970"/>
                </a:cubicBezTo>
                <a:cubicBezTo>
                  <a:pt x="462258" y="95077"/>
                  <a:pt x="407779" y="78875"/>
                  <a:pt x="515697" y="92364"/>
                </a:cubicBezTo>
                <a:cubicBezTo>
                  <a:pt x="617471" y="105085"/>
                  <a:pt x="507455" y="93793"/>
                  <a:pt x="577273" y="107757"/>
                </a:cubicBezTo>
                <a:cubicBezTo>
                  <a:pt x="595063" y="111315"/>
                  <a:pt x="613221" y="112695"/>
                  <a:pt x="631152" y="115454"/>
                </a:cubicBezTo>
                <a:cubicBezTo>
                  <a:pt x="646577" y="117827"/>
                  <a:pt x="661939" y="120585"/>
                  <a:pt x="677333" y="123151"/>
                </a:cubicBezTo>
                <a:cubicBezTo>
                  <a:pt x="685030" y="128282"/>
                  <a:pt x="691921" y="134901"/>
                  <a:pt x="700424" y="138545"/>
                </a:cubicBezTo>
                <a:cubicBezTo>
                  <a:pt x="710147" y="142712"/>
                  <a:pt x="721750" y="141511"/>
                  <a:pt x="731212" y="146242"/>
                </a:cubicBezTo>
                <a:cubicBezTo>
                  <a:pt x="733507" y="147389"/>
                  <a:pt x="731212" y="151373"/>
                  <a:pt x="731212" y="153939"/>
                </a:cubicBezTo>
                <a:lnTo>
                  <a:pt x="731212" y="153939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18110" y="5611091"/>
            <a:ext cx="6488487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Long instrument;</a:t>
            </a:r>
          </a:p>
          <a:p>
            <a:r>
              <a:rPr lang="ja-JP" altLang="en-US" dirty="0" smtClean="0"/>
              <a:t>  </a:t>
            </a:r>
            <a:r>
              <a:rPr lang="en-US" altLang="ja-JP" dirty="0" smtClean="0"/>
              <a:t>1)</a:t>
            </a:r>
            <a:r>
              <a:rPr lang="ja-JP" altLang="en-US" dirty="0" smtClean="0"/>
              <a:t> </a:t>
            </a:r>
            <a:r>
              <a:rPr lang="en-US" altLang="ja-JP" dirty="0" smtClean="0"/>
              <a:t>Get </a:t>
            </a:r>
            <a:r>
              <a:rPr lang="en-US" altLang="ja-JP" dirty="0" smtClean="0"/>
              <a:t>rid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high-E</a:t>
            </a:r>
            <a:r>
              <a:rPr lang="ja-JP" altLang="en-US" dirty="0" smtClean="0"/>
              <a:t> </a:t>
            </a:r>
            <a:r>
              <a:rPr lang="en-US" altLang="ja-JP" dirty="0" smtClean="0"/>
              <a:t>neutron</a:t>
            </a:r>
            <a:r>
              <a:rPr lang="ja-JP" altLang="en-US" dirty="0" smtClean="0"/>
              <a:t> </a:t>
            </a:r>
            <a:r>
              <a:rPr lang="en-US" altLang="ja-JP" dirty="0" smtClean="0"/>
              <a:t>at</a:t>
            </a:r>
            <a:r>
              <a:rPr lang="ja-JP" altLang="en-US" dirty="0" smtClean="0"/>
              <a:t> </a:t>
            </a:r>
            <a:r>
              <a:rPr lang="en-US" altLang="ja-JP" dirty="0" smtClean="0"/>
              <a:t>curved</a:t>
            </a:r>
            <a:r>
              <a:rPr lang="ja-JP" altLang="en-US" dirty="0" smtClean="0"/>
              <a:t> </a:t>
            </a:r>
            <a:r>
              <a:rPr lang="en-US" altLang="ja-JP" dirty="0" smtClean="0"/>
              <a:t>section</a:t>
            </a:r>
            <a:r>
              <a:rPr lang="ja-JP" altLang="en-US" dirty="0" smtClean="0"/>
              <a:t> </a:t>
            </a:r>
            <a:r>
              <a:rPr lang="en-US" altLang="ja-JP" dirty="0" smtClean="0"/>
              <a:t>as</a:t>
            </a:r>
            <a:r>
              <a:rPr lang="ja-JP" altLang="en-US" dirty="0" smtClean="0"/>
              <a:t> </a:t>
            </a:r>
            <a:r>
              <a:rPr lang="en-US" altLang="ja-JP" dirty="0" smtClean="0"/>
              <a:t>much</a:t>
            </a:r>
            <a:r>
              <a:rPr lang="ja-JP" altLang="en-US" dirty="0" smtClean="0"/>
              <a:t> </a:t>
            </a:r>
            <a:r>
              <a:rPr lang="en-US" altLang="ja-JP" dirty="0" smtClean="0"/>
              <a:t>as possible</a:t>
            </a:r>
          </a:p>
          <a:p>
            <a:r>
              <a:rPr lang="en-US" altLang="ja-JP" dirty="0" smtClean="0"/>
              <a:t>  2)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Then needs only light shield at downstream straight section</a:t>
            </a:r>
            <a:r>
              <a:rPr lang="ja-JP" altLang="en-US" dirty="0" smtClean="0"/>
              <a:t> </a:t>
            </a:r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2180773" y="1297342"/>
            <a:ext cx="0" cy="117338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174419" y="2964847"/>
            <a:ext cx="8355" cy="115454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849449" y="2964847"/>
            <a:ext cx="8355" cy="1154549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57804" y="1277122"/>
            <a:ext cx="0" cy="1173385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7425" y="4365233"/>
            <a:ext cx="213223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Monolith up to </a:t>
            </a:r>
            <a:r>
              <a:rPr lang="en-US" sz="1400" dirty="0"/>
              <a:t>8</a:t>
            </a:r>
            <a:r>
              <a:rPr lang="en-US" sz="1400" dirty="0" smtClean="0"/>
              <a:t>m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407380" y="4019126"/>
            <a:ext cx="442069" cy="35986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角丸四角形 1"/>
          <p:cNvSpPr/>
          <p:nvPr/>
        </p:nvSpPr>
        <p:spPr>
          <a:xfrm rot="16200000">
            <a:off x="971446" y="2576750"/>
            <a:ext cx="871868" cy="34784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sv-SE" altLang="ja-JP" sz="11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moderator</a:t>
            </a:r>
            <a:endParaRPr kumimoji="1" lang="ja-JP" altLang="en-US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725405" y="1969947"/>
            <a:ext cx="13514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 position</a:t>
            </a:r>
            <a:endParaRPr lang="en-US" sz="1400" dirty="0"/>
          </a:p>
        </p:txBody>
      </p:sp>
      <p:cxnSp>
        <p:nvCxnSpPr>
          <p:cNvPr id="41" name="Straight Arrow Connector 40"/>
          <p:cNvCxnSpPr>
            <a:stCxn id="24" idx="1"/>
          </p:cNvCxnSpPr>
          <p:nvPr/>
        </p:nvCxnSpPr>
        <p:spPr>
          <a:xfrm flipH="1">
            <a:off x="7374221" y="2799574"/>
            <a:ext cx="26923" cy="32342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821398" y="1809004"/>
            <a:ext cx="28800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822350" y="2139718"/>
            <a:ext cx="28800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823302" y="2470432"/>
            <a:ext cx="28800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7824254" y="2801146"/>
            <a:ext cx="28800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825206" y="3131860"/>
            <a:ext cx="28800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826158" y="3462574"/>
            <a:ext cx="28800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7827110" y="3793288"/>
            <a:ext cx="288000" cy="0"/>
          </a:xfrm>
          <a:prstGeom prst="line">
            <a:avLst/>
          </a:prstGeom>
          <a:ln w="31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3956154" y="1577286"/>
            <a:ext cx="0" cy="244184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827898" y="2470727"/>
            <a:ext cx="5422647" cy="43234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849449" y="2946401"/>
            <a:ext cx="5422647" cy="43234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1873115" y="1809004"/>
            <a:ext cx="5381780" cy="986730"/>
          </a:xfrm>
          <a:custGeom>
            <a:avLst/>
            <a:gdLst>
              <a:gd name="connsiteX0" fmla="*/ 0 w 5381780"/>
              <a:gd name="connsiteY0" fmla="*/ 0 h 986730"/>
              <a:gd name="connsiteX1" fmla="*/ 2046721 w 5381780"/>
              <a:gd name="connsiteY1" fmla="*/ 274092 h 986730"/>
              <a:gd name="connsiteX2" fmla="*/ 2439618 w 5381780"/>
              <a:gd name="connsiteY2" fmla="*/ 730911 h 986730"/>
              <a:gd name="connsiteX3" fmla="*/ 4020345 w 5381780"/>
              <a:gd name="connsiteY3" fmla="*/ 867957 h 986730"/>
              <a:gd name="connsiteX4" fmla="*/ 5381780 w 5381780"/>
              <a:gd name="connsiteY4" fmla="*/ 986730 h 986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780" h="986730">
                <a:moveTo>
                  <a:pt x="0" y="0"/>
                </a:moveTo>
                <a:lnTo>
                  <a:pt x="2046721" y="274092"/>
                </a:lnTo>
                <a:lnTo>
                  <a:pt x="2439618" y="730911"/>
                </a:lnTo>
                <a:lnTo>
                  <a:pt x="4020345" y="867957"/>
                </a:lnTo>
                <a:lnTo>
                  <a:pt x="5381780" y="986730"/>
                </a:lnTo>
              </a:path>
            </a:pathLst>
          </a:custGeom>
          <a:ln>
            <a:solidFill>
              <a:srgbClr val="FFFF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1873114" y="3252554"/>
            <a:ext cx="5398981" cy="429410"/>
          </a:xfrm>
          <a:custGeom>
            <a:avLst/>
            <a:gdLst>
              <a:gd name="connsiteX0" fmla="*/ 0 w 5381780"/>
              <a:gd name="connsiteY0" fmla="*/ 475092 h 475092"/>
              <a:gd name="connsiteX1" fmla="*/ 1937075 w 5381780"/>
              <a:gd name="connsiteY1" fmla="*/ 392864 h 475092"/>
              <a:gd name="connsiteX2" fmla="*/ 2320836 w 5381780"/>
              <a:gd name="connsiteY2" fmla="*/ 0 h 475092"/>
              <a:gd name="connsiteX3" fmla="*/ 3810191 w 5381780"/>
              <a:gd name="connsiteY3" fmla="*/ 118773 h 475092"/>
              <a:gd name="connsiteX4" fmla="*/ 5381780 w 5381780"/>
              <a:gd name="connsiteY4" fmla="*/ 228409 h 47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1780" h="475092">
                <a:moveTo>
                  <a:pt x="0" y="475092"/>
                </a:moveTo>
                <a:lnTo>
                  <a:pt x="1937075" y="392864"/>
                </a:lnTo>
                <a:lnTo>
                  <a:pt x="2320836" y="0"/>
                </a:lnTo>
                <a:lnTo>
                  <a:pt x="3810191" y="118773"/>
                </a:lnTo>
                <a:lnTo>
                  <a:pt x="5381780" y="228409"/>
                </a:lnTo>
              </a:path>
            </a:pathLst>
          </a:custGeom>
          <a:ln>
            <a:solidFill>
              <a:srgbClr val="FFFF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9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44" y="111317"/>
            <a:ext cx="5686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Typical Shield structure for 1</a:t>
            </a:r>
            <a:r>
              <a:rPr lang="el-GR" sz="2400" dirty="0" smtClean="0"/>
              <a:t>μ</a:t>
            </a:r>
            <a:r>
              <a:rPr lang="en-US" sz="2400" dirty="0" err="1" smtClean="0"/>
              <a:t>Sv</a:t>
            </a:r>
            <a:r>
              <a:rPr lang="en-US" sz="2400" dirty="0" smtClean="0"/>
              <a:t>/h for 1MW</a:t>
            </a:r>
            <a:endParaRPr lang="en-US"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4621364" y="1263302"/>
            <a:ext cx="4381639" cy="4682778"/>
            <a:chOff x="267168" y="1210380"/>
            <a:chExt cx="4381639" cy="4682778"/>
          </a:xfrm>
        </p:grpSpPr>
        <p:grpSp>
          <p:nvGrpSpPr>
            <p:cNvPr id="34" name="Group 33"/>
            <p:cNvGrpSpPr/>
            <p:nvPr/>
          </p:nvGrpSpPr>
          <p:grpSpPr>
            <a:xfrm>
              <a:off x="267168" y="2261103"/>
              <a:ext cx="4381639" cy="3632055"/>
              <a:chOff x="2114441" y="1969941"/>
              <a:chExt cx="4381639" cy="3632055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176080" y="2711095"/>
                <a:ext cx="2160000" cy="2160000"/>
              </a:xfrm>
              <a:prstGeom prst="rect">
                <a:avLst/>
              </a:prstGeom>
              <a:solidFill>
                <a:srgbClr val="E46C0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849312" y="3438229"/>
                <a:ext cx="720000" cy="144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20</a:t>
                </a:r>
                <a:endParaRPr lang="en-US" dirty="0"/>
              </a:p>
            </p:txBody>
          </p:sp>
          <p:sp>
            <p:nvSpPr>
              <p:cNvPr id="7" name="Parallelogram 6"/>
              <p:cNvSpPr/>
              <p:nvPr/>
            </p:nvSpPr>
            <p:spPr>
              <a:xfrm rot="5400000" flipH="1">
                <a:off x="4064057" y="2446206"/>
                <a:ext cx="2704045" cy="2160000"/>
              </a:xfrm>
              <a:prstGeom prst="parallelogram">
                <a:avLst/>
              </a:prstGeom>
              <a:solidFill>
                <a:srgbClr val="E46C0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2183216" y="2154607"/>
                <a:ext cx="4309354" cy="556488"/>
              </a:xfrm>
              <a:custGeom>
                <a:avLst/>
                <a:gdLst>
                  <a:gd name="connsiteX0" fmla="*/ 0 w 4309354"/>
                  <a:gd name="connsiteY0" fmla="*/ 542219 h 556488"/>
                  <a:gd name="connsiteX1" fmla="*/ 2440065 w 4309354"/>
                  <a:gd name="connsiteY1" fmla="*/ 7135 h 556488"/>
                  <a:gd name="connsiteX2" fmla="*/ 4309354 w 4309354"/>
                  <a:gd name="connsiteY2" fmla="*/ 0 h 556488"/>
                  <a:gd name="connsiteX3" fmla="*/ 2147542 w 4309354"/>
                  <a:gd name="connsiteY3" fmla="*/ 556488 h 556488"/>
                  <a:gd name="connsiteX4" fmla="*/ 0 w 4309354"/>
                  <a:gd name="connsiteY4" fmla="*/ 542219 h 556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9354" h="556488">
                    <a:moveTo>
                      <a:pt x="0" y="542219"/>
                    </a:moveTo>
                    <a:lnTo>
                      <a:pt x="2440065" y="7135"/>
                    </a:lnTo>
                    <a:lnTo>
                      <a:pt x="4309354" y="0"/>
                    </a:lnTo>
                    <a:lnTo>
                      <a:pt x="2147542" y="556488"/>
                    </a:lnTo>
                    <a:lnTo>
                      <a:pt x="0" y="542219"/>
                    </a:lnTo>
                    <a:close/>
                  </a:path>
                </a:pathLst>
              </a:custGeom>
              <a:solidFill>
                <a:srgbClr val="E46C0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" name="Straight Arrow Connector 19"/>
              <p:cNvCxnSpPr/>
              <p:nvPr/>
            </p:nvCxnSpPr>
            <p:spPr>
              <a:xfrm>
                <a:off x="2183216" y="2390064"/>
                <a:ext cx="2152864" cy="1426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4122029" y="2763632"/>
                <a:ext cx="0" cy="21074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2114441" y="5175080"/>
                <a:ext cx="720000" cy="1426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2849312" y="5189349"/>
                <a:ext cx="720000" cy="1426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3584183" y="5203618"/>
                <a:ext cx="720000" cy="14269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425388" y="3438229"/>
                <a:ext cx="0" cy="144000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3006734" y="3981859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</a:t>
                </a:r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703375" y="3764927"/>
                <a:ext cx="418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  <a:r>
                  <a:rPr lang="en-US" dirty="0" smtClean="0"/>
                  <a:t>0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259608" y="5232664"/>
                <a:ext cx="723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10-15</a:t>
                </a:r>
                <a:endParaRPr lang="en-US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985329" y="5223572"/>
                <a:ext cx="723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10-15</a:t>
                </a:r>
                <a:endParaRPr lang="en-US" dirty="0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11050" y="5214480"/>
                <a:ext cx="10575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10-15 cm</a:t>
                </a:r>
                <a:endParaRPr lang="en-US" dirty="0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078094" y="1969941"/>
                <a:ext cx="10053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30-45cm</a:t>
                </a:r>
                <a:endParaRPr lang="en-US" dirty="0"/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702904" y="1210380"/>
              <a:ext cx="3261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At straight section (0.5t/m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</a:p>
            <a:p>
              <a:r>
                <a:rPr lang="en-US" dirty="0" smtClean="0"/>
                <a:t>( 3t/m</a:t>
              </a:r>
              <a:r>
                <a:rPr lang="en-US" baseline="30000" dirty="0" smtClean="0"/>
                <a:t>2</a:t>
              </a:r>
              <a:r>
                <a:rPr lang="en-US" dirty="0" smtClean="0"/>
                <a:t> including Concrete Base)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28744" y="581346"/>
            <a:ext cx="3918851" cy="6027861"/>
            <a:chOff x="4956977" y="537961"/>
            <a:chExt cx="3918851" cy="6027861"/>
          </a:xfrm>
        </p:grpSpPr>
        <p:grpSp>
          <p:nvGrpSpPr>
            <p:cNvPr id="19" name="Group 18"/>
            <p:cNvGrpSpPr/>
            <p:nvPr/>
          </p:nvGrpSpPr>
          <p:grpSpPr>
            <a:xfrm>
              <a:off x="4956977" y="907293"/>
              <a:ext cx="3918851" cy="5658529"/>
              <a:chOff x="2319563" y="600964"/>
              <a:chExt cx="3918851" cy="5658529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350414" y="1266829"/>
                <a:ext cx="3888000" cy="43200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740192" y="2716366"/>
                <a:ext cx="1008000" cy="28800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5" name="Straight Arrow Connector 34"/>
              <p:cNvCxnSpPr/>
              <p:nvPr/>
            </p:nvCxnSpPr>
            <p:spPr>
              <a:xfrm>
                <a:off x="2350414" y="1027608"/>
                <a:ext cx="3888000" cy="2878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4044326" y="600964"/>
                <a:ext cx="12914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270-290 cm</a:t>
                </a:r>
                <a:endParaRPr lang="en-US" dirty="0"/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>
                <a:off x="6032292" y="1345845"/>
                <a:ext cx="0" cy="425175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5453347" y="3365935"/>
                <a:ext cx="535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300</a:t>
                </a:r>
                <a:endParaRPr lang="en-US" dirty="0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>
                <a:off x="5201047" y="2706829"/>
                <a:ext cx="0" cy="29051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5260514" y="3988256"/>
                <a:ext cx="5356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200</a:t>
                </a:r>
                <a:endParaRPr lang="en-US" dirty="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3614671" y="2702968"/>
                <a:ext cx="144000" cy="1440000"/>
              </a:xfrm>
              <a:prstGeom prst="rect">
                <a:avLst/>
              </a:prstGeom>
              <a:solidFill>
                <a:srgbClr val="E46C0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20</a:t>
                </a:r>
                <a:endParaRPr lang="en-US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3764128" y="2702098"/>
                <a:ext cx="1007999" cy="144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3" name="Straight Arrow Connector 42"/>
              <p:cNvCxnSpPr/>
              <p:nvPr/>
            </p:nvCxnSpPr>
            <p:spPr>
              <a:xfrm flipH="1">
                <a:off x="3730162" y="3988256"/>
                <a:ext cx="362331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3087220" y="3988259"/>
                <a:ext cx="362331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3825538" y="3991561"/>
                <a:ext cx="723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20-30</a:t>
                </a:r>
                <a:endParaRPr lang="en-US" dirty="0"/>
              </a:p>
            </p:txBody>
          </p:sp>
          <p:cxnSp>
            <p:nvCxnSpPr>
              <p:cNvPr id="46" name="Straight Arrow Connector 45"/>
              <p:cNvCxnSpPr/>
              <p:nvPr/>
            </p:nvCxnSpPr>
            <p:spPr>
              <a:xfrm>
                <a:off x="4944446" y="5858146"/>
                <a:ext cx="1293968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5279449" y="5890161"/>
                <a:ext cx="869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100 cm</a:t>
                </a:r>
                <a:endParaRPr lang="en-US" dirty="0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>
                <a:off x="2319563" y="5825938"/>
                <a:ext cx="1293968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48"/>
              <p:cNvSpPr txBox="1"/>
              <p:nvPr/>
            </p:nvSpPr>
            <p:spPr>
              <a:xfrm>
                <a:off x="2608820" y="5890161"/>
                <a:ext cx="8698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100 cm</a:t>
                </a:r>
                <a:endParaRPr lang="en-US" dirty="0"/>
              </a:p>
            </p:txBody>
          </p:sp>
          <p:cxnSp>
            <p:nvCxnSpPr>
              <p:cNvPr id="50" name="Straight Arrow Connector 49"/>
              <p:cNvCxnSpPr/>
              <p:nvPr/>
            </p:nvCxnSpPr>
            <p:spPr>
              <a:xfrm>
                <a:off x="3749457" y="5455824"/>
                <a:ext cx="1008000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3927107" y="5016948"/>
                <a:ext cx="7233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70-90</a:t>
                </a:r>
                <a:endParaRPr lang="en-US" dirty="0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488806" y="2705554"/>
                <a:ext cx="144000" cy="1440000"/>
              </a:xfrm>
              <a:prstGeom prst="rect">
                <a:avLst/>
              </a:prstGeom>
              <a:solidFill>
                <a:srgbClr val="E46C0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20</a:t>
                </a:r>
                <a:endParaRPr lang="en-US" dirty="0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880131" y="2712688"/>
                <a:ext cx="144000" cy="1440000"/>
              </a:xfrm>
              <a:prstGeom prst="rect">
                <a:avLst/>
              </a:prstGeom>
              <a:solidFill>
                <a:srgbClr val="E46C0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20</a:t>
                </a:r>
                <a:endParaRPr lang="en-US" dirty="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754266" y="2715274"/>
                <a:ext cx="144000" cy="1440000"/>
              </a:xfrm>
              <a:prstGeom prst="rect">
                <a:avLst/>
              </a:prstGeom>
              <a:solidFill>
                <a:srgbClr val="E46C0A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20</a:t>
                </a:r>
                <a:endParaRPr lang="en-US" dirty="0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759558" y="2840230"/>
                <a:ext cx="1007999" cy="14400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2910955" y="1655194"/>
                <a:ext cx="1035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Concrete</a:t>
                </a:r>
                <a:endParaRPr lang="en-US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620791" y="2332766"/>
                <a:ext cx="6507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Steel</a:t>
                </a:r>
                <a:endParaRPr lang="en-US" dirty="0"/>
              </a:p>
            </p:txBody>
          </p:sp>
        </p:grpSp>
        <p:sp>
          <p:nvSpPr>
            <p:cNvPr id="59" name="TextBox 58"/>
            <p:cNvSpPr txBox="1"/>
            <p:nvPr/>
          </p:nvSpPr>
          <p:spPr>
            <a:xfrm>
              <a:off x="5756192" y="537961"/>
              <a:ext cx="2671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At Curved section (10t/m</a:t>
              </a:r>
              <a:r>
                <a:rPr lang="en-US" baseline="30000" dirty="0" smtClean="0"/>
                <a:t>2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589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#</a:t>
            </a:r>
            <a:fld id="{606C0528-2AD1-4E5A-9659-AC879C1B29B4}" type="slidenum">
              <a:rPr lang="en-US" altLang="ja-JP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pPr>
                <a:defRPr/>
              </a:pPr>
              <a:t>9</a:t>
            </a:fld>
            <a:endParaRPr lang="en-US" altLang="ja-JP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087" t="12422" r="26748" b="8286"/>
          <a:stretch/>
        </p:blipFill>
        <p:spPr bwMode="auto">
          <a:xfrm>
            <a:off x="1823600" y="1355079"/>
            <a:ext cx="5238000" cy="48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47515" y="838970"/>
            <a:ext cx="407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Line shield in the main hall in 2007.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94788" y="4987698"/>
            <a:ext cx="64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BL03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40158" y="3700765"/>
            <a:ext cx="64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BL08</a:t>
            </a:r>
            <a:endParaRPr lang="en-US" dirty="0"/>
          </a:p>
        </p:txBody>
      </p:sp>
      <p:cxnSp>
        <p:nvCxnSpPr>
          <p:cNvPr id="8" name="直線矢印コネクタ 7"/>
          <p:cNvCxnSpPr/>
          <p:nvPr/>
        </p:nvCxnSpPr>
        <p:spPr>
          <a:xfrm>
            <a:off x="3985146" y="4291662"/>
            <a:ext cx="0" cy="69603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3"/>
          <p:cNvSpPr txBox="1"/>
          <p:nvPr/>
        </p:nvSpPr>
        <p:spPr>
          <a:xfrm>
            <a:off x="3384831" y="4471358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3m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07629" y="2686098"/>
            <a:ext cx="10513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Monolith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590800" y="2877962"/>
            <a:ext cx="570653" cy="4842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988278" y="3710860"/>
            <a:ext cx="926472" cy="2057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17121" y="3731925"/>
            <a:ext cx="85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Bunker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7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umi Painting">
  <a:themeElements>
    <a:clrScheme name="Sumi Painting 1">
      <a:dk1>
        <a:srgbClr val="545472"/>
      </a:dk1>
      <a:lt1>
        <a:srgbClr val="FFFFFF"/>
      </a:lt1>
      <a:dk2>
        <a:srgbClr val="660066"/>
      </a:dk2>
      <a:lt2>
        <a:srgbClr val="9797B7"/>
      </a:lt2>
      <a:accent1>
        <a:srgbClr val="A7CCD9"/>
      </a:accent1>
      <a:accent2>
        <a:srgbClr val="C7C7DF"/>
      </a:accent2>
      <a:accent3>
        <a:srgbClr val="FFFFFF"/>
      </a:accent3>
      <a:accent4>
        <a:srgbClr val="464660"/>
      </a:accent4>
      <a:accent5>
        <a:srgbClr val="D0E2E9"/>
      </a:accent5>
      <a:accent6>
        <a:srgbClr val="B4B4CA"/>
      </a:accent6>
      <a:hlink>
        <a:srgbClr val="9595FF"/>
      </a:hlink>
      <a:folHlink>
        <a:srgbClr val="8888AE"/>
      </a:folHlink>
    </a:clrScheme>
    <a:fontScheme name="Sumi Painting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Sumi Painting 1">
        <a:dk1>
          <a:srgbClr val="545472"/>
        </a:dk1>
        <a:lt1>
          <a:srgbClr val="FFFFFF"/>
        </a:lt1>
        <a:dk2>
          <a:srgbClr val="660066"/>
        </a:dk2>
        <a:lt2>
          <a:srgbClr val="9797B7"/>
        </a:lt2>
        <a:accent1>
          <a:srgbClr val="A7CCD9"/>
        </a:accent1>
        <a:accent2>
          <a:srgbClr val="C7C7DF"/>
        </a:accent2>
        <a:accent3>
          <a:srgbClr val="FFFFFF"/>
        </a:accent3>
        <a:accent4>
          <a:srgbClr val="464660"/>
        </a:accent4>
        <a:accent5>
          <a:srgbClr val="D0E2E9"/>
        </a:accent5>
        <a:accent6>
          <a:srgbClr val="B4B4CA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2">
        <a:dk1>
          <a:srgbClr val="545472"/>
        </a:dk1>
        <a:lt1>
          <a:srgbClr val="FFFFFF"/>
        </a:lt1>
        <a:dk2>
          <a:srgbClr val="892D5B"/>
        </a:dk2>
        <a:lt2>
          <a:srgbClr val="68A7BE"/>
        </a:lt2>
        <a:accent1>
          <a:srgbClr val="CAACCC"/>
        </a:accent1>
        <a:accent2>
          <a:srgbClr val="A7CCD9"/>
        </a:accent2>
        <a:accent3>
          <a:srgbClr val="FFFFFF"/>
        </a:accent3>
        <a:accent4>
          <a:srgbClr val="464660"/>
        </a:accent4>
        <a:accent5>
          <a:srgbClr val="E1D2E2"/>
        </a:accent5>
        <a:accent6>
          <a:srgbClr val="97B9C4"/>
        </a:accent6>
        <a:hlink>
          <a:srgbClr val="9595FF"/>
        </a:hlink>
        <a:folHlink>
          <a:srgbClr val="8888A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4">
        <a:dk1>
          <a:srgbClr val="545472"/>
        </a:dk1>
        <a:lt1>
          <a:srgbClr val="FFFFFF"/>
        </a:lt1>
        <a:dk2>
          <a:srgbClr val="892D5B"/>
        </a:dk2>
        <a:lt2>
          <a:srgbClr val="AC3872"/>
        </a:lt2>
        <a:accent1>
          <a:srgbClr val="660066"/>
        </a:accent1>
        <a:accent2>
          <a:srgbClr val="E2A6C4"/>
        </a:accent2>
        <a:accent3>
          <a:srgbClr val="FFFFFF"/>
        </a:accent3>
        <a:accent4>
          <a:srgbClr val="464660"/>
        </a:accent4>
        <a:accent5>
          <a:srgbClr val="B8AAB8"/>
        </a:accent5>
        <a:accent6>
          <a:srgbClr val="CD96B1"/>
        </a:accent6>
        <a:hlink>
          <a:srgbClr val="8585FF"/>
        </a:hlink>
        <a:folHlink>
          <a:srgbClr val="563EE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5">
        <a:dk1>
          <a:srgbClr val="545472"/>
        </a:dk1>
        <a:lt1>
          <a:srgbClr val="FFFFFF"/>
        </a:lt1>
        <a:dk2>
          <a:srgbClr val="892D5B"/>
        </a:dk2>
        <a:lt2>
          <a:srgbClr val="515BA7"/>
        </a:lt2>
        <a:accent1>
          <a:srgbClr val="8BD8E7"/>
        </a:accent1>
        <a:accent2>
          <a:srgbClr val="A5AAD3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959ABF"/>
        </a:accent6>
        <a:hlink>
          <a:srgbClr val="B78AFA"/>
        </a:hlink>
        <a:folHlink>
          <a:srgbClr val="A0A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6">
        <a:dk1>
          <a:srgbClr val="545472"/>
        </a:dk1>
        <a:lt1>
          <a:srgbClr val="FFFFFF"/>
        </a:lt1>
        <a:dk2>
          <a:srgbClr val="37467F"/>
        </a:dk2>
        <a:lt2>
          <a:srgbClr val="547A3C"/>
        </a:lt2>
        <a:accent1>
          <a:srgbClr val="8BD8E7"/>
        </a:accent1>
        <a:accent2>
          <a:srgbClr val="B7D3A5"/>
        </a:accent2>
        <a:accent3>
          <a:srgbClr val="FFFFFF"/>
        </a:accent3>
        <a:accent4>
          <a:srgbClr val="464660"/>
        </a:accent4>
        <a:accent5>
          <a:srgbClr val="C4E9F1"/>
        </a:accent5>
        <a:accent6>
          <a:srgbClr val="A6BF95"/>
        </a:accent6>
        <a:hlink>
          <a:srgbClr val="619147"/>
        </a:hlink>
        <a:folHlink>
          <a:srgbClr val="94BE7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umi Painting 7">
        <a:dk1>
          <a:srgbClr val="545472"/>
        </a:dk1>
        <a:lt1>
          <a:srgbClr val="FFFFFF"/>
        </a:lt1>
        <a:dk2>
          <a:srgbClr val="655851"/>
        </a:dk2>
        <a:lt2>
          <a:srgbClr val="B49234"/>
        </a:lt2>
        <a:accent1>
          <a:srgbClr val="F8C684"/>
        </a:accent1>
        <a:accent2>
          <a:srgbClr val="E1CE97"/>
        </a:accent2>
        <a:accent3>
          <a:srgbClr val="FFFFFF"/>
        </a:accent3>
        <a:accent4>
          <a:srgbClr val="464660"/>
        </a:accent4>
        <a:accent5>
          <a:srgbClr val="FBDFC2"/>
        </a:accent5>
        <a:accent6>
          <a:srgbClr val="CCBA88"/>
        </a:accent6>
        <a:hlink>
          <a:srgbClr val="7C6148"/>
        </a:hlink>
        <a:folHlink>
          <a:srgbClr val="8E856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>
            <a:alpha val="39999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>
            <a:alpha val="39999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ＭＳ Ｐゴシック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32639</TotalTime>
  <Words>2306</Words>
  <Application>Microsoft Macintosh PowerPoint</Application>
  <PresentationFormat>On-screen Show (4:3)</PresentationFormat>
  <Paragraphs>542</Paragraphs>
  <Slides>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Office Theme</vt:lpstr>
      <vt:lpstr>1_Office Theme</vt:lpstr>
      <vt:lpstr>5_ESS Core Powerpoint</vt:lpstr>
      <vt:lpstr>Sumi Painting</vt:lpstr>
      <vt:lpstr>2_Sumi Painting</vt:lpstr>
      <vt:lpstr>5_標準デザイン</vt:lpstr>
      <vt:lpstr>2_標準デザイン</vt:lpstr>
      <vt:lpstr>4_標準デザイン</vt:lpstr>
      <vt:lpstr>標準デザイン</vt:lpstr>
      <vt:lpstr>3_Office Theme</vt:lpstr>
      <vt:lpstr>Office テーマ</vt:lpstr>
      <vt:lpstr>4_Office Theme</vt:lpstr>
      <vt:lpstr>Document</vt:lpstr>
      <vt:lpstr>PowerPoint Presentation</vt:lpstr>
      <vt:lpstr>PowerPoint Presentation</vt:lpstr>
      <vt:lpstr>PowerPoint Presentation</vt:lpstr>
      <vt:lpstr>Method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Shielding Design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have confirmed the designed performances  in the real beam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Masatoshi Arai (ESS)</dc:creator>
  <cp:lastModifiedBy>Masatoshi Arai (ESS)</cp:lastModifiedBy>
  <cp:revision>215</cp:revision>
  <cp:lastPrinted>2017-01-26T09:58:24Z</cp:lastPrinted>
  <dcterms:created xsi:type="dcterms:W3CDTF">2016-12-06T08:26:33Z</dcterms:created>
  <dcterms:modified xsi:type="dcterms:W3CDTF">2017-05-22T11:46:53Z</dcterms:modified>
</cp:coreProperties>
</file>