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9" r:id="rId6"/>
    <p:sldId id="260" r:id="rId7"/>
    <p:sldId id="263" r:id="rId8"/>
    <p:sldId id="272" r:id="rId9"/>
    <p:sldId id="275" r:id="rId10"/>
    <p:sldId id="277" r:id="rId11"/>
    <p:sldId id="262" r:id="rId12"/>
    <p:sldId id="271" r:id="rId13"/>
    <p:sldId id="279" r:id="rId14"/>
    <p:sldId id="274" r:id="rId15"/>
    <p:sldId id="276" r:id="rId16"/>
    <p:sldId id="278" r:id="rId17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間スタイル 3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78402" autoAdjust="0"/>
  </p:normalViewPr>
  <p:slideViewPr>
    <p:cSldViewPr snapToGrid="0">
      <p:cViewPr>
        <p:scale>
          <a:sx n="51" d="100"/>
          <a:sy n="51" d="100"/>
        </p:scale>
        <p:origin x="255" y="144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 snapToGrid="0">
      <p:cViewPr>
        <p:scale>
          <a:sx n="79" d="100"/>
          <a:sy n="79" d="100"/>
        </p:scale>
        <p:origin x="933" y="-8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F9745-297A-48E2-A145-99A94AF4D6D8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B9339-2B56-4D3A-BD95-F8CE0477C2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337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Thank you</a:t>
            </a:r>
            <a:r>
              <a:rPr kumimoji="1" lang="en-US" altLang="ja-JP" baseline="0" dirty="0" smtClean="0"/>
              <a:t> chair 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266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Finally, the Sector magnet of CYCRONE.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The sector magnet is green shaded area, and red dot means sampling point.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Samples were extracted through the direction of bottom to top.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As a representative, No.5 target side, No.6 opposite side, and No.7 vertical side were described.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Co-60</a:t>
            </a:r>
            <a:r>
              <a:rPr lang="en-US" altLang="ja-JP" sz="1200" baseline="0" dirty="0" smtClean="0"/>
              <a:t> was detected in three parts, but </a:t>
            </a:r>
            <a:r>
              <a:rPr lang="en-US" altLang="ja-JP" sz="1200" dirty="0" smtClean="0"/>
              <a:t>Mn-54 was</a:t>
            </a:r>
            <a:r>
              <a:rPr lang="en-US" altLang="ja-JP" sz="1200" baseline="0" dirty="0" smtClean="0"/>
              <a:t> detected in the target side only</a:t>
            </a:r>
            <a:r>
              <a:rPr lang="en-US" altLang="ja-JP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And, </a:t>
            </a:r>
            <a:r>
              <a:rPr lang="en-US" altLang="ja-JP" sz="1200" dirty="0" err="1" smtClean="0"/>
              <a:t>Mn</a:t>
            </a:r>
            <a:r>
              <a:rPr lang="en-US" altLang="ja-JP" sz="1200" baseline="0" dirty="0" smtClean="0"/>
              <a:t> rapidly decreased with depth.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is a same</a:t>
            </a:r>
            <a:r>
              <a:rPr lang="en-US" altLang="ja-JP" sz="1200" baseline="0" dirty="0" smtClean="0"/>
              <a:t> trend to the York of CYCRONE. 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As a unique trend of sector magnet, Co hardly decreased with sample depth.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It was expected that thermal neutrons distributed in whole body of sector magnet at the operation.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Activity</a:t>
            </a:r>
            <a:r>
              <a:rPr kumimoji="1" lang="en-US" altLang="ja-JP" baseline="0" dirty="0" smtClean="0"/>
              <a:t> level of Co-60 was almost same to the York of CYCRONE, but level of Mn-54 was lower.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03347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the previous</a:t>
            </a:r>
            <a:r>
              <a:rPr kumimoji="1" lang="en-US" altLang="ja-JP" baseline="0" dirty="0" smtClean="0"/>
              <a:t> talk, Masumoto-san explained the clearance level in Japan.</a:t>
            </a:r>
            <a:endParaRPr kumimoji="1" lang="en-US" altLang="ja-JP" dirty="0" smtClean="0"/>
          </a:p>
          <a:p>
            <a:r>
              <a:rPr kumimoji="1" lang="en-US" altLang="ja-JP" dirty="0" smtClean="0"/>
              <a:t>As</a:t>
            </a:r>
            <a:r>
              <a:rPr kumimoji="1" lang="en-US" altLang="ja-JP" baseline="0" dirty="0" smtClean="0"/>
              <a:t> you already know, radioactive wastes must be lower than clearance level in order to treat as normal wastes.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This part, I’d like to discuss the detected activity based on the clearance level.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The results are summarized in this table.</a:t>
            </a:r>
          </a:p>
          <a:p>
            <a:r>
              <a:rPr kumimoji="1" lang="en-US" altLang="ja-JP" baseline="0" dirty="0" smtClean="0"/>
              <a:t>From left side, BC1710, CYCRONE York, and sector magnet.</a:t>
            </a:r>
          </a:p>
          <a:p>
            <a:r>
              <a:rPr kumimoji="1" lang="en-US" altLang="ja-JP" baseline="0" dirty="0" smtClean="0"/>
              <a:t>High activity samples are listed in the second row, High activity samples are listed in bottom row.</a:t>
            </a:r>
          </a:p>
          <a:p>
            <a:r>
              <a:rPr kumimoji="1" lang="en-US" altLang="ja-JP" baseline="0" dirty="0" smtClean="0"/>
              <a:t>Clearance level of Mn-54 and Co-60 are both 0.1 </a:t>
            </a:r>
            <a:r>
              <a:rPr kumimoji="1" lang="en-US" altLang="ja-JP" baseline="0" dirty="0" err="1" smtClean="0"/>
              <a:t>Bq</a:t>
            </a:r>
            <a:r>
              <a:rPr kumimoji="1" lang="en-US" altLang="ja-JP" baseline="0" dirty="0" smtClean="0"/>
              <a:t>/g, and described as blue line.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In four samples, the activity is higher than the Clearance level at all depth.</a:t>
            </a:r>
          </a:p>
          <a:p>
            <a:r>
              <a:rPr kumimoji="1" lang="en-US" altLang="ja-JP" baseline="0" dirty="0" smtClean="0"/>
              <a:t>In a case of the highest sample, it is expected that 30 years or more over times are necessary to become the activity level below clearance level.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Left two samples, the activity is partly lower, but not enough low.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From these fact, almost cyclotron components cannot be treated as normal waste.</a:t>
            </a:r>
          </a:p>
          <a:p>
            <a:r>
              <a:rPr kumimoji="1" lang="en-US" altLang="ja-JP" baseline="0" dirty="0" smtClean="0"/>
              <a:t>These must be controlled as radioactive waste.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3431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OK, I conclude the presentation.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We took core sample from two types of medical purpose cyclotrons.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examined radioactivity of</a:t>
            </a:r>
            <a:r>
              <a:rPr kumimoji="1" lang="en-US" altLang="ja-JP" baseline="0" dirty="0" smtClean="0"/>
              <a:t> nuclides which is generated in the metal components of cyclotron, and determined depth distribution.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As a representative nuclides, Mn-54 and Co-60 were detected.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Mn-54 was mainly detected close to the target port, and rapidly decreased with depth, because made by fast</a:t>
            </a:r>
            <a:r>
              <a:rPr lang="en-US" altLang="ja-JP" sz="1200" baseline="0" dirty="0" smtClean="0"/>
              <a:t> neutrons</a:t>
            </a:r>
            <a:r>
              <a:rPr lang="en-US" altLang="ja-JP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Co-60 was detected in all parts, and slowly decreased with depth, because made by thermal</a:t>
            </a:r>
            <a:r>
              <a:rPr lang="en-US" altLang="ja-JP" sz="1200" baseline="0" dirty="0" smtClean="0"/>
              <a:t> neutrons</a:t>
            </a:r>
            <a:r>
              <a:rPr lang="en-US" altLang="ja-JP" sz="1200" dirty="0" smtClean="0"/>
              <a:t>.</a:t>
            </a:r>
            <a:endParaRPr kumimoji="1" lang="ja-JP" altLang="en-US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The difference between cyclotron type was very small.</a:t>
            </a:r>
            <a:endParaRPr kumimoji="1"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dirty="0" smtClean="0"/>
          </a:p>
          <a:p>
            <a:r>
              <a:rPr kumimoji="1" lang="en-US" altLang="ja-JP" baseline="0" dirty="0" smtClean="0"/>
              <a:t>The metal components of cyclotron such as York and sector magnet must be treated as radioactive waste, because the activity is expected to be much higher than the clearance level.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82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796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4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This is the outline of my</a:t>
            </a:r>
            <a:r>
              <a:rPr kumimoji="1" lang="en-US" altLang="ja-JP" baseline="0" dirty="0" smtClean="0"/>
              <a:t> presentation.</a:t>
            </a:r>
          </a:p>
          <a:p>
            <a:r>
              <a:rPr kumimoji="1" lang="en-US" altLang="ja-JP" dirty="0" smtClean="0"/>
              <a:t>We determined</a:t>
            </a:r>
            <a:r>
              <a:rPr kumimoji="1" lang="en-US" altLang="ja-JP" baseline="0" dirty="0" smtClean="0"/>
              <a:t> depth distribution of radioactivity in various metal components of cyclotron.</a:t>
            </a:r>
          </a:p>
          <a:p>
            <a:r>
              <a:rPr kumimoji="1" lang="en-US" altLang="ja-JP" baseline="0" dirty="0" smtClean="0"/>
              <a:t>Sampling were obtained by drilling and core boring, this is very unique method.</a:t>
            </a:r>
          </a:p>
          <a:p>
            <a:r>
              <a:rPr kumimoji="1" lang="en-US" altLang="ja-JP" baseline="0" dirty="0" smtClean="0"/>
              <a:t>Today, I will introduce a brief report of this work.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OK, let’s move on to presentation.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168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ja-JP" sz="1200" dirty="0" smtClean="0"/>
              <a:t>In Japan, many small scale cyclotron facilities have been established for generation of radiopharmaceutical which is used in positron emission tomography (PET). </a:t>
            </a:r>
          </a:p>
          <a:p>
            <a:pPr>
              <a:spcBef>
                <a:spcPts val="600"/>
              </a:spcBef>
            </a:pPr>
            <a:r>
              <a:rPr lang="en-US" altLang="ja-JP" sz="1200" dirty="0" smtClean="0"/>
              <a:t>But,</a:t>
            </a:r>
            <a:r>
              <a:rPr lang="en-US" altLang="ja-JP" sz="1200" baseline="0" dirty="0" smtClean="0"/>
              <a:t> s</a:t>
            </a:r>
            <a:r>
              <a:rPr lang="en-US" altLang="ja-JP" sz="1200" dirty="0" smtClean="0"/>
              <a:t>ome facilities are getting old and it is expected that the number of decommissioning will increase radically in the future.</a:t>
            </a:r>
          </a:p>
          <a:p>
            <a:pPr>
              <a:spcBef>
                <a:spcPts val="600"/>
              </a:spcBef>
            </a:pPr>
            <a:r>
              <a:rPr lang="en-US" altLang="ja-JP" sz="1200" dirty="0" smtClean="0"/>
              <a:t>There is concern that it will become a social problem. </a:t>
            </a:r>
          </a:p>
          <a:p>
            <a:pPr>
              <a:spcBef>
                <a:spcPts val="600"/>
              </a:spcBef>
            </a:pPr>
            <a:endParaRPr lang="en-US" altLang="ja-JP" sz="1200" dirty="0" smtClean="0"/>
          </a:p>
          <a:p>
            <a:pPr>
              <a:spcBef>
                <a:spcPts val="600"/>
              </a:spcBef>
            </a:pPr>
            <a:r>
              <a:rPr lang="en-US" altLang="ja-JP" sz="1200" dirty="0" smtClean="0"/>
              <a:t>Radioactive wastes which are generated by decommissioning of cyclotron must be strictly</a:t>
            </a:r>
            <a:r>
              <a:rPr lang="ja-JP" altLang="en-US" sz="1200" dirty="0" smtClean="0"/>
              <a:t>（厳密に）</a:t>
            </a:r>
            <a:r>
              <a:rPr lang="en-US" altLang="ja-JP" sz="1200" dirty="0" smtClean="0"/>
              <a:t> controlled and expenses for processing are much high. </a:t>
            </a: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lang="en-US" altLang="ja-JP" sz="1200" dirty="0" smtClean="0"/>
              <a:t>It was already known that Co-60 and Mn-54 are generated in components of a cyclotron, such as Sector magnet, Coil, and York, but their activities and distribution have not been comprehended </a:t>
            </a:r>
            <a:r>
              <a:rPr lang="ja-JP" altLang="en-US" sz="1200" dirty="0" smtClean="0"/>
              <a:t>（理解）　</a:t>
            </a:r>
            <a:r>
              <a:rPr lang="en-US" altLang="ja-JP" sz="1200" dirty="0" smtClean="0"/>
              <a:t>yet.</a:t>
            </a: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endParaRPr kumimoji="1" lang="en-US" altLang="ja-JP" sz="1200" dirty="0" smtClean="0"/>
          </a:p>
          <a:p>
            <a:pPr>
              <a:spcBef>
                <a:spcPts val="600"/>
              </a:spcBef>
            </a:pPr>
            <a:r>
              <a:rPr kumimoji="1" lang="en-US" altLang="ja-JP" sz="1200" dirty="0" smtClean="0"/>
              <a:t>In this work</a:t>
            </a:r>
            <a:r>
              <a:rPr lang="en-US" altLang="ja-JP" sz="1200" dirty="0" smtClean="0"/>
              <a:t>, in order to obtain fundamental data for decommissioning, we examined radionuclides which were generated in components of a cyclotron and determined depth and area distribution. </a:t>
            </a:r>
          </a:p>
          <a:p>
            <a:pPr>
              <a:spcBef>
                <a:spcPts val="600"/>
              </a:spcBef>
            </a:pPr>
            <a:r>
              <a:rPr lang="en-US" altLang="ja-JP" sz="1200" dirty="0" smtClean="0"/>
              <a:t>Samples were taken by drilling and core boring from the cyclotron which had actually been operated.</a:t>
            </a:r>
            <a:endParaRPr kumimoji="1" lang="en-US" altLang="ja-JP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512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In this study, two types of cyclotrons</a:t>
            </a:r>
            <a:r>
              <a:rPr kumimoji="1" lang="en-US" altLang="ja-JP" sz="1200" baseline="0" dirty="0" smtClean="0"/>
              <a:t> were examined.</a:t>
            </a:r>
          </a:p>
          <a:p>
            <a:r>
              <a:rPr kumimoji="1" lang="en-US" altLang="ja-JP" sz="1200" baseline="0" dirty="0" smtClean="0"/>
              <a:t>One is proton acceleration type, another is H- acceleration type.</a:t>
            </a:r>
          </a:p>
          <a:p>
            <a:endParaRPr kumimoji="1" lang="en-US" altLang="ja-JP" sz="1200" baseline="0" dirty="0" smtClean="0"/>
          </a:p>
          <a:p>
            <a:r>
              <a:rPr kumimoji="1" lang="en-US" altLang="ja-JP" sz="1200" baseline="0" dirty="0" smtClean="0"/>
              <a:t>The former one is BC1710 made by JSW japan. </a:t>
            </a:r>
          </a:p>
          <a:p>
            <a:r>
              <a:rPr kumimoji="1" lang="en-US" altLang="ja-JP" sz="1200" baseline="0" dirty="0" smtClean="0"/>
              <a:t>It had been used from 2003 to 2016, total operation time is 3400 hour. </a:t>
            </a:r>
          </a:p>
          <a:p>
            <a:r>
              <a:rPr kumimoji="1" lang="en-US" altLang="ja-JP" sz="1200" baseline="0" dirty="0" smtClean="0"/>
              <a:t>We took samples from this cyclotron at July 25</a:t>
            </a:r>
            <a:r>
              <a:rPr kumimoji="1" lang="en-US" altLang="ja-JP" sz="1200" baseline="30000" dirty="0" smtClean="0"/>
              <a:t>th</a:t>
            </a:r>
            <a:r>
              <a:rPr kumimoji="1" lang="en-US" altLang="ja-JP" sz="1200" baseline="0" dirty="0" smtClean="0"/>
              <a:t> in 2016.</a:t>
            </a:r>
          </a:p>
          <a:p>
            <a:endParaRPr kumimoji="1" lang="en-US" altLang="ja-JP" sz="1200" baseline="0" dirty="0" smtClean="0"/>
          </a:p>
          <a:p>
            <a:r>
              <a:rPr kumimoji="1" lang="en-US" altLang="ja-JP" sz="1200" baseline="0" dirty="0" smtClean="0"/>
              <a:t>The latter one is CYCLONE 10/5 made by IBA Belgium. </a:t>
            </a:r>
          </a:p>
          <a:p>
            <a:r>
              <a:rPr kumimoji="1" lang="en-US" altLang="ja-JP" sz="1200" baseline="0" dirty="0" smtClean="0"/>
              <a:t>This type accelerates hydrogen negative ions and stripped all electrons by a carbon foil just before injection to a target. </a:t>
            </a:r>
          </a:p>
          <a:p>
            <a:r>
              <a:rPr kumimoji="1" lang="en-US" altLang="ja-JP" sz="1200" baseline="0" dirty="0" smtClean="0"/>
              <a:t>It had been used from 2003 to 2011, total operation time is about 2600 hour. </a:t>
            </a:r>
          </a:p>
          <a:p>
            <a:r>
              <a:rPr kumimoji="1" lang="en-US" altLang="ja-JP" sz="1200" baseline="0" dirty="0" smtClean="0"/>
              <a:t>We took samples from this cyclotron at May 24</a:t>
            </a:r>
            <a:r>
              <a:rPr kumimoji="1" lang="en-US" altLang="ja-JP" sz="1200" baseline="30000" dirty="0" smtClean="0"/>
              <a:t>th</a:t>
            </a:r>
            <a:r>
              <a:rPr kumimoji="1" lang="en-US" altLang="ja-JP" sz="1200" baseline="0" dirty="0" smtClean="0"/>
              <a:t> in 2016. </a:t>
            </a:r>
          </a:p>
          <a:p>
            <a:r>
              <a:rPr kumimoji="1" lang="en-US" altLang="ja-JP" sz="1200" baseline="0" dirty="0" smtClean="0"/>
              <a:t>This model is relatively new and smaller than BC1710. </a:t>
            </a:r>
          </a:p>
          <a:p>
            <a:r>
              <a:rPr kumimoji="1" lang="en-US" altLang="ja-JP" sz="1200" baseline="0" dirty="0" smtClean="0"/>
              <a:t>It was covered by self shield concrete at operation.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aseline="0" dirty="0" smtClean="0"/>
              <a:t>Both models were </a:t>
            </a:r>
            <a:r>
              <a:rPr kumimoji="1" lang="en-US" altLang="ja-JP" sz="1200" dirty="0" smtClean="0"/>
              <a:t>mainly used for F-18 production as Radiopharmaceutical for PET.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dirty="0" smtClean="0"/>
              <a:t>We examined radionuclides</a:t>
            </a:r>
            <a:r>
              <a:rPr kumimoji="1" lang="en-US" altLang="ja-JP" sz="1200" baseline="0" dirty="0" smtClean="0"/>
              <a:t> from each component of these cyclotrons in detail.</a:t>
            </a:r>
            <a:endParaRPr kumimoji="1" lang="ja-JP" altLang="en-US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247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Both cyclotrons were decomposed into</a:t>
            </a:r>
            <a:r>
              <a:rPr kumimoji="1" lang="en-US" altLang="ja-JP" baseline="0" dirty="0" smtClean="0"/>
              <a:t> the each component, and measured gamma-rays from the generated nuclides by Ge detector.</a:t>
            </a:r>
          </a:p>
          <a:p>
            <a:r>
              <a:rPr kumimoji="1" lang="en-US" altLang="ja-JP" baseline="0" dirty="0" smtClean="0"/>
              <a:t>Representative components and detected nuclides were shown in here.</a:t>
            </a:r>
          </a:p>
          <a:p>
            <a:r>
              <a:rPr kumimoji="1" lang="en-US" altLang="ja-JP" dirty="0" smtClean="0"/>
              <a:t>Mainly, Co-60 and Mn-54 were detected in the vacuum</a:t>
            </a:r>
            <a:r>
              <a:rPr kumimoji="1" lang="en-US" altLang="ja-JP" baseline="0" dirty="0" smtClean="0"/>
              <a:t> chamber, York, and Sector magnet.</a:t>
            </a:r>
          </a:p>
          <a:p>
            <a:r>
              <a:rPr kumimoji="1" lang="en-US" altLang="ja-JP" baseline="0" dirty="0" smtClean="0"/>
              <a:t>We focused on the York and the Sector magnet, and extracted core samples in order to determine the depth distribution of nuclides. 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0262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Core samples were obtained</a:t>
            </a:r>
            <a:r>
              <a:rPr kumimoji="1" lang="ja-JP" altLang="en-US" dirty="0" smtClean="0"/>
              <a:t>（得られた）</a:t>
            </a:r>
            <a:r>
              <a:rPr kumimoji="1" lang="en-US" altLang="ja-JP" baseline="0" dirty="0" smtClean="0"/>
              <a:t> by core boring method.</a:t>
            </a:r>
          </a:p>
          <a:p>
            <a:r>
              <a:rPr kumimoji="1" lang="en-US" altLang="ja-JP" baseline="0" dirty="0" smtClean="0"/>
              <a:t>More than four cores were extracted from each component as shown in here.</a:t>
            </a:r>
          </a:p>
          <a:p>
            <a:r>
              <a:rPr kumimoji="1" lang="en-US" altLang="ja-JP" baseline="0" dirty="0" smtClean="0"/>
              <a:t>Close to the target, opposite to the target, and vertical sides.</a:t>
            </a:r>
          </a:p>
          <a:p>
            <a:r>
              <a:rPr kumimoji="1" lang="en-US" altLang="ja-JP" baseline="0" dirty="0" smtClean="0"/>
              <a:t>This work is the first case of core sampling from the small scale  medical purpose cyclotron.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4961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 smtClean="0"/>
              <a:t>The core samples were sliced to 10 mm and test pieces were prepared. </a:t>
            </a:r>
          </a:p>
          <a:p>
            <a:r>
              <a:rPr lang="en-US" altLang="ja-JP" sz="1200" dirty="0" smtClean="0"/>
              <a:t>A test piece was packed in a plastic container (U8 type) and obtained gamma-ray spectrum by Ge</a:t>
            </a:r>
            <a:r>
              <a:rPr lang="en-US" altLang="ja-JP" sz="1200" baseline="0" dirty="0" smtClean="0"/>
              <a:t> </a:t>
            </a:r>
            <a:r>
              <a:rPr lang="en-US" altLang="ja-JP" sz="1200" dirty="0" smtClean="0"/>
              <a:t>detector measurement.</a:t>
            </a:r>
            <a:endParaRPr kumimoji="1" lang="ja-JP" altLang="en-US" sz="1200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59813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OK,</a:t>
            </a:r>
            <a:r>
              <a:rPr lang="en-US" altLang="ja-JP" sz="1200" baseline="0" dirty="0" smtClean="0"/>
              <a:t> let’s move on to the results.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First, I’d like to explain the York of BC1710.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is a overview</a:t>
            </a:r>
            <a:r>
              <a:rPr lang="en-US" altLang="ja-JP" sz="1200" baseline="0" dirty="0" smtClean="0"/>
              <a:t> of cyclotron, the York is blue shaded area.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Sample cores</a:t>
            </a:r>
            <a:r>
              <a:rPr lang="en-US" altLang="ja-JP" sz="1200" baseline="0" dirty="0" smtClean="0"/>
              <a:t> were extracted through red line.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As a representative, No.7 target side, No.8 exhaust side, and No.9 deflector side were described.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Horizontal axis express core sample depth, the center to out direction.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Vertical axis means Specific activity of nuclides at each depth.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In, No.7, No.8, and No.9, Mn-54 (green diamond) and Co-60 (red triangle) were detected.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err="1" smtClean="0"/>
              <a:t>Mn</a:t>
            </a:r>
            <a:r>
              <a:rPr lang="en-US" altLang="ja-JP" sz="1200" baseline="0" dirty="0" smtClean="0"/>
              <a:t> rapidly decreased with depth, on the other hand, Co more slowly decreased.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Mn-54 was generated by fast neutron, but Co-60 was generated by thermal neutron.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Such production process difference might influence the activity at each depth.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In the three graphs, Red lines are decreasing with depth but slightly increasing at the end point of core sample.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This is Caused by reflected neutrons by the shield wall which is just outer the York.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2875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Next, I’d like to explain the York of CYCRONE.</a:t>
            </a: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Same as BC1710, this is a overview</a:t>
            </a:r>
            <a:r>
              <a:rPr lang="en-US" altLang="ja-JP" sz="1200" baseline="0" dirty="0" smtClean="0"/>
              <a:t> of cyclotron.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The York is blue shaded area, and red line means sample cores.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aseline="0" dirty="0" smtClean="0"/>
              <a:t>As a representative</a:t>
            </a:r>
            <a:r>
              <a:rPr lang="ja-JP" altLang="en-US" sz="1200" baseline="0" dirty="0" smtClean="0"/>
              <a:t>（代表）</a:t>
            </a:r>
            <a:r>
              <a:rPr lang="en-US" altLang="ja-JP" sz="1200" baseline="0" dirty="0" smtClean="0"/>
              <a:t>, No.23 target side, No.21 opposite side, and No.24 vertical side were described.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Co-60</a:t>
            </a:r>
            <a:r>
              <a:rPr lang="en-US" altLang="ja-JP" sz="1200" baseline="0" dirty="0" smtClean="0"/>
              <a:t> was detected in three parts</a:t>
            </a:r>
            <a:r>
              <a:rPr lang="en-US" altLang="ja-JP" sz="1200" dirty="0" smtClean="0"/>
              <a:t>, but Mn-54 was</a:t>
            </a:r>
            <a:r>
              <a:rPr lang="en-US" altLang="ja-JP" sz="1200" baseline="0" dirty="0" smtClean="0"/>
              <a:t> detected in the target side only</a:t>
            </a:r>
            <a:r>
              <a:rPr lang="en-US" altLang="ja-JP" sz="120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Same as BC1710, </a:t>
            </a:r>
            <a:r>
              <a:rPr lang="en-US" altLang="ja-JP" sz="1200" dirty="0" err="1" smtClean="0"/>
              <a:t>Mn</a:t>
            </a:r>
            <a:r>
              <a:rPr lang="en-US" altLang="ja-JP" sz="1200" baseline="0" dirty="0" smtClean="0"/>
              <a:t> rapidly decreased with depth, Co more slowly decreased.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200" baseline="0" dirty="0" smtClean="0"/>
          </a:p>
          <a:p>
            <a:r>
              <a:rPr kumimoji="1" lang="en-US" altLang="ja-JP" dirty="0" smtClean="0"/>
              <a:t>Activity</a:t>
            </a:r>
            <a:r>
              <a:rPr kumimoji="1" lang="en-US" altLang="ja-JP" baseline="0" dirty="0" smtClean="0"/>
              <a:t> level of Co-60 was almost same to the York of BC1710, but level of Mn-54 was quite lower.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9339-2B56-4D3A-BD95-F8CE0477C21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867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3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963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51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18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814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7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69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28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874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0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B1C1-D3F4-42A7-B935-263FDE233451}" type="datetimeFigureOut">
              <a:rPr kumimoji="1" lang="ja-JP" altLang="en-US" smtClean="0"/>
              <a:t>2017/5/23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BEB41-16E3-48B4-B489-D7C460AA2D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47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5091" y="300637"/>
            <a:ext cx="10917382" cy="2345971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Evaluation </a:t>
            </a:r>
            <a:r>
              <a:rPr lang="en-US" altLang="ja-JP" dirty="0" smtClean="0"/>
              <a:t>of radioactivity </a:t>
            </a:r>
            <a:r>
              <a:rPr lang="en-US" altLang="ja-JP" dirty="0"/>
              <a:t>induced in various components of PET- cyclotron 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1782" y="2866068"/>
            <a:ext cx="9144000" cy="3463170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sz="3300" dirty="0" smtClean="0"/>
              <a:t>Hiroshi Matsumura</a:t>
            </a:r>
            <a:r>
              <a:rPr kumimoji="1" lang="en-US" altLang="ja-JP" sz="3300" baseline="30000" dirty="0" smtClean="0"/>
              <a:t>1</a:t>
            </a:r>
          </a:p>
          <a:p>
            <a:r>
              <a:rPr kumimoji="1" lang="en-US" altLang="ja-JP" sz="3300" u="sng" dirty="0" smtClean="0"/>
              <a:t>Akihiro</a:t>
            </a:r>
            <a:r>
              <a:rPr kumimoji="1" lang="ja-JP" altLang="en-US" sz="3300" u="sng" dirty="0" smtClean="0"/>
              <a:t> </a:t>
            </a:r>
            <a:r>
              <a:rPr kumimoji="1" lang="en-US" altLang="ja-JP" sz="3300" u="sng" dirty="0" smtClean="0"/>
              <a:t>Toyoda</a:t>
            </a:r>
            <a:r>
              <a:rPr kumimoji="1" lang="en-US" altLang="ja-JP" sz="3300" u="sng" baseline="30000" dirty="0" smtClean="0"/>
              <a:t>1</a:t>
            </a:r>
          </a:p>
          <a:p>
            <a:r>
              <a:rPr kumimoji="1" lang="en-US" altLang="ja-JP" sz="3300" dirty="0" smtClean="0"/>
              <a:t>Kazuyoshi Masumoto</a:t>
            </a:r>
            <a:r>
              <a:rPr kumimoji="1" lang="en-US" altLang="ja-JP" sz="3300" baseline="30000" dirty="0" smtClean="0"/>
              <a:t>1</a:t>
            </a:r>
          </a:p>
          <a:p>
            <a:r>
              <a:rPr lang="en-US" altLang="ja-JP" sz="3300" dirty="0" smtClean="0"/>
              <a:t>Go Yoshida</a:t>
            </a:r>
            <a:r>
              <a:rPr lang="en-US" altLang="ja-JP" sz="3300" baseline="30000" dirty="0" smtClean="0"/>
              <a:t>1</a:t>
            </a:r>
            <a:endParaRPr kumimoji="1" lang="en-US" altLang="ja-JP" sz="3300" baseline="30000" dirty="0" smtClean="0"/>
          </a:p>
          <a:p>
            <a:r>
              <a:rPr kumimoji="1" lang="en-US" altLang="ja-JP" sz="3300" dirty="0" smtClean="0"/>
              <a:t>Toshiyuki Yagishita</a:t>
            </a:r>
            <a:r>
              <a:rPr kumimoji="1" lang="en-US" altLang="ja-JP" sz="3300" baseline="30000" dirty="0" smtClean="0"/>
              <a:t>2</a:t>
            </a:r>
          </a:p>
          <a:p>
            <a:r>
              <a:rPr lang="en-US" altLang="ja-JP" sz="3300" dirty="0" smtClean="0"/>
              <a:t>Takayuki Nakabayashi</a:t>
            </a:r>
            <a:r>
              <a:rPr lang="en-US" altLang="ja-JP" sz="3300" baseline="30000" dirty="0"/>
              <a:t>2</a:t>
            </a:r>
          </a:p>
          <a:p>
            <a:r>
              <a:rPr kumimoji="1" lang="en-US" altLang="ja-JP" sz="3300" dirty="0" smtClean="0"/>
              <a:t>Hiroyuki Sasaki</a:t>
            </a:r>
            <a:r>
              <a:rPr lang="en-US" altLang="ja-JP" sz="3300" baseline="30000" dirty="0"/>
              <a:t>2</a:t>
            </a:r>
          </a:p>
          <a:p>
            <a:r>
              <a:rPr lang="en-US" altLang="ja-JP" sz="3300" dirty="0" smtClean="0"/>
              <a:t>Kazuhiro Matsumura</a:t>
            </a:r>
            <a:r>
              <a:rPr lang="en-US" altLang="ja-JP" sz="3300" baseline="30000" dirty="0"/>
              <a:t>2</a:t>
            </a:r>
          </a:p>
          <a:p>
            <a:r>
              <a:rPr kumimoji="1" lang="en-US" altLang="ja-JP" sz="2800" baseline="30000" dirty="0" smtClean="0"/>
              <a:t>1</a:t>
            </a:r>
            <a:r>
              <a:rPr kumimoji="1" lang="en-US" altLang="ja-JP" sz="2800" dirty="0" smtClean="0"/>
              <a:t>High Energy Accelerator Research </a:t>
            </a:r>
            <a:r>
              <a:rPr lang="en-US" altLang="ja-JP" sz="2800" dirty="0" smtClean="0"/>
              <a:t>Organization (KEK)</a:t>
            </a:r>
          </a:p>
          <a:p>
            <a:r>
              <a:rPr lang="en-US" altLang="ja-JP" sz="2800" baseline="30000" dirty="0" smtClean="0"/>
              <a:t>2</a:t>
            </a:r>
            <a:r>
              <a:rPr lang="en-US" altLang="ja-JP" sz="2800" dirty="0" smtClean="0"/>
              <a:t>Japan Environment Research </a:t>
            </a:r>
            <a:r>
              <a:rPr lang="en-US" altLang="ja-JP" sz="2800" dirty="0" err="1" smtClean="0"/>
              <a:t>Co.,Ltd</a:t>
            </a:r>
            <a:r>
              <a:rPr lang="en-US" altLang="ja-JP" sz="2800" dirty="0" smtClean="0"/>
              <a:t>.</a:t>
            </a:r>
          </a:p>
          <a:p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0003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43" y="882747"/>
            <a:ext cx="3271527" cy="2646629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078" y="4057041"/>
            <a:ext cx="3266792" cy="264279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1146" y="1187997"/>
            <a:ext cx="3947644" cy="279003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6"/>
          <a:srcRect b="21409"/>
          <a:stretch/>
        </p:blipFill>
        <p:spPr>
          <a:xfrm>
            <a:off x="4826759" y="3918271"/>
            <a:ext cx="2468121" cy="266540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52117"/>
            <a:ext cx="8514587" cy="1325563"/>
          </a:xfrm>
        </p:spPr>
        <p:txBody>
          <a:bodyPr/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82857" y="509099"/>
            <a:ext cx="240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Target side (No.5)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2998123" y="615906"/>
            <a:ext cx="5405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CYCRONE ,Sector magnet (top)</a:t>
            </a:r>
            <a:endParaRPr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66630" y="3708327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Opposite</a:t>
            </a:r>
            <a:r>
              <a:rPr lang="en-US" altLang="ja-JP" sz="1600" dirty="0" smtClean="0"/>
              <a:t> side (No.6)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45680" y="1338883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Vertical side (No.7)</a:t>
            </a:r>
            <a:endParaRPr kumimoji="1" lang="ja-JP" altLang="en-US" sz="16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76" y="1744183"/>
            <a:ext cx="3284681" cy="2657270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H="1">
            <a:off x="6573520" y="1712248"/>
            <a:ext cx="1893216" cy="573752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 flipV="1">
            <a:off x="5699760" y="2966720"/>
            <a:ext cx="2896073" cy="1260096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V="1">
            <a:off x="4054540" y="2194560"/>
            <a:ext cx="1665540" cy="503917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28217" y="4920386"/>
            <a:ext cx="303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close to the target port</a:t>
            </a:r>
          </a:p>
          <a:p>
            <a:r>
              <a:rPr lang="en-US" altLang="ja-JP" sz="2000" dirty="0"/>
              <a:t>rapidly </a:t>
            </a:r>
            <a:r>
              <a:rPr lang="en-US" altLang="ja-JP" sz="2000" dirty="0" smtClean="0"/>
              <a:t>decreased</a:t>
            </a:r>
            <a:endParaRPr kumimoji="1" lang="ja-JP" altLang="en-US" sz="2000" dirty="0"/>
          </a:p>
        </p:txBody>
      </p:sp>
      <p:sp>
        <p:nvSpPr>
          <p:cNvPr id="23" name="左中かっこ 22"/>
          <p:cNvSpPr/>
          <p:nvPr/>
        </p:nvSpPr>
        <p:spPr>
          <a:xfrm>
            <a:off x="1599375" y="4999718"/>
            <a:ext cx="128842" cy="538071"/>
          </a:xfrm>
          <a:prstGeom prst="leftBrace">
            <a:avLst>
              <a:gd name="adj1" fmla="val 2973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45348" y="5707604"/>
            <a:ext cx="303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through the whole </a:t>
            </a:r>
            <a:r>
              <a:rPr lang="en-US" altLang="ja-JP" sz="2000" dirty="0" smtClean="0"/>
              <a:t>parts</a:t>
            </a:r>
          </a:p>
          <a:p>
            <a:r>
              <a:rPr lang="en-US" altLang="ja-JP" sz="2000" dirty="0" smtClean="0"/>
              <a:t>hardly decreased</a:t>
            </a:r>
            <a:endParaRPr kumimoji="1" lang="ja-JP" altLang="en-US" sz="2000" dirty="0"/>
          </a:p>
        </p:txBody>
      </p:sp>
      <p:sp>
        <p:nvSpPr>
          <p:cNvPr id="25" name="左中かっこ 24"/>
          <p:cNvSpPr/>
          <p:nvPr/>
        </p:nvSpPr>
        <p:spPr>
          <a:xfrm>
            <a:off x="1616506" y="5786936"/>
            <a:ext cx="128842" cy="538071"/>
          </a:xfrm>
          <a:prstGeom prst="leftBrace">
            <a:avLst>
              <a:gd name="adj1" fmla="val 2973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9831" y="5068312"/>
            <a:ext cx="1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Mn-54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6871" y="5855916"/>
            <a:ext cx="89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Co-60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917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437569"/>
              </p:ext>
            </p:extLst>
          </p:nvPr>
        </p:nvGraphicFramePr>
        <p:xfrm>
          <a:off x="701566" y="1477680"/>
          <a:ext cx="10853530" cy="51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3061">
                  <a:extLst>
                    <a:ext uri="{9D8B030D-6E8A-4147-A177-3AD203B41FA5}">
                      <a16:colId xmlns:a16="http://schemas.microsoft.com/office/drawing/2014/main" val="3504662976"/>
                    </a:ext>
                  </a:extLst>
                </a:gridCol>
                <a:gridCol w="3210339">
                  <a:extLst>
                    <a:ext uri="{9D8B030D-6E8A-4147-A177-3AD203B41FA5}">
                      <a16:colId xmlns:a16="http://schemas.microsoft.com/office/drawing/2014/main" val="2634337066"/>
                    </a:ext>
                  </a:extLst>
                </a:gridCol>
                <a:gridCol w="3230218">
                  <a:extLst>
                    <a:ext uri="{9D8B030D-6E8A-4147-A177-3AD203B41FA5}">
                      <a16:colId xmlns:a16="http://schemas.microsoft.com/office/drawing/2014/main" val="4285234273"/>
                    </a:ext>
                  </a:extLst>
                </a:gridCol>
                <a:gridCol w="3279912">
                  <a:extLst>
                    <a:ext uri="{9D8B030D-6E8A-4147-A177-3AD203B41FA5}">
                      <a16:colId xmlns:a16="http://schemas.microsoft.com/office/drawing/2014/main" val="3686159787"/>
                    </a:ext>
                  </a:extLst>
                </a:gridCol>
              </a:tblGrid>
              <a:tr h="58523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BC1710, York</a:t>
                      </a:r>
                      <a:endParaRPr kumimoji="1" lang="ja-JP" altLang="en-US" sz="200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CYCRONE, York</a:t>
                      </a:r>
                      <a:endParaRPr kumimoji="1" lang="ja-JP" altLang="en-US" sz="200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CYCRONE, Sector</a:t>
                      </a:r>
                      <a:r>
                        <a:rPr lang="en-US" altLang="ja-JP" sz="2000" baseline="0" dirty="0" smtClean="0"/>
                        <a:t> magnet</a:t>
                      </a:r>
                      <a:endParaRPr kumimoji="1" lang="ja-JP" altLang="en-US" sz="200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8461084"/>
                  </a:ext>
                </a:extLst>
              </a:tr>
              <a:tr h="22349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High activity sample</a:t>
                      </a:r>
                      <a:endParaRPr kumimoji="1" lang="ja-JP" altLang="en-US" sz="200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383460"/>
                  </a:ext>
                </a:extLst>
              </a:tr>
              <a:tr h="23058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Low activity sample</a:t>
                      </a:r>
                      <a:endParaRPr kumimoji="1" lang="ja-JP" altLang="en-US" sz="2000" dirty="0" smtClean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1354249"/>
                  </a:ext>
                </a:extLst>
              </a:tr>
            </a:tbl>
          </a:graphicData>
        </a:graphic>
      </p:graphicFrame>
      <p:cxnSp>
        <p:nvCxnSpPr>
          <p:cNvPr id="25" name="直線コネクタ 24"/>
          <p:cNvCxnSpPr/>
          <p:nvPr/>
        </p:nvCxnSpPr>
        <p:spPr>
          <a:xfrm>
            <a:off x="2402421" y="3353415"/>
            <a:ext cx="202670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415121" y="5637882"/>
            <a:ext cx="202670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636268" y="3353415"/>
            <a:ext cx="19932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5636268" y="5639235"/>
            <a:ext cx="19932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8942694" y="5637882"/>
            <a:ext cx="19932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8947418" y="3353415"/>
            <a:ext cx="1993257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2792" y="2161622"/>
            <a:ext cx="2539959" cy="2054797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2792" y="4454512"/>
            <a:ext cx="2535576" cy="205125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475"/>
          <a:stretch/>
        </p:blipFill>
        <p:spPr>
          <a:xfrm>
            <a:off x="1963314" y="4443178"/>
            <a:ext cx="2561690" cy="206258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3314" y="2157729"/>
            <a:ext cx="2549584" cy="206258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5211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Discussion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3899911" y="636523"/>
            <a:ext cx="684354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600" dirty="0" smtClean="0"/>
              <a:t>Detected activity and Clearance level (C.L.)</a:t>
            </a:r>
            <a:endParaRPr lang="ja-JP" altLang="en-US" sz="26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52637" y="2301225"/>
            <a:ext cx="1772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Target side (No.7)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50386" y="4588217"/>
            <a:ext cx="1862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Exhaust side (No.8)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40129" y="2301225"/>
            <a:ext cx="1868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Target side (No.23)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23902" y="4590132"/>
            <a:ext cx="19844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Opposite</a:t>
            </a:r>
            <a:r>
              <a:rPr lang="en-US" altLang="ja-JP" sz="1400" dirty="0" smtClean="0"/>
              <a:t> side (No.21)</a:t>
            </a:r>
            <a:endParaRPr kumimoji="1" lang="ja-JP" altLang="en-US" sz="14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8928" y="2157728"/>
            <a:ext cx="2544771" cy="2058691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78928" y="4454512"/>
            <a:ext cx="2535576" cy="2051252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9309171" y="2298354"/>
            <a:ext cx="172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Target side (No.5)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13431" y="4588912"/>
            <a:ext cx="1974527" cy="317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Opposite</a:t>
            </a:r>
            <a:r>
              <a:rPr lang="en-US" altLang="ja-JP" sz="1400" dirty="0" smtClean="0"/>
              <a:t> side (No.6)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31867" y="3181800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444567" y="5466267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665714" y="3181800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65714" y="5467620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972140" y="5466267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0976864" y="3181800"/>
            <a:ext cx="526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F0"/>
                </a:solidFill>
              </a:rPr>
              <a:t>C.L.</a:t>
            </a:r>
            <a:endParaRPr kumimoji="1" lang="ja-JP" altLang="en-US" sz="1600" b="1" dirty="0">
              <a:solidFill>
                <a:srgbClr val="00B0F0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1963314" y="2142074"/>
            <a:ext cx="9535067" cy="2074345"/>
          </a:xfrm>
          <a:prstGeom prst="roundRect">
            <a:avLst>
              <a:gd name="adj" fmla="val 11396"/>
            </a:avLst>
          </a:prstGeom>
          <a:solidFill>
            <a:srgbClr val="FFCCC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角丸四角形 39"/>
          <p:cNvSpPr/>
          <p:nvPr/>
        </p:nvSpPr>
        <p:spPr>
          <a:xfrm>
            <a:off x="1968652" y="3804688"/>
            <a:ext cx="2984690" cy="2701076"/>
          </a:xfrm>
          <a:prstGeom prst="roundRect">
            <a:avLst>
              <a:gd name="adj" fmla="val 12251"/>
            </a:avLst>
          </a:prstGeom>
          <a:solidFill>
            <a:srgbClr val="FFCCCC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3620039" y="2968664"/>
            <a:ext cx="61078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0000"/>
                </a:solidFill>
              </a:rPr>
              <a:t>Higher than C.L. at all depth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01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52117"/>
            <a:ext cx="10515600" cy="1325563"/>
          </a:xfrm>
        </p:spPr>
        <p:txBody>
          <a:bodyPr/>
          <a:lstStyle/>
          <a:p>
            <a:r>
              <a:rPr kumimoji="1" lang="en-US" altLang="ja-JP" dirty="0" smtClean="0"/>
              <a:t>Conclusion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12840" y="1477680"/>
            <a:ext cx="1124951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altLang="ja-JP" sz="2600" dirty="0" smtClean="0"/>
              <a:t>We took core sample from two types of medical purpose cyclotrons.</a:t>
            </a:r>
          </a:p>
          <a:p>
            <a:pPr>
              <a:spcBef>
                <a:spcPts val="2400"/>
              </a:spcBef>
            </a:pPr>
            <a:r>
              <a:rPr lang="en-US" altLang="ja-JP" sz="2600" dirty="0" smtClean="0"/>
              <a:t>Depth distribution of radioactivity were determined.</a:t>
            </a:r>
            <a:endParaRPr lang="en-US" altLang="ja-JP" sz="2600" dirty="0"/>
          </a:p>
          <a:p>
            <a:pPr>
              <a:spcBef>
                <a:spcPts val="2400"/>
              </a:spcBef>
            </a:pPr>
            <a:r>
              <a:rPr lang="en-US" altLang="ja-JP" sz="2600" dirty="0" smtClean="0"/>
              <a:t>Mn-54 </a:t>
            </a:r>
            <a:r>
              <a:rPr lang="en-US" altLang="ja-JP" sz="2600" dirty="0"/>
              <a:t>was </a:t>
            </a:r>
            <a:r>
              <a:rPr lang="en-US" altLang="ja-JP" sz="2600" dirty="0" smtClean="0"/>
              <a:t>detected </a:t>
            </a:r>
            <a:r>
              <a:rPr lang="en-US" altLang="ja-JP" sz="2600" dirty="0"/>
              <a:t>close </a:t>
            </a:r>
            <a:r>
              <a:rPr lang="en-US" altLang="ja-JP" sz="2600" dirty="0" smtClean="0"/>
              <a:t>to a target, </a:t>
            </a:r>
            <a:r>
              <a:rPr lang="en-US" altLang="ja-JP" sz="2600" dirty="0"/>
              <a:t>and rapidly decreased with depth.</a:t>
            </a:r>
            <a:endParaRPr lang="ja-JP" altLang="en-US" sz="2600" dirty="0"/>
          </a:p>
          <a:p>
            <a:pPr>
              <a:spcBef>
                <a:spcPts val="2400"/>
              </a:spcBef>
            </a:pPr>
            <a:r>
              <a:rPr lang="en-US" altLang="ja-JP" sz="2600" dirty="0"/>
              <a:t>Co-60 was detected </a:t>
            </a:r>
            <a:r>
              <a:rPr lang="en-US" altLang="ja-JP" sz="2600" dirty="0" smtClean="0"/>
              <a:t>in all parts, </a:t>
            </a:r>
            <a:r>
              <a:rPr lang="en-US" altLang="ja-JP" sz="2600" dirty="0"/>
              <a:t>and </a:t>
            </a:r>
            <a:r>
              <a:rPr lang="en-US" altLang="ja-JP" sz="2600" dirty="0" smtClean="0"/>
              <a:t>slowly </a:t>
            </a:r>
            <a:r>
              <a:rPr lang="en-US" altLang="ja-JP" sz="2600" dirty="0"/>
              <a:t>decreased with depth</a:t>
            </a:r>
            <a:r>
              <a:rPr lang="en-US" altLang="ja-JP" sz="2600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en-US" altLang="ja-JP" sz="2600" dirty="0" smtClean="0"/>
              <a:t>The difference between cyclotron type was very small.</a:t>
            </a:r>
            <a:endParaRPr lang="ja-JP" altLang="en-US" sz="2600" dirty="0"/>
          </a:p>
          <a:p>
            <a:pPr>
              <a:spcBef>
                <a:spcPts val="2400"/>
              </a:spcBef>
            </a:pPr>
            <a:r>
              <a:rPr lang="en-US" altLang="ja-JP" sz="2600" dirty="0"/>
              <a:t>The metal components </a:t>
            </a:r>
            <a:r>
              <a:rPr lang="en-US" altLang="ja-JP" sz="2600" dirty="0" smtClean="0"/>
              <a:t>must </a:t>
            </a:r>
            <a:r>
              <a:rPr lang="en-US" altLang="ja-JP" sz="2600" dirty="0"/>
              <a:t>be treated as radioactive waste, because the activity is expected to be much higher than the clearance level</a:t>
            </a:r>
            <a:r>
              <a:rPr lang="en-US" altLang="ja-JP" sz="2600" dirty="0" smtClean="0"/>
              <a:t>.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14929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9868" y="27130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ja-JP" sz="6000" dirty="0" smtClean="0">
                <a:latin typeface="Berlin Sans FB Demi" panose="020E0802020502020306" pitchFamily="34" charset="0"/>
              </a:rPr>
              <a:t>Thank you for your attention</a:t>
            </a:r>
            <a:endParaRPr kumimoji="1" lang="ja-JP" altLang="en-US" sz="60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457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/>
          <p:cNvGrpSpPr/>
          <p:nvPr/>
        </p:nvGrpSpPr>
        <p:grpSpPr>
          <a:xfrm>
            <a:off x="3052523" y="780905"/>
            <a:ext cx="5687787" cy="5296190"/>
            <a:chOff x="0" y="0"/>
            <a:chExt cx="5672786" cy="5291532"/>
          </a:xfrm>
        </p:grpSpPr>
        <p:grpSp>
          <p:nvGrpSpPr>
            <p:cNvPr id="39" name="グループ化 38"/>
            <p:cNvGrpSpPr/>
            <p:nvPr/>
          </p:nvGrpSpPr>
          <p:grpSpPr>
            <a:xfrm>
              <a:off x="0" y="363131"/>
              <a:ext cx="5672786" cy="4928401"/>
              <a:chOff x="0" y="363131"/>
              <a:chExt cx="5672786" cy="5044878"/>
            </a:xfrm>
          </p:grpSpPr>
          <p:pic>
            <p:nvPicPr>
              <p:cNvPr id="58" name="図 5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152"/>
              <a:stretch/>
            </p:blipFill>
            <p:spPr>
              <a:xfrm>
                <a:off x="0" y="363131"/>
                <a:ext cx="5672786" cy="5044878"/>
              </a:xfrm>
              <a:prstGeom prst="rect">
                <a:avLst/>
              </a:prstGeom>
            </p:spPr>
          </p:pic>
          <p:sp>
            <p:nvSpPr>
              <p:cNvPr id="59" name="円/楕円 58"/>
              <p:cNvSpPr/>
              <p:nvPr/>
            </p:nvSpPr>
            <p:spPr>
              <a:xfrm>
                <a:off x="1171423" y="843190"/>
                <a:ext cx="3061392" cy="3060000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60" name="円/楕円 59"/>
              <p:cNvSpPr/>
              <p:nvPr/>
            </p:nvSpPr>
            <p:spPr>
              <a:xfrm>
                <a:off x="1701775" y="1381759"/>
                <a:ext cx="1996089" cy="1995180"/>
              </a:xfrm>
              <a:prstGeom prst="ellipse">
                <a:avLst/>
              </a:prstGeom>
              <a:solidFill>
                <a:srgbClr val="FFFFFF">
                  <a:alpha val="70000"/>
                </a:srgb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ja-JP" altLang="en-US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cxnSp>
          <p:nvCxnSpPr>
            <p:cNvPr id="40" name="直線コネクタ 39"/>
            <p:cNvCxnSpPr/>
            <p:nvPr/>
          </p:nvCxnSpPr>
          <p:spPr>
            <a:xfrm flipV="1">
              <a:off x="3299035" y="1035746"/>
              <a:ext cx="195169" cy="328870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コネクタ 40"/>
            <p:cNvCxnSpPr/>
            <p:nvPr/>
          </p:nvCxnSpPr>
          <p:spPr>
            <a:xfrm flipV="1">
              <a:off x="2940412" y="870313"/>
              <a:ext cx="120203" cy="479124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/>
            <p:cNvCxnSpPr/>
            <p:nvPr/>
          </p:nvCxnSpPr>
          <p:spPr>
            <a:xfrm flipV="1">
              <a:off x="2691340" y="847476"/>
              <a:ext cx="920811" cy="1494949"/>
            </a:xfrm>
            <a:prstGeom prst="line">
              <a:avLst/>
            </a:prstGeom>
            <a:ln w="3175">
              <a:solidFill>
                <a:srgbClr val="FF0000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/>
            <p:cNvCxnSpPr/>
            <p:nvPr/>
          </p:nvCxnSpPr>
          <p:spPr>
            <a:xfrm flipH="1" flipV="1">
              <a:off x="1897697" y="1043981"/>
              <a:ext cx="282054" cy="464953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コネクタ 43"/>
            <p:cNvCxnSpPr/>
            <p:nvPr/>
          </p:nvCxnSpPr>
          <p:spPr>
            <a:xfrm flipH="1" flipV="1">
              <a:off x="1786847" y="874136"/>
              <a:ext cx="908842" cy="1467540"/>
            </a:xfrm>
            <a:prstGeom prst="line">
              <a:avLst/>
            </a:prstGeom>
            <a:ln w="3175">
              <a:solidFill>
                <a:srgbClr val="FF0000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コネクタ 44"/>
            <p:cNvCxnSpPr/>
            <p:nvPr/>
          </p:nvCxnSpPr>
          <p:spPr>
            <a:xfrm flipH="1">
              <a:off x="1466591" y="2342763"/>
              <a:ext cx="1230134" cy="1089829"/>
            </a:xfrm>
            <a:prstGeom prst="line">
              <a:avLst/>
            </a:prstGeom>
            <a:ln w="3175">
              <a:solidFill>
                <a:srgbClr val="FF0000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コネクタ 45"/>
            <p:cNvCxnSpPr/>
            <p:nvPr/>
          </p:nvCxnSpPr>
          <p:spPr>
            <a:xfrm flipH="1">
              <a:off x="1560227" y="3012498"/>
              <a:ext cx="379926" cy="333164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コネクタ 46"/>
            <p:cNvCxnSpPr/>
            <p:nvPr/>
          </p:nvCxnSpPr>
          <p:spPr>
            <a:xfrm>
              <a:off x="2695714" y="2342183"/>
              <a:ext cx="695958" cy="1502298"/>
            </a:xfrm>
            <a:prstGeom prst="line">
              <a:avLst/>
            </a:prstGeom>
            <a:ln w="3175">
              <a:solidFill>
                <a:srgbClr val="FF0000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コネクタ 47"/>
            <p:cNvCxnSpPr/>
            <p:nvPr/>
          </p:nvCxnSpPr>
          <p:spPr>
            <a:xfrm>
              <a:off x="3114277" y="3240331"/>
              <a:ext cx="212502" cy="464099"/>
            </a:xfrm>
            <a:prstGeom prst="line">
              <a:avLst/>
            </a:prstGeom>
            <a:ln w="76200">
              <a:solidFill>
                <a:srgbClr val="FF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テキスト ボックス 53"/>
            <p:cNvSpPr txBox="1"/>
            <p:nvPr/>
          </p:nvSpPr>
          <p:spPr>
            <a:xfrm>
              <a:off x="2806356" y="0"/>
              <a:ext cx="718101" cy="3596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u="sng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No.6</a:t>
              </a:r>
              <a:endParaRPr lang="ja-JP" altLang="en-US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1" name="テキスト ボックス 54"/>
            <p:cNvSpPr txBox="1"/>
            <p:nvPr/>
          </p:nvSpPr>
          <p:spPr>
            <a:xfrm>
              <a:off x="3739822" y="652980"/>
              <a:ext cx="718101" cy="359683"/>
            </a:xfrm>
            <a:prstGeom prst="rect">
              <a:avLst/>
            </a:prstGeom>
            <a:solidFill>
              <a:sysClr val="window" lastClr="FFFFF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u="sng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No.7</a:t>
              </a:r>
              <a:endParaRPr lang="ja-JP" altLang="en-US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2" name="テキスト ボックス 55"/>
            <p:cNvSpPr txBox="1"/>
            <p:nvPr/>
          </p:nvSpPr>
          <p:spPr>
            <a:xfrm>
              <a:off x="856256" y="263269"/>
              <a:ext cx="718101" cy="3596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u="sng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No.10</a:t>
              </a:r>
              <a:endParaRPr lang="ja-JP" altLang="en-US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3" name="テキスト ボックス 56"/>
            <p:cNvSpPr txBox="1"/>
            <p:nvPr/>
          </p:nvSpPr>
          <p:spPr>
            <a:xfrm>
              <a:off x="673803" y="3550006"/>
              <a:ext cx="718101" cy="35968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u="sng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No.9</a:t>
              </a:r>
              <a:endParaRPr lang="ja-JP" altLang="en-US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55" name="テキスト ボックス 58"/>
            <p:cNvSpPr txBox="1"/>
            <p:nvPr/>
          </p:nvSpPr>
          <p:spPr>
            <a:xfrm>
              <a:off x="3107528" y="3925161"/>
              <a:ext cx="718101" cy="359683"/>
            </a:xfrm>
            <a:prstGeom prst="rect">
              <a:avLst/>
            </a:prstGeom>
            <a:solidFill>
              <a:srgbClr val="FFFFFF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2000" b="1" u="sng" dirty="0">
                  <a:solidFill>
                    <a:sysClr val="windowText" lastClr="000000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No.8</a:t>
              </a:r>
              <a:endParaRPr lang="ja-JP" altLang="en-US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57" name="直線コネクタ 56"/>
            <p:cNvCxnSpPr/>
            <p:nvPr/>
          </p:nvCxnSpPr>
          <p:spPr>
            <a:xfrm flipV="1">
              <a:off x="2695150" y="652121"/>
              <a:ext cx="428078" cy="1690304"/>
            </a:xfrm>
            <a:prstGeom prst="line">
              <a:avLst/>
            </a:prstGeom>
            <a:ln w="3175">
              <a:solidFill>
                <a:srgbClr val="FF0000"/>
              </a:solidFill>
              <a:prstDash val="sysDot"/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正方形/長方形 48"/>
          <p:cNvSpPr/>
          <p:nvPr/>
        </p:nvSpPr>
        <p:spPr>
          <a:xfrm flipH="1">
            <a:off x="7248144" y="1613745"/>
            <a:ext cx="1440144" cy="1495215"/>
          </a:xfrm>
          <a:prstGeom prst="rect">
            <a:avLst/>
          </a:pr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078803" y="1433505"/>
            <a:ext cx="3367511" cy="3274808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二等辺三角形 5"/>
          <p:cNvSpPr/>
          <p:nvPr/>
        </p:nvSpPr>
        <p:spPr>
          <a:xfrm rot="6788447">
            <a:off x="6109950" y="1440378"/>
            <a:ext cx="54100" cy="5778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" name="円/楕円 6"/>
          <p:cNvSpPr/>
          <p:nvPr/>
        </p:nvSpPr>
        <p:spPr>
          <a:xfrm rot="3600000" flipV="1">
            <a:off x="5732858" y="1410242"/>
            <a:ext cx="48214" cy="48382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二等辺三角形 7"/>
          <p:cNvSpPr/>
          <p:nvPr/>
        </p:nvSpPr>
        <p:spPr>
          <a:xfrm rot="7314495">
            <a:off x="6586608" y="1626013"/>
            <a:ext cx="54101" cy="5778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0" name="二等辺三角形 9"/>
          <p:cNvSpPr/>
          <p:nvPr/>
        </p:nvSpPr>
        <p:spPr>
          <a:xfrm rot="14420381">
            <a:off x="6431353" y="4529983"/>
            <a:ext cx="57061" cy="5778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二等辺三角形 10"/>
          <p:cNvSpPr/>
          <p:nvPr/>
        </p:nvSpPr>
        <p:spPr>
          <a:xfrm rot="8013729">
            <a:off x="4484819" y="4146111"/>
            <a:ext cx="59636" cy="5778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二等辺三角形 11"/>
          <p:cNvSpPr/>
          <p:nvPr/>
        </p:nvSpPr>
        <p:spPr>
          <a:xfrm rot="14296419">
            <a:off x="4870533" y="1639007"/>
            <a:ext cx="55282" cy="57786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4"/>
          <p:cNvSpPr txBox="1"/>
          <p:nvPr/>
        </p:nvSpPr>
        <p:spPr>
          <a:xfrm>
            <a:off x="5841961" y="1245543"/>
            <a:ext cx="371050" cy="177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487</a:t>
            </a:r>
            <a:endParaRPr lang="ja-JP" altLang="en-US" b="1" u="sng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5"/>
          <p:cNvSpPr txBox="1"/>
          <p:nvPr/>
        </p:nvSpPr>
        <p:spPr>
          <a:xfrm>
            <a:off x="6318108" y="1395455"/>
            <a:ext cx="515205" cy="177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1,259</a:t>
            </a:r>
            <a:endParaRPr lang="ja-JP" altLang="en-US" b="1" u="sng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6"/>
          <p:cNvSpPr txBox="1"/>
          <p:nvPr/>
        </p:nvSpPr>
        <p:spPr>
          <a:xfrm>
            <a:off x="4659828" y="1407261"/>
            <a:ext cx="515205" cy="177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1,300</a:t>
            </a:r>
            <a:endParaRPr lang="ja-JP" altLang="en-US" b="1" u="sng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7"/>
          <p:cNvSpPr txBox="1"/>
          <p:nvPr/>
        </p:nvSpPr>
        <p:spPr>
          <a:xfrm>
            <a:off x="3951780" y="3951303"/>
            <a:ext cx="515205" cy="17301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5,381</a:t>
            </a:r>
            <a:endParaRPr lang="ja-JP" altLang="en-US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" name="テキスト ボックス 18"/>
          <p:cNvSpPr txBox="1"/>
          <p:nvPr/>
        </p:nvSpPr>
        <p:spPr>
          <a:xfrm>
            <a:off x="6435449" y="4459971"/>
            <a:ext cx="515205" cy="1770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6,295</a:t>
            </a:r>
            <a:endParaRPr lang="ja-JP" altLang="en-US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4856608" y="2219844"/>
            <a:ext cx="1817080" cy="1766988"/>
            <a:chOff x="1804086" y="1438939"/>
            <a:chExt cx="1817080" cy="1838733"/>
          </a:xfrm>
        </p:grpSpPr>
        <p:sp>
          <p:nvSpPr>
            <p:cNvPr id="26" name="円/楕円 25"/>
            <p:cNvSpPr/>
            <p:nvPr/>
          </p:nvSpPr>
          <p:spPr>
            <a:xfrm>
              <a:off x="1804086" y="1438939"/>
              <a:ext cx="1817080" cy="1838733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27" name="円/楕円 26"/>
            <p:cNvSpPr/>
            <p:nvPr/>
          </p:nvSpPr>
          <p:spPr>
            <a:xfrm>
              <a:off x="1882673" y="1527046"/>
              <a:ext cx="1655292" cy="1675018"/>
            </a:xfrm>
            <a:prstGeom prst="ellipse">
              <a:avLst/>
            </a:prstGeom>
            <a:solidFill>
              <a:srgbClr val="FFFFFF">
                <a:alpha val="50000"/>
              </a:srgb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cxnSp>
        <p:nvCxnSpPr>
          <p:cNvPr id="21" name="直線コネクタ 20"/>
          <p:cNvCxnSpPr>
            <a:stCxn id="5" idx="0"/>
            <a:endCxn id="5" idx="4"/>
          </p:cNvCxnSpPr>
          <p:nvPr/>
        </p:nvCxnSpPr>
        <p:spPr>
          <a:xfrm>
            <a:off x="5762558" y="1433505"/>
            <a:ext cx="0" cy="3274808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6"/>
          <p:cNvSpPr txBox="1"/>
          <p:nvPr/>
        </p:nvSpPr>
        <p:spPr>
          <a:xfrm rot="16200000">
            <a:off x="5532372" y="1905400"/>
            <a:ext cx="314159" cy="1806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基線</a:t>
            </a: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438567" y="6363154"/>
            <a:ext cx="331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ヨーク下段（</a:t>
            </a:r>
            <a:r>
              <a:rPr lang="en-US" altLang="ja-JP" dirty="0"/>
              <a:t>No.6</a:t>
            </a:r>
            <a:r>
              <a:rPr lang="ja-JP" altLang="en-US" dirty="0"/>
              <a:t>～</a:t>
            </a:r>
            <a:r>
              <a:rPr lang="en-US" altLang="ja-JP" dirty="0"/>
              <a:t>No.10</a:t>
            </a:r>
            <a:r>
              <a:rPr lang="ja-JP" altLang="en-US" dirty="0"/>
              <a:t>）</a:t>
            </a: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860166" y="0"/>
            <a:ext cx="3314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西陣病院　</a:t>
            </a:r>
            <a:r>
              <a:rPr lang="en-US" altLang="ja-JP" dirty="0"/>
              <a:t>JSW</a:t>
            </a:r>
            <a:r>
              <a:rPr lang="ja-JP" altLang="en-US" dirty="0"/>
              <a:t>（</a:t>
            </a:r>
            <a:r>
              <a:rPr lang="en-US" altLang="ja-JP" dirty="0"/>
              <a:t>BC-1710</a:t>
            </a:r>
            <a:r>
              <a:rPr lang="ja-JP" altLang="en-US" dirty="0"/>
              <a:t>）</a:t>
            </a:r>
          </a:p>
        </p:txBody>
      </p:sp>
      <p:sp>
        <p:nvSpPr>
          <p:cNvPr id="54" name="テキスト ボックス 406"/>
          <p:cNvSpPr txBox="1"/>
          <p:nvPr/>
        </p:nvSpPr>
        <p:spPr>
          <a:xfrm>
            <a:off x="6318108" y="5263620"/>
            <a:ext cx="3113704" cy="76804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14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Core sampling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50mmφ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1600" b="1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1600" b="1" dirty="0" smtClean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数値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：</a:t>
            </a:r>
            <a:r>
              <a:rPr lang="en-US" altLang="ja-JP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ARC length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</a:t>
            </a:r>
            <a:r>
              <a:rPr lang="en-US" altLang="ja-JP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mm</a:t>
            </a:r>
            <a:r>
              <a:rPr lang="ja-JP" altLang="en-US" sz="1600" b="1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</a:p>
        </p:txBody>
      </p:sp>
      <p:cxnSp>
        <p:nvCxnSpPr>
          <p:cNvPr id="3" name="直線コネクタ 2"/>
          <p:cNvCxnSpPr/>
          <p:nvPr/>
        </p:nvCxnSpPr>
        <p:spPr>
          <a:xfrm>
            <a:off x="6346320" y="5469494"/>
            <a:ext cx="265316" cy="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フリーフォーム 55"/>
          <p:cNvSpPr/>
          <p:nvPr/>
        </p:nvSpPr>
        <p:spPr>
          <a:xfrm>
            <a:off x="5201920" y="3515360"/>
            <a:ext cx="492760" cy="342900"/>
          </a:xfrm>
          <a:custGeom>
            <a:avLst/>
            <a:gdLst>
              <a:gd name="connsiteX0" fmla="*/ 0 w 492760"/>
              <a:gd name="connsiteY0" fmla="*/ 266700 h 342900"/>
              <a:gd name="connsiteX1" fmla="*/ 469900 w 492760"/>
              <a:gd name="connsiteY1" fmla="*/ 342900 h 342900"/>
              <a:gd name="connsiteX2" fmla="*/ 492760 w 492760"/>
              <a:gd name="connsiteY2" fmla="*/ 152400 h 342900"/>
              <a:gd name="connsiteX3" fmla="*/ 452120 w 492760"/>
              <a:gd name="connsiteY3" fmla="*/ 149860 h 342900"/>
              <a:gd name="connsiteX4" fmla="*/ 406400 w 492760"/>
              <a:gd name="connsiteY4" fmla="*/ 142240 h 342900"/>
              <a:gd name="connsiteX5" fmla="*/ 337820 w 492760"/>
              <a:gd name="connsiteY5" fmla="*/ 129540 h 342900"/>
              <a:gd name="connsiteX6" fmla="*/ 276860 w 492760"/>
              <a:gd name="connsiteY6" fmla="*/ 114300 h 342900"/>
              <a:gd name="connsiteX7" fmla="*/ 228600 w 492760"/>
              <a:gd name="connsiteY7" fmla="*/ 96520 h 342900"/>
              <a:gd name="connsiteX8" fmla="*/ 200660 w 492760"/>
              <a:gd name="connsiteY8" fmla="*/ 76200 h 342900"/>
              <a:gd name="connsiteX9" fmla="*/ 160020 w 492760"/>
              <a:gd name="connsiteY9" fmla="*/ 45720 h 342900"/>
              <a:gd name="connsiteX10" fmla="*/ 142240 w 492760"/>
              <a:gd name="connsiteY10" fmla="*/ 20320 h 342900"/>
              <a:gd name="connsiteX11" fmla="*/ 124460 w 492760"/>
              <a:gd name="connsiteY11" fmla="*/ 12700 h 342900"/>
              <a:gd name="connsiteX12" fmla="*/ 93980 w 492760"/>
              <a:gd name="connsiteY12" fmla="*/ 0 h 342900"/>
              <a:gd name="connsiteX13" fmla="*/ 48260 w 492760"/>
              <a:gd name="connsiteY13" fmla="*/ 0 h 342900"/>
              <a:gd name="connsiteX14" fmla="*/ 40640 w 492760"/>
              <a:gd name="connsiteY14" fmla="*/ 12700 h 342900"/>
              <a:gd name="connsiteX15" fmla="*/ 0 w 492760"/>
              <a:gd name="connsiteY15" fmla="*/ 2667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2760" h="342900">
                <a:moveTo>
                  <a:pt x="0" y="266700"/>
                </a:moveTo>
                <a:lnTo>
                  <a:pt x="469900" y="342900"/>
                </a:lnTo>
                <a:lnTo>
                  <a:pt x="492760" y="152400"/>
                </a:lnTo>
                <a:lnTo>
                  <a:pt x="452120" y="149860"/>
                </a:lnTo>
                <a:lnTo>
                  <a:pt x="406400" y="142240"/>
                </a:lnTo>
                <a:lnTo>
                  <a:pt x="337820" y="129540"/>
                </a:lnTo>
                <a:lnTo>
                  <a:pt x="276860" y="114300"/>
                </a:lnTo>
                <a:lnTo>
                  <a:pt x="228600" y="96520"/>
                </a:lnTo>
                <a:lnTo>
                  <a:pt x="200660" y="76200"/>
                </a:lnTo>
                <a:lnTo>
                  <a:pt x="160020" y="45720"/>
                </a:lnTo>
                <a:lnTo>
                  <a:pt x="142240" y="20320"/>
                </a:lnTo>
                <a:lnTo>
                  <a:pt x="124460" y="12700"/>
                </a:lnTo>
                <a:lnTo>
                  <a:pt x="93980" y="0"/>
                </a:lnTo>
                <a:lnTo>
                  <a:pt x="48260" y="0"/>
                </a:lnTo>
                <a:lnTo>
                  <a:pt x="40640" y="12700"/>
                </a:lnTo>
                <a:lnTo>
                  <a:pt x="0" y="266700"/>
                </a:lnTo>
                <a:close/>
              </a:path>
            </a:pathLst>
          </a:cu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63" name="直線矢印コネクタ 62"/>
          <p:cNvCxnSpPr/>
          <p:nvPr/>
        </p:nvCxnSpPr>
        <p:spPr>
          <a:xfrm flipV="1">
            <a:off x="3647729" y="3678446"/>
            <a:ext cx="1529879" cy="5527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フリーフォーム 63"/>
          <p:cNvSpPr/>
          <p:nvPr/>
        </p:nvSpPr>
        <p:spPr>
          <a:xfrm>
            <a:off x="5145406" y="2402205"/>
            <a:ext cx="356235" cy="323850"/>
          </a:xfrm>
          <a:custGeom>
            <a:avLst/>
            <a:gdLst>
              <a:gd name="connsiteX0" fmla="*/ 118110 w 356235"/>
              <a:gd name="connsiteY0" fmla="*/ 323850 h 323850"/>
              <a:gd name="connsiteX1" fmla="*/ 152400 w 356235"/>
              <a:gd name="connsiteY1" fmla="*/ 259080 h 323850"/>
              <a:gd name="connsiteX2" fmla="*/ 190500 w 356235"/>
              <a:gd name="connsiteY2" fmla="*/ 217170 h 323850"/>
              <a:gd name="connsiteX3" fmla="*/ 220980 w 356235"/>
              <a:gd name="connsiteY3" fmla="*/ 190500 h 323850"/>
              <a:gd name="connsiteX4" fmla="*/ 260985 w 356235"/>
              <a:gd name="connsiteY4" fmla="*/ 160020 h 323850"/>
              <a:gd name="connsiteX5" fmla="*/ 302895 w 356235"/>
              <a:gd name="connsiteY5" fmla="*/ 137160 h 323850"/>
              <a:gd name="connsiteX6" fmla="*/ 346710 w 356235"/>
              <a:gd name="connsiteY6" fmla="*/ 123825 h 323850"/>
              <a:gd name="connsiteX7" fmla="*/ 356235 w 356235"/>
              <a:gd name="connsiteY7" fmla="*/ 118110 h 323850"/>
              <a:gd name="connsiteX8" fmla="*/ 276225 w 356235"/>
              <a:gd name="connsiteY8" fmla="*/ 20955 h 323850"/>
              <a:gd name="connsiteX9" fmla="*/ 253365 w 356235"/>
              <a:gd name="connsiteY9" fmla="*/ 0 h 323850"/>
              <a:gd name="connsiteX10" fmla="*/ 203835 w 356235"/>
              <a:gd name="connsiteY10" fmla="*/ 59055 h 323850"/>
              <a:gd name="connsiteX11" fmla="*/ 156210 w 356235"/>
              <a:gd name="connsiteY11" fmla="*/ 91440 h 323850"/>
              <a:gd name="connsiteX12" fmla="*/ 11430 w 356235"/>
              <a:gd name="connsiteY12" fmla="*/ 215265 h 323850"/>
              <a:gd name="connsiteX13" fmla="*/ 0 w 356235"/>
              <a:gd name="connsiteY13" fmla="*/ 245745 h 323850"/>
              <a:gd name="connsiteX14" fmla="*/ 118110 w 356235"/>
              <a:gd name="connsiteY1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235" h="323850">
                <a:moveTo>
                  <a:pt x="118110" y="323850"/>
                </a:moveTo>
                <a:lnTo>
                  <a:pt x="152400" y="259080"/>
                </a:lnTo>
                <a:lnTo>
                  <a:pt x="190500" y="217170"/>
                </a:lnTo>
                <a:lnTo>
                  <a:pt x="220980" y="190500"/>
                </a:lnTo>
                <a:lnTo>
                  <a:pt x="260985" y="160020"/>
                </a:lnTo>
                <a:lnTo>
                  <a:pt x="302895" y="137160"/>
                </a:lnTo>
                <a:lnTo>
                  <a:pt x="346710" y="123825"/>
                </a:lnTo>
                <a:lnTo>
                  <a:pt x="356235" y="118110"/>
                </a:lnTo>
                <a:lnTo>
                  <a:pt x="276225" y="20955"/>
                </a:lnTo>
                <a:lnTo>
                  <a:pt x="253365" y="0"/>
                </a:lnTo>
                <a:lnTo>
                  <a:pt x="203835" y="59055"/>
                </a:lnTo>
                <a:lnTo>
                  <a:pt x="156210" y="91440"/>
                </a:lnTo>
                <a:lnTo>
                  <a:pt x="11430" y="215265"/>
                </a:lnTo>
                <a:lnTo>
                  <a:pt x="0" y="245745"/>
                </a:lnTo>
                <a:lnTo>
                  <a:pt x="118110" y="323850"/>
                </a:lnTo>
                <a:close/>
              </a:path>
            </a:pathLst>
          </a:custGeom>
          <a:noFill/>
          <a:ln w="127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65" name="直線矢印コネクタ 64"/>
          <p:cNvCxnSpPr>
            <a:endCxn id="64" idx="11"/>
          </p:cNvCxnSpPr>
          <p:nvPr/>
        </p:nvCxnSpPr>
        <p:spPr>
          <a:xfrm>
            <a:off x="3693577" y="1600603"/>
            <a:ext cx="1608038" cy="893043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56"/>
          <p:cNvSpPr txBox="1"/>
          <p:nvPr/>
        </p:nvSpPr>
        <p:spPr>
          <a:xfrm>
            <a:off x="7849001" y="1142817"/>
            <a:ext cx="1491330" cy="369738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Target box</a:t>
            </a:r>
            <a:endParaRPr lang="ja-JP" altLang="en-US" sz="20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8" name="テキスト ボックス 56"/>
          <p:cNvSpPr txBox="1"/>
          <p:nvPr/>
        </p:nvSpPr>
        <p:spPr>
          <a:xfrm>
            <a:off x="2403352" y="3553720"/>
            <a:ext cx="1234897" cy="360000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Deflector</a:t>
            </a:r>
            <a:endParaRPr lang="ja-JP" altLang="en-US" sz="18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9" name="テキスト ボックス 56"/>
          <p:cNvSpPr txBox="1"/>
          <p:nvPr/>
        </p:nvSpPr>
        <p:spPr>
          <a:xfrm>
            <a:off x="2599214" y="1125528"/>
            <a:ext cx="1234897" cy="533854"/>
          </a:xfrm>
          <a:prstGeom prst="rect">
            <a:avLst/>
          </a:prstGeom>
          <a:solidFill>
            <a:schemeClr val="bg1"/>
          </a:solidFill>
          <a:ln w="9525" cmpd="sng">
            <a:solidFill>
              <a:srgbClr val="FFC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Magnetic channel</a:t>
            </a:r>
            <a:endParaRPr lang="ja-JP" altLang="en-US" sz="18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76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15825" r="54506" b="42662"/>
          <a:stretch/>
        </p:blipFill>
        <p:spPr bwMode="auto">
          <a:xfrm>
            <a:off x="2330147" y="1599126"/>
            <a:ext cx="3396912" cy="3406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1" name="テキスト ボックス 60"/>
          <p:cNvSpPr txBox="1"/>
          <p:nvPr/>
        </p:nvSpPr>
        <p:spPr>
          <a:xfrm>
            <a:off x="4438567" y="6363155"/>
            <a:ext cx="331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ヨーク</a:t>
            </a:r>
            <a:r>
              <a:rPr lang="en-US" altLang="ja-JP" dirty="0"/>
              <a:t>2</a:t>
            </a:r>
            <a:r>
              <a:rPr lang="ja-JP" altLang="en-US" dirty="0"/>
              <a:t>段目　（</a:t>
            </a:r>
            <a:r>
              <a:rPr lang="en-US" altLang="ja-JP" dirty="0"/>
              <a:t>No.21</a:t>
            </a:r>
            <a:r>
              <a:rPr lang="ja-JP" altLang="en-US" dirty="0"/>
              <a:t>～</a:t>
            </a:r>
            <a:r>
              <a:rPr lang="en-US" altLang="ja-JP" dirty="0"/>
              <a:t>No.24</a:t>
            </a:r>
            <a:r>
              <a:rPr lang="ja-JP" altLang="en-US" dirty="0"/>
              <a:t>）</a:t>
            </a:r>
          </a:p>
        </p:txBody>
      </p:sp>
      <p:pic>
        <p:nvPicPr>
          <p:cNvPr id="40" name="図 3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6" t="29075" r="24134" b="49941"/>
          <a:stretch/>
        </p:blipFill>
        <p:spPr bwMode="auto">
          <a:xfrm>
            <a:off x="6814116" y="1386841"/>
            <a:ext cx="2594253" cy="35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フリーフォーム 44"/>
          <p:cNvSpPr/>
          <p:nvPr/>
        </p:nvSpPr>
        <p:spPr>
          <a:xfrm>
            <a:off x="7326781" y="1963840"/>
            <a:ext cx="169394" cy="466940"/>
          </a:xfrm>
          <a:custGeom>
            <a:avLst/>
            <a:gdLst>
              <a:gd name="connsiteX0" fmla="*/ 0 w 183311"/>
              <a:gd name="connsiteY0" fmla="*/ 0 h 499613"/>
              <a:gd name="connsiteX1" fmla="*/ 183311 w 183311"/>
              <a:gd name="connsiteY1" fmla="*/ 107830 h 499613"/>
              <a:gd name="connsiteX2" fmla="*/ 179717 w 183311"/>
              <a:gd name="connsiteY2" fmla="*/ 499613 h 499613"/>
              <a:gd name="connsiteX3" fmla="*/ 0 w 183311"/>
              <a:gd name="connsiteY3" fmla="*/ 391783 h 499613"/>
              <a:gd name="connsiteX4" fmla="*/ 0 w 183311"/>
              <a:gd name="connsiteY4" fmla="*/ 0 h 49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311" h="499613">
                <a:moveTo>
                  <a:pt x="0" y="0"/>
                </a:moveTo>
                <a:lnTo>
                  <a:pt x="183311" y="107830"/>
                </a:lnTo>
                <a:lnTo>
                  <a:pt x="179717" y="499613"/>
                </a:lnTo>
                <a:lnTo>
                  <a:pt x="0" y="39178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46" name="フリーフォーム 45"/>
          <p:cNvSpPr/>
          <p:nvPr/>
        </p:nvSpPr>
        <p:spPr>
          <a:xfrm>
            <a:off x="7501231" y="2344696"/>
            <a:ext cx="64107" cy="84662"/>
          </a:xfrm>
          <a:custGeom>
            <a:avLst/>
            <a:gdLst>
              <a:gd name="connsiteX0" fmla="*/ 79131 w 79131"/>
              <a:gd name="connsiteY0" fmla="*/ 49823 h 93785"/>
              <a:gd name="connsiteX1" fmla="*/ 0 w 79131"/>
              <a:gd name="connsiteY1" fmla="*/ 0 h 93785"/>
              <a:gd name="connsiteX2" fmla="*/ 2931 w 79131"/>
              <a:gd name="connsiteY2" fmla="*/ 93785 h 93785"/>
              <a:gd name="connsiteX3" fmla="*/ 79131 w 79131"/>
              <a:gd name="connsiteY3" fmla="*/ 49823 h 9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31" h="93785">
                <a:moveTo>
                  <a:pt x="79131" y="49823"/>
                </a:moveTo>
                <a:lnTo>
                  <a:pt x="0" y="0"/>
                </a:lnTo>
                <a:lnTo>
                  <a:pt x="2931" y="93785"/>
                </a:lnTo>
                <a:lnTo>
                  <a:pt x="79131" y="49823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47" name="フリーフォーム 46"/>
          <p:cNvSpPr/>
          <p:nvPr/>
        </p:nvSpPr>
        <p:spPr>
          <a:xfrm>
            <a:off x="8805981" y="1951872"/>
            <a:ext cx="171730" cy="466831"/>
          </a:xfrm>
          <a:custGeom>
            <a:avLst/>
            <a:gdLst>
              <a:gd name="connsiteX0" fmla="*/ 172916 w 172916"/>
              <a:gd name="connsiteY0" fmla="*/ 0 h 495300"/>
              <a:gd name="connsiteX1" fmla="*/ 0 w 172916"/>
              <a:gd name="connsiteY1" fmla="*/ 117231 h 495300"/>
              <a:gd name="connsiteX2" fmla="*/ 0 w 172916"/>
              <a:gd name="connsiteY2" fmla="*/ 495300 h 495300"/>
              <a:gd name="connsiteX3" fmla="*/ 164123 w 172916"/>
              <a:gd name="connsiteY3" fmla="*/ 404446 h 495300"/>
              <a:gd name="connsiteX4" fmla="*/ 172916 w 172916"/>
              <a:gd name="connsiteY4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916" h="495300">
                <a:moveTo>
                  <a:pt x="172916" y="0"/>
                </a:moveTo>
                <a:lnTo>
                  <a:pt x="0" y="117231"/>
                </a:lnTo>
                <a:lnTo>
                  <a:pt x="0" y="495300"/>
                </a:lnTo>
                <a:lnTo>
                  <a:pt x="164123" y="404446"/>
                </a:lnTo>
                <a:lnTo>
                  <a:pt x="172916" y="0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49" name="フリーフォーム 48"/>
          <p:cNvSpPr/>
          <p:nvPr/>
        </p:nvSpPr>
        <p:spPr>
          <a:xfrm>
            <a:off x="8730616" y="2338896"/>
            <a:ext cx="73468" cy="90463"/>
          </a:xfrm>
          <a:custGeom>
            <a:avLst/>
            <a:gdLst>
              <a:gd name="connsiteX0" fmla="*/ 0 w 87923"/>
              <a:gd name="connsiteY0" fmla="*/ 55684 h 99646"/>
              <a:gd name="connsiteX1" fmla="*/ 84993 w 87923"/>
              <a:gd name="connsiteY1" fmla="*/ 0 h 99646"/>
              <a:gd name="connsiteX2" fmla="*/ 87923 w 87923"/>
              <a:gd name="connsiteY2" fmla="*/ 99646 h 99646"/>
              <a:gd name="connsiteX3" fmla="*/ 0 w 87923"/>
              <a:gd name="connsiteY3" fmla="*/ 55684 h 9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923" h="99646">
                <a:moveTo>
                  <a:pt x="0" y="55684"/>
                </a:moveTo>
                <a:lnTo>
                  <a:pt x="84993" y="0"/>
                </a:lnTo>
                <a:cubicBezTo>
                  <a:pt x="85970" y="33215"/>
                  <a:pt x="86946" y="66431"/>
                  <a:pt x="87923" y="99646"/>
                </a:cubicBezTo>
                <a:lnTo>
                  <a:pt x="0" y="55684"/>
                </a:lnTo>
                <a:close/>
              </a:path>
            </a:pathLst>
          </a:custGeom>
          <a:solidFill>
            <a:schemeClr val="accent1">
              <a:alpha val="35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cxnSp>
        <p:nvCxnSpPr>
          <p:cNvPr id="50" name="直線矢印コネクタ 49"/>
          <p:cNvCxnSpPr/>
          <p:nvPr/>
        </p:nvCxnSpPr>
        <p:spPr>
          <a:xfrm flipH="1" flipV="1">
            <a:off x="7313411" y="2070087"/>
            <a:ext cx="182764" cy="115200"/>
          </a:xfrm>
          <a:prstGeom prst="straightConnector1">
            <a:avLst/>
          </a:prstGeom>
          <a:ln w="3175">
            <a:solidFill>
              <a:sysClr val="windowText" lastClr="000000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矢印コネクタ 51"/>
          <p:cNvCxnSpPr/>
          <p:nvPr/>
        </p:nvCxnSpPr>
        <p:spPr>
          <a:xfrm>
            <a:off x="7283831" y="2206543"/>
            <a:ext cx="0" cy="145162"/>
          </a:xfrm>
          <a:prstGeom prst="straightConnector1">
            <a:avLst/>
          </a:prstGeom>
          <a:ln w="3175">
            <a:solidFill>
              <a:srgbClr val="00B050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>
            <a:off x="7322487" y="2217327"/>
            <a:ext cx="173689" cy="9266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stealth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円/楕円 153"/>
          <p:cNvSpPr/>
          <p:nvPr/>
        </p:nvSpPr>
        <p:spPr>
          <a:xfrm>
            <a:off x="2446021" y="1752576"/>
            <a:ext cx="3136915" cy="3167237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5" name="円/楕円 154"/>
          <p:cNvSpPr/>
          <p:nvPr/>
        </p:nvSpPr>
        <p:spPr>
          <a:xfrm>
            <a:off x="2781290" y="2063759"/>
            <a:ext cx="2492527" cy="2533871"/>
          </a:xfrm>
          <a:prstGeom prst="ellipse">
            <a:avLst/>
          </a:prstGeom>
          <a:solidFill>
            <a:schemeClr val="bg1">
              <a:alpha val="7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7" name="円/楕円 156"/>
          <p:cNvSpPr/>
          <p:nvPr/>
        </p:nvSpPr>
        <p:spPr>
          <a:xfrm rot="3600000" flipV="1">
            <a:off x="4891760" y="1757166"/>
            <a:ext cx="50400" cy="50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9" name="テキスト ボックス 173"/>
          <p:cNvSpPr txBox="1"/>
          <p:nvPr/>
        </p:nvSpPr>
        <p:spPr>
          <a:xfrm rot="18211885">
            <a:off x="4147364" y="2500287"/>
            <a:ext cx="324445" cy="1800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基線</a:t>
            </a:r>
          </a:p>
        </p:txBody>
      </p:sp>
      <p:cxnSp>
        <p:nvCxnSpPr>
          <p:cNvPr id="160" name="直線コネクタ 159"/>
          <p:cNvCxnSpPr/>
          <p:nvPr/>
        </p:nvCxnSpPr>
        <p:spPr>
          <a:xfrm flipV="1">
            <a:off x="3041008" y="1624048"/>
            <a:ext cx="1964222" cy="3371706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直線コネクタ 160"/>
          <p:cNvCxnSpPr/>
          <p:nvPr/>
        </p:nvCxnSpPr>
        <p:spPr>
          <a:xfrm flipV="1">
            <a:off x="4014680" y="1754590"/>
            <a:ext cx="1227857" cy="1567218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テキスト ボックス 238"/>
          <p:cNvSpPr txBox="1"/>
          <p:nvPr/>
        </p:nvSpPr>
        <p:spPr>
          <a:xfrm>
            <a:off x="4004697" y="2181992"/>
            <a:ext cx="760085" cy="26799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No.23</a:t>
            </a:r>
            <a:endParaRPr lang="ja-JP" altLang="en-US" sz="1600" b="1" u="sng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3" name="テキスト ボックス 239"/>
          <p:cNvSpPr txBox="1"/>
          <p:nvPr/>
        </p:nvSpPr>
        <p:spPr>
          <a:xfrm>
            <a:off x="4514687" y="3564915"/>
            <a:ext cx="760086" cy="27791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No.22</a:t>
            </a:r>
            <a:endParaRPr lang="ja-JP" altLang="en-US" sz="16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4" name="テキスト ボックス 240"/>
          <p:cNvSpPr txBox="1"/>
          <p:nvPr/>
        </p:nvSpPr>
        <p:spPr>
          <a:xfrm>
            <a:off x="3349142" y="4189474"/>
            <a:ext cx="760086" cy="26938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No.21</a:t>
            </a:r>
            <a:endParaRPr lang="ja-JP" altLang="en-US" sz="16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5" name="テキスト ボックス 241"/>
          <p:cNvSpPr txBox="1"/>
          <p:nvPr/>
        </p:nvSpPr>
        <p:spPr>
          <a:xfrm>
            <a:off x="3144611" y="2477958"/>
            <a:ext cx="760086" cy="268533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No.24</a:t>
            </a:r>
            <a:endParaRPr lang="ja-JP" altLang="en-US" sz="16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6" name="二等辺三角形 165"/>
          <p:cNvSpPr/>
          <p:nvPr/>
        </p:nvSpPr>
        <p:spPr>
          <a:xfrm rot="8001279">
            <a:off x="5062772" y="1861809"/>
            <a:ext cx="5669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7" name="テキスト ボックス 243"/>
          <p:cNvSpPr txBox="1"/>
          <p:nvPr/>
        </p:nvSpPr>
        <p:spPr>
          <a:xfrm>
            <a:off x="4986328" y="1619496"/>
            <a:ext cx="395932" cy="181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107</a:t>
            </a:r>
          </a:p>
        </p:txBody>
      </p:sp>
      <p:cxnSp>
        <p:nvCxnSpPr>
          <p:cNvPr id="168" name="直線コネクタ 167"/>
          <p:cNvCxnSpPr/>
          <p:nvPr/>
        </p:nvCxnSpPr>
        <p:spPr>
          <a:xfrm>
            <a:off x="4023752" y="3320810"/>
            <a:ext cx="1703306" cy="1061701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二等辺三角形 168"/>
          <p:cNvSpPr/>
          <p:nvPr/>
        </p:nvSpPr>
        <p:spPr>
          <a:xfrm rot="12420000">
            <a:off x="5566403" y="4226202"/>
            <a:ext cx="5400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0" name="テキスト ボックス 246"/>
          <p:cNvSpPr txBox="1"/>
          <p:nvPr/>
        </p:nvSpPr>
        <p:spPr>
          <a:xfrm>
            <a:off x="5599748" y="4095920"/>
            <a:ext cx="576000" cy="181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1,122</a:t>
            </a:r>
          </a:p>
        </p:txBody>
      </p:sp>
      <p:sp>
        <p:nvSpPr>
          <p:cNvPr id="171" name="二等辺三角形 170"/>
          <p:cNvSpPr/>
          <p:nvPr/>
        </p:nvSpPr>
        <p:spPr>
          <a:xfrm rot="18324581">
            <a:off x="3100903" y="4894164"/>
            <a:ext cx="5400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2" name="テキスト ボックス 248"/>
          <p:cNvSpPr txBox="1"/>
          <p:nvPr/>
        </p:nvSpPr>
        <p:spPr>
          <a:xfrm>
            <a:off x="2856611" y="4989932"/>
            <a:ext cx="576000" cy="181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2,378</a:t>
            </a:r>
          </a:p>
        </p:txBody>
      </p:sp>
      <p:sp>
        <p:nvSpPr>
          <p:cNvPr id="173" name="二等辺三角形 172"/>
          <p:cNvSpPr/>
          <p:nvPr/>
        </p:nvSpPr>
        <p:spPr>
          <a:xfrm rot="12800096">
            <a:off x="2538926" y="2273344"/>
            <a:ext cx="5400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74" name="テキスト ボックス 250"/>
          <p:cNvSpPr txBox="1"/>
          <p:nvPr/>
        </p:nvSpPr>
        <p:spPr>
          <a:xfrm>
            <a:off x="2209398" y="2017236"/>
            <a:ext cx="576773" cy="18188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1,243</a:t>
            </a:r>
          </a:p>
        </p:txBody>
      </p:sp>
      <p:cxnSp>
        <p:nvCxnSpPr>
          <p:cNvPr id="175" name="直線コネクタ 174"/>
          <p:cNvCxnSpPr/>
          <p:nvPr/>
        </p:nvCxnSpPr>
        <p:spPr>
          <a:xfrm>
            <a:off x="2397326" y="2233988"/>
            <a:ext cx="1599864" cy="1079495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/>
          <p:cNvCxnSpPr/>
          <p:nvPr/>
        </p:nvCxnSpPr>
        <p:spPr>
          <a:xfrm flipH="1">
            <a:off x="4790648" y="2070088"/>
            <a:ext cx="195680" cy="274609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線コネクタ 176"/>
          <p:cNvCxnSpPr/>
          <p:nvPr/>
        </p:nvCxnSpPr>
        <p:spPr>
          <a:xfrm flipH="1" flipV="1">
            <a:off x="5095391" y="3989825"/>
            <a:ext cx="267929" cy="165413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線コネクタ 177"/>
          <p:cNvCxnSpPr/>
          <p:nvPr/>
        </p:nvCxnSpPr>
        <p:spPr>
          <a:xfrm flipV="1">
            <a:off x="3208020" y="4408364"/>
            <a:ext cx="172584" cy="29571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線コネクタ 178"/>
          <p:cNvCxnSpPr/>
          <p:nvPr/>
        </p:nvCxnSpPr>
        <p:spPr>
          <a:xfrm flipH="1" flipV="1">
            <a:off x="2710181" y="2446020"/>
            <a:ext cx="289477" cy="190892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テキスト ボックス 485"/>
          <p:cNvSpPr txBox="1"/>
          <p:nvPr/>
        </p:nvSpPr>
        <p:spPr>
          <a:xfrm>
            <a:off x="4741228" y="1579859"/>
            <a:ext cx="315912" cy="18109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lang="ja-JP" altLang="en-US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48" name="直線コネクタ 47"/>
          <p:cNvCxnSpPr/>
          <p:nvPr/>
        </p:nvCxnSpPr>
        <p:spPr>
          <a:xfrm flipH="1">
            <a:off x="4706989" y="1760957"/>
            <a:ext cx="795542" cy="914694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テキスト ボックス 1107"/>
          <p:cNvSpPr txBox="1"/>
          <p:nvPr/>
        </p:nvSpPr>
        <p:spPr>
          <a:xfrm>
            <a:off x="5444611" y="1536915"/>
            <a:ext cx="1753496" cy="1823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u="sng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en-US" altLang="ja-JP" sz="20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 Target port</a:t>
            </a:r>
            <a:endParaRPr lang="ja-JP" altLang="en-US" sz="20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2228603" y="1552737"/>
            <a:ext cx="3600000" cy="36000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1860166" y="3572"/>
            <a:ext cx="410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三重大学　</a:t>
            </a:r>
            <a:r>
              <a:rPr lang="en-US" altLang="ja-JP" dirty="0"/>
              <a:t>IBA</a:t>
            </a:r>
            <a:r>
              <a:rPr lang="ja-JP" altLang="en-US" dirty="0"/>
              <a:t>（</a:t>
            </a:r>
            <a:r>
              <a:rPr lang="en-US" altLang="ja-JP" dirty="0"/>
              <a:t>CYCLONE10/5</a:t>
            </a:r>
            <a:r>
              <a:rPr lang="ja-JP" altLang="en-US" dirty="0"/>
              <a:t>）</a:t>
            </a:r>
          </a:p>
        </p:txBody>
      </p:sp>
      <p:sp>
        <p:nvSpPr>
          <p:cNvPr id="57" name="テキスト ボックス 406"/>
          <p:cNvSpPr txBox="1"/>
          <p:nvPr/>
        </p:nvSpPr>
        <p:spPr>
          <a:xfrm>
            <a:off x="6895941" y="5278885"/>
            <a:ext cx="3113704" cy="76804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t" anchorCtr="0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：</a:t>
            </a:r>
            <a:r>
              <a: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Core sampling</a:t>
            </a: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50mmφ</a:t>
            </a: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900" dirty="0">
              <a:solidFill>
                <a:sysClr val="windowText" lastClr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：</a:t>
            </a:r>
            <a:r>
              <a: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direction of extraction</a:t>
            </a:r>
          </a:p>
          <a:p>
            <a:pPr algn="l">
              <a:lnSpc>
                <a:spcPct val="150000"/>
              </a:lnSpc>
            </a:pP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数値：</a:t>
            </a:r>
            <a:r>
              <a: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ARC length</a:t>
            </a: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mm</a:t>
            </a:r>
            <a:r>
              <a:rPr lang="ja-JP" altLang="en-US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</p:txBody>
      </p:sp>
      <p:sp>
        <p:nvSpPr>
          <p:cNvPr id="58" name="円/楕円 57"/>
          <p:cNvSpPr/>
          <p:nvPr/>
        </p:nvSpPr>
        <p:spPr>
          <a:xfrm>
            <a:off x="6958457" y="5342965"/>
            <a:ext cx="143079" cy="144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cxnSp>
        <p:nvCxnSpPr>
          <p:cNvPr id="59" name="直線コネクタ 58"/>
          <p:cNvCxnSpPr/>
          <p:nvPr/>
        </p:nvCxnSpPr>
        <p:spPr>
          <a:xfrm>
            <a:off x="7035099" y="5552616"/>
            <a:ext cx="0" cy="165781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stealth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852"/>
          <p:cNvSpPr txBox="1"/>
          <p:nvPr/>
        </p:nvSpPr>
        <p:spPr>
          <a:xfrm>
            <a:off x="6643967" y="2205285"/>
            <a:ext cx="704555" cy="15424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00B050"/>
                </a:solidFill>
              </a:rPr>
              <a:t>(40mm)</a:t>
            </a:r>
            <a:endParaRPr lang="ja-JP" altLang="en-US" b="1" u="sng" dirty="0">
              <a:solidFill>
                <a:srgbClr val="00B050"/>
              </a:solidFill>
            </a:endParaRPr>
          </a:p>
        </p:txBody>
      </p:sp>
      <p:sp>
        <p:nvSpPr>
          <p:cNvPr id="63" name="テキスト ボックス 744"/>
          <p:cNvSpPr txBox="1"/>
          <p:nvPr/>
        </p:nvSpPr>
        <p:spPr>
          <a:xfrm>
            <a:off x="6439689" y="1980803"/>
            <a:ext cx="864462" cy="153231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ysClr val="windowText" lastClr="000000"/>
                </a:solidFill>
              </a:rPr>
              <a:t>(t=150mm)</a:t>
            </a:r>
            <a:endParaRPr lang="ja-JP" altLang="en-US" b="1" u="sng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0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図 5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5" t="15825" r="54506" b="42662"/>
          <a:stretch/>
        </p:blipFill>
        <p:spPr bwMode="auto">
          <a:xfrm>
            <a:off x="2300411" y="1599126"/>
            <a:ext cx="3456385" cy="34060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21" name="円/楕円 120"/>
          <p:cNvSpPr/>
          <p:nvPr/>
        </p:nvSpPr>
        <p:spPr>
          <a:xfrm>
            <a:off x="2228603" y="1552737"/>
            <a:ext cx="3600000" cy="360000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47" name="図 4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6" t="29075" r="24134" b="49941"/>
          <a:stretch/>
        </p:blipFill>
        <p:spPr bwMode="auto">
          <a:xfrm>
            <a:off x="6814116" y="1386841"/>
            <a:ext cx="2594253" cy="356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フリーフォーム 53"/>
          <p:cNvSpPr/>
          <p:nvPr/>
        </p:nvSpPr>
        <p:spPr>
          <a:xfrm>
            <a:off x="8221980" y="2260660"/>
            <a:ext cx="233106" cy="467300"/>
          </a:xfrm>
          <a:custGeom>
            <a:avLst/>
            <a:gdLst>
              <a:gd name="connsiteX0" fmla="*/ 262386 w 262386"/>
              <a:gd name="connsiteY0" fmla="*/ 0 h 470859"/>
              <a:gd name="connsiteX1" fmla="*/ 262386 w 262386"/>
              <a:gd name="connsiteY1" fmla="*/ 208472 h 470859"/>
              <a:gd name="connsiteX2" fmla="*/ 0 w 262386"/>
              <a:gd name="connsiteY2" fmla="*/ 470859 h 470859"/>
              <a:gd name="connsiteX3" fmla="*/ 0 w 262386"/>
              <a:gd name="connsiteY3" fmla="*/ 136585 h 470859"/>
              <a:gd name="connsiteX4" fmla="*/ 262386 w 262386"/>
              <a:gd name="connsiteY4" fmla="*/ 0 h 47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386" h="470859">
                <a:moveTo>
                  <a:pt x="262386" y="0"/>
                </a:moveTo>
                <a:lnTo>
                  <a:pt x="262386" y="208472"/>
                </a:lnTo>
                <a:lnTo>
                  <a:pt x="0" y="470859"/>
                </a:lnTo>
                <a:lnTo>
                  <a:pt x="0" y="136585"/>
                </a:lnTo>
                <a:lnTo>
                  <a:pt x="262386" y="0"/>
                </a:lnTo>
                <a:close/>
              </a:path>
            </a:pathLst>
          </a:custGeom>
          <a:solidFill>
            <a:schemeClr val="accent6">
              <a:lumMod val="75000"/>
              <a:alpha val="27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sp>
        <p:nvSpPr>
          <p:cNvPr id="56" name="フリーフォーム 55"/>
          <p:cNvSpPr/>
          <p:nvPr/>
        </p:nvSpPr>
        <p:spPr>
          <a:xfrm>
            <a:off x="7858354" y="2259330"/>
            <a:ext cx="232411" cy="480060"/>
          </a:xfrm>
          <a:custGeom>
            <a:avLst/>
            <a:gdLst>
              <a:gd name="connsiteX0" fmla="*/ 0 w 197689"/>
              <a:gd name="connsiteY0" fmla="*/ 0 h 488830"/>
              <a:gd name="connsiteX1" fmla="*/ 0 w 197689"/>
              <a:gd name="connsiteY1" fmla="*/ 291141 h 488830"/>
              <a:gd name="connsiteX2" fmla="*/ 197689 w 197689"/>
              <a:gd name="connsiteY2" fmla="*/ 488830 h 488830"/>
              <a:gd name="connsiteX3" fmla="*/ 197689 w 197689"/>
              <a:gd name="connsiteY3" fmla="*/ 143773 h 488830"/>
              <a:gd name="connsiteX4" fmla="*/ 0 w 197689"/>
              <a:gd name="connsiteY4" fmla="*/ 0 h 488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689" h="488830">
                <a:moveTo>
                  <a:pt x="0" y="0"/>
                </a:moveTo>
                <a:lnTo>
                  <a:pt x="0" y="291141"/>
                </a:lnTo>
                <a:lnTo>
                  <a:pt x="197689" y="488830"/>
                </a:lnTo>
                <a:lnTo>
                  <a:pt x="197689" y="14377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7000"/>
            </a:schemeClr>
          </a:solidFill>
          <a:ln w="63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/>
          </a:p>
        </p:txBody>
      </p:sp>
      <p:cxnSp>
        <p:nvCxnSpPr>
          <p:cNvPr id="57" name="直線矢印コネクタ 56"/>
          <p:cNvCxnSpPr/>
          <p:nvPr/>
        </p:nvCxnSpPr>
        <p:spPr>
          <a:xfrm>
            <a:off x="8015789" y="2359766"/>
            <a:ext cx="0" cy="326572"/>
          </a:xfrm>
          <a:prstGeom prst="straightConnector1">
            <a:avLst/>
          </a:prstGeom>
          <a:ln w="3175">
            <a:solidFill>
              <a:sysClr val="windowText" lastClr="000000"/>
            </a:solidFill>
            <a:prstDash val="sysDot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8380182" y="2296304"/>
            <a:ext cx="0" cy="248170"/>
          </a:xfrm>
          <a:prstGeom prst="line">
            <a:avLst/>
          </a:prstGeom>
          <a:ln w="38100">
            <a:solidFill>
              <a:srgbClr val="FF0000"/>
            </a:solidFill>
            <a:prstDash val="solid"/>
            <a:headEnd type="stealth" w="med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フリーフォーム 40"/>
          <p:cNvSpPr/>
          <p:nvPr/>
        </p:nvSpPr>
        <p:spPr>
          <a:xfrm>
            <a:off x="4046220" y="3355340"/>
            <a:ext cx="762001" cy="769620"/>
          </a:xfrm>
          <a:custGeom>
            <a:avLst/>
            <a:gdLst>
              <a:gd name="connsiteX0" fmla="*/ 0 w 855452"/>
              <a:gd name="connsiteY0" fmla="*/ 0 h 866236"/>
              <a:gd name="connsiteX1" fmla="*/ 855452 w 855452"/>
              <a:gd name="connsiteY1" fmla="*/ 208472 h 866236"/>
              <a:gd name="connsiteX2" fmla="*/ 812320 w 855452"/>
              <a:gd name="connsiteY2" fmla="*/ 352246 h 866236"/>
              <a:gd name="connsiteX3" fmla="*/ 790754 w 855452"/>
              <a:gd name="connsiteY3" fmla="*/ 416944 h 866236"/>
              <a:gd name="connsiteX4" fmla="*/ 744028 w 855452"/>
              <a:gd name="connsiteY4" fmla="*/ 488830 h 866236"/>
              <a:gd name="connsiteX5" fmla="*/ 668547 w 855452"/>
              <a:gd name="connsiteY5" fmla="*/ 611038 h 866236"/>
              <a:gd name="connsiteX6" fmla="*/ 553528 w 855452"/>
              <a:gd name="connsiteY6" fmla="*/ 697302 h 866236"/>
              <a:gd name="connsiteX7" fmla="*/ 391783 w 855452"/>
              <a:gd name="connsiteY7" fmla="*/ 801538 h 866236"/>
              <a:gd name="connsiteX8" fmla="*/ 291141 w 855452"/>
              <a:gd name="connsiteY8" fmla="*/ 855453 h 866236"/>
              <a:gd name="connsiteX9" fmla="*/ 183311 w 855452"/>
              <a:gd name="connsiteY9" fmla="*/ 866236 h 866236"/>
              <a:gd name="connsiteX10" fmla="*/ 0 w 855452"/>
              <a:gd name="connsiteY10" fmla="*/ 0 h 86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452" h="866236">
                <a:moveTo>
                  <a:pt x="0" y="0"/>
                </a:moveTo>
                <a:lnTo>
                  <a:pt x="855452" y="208472"/>
                </a:lnTo>
                <a:lnTo>
                  <a:pt x="812320" y="352246"/>
                </a:lnTo>
                <a:lnTo>
                  <a:pt x="790754" y="416944"/>
                </a:lnTo>
                <a:lnTo>
                  <a:pt x="744028" y="488830"/>
                </a:lnTo>
                <a:lnTo>
                  <a:pt x="668547" y="611038"/>
                </a:lnTo>
                <a:lnTo>
                  <a:pt x="553528" y="697302"/>
                </a:lnTo>
                <a:lnTo>
                  <a:pt x="391783" y="801538"/>
                </a:lnTo>
                <a:lnTo>
                  <a:pt x="291141" y="855453"/>
                </a:lnTo>
                <a:lnTo>
                  <a:pt x="183311" y="8662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2" name="フリーフォーム 41"/>
          <p:cNvSpPr/>
          <p:nvPr/>
        </p:nvSpPr>
        <p:spPr>
          <a:xfrm>
            <a:off x="3231996" y="3357880"/>
            <a:ext cx="763424" cy="762001"/>
          </a:xfrm>
          <a:custGeom>
            <a:avLst/>
            <a:gdLst>
              <a:gd name="connsiteX0" fmla="*/ 0 w 855453"/>
              <a:gd name="connsiteY0" fmla="*/ 186905 h 862641"/>
              <a:gd name="connsiteX1" fmla="*/ 855453 w 855453"/>
              <a:gd name="connsiteY1" fmla="*/ 0 h 862641"/>
              <a:gd name="connsiteX2" fmla="*/ 672141 w 855453"/>
              <a:gd name="connsiteY2" fmla="*/ 862641 h 862641"/>
              <a:gd name="connsiteX3" fmla="*/ 524773 w 855453"/>
              <a:gd name="connsiteY3" fmla="*/ 815915 h 862641"/>
              <a:gd name="connsiteX4" fmla="*/ 420537 w 855453"/>
              <a:gd name="connsiteY4" fmla="*/ 765594 h 862641"/>
              <a:gd name="connsiteX5" fmla="*/ 316302 w 855453"/>
              <a:gd name="connsiteY5" fmla="*/ 693707 h 862641"/>
              <a:gd name="connsiteX6" fmla="*/ 215660 w 855453"/>
              <a:gd name="connsiteY6" fmla="*/ 596660 h 862641"/>
              <a:gd name="connsiteX7" fmla="*/ 122207 w 855453"/>
              <a:gd name="connsiteY7" fmla="*/ 474452 h 862641"/>
              <a:gd name="connsiteX8" fmla="*/ 53915 w 855453"/>
              <a:gd name="connsiteY8" fmla="*/ 363028 h 862641"/>
              <a:gd name="connsiteX9" fmla="*/ 21566 w 855453"/>
              <a:gd name="connsiteY9" fmla="*/ 255198 h 862641"/>
              <a:gd name="connsiteX10" fmla="*/ 0 w 855453"/>
              <a:gd name="connsiteY10" fmla="*/ 186905 h 86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5453" h="862641">
                <a:moveTo>
                  <a:pt x="0" y="186905"/>
                </a:moveTo>
                <a:lnTo>
                  <a:pt x="855453" y="0"/>
                </a:lnTo>
                <a:lnTo>
                  <a:pt x="672141" y="862641"/>
                </a:lnTo>
                <a:lnTo>
                  <a:pt x="524773" y="815915"/>
                </a:lnTo>
                <a:lnTo>
                  <a:pt x="420537" y="765594"/>
                </a:lnTo>
                <a:lnTo>
                  <a:pt x="316302" y="693707"/>
                </a:lnTo>
                <a:lnTo>
                  <a:pt x="215660" y="596660"/>
                </a:lnTo>
                <a:lnTo>
                  <a:pt x="122207" y="474452"/>
                </a:lnTo>
                <a:lnTo>
                  <a:pt x="53915" y="363028"/>
                </a:lnTo>
                <a:lnTo>
                  <a:pt x="21566" y="255198"/>
                </a:lnTo>
                <a:lnTo>
                  <a:pt x="0" y="186905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3" name="フリーフォーム 42"/>
          <p:cNvSpPr/>
          <p:nvPr/>
        </p:nvSpPr>
        <p:spPr>
          <a:xfrm>
            <a:off x="3215680" y="2540000"/>
            <a:ext cx="767040" cy="764540"/>
          </a:xfrm>
          <a:custGeom>
            <a:avLst/>
            <a:gdLst>
              <a:gd name="connsiteX0" fmla="*/ 0 w 835269"/>
              <a:gd name="connsiteY0" fmla="*/ 671146 h 855784"/>
              <a:gd name="connsiteX1" fmla="*/ 41031 w 835269"/>
              <a:gd name="connsiteY1" fmla="*/ 565638 h 855784"/>
              <a:gd name="connsiteX2" fmla="*/ 87923 w 835269"/>
              <a:gd name="connsiteY2" fmla="*/ 448407 h 855784"/>
              <a:gd name="connsiteX3" fmla="*/ 134815 w 835269"/>
              <a:gd name="connsiteY3" fmla="*/ 360484 h 855784"/>
              <a:gd name="connsiteX4" fmla="*/ 208084 w 835269"/>
              <a:gd name="connsiteY4" fmla="*/ 296007 h 855784"/>
              <a:gd name="connsiteX5" fmla="*/ 316523 w 835269"/>
              <a:gd name="connsiteY5" fmla="*/ 187569 h 855784"/>
              <a:gd name="connsiteX6" fmla="*/ 427892 w 835269"/>
              <a:gd name="connsiteY6" fmla="*/ 105507 h 855784"/>
              <a:gd name="connsiteX7" fmla="*/ 512884 w 835269"/>
              <a:gd name="connsiteY7" fmla="*/ 58615 h 855784"/>
              <a:gd name="connsiteX8" fmla="*/ 606669 w 835269"/>
              <a:gd name="connsiteY8" fmla="*/ 14653 h 855784"/>
              <a:gd name="connsiteX9" fmla="*/ 656492 w 835269"/>
              <a:gd name="connsiteY9" fmla="*/ 0 h 855784"/>
              <a:gd name="connsiteX10" fmla="*/ 685800 w 835269"/>
              <a:gd name="connsiteY10" fmla="*/ 52753 h 855784"/>
              <a:gd name="connsiteX11" fmla="*/ 662354 w 835269"/>
              <a:gd name="connsiteY11" fmla="*/ 155330 h 855784"/>
              <a:gd name="connsiteX12" fmla="*/ 835269 w 835269"/>
              <a:gd name="connsiteY12" fmla="*/ 767861 h 855784"/>
              <a:gd name="connsiteX13" fmla="*/ 797169 w 835269"/>
              <a:gd name="connsiteY13" fmla="*/ 794238 h 855784"/>
              <a:gd name="connsiteX14" fmla="*/ 773723 w 835269"/>
              <a:gd name="connsiteY14" fmla="*/ 817684 h 855784"/>
              <a:gd name="connsiteX15" fmla="*/ 753207 w 835269"/>
              <a:gd name="connsiteY15" fmla="*/ 855784 h 855784"/>
              <a:gd name="connsiteX16" fmla="*/ 155331 w 835269"/>
              <a:gd name="connsiteY16" fmla="*/ 659423 h 855784"/>
              <a:gd name="connsiteX17" fmla="*/ 76200 w 835269"/>
              <a:gd name="connsiteY17" fmla="*/ 685800 h 855784"/>
              <a:gd name="connsiteX18" fmla="*/ 0 w 835269"/>
              <a:gd name="connsiteY18" fmla="*/ 671146 h 855784"/>
              <a:gd name="connsiteX0" fmla="*/ 0 w 835269"/>
              <a:gd name="connsiteY0" fmla="*/ 671146 h 855784"/>
              <a:gd name="connsiteX1" fmla="*/ 41031 w 835269"/>
              <a:gd name="connsiteY1" fmla="*/ 565638 h 855784"/>
              <a:gd name="connsiteX2" fmla="*/ 87923 w 835269"/>
              <a:gd name="connsiteY2" fmla="*/ 448407 h 855784"/>
              <a:gd name="connsiteX3" fmla="*/ 134815 w 835269"/>
              <a:gd name="connsiteY3" fmla="*/ 360484 h 855784"/>
              <a:gd name="connsiteX4" fmla="*/ 225669 w 835269"/>
              <a:gd name="connsiteY4" fmla="*/ 260838 h 855784"/>
              <a:gd name="connsiteX5" fmla="*/ 316523 w 835269"/>
              <a:gd name="connsiteY5" fmla="*/ 187569 h 855784"/>
              <a:gd name="connsiteX6" fmla="*/ 427892 w 835269"/>
              <a:gd name="connsiteY6" fmla="*/ 105507 h 855784"/>
              <a:gd name="connsiteX7" fmla="*/ 512884 w 835269"/>
              <a:gd name="connsiteY7" fmla="*/ 58615 h 855784"/>
              <a:gd name="connsiteX8" fmla="*/ 606669 w 835269"/>
              <a:gd name="connsiteY8" fmla="*/ 14653 h 855784"/>
              <a:gd name="connsiteX9" fmla="*/ 656492 w 835269"/>
              <a:gd name="connsiteY9" fmla="*/ 0 h 855784"/>
              <a:gd name="connsiteX10" fmla="*/ 685800 w 835269"/>
              <a:gd name="connsiteY10" fmla="*/ 52753 h 855784"/>
              <a:gd name="connsiteX11" fmla="*/ 662354 w 835269"/>
              <a:gd name="connsiteY11" fmla="*/ 155330 h 855784"/>
              <a:gd name="connsiteX12" fmla="*/ 835269 w 835269"/>
              <a:gd name="connsiteY12" fmla="*/ 767861 h 855784"/>
              <a:gd name="connsiteX13" fmla="*/ 797169 w 835269"/>
              <a:gd name="connsiteY13" fmla="*/ 794238 h 855784"/>
              <a:gd name="connsiteX14" fmla="*/ 773723 w 835269"/>
              <a:gd name="connsiteY14" fmla="*/ 817684 h 855784"/>
              <a:gd name="connsiteX15" fmla="*/ 753207 w 835269"/>
              <a:gd name="connsiteY15" fmla="*/ 855784 h 855784"/>
              <a:gd name="connsiteX16" fmla="*/ 155331 w 835269"/>
              <a:gd name="connsiteY16" fmla="*/ 659423 h 855784"/>
              <a:gd name="connsiteX17" fmla="*/ 76200 w 835269"/>
              <a:gd name="connsiteY17" fmla="*/ 685800 h 855784"/>
              <a:gd name="connsiteX18" fmla="*/ 0 w 835269"/>
              <a:gd name="connsiteY18" fmla="*/ 671146 h 855784"/>
              <a:gd name="connsiteX0" fmla="*/ 0 w 835269"/>
              <a:gd name="connsiteY0" fmla="*/ 671146 h 855784"/>
              <a:gd name="connsiteX1" fmla="*/ 41031 w 835269"/>
              <a:gd name="connsiteY1" fmla="*/ 565638 h 855784"/>
              <a:gd name="connsiteX2" fmla="*/ 87923 w 835269"/>
              <a:gd name="connsiteY2" fmla="*/ 448407 h 855784"/>
              <a:gd name="connsiteX3" fmla="*/ 134815 w 835269"/>
              <a:gd name="connsiteY3" fmla="*/ 360484 h 855784"/>
              <a:gd name="connsiteX4" fmla="*/ 225669 w 835269"/>
              <a:gd name="connsiteY4" fmla="*/ 260838 h 855784"/>
              <a:gd name="connsiteX5" fmla="*/ 316523 w 835269"/>
              <a:gd name="connsiteY5" fmla="*/ 187569 h 855784"/>
              <a:gd name="connsiteX6" fmla="*/ 427892 w 835269"/>
              <a:gd name="connsiteY6" fmla="*/ 105507 h 855784"/>
              <a:gd name="connsiteX7" fmla="*/ 512884 w 835269"/>
              <a:gd name="connsiteY7" fmla="*/ 58615 h 855784"/>
              <a:gd name="connsiteX8" fmla="*/ 606669 w 835269"/>
              <a:gd name="connsiteY8" fmla="*/ 14653 h 855784"/>
              <a:gd name="connsiteX9" fmla="*/ 656492 w 835269"/>
              <a:gd name="connsiteY9" fmla="*/ 0 h 855784"/>
              <a:gd name="connsiteX10" fmla="*/ 685800 w 835269"/>
              <a:gd name="connsiteY10" fmla="*/ 52753 h 855784"/>
              <a:gd name="connsiteX11" fmla="*/ 722628 w 835269"/>
              <a:gd name="connsiteY11" fmla="*/ 158827 h 855784"/>
              <a:gd name="connsiteX12" fmla="*/ 835269 w 835269"/>
              <a:gd name="connsiteY12" fmla="*/ 767861 h 855784"/>
              <a:gd name="connsiteX13" fmla="*/ 797169 w 835269"/>
              <a:gd name="connsiteY13" fmla="*/ 794238 h 855784"/>
              <a:gd name="connsiteX14" fmla="*/ 773723 w 835269"/>
              <a:gd name="connsiteY14" fmla="*/ 817684 h 855784"/>
              <a:gd name="connsiteX15" fmla="*/ 753207 w 835269"/>
              <a:gd name="connsiteY15" fmla="*/ 855784 h 855784"/>
              <a:gd name="connsiteX16" fmla="*/ 155331 w 835269"/>
              <a:gd name="connsiteY16" fmla="*/ 659423 h 855784"/>
              <a:gd name="connsiteX17" fmla="*/ 76200 w 835269"/>
              <a:gd name="connsiteY17" fmla="*/ 685800 h 855784"/>
              <a:gd name="connsiteX18" fmla="*/ 0 w 835269"/>
              <a:gd name="connsiteY18" fmla="*/ 671146 h 855784"/>
              <a:gd name="connsiteX0" fmla="*/ 0 w 881360"/>
              <a:gd name="connsiteY0" fmla="*/ 671146 h 855784"/>
              <a:gd name="connsiteX1" fmla="*/ 41031 w 881360"/>
              <a:gd name="connsiteY1" fmla="*/ 565638 h 855784"/>
              <a:gd name="connsiteX2" fmla="*/ 87923 w 881360"/>
              <a:gd name="connsiteY2" fmla="*/ 448407 h 855784"/>
              <a:gd name="connsiteX3" fmla="*/ 134815 w 881360"/>
              <a:gd name="connsiteY3" fmla="*/ 360484 h 855784"/>
              <a:gd name="connsiteX4" fmla="*/ 225669 w 881360"/>
              <a:gd name="connsiteY4" fmla="*/ 260838 h 855784"/>
              <a:gd name="connsiteX5" fmla="*/ 316523 w 881360"/>
              <a:gd name="connsiteY5" fmla="*/ 187569 h 855784"/>
              <a:gd name="connsiteX6" fmla="*/ 427892 w 881360"/>
              <a:gd name="connsiteY6" fmla="*/ 105507 h 855784"/>
              <a:gd name="connsiteX7" fmla="*/ 512884 w 881360"/>
              <a:gd name="connsiteY7" fmla="*/ 58615 h 855784"/>
              <a:gd name="connsiteX8" fmla="*/ 606669 w 881360"/>
              <a:gd name="connsiteY8" fmla="*/ 14653 h 855784"/>
              <a:gd name="connsiteX9" fmla="*/ 656492 w 881360"/>
              <a:gd name="connsiteY9" fmla="*/ 0 h 855784"/>
              <a:gd name="connsiteX10" fmla="*/ 685800 w 881360"/>
              <a:gd name="connsiteY10" fmla="*/ 52753 h 855784"/>
              <a:gd name="connsiteX11" fmla="*/ 722628 w 881360"/>
              <a:gd name="connsiteY11" fmla="*/ 158827 h 855784"/>
              <a:gd name="connsiteX12" fmla="*/ 881360 w 881360"/>
              <a:gd name="connsiteY12" fmla="*/ 851790 h 855784"/>
              <a:gd name="connsiteX13" fmla="*/ 797169 w 881360"/>
              <a:gd name="connsiteY13" fmla="*/ 794238 h 855784"/>
              <a:gd name="connsiteX14" fmla="*/ 773723 w 881360"/>
              <a:gd name="connsiteY14" fmla="*/ 817684 h 855784"/>
              <a:gd name="connsiteX15" fmla="*/ 753207 w 881360"/>
              <a:gd name="connsiteY15" fmla="*/ 855784 h 855784"/>
              <a:gd name="connsiteX16" fmla="*/ 155331 w 881360"/>
              <a:gd name="connsiteY16" fmla="*/ 659423 h 855784"/>
              <a:gd name="connsiteX17" fmla="*/ 76200 w 881360"/>
              <a:gd name="connsiteY17" fmla="*/ 685800 h 855784"/>
              <a:gd name="connsiteX18" fmla="*/ 0 w 881360"/>
              <a:gd name="connsiteY18" fmla="*/ 671146 h 855784"/>
              <a:gd name="connsiteX0" fmla="*/ 0 w 881360"/>
              <a:gd name="connsiteY0" fmla="*/ 671146 h 885162"/>
              <a:gd name="connsiteX1" fmla="*/ 41031 w 881360"/>
              <a:gd name="connsiteY1" fmla="*/ 565638 h 885162"/>
              <a:gd name="connsiteX2" fmla="*/ 87923 w 881360"/>
              <a:gd name="connsiteY2" fmla="*/ 448407 h 885162"/>
              <a:gd name="connsiteX3" fmla="*/ 134815 w 881360"/>
              <a:gd name="connsiteY3" fmla="*/ 360484 h 885162"/>
              <a:gd name="connsiteX4" fmla="*/ 225669 w 881360"/>
              <a:gd name="connsiteY4" fmla="*/ 260838 h 885162"/>
              <a:gd name="connsiteX5" fmla="*/ 316523 w 881360"/>
              <a:gd name="connsiteY5" fmla="*/ 187569 h 885162"/>
              <a:gd name="connsiteX6" fmla="*/ 427892 w 881360"/>
              <a:gd name="connsiteY6" fmla="*/ 105507 h 885162"/>
              <a:gd name="connsiteX7" fmla="*/ 512884 w 881360"/>
              <a:gd name="connsiteY7" fmla="*/ 58615 h 885162"/>
              <a:gd name="connsiteX8" fmla="*/ 606669 w 881360"/>
              <a:gd name="connsiteY8" fmla="*/ 14653 h 885162"/>
              <a:gd name="connsiteX9" fmla="*/ 656492 w 881360"/>
              <a:gd name="connsiteY9" fmla="*/ 0 h 885162"/>
              <a:gd name="connsiteX10" fmla="*/ 685800 w 881360"/>
              <a:gd name="connsiteY10" fmla="*/ 52753 h 885162"/>
              <a:gd name="connsiteX11" fmla="*/ 722628 w 881360"/>
              <a:gd name="connsiteY11" fmla="*/ 158827 h 885162"/>
              <a:gd name="connsiteX12" fmla="*/ 881360 w 881360"/>
              <a:gd name="connsiteY12" fmla="*/ 851790 h 885162"/>
              <a:gd name="connsiteX13" fmla="*/ 878715 w 881360"/>
              <a:gd name="connsiteY13" fmla="*/ 885162 h 885162"/>
              <a:gd name="connsiteX14" fmla="*/ 773723 w 881360"/>
              <a:gd name="connsiteY14" fmla="*/ 817684 h 885162"/>
              <a:gd name="connsiteX15" fmla="*/ 753207 w 881360"/>
              <a:gd name="connsiteY15" fmla="*/ 855784 h 885162"/>
              <a:gd name="connsiteX16" fmla="*/ 155331 w 881360"/>
              <a:gd name="connsiteY16" fmla="*/ 659423 h 885162"/>
              <a:gd name="connsiteX17" fmla="*/ 76200 w 881360"/>
              <a:gd name="connsiteY17" fmla="*/ 685800 h 885162"/>
              <a:gd name="connsiteX18" fmla="*/ 0 w 881360"/>
              <a:gd name="connsiteY18" fmla="*/ 671146 h 885162"/>
              <a:gd name="connsiteX0" fmla="*/ 0 w 881360"/>
              <a:gd name="connsiteY0" fmla="*/ 671146 h 885162"/>
              <a:gd name="connsiteX1" fmla="*/ 41031 w 881360"/>
              <a:gd name="connsiteY1" fmla="*/ 565638 h 885162"/>
              <a:gd name="connsiteX2" fmla="*/ 87923 w 881360"/>
              <a:gd name="connsiteY2" fmla="*/ 448407 h 885162"/>
              <a:gd name="connsiteX3" fmla="*/ 134815 w 881360"/>
              <a:gd name="connsiteY3" fmla="*/ 360484 h 885162"/>
              <a:gd name="connsiteX4" fmla="*/ 225669 w 881360"/>
              <a:gd name="connsiteY4" fmla="*/ 260838 h 885162"/>
              <a:gd name="connsiteX5" fmla="*/ 316523 w 881360"/>
              <a:gd name="connsiteY5" fmla="*/ 187569 h 885162"/>
              <a:gd name="connsiteX6" fmla="*/ 427892 w 881360"/>
              <a:gd name="connsiteY6" fmla="*/ 105507 h 885162"/>
              <a:gd name="connsiteX7" fmla="*/ 512884 w 881360"/>
              <a:gd name="connsiteY7" fmla="*/ 58615 h 885162"/>
              <a:gd name="connsiteX8" fmla="*/ 606669 w 881360"/>
              <a:gd name="connsiteY8" fmla="*/ 14653 h 885162"/>
              <a:gd name="connsiteX9" fmla="*/ 656492 w 881360"/>
              <a:gd name="connsiteY9" fmla="*/ 0 h 885162"/>
              <a:gd name="connsiteX10" fmla="*/ 685800 w 881360"/>
              <a:gd name="connsiteY10" fmla="*/ 52753 h 885162"/>
              <a:gd name="connsiteX11" fmla="*/ 722628 w 881360"/>
              <a:gd name="connsiteY11" fmla="*/ 158827 h 885162"/>
              <a:gd name="connsiteX12" fmla="*/ 881360 w 881360"/>
              <a:gd name="connsiteY12" fmla="*/ 851790 h 885162"/>
              <a:gd name="connsiteX13" fmla="*/ 878715 w 881360"/>
              <a:gd name="connsiteY13" fmla="*/ 885162 h 885162"/>
              <a:gd name="connsiteX14" fmla="*/ 787906 w 881360"/>
              <a:gd name="connsiteY14" fmla="*/ 859649 h 885162"/>
              <a:gd name="connsiteX15" fmla="*/ 753207 w 881360"/>
              <a:gd name="connsiteY15" fmla="*/ 855784 h 885162"/>
              <a:gd name="connsiteX16" fmla="*/ 155331 w 881360"/>
              <a:gd name="connsiteY16" fmla="*/ 659423 h 885162"/>
              <a:gd name="connsiteX17" fmla="*/ 76200 w 881360"/>
              <a:gd name="connsiteY17" fmla="*/ 685800 h 885162"/>
              <a:gd name="connsiteX18" fmla="*/ 0 w 881360"/>
              <a:gd name="connsiteY18" fmla="*/ 671146 h 885162"/>
              <a:gd name="connsiteX0" fmla="*/ 0 w 881360"/>
              <a:gd name="connsiteY0" fmla="*/ 671146 h 885162"/>
              <a:gd name="connsiteX1" fmla="*/ 41031 w 881360"/>
              <a:gd name="connsiteY1" fmla="*/ 565638 h 885162"/>
              <a:gd name="connsiteX2" fmla="*/ 87923 w 881360"/>
              <a:gd name="connsiteY2" fmla="*/ 448407 h 885162"/>
              <a:gd name="connsiteX3" fmla="*/ 134815 w 881360"/>
              <a:gd name="connsiteY3" fmla="*/ 360484 h 885162"/>
              <a:gd name="connsiteX4" fmla="*/ 225669 w 881360"/>
              <a:gd name="connsiteY4" fmla="*/ 260838 h 885162"/>
              <a:gd name="connsiteX5" fmla="*/ 316523 w 881360"/>
              <a:gd name="connsiteY5" fmla="*/ 187569 h 885162"/>
              <a:gd name="connsiteX6" fmla="*/ 427892 w 881360"/>
              <a:gd name="connsiteY6" fmla="*/ 105507 h 885162"/>
              <a:gd name="connsiteX7" fmla="*/ 512884 w 881360"/>
              <a:gd name="connsiteY7" fmla="*/ 58615 h 885162"/>
              <a:gd name="connsiteX8" fmla="*/ 606669 w 881360"/>
              <a:gd name="connsiteY8" fmla="*/ 14653 h 885162"/>
              <a:gd name="connsiteX9" fmla="*/ 656492 w 881360"/>
              <a:gd name="connsiteY9" fmla="*/ 0 h 885162"/>
              <a:gd name="connsiteX10" fmla="*/ 685800 w 881360"/>
              <a:gd name="connsiteY10" fmla="*/ 52753 h 885162"/>
              <a:gd name="connsiteX11" fmla="*/ 722628 w 881360"/>
              <a:gd name="connsiteY11" fmla="*/ 158827 h 885162"/>
              <a:gd name="connsiteX12" fmla="*/ 881360 w 881360"/>
              <a:gd name="connsiteY12" fmla="*/ 851790 h 885162"/>
              <a:gd name="connsiteX13" fmla="*/ 878715 w 881360"/>
              <a:gd name="connsiteY13" fmla="*/ 885162 h 885162"/>
              <a:gd name="connsiteX14" fmla="*/ 787906 w 881360"/>
              <a:gd name="connsiteY14" fmla="*/ 859649 h 885162"/>
              <a:gd name="connsiteX15" fmla="*/ 753207 w 881360"/>
              <a:gd name="connsiteY15" fmla="*/ 855784 h 885162"/>
              <a:gd name="connsiteX16" fmla="*/ 158877 w 881360"/>
              <a:gd name="connsiteY16" fmla="*/ 711878 h 885162"/>
              <a:gd name="connsiteX17" fmla="*/ 76200 w 881360"/>
              <a:gd name="connsiteY17" fmla="*/ 685800 h 885162"/>
              <a:gd name="connsiteX18" fmla="*/ 0 w 881360"/>
              <a:gd name="connsiteY18" fmla="*/ 671146 h 885162"/>
              <a:gd name="connsiteX0" fmla="*/ 0 w 881360"/>
              <a:gd name="connsiteY0" fmla="*/ 671146 h 885162"/>
              <a:gd name="connsiteX1" fmla="*/ 41031 w 881360"/>
              <a:gd name="connsiteY1" fmla="*/ 565638 h 885162"/>
              <a:gd name="connsiteX2" fmla="*/ 87923 w 881360"/>
              <a:gd name="connsiteY2" fmla="*/ 448407 h 885162"/>
              <a:gd name="connsiteX3" fmla="*/ 134815 w 881360"/>
              <a:gd name="connsiteY3" fmla="*/ 360484 h 885162"/>
              <a:gd name="connsiteX4" fmla="*/ 225669 w 881360"/>
              <a:gd name="connsiteY4" fmla="*/ 260838 h 885162"/>
              <a:gd name="connsiteX5" fmla="*/ 316523 w 881360"/>
              <a:gd name="connsiteY5" fmla="*/ 187569 h 885162"/>
              <a:gd name="connsiteX6" fmla="*/ 427892 w 881360"/>
              <a:gd name="connsiteY6" fmla="*/ 105507 h 885162"/>
              <a:gd name="connsiteX7" fmla="*/ 512884 w 881360"/>
              <a:gd name="connsiteY7" fmla="*/ 58615 h 885162"/>
              <a:gd name="connsiteX8" fmla="*/ 606669 w 881360"/>
              <a:gd name="connsiteY8" fmla="*/ 14653 h 885162"/>
              <a:gd name="connsiteX9" fmla="*/ 656492 w 881360"/>
              <a:gd name="connsiteY9" fmla="*/ 0 h 885162"/>
              <a:gd name="connsiteX10" fmla="*/ 685800 w 881360"/>
              <a:gd name="connsiteY10" fmla="*/ 52753 h 885162"/>
              <a:gd name="connsiteX11" fmla="*/ 722628 w 881360"/>
              <a:gd name="connsiteY11" fmla="*/ 158827 h 885162"/>
              <a:gd name="connsiteX12" fmla="*/ 881360 w 881360"/>
              <a:gd name="connsiteY12" fmla="*/ 851790 h 885162"/>
              <a:gd name="connsiteX13" fmla="*/ 878715 w 881360"/>
              <a:gd name="connsiteY13" fmla="*/ 885162 h 885162"/>
              <a:gd name="connsiteX14" fmla="*/ 787906 w 881360"/>
              <a:gd name="connsiteY14" fmla="*/ 859649 h 885162"/>
              <a:gd name="connsiteX15" fmla="*/ 753207 w 881360"/>
              <a:gd name="connsiteY15" fmla="*/ 855784 h 885162"/>
              <a:gd name="connsiteX16" fmla="*/ 158877 w 881360"/>
              <a:gd name="connsiteY16" fmla="*/ 711878 h 885162"/>
              <a:gd name="connsiteX17" fmla="*/ 76200 w 881360"/>
              <a:gd name="connsiteY17" fmla="*/ 699789 h 885162"/>
              <a:gd name="connsiteX18" fmla="*/ 0 w 881360"/>
              <a:gd name="connsiteY18" fmla="*/ 671146 h 88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1360" h="885162">
                <a:moveTo>
                  <a:pt x="0" y="671146"/>
                </a:moveTo>
                <a:lnTo>
                  <a:pt x="41031" y="565638"/>
                </a:lnTo>
                <a:lnTo>
                  <a:pt x="87923" y="448407"/>
                </a:lnTo>
                <a:lnTo>
                  <a:pt x="134815" y="360484"/>
                </a:lnTo>
                <a:lnTo>
                  <a:pt x="225669" y="260838"/>
                </a:lnTo>
                <a:lnTo>
                  <a:pt x="316523" y="187569"/>
                </a:lnTo>
                <a:lnTo>
                  <a:pt x="427892" y="105507"/>
                </a:lnTo>
                <a:lnTo>
                  <a:pt x="512884" y="58615"/>
                </a:lnTo>
                <a:lnTo>
                  <a:pt x="606669" y="14653"/>
                </a:lnTo>
                <a:lnTo>
                  <a:pt x="656492" y="0"/>
                </a:lnTo>
                <a:lnTo>
                  <a:pt x="685800" y="52753"/>
                </a:lnTo>
                <a:lnTo>
                  <a:pt x="722628" y="158827"/>
                </a:lnTo>
                <a:lnTo>
                  <a:pt x="881360" y="851790"/>
                </a:lnTo>
                <a:lnTo>
                  <a:pt x="878715" y="885162"/>
                </a:lnTo>
                <a:lnTo>
                  <a:pt x="787906" y="859649"/>
                </a:lnTo>
                <a:lnTo>
                  <a:pt x="753207" y="855784"/>
                </a:lnTo>
                <a:lnTo>
                  <a:pt x="158877" y="711878"/>
                </a:lnTo>
                <a:lnTo>
                  <a:pt x="76200" y="699789"/>
                </a:lnTo>
                <a:lnTo>
                  <a:pt x="0" y="671146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4" name="フリーフォーム 43"/>
          <p:cNvSpPr/>
          <p:nvPr/>
        </p:nvSpPr>
        <p:spPr>
          <a:xfrm rot="5400000">
            <a:off x="4045029" y="2526113"/>
            <a:ext cx="759463" cy="777079"/>
          </a:xfrm>
          <a:custGeom>
            <a:avLst/>
            <a:gdLst>
              <a:gd name="connsiteX0" fmla="*/ 0 w 835269"/>
              <a:gd name="connsiteY0" fmla="*/ 671146 h 855784"/>
              <a:gd name="connsiteX1" fmla="*/ 41031 w 835269"/>
              <a:gd name="connsiteY1" fmla="*/ 565638 h 855784"/>
              <a:gd name="connsiteX2" fmla="*/ 87923 w 835269"/>
              <a:gd name="connsiteY2" fmla="*/ 448407 h 855784"/>
              <a:gd name="connsiteX3" fmla="*/ 134815 w 835269"/>
              <a:gd name="connsiteY3" fmla="*/ 360484 h 855784"/>
              <a:gd name="connsiteX4" fmla="*/ 208084 w 835269"/>
              <a:gd name="connsiteY4" fmla="*/ 296007 h 855784"/>
              <a:gd name="connsiteX5" fmla="*/ 316523 w 835269"/>
              <a:gd name="connsiteY5" fmla="*/ 187569 h 855784"/>
              <a:gd name="connsiteX6" fmla="*/ 427892 w 835269"/>
              <a:gd name="connsiteY6" fmla="*/ 105507 h 855784"/>
              <a:gd name="connsiteX7" fmla="*/ 512884 w 835269"/>
              <a:gd name="connsiteY7" fmla="*/ 58615 h 855784"/>
              <a:gd name="connsiteX8" fmla="*/ 606669 w 835269"/>
              <a:gd name="connsiteY8" fmla="*/ 14653 h 855784"/>
              <a:gd name="connsiteX9" fmla="*/ 656492 w 835269"/>
              <a:gd name="connsiteY9" fmla="*/ 0 h 855784"/>
              <a:gd name="connsiteX10" fmla="*/ 685800 w 835269"/>
              <a:gd name="connsiteY10" fmla="*/ 52753 h 855784"/>
              <a:gd name="connsiteX11" fmla="*/ 662354 w 835269"/>
              <a:gd name="connsiteY11" fmla="*/ 155330 h 855784"/>
              <a:gd name="connsiteX12" fmla="*/ 835269 w 835269"/>
              <a:gd name="connsiteY12" fmla="*/ 767861 h 855784"/>
              <a:gd name="connsiteX13" fmla="*/ 797169 w 835269"/>
              <a:gd name="connsiteY13" fmla="*/ 794238 h 855784"/>
              <a:gd name="connsiteX14" fmla="*/ 773723 w 835269"/>
              <a:gd name="connsiteY14" fmla="*/ 817684 h 855784"/>
              <a:gd name="connsiteX15" fmla="*/ 753207 w 835269"/>
              <a:gd name="connsiteY15" fmla="*/ 855784 h 855784"/>
              <a:gd name="connsiteX16" fmla="*/ 155331 w 835269"/>
              <a:gd name="connsiteY16" fmla="*/ 659423 h 855784"/>
              <a:gd name="connsiteX17" fmla="*/ 76200 w 835269"/>
              <a:gd name="connsiteY17" fmla="*/ 685800 h 855784"/>
              <a:gd name="connsiteX18" fmla="*/ 0 w 835269"/>
              <a:gd name="connsiteY18" fmla="*/ 671146 h 855784"/>
              <a:gd name="connsiteX0" fmla="*/ 0 w 835269"/>
              <a:gd name="connsiteY0" fmla="*/ 671146 h 855784"/>
              <a:gd name="connsiteX1" fmla="*/ 41031 w 835269"/>
              <a:gd name="connsiteY1" fmla="*/ 565638 h 855784"/>
              <a:gd name="connsiteX2" fmla="*/ 87923 w 835269"/>
              <a:gd name="connsiteY2" fmla="*/ 448407 h 855784"/>
              <a:gd name="connsiteX3" fmla="*/ 134815 w 835269"/>
              <a:gd name="connsiteY3" fmla="*/ 360484 h 855784"/>
              <a:gd name="connsiteX4" fmla="*/ 225669 w 835269"/>
              <a:gd name="connsiteY4" fmla="*/ 260838 h 855784"/>
              <a:gd name="connsiteX5" fmla="*/ 316523 w 835269"/>
              <a:gd name="connsiteY5" fmla="*/ 187569 h 855784"/>
              <a:gd name="connsiteX6" fmla="*/ 427892 w 835269"/>
              <a:gd name="connsiteY6" fmla="*/ 105507 h 855784"/>
              <a:gd name="connsiteX7" fmla="*/ 512884 w 835269"/>
              <a:gd name="connsiteY7" fmla="*/ 58615 h 855784"/>
              <a:gd name="connsiteX8" fmla="*/ 606669 w 835269"/>
              <a:gd name="connsiteY8" fmla="*/ 14653 h 855784"/>
              <a:gd name="connsiteX9" fmla="*/ 656492 w 835269"/>
              <a:gd name="connsiteY9" fmla="*/ 0 h 855784"/>
              <a:gd name="connsiteX10" fmla="*/ 685800 w 835269"/>
              <a:gd name="connsiteY10" fmla="*/ 52753 h 855784"/>
              <a:gd name="connsiteX11" fmla="*/ 662354 w 835269"/>
              <a:gd name="connsiteY11" fmla="*/ 155330 h 855784"/>
              <a:gd name="connsiteX12" fmla="*/ 835269 w 835269"/>
              <a:gd name="connsiteY12" fmla="*/ 767861 h 855784"/>
              <a:gd name="connsiteX13" fmla="*/ 797169 w 835269"/>
              <a:gd name="connsiteY13" fmla="*/ 794238 h 855784"/>
              <a:gd name="connsiteX14" fmla="*/ 773723 w 835269"/>
              <a:gd name="connsiteY14" fmla="*/ 817684 h 855784"/>
              <a:gd name="connsiteX15" fmla="*/ 753207 w 835269"/>
              <a:gd name="connsiteY15" fmla="*/ 855784 h 855784"/>
              <a:gd name="connsiteX16" fmla="*/ 155331 w 835269"/>
              <a:gd name="connsiteY16" fmla="*/ 659423 h 855784"/>
              <a:gd name="connsiteX17" fmla="*/ 76200 w 835269"/>
              <a:gd name="connsiteY17" fmla="*/ 685800 h 855784"/>
              <a:gd name="connsiteX18" fmla="*/ 0 w 835269"/>
              <a:gd name="connsiteY18" fmla="*/ 671146 h 855784"/>
              <a:gd name="connsiteX0" fmla="*/ 0 w 835269"/>
              <a:gd name="connsiteY0" fmla="*/ 688947 h 873585"/>
              <a:gd name="connsiteX1" fmla="*/ 41031 w 835269"/>
              <a:gd name="connsiteY1" fmla="*/ 583439 h 873585"/>
              <a:gd name="connsiteX2" fmla="*/ 87923 w 835269"/>
              <a:gd name="connsiteY2" fmla="*/ 466208 h 873585"/>
              <a:gd name="connsiteX3" fmla="*/ 134815 w 835269"/>
              <a:gd name="connsiteY3" fmla="*/ 378285 h 873585"/>
              <a:gd name="connsiteX4" fmla="*/ 225669 w 835269"/>
              <a:gd name="connsiteY4" fmla="*/ 278639 h 873585"/>
              <a:gd name="connsiteX5" fmla="*/ 316523 w 835269"/>
              <a:gd name="connsiteY5" fmla="*/ 205370 h 873585"/>
              <a:gd name="connsiteX6" fmla="*/ 427892 w 835269"/>
              <a:gd name="connsiteY6" fmla="*/ 123308 h 873585"/>
              <a:gd name="connsiteX7" fmla="*/ 512884 w 835269"/>
              <a:gd name="connsiteY7" fmla="*/ 76416 h 873585"/>
              <a:gd name="connsiteX8" fmla="*/ 606669 w 835269"/>
              <a:gd name="connsiteY8" fmla="*/ 32454 h 873585"/>
              <a:gd name="connsiteX9" fmla="*/ 684468 w 835269"/>
              <a:gd name="connsiteY9" fmla="*/ 0 h 873585"/>
              <a:gd name="connsiteX10" fmla="*/ 685800 w 835269"/>
              <a:gd name="connsiteY10" fmla="*/ 70554 h 873585"/>
              <a:gd name="connsiteX11" fmla="*/ 662354 w 835269"/>
              <a:gd name="connsiteY11" fmla="*/ 173131 h 873585"/>
              <a:gd name="connsiteX12" fmla="*/ 835269 w 835269"/>
              <a:gd name="connsiteY12" fmla="*/ 785662 h 873585"/>
              <a:gd name="connsiteX13" fmla="*/ 797169 w 835269"/>
              <a:gd name="connsiteY13" fmla="*/ 812039 h 873585"/>
              <a:gd name="connsiteX14" fmla="*/ 773723 w 835269"/>
              <a:gd name="connsiteY14" fmla="*/ 835485 h 873585"/>
              <a:gd name="connsiteX15" fmla="*/ 753207 w 835269"/>
              <a:gd name="connsiteY15" fmla="*/ 873585 h 873585"/>
              <a:gd name="connsiteX16" fmla="*/ 155331 w 835269"/>
              <a:gd name="connsiteY16" fmla="*/ 677224 h 873585"/>
              <a:gd name="connsiteX17" fmla="*/ 76200 w 835269"/>
              <a:gd name="connsiteY17" fmla="*/ 703601 h 873585"/>
              <a:gd name="connsiteX18" fmla="*/ 0 w 835269"/>
              <a:gd name="connsiteY18" fmla="*/ 688947 h 873585"/>
              <a:gd name="connsiteX0" fmla="*/ 0 w 835269"/>
              <a:gd name="connsiteY0" fmla="*/ 688947 h 873585"/>
              <a:gd name="connsiteX1" fmla="*/ 41031 w 835269"/>
              <a:gd name="connsiteY1" fmla="*/ 583439 h 873585"/>
              <a:gd name="connsiteX2" fmla="*/ 87923 w 835269"/>
              <a:gd name="connsiteY2" fmla="*/ 466208 h 873585"/>
              <a:gd name="connsiteX3" fmla="*/ 134815 w 835269"/>
              <a:gd name="connsiteY3" fmla="*/ 378285 h 873585"/>
              <a:gd name="connsiteX4" fmla="*/ 225669 w 835269"/>
              <a:gd name="connsiteY4" fmla="*/ 278639 h 873585"/>
              <a:gd name="connsiteX5" fmla="*/ 316523 w 835269"/>
              <a:gd name="connsiteY5" fmla="*/ 205370 h 873585"/>
              <a:gd name="connsiteX6" fmla="*/ 427892 w 835269"/>
              <a:gd name="connsiteY6" fmla="*/ 123308 h 873585"/>
              <a:gd name="connsiteX7" fmla="*/ 512884 w 835269"/>
              <a:gd name="connsiteY7" fmla="*/ 76416 h 873585"/>
              <a:gd name="connsiteX8" fmla="*/ 606669 w 835269"/>
              <a:gd name="connsiteY8" fmla="*/ 32454 h 873585"/>
              <a:gd name="connsiteX9" fmla="*/ 684468 w 835269"/>
              <a:gd name="connsiteY9" fmla="*/ 0 h 873585"/>
              <a:gd name="connsiteX10" fmla="*/ 710276 w 835269"/>
              <a:gd name="connsiteY10" fmla="*/ 70554 h 873585"/>
              <a:gd name="connsiteX11" fmla="*/ 662354 w 835269"/>
              <a:gd name="connsiteY11" fmla="*/ 173131 h 873585"/>
              <a:gd name="connsiteX12" fmla="*/ 835269 w 835269"/>
              <a:gd name="connsiteY12" fmla="*/ 785662 h 873585"/>
              <a:gd name="connsiteX13" fmla="*/ 797169 w 835269"/>
              <a:gd name="connsiteY13" fmla="*/ 812039 h 873585"/>
              <a:gd name="connsiteX14" fmla="*/ 773723 w 835269"/>
              <a:gd name="connsiteY14" fmla="*/ 835485 h 873585"/>
              <a:gd name="connsiteX15" fmla="*/ 753207 w 835269"/>
              <a:gd name="connsiteY15" fmla="*/ 873585 h 873585"/>
              <a:gd name="connsiteX16" fmla="*/ 155331 w 835269"/>
              <a:gd name="connsiteY16" fmla="*/ 677224 h 873585"/>
              <a:gd name="connsiteX17" fmla="*/ 76200 w 835269"/>
              <a:gd name="connsiteY17" fmla="*/ 703601 h 873585"/>
              <a:gd name="connsiteX18" fmla="*/ 0 w 835269"/>
              <a:gd name="connsiteY18" fmla="*/ 688947 h 873585"/>
              <a:gd name="connsiteX0" fmla="*/ 0 w 835269"/>
              <a:gd name="connsiteY0" fmla="*/ 688947 h 873585"/>
              <a:gd name="connsiteX1" fmla="*/ 41031 w 835269"/>
              <a:gd name="connsiteY1" fmla="*/ 583439 h 873585"/>
              <a:gd name="connsiteX2" fmla="*/ 87923 w 835269"/>
              <a:gd name="connsiteY2" fmla="*/ 466208 h 873585"/>
              <a:gd name="connsiteX3" fmla="*/ 134815 w 835269"/>
              <a:gd name="connsiteY3" fmla="*/ 378285 h 873585"/>
              <a:gd name="connsiteX4" fmla="*/ 225669 w 835269"/>
              <a:gd name="connsiteY4" fmla="*/ 278639 h 873585"/>
              <a:gd name="connsiteX5" fmla="*/ 316523 w 835269"/>
              <a:gd name="connsiteY5" fmla="*/ 205370 h 873585"/>
              <a:gd name="connsiteX6" fmla="*/ 427892 w 835269"/>
              <a:gd name="connsiteY6" fmla="*/ 123308 h 873585"/>
              <a:gd name="connsiteX7" fmla="*/ 512884 w 835269"/>
              <a:gd name="connsiteY7" fmla="*/ 76416 h 873585"/>
              <a:gd name="connsiteX8" fmla="*/ 606669 w 835269"/>
              <a:gd name="connsiteY8" fmla="*/ 32454 h 873585"/>
              <a:gd name="connsiteX9" fmla="*/ 684468 w 835269"/>
              <a:gd name="connsiteY9" fmla="*/ 0 h 873585"/>
              <a:gd name="connsiteX10" fmla="*/ 710276 w 835269"/>
              <a:gd name="connsiteY10" fmla="*/ 70554 h 873585"/>
              <a:gd name="connsiteX11" fmla="*/ 742776 w 835269"/>
              <a:gd name="connsiteY11" fmla="*/ 251452 h 873585"/>
              <a:gd name="connsiteX12" fmla="*/ 835269 w 835269"/>
              <a:gd name="connsiteY12" fmla="*/ 785662 h 873585"/>
              <a:gd name="connsiteX13" fmla="*/ 797169 w 835269"/>
              <a:gd name="connsiteY13" fmla="*/ 812039 h 873585"/>
              <a:gd name="connsiteX14" fmla="*/ 773723 w 835269"/>
              <a:gd name="connsiteY14" fmla="*/ 835485 h 873585"/>
              <a:gd name="connsiteX15" fmla="*/ 753207 w 835269"/>
              <a:gd name="connsiteY15" fmla="*/ 873585 h 873585"/>
              <a:gd name="connsiteX16" fmla="*/ 155331 w 835269"/>
              <a:gd name="connsiteY16" fmla="*/ 677224 h 873585"/>
              <a:gd name="connsiteX17" fmla="*/ 76200 w 835269"/>
              <a:gd name="connsiteY17" fmla="*/ 703601 h 873585"/>
              <a:gd name="connsiteX18" fmla="*/ 0 w 835269"/>
              <a:gd name="connsiteY18" fmla="*/ 688947 h 873585"/>
              <a:gd name="connsiteX0" fmla="*/ 0 w 859745"/>
              <a:gd name="connsiteY0" fmla="*/ 688947 h 873585"/>
              <a:gd name="connsiteX1" fmla="*/ 41031 w 859745"/>
              <a:gd name="connsiteY1" fmla="*/ 583439 h 873585"/>
              <a:gd name="connsiteX2" fmla="*/ 87923 w 859745"/>
              <a:gd name="connsiteY2" fmla="*/ 466208 h 873585"/>
              <a:gd name="connsiteX3" fmla="*/ 134815 w 859745"/>
              <a:gd name="connsiteY3" fmla="*/ 378285 h 873585"/>
              <a:gd name="connsiteX4" fmla="*/ 225669 w 859745"/>
              <a:gd name="connsiteY4" fmla="*/ 278639 h 873585"/>
              <a:gd name="connsiteX5" fmla="*/ 316523 w 859745"/>
              <a:gd name="connsiteY5" fmla="*/ 205370 h 873585"/>
              <a:gd name="connsiteX6" fmla="*/ 427892 w 859745"/>
              <a:gd name="connsiteY6" fmla="*/ 123308 h 873585"/>
              <a:gd name="connsiteX7" fmla="*/ 512884 w 859745"/>
              <a:gd name="connsiteY7" fmla="*/ 76416 h 873585"/>
              <a:gd name="connsiteX8" fmla="*/ 606669 w 859745"/>
              <a:gd name="connsiteY8" fmla="*/ 32454 h 873585"/>
              <a:gd name="connsiteX9" fmla="*/ 684468 w 859745"/>
              <a:gd name="connsiteY9" fmla="*/ 0 h 873585"/>
              <a:gd name="connsiteX10" fmla="*/ 710276 w 859745"/>
              <a:gd name="connsiteY10" fmla="*/ 70554 h 873585"/>
              <a:gd name="connsiteX11" fmla="*/ 742776 w 859745"/>
              <a:gd name="connsiteY11" fmla="*/ 251452 h 873585"/>
              <a:gd name="connsiteX12" fmla="*/ 859745 w 859745"/>
              <a:gd name="connsiteY12" fmla="*/ 803462 h 873585"/>
              <a:gd name="connsiteX13" fmla="*/ 797169 w 859745"/>
              <a:gd name="connsiteY13" fmla="*/ 812039 h 873585"/>
              <a:gd name="connsiteX14" fmla="*/ 773723 w 859745"/>
              <a:gd name="connsiteY14" fmla="*/ 835485 h 873585"/>
              <a:gd name="connsiteX15" fmla="*/ 753207 w 859745"/>
              <a:gd name="connsiteY15" fmla="*/ 873585 h 873585"/>
              <a:gd name="connsiteX16" fmla="*/ 155331 w 859745"/>
              <a:gd name="connsiteY16" fmla="*/ 677224 h 873585"/>
              <a:gd name="connsiteX17" fmla="*/ 76200 w 859745"/>
              <a:gd name="connsiteY17" fmla="*/ 703601 h 873585"/>
              <a:gd name="connsiteX18" fmla="*/ 0 w 859745"/>
              <a:gd name="connsiteY18" fmla="*/ 688947 h 873585"/>
              <a:gd name="connsiteX0" fmla="*/ 0 w 874095"/>
              <a:gd name="connsiteY0" fmla="*/ 688947 h 873585"/>
              <a:gd name="connsiteX1" fmla="*/ 41031 w 874095"/>
              <a:gd name="connsiteY1" fmla="*/ 583439 h 873585"/>
              <a:gd name="connsiteX2" fmla="*/ 87923 w 874095"/>
              <a:gd name="connsiteY2" fmla="*/ 466208 h 873585"/>
              <a:gd name="connsiteX3" fmla="*/ 134815 w 874095"/>
              <a:gd name="connsiteY3" fmla="*/ 378285 h 873585"/>
              <a:gd name="connsiteX4" fmla="*/ 225669 w 874095"/>
              <a:gd name="connsiteY4" fmla="*/ 278639 h 873585"/>
              <a:gd name="connsiteX5" fmla="*/ 316523 w 874095"/>
              <a:gd name="connsiteY5" fmla="*/ 205370 h 873585"/>
              <a:gd name="connsiteX6" fmla="*/ 427892 w 874095"/>
              <a:gd name="connsiteY6" fmla="*/ 123308 h 873585"/>
              <a:gd name="connsiteX7" fmla="*/ 512884 w 874095"/>
              <a:gd name="connsiteY7" fmla="*/ 76416 h 873585"/>
              <a:gd name="connsiteX8" fmla="*/ 606669 w 874095"/>
              <a:gd name="connsiteY8" fmla="*/ 32454 h 873585"/>
              <a:gd name="connsiteX9" fmla="*/ 684468 w 874095"/>
              <a:gd name="connsiteY9" fmla="*/ 0 h 873585"/>
              <a:gd name="connsiteX10" fmla="*/ 710276 w 874095"/>
              <a:gd name="connsiteY10" fmla="*/ 70554 h 873585"/>
              <a:gd name="connsiteX11" fmla="*/ 742776 w 874095"/>
              <a:gd name="connsiteY11" fmla="*/ 251452 h 873585"/>
              <a:gd name="connsiteX12" fmla="*/ 859745 w 874095"/>
              <a:gd name="connsiteY12" fmla="*/ 803462 h 873585"/>
              <a:gd name="connsiteX13" fmla="*/ 874095 w 874095"/>
              <a:gd name="connsiteY13" fmla="*/ 865440 h 873585"/>
              <a:gd name="connsiteX14" fmla="*/ 773723 w 874095"/>
              <a:gd name="connsiteY14" fmla="*/ 835485 h 873585"/>
              <a:gd name="connsiteX15" fmla="*/ 753207 w 874095"/>
              <a:gd name="connsiteY15" fmla="*/ 873585 h 873585"/>
              <a:gd name="connsiteX16" fmla="*/ 155331 w 874095"/>
              <a:gd name="connsiteY16" fmla="*/ 677224 h 873585"/>
              <a:gd name="connsiteX17" fmla="*/ 76200 w 874095"/>
              <a:gd name="connsiteY17" fmla="*/ 703601 h 873585"/>
              <a:gd name="connsiteX18" fmla="*/ 0 w 874095"/>
              <a:gd name="connsiteY18" fmla="*/ 688947 h 873585"/>
              <a:gd name="connsiteX0" fmla="*/ 0 w 874095"/>
              <a:gd name="connsiteY0" fmla="*/ 688947 h 865440"/>
              <a:gd name="connsiteX1" fmla="*/ 41031 w 874095"/>
              <a:gd name="connsiteY1" fmla="*/ 583439 h 865440"/>
              <a:gd name="connsiteX2" fmla="*/ 87923 w 874095"/>
              <a:gd name="connsiteY2" fmla="*/ 466208 h 865440"/>
              <a:gd name="connsiteX3" fmla="*/ 134815 w 874095"/>
              <a:gd name="connsiteY3" fmla="*/ 378285 h 865440"/>
              <a:gd name="connsiteX4" fmla="*/ 225669 w 874095"/>
              <a:gd name="connsiteY4" fmla="*/ 278639 h 865440"/>
              <a:gd name="connsiteX5" fmla="*/ 316523 w 874095"/>
              <a:gd name="connsiteY5" fmla="*/ 205370 h 865440"/>
              <a:gd name="connsiteX6" fmla="*/ 427892 w 874095"/>
              <a:gd name="connsiteY6" fmla="*/ 123308 h 865440"/>
              <a:gd name="connsiteX7" fmla="*/ 512884 w 874095"/>
              <a:gd name="connsiteY7" fmla="*/ 76416 h 865440"/>
              <a:gd name="connsiteX8" fmla="*/ 606669 w 874095"/>
              <a:gd name="connsiteY8" fmla="*/ 32454 h 865440"/>
              <a:gd name="connsiteX9" fmla="*/ 684468 w 874095"/>
              <a:gd name="connsiteY9" fmla="*/ 0 h 865440"/>
              <a:gd name="connsiteX10" fmla="*/ 710276 w 874095"/>
              <a:gd name="connsiteY10" fmla="*/ 70554 h 865440"/>
              <a:gd name="connsiteX11" fmla="*/ 742776 w 874095"/>
              <a:gd name="connsiteY11" fmla="*/ 251452 h 865440"/>
              <a:gd name="connsiteX12" fmla="*/ 859745 w 874095"/>
              <a:gd name="connsiteY12" fmla="*/ 803462 h 865440"/>
              <a:gd name="connsiteX13" fmla="*/ 874095 w 874095"/>
              <a:gd name="connsiteY13" fmla="*/ 865440 h 865440"/>
              <a:gd name="connsiteX14" fmla="*/ 773723 w 874095"/>
              <a:gd name="connsiteY14" fmla="*/ 835485 h 865440"/>
              <a:gd name="connsiteX15" fmla="*/ 721740 w 874095"/>
              <a:gd name="connsiteY15" fmla="*/ 837985 h 865440"/>
              <a:gd name="connsiteX16" fmla="*/ 155331 w 874095"/>
              <a:gd name="connsiteY16" fmla="*/ 677224 h 865440"/>
              <a:gd name="connsiteX17" fmla="*/ 76200 w 874095"/>
              <a:gd name="connsiteY17" fmla="*/ 703601 h 865440"/>
              <a:gd name="connsiteX18" fmla="*/ 0 w 874095"/>
              <a:gd name="connsiteY18" fmla="*/ 688947 h 865440"/>
              <a:gd name="connsiteX0" fmla="*/ 0 w 874095"/>
              <a:gd name="connsiteY0" fmla="*/ 688947 h 865440"/>
              <a:gd name="connsiteX1" fmla="*/ 41031 w 874095"/>
              <a:gd name="connsiteY1" fmla="*/ 583439 h 865440"/>
              <a:gd name="connsiteX2" fmla="*/ 87923 w 874095"/>
              <a:gd name="connsiteY2" fmla="*/ 466208 h 865440"/>
              <a:gd name="connsiteX3" fmla="*/ 134815 w 874095"/>
              <a:gd name="connsiteY3" fmla="*/ 378285 h 865440"/>
              <a:gd name="connsiteX4" fmla="*/ 225669 w 874095"/>
              <a:gd name="connsiteY4" fmla="*/ 278639 h 865440"/>
              <a:gd name="connsiteX5" fmla="*/ 316523 w 874095"/>
              <a:gd name="connsiteY5" fmla="*/ 205370 h 865440"/>
              <a:gd name="connsiteX6" fmla="*/ 427892 w 874095"/>
              <a:gd name="connsiteY6" fmla="*/ 123308 h 865440"/>
              <a:gd name="connsiteX7" fmla="*/ 512884 w 874095"/>
              <a:gd name="connsiteY7" fmla="*/ 76416 h 865440"/>
              <a:gd name="connsiteX8" fmla="*/ 606669 w 874095"/>
              <a:gd name="connsiteY8" fmla="*/ 32454 h 865440"/>
              <a:gd name="connsiteX9" fmla="*/ 684468 w 874095"/>
              <a:gd name="connsiteY9" fmla="*/ 0 h 865440"/>
              <a:gd name="connsiteX10" fmla="*/ 710276 w 874095"/>
              <a:gd name="connsiteY10" fmla="*/ 70554 h 865440"/>
              <a:gd name="connsiteX11" fmla="*/ 742776 w 874095"/>
              <a:gd name="connsiteY11" fmla="*/ 251452 h 865440"/>
              <a:gd name="connsiteX12" fmla="*/ 859745 w 874095"/>
              <a:gd name="connsiteY12" fmla="*/ 803462 h 865440"/>
              <a:gd name="connsiteX13" fmla="*/ 874095 w 874095"/>
              <a:gd name="connsiteY13" fmla="*/ 865440 h 865440"/>
              <a:gd name="connsiteX14" fmla="*/ 773723 w 874095"/>
              <a:gd name="connsiteY14" fmla="*/ 835485 h 865440"/>
              <a:gd name="connsiteX15" fmla="*/ 721740 w 874095"/>
              <a:gd name="connsiteY15" fmla="*/ 837985 h 865440"/>
              <a:gd name="connsiteX16" fmla="*/ 155334 w 874095"/>
              <a:gd name="connsiteY16" fmla="*/ 698583 h 865440"/>
              <a:gd name="connsiteX17" fmla="*/ 76200 w 874095"/>
              <a:gd name="connsiteY17" fmla="*/ 703601 h 865440"/>
              <a:gd name="connsiteX18" fmla="*/ 0 w 874095"/>
              <a:gd name="connsiteY18" fmla="*/ 688947 h 865440"/>
              <a:gd name="connsiteX0" fmla="*/ 0 w 874095"/>
              <a:gd name="connsiteY0" fmla="*/ 688947 h 865440"/>
              <a:gd name="connsiteX1" fmla="*/ 41031 w 874095"/>
              <a:gd name="connsiteY1" fmla="*/ 583439 h 865440"/>
              <a:gd name="connsiteX2" fmla="*/ 87923 w 874095"/>
              <a:gd name="connsiteY2" fmla="*/ 466208 h 865440"/>
              <a:gd name="connsiteX3" fmla="*/ 134815 w 874095"/>
              <a:gd name="connsiteY3" fmla="*/ 378285 h 865440"/>
              <a:gd name="connsiteX4" fmla="*/ 225669 w 874095"/>
              <a:gd name="connsiteY4" fmla="*/ 278639 h 865440"/>
              <a:gd name="connsiteX5" fmla="*/ 316523 w 874095"/>
              <a:gd name="connsiteY5" fmla="*/ 205370 h 865440"/>
              <a:gd name="connsiteX6" fmla="*/ 427892 w 874095"/>
              <a:gd name="connsiteY6" fmla="*/ 123308 h 865440"/>
              <a:gd name="connsiteX7" fmla="*/ 512884 w 874095"/>
              <a:gd name="connsiteY7" fmla="*/ 76416 h 865440"/>
              <a:gd name="connsiteX8" fmla="*/ 606669 w 874095"/>
              <a:gd name="connsiteY8" fmla="*/ 32454 h 865440"/>
              <a:gd name="connsiteX9" fmla="*/ 684468 w 874095"/>
              <a:gd name="connsiteY9" fmla="*/ 0 h 865440"/>
              <a:gd name="connsiteX10" fmla="*/ 710276 w 874095"/>
              <a:gd name="connsiteY10" fmla="*/ 70554 h 865440"/>
              <a:gd name="connsiteX11" fmla="*/ 742776 w 874095"/>
              <a:gd name="connsiteY11" fmla="*/ 251452 h 865440"/>
              <a:gd name="connsiteX12" fmla="*/ 859745 w 874095"/>
              <a:gd name="connsiteY12" fmla="*/ 803462 h 865440"/>
              <a:gd name="connsiteX13" fmla="*/ 874095 w 874095"/>
              <a:gd name="connsiteY13" fmla="*/ 865440 h 865440"/>
              <a:gd name="connsiteX14" fmla="*/ 773723 w 874095"/>
              <a:gd name="connsiteY14" fmla="*/ 835485 h 865440"/>
              <a:gd name="connsiteX15" fmla="*/ 721740 w 874095"/>
              <a:gd name="connsiteY15" fmla="*/ 837985 h 865440"/>
              <a:gd name="connsiteX16" fmla="*/ 155334 w 874095"/>
              <a:gd name="connsiteY16" fmla="*/ 698583 h 865440"/>
              <a:gd name="connsiteX17" fmla="*/ 76203 w 874095"/>
              <a:gd name="connsiteY17" fmla="*/ 653761 h 865440"/>
              <a:gd name="connsiteX18" fmla="*/ 0 w 874095"/>
              <a:gd name="connsiteY18" fmla="*/ 688947 h 865440"/>
              <a:gd name="connsiteX0" fmla="*/ 0 w 853113"/>
              <a:gd name="connsiteY0" fmla="*/ 660467 h 865440"/>
              <a:gd name="connsiteX1" fmla="*/ 20049 w 853113"/>
              <a:gd name="connsiteY1" fmla="*/ 583439 h 865440"/>
              <a:gd name="connsiteX2" fmla="*/ 66941 w 853113"/>
              <a:gd name="connsiteY2" fmla="*/ 466208 h 865440"/>
              <a:gd name="connsiteX3" fmla="*/ 113833 w 853113"/>
              <a:gd name="connsiteY3" fmla="*/ 378285 h 865440"/>
              <a:gd name="connsiteX4" fmla="*/ 204687 w 853113"/>
              <a:gd name="connsiteY4" fmla="*/ 278639 h 865440"/>
              <a:gd name="connsiteX5" fmla="*/ 295541 w 853113"/>
              <a:gd name="connsiteY5" fmla="*/ 205370 h 865440"/>
              <a:gd name="connsiteX6" fmla="*/ 406910 w 853113"/>
              <a:gd name="connsiteY6" fmla="*/ 123308 h 865440"/>
              <a:gd name="connsiteX7" fmla="*/ 491902 w 853113"/>
              <a:gd name="connsiteY7" fmla="*/ 76416 h 865440"/>
              <a:gd name="connsiteX8" fmla="*/ 585687 w 853113"/>
              <a:gd name="connsiteY8" fmla="*/ 32454 h 865440"/>
              <a:gd name="connsiteX9" fmla="*/ 663486 w 853113"/>
              <a:gd name="connsiteY9" fmla="*/ 0 h 865440"/>
              <a:gd name="connsiteX10" fmla="*/ 689294 w 853113"/>
              <a:gd name="connsiteY10" fmla="*/ 70554 h 865440"/>
              <a:gd name="connsiteX11" fmla="*/ 721794 w 853113"/>
              <a:gd name="connsiteY11" fmla="*/ 251452 h 865440"/>
              <a:gd name="connsiteX12" fmla="*/ 838763 w 853113"/>
              <a:gd name="connsiteY12" fmla="*/ 803462 h 865440"/>
              <a:gd name="connsiteX13" fmla="*/ 853113 w 853113"/>
              <a:gd name="connsiteY13" fmla="*/ 865440 h 865440"/>
              <a:gd name="connsiteX14" fmla="*/ 752741 w 853113"/>
              <a:gd name="connsiteY14" fmla="*/ 835485 h 865440"/>
              <a:gd name="connsiteX15" fmla="*/ 700758 w 853113"/>
              <a:gd name="connsiteY15" fmla="*/ 837985 h 865440"/>
              <a:gd name="connsiteX16" fmla="*/ 134352 w 853113"/>
              <a:gd name="connsiteY16" fmla="*/ 698583 h 865440"/>
              <a:gd name="connsiteX17" fmla="*/ 55221 w 853113"/>
              <a:gd name="connsiteY17" fmla="*/ 653761 h 865440"/>
              <a:gd name="connsiteX18" fmla="*/ 0 w 853113"/>
              <a:gd name="connsiteY18" fmla="*/ 660467 h 865440"/>
              <a:gd name="connsiteX0" fmla="*/ 0 w 853113"/>
              <a:gd name="connsiteY0" fmla="*/ 660467 h 865440"/>
              <a:gd name="connsiteX1" fmla="*/ 20049 w 853113"/>
              <a:gd name="connsiteY1" fmla="*/ 583439 h 865440"/>
              <a:gd name="connsiteX2" fmla="*/ 66941 w 853113"/>
              <a:gd name="connsiteY2" fmla="*/ 466208 h 865440"/>
              <a:gd name="connsiteX3" fmla="*/ 113833 w 853113"/>
              <a:gd name="connsiteY3" fmla="*/ 378285 h 865440"/>
              <a:gd name="connsiteX4" fmla="*/ 204687 w 853113"/>
              <a:gd name="connsiteY4" fmla="*/ 278639 h 865440"/>
              <a:gd name="connsiteX5" fmla="*/ 295541 w 853113"/>
              <a:gd name="connsiteY5" fmla="*/ 205370 h 865440"/>
              <a:gd name="connsiteX6" fmla="*/ 406910 w 853113"/>
              <a:gd name="connsiteY6" fmla="*/ 123308 h 865440"/>
              <a:gd name="connsiteX7" fmla="*/ 491902 w 853113"/>
              <a:gd name="connsiteY7" fmla="*/ 76416 h 865440"/>
              <a:gd name="connsiteX8" fmla="*/ 585687 w 853113"/>
              <a:gd name="connsiteY8" fmla="*/ 32454 h 865440"/>
              <a:gd name="connsiteX9" fmla="*/ 663486 w 853113"/>
              <a:gd name="connsiteY9" fmla="*/ 0 h 865440"/>
              <a:gd name="connsiteX10" fmla="*/ 689294 w 853113"/>
              <a:gd name="connsiteY10" fmla="*/ 70554 h 865440"/>
              <a:gd name="connsiteX11" fmla="*/ 721794 w 853113"/>
              <a:gd name="connsiteY11" fmla="*/ 251452 h 865440"/>
              <a:gd name="connsiteX12" fmla="*/ 838763 w 853113"/>
              <a:gd name="connsiteY12" fmla="*/ 803462 h 865440"/>
              <a:gd name="connsiteX13" fmla="*/ 853113 w 853113"/>
              <a:gd name="connsiteY13" fmla="*/ 865440 h 865440"/>
              <a:gd name="connsiteX14" fmla="*/ 752741 w 853113"/>
              <a:gd name="connsiteY14" fmla="*/ 835485 h 865440"/>
              <a:gd name="connsiteX15" fmla="*/ 700758 w 853113"/>
              <a:gd name="connsiteY15" fmla="*/ 837985 h 865440"/>
              <a:gd name="connsiteX16" fmla="*/ 134352 w 853113"/>
              <a:gd name="connsiteY16" fmla="*/ 698583 h 865440"/>
              <a:gd name="connsiteX17" fmla="*/ 41238 w 853113"/>
              <a:gd name="connsiteY17" fmla="*/ 671561 h 865440"/>
              <a:gd name="connsiteX18" fmla="*/ 0 w 853113"/>
              <a:gd name="connsiteY18" fmla="*/ 660467 h 86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53113" h="865440">
                <a:moveTo>
                  <a:pt x="0" y="660467"/>
                </a:moveTo>
                <a:lnTo>
                  <a:pt x="20049" y="583439"/>
                </a:lnTo>
                <a:lnTo>
                  <a:pt x="66941" y="466208"/>
                </a:lnTo>
                <a:lnTo>
                  <a:pt x="113833" y="378285"/>
                </a:lnTo>
                <a:lnTo>
                  <a:pt x="204687" y="278639"/>
                </a:lnTo>
                <a:lnTo>
                  <a:pt x="295541" y="205370"/>
                </a:lnTo>
                <a:lnTo>
                  <a:pt x="406910" y="123308"/>
                </a:lnTo>
                <a:lnTo>
                  <a:pt x="491902" y="76416"/>
                </a:lnTo>
                <a:lnTo>
                  <a:pt x="585687" y="32454"/>
                </a:lnTo>
                <a:lnTo>
                  <a:pt x="663486" y="0"/>
                </a:lnTo>
                <a:lnTo>
                  <a:pt x="689294" y="70554"/>
                </a:lnTo>
                <a:lnTo>
                  <a:pt x="721794" y="251452"/>
                </a:lnTo>
                <a:lnTo>
                  <a:pt x="838763" y="803462"/>
                </a:lnTo>
                <a:lnTo>
                  <a:pt x="853113" y="865440"/>
                </a:lnTo>
                <a:lnTo>
                  <a:pt x="752741" y="835485"/>
                </a:lnTo>
                <a:lnTo>
                  <a:pt x="700758" y="837985"/>
                </a:lnTo>
                <a:lnTo>
                  <a:pt x="134352" y="698583"/>
                </a:lnTo>
                <a:lnTo>
                  <a:pt x="41238" y="671561"/>
                </a:lnTo>
                <a:lnTo>
                  <a:pt x="0" y="660467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 w="63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左中かっこ 135"/>
          <p:cNvSpPr/>
          <p:nvPr/>
        </p:nvSpPr>
        <p:spPr>
          <a:xfrm rot="14155558">
            <a:off x="4955865" y="2297281"/>
            <a:ext cx="85154" cy="907145"/>
          </a:xfrm>
          <a:prstGeom prst="leftBrace">
            <a:avLst>
              <a:gd name="adj1" fmla="val 52409"/>
              <a:gd name="adj2" fmla="val 50000"/>
            </a:avLst>
          </a:prstGeom>
          <a:ln w="3175">
            <a:solidFill>
              <a:srgbClr val="FF0000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テキスト ボックス 93"/>
          <p:cNvSpPr txBox="1"/>
          <p:nvPr/>
        </p:nvSpPr>
        <p:spPr>
          <a:xfrm>
            <a:off x="4831167" y="2812727"/>
            <a:ext cx="400967" cy="181386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430</a:t>
            </a:r>
            <a:endParaRPr lang="ja-JP" altLang="en-US" b="1" u="sng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テキスト ボックス 174"/>
          <p:cNvSpPr txBox="1"/>
          <p:nvPr/>
        </p:nvSpPr>
        <p:spPr>
          <a:xfrm rot="18211885">
            <a:off x="4407321" y="2202255"/>
            <a:ext cx="319065" cy="18008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700" u="sng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基線</a:t>
            </a:r>
          </a:p>
        </p:txBody>
      </p:sp>
      <p:cxnSp>
        <p:nvCxnSpPr>
          <p:cNvPr id="139" name="直線コネクタ 138"/>
          <p:cNvCxnSpPr/>
          <p:nvPr/>
        </p:nvCxnSpPr>
        <p:spPr>
          <a:xfrm flipV="1">
            <a:off x="4021369" y="1582132"/>
            <a:ext cx="1002792" cy="1755648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テキスト ボックス 295"/>
          <p:cNvSpPr txBox="1"/>
          <p:nvPr/>
        </p:nvSpPr>
        <p:spPr>
          <a:xfrm>
            <a:off x="4788043" y="3073093"/>
            <a:ext cx="616536" cy="258964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No.5</a:t>
            </a:r>
            <a:endParaRPr lang="ja-JP" altLang="en-US" sz="1600" b="1" u="sng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1" name="円/楕円 140"/>
          <p:cNvSpPr/>
          <p:nvPr/>
        </p:nvSpPr>
        <p:spPr>
          <a:xfrm>
            <a:off x="4557349" y="3635925"/>
            <a:ext cx="90000" cy="90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3418467" y="3728150"/>
            <a:ext cx="90000" cy="88615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3" name="円/楕円 142"/>
          <p:cNvSpPr/>
          <p:nvPr/>
        </p:nvSpPr>
        <p:spPr>
          <a:xfrm>
            <a:off x="3584436" y="2684266"/>
            <a:ext cx="90000" cy="90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4" name="テキスト ボックス 299"/>
          <p:cNvSpPr txBox="1"/>
          <p:nvPr/>
        </p:nvSpPr>
        <p:spPr>
          <a:xfrm>
            <a:off x="4320561" y="3871112"/>
            <a:ext cx="616540" cy="26181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No.8</a:t>
            </a:r>
            <a:endParaRPr lang="ja-JP" altLang="en-US" sz="1600" b="1" u="sng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5" name="テキスト ボックス 300"/>
          <p:cNvSpPr txBox="1"/>
          <p:nvPr/>
        </p:nvSpPr>
        <p:spPr>
          <a:xfrm>
            <a:off x="2794556" y="3653375"/>
            <a:ext cx="616538" cy="260509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 dirty="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No.6</a:t>
            </a:r>
            <a:endParaRPr lang="ja-JP" altLang="en-US" sz="1600" b="1" u="sng" dirty="0">
              <a:solidFill>
                <a:sysClr val="windowText" lastClr="0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6" name="テキスト ボックス 301"/>
          <p:cNvSpPr txBox="1"/>
          <p:nvPr/>
        </p:nvSpPr>
        <p:spPr>
          <a:xfrm>
            <a:off x="3297238" y="2320704"/>
            <a:ext cx="608918" cy="25888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600" b="1" u="sng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No.7</a:t>
            </a:r>
          </a:p>
        </p:txBody>
      </p:sp>
      <p:sp>
        <p:nvSpPr>
          <p:cNvPr id="147" name="円/楕円 146"/>
          <p:cNvSpPr/>
          <p:nvPr/>
        </p:nvSpPr>
        <p:spPr>
          <a:xfrm>
            <a:off x="4541768" y="2868203"/>
            <a:ext cx="90000" cy="900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48" name="直線コネクタ 147"/>
          <p:cNvCxnSpPr/>
          <p:nvPr/>
        </p:nvCxnSpPr>
        <p:spPr>
          <a:xfrm flipV="1">
            <a:off x="4019664" y="2182588"/>
            <a:ext cx="1595313" cy="1147954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oval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/>
          <p:cNvCxnSpPr/>
          <p:nvPr/>
        </p:nvCxnSpPr>
        <p:spPr>
          <a:xfrm>
            <a:off x="4023065" y="3320643"/>
            <a:ext cx="1671656" cy="1028037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二等辺三角形 149"/>
          <p:cNvSpPr/>
          <p:nvPr/>
        </p:nvSpPr>
        <p:spPr>
          <a:xfrm rot="12420000">
            <a:off x="5569106" y="4222743"/>
            <a:ext cx="5400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1" name="二等辺三角形 150"/>
          <p:cNvSpPr/>
          <p:nvPr/>
        </p:nvSpPr>
        <p:spPr>
          <a:xfrm rot="9319553">
            <a:off x="2541726" y="4360137"/>
            <a:ext cx="54000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2" name="テキスト ボックス 307"/>
          <p:cNvSpPr txBox="1"/>
          <p:nvPr/>
        </p:nvSpPr>
        <p:spPr>
          <a:xfrm>
            <a:off x="1967390" y="4332944"/>
            <a:ext cx="629957" cy="18000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2,096</a:t>
            </a:r>
          </a:p>
        </p:txBody>
      </p:sp>
      <p:cxnSp>
        <p:nvCxnSpPr>
          <p:cNvPr id="153" name="直線コネクタ 152"/>
          <p:cNvCxnSpPr/>
          <p:nvPr/>
        </p:nvCxnSpPr>
        <p:spPr>
          <a:xfrm flipH="1" flipV="1">
            <a:off x="2930186" y="1678429"/>
            <a:ext cx="1095603" cy="1659223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テキスト ボックス 309"/>
          <p:cNvSpPr txBox="1"/>
          <p:nvPr/>
        </p:nvSpPr>
        <p:spPr>
          <a:xfrm>
            <a:off x="2765054" y="1571833"/>
            <a:ext cx="630608" cy="180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873</a:t>
            </a:r>
          </a:p>
        </p:txBody>
      </p:sp>
      <p:sp>
        <p:nvSpPr>
          <p:cNvPr id="155" name="二等辺三角形 154"/>
          <p:cNvSpPr/>
          <p:nvPr/>
        </p:nvSpPr>
        <p:spPr>
          <a:xfrm rot="14061348">
            <a:off x="3060975" y="1797156"/>
            <a:ext cx="51823" cy="54000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56" name="直線コネクタ 155"/>
          <p:cNvCxnSpPr/>
          <p:nvPr/>
        </p:nvCxnSpPr>
        <p:spPr>
          <a:xfrm flipH="1">
            <a:off x="2431206" y="3332208"/>
            <a:ext cx="1583697" cy="1204774"/>
          </a:xfrm>
          <a:prstGeom prst="line">
            <a:avLst/>
          </a:prstGeom>
          <a:ln w="3175">
            <a:solidFill>
              <a:srgbClr val="FF0000"/>
            </a:solidFill>
            <a:prstDash val="sysDot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テキスト ボックス 312"/>
          <p:cNvSpPr txBox="1"/>
          <p:nvPr/>
        </p:nvSpPr>
        <p:spPr>
          <a:xfrm>
            <a:off x="4721101" y="1547231"/>
            <a:ext cx="292377" cy="15353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endParaRPr lang="ja-JP" altLang="en-US" b="1" u="sng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8" name="二等辺三角形 157"/>
          <p:cNvSpPr/>
          <p:nvPr/>
        </p:nvSpPr>
        <p:spPr>
          <a:xfrm rot="9242734">
            <a:off x="5439574" y="2228517"/>
            <a:ext cx="54000" cy="51823"/>
          </a:xfrm>
          <a:prstGeom prst="triangl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rgbClr val="0070C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9" name="テキスト ボックス 314"/>
          <p:cNvSpPr txBox="1"/>
          <p:nvPr/>
        </p:nvSpPr>
        <p:spPr>
          <a:xfrm>
            <a:off x="5212410" y="2065042"/>
            <a:ext cx="527765" cy="15427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336</a:t>
            </a:r>
          </a:p>
        </p:txBody>
      </p:sp>
      <p:sp>
        <p:nvSpPr>
          <p:cNvPr id="160" name="円/楕円 159"/>
          <p:cNvSpPr/>
          <p:nvPr/>
        </p:nvSpPr>
        <p:spPr>
          <a:xfrm rot="3600000" flipV="1">
            <a:off x="4876167" y="1758962"/>
            <a:ext cx="51786" cy="50400"/>
          </a:xfrm>
          <a:prstGeom prst="ellipse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ja-JP" altLang="en-US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1" name="テキスト ボックス 316"/>
          <p:cNvSpPr txBox="1"/>
          <p:nvPr/>
        </p:nvSpPr>
        <p:spPr>
          <a:xfrm>
            <a:off x="5545368" y="4069743"/>
            <a:ext cx="630608" cy="180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1,175</a:t>
            </a:r>
          </a:p>
        </p:txBody>
      </p:sp>
      <p:sp>
        <p:nvSpPr>
          <p:cNvPr id="162" name="テキスト ボックス 161"/>
          <p:cNvSpPr txBox="1"/>
          <p:nvPr/>
        </p:nvSpPr>
        <p:spPr>
          <a:xfrm>
            <a:off x="1860166" y="3572"/>
            <a:ext cx="4109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三重大学　</a:t>
            </a:r>
            <a:r>
              <a:rPr lang="en-US" altLang="ja-JP" dirty="0"/>
              <a:t>IBA</a:t>
            </a:r>
            <a:r>
              <a:rPr lang="ja-JP" altLang="en-US" dirty="0"/>
              <a:t>（</a:t>
            </a:r>
            <a:r>
              <a:rPr lang="en-US" altLang="ja-JP" dirty="0"/>
              <a:t>CYCLONE10/5</a:t>
            </a:r>
            <a:r>
              <a:rPr lang="ja-JP" altLang="en-US" dirty="0"/>
              <a:t>）</a:t>
            </a:r>
          </a:p>
        </p:txBody>
      </p:sp>
      <p:grpSp>
        <p:nvGrpSpPr>
          <p:cNvPr id="163" name="グループ化 162"/>
          <p:cNvGrpSpPr/>
          <p:nvPr/>
        </p:nvGrpSpPr>
        <p:grpSpPr>
          <a:xfrm>
            <a:off x="6895941" y="5278885"/>
            <a:ext cx="3113704" cy="768046"/>
            <a:chOff x="0" y="0"/>
            <a:chExt cx="2742027" cy="779584"/>
          </a:xfrm>
        </p:grpSpPr>
        <p:sp>
          <p:nvSpPr>
            <p:cNvPr id="164" name="テキスト ボックス 406"/>
            <p:cNvSpPr txBox="1"/>
            <p:nvPr/>
          </p:nvSpPr>
          <p:spPr>
            <a:xfrm>
              <a:off x="0" y="0"/>
              <a:ext cx="2742027" cy="77958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t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ja-JP" altLang="en-US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　：コアサンプリング（</a:t>
              </a:r>
              <a:r>
                <a:rPr lang="en-US" altLang="ja-JP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50mmφ</a:t>
              </a:r>
              <a:r>
                <a:rPr lang="ja-JP" altLang="en-US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</a:t>
              </a:r>
              <a:endPara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l">
                <a:lnSpc>
                  <a:spcPct val="150000"/>
                </a:lnSpc>
              </a:pPr>
              <a:r>
                <a:rPr lang="ja-JP" altLang="en-US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　　：コア抜き方向</a:t>
              </a:r>
              <a:endParaRPr lang="en-US" altLang="ja-JP" sz="900" dirty="0">
                <a:solidFill>
                  <a:sysClr val="windowText" lastClr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  <a:p>
              <a:pPr algn="l">
                <a:lnSpc>
                  <a:spcPct val="150000"/>
                </a:lnSpc>
              </a:pPr>
              <a:r>
                <a:rPr lang="ja-JP" altLang="en-US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数値：基線からヨーク外周に沿った円弧の長さ（</a:t>
              </a:r>
              <a:r>
                <a:rPr lang="en-US" altLang="ja-JP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mm</a:t>
              </a:r>
              <a:r>
                <a:rPr lang="ja-JP" altLang="en-US" sz="900" dirty="0">
                  <a:solidFill>
                    <a:sysClr val="windowText" lastClr="000000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</a:t>
              </a:r>
            </a:p>
          </p:txBody>
        </p:sp>
        <p:sp>
          <p:nvSpPr>
            <p:cNvPr id="165" name="円/楕円 164"/>
            <p:cNvSpPr/>
            <p:nvPr/>
          </p:nvSpPr>
          <p:spPr>
            <a:xfrm>
              <a:off x="55053" y="65043"/>
              <a:ext cx="126000" cy="146163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ja-JP" altLang="en-US"/>
            </a:p>
          </p:txBody>
        </p:sp>
        <p:cxnSp>
          <p:nvCxnSpPr>
            <p:cNvPr id="166" name="直線コネクタ 165"/>
            <p:cNvCxnSpPr/>
            <p:nvPr/>
          </p:nvCxnSpPr>
          <p:spPr>
            <a:xfrm>
              <a:off x="122547" y="277842"/>
              <a:ext cx="0" cy="168271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  <a:headEnd type="stealth" w="med" len="med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テキスト ボックス 757"/>
          <p:cNvSpPr txBox="1"/>
          <p:nvPr/>
        </p:nvSpPr>
        <p:spPr>
          <a:xfrm>
            <a:off x="7186281" y="2576119"/>
            <a:ext cx="798439" cy="45719"/>
          </a:xfrm>
          <a:prstGeom prst="rect">
            <a:avLst/>
          </a:prstGeom>
          <a:solidFill>
            <a:sysClr val="window" lastClr="FFFFFF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b="1" u="sng" dirty="0">
                <a:solidFill>
                  <a:sysClr val="windowText" lastClr="000000"/>
                </a:solidFill>
              </a:rPr>
              <a:t>(t=295mm)</a:t>
            </a:r>
            <a:endParaRPr lang="ja-JP" altLang="en-US" b="1" u="sng" dirty="0">
              <a:solidFill>
                <a:sysClr val="windowText" lastClr="0000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046219" y="6363155"/>
            <a:ext cx="4099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セクターマグネット上段　（</a:t>
            </a:r>
            <a:r>
              <a:rPr lang="en-US" altLang="ja-JP" dirty="0"/>
              <a:t>No.5</a:t>
            </a:r>
            <a:r>
              <a:rPr lang="ja-JP" altLang="en-US" dirty="0"/>
              <a:t>～</a:t>
            </a:r>
            <a:r>
              <a:rPr lang="en-US" altLang="ja-JP" dirty="0"/>
              <a:t>No.8</a:t>
            </a:r>
            <a:r>
              <a:rPr lang="ja-JP" altLang="en-US" dirty="0"/>
              <a:t>）</a:t>
            </a:r>
          </a:p>
        </p:txBody>
      </p:sp>
      <p:cxnSp>
        <p:nvCxnSpPr>
          <p:cNvPr id="49" name="直線コネクタ 48"/>
          <p:cNvCxnSpPr/>
          <p:nvPr/>
        </p:nvCxnSpPr>
        <p:spPr>
          <a:xfrm flipH="1">
            <a:off x="4706989" y="1760957"/>
            <a:ext cx="795542" cy="914694"/>
          </a:xfrm>
          <a:prstGeom prst="line">
            <a:avLst/>
          </a:prstGeom>
          <a:ln w="9525">
            <a:solidFill>
              <a:schemeClr val="tx1"/>
            </a:solidFill>
            <a:prstDash val="sysDot"/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1107"/>
          <p:cNvSpPr txBox="1"/>
          <p:nvPr/>
        </p:nvSpPr>
        <p:spPr>
          <a:xfrm>
            <a:off x="5444611" y="1536915"/>
            <a:ext cx="1753496" cy="182361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36000" tIns="36000" rIns="36000" bIns="36000" rtlCol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2000" b="1" u="sng" baseline="30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18</a:t>
            </a:r>
            <a:r>
              <a:rPr lang="en-US" altLang="ja-JP" sz="2000" b="1" u="sng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 Target port</a:t>
            </a:r>
            <a:endParaRPr lang="ja-JP" altLang="en-US" sz="2000" b="1" u="sng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5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365125"/>
            <a:ext cx="2336321" cy="885705"/>
          </a:xfrm>
        </p:spPr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60628" y="1397665"/>
            <a:ext cx="9082936" cy="51090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kumimoji="1" lang="en-US" altLang="ja-JP" sz="3200" dirty="0" smtClean="0"/>
              <a:t>Introduction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Cyclotron</a:t>
            </a:r>
          </a:p>
          <a:p>
            <a:pPr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Specification </a:t>
            </a:r>
            <a:r>
              <a:rPr lang="en-US" altLang="ja-JP" sz="3200" dirty="0"/>
              <a:t>and </a:t>
            </a:r>
            <a:r>
              <a:rPr lang="en-US" altLang="ja-JP" sz="3200" dirty="0" smtClean="0"/>
              <a:t>generated radioisotopes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Sampling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Drilling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and</a:t>
            </a:r>
            <a:r>
              <a:rPr lang="ja-JP" altLang="en-US" sz="3200" dirty="0" smtClean="0"/>
              <a:t> </a:t>
            </a:r>
            <a:r>
              <a:rPr lang="en-US" altLang="ja-JP" sz="3200" dirty="0" smtClean="0"/>
              <a:t>core boring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Results and Discussion</a:t>
            </a:r>
          </a:p>
          <a:p>
            <a:pPr lvl="2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Depth distribution of radioactivity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ja-JP" sz="3200" dirty="0" smtClean="0"/>
              <a:t>Conclusion</a:t>
            </a:r>
            <a:endParaRPr kumimoji="1" lang="en-US" altLang="ja-JP" sz="3200" dirty="0"/>
          </a:p>
        </p:txBody>
      </p:sp>
    </p:spTree>
    <p:extLst>
      <p:ext uri="{BB962C8B-B14F-4D97-AF65-F5344CB8AC3E}">
        <p14:creationId xmlns:p14="http://schemas.microsoft.com/office/powerpoint/2010/main" val="210357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20"/>
          <p:cNvSpPr/>
          <p:nvPr/>
        </p:nvSpPr>
        <p:spPr>
          <a:xfrm>
            <a:off x="333955" y="5477087"/>
            <a:ext cx="11858045" cy="1195134"/>
          </a:xfrm>
          <a:prstGeom prst="roundRect">
            <a:avLst>
              <a:gd name="adj" fmla="val 14172"/>
            </a:avLst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6405" y="5690160"/>
            <a:ext cx="9688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Investigation of radionuclides </a:t>
            </a:r>
            <a:r>
              <a:rPr lang="en-US" altLang="ja-JP" sz="2400" dirty="0"/>
              <a:t>which were </a:t>
            </a:r>
            <a:r>
              <a:rPr lang="en-US" altLang="ja-JP" sz="2400" dirty="0" smtClean="0"/>
              <a:t>induced </a:t>
            </a:r>
            <a:r>
              <a:rPr lang="en-US" altLang="ja-JP" sz="2400" dirty="0"/>
              <a:t>in </a:t>
            </a:r>
            <a:r>
              <a:rPr lang="en-US" altLang="ja-JP" sz="2400" dirty="0" smtClean="0"/>
              <a:t>a </a:t>
            </a:r>
            <a:r>
              <a:rPr lang="en-US" altLang="ja-JP" sz="2400" dirty="0"/>
              <a:t>cyclotron and </a:t>
            </a:r>
            <a:r>
              <a:rPr lang="en-US" altLang="ja-JP" sz="2400" dirty="0" smtClean="0"/>
              <a:t>determination of their depth </a:t>
            </a:r>
            <a:r>
              <a:rPr lang="en-US" altLang="ja-JP" sz="2400" dirty="0"/>
              <a:t>distribution.</a:t>
            </a:r>
            <a:endParaRPr kumimoji="1" lang="ja-JP" altLang="en-US" sz="2400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82" y="1650081"/>
            <a:ext cx="1846384" cy="18536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45195"/>
            <a:ext cx="3229034" cy="1325563"/>
          </a:xfrm>
        </p:spPr>
        <p:txBody>
          <a:bodyPr/>
          <a:lstStyle/>
          <a:p>
            <a:r>
              <a:rPr kumimoji="1" lang="en-US" altLang="ja-JP" dirty="0" smtClean="0"/>
              <a:t>Introduction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6997" y="1675536"/>
            <a:ext cx="1509068" cy="8084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5"/>
          <a:srcRect l="32363" r="32953"/>
          <a:stretch/>
        </p:blipFill>
        <p:spPr>
          <a:xfrm>
            <a:off x="9303753" y="1032013"/>
            <a:ext cx="1575280" cy="274404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104485" y="4215886"/>
            <a:ext cx="7252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Many cyclotron </a:t>
            </a:r>
            <a:r>
              <a:rPr lang="en-US" altLang="ja-JP" sz="2000" dirty="0"/>
              <a:t>facilities </a:t>
            </a:r>
            <a:r>
              <a:rPr lang="en-US" altLang="ja-JP" sz="2000" dirty="0" smtClean="0"/>
              <a:t>are getting old</a:t>
            </a:r>
            <a:r>
              <a:rPr kumimoji="1" lang="en-US" altLang="ja-JP" sz="2000" dirty="0" smtClean="0"/>
              <a:t>.</a:t>
            </a:r>
          </a:p>
          <a:p>
            <a:r>
              <a:rPr lang="en-US" altLang="ja-JP" sz="2000" dirty="0" smtClean="0"/>
              <a:t>In case of decommissioning, amount of radioactive </a:t>
            </a:r>
            <a:r>
              <a:rPr lang="en-US" altLang="ja-JP" sz="2000" dirty="0"/>
              <a:t>wastes will become a social </a:t>
            </a:r>
            <a:r>
              <a:rPr lang="en-US" altLang="ja-JP" sz="2000" dirty="0" smtClean="0"/>
              <a:t>problem.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04486" y="5246255"/>
            <a:ext cx="25630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Aim of this work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29787" y="3573162"/>
            <a:ext cx="2740808" cy="405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Radiopharmaceutical</a:t>
            </a:r>
            <a:endParaRPr kumimoji="1" lang="ja-JP" altLang="en-US" sz="2000" dirty="0"/>
          </a:p>
        </p:txBody>
      </p:sp>
      <p:sp>
        <p:nvSpPr>
          <p:cNvPr id="11" name="フローチャート: 磁気ディスク 10"/>
          <p:cNvSpPr/>
          <p:nvPr/>
        </p:nvSpPr>
        <p:spPr>
          <a:xfrm>
            <a:off x="1683013" y="2711575"/>
            <a:ext cx="1828800" cy="648568"/>
          </a:xfrm>
          <a:prstGeom prst="flowChartMagneticDisk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フローチャート: 磁気ディスク 9"/>
          <p:cNvSpPr/>
          <p:nvPr/>
        </p:nvSpPr>
        <p:spPr>
          <a:xfrm>
            <a:off x="1666755" y="2079751"/>
            <a:ext cx="1828800" cy="648568"/>
          </a:xfrm>
          <a:prstGeom prst="flowChartMagneticDisk">
            <a:avLst/>
          </a:prstGeom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811244" y="3906185"/>
            <a:ext cx="2560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Diagnosis (PET-CT)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920399" y="3540696"/>
            <a:ext cx="1354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Cyclotron</a:t>
            </a:r>
            <a:endParaRPr kumimoji="1" lang="ja-JP" altLang="en-US" sz="2000" dirty="0"/>
          </a:p>
        </p:txBody>
      </p:sp>
      <p:sp>
        <p:nvSpPr>
          <p:cNvPr id="15" name="右矢印 14"/>
          <p:cNvSpPr/>
          <p:nvPr/>
        </p:nvSpPr>
        <p:spPr>
          <a:xfrm>
            <a:off x="4080430" y="2409664"/>
            <a:ext cx="571692" cy="637309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矢印 15"/>
          <p:cNvSpPr/>
          <p:nvPr/>
        </p:nvSpPr>
        <p:spPr>
          <a:xfrm>
            <a:off x="8071075" y="2404153"/>
            <a:ext cx="571692" cy="637309"/>
          </a:xfrm>
          <a:prstGeom prst="rightArrow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272933" y="763385"/>
            <a:ext cx="2098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©</a:t>
            </a:r>
            <a:r>
              <a:rPr kumimoji="1" lang="en-US" altLang="ja-JP" sz="1200" dirty="0" err="1" smtClean="0"/>
              <a:t>Jichi</a:t>
            </a:r>
            <a:r>
              <a:rPr kumimoji="1" lang="en-US" altLang="ja-JP" sz="1200" dirty="0" smtClean="0"/>
              <a:t> medical Univ. Japan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04484" y="1227404"/>
            <a:ext cx="6966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Cancer diagnosis </a:t>
            </a:r>
            <a:r>
              <a:rPr lang="en-US" altLang="ja-JP" sz="2000" dirty="0"/>
              <a:t>by positron emission tomography (PET</a:t>
            </a:r>
            <a:r>
              <a:rPr lang="en-US" altLang="ja-JP" sz="2000" dirty="0" smtClean="0"/>
              <a:t>) 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010637" y="6039419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rgbClr val="7030A0"/>
                </a:solidFill>
              </a:rPr>
              <a:t>⇒ </a:t>
            </a:r>
            <a:r>
              <a:rPr lang="en-US" altLang="ja-JP" sz="2400" dirty="0" smtClean="0">
                <a:solidFill>
                  <a:srgbClr val="7030A0"/>
                </a:solidFill>
              </a:rPr>
              <a:t>drilling and </a:t>
            </a:r>
            <a:r>
              <a:rPr lang="en-US" altLang="ja-JP" sz="2400" u="sng" dirty="0" smtClean="0">
                <a:solidFill>
                  <a:srgbClr val="7030A0"/>
                </a:solidFill>
              </a:rPr>
              <a:t>core boring method</a:t>
            </a:r>
            <a:endParaRPr kumimoji="1" lang="ja-JP" altLang="en-US" sz="24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45195"/>
            <a:ext cx="3418815" cy="1325563"/>
          </a:xfrm>
        </p:spPr>
        <p:txBody>
          <a:bodyPr/>
          <a:lstStyle/>
          <a:p>
            <a:r>
              <a:rPr kumimoji="1" lang="en-US" altLang="ja-JP" dirty="0" smtClean="0"/>
              <a:t>Cyclotrons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1488" y="4404312"/>
            <a:ext cx="2950729" cy="225941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304" y="4394991"/>
            <a:ext cx="2657077" cy="2268736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31546" y="1249092"/>
            <a:ext cx="9283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There are two types (proton acceleration and H</a:t>
            </a:r>
            <a:r>
              <a:rPr kumimoji="1" lang="en-US" altLang="ja-JP" sz="2400" baseline="30000" dirty="0" smtClean="0"/>
              <a:t>-</a:t>
            </a:r>
            <a:r>
              <a:rPr kumimoji="1" lang="en-US" altLang="ja-JP" sz="2400" dirty="0" smtClean="0"/>
              <a:t> acceleration). </a:t>
            </a:r>
            <a:endParaRPr kumimoji="1"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95367" y="4929194"/>
            <a:ext cx="3233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Radionuclides were measured in the two cyclotron facilities.</a:t>
            </a:r>
            <a:endParaRPr kumimoji="1" lang="ja-JP" altLang="en-US" sz="2400" dirty="0"/>
          </a:p>
        </p:txBody>
      </p:sp>
      <p:graphicFrame>
        <p:nvGraphicFramePr>
          <p:cNvPr id="13" name="表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16435"/>
              </p:ext>
            </p:extLst>
          </p:nvPr>
        </p:nvGraphicFramePr>
        <p:xfrm>
          <a:off x="997656" y="1871390"/>
          <a:ext cx="10541674" cy="23774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325866">
                  <a:extLst>
                    <a:ext uri="{9D8B030D-6E8A-4147-A177-3AD203B41FA5}">
                      <a16:colId xmlns:a16="http://schemas.microsoft.com/office/drawing/2014/main" val="1279323260"/>
                    </a:ext>
                  </a:extLst>
                </a:gridCol>
                <a:gridCol w="3389243">
                  <a:extLst>
                    <a:ext uri="{9D8B030D-6E8A-4147-A177-3AD203B41FA5}">
                      <a16:colId xmlns:a16="http://schemas.microsoft.com/office/drawing/2014/main" val="1796476679"/>
                    </a:ext>
                  </a:extLst>
                </a:gridCol>
                <a:gridCol w="3826565">
                  <a:extLst>
                    <a:ext uri="{9D8B030D-6E8A-4147-A177-3AD203B41FA5}">
                      <a16:colId xmlns:a16="http://schemas.microsoft.com/office/drawing/2014/main" val="36640384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BC1710, JSW</a:t>
                      </a:r>
                      <a:r>
                        <a:rPr lang="en-US" altLang="ja-JP" sz="2000" b="0" dirty="0" smtClean="0"/>
                        <a:t>(Japan)</a:t>
                      </a:r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CYCLONE 10/5, IBA</a:t>
                      </a:r>
                      <a:r>
                        <a:rPr lang="en-US" altLang="ja-JP" sz="2000" b="0" dirty="0" smtClean="0"/>
                        <a:t>(Belgium)</a:t>
                      </a:r>
                      <a:endParaRPr kumimoji="1" lang="ja-JP" altLang="en-US" sz="2000" b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8780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Maximum energy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17 MeV (p), 10 MeV (d)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10 MeV (H</a:t>
                      </a:r>
                      <a:r>
                        <a:rPr lang="en-US" altLang="ja-JP" sz="2000" baseline="30000" dirty="0" smtClean="0"/>
                        <a:t>-</a:t>
                      </a:r>
                      <a:r>
                        <a:rPr lang="en-US" altLang="ja-JP" sz="2000" dirty="0" smtClean="0"/>
                        <a:t>), 5 MeV (D</a:t>
                      </a:r>
                      <a:r>
                        <a:rPr lang="en-US" altLang="ja-JP" sz="2000" baseline="30000" dirty="0" smtClean="0"/>
                        <a:t>-</a:t>
                      </a:r>
                      <a:r>
                        <a:rPr lang="en-US" altLang="ja-JP" sz="200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93943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Maximum current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50 </a:t>
                      </a:r>
                      <a:r>
                        <a:rPr lang="en-US" altLang="ja-JP" sz="2000" dirty="0" err="1" smtClean="0"/>
                        <a:t>μA</a:t>
                      </a:r>
                      <a:r>
                        <a:rPr lang="en-US" altLang="ja-JP" sz="2000" dirty="0" smtClean="0"/>
                        <a:t> (p), 50 </a:t>
                      </a:r>
                      <a:r>
                        <a:rPr lang="en-US" altLang="ja-JP" sz="2000" dirty="0" err="1" smtClean="0"/>
                        <a:t>μA</a:t>
                      </a:r>
                      <a:r>
                        <a:rPr lang="en-US" altLang="ja-JP" sz="2000" dirty="0" smtClean="0"/>
                        <a:t> (d)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60 </a:t>
                      </a:r>
                      <a:r>
                        <a:rPr lang="en-US" altLang="ja-JP" sz="2000" dirty="0" err="1" smtClean="0"/>
                        <a:t>μA</a:t>
                      </a:r>
                      <a:r>
                        <a:rPr lang="en-US" altLang="ja-JP" sz="2000" dirty="0" smtClean="0"/>
                        <a:t> (H</a:t>
                      </a:r>
                      <a:r>
                        <a:rPr lang="en-US" altLang="ja-JP" sz="2000" baseline="30000" dirty="0" smtClean="0"/>
                        <a:t>-</a:t>
                      </a:r>
                      <a:r>
                        <a:rPr lang="en-US" altLang="ja-JP" sz="2000" dirty="0" smtClean="0"/>
                        <a:t>), 35 </a:t>
                      </a:r>
                      <a:r>
                        <a:rPr lang="en-US" altLang="ja-JP" sz="2000" dirty="0" err="1" smtClean="0"/>
                        <a:t>μA</a:t>
                      </a:r>
                      <a:r>
                        <a:rPr lang="en-US" altLang="ja-JP" sz="2000" dirty="0" smtClean="0"/>
                        <a:t> (D</a:t>
                      </a:r>
                      <a:r>
                        <a:rPr lang="en-US" altLang="ja-JP" sz="2000" baseline="30000" dirty="0" smtClean="0"/>
                        <a:t>-</a:t>
                      </a:r>
                      <a:r>
                        <a:rPr lang="en-US" altLang="ja-JP" sz="2000" dirty="0" smtClean="0"/>
                        <a:t>)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88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Operation time period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2003/4~2016/4</a:t>
                      </a:r>
                      <a:endParaRPr kumimoji="1" lang="en-US" altLang="ja-JP" sz="2000" dirty="0" smtClean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000" dirty="0" smtClean="0"/>
                        <a:t>2003/3~2011/11</a:t>
                      </a:r>
                      <a:endParaRPr kumimoji="1" lang="en-US" altLang="ja-JP" sz="2000" dirty="0" smtClean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33141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Total operation time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3400 [h]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2598 [h]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5355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000" dirty="0" smtClean="0"/>
                        <a:t>Sampling</a:t>
                      </a:r>
                      <a:r>
                        <a:rPr lang="en-US" altLang="ja-JP" sz="2000" baseline="0" dirty="0" smtClean="0"/>
                        <a:t> date</a:t>
                      </a:r>
                      <a:r>
                        <a:rPr lang="en-US" altLang="ja-JP" sz="2000" dirty="0" smtClean="0"/>
                        <a:t> 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2016/7/25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2016/5/24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99167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831" y="2333345"/>
            <a:ext cx="3407674" cy="266657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33" y="5098474"/>
            <a:ext cx="3162325" cy="15566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7" y="145195"/>
            <a:ext cx="9351633" cy="1325563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Major radionuclides in the cyclotron components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57281" y="4322497"/>
            <a:ext cx="3449169" cy="2498353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21346" y="4204058"/>
            <a:ext cx="1339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BC1710</a:t>
            </a:r>
            <a:endParaRPr kumimoji="1" lang="ja-JP" altLang="en-US" sz="2400" u="sng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90632" y="1280151"/>
            <a:ext cx="1044991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Cyclotrons were decomposed and each components were measured by Ge detector.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Co-60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Mn-54</a:t>
            </a:r>
            <a:r>
              <a:rPr lang="en-US" altLang="ja-JP" sz="2400" dirty="0" smtClean="0"/>
              <a:t> were mainly detected in the components.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66313" y="2102512"/>
            <a:ext cx="2395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 smtClean="0"/>
              <a:t>CYCLONE 10/5</a:t>
            </a:r>
            <a:endParaRPr kumimoji="1" lang="ja-JP" altLang="en-US" sz="2400" u="sng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897"/>
          <a:stretch/>
        </p:blipFill>
        <p:spPr>
          <a:xfrm>
            <a:off x="9380104" y="2333345"/>
            <a:ext cx="2815507" cy="23566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226007" y="4999919"/>
            <a:ext cx="19223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“York” (Iron)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-54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Co-60</a:t>
            </a:r>
            <a:r>
              <a:rPr lang="en-US" altLang="ja-JP" sz="2000" dirty="0" smtClean="0"/>
              <a:t>,</a:t>
            </a:r>
          </a:p>
          <a:p>
            <a:r>
              <a:rPr kumimoji="1" lang="en-US" altLang="ja-JP" sz="2000" dirty="0" smtClean="0"/>
              <a:t>Fe-59, </a:t>
            </a:r>
            <a:r>
              <a:rPr lang="en-US" altLang="ja-JP" sz="2000" dirty="0" smtClean="0"/>
              <a:t>Co-58</a:t>
            </a:r>
            <a:endParaRPr kumimoji="1" lang="en-US" altLang="ja-JP" sz="2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48595" y="2932119"/>
            <a:ext cx="2860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“Sector magnet” (Iron)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Co-60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Mn-54</a:t>
            </a:r>
            <a:r>
              <a:rPr lang="en-US" altLang="ja-JP" sz="2000" dirty="0" smtClean="0"/>
              <a:t>, Zn-65</a:t>
            </a:r>
            <a:endParaRPr kumimoji="1" lang="ja-JP" altLang="en-US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53716" y="3067779"/>
            <a:ext cx="2804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“Vacuum chamber” </a:t>
            </a:r>
            <a:r>
              <a:rPr lang="en-US" altLang="ja-JP" sz="2000" dirty="0" smtClean="0"/>
              <a:t>(Stainless steel)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Mn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-54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Co-60</a:t>
            </a:r>
            <a:r>
              <a:rPr lang="en-US" altLang="ja-JP" sz="2000" dirty="0" smtClean="0"/>
              <a:t>, Co-58, </a:t>
            </a:r>
            <a:r>
              <a:rPr lang="en-US" altLang="ja-JP" sz="2000" dirty="0"/>
              <a:t>Zn-65</a:t>
            </a:r>
            <a:r>
              <a:rPr lang="en-US" altLang="ja-JP" sz="2000" dirty="0" smtClean="0"/>
              <a:t>,</a:t>
            </a:r>
            <a:r>
              <a:rPr lang="en-US" altLang="ja-JP" sz="2000" dirty="0"/>
              <a:t> </a:t>
            </a:r>
            <a:r>
              <a:rPr lang="en-US" altLang="ja-JP" sz="2000" dirty="0" smtClean="0"/>
              <a:t>Co-57, Co-56</a:t>
            </a:r>
            <a:endParaRPr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58418" y="4434890"/>
            <a:ext cx="189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“York” (Iron)</a:t>
            </a: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Co-60</a:t>
            </a:r>
            <a:r>
              <a:rPr lang="en-US" altLang="ja-JP" sz="2000" dirty="0" smtClean="0"/>
              <a:t>,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Mn-54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781352" y="5566132"/>
            <a:ext cx="259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u="sng" dirty="0" smtClean="0"/>
              <a:t>“Vacuum chamber”</a:t>
            </a:r>
            <a:r>
              <a:rPr lang="en-US" altLang="ja-JP" sz="2000" dirty="0" smtClean="0"/>
              <a:t> (Aluminum)</a:t>
            </a:r>
          </a:p>
          <a:p>
            <a:r>
              <a:rPr lang="en-US" altLang="ja-JP" sz="2000" b="1" dirty="0" smtClean="0">
                <a:solidFill>
                  <a:srgbClr val="FF0000"/>
                </a:solidFill>
              </a:rPr>
              <a:t>Co-60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9782501" y="3241760"/>
            <a:ext cx="646997" cy="21901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8508654" y="4744205"/>
            <a:ext cx="1400715" cy="58316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9763560" y="3244727"/>
            <a:ext cx="668632" cy="33581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9123268" y="5556896"/>
            <a:ext cx="1143854" cy="31992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flipV="1">
            <a:off x="3163766" y="5314209"/>
            <a:ext cx="1156115" cy="12766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V="1">
            <a:off x="2932043" y="3372880"/>
            <a:ext cx="1320182" cy="23539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2783742" y="3178315"/>
            <a:ext cx="1468483" cy="19456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5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45293"/>
            <a:ext cx="3082385" cy="1325563"/>
          </a:xfrm>
        </p:spPr>
        <p:txBody>
          <a:bodyPr/>
          <a:lstStyle/>
          <a:p>
            <a:r>
              <a:rPr kumimoji="1" lang="en-US" altLang="ja-JP" dirty="0" smtClean="0"/>
              <a:t>Sampling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640" y="1243579"/>
            <a:ext cx="11176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Core samples were obtained by core boring method.</a:t>
            </a:r>
          </a:p>
          <a:p>
            <a:r>
              <a:rPr lang="en-US" altLang="ja-JP" sz="2400" u="sng" dirty="0" smtClean="0">
                <a:solidFill>
                  <a:srgbClr val="FF0000"/>
                </a:solidFill>
              </a:rPr>
              <a:t>This work is the first case of core sampling from cyclotrons</a:t>
            </a:r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/>
              <a:t>(medical purpose).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68" y="4668541"/>
            <a:ext cx="3598455" cy="2157757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18" y="2187583"/>
            <a:ext cx="3829280" cy="2415356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812640" y="5446053"/>
            <a:ext cx="2580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Sector magnet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92021" y="3092194"/>
            <a:ext cx="1151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York</a:t>
            </a:r>
            <a:endParaRPr kumimoji="1"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3"/>
          <a:stretch/>
        </p:blipFill>
        <p:spPr>
          <a:xfrm>
            <a:off x="8274727" y="2532354"/>
            <a:ext cx="2586118" cy="188018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t="14622" b="1706"/>
          <a:stretch/>
        </p:blipFill>
        <p:spPr>
          <a:xfrm>
            <a:off x="8274727" y="4878647"/>
            <a:ext cx="2586118" cy="1697259"/>
          </a:xfrm>
          <a:prstGeom prst="rect">
            <a:avLst/>
          </a:prstGeom>
        </p:spPr>
      </p:pic>
      <p:sp>
        <p:nvSpPr>
          <p:cNvPr id="3" name="角丸四角形 2"/>
          <p:cNvSpPr/>
          <p:nvPr/>
        </p:nvSpPr>
        <p:spPr>
          <a:xfrm>
            <a:off x="8062048" y="2362668"/>
            <a:ext cx="3001818" cy="4370641"/>
          </a:xfrm>
          <a:prstGeom prst="roundRect">
            <a:avLst>
              <a:gd name="adj" fmla="val 558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/>
          <p:cNvSpPr/>
          <p:nvPr/>
        </p:nvSpPr>
        <p:spPr>
          <a:xfrm>
            <a:off x="4801360" y="3397304"/>
            <a:ext cx="895928" cy="8701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5682188" y="3756105"/>
            <a:ext cx="2379860" cy="3885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9567753" y="4472625"/>
            <a:ext cx="0" cy="324133"/>
          </a:xfrm>
          <a:prstGeom prst="straightConnector1">
            <a:avLst/>
          </a:prstGeom>
          <a:ln w="28575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3378574" y="605988"/>
            <a:ext cx="2105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Core boring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70967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45293"/>
            <a:ext cx="10515600" cy="1325563"/>
          </a:xfrm>
        </p:spPr>
        <p:txBody>
          <a:bodyPr/>
          <a:lstStyle/>
          <a:p>
            <a:r>
              <a:rPr lang="en-US" altLang="ja-JP" dirty="0" smtClean="0"/>
              <a:t>Sampling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31" y="3164708"/>
            <a:ext cx="3568370" cy="237891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146" y="3164708"/>
            <a:ext cx="3657600" cy="2438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64" y="3144554"/>
            <a:ext cx="3687831" cy="245855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2851" y="5716227"/>
            <a:ext cx="349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Slicing the core sample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080416" y="5705909"/>
            <a:ext cx="3803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Test pieces </a:t>
            </a:r>
          </a:p>
          <a:p>
            <a:pPr algn="ctr"/>
            <a:r>
              <a:rPr kumimoji="1" lang="en-US" altLang="ja-JP" sz="2400" dirty="0" smtClean="0"/>
              <a:t>(sliced core sample)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93443" y="5702380"/>
            <a:ext cx="36120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Containers for gamma-ray measurement</a:t>
            </a:r>
            <a:endParaRPr kumimoji="1" lang="ja-JP" altLang="en-US" sz="2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16025" y="1470856"/>
            <a:ext cx="10690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The core samples were sliced to 10 mm. </a:t>
            </a:r>
          </a:p>
          <a:p>
            <a:r>
              <a:rPr lang="en-US" altLang="ja-JP" sz="2400" dirty="0" smtClean="0"/>
              <a:t>A sliced pieces were packed in a container (U8 type) .</a:t>
            </a:r>
          </a:p>
          <a:p>
            <a:r>
              <a:rPr lang="en-US" altLang="ja-JP" sz="2400" dirty="0" smtClean="0"/>
              <a:t>Activity was determined by Ge detector measurement.</a:t>
            </a:r>
            <a:endParaRPr kumimoji="1" lang="ja-JP" altLang="en-US" sz="2400" dirty="0"/>
          </a:p>
        </p:txBody>
      </p:sp>
      <p:sp>
        <p:nvSpPr>
          <p:cNvPr id="12" name="正方形/長方形 11"/>
          <p:cNvSpPr/>
          <p:nvPr/>
        </p:nvSpPr>
        <p:spPr>
          <a:xfrm>
            <a:off x="3378574" y="605988"/>
            <a:ext cx="4281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/>
              <a:t>P</a:t>
            </a:r>
            <a:r>
              <a:rPr lang="en-US" altLang="ja-JP" sz="2800" dirty="0" smtClean="0"/>
              <a:t>reparation </a:t>
            </a:r>
            <a:r>
              <a:rPr lang="en-US" altLang="ja-JP" sz="2800" dirty="0"/>
              <a:t>of test </a:t>
            </a:r>
            <a:r>
              <a:rPr lang="en-US" altLang="ja-JP" sz="2800" dirty="0" smtClean="0"/>
              <a:t>piece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27119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52117"/>
            <a:ext cx="8514587" cy="1325563"/>
          </a:xfrm>
        </p:spPr>
        <p:txBody>
          <a:bodyPr/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480334" y="436711"/>
            <a:ext cx="240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Target side (No.7)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480334" y="3732458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Exhaust side (No.8)</a:t>
            </a:r>
            <a:endParaRPr kumimoji="1" lang="ja-JP" altLang="en-US" sz="16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 rotWithShape="1">
          <a:blip r:embed="rId3"/>
          <a:srcRect l="-475"/>
          <a:stretch/>
        </p:blipFill>
        <p:spPr>
          <a:xfrm>
            <a:off x="8553350" y="4063578"/>
            <a:ext cx="3285274" cy="2645191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7820" y="753677"/>
            <a:ext cx="3269749" cy="264519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000884" y="605988"/>
            <a:ext cx="40174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BC1710 ,York (Bottom)</a:t>
            </a:r>
            <a:endParaRPr lang="ja-JP" altLang="en-US" sz="28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82" y="1236212"/>
            <a:ext cx="5215468" cy="398617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966407" y="1737718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Deflector side (No.9)</a:t>
            </a:r>
            <a:endParaRPr kumimoji="1" lang="ja-JP" altLang="en-US" sz="16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109" y="2076273"/>
            <a:ext cx="3271527" cy="2646629"/>
          </a:xfrm>
          <a:prstGeom prst="rect">
            <a:avLst/>
          </a:prstGeom>
        </p:spPr>
      </p:pic>
      <p:cxnSp>
        <p:nvCxnSpPr>
          <p:cNvPr id="4" name="直線矢印コネクタ 3"/>
          <p:cNvCxnSpPr/>
          <p:nvPr/>
        </p:nvCxnSpPr>
        <p:spPr>
          <a:xfrm>
            <a:off x="3339013" y="3193539"/>
            <a:ext cx="1751147" cy="433581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6268720" y="3881415"/>
            <a:ext cx="2299100" cy="41626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6376270" y="1960227"/>
            <a:ext cx="2084000" cy="261654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127733" y="5385545"/>
            <a:ext cx="64260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2000" dirty="0" smtClean="0"/>
              <a:t>Mn-54 </a:t>
            </a:r>
            <a:r>
              <a:rPr lang="en-US" altLang="ja-JP" sz="2000" dirty="0"/>
              <a:t>and Co-60 were detected.</a:t>
            </a:r>
            <a:endParaRPr lang="ja-JP" altLang="en-US" sz="2000" dirty="0"/>
          </a:p>
          <a:p>
            <a:pPr>
              <a:spcBef>
                <a:spcPts val="600"/>
              </a:spcBef>
            </a:pPr>
            <a:r>
              <a:rPr lang="en-US" altLang="ja-JP" sz="2000" dirty="0" smtClean="0"/>
              <a:t>     Mn-54 rapidly decreased with depth.</a:t>
            </a:r>
          </a:p>
          <a:p>
            <a:pPr>
              <a:spcBef>
                <a:spcPts val="600"/>
              </a:spcBef>
            </a:pPr>
            <a:r>
              <a:rPr kumimoji="1" lang="en-US" altLang="ja-JP" sz="2000" dirty="0" smtClean="0"/>
              <a:t>     Co-60 more slowly decreased with depth.</a:t>
            </a:r>
            <a:endParaRPr kumimoji="1" lang="ja-JP" altLang="en-US" sz="2000" dirty="0"/>
          </a:p>
        </p:txBody>
      </p:sp>
      <p:sp>
        <p:nvSpPr>
          <p:cNvPr id="13" name="左中かっこ 12"/>
          <p:cNvSpPr/>
          <p:nvPr/>
        </p:nvSpPr>
        <p:spPr>
          <a:xfrm>
            <a:off x="1381906" y="5827498"/>
            <a:ext cx="128842" cy="626166"/>
          </a:xfrm>
          <a:prstGeom prst="leftBrace">
            <a:avLst>
              <a:gd name="adj1" fmla="val 2973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2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2468" y="152117"/>
            <a:ext cx="8514587" cy="1325563"/>
          </a:xfrm>
        </p:spPr>
        <p:txBody>
          <a:bodyPr/>
          <a:lstStyle/>
          <a:p>
            <a:r>
              <a:rPr lang="en-US" altLang="ja-JP" dirty="0" smtClean="0"/>
              <a:t>Results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382857" y="509099"/>
            <a:ext cx="240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Target side (No.23)</a:t>
            </a:r>
            <a:endParaRPr kumimoji="1" lang="ja-JP" altLang="en-US" sz="1600" dirty="0"/>
          </a:p>
        </p:txBody>
      </p:sp>
      <p:sp>
        <p:nvSpPr>
          <p:cNvPr id="7" name="正方形/長方形 6"/>
          <p:cNvSpPr/>
          <p:nvPr/>
        </p:nvSpPr>
        <p:spPr>
          <a:xfrm>
            <a:off x="2998915" y="615906"/>
            <a:ext cx="5432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 smtClean="0"/>
              <a:t>CYCRONE ,York (second stage)</a:t>
            </a:r>
            <a:endParaRPr lang="ja-JP" altLang="en-US" sz="28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66630" y="3708327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/>
              <a:t>Opposite</a:t>
            </a:r>
            <a:r>
              <a:rPr lang="en-US" altLang="ja-JP" sz="1600" dirty="0" smtClean="0"/>
              <a:t> side (No.21)</a:t>
            </a:r>
            <a:endParaRPr kumimoji="1" lang="ja-JP" altLang="en-US" sz="16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570" y="1187996"/>
            <a:ext cx="3757834" cy="285216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/>
          <a:srcRect b="20378"/>
          <a:stretch/>
        </p:blipFill>
        <p:spPr>
          <a:xfrm>
            <a:off x="4434158" y="3919274"/>
            <a:ext cx="2860722" cy="269818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109" y="887129"/>
            <a:ext cx="3275685" cy="2649992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3266" y="4058971"/>
            <a:ext cx="3271528" cy="264662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976" y="1750204"/>
            <a:ext cx="3284681" cy="2657270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1645680" y="1338883"/>
            <a:ext cx="2625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Vertical side (No.24)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762556" y="1702088"/>
            <a:ext cx="1714340" cy="11436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 flipV="1">
            <a:off x="5571859" y="3558130"/>
            <a:ext cx="3023974" cy="66868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4034220" y="2078351"/>
            <a:ext cx="1153841" cy="620125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728217" y="4920386"/>
            <a:ext cx="303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close to the target port</a:t>
            </a:r>
          </a:p>
          <a:p>
            <a:r>
              <a:rPr lang="en-US" altLang="ja-JP" sz="2000" dirty="0"/>
              <a:t>rapidly </a:t>
            </a:r>
            <a:r>
              <a:rPr lang="en-US" altLang="ja-JP" sz="2000" dirty="0" smtClean="0"/>
              <a:t>decreased</a:t>
            </a:r>
            <a:endParaRPr kumimoji="1" lang="ja-JP" altLang="en-US" sz="2000" dirty="0"/>
          </a:p>
        </p:txBody>
      </p:sp>
      <p:sp>
        <p:nvSpPr>
          <p:cNvPr id="23" name="左中かっこ 22"/>
          <p:cNvSpPr/>
          <p:nvPr/>
        </p:nvSpPr>
        <p:spPr>
          <a:xfrm>
            <a:off x="1599375" y="4999718"/>
            <a:ext cx="128842" cy="538071"/>
          </a:xfrm>
          <a:prstGeom prst="leftBrace">
            <a:avLst>
              <a:gd name="adj1" fmla="val 2973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745348" y="5707604"/>
            <a:ext cx="30368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through the whole </a:t>
            </a:r>
            <a:r>
              <a:rPr lang="en-US" altLang="ja-JP" sz="2000" dirty="0" smtClean="0"/>
              <a:t>parts</a:t>
            </a:r>
          </a:p>
          <a:p>
            <a:r>
              <a:rPr lang="en-US" altLang="ja-JP" sz="2000" dirty="0" smtClean="0"/>
              <a:t>slowly decreased</a:t>
            </a:r>
            <a:endParaRPr kumimoji="1" lang="ja-JP" altLang="en-US" sz="2000" dirty="0"/>
          </a:p>
        </p:txBody>
      </p:sp>
      <p:sp>
        <p:nvSpPr>
          <p:cNvPr id="25" name="左中かっこ 24"/>
          <p:cNvSpPr/>
          <p:nvPr/>
        </p:nvSpPr>
        <p:spPr>
          <a:xfrm>
            <a:off x="1616506" y="5786936"/>
            <a:ext cx="128842" cy="538071"/>
          </a:xfrm>
          <a:prstGeom prst="leftBrace">
            <a:avLst>
              <a:gd name="adj1" fmla="val 29738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09831" y="5068312"/>
            <a:ext cx="1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Mn-54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6871" y="5855916"/>
            <a:ext cx="894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Co-60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792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9594</TotalTime>
  <Words>2036</Words>
  <Application>Microsoft Office PowerPoint</Application>
  <PresentationFormat>ワイド画面</PresentationFormat>
  <Paragraphs>320</Paragraphs>
  <Slides>16</Slides>
  <Notes>14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3" baseType="lpstr">
      <vt:lpstr>ＭＳ Ｐゴシック</vt:lpstr>
      <vt:lpstr>ＭＳ ゴシック</vt:lpstr>
      <vt:lpstr>游ゴシック</vt:lpstr>
      <vt:lpstr>游ゴシック Light</vt:lpstr>
      <vt:lpstr>Arial</vt:lpstr>
      <vt:lpstr>Berlin Sans FB Demi</vt:lpstr>
      <vt:lpstr>Office テーマ</vt:lpstr>
      <vt:lpstr>Evaluation of radioactivity induced in various components of PET- cyclotron </vt:lpstr>
      <vt:lpstr>Outline</vt:lpstr>
      <vt:lpstr>Introduction</vt:lpstr>
      <vt:lpstr>Cyclotrons</vt:lpstr>
      <vt:lpstr>Major radionuclides in the cyclotron components</vt:lpstr>
      <vt:lpstr>Sampling</vt:lpstr>
      <vt:lpstr>Sampling</vt:lpstr>
      <vt:lpstr>Results</vt:lpstr>
      <vt:lpstr>Results</vt:lpstr>
      <vt:lpstr>Results</vt:lpstr>
      <vt:lpstr>Discussion</vt:lpstr>
      <vt:lpstr>Conclusion</vt:lpstr>
      <vt:lpstr>Thank you for your attention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activity induced in various components of PET- cyclotron</dc:title>
  <dc:creator>豊田晃弘</dc:creator>
  <cp:lastModifiedBy>豊田晃弘</cp:lastModifiedBy>
  <cp:revision>160</cp:revision>
  <cp:lastPrinted>2017-05-16T00:26:14Z</cp:lastPrinted>
  <dcterms:created xsi:type="dcterms:W3CDTF">2017-05-12T09:02:08Z</dcterms:created>
  <dcterms:modified xsi:type="dcterms:W3CDTF">2017-05-24T04:37:40Z</dcterms:modified>
</cp:coreProperties>
</file>