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handoutMasterIdLst>
    <p:handoutMasterId r:id="rId22"/>
  </p:handoutMasterIdLst>
  <p:sldIdLst>
    <p:sldId id="257" r:id="rId2"/>
    <p:sldId id="440" r:id="rId3"/>
    <p:sldId id="815" r:id="rId4"/>
    <p:sldId id="858" r:id="rId5"/>
    <p:sldId id="873" r:id="rId6"/>
    <p:sldId id="924" r:id="rId7"/>
    <p:sldId id="872" r:id="rId8"/>
    <p:sldId id="836" r:id="rId9"/>
    <p:sldId id="893" r:id="rId10"/>
    <p:sldId id="943" r:id="rId11"/>
    <p:sldId id="951" r:id="rId12"/>
    <p:sldId id="947" r:id="rId13"/>
    <p:sldId id="948" r:id="rId14"/>
    <p:sldId id="946" r:id="rId15"/>
    <p:sldId id="950" r:id="rId16"/>
    <p:sldId id="949" r:id="rId17"/>
    <p:sldId id="919" r:id="rId18"/>
    <p:sldId id="952" r:id="rId19"/>
    <p:sldId id="666" r:id="rId20"/>
  </p:sldIdLst>
  <p:sldSz cx="9144000" cy="6858000" type="screen4x3"/>
  <p:notesSz cx="6797675" cy="9928225"/>
  <p:defaultTextStyle>
    <a:defPPr>
      <a:defRPr lang="ko-KR"/>
    </a:defPPr>
    <a:lvl1pPr algn="ctr" rtl="0" fontAlgn="base" latinLnBrk="1">
      <a:spcBef>
        <a:spcPct val="50000"/>
      </a:spcBef>
      <a:spcAft>
        <a:spcPct val="0"/>
      </a:spcAft>
      <a:defRPr kumimoji="1" sz="3300" b="1" kern="1200">
        <a:solidFill>
          <a:schemeClr val="bg1"/>
        </a:solidFill>
        <a:latin typeface="Arial" pitchFamily="34" charset="0"/>
        <a:ea typeface="굴림" pitchFamily="50" charset="-127"/>
        <a:cs typeface="+mn-cs"/>
      </a:defRPr>
    </a:lvl1pPr>
    <a:lvl2pPr marL="457200" algn="ctr" rtl="0" fontAlgn="base" latinLnBrk="1">
      <a:spcBef>
        <a:spcPct val="50000"/>
      </a:spcBef>
      <a:spcAft>
        <a:spcPct val="0"/>
      </a:spcAft>
      <a:defRPr kumimoji="1" sz="3300" b="1" kern="1200">
        <a:solidFill>
          <a:schemeClr val="bg1"/>
        </a:solidFill>
        <a:latin typeface="Arial" pitchFamily="34" charset="0"/>
        <a:ea typeface="굴림" pitchFamily="50" charset="-127"/>
        <a:cs typeface="+mn-cs"/>
      </a:defRPr>
    </a:lvl2pPr>
    <a:lvl3pPr marL="914400" algn="ctr" rtl="0" fontAlgn="base" latinLnBrk="1">
      <a:spcBef>
        <a:spcPct val="50000"/>
      </a:spcBef>
      <a:spcAft>
        <a:spcPct val="0"/>
      </a:spcAft>
      <a:defRPr kumimoji="1" sz="3300" b="1" kern="1200">
        <a:solidFill>
          <a:schemeClr val="bg1"/>
        </a:solidFill>
        <a:latin typeface="Arial" pitchFamily="34" charset="0"/>
        <a:ea typeface="굴림" pitchFamily="50" charset="-127"/>
        <a:cs typeface="+mn-cs"/>
      </a:defRPr>
    </a:lvl3pPr>
    <a:lvl4pPr marL="1371600" algn="ctr" rtl="0" fontAlgn="base" latinLnBrk="1">
      <a:spcBef>
        <a:spcPct val="50000"/>
      </a:spcBef>
      <a:spcAft>
        <a:spcPct val="0"/>
      </a:spcAft>
      <a:defRPr kumimoji="1" sz="3300" b="1" kern="1200">
        <a:solidFill>
          <a:schemeClr val="bg1"/>
        </a:solidFill>
        <a:latin typeface="Arial" pitchFamily="34" charset="0"/>
        <a:ea typeface="굴림" pitchFamily="50" charset="-127"/>
        <a:cs typeface="+mn-cs"/>
      </a:defRPr>
    </a:lvl4pPr>
    <a:lvl5pPr marL="1828800" algn="ctr" rtl="0" fontAlgn="base" latinLnBrk="1">
      <a:spcBef>
        <a:spcPct val="50000"/>
      </a:spcBef>
      <a:spcAft>
        <a:spcPct val="0"/>
      </a:spcAft>
      <a:defRPr kumimoji="1" sz="3300" b="1" kern="1200">
        <a:solidFill>
          <a:schemeClr val="bg1"/>
        </a:solidFill>
        <a:latin typeface="Arial" pitchFamily="34" charset="0"/>
        <a:ea typeface="굴림" pitchFamily="50" charset="-127"/>
        <a:cs typeface="+mn-cs"/>
      </a:defRPr>
    </a:lvl5pPr>
    <a:lvl6pPr marL="2286000" algn="l" defTabSz="914400" rtl="0" eaLnBrk="1" latinLnBrk="1" hangingPunct="1">
      <a:defRPr kumimoji="1" sz="3300" b="1" kern="1200">
        <a:solidFill>
          <a:schemeClr val="bg1"/>
        </a:solidFill>
        <a:latin typeface="Arial" pitchFamily="34" charset="0"/>
        <a:ea typeface="굴림" pitchFamily="50" charset="-127"/>
        <a:cs typeface="+mn-cs"/>
      </a:defRPr>
    </a:lvl6pPr>
    <a:lvl7pPr marL="2743200" algn="l" defTabSz="914400" rtl="0" eaLnBrk="1" latinLnBrk="1" hangingPunct="1">
      <a:defRPr kumimoji="1" sz="3300" b="1" kern="1200">
        <a:solidFill>
          <a:schemeClr val="bg1"/>
        </a:solidFill>
        <a:latin typeface="Arial" pitchFamily="34" charset="0"/>
        <a:ea typeface="굴림" pitchFamily="50" charset="-127"/>
        <a:cs typeface="+mn-cs"/>
      </a:defRPr>
    </a:lvl7pPr>
    <a:lvl8pPr marL="3200400" algn="l" defTabSz="914400" rtl="0" eaLnBrk="1" latinLnBrk="1" hangingPunct="1">
      <a:defRPr kumimoji="1" sz="3300" b="1" kern="1200">
        <a:solidFill>
          <a:schemeClr val="bg1"/>
        </a:solidFill>
        <a:latin typeface="Arial" pitchFamily="34" charset="0"/>
        <a:ea typeface="굴림" pitchFamily="50" charset="-127"/>
        <a:cs typeface="+mn-cs"/>
      </a:defRPr>
    </a:lvl8pPr>
    <a:lvl9pPr marL="3657600" algn="l" defTabSz="914400" rtl="0" eaLnBrk="1" latinLnBrk="1" hangingPunct="1">
      <a:defRPr kumimoji="1" sz="3300" b="1" kern="1200">
        <a:solidFill>
          <a:schemeClr val="bg1"/>
        </a:solidFill>
        <a:latin typeface="Arial" pitchFamily="34" charset="0"/>
        <a:ea typeface="굴림" pitchFamily="50" charset="-127"/>
        <a:cs typeface="+mn-cs"/>
      </a:defRPr>
    </a:lvl9pPr>
  </p:defaultTextStyle>
  <p:extLst>
    <p:ext uri="{EFAFB233-063F-42B5-8137-9DF3F51BA10A}">
      <p15:sldGuideLst xmlns:p15="http://schemas.microsoft.com/office/powerpoint/2012/main">
        <p15:guide id="1" orient="horz" pos="981" userDrawn="1">
          <p15:clr>
            <a:srgbClr val="A4A3A4"/>
          </p15:clr>
        </p15:guide>
        <p15:guide id="2" pos="930" userDrawn="1">
          <p15:clr>
            <a:srgbClr val="A4A3A4"/>
          </p15:clr>
        </p15:guide>
        <p15:guide id="3" orient="horz" pos="527" userDrawn="1">
          <p15:clr>
            <a:srgbClr val="A4A3A4"/>
          </p15:clr>
        </p15:guide>
        <p15:guide id="4" orient="horz" pos="3678">
          <p15:clr>
            <a:srgbClr val="A4A3A4"/>
          </p15:clr>
        </p15:guide>
        <p15:guide id="5" pos="3424" userDrawn="1">
          <p15:clr>
            <a:srgbClr val="A4A3A4"/>
          </p15:clr>
        </p15:guide>
        <p15:guide id="6" pos="340" userDrawn="1">
          <p15:clr>
            <a:srgbClr val="A4A3A4"/>
          </p15:clr>
        </p15:guide>
        <p15:guide id="7" pos="2517" userDrawn="1">
          <p15:clr>
            <a:srgbClr val="A4A3A4"/>
          </p15:clr>
        </p15:guide>
        <p15:guide id="8" pos="5511"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D1"/>
    <a:srgbClr val="FFFFFF"/>
    <a:srgbClr val="F3800D"/>
    <a:srgbClr val="FFFF00"/>
    <a:srgbClr val="000000"/>
    <a:srgbClr val="C00000"/>
    <a:srgbClr val="00CC99"/>
    <a:srgbClr val="C2FFF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어두운 스타일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어두운 스타일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어두운 스타일 2 - 강조 3/강조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어두운 스타일 2 - 강조 5/강조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6" autoAdjust="0"/>
    <p:restoredTop sz="94424" autoAdjust="0"/>
  </p:normalViewPr>
  <p:slideViewPr>
    <p:cSldViewPr snapToGrid="0">
      <p:cViewPr varScale="1">
        <p:scale>
          <a:sx n="79" d="100"/>
          <a:sy n="79" d="100"/>
        </p:scale>
        <p:origin x="804" y="56"/>
      </p:cViewPr>
      <p:guideLst>
        <p:guide orient="horz" pos="981"/>
        <p:guide pos="930"/>
        <p:guide orient="horz" pos="527"/>
        <p:guide orient="horz" pos="3678"/>
        <p:guide pos="3424"/>
        <p:guide pos="340"/>
        <p:guide pos="2517"/>
        <p:guide pos="5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49" d="100"/>
          <a:sy n="49" d="100"/>
        </p:scale>
        <p:origin x="-1704" y="-84"/>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t" anchorCtr="0" compatLnSpc="1">
            <a:prstTxWarp prst="textNoShape">
              <a:avLst/>
            </a:prstTxWarp>
          </a:bodyPr>
          <a:lstStyle>
            <a:lvl1pPr algn="l" defTabSz="906424">
              <a:spcBef>
                <a:spcPct val="0"/>
              </a:spcBef>
              <a:defRPr sz="1200" b="0">
                <a:solidFill>
                  <a:schemeClr val="tx1"/>
                </a:solidFill>
                <a:latin typeface="굴림" pitchFamily="50" charset="-127"/>
              </a:defRPr>
            </a:lvl1pPr>
          </a:lstStyle>
          <a:p>
            <a:pPr>
              <a:defRPr/>
            </a:pPr>
            <a:endParaRPr lang="en-US" altLang="ko-KR"/>
          </a:p>
        </p:txBody>
      </p:sp>
      <p:sp>
        <p:nvSpPr>
          <p:cNvPr id="144387" name="Rectangle 3"/>
          <p:cNvSpPr>
            <a:spLocks noGrp="1" noChangeArrowheads="1"/>
          </p:cNvSpPr>
          <p:nvPr>
            <p:ph type="dt" sz="quarter" idx="1"/>
          </p:nvPr>
        </p:nvSpPr>
        <p:spPr bwMode="auto">
          <a:xfrm>
            <a:off x="3849688"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t" anchorCtr="0" compatLnSpc="1">
            <a:prstTxWarp prst="textNoShape">
              <a:avLst/>
            </a:prstTxWarp>
          </a:bodyPr>
          <a:lstStyle>
            <a:lvl1pPr algn="r" defTabSz="906424">
              <a:spcBef>
                <a:spcPct val="0"/>
              </a:spcBef>
              <a:defRPr sz="1200" b="0">
                <a:solidFill>
                  <a:schemeClr val="tx1"/>
                </a:solidFill>
                <a:latin typeface="굴림" pitchFamily="50" charset="-127"/>
              </a:defRPr>
            </a:lvl1pPr>
          </a:lstStyle>
          <a:p>
            <a:pPr>
              <a:defRPr/>
            </a:pPr>
            <a:endParaRPr lang="en-US" altLang="ko-KR"/>
          </a:p>
        </p:txBody>
      </p:sp>
      <p:sp>
        <p:nvSpPr>
          <p:cNvPr id="144388" name="Rectangle 4"/>
          <p:cNvSpPr>
            <a:spLocks noGrp="1" noChangeArrowheads="1"/>
          </p:cNvSpPr>
          <p:nvPr>
            <p:ph type="ftr" sz="quarter" idx="2"/>
          </p:nvPr>
        </p:nvSpPr>
        <p:spPr bwMode="auto">
          <a:xfrm>
            <a:off x="0"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b" anchorCtr="0" compatLnSpc="1">
            <a:prstTxWarp prst="textNoShape">
              <a:avLst/>
            </a:prstTxWarp>
          </a:bodyPr>
          <a:lstStyle>
            <a:lvl1pPr algn="l" defTabSz="906424">
              <a:spcBef>
                <a:spcPct val="0"/>
              </a:spcBef>
              <a:defRPr sz="1200" b="0">
                <a:solidFill>
                  <a:schemeClr val="tx1"/>
                </a:solidFill>
                <a:latin typeface="굴림" pitchFamily="50" charset="-127"/>
              </a:defRPr>
            </a:lvl1pPr>
          </a:lstStyle>
          <a:p>
            <a:pPr>
              <a:defRPr/>
            </a:pPr>
            <a:endParaRPr lang="en-US" altLang="ko-KR"/>
          </a:p>
        </p:txBody>
      </p:sp>
      <p:sp>
        <p:nvSpPr>
          <p:cNvPr id="144389" name="Rectangle 5"/>
          <p:cNvSpPr>
            <a:spLocks noGrp="1" noChangeArrowheads="1"/>
          </p:cNvSpPr>
          <p:nvPr>
            <p:ph type="sldNum" sz="quarter" idx="3"/>
          </p:nvPr>
        </p:nvSpPr>
        <p:spPr bwMode="auto">
          <a:xfrm>
            <a:off x="3849688"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b" anchorCtr="0" compatLnSpc="1">
            <a:prstTxWarp prst="textNoShape">
              <a:avLst/>
            </a:prstTxWarp>
          </a:bodyPr>
          <a:lstStyle>
            <a:lvl1pPr algn="r" defTabSz="906424">
              <a:spcBef>
                <a:spcPct val="0"/>
              </a:spcBef>
              <a:defRPr sz="1200" b="0">
                <a:solidFill>
                  <a:schemeClr val="tx1"/>
                </a:solidFill>
                <a:latin typeface="굴림" pitchFamily="50" charset="-127"/>
              </a:defRPr>
            </a:lvl1pPr>
          </a:lstStyle>
          <a:p>
            <a:pPr>
              <a:defRPr/>
            </a:pPr>
            <a:fld id="{5BA8AB41-3873-4DAF-8416-84656D9F2577}" type="slidenum">
              <a:rPr lang="en-US" altLang="ko-KR"/>
              <a:pPr>
                <a:defRPr/>
              </a:pPr>
              <a:t>‹#›</a:t>
            </a:fld>
            <a:endParaRPr lang="en-US" altLang="ko-KR"/>
          </a:p>
        </p:txBody>
      </p:sp>
    </p:spTree>
    <p:extLst>
      <p:ext uri="{BB962C8B-B14F-4D97-AF65-F5344CB8AC3E}">
        <p14:creationId xmlns:p14="http://schemas.microsoft.com/office/powerpoint/2010/main" val="3416638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t" anchorCtr="0" compatLnSpc="1">
            <a:prstTxWarp prst="textNoShape">
              <a:avLst/>
            </a:prstTxWarp>
          </a:bodyPr>
          <a:lstStyle>
            <a:lvl1pPr algn="l" defTabSz="906424">
              <a:spcBef>
                <a:spcPct val="0"/>
              </a:spcBef>
              <a:defRPr sz="1200" b="0">
                <a:solidFill>
                  <a:schemeClr val="tx1"/>
                </a:solidFill>
                <a:latin typeface="굴림" pitchFamily="50" charset="-127"/>
              </a:defRPr>
            </a:lvl1pPr>
          </a:lstStyle>
          <a:p>
            <a:pPr>
              <a:defRPr/>
            </a:pPr>
            <a:endParaRPr lang="en-US" altLang="ko-KR"/>
          </a:p>
        </p:txBody>
      </p:sp>
      <p:sp>
        <p:nvSpPr>
          <p:cNvPr id="6147" name="Rectangle 3"/>
          <p:cNvSpPr>
            <a:spLocks noGrp="1" noChangeArrowheads="1"/>
          </p:cNvSpPr>
          <p:nvPr>
            <p:ph type="dt" idx="1"/>
          </p:nvPr>
        </p:nvSpPr>
        <p:spPr bwMode="auto">
          <a:xfrm>
            <a:off x="3849688" y="0"/>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t" anchorCtr="0" compatLnSpc="1">
            <a:prstTxWarp prst="textNoShape">
              <a:avLst/>
            </a:prstTxWarp>
          </a:bodyPr>
          <a:lstStyle>
            <a:lvl1pPr algn="r" defTabSz="906424">
              <a:spcBef>
                <a:spcPct val="0"/>
              </a:spcBef>
              <a:defRPr sz="1200" b="0">
                <a:solidFill>
                  <a:schemeClr val="tx1"/>
                </a:solidFill>
                <a:latin typeface="굴림" pitchFamily="50" charset="-127"/>
              </a:defRPr>
            </a:lvl1pPr>
          </a:lstStyle>
          <a:p>
            <a:pPr>
              <a:defRPr/>
            </a:pPr>
            <a:endParaRPr lang="en-US" altLang="ko-KR"/>
          </a:p>
        </p:txBody>
      </p:sp>
      <p:sp>
        <p:nvSpPr>
          <p:cNvPr id="43012" name="Rectangle 4"/>
          <p:cNvSpPr>
            <a:spLocks noGrp="1" noRot="1" noChangeAspect="1" noChangeArrowheads="1" noTextEdit="1"/>
          </p:cNvSpPr>
          <p:nvPr>
            <p:ph type="sldImg" idx="2"/>
          </p:nvPr>
        </p:nvSpPr>
        <p:spPr bwMode="auto">
          <a:xfrm>
            <a:off x="920750"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7864" y="4716709"/>
            <a:ext cx="5441950" cy="446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150" name="Rectangle 6"/>
          <p:cNvSpPr>
            <a:spLocks noGrp="1" noChangeArrowheads="1"/>
          </p:cNvSpPr>
          <p:nvPr>
            <p:ph type="ftr" sz="quarter" idx="4"/>
          </p:nvPr>
        </p:nvSpPr>
        <p:spPr bwMode="auto">
          <a:xfrm>
            <a:off x="0"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b" anchorCtr="0" compatLnSpc="1">
            <a:prstTxWarp prst="textNoShape">
              <a:avLst/>
            </a:prstTxWarp>
          </a:bodyPr>
          <a:lstStyle>
            <a:lvl1pPr algn="l" defTabSz="906424">
              <a:spcBef>
                <a:spcPct val="0"/>
              </a:spcBef>
              <a:defRPr sz="1200" b="0">
                <a:solidFill>
                  <a:schemeClr val="tx1"/>
                </a:solidFill>
                <a:latin typeface="굴림" pitchFamily="50" charset="-127"/>
              </a:defRPr>
            </a:lvl1pPr>
          </a:lstStyle>
          <a:p>
            <a:pPr>
              <a:defRPr/>
            </a:pPr>
            <a:endParaRPr lang="en-US" altLang="ko-KR"/>
          </a:p>
        </p:txBody>
      </p:sp>
      <p:sp>
        <p:nvSpPr>
          <p:cNvPr id="6151" name="Rectangle 7"/>
          <p:cNvSpPr>
            <a:spLocks noGrp="1" noChangeArrowheads="1"/>
          </p:cNvSpPr>
          <p:nvPr>
            <p:ph type="sldNum" sz="quarter" idx="5"/>
          </p:nvPr>
        </p:nvSpPr>
        <p:spPr bwMode="auto">
          <a:xfrm>
            <a:off x="3849688" y="9430218"/>
            <a:ext cx="2946400"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0" tIns="45320" rIns="90640" bIns="45320" numCol="1" anchor="b" anchorCtr="0" compatLnSpc="1">
            <a:prstTxWarp prst="textNoShape">
              <a:avLst/>
            </a:prstTxWarp>
          </a:bodyPr>
          <a:lstStyle>
            <a:lvl1pPr algn="r" defTabSz="906424">
              <a:spcBef>
                <a:spcPct val="0"/>
              </a:spcBef>
              <a:defRPr sz="1200" b="0">
                <a:solidFill>
                  <a:schemeClr val="tx1"/>
                </a:solidFill>
                <a:latin typeface="굴림" pitchFamily="50" charset="-127"/>
              </a:defRPr>
            </a:lvl1pPr>
          </a:lstStyle>
          <a:p>
            <a:pPr>
              <a:defRPr/>
            </a:pPr>
            <a:fld id="{BAA027DC-6637-4542-AC84-ECB8F501BC2F}" type="slidenum">
              <a:rPr lang="en-US" altLang="ko-KR"/>
              <a:pPr>
                <a:defRPr/>
              </a:pPr>
              <a:t>‹#›</a:t>
            </a:fld>
            <a:endParaRPr lang="en-US" altLang="ko-KR"/>
          </a:p>
        </p:txBody>
      </p:sp>
    </p:spTree>
    <p:extLst>
      <p:ext uri="{BB962C8B-B14F-4D97-AF65-F5344CB8AC3E}">
        <p14:creationId xmlns:p14="http://schemas.microsoft.com/office/powerpoint/2010/main" val="3203273271"/>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5513" y="741363"/>
            <a:ext cx="4965700" cy="3725862"/>
          </a:xfrm>
          <a:ln/>
        </p:spPr>
      </p:sp>
      <p:sp>
        <p:nvSpPr>
          <p:cNvPr id="44036" name="Rectangle 3"/>
          <p:cNvSpPr>
            <a:spLocks noGrp="1" noChangeArrowheads="1"/>
          </p:cNvSpPr>
          <p:nvPr>
            <p:ph type="body" idx="1"/>
          </p:nvPr>
        </p:nvSpPr>
        <p:spPr>
          <a:xfrm>
            <a:off x="906464" y="4718303"/>
            <a:ext cx="5707062" cy="4467702"/>
          </a:xfrm>
          <a:noFill/>
        </p:spPr>
        <p:txBody>
          <a:bodyPr/>
          <a:lstStyle/>
          <a:p>
            <a:pPr eaLnBrk="1" hangingPunct="1">
              <a:buFontTx/>
              <a:buNone/>
            </a:pPr>
            <a:endParaRPr lang="en-US" altLang="ko-KR" sz="1000" dirty="0"/>
          </a:p>
        </p:txBody>
      </p:sp>
      <p:sp>
        <p:nvSpPr>
          <p:cNvPr id="3" name="슬라이드 번호 개체 틀 2"/>
          <p:cNvSpPr>
            <a:spLocks noGrp="1"/>
          </p:cNvSpPr>
          <p:nvPr>
            <p:ph type="sldNum" sz="quarter" idx="10"/>
          </p:nvPr>
        </p:nvSpPr>
        <p:spPr/>
        <p:txBody>
          <a:bodyPr/>
          <a:lstStyle/>
          <a:p>
            <a:pPr>
              <a:defRPr/>
            </a:pPr>
            <a:fld id="{BAA027DC-6637-4542-AC84-ECB8F501BC2F}" type="slidenum">
              <a:rPr lang="en-US" altLang="ko-KR" smtClean="0"/>
              <a:pPr>
                <a:defRPr/>
              </a:pPr>
              <a:t>1</a:t>
            </a:fld>
            <a:endParaRPr lang="en-US" altLang="ko-KR"/>
          </a:p>
        </p:txBody>
      </p:sp>
    </p:spTree>
    <p:extLst>
      <p:ext uri="{BB962C8B-B14F-4D97-AF65-F5344CB8AC3E}">
        <p14:creationId xmlns:p14="http://schemas.microsoft.com/office/powerpoint/2010/main" val="174399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10</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The inundation occurred in J-PARC accelerator tunnel for two weeks </a:t>
            </a:r>
            <a:br>
              <a:rPr lang="en-US" altLang="ko-KR" sz="1200" kern="0" dirty="0" smtClean="0">
                <a:solidFill>
                  <a:srgbClr val="000000"/>
                </a:solidFill>
                <a:cs typeface="Arial" panose="020B0604020202020204" pitchFamily="34" charset="0"/>
              </a:rPr>
            </a:br>
            <a:r>
              <a:rPr lang="en-US" altLang="ko-KR" sz="1200" kern="0" dirty="0" smtClean="0">
                <a:solidFill>
                  <a:srgbClr val="000000"/>
                </a:solidFill>
                <a:cs typeface="Arial" panose="020B0604020202020204" pitchFamily="34" charset="0"/>
              </a:rPr>
              <a:t>and Al pre-amplifier boxes were corroded. (March 11, 2011)</a:t>
            </a:r>
            <a:br>
              <a:rPr lang="en-US" altLang="ko-KR" sz="1200" kern="0" dirty="0" smtClean="0">
                <a:solidFill>
                  <a:srgbClr val="000000"/>
                </a:solidFill>
                <a:cs typeface="Arial" panose="020B0604020202020204" pitchFamily="34" charset="0"/>
              </a:rPr>
            </a:br>
            <a:endParaRPr lang="en-US" altLang="ko-KR" sz="800" kern="0" dirty="0" smtClean="0">
              <a:solidFill>
                <a:srgbClr val="000000"/>
              </a:solidFill>
              <a:cs typeface="Arial" panose="020B0604020202020204" pitchFamily="34" charset="0"/>
            </a:endParaRPr>
          </a:p>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Vapor pressure &amp; melting point of copper, aluminum, steel are </a:t>
            </a:r>
            <a:br>
              <a:rPr lang="en-US" altLang="ko-KR" sz="1200" kern="0" dirty="0" smtClean="0">
                <a:solidFill>
                  <a:srgbClr val="000000"/>
                </a:solidFill>
                <a:cs typeface="Arial" panose="020B0604020202020204" pitchFamily="34" charset="0"/>
              </a:rPr>
            </a:br>
            <a:r>
              <a:rPr lang="en-US" altLang="ko-KR" sz="1200" u="sng" kern="0" dirty="0" smtClean="0">
                <a:solidFill>
                  <a:schemeClr val="tx1"/>
                </a:solidFill>
                <a:cs typeface="Arial" panose="020B0604020202020204" pitchFamily="34" charset="0"/>
              </a:rPr>
              <a:t>much higher than </a:t>
            </a:r>
            <a:r>
              <a:rPr kumimoji="0" lang="en-US" altLang="ko-KR" sz="1200" u="sng" kern="0" dirty="0" smtClean="0">
                <a:solidFill>
                  <a:schemeClr val="tx1"/>
                </a:solidFill>
                <a:cs typeface="Arial" panose="020B0604020202020204" pitchFamily="34" charset="0"/>
                <a:sym typeface="Symbol" pitchFamily="18" charset="2"/>
              </a:rPr>
              <a:t>450 ℃</a:t>
            </a:r>
          </a:p>
          <a:p>
            <a:pPr marL="285750" lvl="0" indent="-285750" algn="l" fontAlgn="auto" latinLnBrk="0">
              <a:spcBef>
                <a:spcPts val="0"/>
              </a:spcBef>
              <a:spcAft>
                <a:spcPts val="0"/>
              </a:spcAft>
              <a:buFontTx/>
              <a:buChar char="-"/>
              <a:defRPr/>
            </a:pPr>
            <a:endParaRPr kumimoji="0" lang="en-US" altLang="ko-KR" sz="1200" u="sng" kern="0" dirty="0" smtClean="0">
              <a:solidFill>
                <a:schemeClr val="tx1"/>
              </a:solidFill>
              <a:ea typeface="굴림" charset="-127"/>
              <a:cs typeface="Arial" panose="020B0604020202020204" pitchFamily="34" charset="0"/>
              <a:sym typeface="Symbol" pitchFamily="18" charset="2"/>
            </a:endParaRPr>
          </a:p>
          <a:p>
            <a:pPr marL="285750" lvl="0" indent="-285750" algn="l" fontAlgn="auto" latinLnBrk="0">
              <a:spcBef>
                <a:spcPts val="0"/>
              </a:spcBef>
              <a:spcAft>
                <a:spcPts val="0"/>
              </a:spcAft>
              <a:buFontTx/>
              <a:buChar char="-"/>
              <a:defRPr/>
            </a:pPr>
            <a:r>
              <a:rPr lang="ko-KR" altLang="en-US" dirty="0" smtClean="0">
                <a:ea typeface="굴림" charset="-127"/>
              </a:rPr>
              <a:t>따라서 녹는점이 충분히 높아</a:t>
            </a:r>
            <a:r>
              <a:rPr lang="en-US" altLang="ko-KR" dirty="0" smtClean="0">
                <a:ea typeface="굴림" charset="-127"/>
              </a:rPr>
              <a:t>, </a:t>
            </a:r>
            <a:r>
              <a:rPr lang="ko-KR" altLang="en-US" dirty="0" smtClean="0">
                <a:ea typeface="굴림" charset="-127"/>
              </a:rPr>
              <a:t>대개의 경우 내부의 금속전선은 </a:t>
            </a:r>
            <a:r>
              <a:rPr lang="ko-KR" altLang="en-US" dirty="0" err="1" smtClean="0">
                <a:ea typeface="굴림" charset="-127"/>
              </a:rPr>
              <a:t>녹지않음</a:t>
            </a:r>
            <a:r>
              <a:rPr lang="en-US" altLang="ko-KR" dirty="0" smtClean="0">
                <a:ea typeface="굴림" charset="-127"/>
              </a:rPr>
              <a:t>.</a:t>
            </a:r>
          </a:p>
          <a:p>
            <a:pPr marL="285750" lvl="0" indent="-285750" algn="l" fontAlgn="auto" latinLnBrk="0">
              <a:spcBef>
                <a:spcPts val="0"/>
              </a:spcBef>
              <a:spcAft>
                <a:spcPts val="0"/>
              </a:spcAft>
              <a:buFontTx/>
              <a:buChar char="-"/>
              <a:defRPr/>
            </a:pPr>
            <a:r>
              <a:rPr lang="ko-KR" altLang="en-US" dirty="0" smtClean="0">
                <a:ea typeface="굴림" charset="-127"/>
              </a:rPr>
              <a:t>더불어 주변의 금속은 역시 녹지 않은 표면이 산화</a:t>
            </a:r>
            <a:r>
              <a:rPr lang="en-US" altLang="ko-KR" dirty="0" smtClean="0">
                <a:ea typeface="굴림" charset="-127"/>
              </a:rPr>
              <a:t>, </a:t>
            </a:r>
            <a:r>
              <a:rPr lang="ko-KR" altLang="en-US" dirty="0" err="1" smtClean="0">
                <a:ea typeface="굴림" charset="-127"/>
              </a:rPr>
              <a:t>페이트가</a:t>
            </a:r>
            <a:r>
              <a:rPr lang="ko-KR" altLang="en-US" dirty="0" smtClean="0">
                <a:ea typeface="굴림" charset="-127"/>
              </a:rPr>
              <a:t> 연소</a:t>
            </a:r>
            <a:r>
              <a:rPr lang="en-US" altLang="ko-KR" dirty="0" smtClean="0">
                <a:ea typeface="굴림" charset="-127"/>
              </a:rPr>
              <a:t>.</a:t>
            </a:r>
            <a:endParaRPr lang="ko-KR" altLang="en-US" dirty="0" smtClean="0">
              <a:ea typeface="굴림" charset="-127"/>
            </a:endParaRPr>
          </a:p>
        </p:txBody>
      </p:sp>
    </p:spTree>
    <p:extLst>
      <p:ext uri="{BB962C8B-B14F-4D97-AF65-F5344CB8AC3E}">
        <p14:creationId xmlns:p14="http://schemas.microsoft.com/office/powerpoint/2010/main" val="111110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06424" eaLnBrk="0" hangingPunct="0">
              <a:defRPr kumimoji="1" sz="3300" b="1">
                <a:solidFill>
                  <a:schemeClr val="bg1"/>
                </a:solidFill>
                <a:latin typeface="Arial" pitchFamily="34" charset="0"/>
                <a:ea typeface="굴림" pitchFamily="50" charset="-127"/>
              </a:defRPr>
            </a:lvl1pPr>
            <a:lvl2pPr marL="742918" indent="-285738" defTabSz="906424" eaLnBrk="0" hangingPunct="0">
              <a:defRPr kumimoji="1" sz="3300" b="1">
                <a:solidFill>
                  <a:schemeClr val="bg1"/>
                </a:solidFill>
                <a:latin typeface="Arial" pitchFamily="34" charset="0"/>
                <a:ea typeface="굴림" pitchFamily="50" charset="-127"/>
              </a:defRPr>
            </a:lvl2pPr>
            <a:lvl3pPr marL="1142951" indent="-228591" defTabSz="906424" eaLnBrk="0" hangingPunct="0">
              <a:defRPr kumimoji="1" sz="3300" b="1">
                <a:solidFill>
                  <a:schemeClr val="bg1"/>
                </a:solidFill>
                <a:latin typeface="Arial" pitchFamily="34" charset="0"/>
                <a:ea typeface="굴림" pitchFamily="50" charset="-127"/>
              </a:defRPr>
            </a:lvl3pPr>
            <a:lvl4pPr marL="1600132" indent="-228591" defTabSz="906424" eaLnBrk="0" hangingPunct="0">
              <a:defRPr kumimoji="1" sz="3300" b="1">
                <a:solidFill>
                  <a:schemeClr val="bg1"/>
                </a:solidFill>
                <a:latin typeface="Arial" pitchFamily="34" charset="0"/>
                <a:ea typeface="굴림" pitchFamily="50" charset="-127"/>
              </a:defRPr>
            </a:lvl4pPr>
            <a:lvl5pPr marL="2057312" indent="-228591" defTabSz="906424" eaLnBrk="0" hangingPunct="0">
              <a:defRPr kumimoji="1" sz="3300" b="1">
                <a:solidFill>
                  <a:schemeClr val="bg1"/>
                </a:solidFill>
                <a:latin typeface="Arial" pitchFamily="34" charset="0"/>
                <a:ea typeface="굴림" pitchFamily="50" charset="-127"/>
              </a:defRPr>
            </a:lvl5pPr>
            <a:lvl6pPr marL="2514492"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67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885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03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eaLnBrk="1" hangingPunct="1"/>
            <a:fld id="{B8A1890D-DB45-4CB7-B126-EB6401CEB087}" type="slidenum">
              <a:rPr lang="en-US" altLang="ko-KR" sz="1200" b="0">
                <a:solidFill>
                  <a:schemeClr val="tx1"/>
                </a:solidFill>
                <a:latin typeface="굴림" pitchFamily="50" charset="-127"/>
              </a:rPr>
              <a:pPr eaLnBrk="1" hangingPunct="1"/>
              <a:t>11</a:t>
            </a:fld>
            <a:endParaRPr lang="en-US" altLang="ko-KR" sz="1200" b="0">
              <a:solidFill>
                <a:schemeClr val="tx1"/>
              </a:solidFill>
              <a:latin typeface="굴림" pitchFamily="50" charset="-127"/>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171443" indent="-171443" eaLnBrk="1" hangingPunct="1">
              <a:buFontTx/>
              <a:buChar char="-"/>
            </a:pPr>
            <a:endParaRPr lang="en-US" altLang="ko-KR" sz="1000" dirty="0"/>
          </a:p>
        </p:txBody>
      </p:sp>
    </p:spTree>
    <p:extLst>
      <p:ext uri="{BB962C8B-B14F-4D97-AF65-F5344CB8AC3E}">
        <p14:creationId xmlns:p14="http://schemas.microsoft.com/office/powerpoint/2010/main" val="185405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12</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The inundation occurred in J-PARC accelerator tunnel for two weeks </a:t>
            </a:r>
            <a:br>
              <a:rPr lang="en-US" altLang="ko-KR" sz="1200" kern="0" dirty="0" smtClean="0">
                <a:solidFill>
                  <a:srgbClr val="000000"/>
                </a:solidFill>
                <a:cs typeface="Arial" panose="020B0604020202020204" pitchFamily="34" charset="0"/>
              </a:rPr>
            </a:br>
            <a:r>
              <a:rPr lang="en-US" altLang="ko-KR" sz="1200" kern="0" dirty="0" smtClean="0">
                <a:solidFill>
                  <a:srgbClr val="000000"/>
                </a:solidFill>
                <a:cs typeface="Arial" panose="020B0604020202020204" pitchFamily="34" charset="0"/>
              </a:rPr>
              <a:t>and Al pre-amplifier boxes were corroded. (March 11, 2011)</a:t>
            </a:r>
            <a:br>
              <a:rPr lang="en-US" altLang="ko-KR" sz="1200" kern="0" dirty="0" smtClean="0">
                <a:solidFill>
                  <a:srgbClr val="000000"/>
                </a:solidFill>
                <a:cs typeface="Arial" panose="020B0604020202020204" pitchFamily="34" charset="0"/>
              </a:rPr>
            </a:br>
            <a:endParaRPr lang="en-US" altLang="ko-KR" sz="800" kern="0" dirty="0" smtClean="0">
              <a:solidFill>
                <a:srgbClr val="000000"/>
              </a:solidFill>
              <a:cs typeface="Arial" panose="020B0604020202020204" pitchFamily="34" charset="0"/>
            </a:endParaRPr>
          </a:p>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Vapor pressure &amp; melting point of copper, aluminum, steel are </a:t>
            </a:r>
            <a:br>
              <a:rPr lang="en-US" altLang="ko-KR" sz="1200" kern="0" dirty="0" smtClean="0">
                <a:solidFill>
                  <a:srgbClr val="000000"/>
                </a:solidFill>
                <a:cs typeface="Arial" panose="020B0604020202020204" pitchFamily="34" charset="0"/>
              </a:rPr>
            </a:br>
            <a:r>
              <a:rPr lang="en-US" altLang="ko-KR" sz="1200" u="sng" kern="0" dirty="0" smtClean="0">
                <a:solidFill>
                  <a:schemeClr val="tx1"/>
                </a:solidFill>
                <a:cs typeface="Arial" panose="020B0604020202020204" pitchFamily="34" charset="0"/>
              </a:rPr>
              <a:t>much higher than </a:t>
            </a:r>
            <a:r>
              <a:rPr kumimoji="0" lang="en-US" altLang="ko-KR" sz="1200" u="sng" kern="0" dirty="0" smtClean="0">
                <a:solidFill>
                  <a:schemeClr val="tx1"/>
                </a:solidFill>
                <a:cs typeface="Arial" panose="020B0604020202020204" pitchFamily="34" charset="0"/>
                <a:sym typeface="Symbol" pitchFamily="18" charset="2"/>
              </a:rPr>
              <a:t>450 ℃</a:t>
            </a:r>
          </a:p>
          <a:p>
            <a:pPr marL="285750" lvl="0" indent="-285750" algn="l" fontAlgn="auto" latinLnBrk="0">
              <a:spcBef>
                <a:spcPts val="0"/>
              </a:spcBef>
              <a:spcAft>
                <a:spcPts val="0"/>
              </a:spcAft>
              <a:buFontTx/>
              <a:buChar char="-"/>
              <a:defRPr/>
            </a:pPr>
            <a:endParaRPr kumimoji="0" lang="en-US" altLang="ko-KR" sz="1200" u="sng" kern="0" dirty="0" smtClean="0">
              <a:solidFill>
                <a:schemeClr val="tx1"/>
              </a:solidFill>
              <a:ea typeface="굴림" charset="-127"/>
              <a:cs typeface="Arial" panose="020B0604020202020204" pitchFamily="34" charset="0"/>
              <a:sym typeface="Symbol" pitchFamily="18" charset="2"/>
            </a:endParaRPr>
          </a:p>
          <a:p>
            <a:pPr marL="285750" lvl="0" indent="-285750" algn="l" fontAlgn="auto" latinLnBrk="0">
              <a:spcBef>
                <a:spcPts val="0"/>
              </a:spcBef>
              <a:spcAft>
                <a:spcPts val="0"/>
              </a:spcAft>
              <a:buFontTx/>
              <a:buChar char="-"/>
              <a:defRPr/>
            </a:pPr>
            <a:r>
              <a:rPr lang="ko-KR" altLang="en-US" dirty="0" smtClean="0">
                <a:ea typeface="굴림" charset="-127"/>
              </a:rPr>
              <a:t>따라서 녹는점이 충분히 높아</a:t>
            </a:r>
            <a:r>
              <a:rPr lang="en-US" altLang="ko-KR" dirty="0" smtClean="0">
                <a:ea typeface="굴림" charset="-127"/>
              </a:rPr>
              <a:t>, </a:t>
            </a:r>
            <a:r>
              <a:rPr lang="ko-KR" altLang="en-US" dirty="0" smtClean="0">
                <a:ea typeface="굴림" charset="-127"/>
              </a:rPr>
              <a:t>대개의 경우 내부의 금속전선은 </a:t>
            </a:r>
            <a:r>
              <a:rPr lang="ko-KR" altLang="en-US" dirty="0" err="1" smtClean="0">
                <a:ea typeface="굴림" charset="-127"/>
              </a:rPr>
              <a:t>녹지않음</a:t>
            </a:r>
            <a:r>
              <a:rPr lang="en-US" altLang="ko-KR" dirty="0" smtClean="0">
                <a:ea typeface="굴림" charset="-127"/>
              </a:rPr>
              <a:t>.</a:t>
            </a:r>
          </a:p>
          <a:p>
            <a:pPr marL="285750" lvl="0" indent="-285750" algn="l" fontAlgn="auto" latinLnBrk="0">
              <a:spcBef>
                <a:spcPts val="0"/>
              </a:spcBef>
              <a:spcAft>
                <a:spcPts val="0"/>
              </a:spcAft>
              <a:buFontTx/>
              <a:buChar char="-"/>
              <a:defRPr/>
            </a:pPr>
            <a:r>
              <a:rPr lang="ko-KR" altLang="en-US" dirty="0" smtClean="0">
                <a:ea typeface="굴림" charset="-127"/>
              </a:rPr>
              <a:t>더불어 주변의 금속은 역시 녹지 않은 표면이 산화</a:t>
            </a:r>
            <a:r>
              <a:rPr lang="en-US" altLang="ko-KR" dirty="0" smtClean="0">
                <a:ea typeface="굴림" charset="-127"/>
              </a:rPr>
              <a:t>, </a:t>
            </a:r>
            <a:r>
              <a:rPr lang="ko-KR" altLang="en-US" dirty="0" err="1" smtClean="0">
                <a:ea typeface="굴림" charset="-127"/>
              </a:rPr>
              <a:t>페이트가</a:t>
            </a:r>
            <a:r>
              <a:rPr lang="ko-KR" altLang="en-US" dirty="0" smtClean="0">
                <a:ea typeface="굴림" charset="-127"/>
              </a:rPr>
              <a:t> 연소</a:t>
            </a:r>
            <a:r>
              <a:rPr lang="en-US" altLang="ko-KR" dirty="0" smtClean="0">
                <a:ea typeface="굴림" charset="-127"/>
              </a:rPr>
              <a:t>.</a:t>
            </a:r>
            <a:endParaRPr lang="ko-KR" altLang="en-US" dirty="0" smtClean="0">
              <a:ea typeface="굴림" charset="-127"/>
            </a:endParaRPr>
          </a:p>
        </p:txBody>
      </p:sp>
    </p:spTree>
    <p:extLst>
      <p:ext uri="{BB962C8B-B14F-4D97-AF65-F5344CB8AC3E}">
        <p14:creationId xmlns:p14="http://schemas.microsoft.com/office/powerpoint/2010/main" val="1111104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13</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The inundation occurred in J-PARC accelerator tunnel for two weeks </a:t>
            </a:r>
            <a:br>
              <a:rPr lang="en-US" altLang="ko-KR" sz="1200" kern="0" dirty="0" smtClean="0">
                <a:solidFill>
                  <a:srgbClr val="000000"/>
                </a:solidFill>
                <a:cs typeface="Arial" panose="020B0604020202020204" pitchFamily="34" charset="0"/>
              </a:rPr>
            </a:br>
            <a:r>
              <a:rPr lang="en-US" altLang="ko-KR" sz="1200" kern="0" dirty="0" smtClean="0">
                <a:solidFill>
                  <a:srgbClr val="000000"/>
                </a:solidFill>
                <a:cs typeface="Arial" panose="020B0604020202020204" pitchFamily="34" charset="0"/>
              </a:rPr>
              <a:t>and Al pre-amplifier boxes were corroded. (March 11, 2011)</a:t>
            </a:r>
            <a:br>
              <a:rPr lang="en-US" altLang="ko-KR" sz="1200" kern="0" dirty="0" smtClean="0">
                <a:solidFill>
                  <a:srgbClr val="000000"/>
                </a:solidFill>
                <a:cs typeface="Arial" panose="020B0604020202020204" pitchFamily="34" charset="0"/>
              </a:rPr>
            </a:br>
            <a:endParaRPr lang="en-US" altLang="ko-KR" sz="800" kern="0" dirty="0" smtClean="0">
              <a:solidFill>
                <a:srgbClr val="000000"/>
              </a:solidFill>
              <a:cs typeface="Arial" panose="020B0604020202020204" pitchFamily="34" charset="0"/>
            </a:endParaRPr>
          </a:p>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Vapor pressure &amp; melting point of copper, aluminum, steel are </a:t>
            </a:r>
            <a:br>
              <a:rPr lang="en-US" altLang="ko-KR" sz="1200" kern="0" dirty="0" smtClean="0">
                <a:solidFill>
                  <a:srgbClr val="000000"/>
                </a:solidFill>
                <a:cs typeface="Arial" panose="020B0604020202020204" pitchFamily="34" charset="0"/>
              </a:rPr>
            </a:br>
            <a:r>
              <a:rPr lang="en-US" altLang="ko-KR" sz="1200" u="sng" kern="0" dirty="0" smtClean="0">
                <a:solidFill>
                  <a:schemeClr val="tx1"/>
                </a:solidFill>
                <a:cs typeface="Arial" panose="020B0604020202020204" pitchFamily="34" charset="0"/>
              </a:rPr>
              <a:t>much higher than </a:t>
            </a:r>
            <a:r>
              <a:rPr kumimoji="0" lang="en-US" altLang="ko-KR" sz="1200" u="sng" kern="0" dirty="0" smtClean="0">
                <a:solidFill>
                  <a:schemeClr val="tx1"/>
                </a:solidFill>
                <a:cs typeface="Arial" panose="020B0604020202020204" pitchFamily="34" charset="0"/>
                <a:sym typeface="Symbol" pitchFamily="18" charset="2"/>
              </a:rPr>
              <a:t>450 ℃</a:t>
            </a:r>
          </a:p>
          <a:p>
            <a:pPr marL="285750" lvl="0" indent="-285750" algn="l" fontAlgn="auto" latinLnBrk="0">
              <a:spcBef>
                <a:spcPts val="0"/>
              </a:spcBef>
              <a:spcAft>
                <a:spcPts val="0"/>
              </a:spcAft>
              <a:buFontTx/>
              <a:buChar char="-"/>
              <a:defRPr/>
            </a:pPr>
            <a:endParaRPr kumimoji="0" lang="en-US" altLang="ko-KR" sz="1200" u="sng" kern="0" dirty="0" smtClean="0">
              <a:solidFill>
                <a:schemeClr val="tx1"/>
              </a:solidFill>
              <a:ea typeface="굴림" charset="-127"/>
              <a:cs typeface="Arial" panose="020B0604020202020204" pitchFamily="34" charset="0"/>
              <a:sym typeface="Symbol" pitchFamily="18" charset="2"/>
            </a:endParaRPr>
          </a:p>
          <a:p>
            <a:pPr marL="285750" lvl="0" indent="-285750" algn="l" fontAlgn="auto" latinLnBrk="0">
              <a:spcBef>
                <a:spcPts val="0"/>
              </a:spcBef>
              <a:spcAft>
                <a:spcPts val="0"/>
              </a:spcAft>
              <a:buFontTx/>
              <a:buChar char="-"/>
              <a:defRPr/>
            </a:pPr>
            <a:r>
              <a:rPr lang="ko-KR" altLang="en-US" dirty="0" smtClean="0">
                <a:ea typeface="굴림" charset="-127"/>
              </a:rPr>
              <a:t>따라서 녹는점이 충분히 높아</a:t>
            </a:r>
            <a:r>
              <a:rPr lang="en-US" altLang="ko-KR" dirty="0" smtClean="0">
                <a:ea typeface="굴림" charset="-127"/>
              </a:rPr>
              <a:t>, </a:t>
            </a:r>
            <a:r>
              <a:rPr lang="ko-KR" altLang="en-US" dirty="0" smtClean="0">
                <a:ea typeface="굴림" charset="-127"/>
              </a:rPr>
              <a:t>대개의 경우 내부의 금속전선은 </a:t>
            </a:r>
            <a:r>
              <a:rPr lang="ko-KR" altLang="en-US" dirty="0" err="1" smtClean="0">
                <a:ea typeface="굴림" charset="-127"/>
              </a:rPr>
              <a:t>녹지않음</a:t>
            </a:r>
            <a:r>
              <a:rPr lang="en-US" altLang="ko-KR" dirty="0" smtClean="0">
                <a:ea typeface="굴림" charset="-127"/>
              </a:rPr>
              <a:t>.</a:t>
            </a:r>
          </a:p>
          <a:p>
            <a:pPr marL="285750" lvl="0" indent="-285750" algn="l" fontAlgn="auto" latinLnBrk="0">
              <a:spcBef>
                <a:spcPts val="0"/>
              </a:spcBef>
              <a:spcAft>
                <a:spcPts val="0"/>
              </a:spcAft>
              <a:buFontTx/>
              <a:buChar char="-"/>
              <a:defRPr/>
            </a:pPr>
            <a:r>
              <a:rPr lang="ko-KR" altLang="en-US" dirty="0" smtClean="0">
                <a:ea typeface="굴림" charset="-127"/>
              </a:rPr>
              <a:t>더불어 주변의 금속은 역시 녹지 않은 표면이 산화</a:t>
            </a:r>
            <a:r>
              <a:rPr lang="en-US" altLang="ko-KR" dirty="0" smtClean="0">
                <a:ea typeface="굴림" charset="-127"/>
              </a:rPr>
              <a:t>, </a:t>
            </a:r>
            <a:r>
              <a:rPr lang="ko-KR" altLang="en-US" dirty="0" err="1" smtClean="0">
                <a:ea typeface="굴림" charset="-127"/>
              </a:rPr>
              <a:t>페이트가</a:t>
            </a:r>
            <a:r>
              <a:rPr lang="ko-KR" altLang="en-US" dirty="0" smtClean="0">
                <a:ea typeface="굴림" charset="-127"/>
              </a:rPr>
              <a:t> 연소</a:t>
            </a:r>
            <a:r>
              <a:rPr lang="en-US" altLang="ko-KR" dirty="0" smtClean="0">
                <a:ea typeface="굴림" charset="-127"/>
              </a:rPr>
              <a:t>.</a:t>
            </a:r>
            <a:endParaRPr lang="ko-KR" altLang="en-US" dirty="0" smtClean="0">
              <a:ea typeface="굴림" charset="-127"/>
            </a:endParaRPr>
          </a:p>
        </p:txBody>
      </p:sp>
    </p:spTree>
    <p:extLst>
      <p:ext uri="{BB962C8B-B14F-4D97-AF65-F5344CB8AC3E}">
        <p14:creationId xmlns:p14="http://schemas.microsoft.com/office/powerpoint/2010/main" val="1111104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14</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The inundation occurred in J-PARC accelerator tunnel for two weeks </a:t>
            </a:r>
            <a:br>
              <a:rPr lang="en-US" altLang="ko-KR" sz="1200" kern="0" dirty="0" smtClean="0">
                <a:solidFill>
                  <a:srgbClr val="000000"/>
                </a:solidFill>
                <a:cs typeface="Arial" panose="020B0604020202020204" pitchFamily="34" charset="0"/>
              </a:rPr>
            </a:br>
            <a:r>
              <a:rPr lang="en-US" altLang="ko-KR" sz="1200" kern="0" dirty="0" smtClean="0">
                <a:solidFill>
                  <a:srgbClr val="000000"/>
                </a:solidFill>
                <a:cs typeface="Arial" panose="020B0604020202020204" pitchFamily="34" charset="0"/>
              </a:rPr>
              <a:t>and Al pre-amplifier boxes were corroded. (March 11, 2011)</a:t>
            </a:r>
            <a:br>
              <a:rPr lang="en-US" altLang="ko-KR" sz="1200" kern="0" dirty="0" smtClean="0">
                <a:solidFill>
                  <a:srgbClr val="000000"/>
                </a:solidFill>
                <a:cs typeface="Arial" panose="020B0604020202020204" pitchFamily="34" charset="0"/>
              </a:rPr>
            </a:br>
            <a:endParaRPr lang="en-US" altLang="ko-KR" sz="800" kern="0" dirty="0" smtClean="0">
              <a:solidFill>
                <a:srgbClr val="000000"/>
              </a:solidFill>
              <a:cs typeface="Arial" panose="020B0604020202020204" pitchFamily="34" charset="0"/>
            </a:endParaRPr>
          </a:p>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Vapor pressure &amp; melting point of copper, aluminum, steel are </a:t>
            </a:r>
            <a:br>
              <a:rPr lang="en-US" altLang="ko-KR" sz="1200" kern="0" dirty="0" smtClean="0">
                <a:solidFill>
                  <a:srgbClr val="000000"/>
                </a:solidFill>
                <a:cs typeface="Arial" panose="020B0604020202020204" pitchFamily="34" charset="0"/>
              </a:rPr>
            </a:br>
            <a:r>
              <a:rPr lang="en-US" altLang="ko-KR" sz="1200" u="sng" kern="0" dirty="0" smtClean="0">
                <a:solidFill>
                  <a:schemeClr val="tx1"/>
                </a:solidFill>
                <a:cs typeface="Arial" panose="020B0604020202020204" pitchFamily="34" charset="0"/>
              </a:rPr>
              <a:t>much higher than </a:t>
            </a:r>
            <a:r>
              <a:rPr kumimoji="0" lang="en-US" altLang="ko-KR" sz="1200" u="sng" kern="0" dirty="0" smtClean="0">
                <a:solidFill>
                  <a:schemeClr val="tx1"/>
                </a:solidFill>
                <a:cs typeface="Arial" panose="020B0604020202020204" pitchFamily="34" charset="0"/>
                <a:sym typeface="Symbol" pitchFamily="18" charset="2"/>
              </a:rPr>
              <a:t>450 ℃</a:t>
            </a:r>
          </a:p>
          <a:p>
            <a:pPr marL="285750" lvl="0" indent="-285750" algn="l" fontAlgn="auto" latinLnBrk="0">
              <a:spcBef>
                <a:spcPts val="0"/>
              </a:spcBef>
              <a:spcAft>
                <a:spcPts val="0"/>
              </a:spcAft>
              <a:buFontTx/>
              <a:buChar char="-"/>
              <a:defRPr/>
            </a:pPr>
            <a:endParaRPr kumimoji="0" lang="en-US" altLang="ko-KR" sz="1200" u="sng" kern="0" dirty="0" smtClean="0">
              <a:solidFill>
                <a:schemeClr val="tx1"/>
              </a:solidFill>
              <a:ea typeface="굴림" charset="-127"/>
              <a:cs typeface="Arial" panose="020B0604020202020204" pitchFamily="34" charset="0"/>
              <a:sym typeface="Symbol" pitchFamily="18" charset="2"/>
            </a:endParaRPr>
          </a:p>
          <a:p>
            <a:pPr marL="285750" lvl="0" indent="-285750" algn="l" fontAlgn="auto" latinLnBrk="0">
              <a:spcBef>
                <a:spcPts val="0"/>
              </a:spcBef>
              <a:spcAft>
                <a:spcPts val="0"/>
              </a:spcAft>
              <a:buFontTx/>
              <a:buChar char="-"/>
              <a:defRPr/>
            </a:pPr>
            <a:r>
              <a:rPr lang="ko-KR" altLang="en-US" dirty="0" smtClean="0">
                <a:ea typeface="굴림" charset="-127"/>
              </a:rPr>
              <a:t>따라서 녹는점이 충분히 높아</a:t>
            </a:r>
            <a:r>
              <a:rPr lang="en-US" altLang="ko-KR" dirty="0" smtClean="0">
                <a:ea typeface="굴림" charset="-127"/>
              </a:rPr>
              <a:t>, </a:t>
            </a:r>
            <a:r>
              <a:rPr lang="ko-KR" altLang="en-US" dirty="0" smtClean="0">
                <a:ea typeface="굴림" charset="-127"/>
              </a:rPr>
              <a:t>대개의 경우 내부의 금속전선은 </a:t>
            </a:r>
            <a:r>
              <a:rPr lang="ko-KR" altLang="en-US" dirty="0" err="1" smtClean="0">
                <a:ea typeface="굴림" charset="-127"/>
              </a:rPr>
              <a:t>녹지않음</a:t>
            </a:r>
            <a:r>
              <a:rPr lang="en-US" altLang="ko-KR" dirty="0" smtClean="0">
                <a:ea typeface="굴림" charset="-127"/>
              </a:rPr>
              <a:t>.</a:t>
            </a:r>
          </a:p>
          <a:p>
            <a:pPr marL="285750" lvl="0" indent="-285750" algn="l" fontAlgn="auto" latinLnBrk="0">
              <a:spcBef>
                <a:spcPts val="0"/>
              </a:spcBef>
              <a:spcAft>
                <a:spcPts val="0"/>
              </a:spcAft>
              <a:buFontTx/>
              <a:buChar char="-"/>
              <a:defRPr/>
            </a:pPr>
            <a:r>
              <a:rPr lang="ko-KR" altLang="en-US" dirty="0" smtClean="0">
                <a:ea typeface="굴림" charset="-127"/>
              </a:rPr>
              <a:t>더불어 주변의 금속은 역시 녹지 않은 표면이 산화</a:t>
            </a:r>
            <a:r>
              <a:rPr lang="en-US" altLang="ko-KR" dirty="0" smtClean="0">
                <a:ea typeface="굴림" charset="-127"/>
              </a:rPr>
              <a:t>, </a:t>
            </a:r>
            <a:r>
              <a:rPr lang="ko-KR" altLang="en-US" dirty="0" err="1" smtClean="0">
                <a:ea typeface="굴림" charset="-127"/>
              </a:rPr>
              <a:t>페이트가</a:t>
            </a:r>
            <a:r>
              <a:rPr lang="ko-KR" altLang="en-US" dirty="0" smtClean="0">
                <a:ea typeface="굴림" charset="-127"/>
              </a:rPr>
              <a:t> 연소</a:t>
            </a:r>
            <a:r>
              <a:rPr lang="en-US" altLang="ko-KR" dirty="0" smtClean="0">
                <a:ea typeface="굴림" charset="-127"/>
              </a:rPr>
              <a:t>.</a:t>
            </a:r>
            <a:endParaRPr lang="ko-KR" altLang="en-US" dirty="0" smtClean="0">
              <a:ea typeface="굴림" charset="-127"/>
            </a:endParaRPr>
          </a:p>
        </p:txBody>
      </p:sp>
    </p:spTree>
    <p:extLst>
      <p:ext uri="{BB962C8B-B14F-4D97-AF65-F5344CB8AC3E}">
        <p14:creationId xmlns:p14="http://schemas.microsoft.com/office/powerpoint/2010/main" val="1111104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15</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The inundation occurred in J-PARC accelerator tunnel for two weeks </a:t>
            </a:r>
            <a:br>
              <a:rPr lang="en-US" altLang="ko-KR" sz="1200" kern="0" dirty="0" smtClean="0">
                <a:solidFill>
                  <a:srgbClr val="000000"/>
                </a:solidFill>
                <a:cs typeface="Arial" panose="020B0604020202020204" pitchFamily="34" charset="0"/>
              </a:rPr>
            </a:br>
            <a:r>
              <a:rPr lang="en-US" altLang="ko-KR" sz="1200" kern="0" dirty="0" smtClean="0">
                <a:solidFill>
                  <a:srgbClr val="000000"/>
                </a:solidFill>
                <a:cs typeface="Arial" panose="020B0604020202020204" pitchFamily="34" charset="0"/>
              </a:rPr>
              <a:t>and Al pre-amplifier boxes were corroded. (March 11, 2011)</a:t>
            </a:r>
            <a:br>
              <a:rPr lang="en-US" altLang="ko-KR" sz="1200" kern="0" dirty="0" smtClean="0">
                <a:solidFill>
                  <a:srgbClr val="000000"/>
                </a:solidFill>
                <a:cs typeface="Arial" panose="020B0604020202020204" pitchFamily="34" charset="0"/>
              </a:rPr>
            </a:br>
            <a:endParaRPr lang="en-US" altLang="ko-KR" sz="800" kern="0" dirty="0" smtClean="0">
              <a:solidFill>
                <a:srgbClr val="000000"/>
              </a:solidFill>
              <a:cs typeface="Arial" panose="020B0604020202020204" pitchFamily="34" charset="0"/>
            </a:endParaRPr>
          </a:p>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Vapor pressure &amp; melting point of copper, aluminum, steel are </a:t>
            </a:r>
            <a:br>
              <a:rPr lang="en-US" altLang="ko-KR" sz="1200" kern="0" dirty="0" smtClean="0">
                <a:solidFill>
                  <a:srgbClr val="000000"/>
                </a:solidFill>
                <a:cs typeface="Arial" panose="020B0604020202020204" pitchFamily="34" charset="0"/>
              </a:rPr>
            </a:br>
            <a:r>
              <a:rPr lang="en-US" altLang="ko-KR" sz="1200" u="sng" kern="0" dirty="0" smtClean="0">
                <a:solidFill>
                  <a:schemeClr val="tx1"/>
                </a:solidFill>
                <a:cs typeface="Arial" panose="020B0604020202020204" pitchFamily="34" charset="0"/>
              </a:rPr>
              <a:t>much higher than </a:t>
            </a:r>
            <a:r>
              <a:rPr kumimoji="0" lang="en-US" altLang="ko-KR" sz="1200" u="sng" kern="0" dirty="0" smtClean="0">
                <a:solidFill>
                  <a:schemeClr val="tx1"/>
                </a:solidFill>
                <a:cs typeface="Arial" panose="020B0604020202020204" pitchFamily="34" charset="0"/>
                <a:sym typeface="Symbol" pitchFamily="18" charset="2"/>
              </a:rPr>
              <a:t>450 ℃</a:t>
            </a:r>
          </a:p>
          <a:p>
            <a:pPr marL="285750" lvl="0" indent="-285750" algn="l" fontAlgn="auto" latinLnBrk="0">
              <a:spcBef>
                <a:spcPts val="0"/>
              </a:spcBef>
              <a:spcAft>
                <a:spcPts val="0"/>
              </a:spcAft>
              <a:buFontTx/>
              <a:buChar char="-"/>
              <a:defRPr/>
            </a:pPr>
            <a:endParaRPr kumimoji="0" lang="en-US" altLang="ko-KR" sz="1200" u="sng" kern="0" dirty="0" smtClean="0">
              <a:solidFill>
                <a:schemeClr val="tx1"/>
              </a:solidFill>
              <a:ea typeface="굴림" charset="-127"/>
              <a:cs typeface="Arial" panose="020B0604020202020204" pitchFamily="34" charset="0"/>
              <a:sym typeface="Symbol" pitchFamily="18" charset="2"/>
            </a:endParaRPr>
          </a:p>
          <a:p>
            <a:pPr marL="285750" lvl="0" indent="-285750" algn="l" fontAlgn="auto" latinLnBrk="0">
              <a:spcBef>
                <a:spcPts val="0"/>
              </a:spcBef>
              <a:spcAft>
                <a:spcPts val="0"/>
              </a:spcAft>
              <a:buFontTx/>
              <a:buChar char="-"/>
              <a:defRPr/>
            </a:pPr>
            <a:r>
              <a:rPr lang="ko-KR" altLang="en-US" dirty="0" smtClean="0">
                <a:ea typeface="굴림" charset="-127"/>
              </a:rPr>
              <a:t>따라서 녹는점이 충분히 높아</a:t>
            </a:r>
            <a:r>
              <a:rPr lang="en-US" altLang="ko-KR" dirty="0" smtClean="0">
                <a:ea typeface="굴림" charset="-127"/>
              </a:rPr>
              <a:t>, </a:t>
            </a:r>
            <a:r>
              <a:rPr lang="ko-KR" altLang="en-US" dirty="0" smtClean="0">
                <a:ea typeface="굴림" charset="-127"/>
              </a:rPr>
              <a:t>대개의 경우 내부의 금속전선은 </a:t>
            </a:r>
            <a:r>
              <a:rPr lang="ko-KR" altLang="en-US" dirty="0" err="1" smtClean="0">
                <a:ea typeface="굴림" charset="-127"/>
              </a:rPr>
              <a:t>녹지않음</a:t>
            </a:r>
            <a:r>
              <a:rPr lang="en-US" altLang="ko-KR" dirty="0" smtClean="0">
                <a:ea typeface="굴림" charset="-127"/>
              </a:rPr>
              <a:t>.</a:t>
            </a:r>
          </a:p>
          <a:p>
            <a:pPr marL="285750" lvl="0" indent="-285750" algn="l" fontAlgn="auto" latinLnBrk="0">
              <a:spcBef>
                <a:spcPts val="0"/>
              </a:spcBef>
              <a:spcAft>
                <a:spcPts val="0"/>
              </a:spcAft>
              <a:buFontTx/>
              <a:buChar char="-"/>
              <a:defRPr/>
            </a:pPr>
            <a:r>
              <a:rPr lang="ko-KR" altLang="en-US" dirty="0" smtClean="0">
                <a:ea typeface="굴림" charset="-127"/>
              </a:rPr>
              <a:t>더불어 주변의 금속은 역시 녹지 않은 표면이 산화</a:t>
            </a:r>
            <a:r>
              <a:rPr lang="en-US" altLang="ko-KR" dirty="0" smtClean="0">
                <a:ea typeface="굴림" charset="-127"/>
              </a:rPr>
              <a:t>, </a:t>
            </a:r>
            <a:r>
              <a:rPr lang="ko-KR" altLang="en-US" dirty="0" err="1" smtClean="0">
                <a:ea typeface="굴림" charset="-127"/>
              </a:rPr>
              <a:t>페이트가</a:t>
            </a:r>
            <a:r>
              <a:rPr lang="ko-KR" altLang="en-US" dirty="0" smtClean="0">
                <a:ea typeface="굴림" charset="-127"/>
              </a:rPr>
              <a:t> 연소</a:t>
            </a:r>
            <a:r>
              <a:rPr lang="en-US" altLang="ko-KR" dirty="0" smtClean="0">
                <a:ea typeface="굴림" charset="-127"/>
              </a:rPr>
              <a:t>.</a:t>
            </a:r>
            <a:endParaRPr lang="ko-KR" altLang="en-US" dirty="0" smtClean="0">
              <a:ea typeface="굴림" charset="-127"/>
            </a:endParaRPr>
          </a:p>
        </p:txBody>
      </p:sp>
    </p:spTree>
    <p:extLst>
      <p:ext uri="{BB962C8B-B14F-4D97-AF65-F5344CB8AC3E}">
        <p14:creationId xmlns:p14="http://schemas.microsoft.com/office/powerpoint/2010/main" val="111110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16</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The inundation occurred in J-PARC accelerator tunnel for two weeks </a:t>
            </a:r>
            <a:br>
              <a:rPr lang="en-US" altLang="ko-KR" sz="1200" kern="0" dirty="0" smtClean="0">
                <a:solidFill>
                  <a:srgbClr val="000000"/>
                </a:solidFill>
                <a:cs typeface="Arial" panose="020B0604020202020204" pitchFamily="34" charset="0"/>
              </a:rPr>
            </a:br>
            <a:r>
              <a:rPr lang="en-US" altLang="ko-KR" sz="1200" kern="0" dirty="0" smtClean="0">
                <a:solidFill>
                  <a:srgbClr val="000000"/>
                </a:solidFill>
                <a:cs typeface="Arial" panose="020B0604020202020204" pitchFamily="34" charset="0"/>
              </a:rPr>
              <a:t>and Al pre-amplifier boxes were corroded. (March 11, 2011)</a:t>
            </a:r>
            <a:br>
              <a:rPr lang="en-US" altLang="ko-KR" sz="1200" kern="0" dirty="0" smtClean="0">
                <a:solidFill>
                  <a:srgbClr val="000000"/>
                </a:solidFill>
                <a:cs typeface="Arial" panose="020B0604020202020204" pitchFamily="34" charset="0"/>
              </a:rPr>
            </a:br>
            <a:endParaRPr lang="en-US" altLang="ko-KR" sz="800" kern="0" dirty="0" smtClean="0">
              <a:solidFill>
                <a:srgbClr val="000000"/>
              </a:solidFill>
              <a:cs typeface="Arial" panose="020B0604020202020204" pitchFamily="34" charset="0"/>
            </a:endParaRPr>
          </a:p>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Vapor pressure &amp; melting point of copper, aluminum, steel are </a:t>
            </a:r>
            <a:br>
              <a:rPr lang="en-US" altLang="ko-KR" sz="1200" kern="0" dirty="0" smtClean="0">
                <a:solidFill>
                  <a:srgbClr val="000000"/>
                </a:solidFill>
                <a:cs typeface="Arial" panose="020B0604020202020204" pitchFamily="34" charset="0"/>
              </a:rPr>
            </a:br>
            <a:r>
              <a:rPr lang="en-US" altLang="ko-KR" sz="1200" u="sng" kern="0" dirty="0" smtClean="0">
                <a:solidFill>
                  <a:schemeClr val="tx1"/>
                </a:solidFill>
                <a:cs typeface="Arial" panose="020B0604020202020204" pitchFamily="34" charset="0"/>
              </a:rPr>
              <a:t>much higher than </a:t>
            </a:r>
            <a:r>
              <a:rPr kumimoji="0" lang="en-US" altLang="ko-KR" sz="1200" u="sng" kern="0" dirty="0" smtClean="0">
                <a:solidFill>
                  <a:schemeClr val="tx1"/>
                </a:solidFill>
                <a:cs typeface="Arial" panose="020B0604020202020204" pitchFamily="34" charset="0"/>
                <a:sym typeface="Symbol" pitchFamily="18" charset="2"/>
              </a:rPr>
              <a:t>450 ℃</a:t>
            </a:r>
          </a:p>
          <a:p>
            <a:pPr marL="285750" lvl="0" indent="-285750" algn="l" fontAlgn="auto" latinLnBrk="0">
              <a:spcBef>
                <a:spcPts val="0"/>
              </a:spcBef>
              <a:spcAft>
                <a:spcPts val="0"/>
              </a:spcAft>
              <a:buFontTx/>
              <a:buChar char="-"/>
              <a:defRPr/>
            </a:pPr>
            <a:endParaRPr kumimoji="0" lang="en-US" altLang="ko-KR" sz="1200" u="sng" kern="0" dirty="0" smtClean="0">
              <a:solidFill>
                <a:schemeClr val="tx1"/>
              </a:solidFill>
              <a:ea typeface="굴림" charset="-127"/>
              <a:cs typeface="Arial" panose="020B0604020202020204" pitchFamily="34" charset="0"/>
              <a:sym typeface="Symbol" pitchFamily="18" charset="2"/>
            </a:endParaRPr>
          </a:p>
          <a:p>
            <a:pPr marL="285750" lvl="0" indent="-285750" algn="l" fontAlgn="auto" latinLnBrk="0">
              <a:spcBef>
                <a:spcPts val="0"/>
              </a:spcBef>
              <a:spcAft>
                <a:spcPts val="0"/>
              </a:spcAft>
              <a:buFontTx/>
              <a:buChar char="-"/>
              <a:defRPr/>
            </a:pPr>
            <a:r>
              <a:rPr lang="ko-KR" altLang="en-US" dirty="0" smtClean="0">
                <a:ea typeface="굴림" charset="-127"/>
              </a:rPr>
              <a:t>따라서 녹는점이 충분히 높아</a:t>
            </a:r>
            <a:r>
              <a:rPr lang="en-US" altLang="ko-KR" dirty="0" smtClean="0">
                <a:ea typeface="굴림" charset="-127"/>
              </a:rPr>
              <a:t>, </a:t>
            </a:r>
            <a:r>
              <a:rPr lang="ko-KR" altLang="en-US" dirty="0" smtClean="0">
                <a:ea typeface="굴림" charset="-127"/>
              </a:rPr>
              <a:t>대개의 경우 내부의 금속전선은 </a:t>
            </a:r>
            <a:r>
              <a:rPr lang="ko-KR" altLang="en-US" dirty="0" err="1" smtClean="0">
                <a:ea typeface="굴림" charset="-127"/>
              </a:rPr>
              <a:t>녹지않음</a:t>
            </a:r>
            <a:r>
              <a:rPr lang="en-US" altLang="ko-KR" dirty="0" smtClean="0">
                <a:ea typeface="굴림" charset="-127"/>
              </a:rPr>
              <a:t>.</a:t>
            </a:r>
          </a:p>
          <a:p>
            <a:pPr marL="285750" lvl="0" indent="-285750" algn="l" fontAlgn="auto" latinLnBrk="0">
              <a:spcBef>
                <a:spcPts val="0"/>
              </a:spcBef>
              <a:spcAft>
                <a:spcPts val="0"/>
              </a:spcAft>
              <a:buFontTx/>
              <a:buChar char="-"/>
              <a:defRPr/>
            </a:pPr>
            <a:r>
              <a:rPr lang="ko-KR" altLang="en-US" dirty="0" smtClean="0">
                <a:ea typeface="굴림" charset="-127"/>
              </a:rPr>
              <a:t>더불어 주변의 금속은 역시 녹지 않은 표면이 산화</a:t>
            </a:r>
            <a:r>
              <a:rPr lang="en-US" altLang="ko-KR" dirty="0" smtClean="0">
                <a:ea typeface="굴림" charset="-127"/>
              </a:rPr>
              <a:t>, </a:t>
            </a:r>
            <a:r>
              <a:rPr lang="ko-KR" altLang="en-US" dirty="0" err="1" smtClean="0">
                <a:ea typeface="굴림" charset="-127"/>
              </a:rPr>
              <a:t>페이트가</a:t>
            </a:r>
            <a:r>
              <a:rPr lang="ko-KR" altLang="en-US" dirty="0" smtClean="0">
                <a:ea typeface="굴림" charset="-127"/>
              </a:rPr>
              <a:t> 연소</a:t>
            </a:r>
            <a:r>
              <a:rPr lang="en-US" altLang="ko-KR" dirty="0" smtClean="0">
                <a:ea typeface="굴림" charset="-127"/>
              </a:rPr>
              <a:t>.</a:t>
            </a:r>
            <a:endParaRPr lang="ko-KR" altLang="en-US" dirty="0" smtClean="0">
              <a:ea typeface="굴림" charset="-127"/>
            </a:endParaRPr>
          </a:p>
        </p:txBody>
      </p:sp>
    </p:spTree>
    <p:extLst>
      <p:ext uri="{BB962C8B-B14F-4D97-AF65-F5344CB8AC3E}">
        <p14:creationId xmlns:p14="http://schemas.microsoft.com/office/powerpoint/2010/main" val="111110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06424" eaLnBrk="0" hangingPunct="0">
              <a:defRPr kumimoji="1" sz="3300" b="1">
                <a:solidFill>
                  <a:schemeClr val="bg1"/>
                </a:solidFill>
                <a:latin typeface="Arial" pitchFamily="34" charset="0"/>
                <a:ea typeface="굴림" pitchFamily="50" charset="-127"/>
              </a:defRPr>
            </a:lvl1pPr>
            <a:lvl2pPr marL="742918" indent="-285738" defTabSz="906424" eaLnBrk="0" hangingPunct="0">
              <a:defRPr kumimoji="1" sz="3300" b="1">
                <a:solidFill>
                  <a:schemeClr val="bg1"/>
                </a:solidFill>
                <a:latin typeface="Arial" pitchFamily="34" charset="0"/>
                <a:ea typeface="굴림" pitchFamily="50" charset="-127"/>
              </a:defRPr>
            </a:lvl2pPr>
            <a:lvl3pPr marL="1142951" indent="-228591" defTabSz="906424" eaLnBrk="0" hangingPunct="0">
              <a:defRPr kumimoji="1" sz="3300" b="1">
                <a:solidFill>
                  <a:schemeClr val="bg1"/>
                </a:solidFill>
                <a:latin typeface="Arial" pitchFamily="34" charset="0"/>
                <a:ea typeface="굴림" pitchFamily="50" charset="-127"/>
              </a:defRPr>
            </a:lvl3pPr>
            <a:lvl4pPr marL="1600132" indent="-228591" defTabSz="906424" eaLnBrk="0" hangingPunct="0">
              <a:defRPr kumimoji="1" sz="3300" b="1">
                <a:solidFill>
                  <a:schemeClr val="bg1"/>
                </a:solidFill>
                <a:latin typeface="Arial" pitchFamily="34" charset="0"/>
                <a:ea typeface="굴림" pitchFamily="50" charset="-127"/>
              </a:defRPr>
            </a:lvl4pPr>
            <a:lvl5pPr marL="2057312" indent="-228591" defTabSz="906424" eaLnBrk="0" hangingPunct="0">
              <a:defRPr kumimoji="1" sz="3300" b="1">
                <a:solidFill>
                  <a:schemeClr val="bg1"/>
                </a:solidFill>
                <a:latin typeface="Arial" pitchFamily="34" charset="0"/>
                <a:ea typeface="굴림" pitchFamily="50" charset="-127"/>
              </a:defRPr>
            </a:lvl5pPr>
            <a:lvl6pPr marL="2514492"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67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885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03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eaLnBrk="1" hangingPunct="1"/>
            <a:fld id="{B8A1890D-DB45-4CB7-B126-EB6401CEB087}" type="slidenum">
              <a:rPr lang="en-US" altLang="ko-KR" sz="1200" b="0">
                <a:solidFill>
                  <a:schemeClr val="tx1"/>
                </a:solidFill>
                <a:latin typeface="굴림" pitchFamily="50" charset="-127"/>
              </a:rPr>
              <a:pPr eaLnBrk="1" hangingPunct="1"/>
              <a:t>17</a:t>
            </a:fld>
            <a:endParaRPr lang="en-US" altLang="ko-KR" sz="1200" b="0">
              <a:solidFill>
                <a:schemeClr val="tx1"/>
              </a:solidFill>
              <a:latin typeface="굴림" pitchFamily="50" charset="-127"/>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171443" indent="-171443" eaLnBrk="1" hangingPunct="1">
              <a:buFontTx/>
              <a:buChar char="-"/>
            </a:pPr>
            <a:endParaRPr lang="en-US" altLang="ko-KR" sz="1000" dirty="0"/>
          </a:p>
        </p:txBody>
      </p:sp>
    </p:spTree>
    <p:extLst>
      <p:ext uri="{BB962C8B-B14F-4D97-AF65-F5344CB8AC3E}">
        <p14:creationId xmlns:p14="http://schemas.microsoft.com/office/powerpoint/2010/main" val="1854056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06424" eaLnBrk="0" hangingPunct="0">
              <a:defRPr kumimoji="1" sz="3300" b="1">
                <a:solidFill>
                  <a:schemeClr val="bg1"/>
                </a:solidFill>
                <a:latin typeface="Arial" pitchFamily="34" charset="0"/>
                <a:ea typeface="굴림" pitchFamily="50" charset="-127"/>
              </a:defRPr>
            </a:lvl1pPr>
            <a:lvl2pPr marL="742918" indent="-285738" defTabSz="906424" eaLnBrk="0" hangingPunct="0">
              <a:defRPr kumimoji="1" sz="3300" b="1">
                <a:solidFill>
                  <a:schemeClr val="bg1"/>
                </a:solidFill>
                <a:latin typeface="Arial" pitchFamily="34" charset="0"/>
                <a:ea typeface="굴림" pitchFamily="50" charset="-127"/>
              </a:defRPr>
            </a:lvl2pPr>
            <a:lvl3pPr marL="1142951" indent="-228591" defTabSz="906424" eaLnBrk="0" hangingPunct="0">
              <a:defRPr kumimoji="1" sz="3300" b="1">
                <a:solidFill>
                  <a:schemeClr val="bg1"/>
                </a:solidFill>
                <a:latin typeface="Arial" pitchFamily="34" charset="0"/>
                <a:ea typeface="굴림" pitchFamily="50" charset="-127"/>
              </a:defRPr>
            </a:lvl3pPr>
            <a:lvl4pPr marL="1600132" indent="-228591" defTabSz="906424" eaLnBrk="0" hangingPunct="0">
              <a:defRPr kumimoji="1" sz="3300" b="1">
                <a:solidFill>
                  <a:schemeClr val="bg1"/>
                </a:solidFill>
                <a:latin typeface="Arial" pitchFamily="34" charset="0"/>
                <a:ea typeface="굴림" pitchFamily="50" charset="-127"/>
              </a:defRPr>
            </a:lvl4pPr>
            <a:lvl5pPr marL="2057312" indent="-228591" defTabSz="906424" eaLnBrk="0" hangingPunct="0">
              <a:defRPr kumimoji="1" sz="3300" b="1">
                <a:solidFill>
                  <a:schemeClr val="bg1"/>
                </a:solidFill>
                <a:latin typeface="Arial" pitchFamily="34" charset="0"/>
                <a:ea typeface="굴림" pitchFamily="50" charset="-127"/>
              </a:defRPr>
            </a:lvl5pPr>
            <a:lvl6pPr marL="2514492"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67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885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033" indent="-228591" algn="ctr" defTabSz="906424"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eaLnBrk="1" hangingPunct="1"/>
            <a:fld id="{B8A1890D-DB45-4CB7-B126-EB6401CEB087}" type="slidenum">
              <a:rPr lang="en-US" altLang="ko-KR" sz="1200" b="0">
                <a:solidFill>
                  <a:schemeClr val="tx1"/>
                </a:solidFill>
                <a:latin typeface="굴림" pitchFamily="50" charset="-127"/>
              </a:rPr>
              <a:pPr eaLnBrk="1" hangingPunct="1"/>
              <a:t>18</a:t>
            </a:fld>
            <a:endParaRPr lang="en-US" altLang="ko-KR" sz="1200" b="0">
              <a:solidFill>
                <a:schemeClr val="tx1"/>
              </a:solidFill>
              <a:latin typeface="굴림" pitchFamily="50" charset="-127"/>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171443" indent="-171443" eaLnBrk="1" hangingPunct="1">
              <a:buFontTx/>
              <a:buChar char="-"/>
            </a:pPr>
            <a:endParaRPr lang="en-US" altLang="ko-KR" sz="1000" dirty="0"/>
          </a:p>
        </p:txBody>
      </p:sp>
    </p:spTree>
    <p:extLst>
      <p:ext uri="{BB962C8B-B14F-4D97-AF65-F5344CB8AC3E}">
        <p14:creationId xmlns:p14="http://schemas.microsoft.com/office/powerpoint/2010/main" val="185405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171443" indent="-171443" eaLnBrk="1" hangingPunct="1">
              <a:buFontTx/>
              <a:buChar char="-"/>
            </a:pPr>
            <a:r>
              <a:rPr lang="en-US" altLang="ko-KR" sz="1000" dirty="0" smtClean="0"/>
              <a:t>Thank you for listening.</a:t>
            </a:r>
            <a:endParaRPr lang="en-US" altLang="ko-KR" sz="1000" dirty="0"/>
          </a:p>
        </p:txBody>
      </p:sp>
      <p:sp>
        <p:nvSpPr>
          <p:cNvPr id="3" name="슬라이드 번호 개체 틀 2"/>
          <p:cNvSpPr>
            <a:spLocks noGrp="1"/>
          </p:cNvSpPr>
          <p:nvPr>
            <p:ph type="sldNum" sz="quarter" idx="10"/>
          </p:nvPr>
        </p:nvSpPr>
        <p:spPr/>
        <p:txBody>
          <a:bodyPr/>
          <a:lstStyle/>
          <a:p>
            <a:pPr>
              <a:defRPr/>
            </a:pPr>
            <a:fld id="{BAA027DC-6637-4542-AC84-ECB8F501BC2F}" type="slidenum">
              <a:rPr lang="en-US" altLang="ko-KR" smtClean="0"/>
              <a:pPr>
                <a:defRPr/>
              </a:pPr>
              <a:t>19</a:t>
            </a:fld>
            <a:endParaRPr lang="en-US" altLang="ko-KR"/>
          </a:p>
        </p:txBody>
      </p:sp>
    </p:spTree>
    <p:extLst>
      <p:ext uri="{BB962C8B-B14F-4D97-AF65-F5344CB8AC3E}">
        <p14:creationId xmlns:p14="http://schemas.microsoft.com/office/powerpoint/2010/main" val="425400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0" indent="0" eaLnBrk="1" hangingPunct="1">
              <a:buFontTx/>
              <a:buNone/>
            </a:pPr>
            <a:endParaRPr lang="en-US" altLang="ko-KR" sz="1000" dirty="0" smtClean="0"/>
          </a:p>
        </p:txBody>
      </p:sp>
      <p:sp>
        <p:nvSpPr>
          <p:cNvPr id="3" name="슬라이드 번호 개체 틀 2"/>
          <p:cNvSpPr>
            <a:spLocks noGrp="1"/>
          </p:cNvSpPr>
          <p:nvPr>
            <p:ph type="sldNum" sz="quarter" idx="10"/>
          </p:nvPr>
        </p:nvSpPr>
        <p:spPr/>
        <p:txBody>
          <a:bodyPr/>
          <a:lstStyle/>
          <a:p>
            <a:pPr>
              <a:defRPr/>
            </a:pPr>
            <a:fld id="{BAA027DC-6637-4542-AC84-ECB8F501BC2F}" type="slidenum">
              <a:rPr lang="en-US" altLang="ko-KR" smtClean="0"/>
              <a:pPr>
                <a:defRPr/>
              </a:pPr>
              <a:t>2</a:t>
            </a:fld>
            <a:endParaRPr lang="en-US" altLang="ko-KR"/>
          </a:p>
        </p:txBody>
      </p:sp>
    </p:spTree>
    <p:extLst>
      <p:ext uri="{BB962C8B-B14F-4D97-AF65-F5344CB8AC3E}">
        <p14:creationId xmlns:p14="http://schemas.microsoft.com/office/powerpoint/2010/main" val="198175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tLang="ko-KR" dirty="0" smtClean="0">
              <a:ea typeface="굴림" charset="-127"/>
            </a:endParaRPr>
          </a:p>
        </p:txBody>
      </p:sp>
      <p:sp>
        <p:nvSpPr>
          <p:cNvPr id="3" name="슬라이드 번호 개체 틀 2"/>
          <p:cNvSpPr>
            <a:spLocks noGrp="1"/>
          </p:cNvSpPr>
          <p:nvPr>
            <p:ph type="sldNum" sz="quarter" idx="10"/>
          </p:nvPr>
        </p:nvSpPr>
        <p:spPr/>
        <p:txBody>
          <a:bodyPr/>
          <a:lstStyle/>
          <a:p>
            <a:pPr>
              <a:defRPr/>
            </a:pPr>
            <a:fld id="{BAA027DC-6637-4542-AC84-ECB8F501BC2F}" type="slidenum">
              <a:rPr lang="en-US" altLang="ko-KR" smtClean="0"/>
              <a:pPr>
                <a:defRPr/>
              </a:pPr>
              <a:t>3</a:t>
            </a:fld>
            <a:endParaRPr lang="en-US" altLang="ko-KR"/>
          </a:p>
        </p:txBody>
      </p:sp>
    </p:spTree>
    <p:extLst>
      <p:ext uri="{BB962C8B-B14F-4D97-AF65-F5344CB8AC3E}">
        <p14:creationId xmlns:p14="http://schemas.microsoft.com/office/powerpoint/2010/main" val="139534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0" indent="0" eaLnBrk="1" hangingPunct="1">
              <a:buFontTx/>
              <a:buNone/>
            </a:pPr>
            <a:endParaRPr lang="en-US" altLang="ko-KR" sz="1000" baseline="0" dirty="0" smtClean="0"/>
          </a:p>
        </p:txBody>
      </p:sp>
      <p:sp>
        <p:nvSpPr>
          <p:cNvPr id="3" name="슬라이드 번호 개체 틀 2"/>
          <p:cNvSpPr>
            <a:spLocks noGrp="1"/>
          </p:cNvSpPr>
          <p:nvPr>
            <p:ph type="sldNum" sz="quarter" idx="10"/>
          </p:nvPr>
        </p:nvSpPr>
        <p:spPr/>
        <p:txBody>
          <a:bodyPr/>
          <a:lstStyle/>
          <a:p>
            <a:pPr>
              <a:defRPr/>
            </a:pPr>
            <a:fld id="{BAA027DC-6637-4542-AC84-ECB8F501BC2F}" type="slidenum">
              <a:rPr lang="en-US" altLang="ko-KR" smtClean="0"/>
              <a:pPr>
                <a:defRPr/>
              </a:pPr>
              <a:t>4</a:t>
            </a:fld>
            <a:endParaRPr lang="en-US" altLang="ko-KR"/>
          </a:p>
        </p:txBody>
      </p:sp>
    </p:spTree>
    <p:extLst>
      <p:ext uri="{BB962C8B-B14F-4D97-AF65-F5344CB8AC3E}">
        <p14:creationId xmlns:p14="http://schemas.microsoft.com/office/powerpoint/2010/main" val="192403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5</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ko-KR" altLang="en-US" dirty="0" smtClean="0">
              <a:ea typeface="굴림" charset="-127"/>
            </a:endParaRPr>
          </a:p>
        </p:txBody>
      </p:sp>
    </p:spTree>
    <p:extLst>
      <p:ext uri="{BB962C8B-B14F-4D97-AF65-F5344CB8AC3E}">
        <p14:creationId xmlns:p14="http://schemas.microsoft.com/office/powerpoint/2010/main" val="236150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6</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ko-KR" altLang="en-US" dirty="0" smtClean="0">
              <a:ea typeface="굴림" charset="-127"/>
            </a:endParaRPr>
          </a:p>
        </p:txBody>
      </p:sp>
    </p:spTree>
    <p:extLst>
      <p:ext uri="{BB962C8B-B14F-4D97-AF65-F5344CB8AC3E}">
        <p14:creationId xmlns:p14="http://schemas.microsoft.com/office/powerpoint/2010/main" val="149488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7</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ko-KR" altLang="en-US" dirty="0" smtClean="0">
              <a:ea typeface="굴림" charset="-127"/>
            </a:endParaRPr>
          </a:p>
        </p:txBody>
      </p:sp>
    </p:spTree>
    <p:extLst>
      <p:ext uri="{BB962C8B-B14F-4D97-AF65-F5344CB8AC3E}">
        <p14:creationId xmlns:p14="http://schemas.microsoft.com/office/powerpoint/2010/main" val="103910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8</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ko-KR" altLang="en-US" dirty="0" smtClean="0">
              <a:ea typeface="굴림" charset="-127"/>
            </a:endParaRPr>
          </a:p>
        </p:txBody>
      </p:sp>
    </p:spTree>
    <p:extLst>
      <p:ext uri="{BB962C8B-B14F-4D97-AF65-F5344CB8AC3E}">
        <p14:creationId xmlns:p14="http://schemas.microsoft.com/office/powerpoint/2010/main" val="139847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50913"/>
            <a:fld id="{C9D33D56-00D0-4B3D-9073-93FE401D8EC3}" type="slidenum">
              <a:rPr lang="de-DE" altLang="ko-KR" smtClean="0">
                <a:ea typeface="굴림" charset="-127"/>
              </a:rPr>
              <a:pPr defTabSz="950913"/>
              <a:t>9</a:t>
            </a:fld>
            <a:endParaRPr lang="de-DE" altLang="ko-KR" smtClean="0">
              <a:ea typeface="굴림" charset="-127"/>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The inundation occurred in J-PARC accelerator tunnel for two weeks </a:t>
            </a:r>
            <a:br>
              <a:rPr lang="en-US" altLang="ko-KR" sz="1200" kern="0" dirty="0" smtClean="0">
                <a:solidFill>
                  <a:srgbClr val="000000"/>
                </a:solidFill>
                <a:cs typeface="Arial" panose="020B0604020202020204" pitchFamily="34" charset="0"/>
              </a:rPr>
            </a:br>
            <a:r>
              <a:rPr lang="en-US" altLang="ko-KR" sz="1200" kern="0" dirty="0" smtClean="0">
                <a:solidFill>
                  <a:srgbClr val="000000"/>
                </a:solidFill>
                <a:cs typeface="Arial" panose="020B0604020202020204" pitchFamily="34" charset="0"/>
              </a:rPr>
              <a:t>and Al pre-amplifier boxes were corroded. (March 11, 2011)</a:t>
            </a:r>
            <a:br>
              <a:rPr lang="en-US" altLang="ko-KR" sz="1200" kern="0" dirty="0" smtClean="0">
                <a:solidFill>
                  <a:srgbClr val="000000"/>
                </a:solidFill>
                <a:cs typeface="Arial" panose="020B0604020202020204" pitchFamily="34" charset="0"/>
              </a:rPr>
            </a:br>
            <a:endParaRPr lang="en-US" altLang="ko-KR" sz="800" kern="0" dirty="0" smtClean="0">
              <a:solidFill>
                <a:srgbClr val="000000"/>
              </a:solidFill>
              <a:cs typeface="Arial" panose="020B0604020202020204" pitchFamily="34" charset="0"/>
            </a:endParaRPr>
          </a:p>
          <a:p>
            <a:pPr marL="285750" lvl="0" indent="-285750" algn="l" fontAlgn="auto" latinLnBrk="0">
              <a:spcBef>
                <a:spcPts val="0"/>
              </a:spcBef>
              <a:spcAft>
                <a:spcPts val="0"/>
              </a:spcAft>
              <a:buFontTx/>
              <a:buChar char="-"/>
              <a:defRPr/>
            </a:pPr>
            <a:r>
              <a:rPr lang="en-US" altLang="ko-KR" sz="1200" kern="0" dirty="0" smtClean="0">
                <a:solidFill>
                  <a:srgbClr val="000000"/>
                </a:solidFill>
                <a:cs typeface="Arial" panose="020B0604020202020204" pitchFamily="34" charset="0"/>
              </a:rPr>
              <a:t>Vapor pressure &amp; melting point of copper, aluminum, steel are </a:t>
            </a:r>
            <a:br>
              <a:rPr lang="en-US" altLang="ko-KR" sz="1200" kern="0" dirty="0" smtClean="0">
                <a:solidFill>
                  <a:srgbClr val="000000"/>
                </a:solidFill>
                <a:cs typeface="Arial" panose="020B0604020202020204" pitchFamily="34" charset="0"/>
              </a:rPr>
            </a:br>
            <a:r>
              <a:rPr lang="en-US" altLang="ko-KR" sz="1200" u="sng" kern="0" dirty="0" smtClean="0">
                <a:solidFill>
                  <a:schemeClr val="tx1"/>
                </a:solidFill>
                <a:cs typeface="Arial" panose="020B0604020202020204" pitchFamily="34" charset="0"/>
              </a:rPr>
              <a:t>much higher than </a:t>
            </a:r>
            <a:r>
              <a:rPr kumimoji="0" lang="en-US" altLang="ko-KR" sz="1200" u="sng" kern="0" dirty="0" smtClean="0">
                <a:solidFill>
                  <a:schemeClr val="tx1"/>
                </a:solidFill>
                <a:cs typeface="Arial" panose="020B0604020202020204" pitchFamily="34" charset="0"/>
                <a:sym typeface="Symbol" pitchFamily="18" charset="2"/>
              </a:rPr>
              <a:t>450 ℃</a:t>
            </a:r>
          </a:p>
          <a:p>
            <a:pPr marL="285750" lvl="0" indent="-285750" algn="l" fontAlgn="auto" latinLnBrk="0">
              <a:spcBef>
                <a:spcPts val="0"/>
              </a:spcBef>
              <a:spcAft>
                <a:spcPts val="0"/>
              </a:spcAft>
              <a:buFontTx/>
              <a:buChar char="-"/>
              <a:defRPr/>
            </a:pPr>
            <a:endParaRPr kumimoji="0" lang="en-US" altLang="ko-KR" sz="1200" u="sng" kern="0" dirty="0" smtClean="0">
              <a:solidFill>
                <a:schemeClr val="tx1"/>
              </a:solidFill>
              <a:ea typeface="굴림" charset="-127"/>
              <a:cs typeface="Arial" panose="020B0604020202020204" pitchFamily="34" charset="0"/>
              <a:sym typeface="Symbol" pitchFamily="18" charset="2"/>
            </a:endParaRPr>
          </a:p>
          <a:p>
            <a:pPr marL="285750" lvl="0" indent="-285750" algn="l" fontAlgn="auto" latinLnBrk="0">
              <a:spcBef>
                <a:spcPts val="0"/>
              </a:spcBef>
              <a:spcAft>
                <a:spcPts val="0"/>
              </a:spcAft>
              <a:buFontTx/>
              <a:buChar char="-"/>
              <a:defRPr/>
            </a:pPr>
            <a:r>
              <a:rPr lang="ko-KR" altLang="en-US" dirty="0" smtClean="0">
                <a:ea typeface="굴림" charset="-127"/>
              </a:rPr>
              <a:t>따라서 녹는점이 충분히 높아</a:t>
            </a:r>
            <a:r>
              <a:rPr lang="en-US" altLang="ko-KR" dirty="0" smtClean="0">
                <a:ea typeface="굴림" charset="-127"/>
              </a:rPr>
              <a:t>, </a:t>
            </a:r>
            <a:r>
              <a:rPr lang="ko-KR" altLang="en-US" dirty="0" smtClean="0">
                <a:ea typeface="굴림" charset="-127"/>
              </a:rPr>
              <a:t>대개의 경우 내부의 금속전선은 </a:t>
            </a:r>
            <a:r>
              <a:rPr lang="ko-KR" altLang="en-US" dirty="0" err="1" smtClean="0">
                <a:ea typeface="굴림" charset="-127"/>
              </a:rPr>
              <a:t>녹지않음</a:t>
            </a:r>
            <a:r>
              <a:rPr lang="en-US" altLang="ko-KR" dirty="0" smtClean="0">
                <a:ea typeface="굴림" charset="-127"/>
              </a:rPr>
              <a:t>.</a:t>
            </a:r>
          </a:p>
          <a:p>
            <a:pPr marL="285750" lvl="0" indent="-285750" algn="l" fontAlgn="auto" latinLnBrk="0">
              <a:spcBef>
                <a:spcPts val="0"/>
              </a:spcBef>
              <a:spcAft>
                <a:spcPts val="0"/>
              </a:spcAft>
              <a:buFontTx/>
              <a:buChar char="-"/>
              <a:defRPr/>
            </a:pPr>
            <a:r>
              <a:rPr lang="ko-KR" altLang="en-US" dirty="0" smtClean="0">
                <a:ea typeface="굴림" charset="-127"/>
              </a:rPr>
              <a:t>더불어 주변의 금속은 역시 녹지 않은 표면이 산화</a:t>
            </a:r>
            <a:r>
              <a:rPr lang="en-US" altLang="ko-KR" dirty="0" smtClean="0">
                <a:ea typeface="굴림" charset="-127"/>
              </a:rPr>
              <a:t>, </a:t>
            </a:r>
            <a:r>
              <a:rPr lang="ko-KR" altLang="en-US" dirty="0" err="1" smtClean="0">
                <a:ea typeface="굴림" charset="-127"/>
              </a:rPr>
              <a:t>페이트가</a:t>
            </a:r>
            <a:r>
              <a:rPr lang="ko-KR" altLang="en-US" dirty="0" smtClean="0">
                <a:ea typeface="굴림" charset="-127"/>
              </a:rPr>
              <a:t> 연소</a:t>
            </a:r>
            <a:r>
              <a:rPr lang="en-US" altLang="ko-KR" dirty="0" smtClean="0">
                <a:ea typeface="굴림" charset="-127"/>
              </a:rPr>
              <a:t>.</a:t>
            </a:r>
            <a:endParaRPr lang="ko-KR" altLang="en-US" dirty="0" smtClean="0">
              <a:ea typeface="굴림" charset="-127"/>
            </a:endParaRPr>
          </a:p>
        </p:txBody>
      </p:sp>
    </p:spTree>
    <p:extLst>
      <p:ext uri="{BB962C8B-B14F-4D97-AF65-F5344CB8AC3E}">
        <p14:creationId xmlns:p14="http://schemas.microsoft.com/office/powerpoint/2010/main" val="111110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41441775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1459502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20699252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1045085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961900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42751391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슬라이드 번호 개체 틀 1"/>
          <p:cNvSpPr>
            <a:spLocks noGrp="1"/>
          </p:cNvSpPr>
          <p:nvPr>
            <p:ph type="sldNum" sz="quarter" idx="10"/>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3697185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7959069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39991277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11078681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extLst>
      <p:ext uri="{BB962C8B-B14F-4D97-AF65-F5344CB8AC3E}">
        <p14:creationId xmlns:p14="http://schemas.microsoft.com/office/powerpoint/2010/main" val="40843210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tptl_under_red"/>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950" y="6362700"/>
            <a:ext cx="8636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auto">
          <a:xfrm>
            <a:off x="137161" y="6373813"/>
            <a:ext cx="41755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latinLnBrk="0" hangingPunct="0">
              <a:spcBef>
                <a:spcPct val="0"/>
              </a:spcBef>
            </a:pPr>
            <a:r>
              <a:rPr kumimoji="0" lang="en-US" altLang="ko-KR" sz="1200" baseline="0" dirty="0" smtClean="0">
                <a:solidFill>
                  <a:schemeClr val="accent2"/>
                </a:solidFill>
                <a:latin typeface="Times New Roman" pitchFamily="18" charset="0"/>
              </a:rPr>
              <a:t>Leila Mokhtari Oranj, PAL, ARIA17, 22 -24, 2017 , Lund</a:t>
            </a:r>
            <a:endParaRPr kumimoji="0" lang="en-US" altLang="ko-KR" sz="1200" dirty="0">
              <a:solidFill>
                <a:schemeClr val="tx1"/>
              </a:solidFill>
              <a:latin typeface="Times New Roman" pitchFamily="18" charset="0"/>
            </a:endParaRPr>
          </a:p>
        </p:txBody>
      </p:sp>
      <p:sp>
        <p:nvSpPr>
          <p:cNvPr id="1029" name="Line 6"/>
          <p:cNvSpPr>
            <a:spLocks noChangeShapeType="1"/>
          </p:cNvSpPr>
          <p:nvPr/>
        </p:nvSpPr>
        <p:spPr bwMode="auto">
          <a:xfrm>
            <a:off x="211138" y="762000"/>
            <a:ext cx="865187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pic>
        <p:nvPicPr>
          <p:cNvPr id="3" name="그림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161" y="242537"/>
            <a:ext cx="967740" cy="455653"/>
          </a:xfrm>
          <a:prstGeom prst="rect">
            <a:avLst/>
          </a:prstGeom>
        </p:spPr>
      </p:pic>
      <p:sp>
        <p:nvSpPr>
          <p:cNvPr id="2" name="슬라이드 번호 개체 틀 1"/>
          <p:cNvSpPr>
            <a:spLocks noGrp="1"/>
          </p:cNvSpPr>
          <p:nvPr>
            <p:ph type="sldNum" sz="quarter" idx="4"/>
          </p:nvPr>
        </p:nvSpPr>
        <p:spPr>
          <a:xfrm>
            <a:off x="6813550" y="6373813"/>
            <a:ext cx="2057400" cy="365125"/>
          </a:xfrm>
          <a:prstGeom prst="rect">
            <a:avLst/>
          </a:prstGeom>
        </p:spPr>
        <p:txBody>
          <a:bodyPr vert="horz" lIns="91440" tIns="45720" rIns="91440" bIns="45720" rtlCol="0" anchor="ctr"/>
          <a:lstStyle>
            <a:lvl1pPr algn="r">
              <a:defRPr sz="1200" b="1">
                <a:solidFill>
                  <a:schemeClr val="tx1"/>
                </a:solidFill>
                <a:latin typeface="+mj-lt"/>
                <a:cs typeface="Arial" panose="020B0604020202020204" pitchFamily="34" charset="0"/>
              </a:defRPr>
            </a:lvl1pPr>
          </a:lstStyle>
          <a:p>
            <a:fld id="{26B1E687-C542-4683-A8B6-A52DDEA781B2}" type="slidenum">
              <a:rPr lang="ko-KR" altLang="en-US" smtClean="0"/>
              <a:pPr/>
              <a:t>‹#›</a:t>
            </a:fld>
            <a:endParaRPr lang="ko-KR"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ctr"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mj-lt"/>
          <a:ea typeface="+mj-ea"/>
          <a:cs typeface="+mj-cs"/>
        </a:defRPr>
      </a:lvl1pPr>
      <a:lvl2pPr algn="ctr"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2pPr>
      <a:lvl3pPr algn="ctr"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3pPr>
      <a:lvl4pPr algn="ctr"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4pPr>
      <a:lvl5pPr algn="ctr"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5pPr>
      <a:lvl6pPr marL="457200" algn="ctr"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6pPr>
      <a:lvl7pPr marL="914400" algn="ctr"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7pPr>
      <a:lvl8pPr marL="1371600" algn="ctr"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8pPr>
      <a:lvl9pPr marL="1828800" algn="ctr"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1600" b="1">
          <a:solidFill>
            <a:schemeClr val="accent2"/>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77650" y="3605360"/>
            <a:ext cx="7813050" cy="2170576"/>
          </a:xfrm>
          <a:prstGeom prst="rect">
            <a:avLst/>
          </a:prstGeom>
          <a:noFill/>
          <a:ln>
            <a:noFill/>
          </a:ln>
          <a:effectLst/>
          <a:extLst/>
        </p:spPr>
        <p:txBody>
          <a:bodyPr lIns="72000" tIns="72000" rIns="72000" bIns="720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eaLnBrk="1" hangingPunct="1">
              <a:spcBef>
                <a:spcPct val="20000"/>
              </a:spcBef>
            </a:pPr>
            <a:r>
              <a:rPr lang="en-US" altLang="ko-KR" sz="2400" dirty="0" smtClean="0">
                <a:solidFill>
                  <a:schemeClr val="tx1"/>
                </a:solidFill>
                <a:ea typeface="HY견고딕" panose="02030600000101010101" pitchFamily="18" charset="-127"/>
                <a:cs typeface="Arial" panose="020B0604020202020204" pitchFamily="34" charset="0"/>
              </a:rPr>
              <a:t>Leila Mokhtari Oranj</a:t>
            </a:r>
            <a:endParaRPr lang="en-US" altLang="ko-KR" sz="2400" dirty="0">
              <a:solidFill>
                <a:schemeClr val="tx1"/>
              </a:solidFill>
              <a:ea typeface="HY견고딕" panose="02030600000101010101" pitchFamily="18" charset="-127"/>
              <a:cs typeface="Arial" panose="020B0604020202020204" pitchFamily="34" charset="0"/>
            </a:endParaRPr>
          </a:p>
          <a:p>
            <a:pPr eaLnBrk="1" hangingPunct="1">
              <a:spcBef>
                <a:spcPct val="20000"/>
              </a:spcBef>
            </a:pPr>
            <a:r>
              <a:rPr lang="en-US" altLang="ko-KR" sz="2400" dirty="0" smtClean="0">
                <a:solidFill>
                  <a:schemeClr val="tx1"/>
                </a:solidFill>
                <a:ea typeface="HY견고딕" panose="02030600000101010101" pitchFamily="18" charset="-127"/>
                <a:cs typeface="Arial" panose="020B0604020202020204" pitchFamily="34" charset="0"/>
              </a:rPr>
              <a:t> N.S. </a:t>
            </a:r>
            <a:r>
              <a:rPr lang="en-US" altLang="ko-KR" sz="2400" dirty="0">
                <a:solidFill>
                  <a:schemeClr val="tx1"/>
                </a:solidFill>
                <a:ea typeface="HY견고딕" panose="02030600000101010101" pitchFamily="18" charset="-127"/>
                <a:cs typeface="Arial" panose="020B0604020202020204" pitchFamily="34" charset="0"/>
              </a:rPr>
              <a:t>Jung</a:t>
            </a:r>
            <a:r>
              <a:rPr lang="en-US" altLang="ko-KR" sz="2400" dirty="0" smtClean="0">
                <a:solidFill>
                  <a:schemeClr val="tx1"/>
                </a:solidFill>
                <a:ea typeface="HY견고딕" panose="02030600000101010101" pitchFamily="18" charset="-127"/>
                <a:cs typeface="Arial" panose="020B0604020202020204" pitchFamily="34" charset="0"/>
              </a:rPr>
              <a:t>, A. Lee, M. </a:t>
            </a:r>
            <a:r>
              <a:rPr lang="en-US" altLang="ko-KR" sz="2400" dirty="0" err="1" smtClean="0">
                <a:solidFill>
                  <a:schemeClr val="tx1"/>
                </a:solidFill>
                <a:ea typeface="HY견고딕" panose="02030600000101010101" pitchFamily="18" charset="-127"/>
                <a:cs typeface="Arial" panose="020B0604020202020204" pitchFamily="34" charset="0"/>
              </a:rPr>
              <a:t>Bakhtiari</a:t>
            </a:r>
            <a:r>
              <a:rPr lang="en-US" altLang="ko-KR" sz="2400" dirty="0" smtClean="0">
                <a:solidFill>
                  <a:schemeClr val="tx1"/>
                </a:solidFill>
                <a:ea typeface="HY견고딕" panose="02030600000101010101" pitchFamily="18" charset="-127"/>
                <a:cs typeface="Arial" panose="020B0604020202020204" pitchFamily="34" charset="0"/>
              </a:rPr>
              <a:t>, H.S. Lee</a:t>
            </a:r>
          </a:p>
          <a:p>
            <a:pPr eaLnBrk="1" hangingPunct="1">
              <a:spcBef>
                <a:spcPct val="20000"/>
              </a:spcBef>
            </a:pPr>
            <a:r>
              <a:rPr lang="en-US" altLang="ko-KR" sz="2400" dirty="0" smtClean="0">
                <a:solidFill>
                  <a:schemeClr val="tx1"/>
                </a:solidFill>
                <a:ea typeface="HY견고딕" panose="02030600000101010101" pitchFamily="18" charset="-127"/>
                <a:cs typeface="Arial" panose="020B0604020202020204" pitchFamily="34" charset="0"/>
              </a:rPr>
              <a:t/>
            </a:r>
            <a:br>
              <a:rPr lang="en-US" altLang="ko-KR" sz="2400" dirty="0" smtClean="0">
                <a:solidFill>
                  <a:schemeClr val="tx1"/>
                </a:solidFill>
                <a:ea typeface="HY견고딕" panose="02030600000101010101" pitchFamily="18" charset="-127"/>
                <a:cs typeface="Arial" panose="020B0604020202020204" pitchFamily="34" charset="0"/>
              </a:rPr>
            </a:br>
            <a:endParaRPr lang="en-US" altLang="ko-KR" sz="600" dirty="0" smtClean="0">
              <a:solidFill>
                <a:schemeClr val="tx1"/>
              </a:solidFill>
              <a:ea typeface="HY견고딕" panose="02030600000101010101" pitchFamily="18" charset="-127"/>
              <a:cs typeface="Arial" panose="020B0604020202020204" pitchFamily="34" charset="0"/>
            </a:endParaRPr>
          </a:p>
          <a:p>
            <a:pPr eaLnBrk="1" hangingPunct="1">
              <a:spcBef>
                <a:spcPct val="20000"/>
              </a:spcBef>
            </a:pPr>
            <a:r>
              <a:rPr lang="en-US" altLang="ko-KR" sz="2000" dirty="0" smtClean="0">
                <a:solidFill>
                  <a:schemeClr val="tx1"/>
                </a:solidFill>
                <a:ea typeface="HY견고딕" panose="02030600000101010101" pitchFamily="18" charset="-127"/>
                <a:cs typeface="Arial" panose="020B0604020202020204" pitchFamily="34" charset="0"/>
              </a:rPr>
              <a:t>Radiation </a:t>
            </a:r>
            <a:r>
              <a:rPr lang="en-US" altLang="ko-KR" sz="2000" dirty="0">
                <a:solidFill>
                  <a:schemeClr val="tx1"/>
                </a:solidFill>
                <a:ea typeface="HY견고딕" panose="02030600000101010101" pitchFamily="18" charset="-127"/>
                <a:cs typeface="Arial" panose="020B0604020202020204" pitchFamily="34" charset="0"/>
              </a:rPr>
              <a:t>Protection </a:t>
            </a:r>
            <a:r>
              <a:rPr lang="en-US" altLang="ko-KR" sz="2000" dirty="0" smtClean="0">
                <a:solidFill>
                  <a:schemeClr val="tx1"/>
                </a:solidFill>
                <a:ea typeface="HY견고딕" panose="02030600000101010101" pitchFamily="18" charset="-127"/>
                <a:cs typeface="Arial" panose="020B0604020202020204" pitchFamily="34" charset="0"/>
              </a:rPr>
              <a:t>Team</a:t>
            </a:r>
            <a:br>
              <a:rPr lang="en-US" altLang="ko-KR" sz="2000" dirty="0" smtClean="0">
                <a:solidFill>
                  <a:schemeClr val="tx1"/>
                </a:solidFill>
                <a:ea typeface="HY견고딕" panose="02030600000101010101" pitchFamily="18" charset="-127"/>
                <a:cs typeface="Arial" panose="020B0604020202020204" pitchFamily="34" charset="0"/>
              </a:rPr>
            </a:br>
            <a:r>
              <a:rPr lang="en-US" altLang="ko-KR" sz="2000" dirty="0" smtClean="0">
                <a:solidFill>
                  <a:schemeClr val="tx1"/>
                </a:solidFill>
                <a:ea typeface="HY견고딕" panose="02030600000101010101" pitchFamily="18" charset="-127"/>
                <a:cs typeface="Arial" panose="020B0604020202020204" pitchFamily="34" charset="0"/>
              </a:rPr>
              <a:t>Pohang </a:t>
            </a:r>
            <a:r>
              <a:rPr lang="en-US" altLang="ko-KR" sz="2000" dirty="0">
                <a:solidFill>
                  <a:schemeClr val="tx1"/>
                </a:solidFill>
                <a:ea typeface="HY견고딕" panose="02030600000101010101" pitchFamily="18" charset="-127"/>
                <a:cs typeface="Arial" panose="020B0604020202020204" pitchFamily="34" charset="0"/>
              </a:rPr>
              <a:t>Accelerator </a:t>
            </a:r>
            <a:r>
              <a:rPr lang="en-US" altLang="ko-KR" sz="2000" dirty="0" smtClean="0">
                <a:solidFill>
                  <a:schemeClr val="tx1"/>
                </a:solidFill>
                <a:ea typeface="HY견고딕" panose="02030600000101010101" pitchFamily="18" charset="-127"/>
                <a:cs typeface="Arial" panose="020B0604020202020204" pitchFamily="34" charset="0"/>
              </a:rPr>
              <a:t>Laboratory, POSTECH, Korea</a:t>
            </a:r>
            <a:endParaRPr lang="en-US" altLang="ko-KR" sz="2000" dirty="0">
              <a:solidFill>
                <a:schemeClr val="tx1"/>
              </a:solidFill>
              <a:ea typeface="HY견고딕" panose="02030600000101010101" pitchFamily="18" charset="-127"/>
              <a:cs typeface="Arial" panose="020B0604020202020204" pitchFamily="34" charset="0"/>
            </a:endParaRPr>
          </a:p>
        </p:txBody>
      </p:sp>
      <p:sp>
        <p:nvSpPr>
          <p:cNvPr id="2053" name="Text Box 5"/>
          <p:cNvSpPr txBox="1">
            <a:spLocks noChangeArrowheads="1"/>
          </p:cNvSpPr>
          <p:nvPr/>
        </p:nvSpPr>
        <p:spPr bwMode="auto">
          <a:xfrm>
            <a:off x="716214" y="1342331"/>
            <a:ext cx="7811146" cy="1722559"/>
          </a:xfrm>
          <a:prstGeom prst="rect">
            <a:avLst/>
          </a:prstGeom>
          <a:solidFill>
            <a:srgbClr val="000064"/>
          </a:solidFill>
          <a:ln>
            <a:noFill/>
          </a:ln>
          <a:effectLst/>
          <a:extLst/>
        </p:spPr>
        <p:txBody>
          <a:bodyPr wrap="square" lIns="72000" tIns="72000" rIns="72000" bIns="72000" anchor="ctr">
            <a:no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r>
              <a:rPr lang="en-US" altLang="ko-KR" sz="3200" dirty="0" smtClean="0"/>
              <a:t>Radionuclide yields of proton-induced reactions on Bismuth up to 100 MeV</a:t>
            </a:r>
            <a:endParaRPr lang="ko-KR" altLang="ko-KR" sz="3200" dirty="0"/>
          </a:p>
        </p:txBody>
      </p:sp>
      <p:pic>
        <p:nvPicPr>
          <p:cNvPr id="6" name="그림 5"/>
          <p:cNvPicPr>
            <a:picLocks noChangeAspect="1"/>
          </p:cNvPicPr>
          <p:nvPr/>
        </p:nvPicPr>
        <p:blipFill rotWithShape="1">
          <a:blip r:embed="rId3" cstate="print">
            <a:extLst>
              <a:ext uri="{28A0092B-C50C-407E-A947-70E740481C1C}">
                <a14:useLocalDpi xmlns:a14="http://schemas.microsoft.com/office/drawing/2010/main" val="0"/>
              </a:ext>
            </a:extLst>
          </a:blip>
          <a:srcRect l="7914" r="6553"/>
          <a:stretch/>
        </p:blipFill>
        <p:spPr>
          <a:xfrm>
            <a:off x="1028700" y="227297"/>
            <a:ext cx="1752600" cy="430760"/>
          </a:xfrm>
          <a:prstGeom prst="rect">
            <a:avLst/>
          </a:prstGeom>
        </p:spPr>
      </p:pic>
      <p:sp>
        <p:nvSpPr>
          <p:cNvPr id="2" name="Rectangle 1"/>
          <p:cNvSpPr/>
          <p:nvPr/>
        </p:nvSpPr>
        <p:spPr bwMode="auto">
          <a:xfrm>
            <a:off x="142875" y="6438900"/>
            <a:ext cx="4144453" cy="304800"/>
          </a:xfrm>
          <a:prstGeom prst="rect">
            <a:avLst/>
          </a:prstGeom>
          <a:solidFill>
            <a:schemeClr val="bg1"/>
          </a:solidFill>
          <a:ln>
            <a:noFill/>
          </a:ln>
          <a:effectLst/>
          <a:extLst/>
        </p:spPr>
        <p:txBody>
          <a:bodyPr vert="horz" wrap="square" lIns="72000" tIns="72000" rIns="72000" bIns="72000" numCol="1" rtlCol="0" anchor="t" anchorCtr="0" compatLnSpc="1">
            <a:prstTxWarp prst="textNoShape">
              <a:avLst/>
            </a:prstTxWarp>
            <a:spAutoFit/>
          </a:bodyPr>
          <a:lstStyle/>
          <a:p>
            <a:pPr marL="0" marR="0" indent="0" algn="ctr" defTabSz="958850" rtl="0" eaLnBrk="1" fontAlgn="base" latinLnBrk="1" hangingPunct="1">
              <a:lnSpc>
                <a:spcPct val="100000"/>
              </a:lnSpc>
              <a:spcBef>
                <a:spcPct val="50000"/>
              </a:spcBef>
              <a:spcAft>
                <a:spcPct val="0"/>
              </a:spcAft>
              <a:buClrTx/>
              <a:buSzTx/>
              <a:buFontTx/>
              <a:buNone/>
              <a:tabLst/>
            </a:pPr>
            <a:endParaRPr kumimoji="1" lang="ko-KR" altLang="en-US" sz="3300" b="1" i="0" u="none" strike="noStrike" cap="none" normalizeH="0" baseline="0" smtClean="0">
              <a:ln>
                <a:noFill/>
              </a:ln>
              <a:solidFill>
                <a:schemeClr val="bg1"/>
              </a:solidFill>
              <a:effectLst/>
              <a:latin typeface="Arial" pitchFamily="34" charset="0"/>
              <a:ea typeface="굴림" pitchFamily="50"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2469" y="864982"/>
            <a:ext cx="4054406" cy="3063668"/>
          </a:xfrm>
          <a:prstGeom prst="rect">
            <a:avLst/>
          </a:prstGeom>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495" y="800246"/>
            <a:ext cx="4038600" cy="309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슬라이드 번호 개체 틀 1"/>
          <p:cNvSpPr>
            <a:spLocks noGrp="1"/>
          </p:cNvSpPr>
          <p:nvPr>
            <p:ph type="sldNum" sz="quarter" idx="4"/>
          </p:nvPr>
        </p:nvSpPr>
        <p:spPr/>
        <p:txBody>
          <a:bodyPr/>
          <a:lstStyle/>
          <a:p>
            <a:fld id="{26B1E687-C542-4683-A8B6-A52DDEA781B2}" type="slidenum">
              <a:rPr lang="ko-KR" altLang="en-US" smtClean="0"/>
              <a:pPr/>
              <a:t>10</a:t>
            </a:fld>
            <a:endParaRPr lang="ko-KR" altLang="en-US" dirty="0"/>
          </a:p>
        </p:txBody>
      </p:sp>
      <p:sp>
        <p:nvSpPr>
          <p:cNvPr id="10" name="Rectangle 2"/>
          <p:cNvSpPr>
            <a:spLocks noGrp="1" noChangeArrowheads="1"/>
          </p:cNvSpPr>
          <p:nvPr>
            <p:ph type="title"/>
          </p:nvPr>
        </p:nvSpPr>
        <p:spPr>
          <a:xfrm>
            <a:off x="1017917" y="239602"/>
            <a:ext cx="7874623" cy="504000"/>
          </a:xfrm>
        </p:spPr>
        <p:txBody>
          <a:bodyPr/>
          <a:lstStyle/>
          <a:p>
            <a:pPr algn="r" eaLnBrk="1" hangingPunct="1"/>
            <a:r>
              <a:rPr lang="en-US" altLang="ko-KR" sz="2400" dirty="0" smtClean="0">
                <a:solidFill>
                  <a:srgbClr val="4848D1"/>
                </a:solidFill>
                <a:latin typeface="Arial" panose="020B0604020202020204" pitchFamily="34" charset="0"/>
                <a:ea typeface="Arial Unicode MS" panose="020B0604020202020204" pitchFamily="50" charset="-127"/>
                <a:cs typeface="Arial" panose="020B0604020202020204" pitchFamily="34" charset="0"/>
              </a:rPr>
              <a:t>Examples of </a:t>
            </a:r>
            <a:r>
              <a:rPr lang="el-GR" altLang="ko-KR" sz="2400" dirty="0" smtClean="0">
                <a:solidFill>
                  <a:srgbClr val="4848D1"/>
                </a:solidFill>
                <a:latin typeface="Arial" panose="020B0604020202020204" pitchFamily="34" charset="0"/>
                <a:ea typeface="Arial Unicode MS" panose="020B0604020202020204" pitchFamily="50" charset="-127"/>
                <a:cs typeface="Arial" panose="020B0604020202020204" pitchFamily="34" charset="0"/>
              </a:rPr>
              <a:t>γ</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-ray spectra after the end of irradiation</a:t>
            </a:r>
            <a:endPar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3401" y="3647908"/>
            <a:ext cx="4080510" cy="295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0"/>
          <p:cNvSpPr txBox="1">
            <a:spLocks noChangeArrowheads="1"/>
          </p:cNvSpPr>
          <p:nvPr/>
        </p:nvSpPr>
        <p:spPr bwMode="auto">
          <a:xfrm>
            <a:off x="307498" y="4371377"/>
            <a:ext cx="4272595" cy="9777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marL="285750" indent="-285750" algn="just" eaLnBrk="1" hangingPunct="1">
              <a:buFont typeface="Arial" panose="020B0604020202020204" pitchFamily="34" charset="0"/>
              <a:buChar char="•"/>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Various radionuclides with half-lives ranging from 36 minutes to 31 years were measured. </a:t>
            </a:r>
          </a:p>
        </p:txBody>
      </p:sp>
    </p:spTree>
    <p:extLst>
      <p:ext uri="{BB962C8B-B14F-4D97-AF65-F5344CB8AC3E}">
        <p14:creationId xmlns:p14="http://schemas.microsoft.com/office/powerpoint/2010/main" val="180949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864644" y="203251"/>
            <a:ext cx="6071990" cy="576293"/>
          </a:xfrm>
          <a:prstGeom prst="rect">
            <a:avLst/>
          </a:prstGeom>
          <a:noFill/>
          <a:ln>
            <a:noFill/>
          </a:ln>
          <a:effectLst/>
          <a:extLst/>
        </p:spPr>
        <p:txBody>
          <a:bodyPr wrap="square" lIns="72000" tIns="72000" rIns="72000" bIns="720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r" eaLnBrk="1" hangingPunct="1"/>
            <a:r>
              <a:rPr lang="en-US" altLang="ko-KR" sz="2800" dirty="0">
                <a:solidFill>
                  <a:srgbClr val="4848D1"/>
                </a:solidFill>
                <a:ea typeface="HY견고딕" panose="02030600000101010101" pitchFamily="18" charset="-127"/>
                <a:cs typeface="Arial" panose="020B0604020202020204" pitchFamily="34" charset="0"/>
              </a:rPr>
              <a:t>Monte Carlo Codes</a:t>
            </a:r>
            <a:endParaRPr lang="ko-KR" altLang="ko-KR" sz="2500" dirty="0">
              <a:solidFill>
                <a:schemeClr val="tx1"/>
              </a:solidFill>
              <a:ea typeface="HY견고딕" pitchFamily="18" charset="-127"/>
              <a:cs typeface="Arial" panose="020B0604020202020204" pitchFamily="34" charset="0"/>
            </a:endParaRPr>
          </a:p>
        </p:txBody>
      </p:sp>
      <p:sp>
        <p:nvSpPr>
          <p:cNvPr id="2" name="슬라이드 번호 개체 틀 1"/>
          <p:cNvSpPr>
            <a:spLocks noGrp="1"/>
          </p:cNvSpPr>
          <p:nvPr>
            <p:ph type="sldNum" sz="quarter" idx="4"/>
          </p:nvPr>
        </p:nvSpPr>
        <p:spPr/>
        <p:txBody>
          <a:bodyPr/>
          <a:lstStyle/>
          <a:p>
            <a:fld id="{26B1E687-C542-4683-A8B6-A52DDEA781B2}" type="slidenum">
              <a:rPr lang="ko-KR" altLang="en-US" smtClean="0"/>
              <a:pPr/>
              <a:t>11</a:t>
            </a:fld>
            <a:endParaRPr lang="ko-KR" altLang="en-US" dirty="0"/>
          </a:p>
        </p:txBody>
      </p:sp>
      <p:sp>
        <p:nvSpPr>
          <p:cNvPr id="7" name="Text Box 10"/>
          <p:cNvSpPr txBox="1">
            <a:spLocks noChangeArrowheads="1"/>
          </p:cNvSpPr>
          <p:nvPr/>
        </p:nvSpPr>
        <p:spPr bwMode="auto">
          <a:xfrm>
            <a:off x="226198" y="848995"/>
            <a:ext cx="8815390" cy="76230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000064"/>
                </a:solidFill>
                <a:ea typeface="HY견고딕" pitchFamily="18" charset="-127"/>
                <a:cs typeface="Arial" panose="020B0604020202020204" pitchFamily="34" charset="0"/>
              </a:rPr>
              <a:t> Simulation were performed by FLUKA, MARS, and PHITS codes and compared with the measurements to verify nuclear data libraries in the codes  </a:t>
            </a:r>
          </a:p>
        </p:txBody>
      </p:sp>
      <p:graphicFrame>
        <p:nvGraphicFramePr>
          <p:cNvPr id="11" name="표 19"/>
          <p:cNvGraphicFramePr>
            <a:graphicFrameLocks noGrp="1"/>
          </p:cNvGraphicFramePr>
          <p:nvPr>
            <p:extLst>
              <p:ext uri="{D42A27DB-BD31-4B8C-83A1-F6EECF244321}">
                <p14:modId xmlns:p14="http://schemas.microsoft.com/office/powerpoint/2010/main" val="4102490346"/>
              </p:ext>
            </p:extLst>
          </p:nvPr>
        </p:nvGraphicFramePr>
        <p:xfrm>
          <a:off x="1492652" y="2786633"/>
          <a:ext cx="6307952" cy="3349606"/>
        </p:xfrm>
        <a:graphic>
          <a:graphicData uri="http://schemas.openxmlformats.org/drawingml/2006/table">
            <a:tbl>
              <a:tblPr/>
              <a:tblGrid>
                <a:gridCol w="1082802"/>
                <a:gridCol w="1552374"/>
                <a:gridCol w="2205926"/>
                <a:gridCol w="1466850"/>
              </a:tblGrid>
              <a:tr h="222773">
                <a:tc>
                  <a:txBody>
                    <a:bodyPr/>
                    <a:lstStyle/>
                    <a:p>
                      <a:pPr marL="0" marR="0" algn="ctr">
                        <a:lnSpc>
                          <a:spcPct val="100000"/>
                        </a:lnSpc>
                        <a:spcBef>
                          <a:spcPts val="0"/>
                        </a:spcBef>
                        <a:spcAft>
                          <a:spcPts val="0"/>
                        </a:spcAft>
                      </a:pPr>
                      <a:r>
                        <a:rPr lang="en-US" altLang="ko-KR" sz="1400" b="1" dirty="0" smtClean="0">
                          <a:solidFill>
                            <a:srgbClr val="000000"/>
                          </a:solidFill>
                          <a:effectLst/>
                          <a:latin typeface="Arial" panose="020B0604020202020204" pitchFamily="34" charset="0"/>
                          <a:ea typeface="+mn-ea"/>
                          <a:cs typeface="Arial" panose="020B0604020202020204" pitchFamily="34" charset="0"/>
                        </a:rPr>
                        <a:t>Nuclide</a:t>
                      </a:r>
                      <a:endParaRPr lang="ko-KR" altLang="en-US" sz="14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400" b="1" dirty="0" smtClean="0">
                          <a:solidFill>
                            <a:srgbClr val="000000"/>
                          </a:solidFill>
                          <a:effectLst/>
                          <a:latin typeface="Arial" panose="020B0604020202020204" pitchFamily="34" charset="0"/>
                          <a:cs typeface="Arial" panose="020B0604020202020204" pitchFamily="34" charset="0"/>
                        </a:rPr>
                        <a:t>Half-life</a:t>
                      </a:r>
                      <a:endParaRPr lang="ko-KR" altLang="en-US" sz="14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400" b="1" dirty="0" smtClean="0">
                          <a:solidFill>
                            <a:srgbClr val="000000"/>
                          </a:solidFill>
                          <a:effectLst/>
                          <a:latin typeface="Arial" panose="020B0604020202020204" pitchFamily="34" charset="0"/>
                          <a:cs typeface="Arial" panose="020B0604020202020204" pitchFamily="34" charset="0"/>
                        </a:rPr>
                        <a:t>Contributing</a:t>
                      </a:r>
                      <a:r>
                        <a:rPr lang="en-US" altLang="ko-KR" sz="1400" b="1" baseline="0" dirty="0" smtClean="0">
                          <a:solidFill>
                            <a:srgbClr val="000000"/>
                          </a:solidFill>
                          <a:effectLst/>
                          <a:latin typeface="Arial" panose="020B0604020202020204" pitchFamily="34" charset="0"/>
                          <a:cs typeface="Arial" panose="020B0604020202020204" pitchFamily="34" charset="0"/>
                        </a:rPr>
                        <a:t> reactions</a:t>
                      </a:r>
                      <a:endParaRPr lang="ko-KR" altLang="en-US" sz="14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400" b="1" dirty="0" smtClean="0">
                          <a:solidFill>
                            <a:srgbClr val="000000"/>
                          </a:solidFill>
                          <a:effectLst/>
                          <a:latin typeface="Arial" panose="020B0604020202020204" pitchFamily="34" charset="0"/>
                          <a:cs typeface="Arial" panose="020B0604020202020204" pitchFamily="34" charset="0"/>
                        </a:rPr>
                        <a:t>Q-value (MeV)</a:t>
                      </a:r>
                      <a:endParaRPr lang="ko-KR" altLang="en-US" sz="14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19710">
                <a:tc>
                  <a:txBody>
                    <a:bodyPr/>
                    <a:lstStyle/>
                    <a:p>
                      <a:pPr marL="0" marR="0" algn="ctr">
                        <a:lnSpc>
                          <a:spcPct val="100000"/>
                        </a:lnSpc>
                        <a:spcBef>
                          <a:spcPts val="0"/>
                        </a:spcBef>
                        <a:spcAft>
                          <a:spcPts val="0"/>
                        </a:spcAft>
                      </a:pPr>
                      <a:r>
                        <a:rPr lang="en-US" altLang="ko-KR" sz="1400" b="1" baseline="3000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207</a:t>
                      </a:r>
                      <a:r>
                        <a:rPr lang="en-US" altLang="ko-KR"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Po</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8.8±0.1 d</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kumimoji="0" lang="en-US" altLang="ko-KR" sz="1400" b="0"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209</a:t>
                      </a:r>
                      <a:r>
                        <a:rPr kumimoji="0" lang="en-US" altLang="ko-KR"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Bi(p, 3n) </a:t>
                      </a:r>
                      <a:r>
                        <a:rPr kumimoji="0" lang="en-US" altLang="ko-KR" sz="1400" b="0"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207</a:t>
                      </a:r>
                      <a:r>
                        <a:rPr kumimoji="0" lang="en-US" altLang="ko-KR"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Po→</a:t>
                      </a:r>
                      <a:r>
                        <a:rPr kumimoji="0" lang="en-US" altLang="ko-KR" sz="1400" b="0"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207</a:t>
                      </a:r>
                      <a:r>
                        <a:rPr kumimoji="0" lang="en-US" altLang="ko-KR"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Bi</a:t>
                      </a:r>
                      <a:endParaRPr kumimoji="0" lang="ko-KR" altLang="en-US"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400" b="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-18.04 </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1971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baseline="3000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206</a:t>
                      </a:r>
                      <a:r>
                        <a:rPr lang="en-US" altLang="ko-KR"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Po</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1.74±0.08 h</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209</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Bi(p, 4n)</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 206</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Po→</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206</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400" b="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-25.07</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205</a:t>
                      </a:r>
                      <a:r>
                        <a:rPr kumimoji="0" lang="en-US" altLang="ko-KR" sz="1400" b="1"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Po</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3.519±0.012 h</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209</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Bi(p, 5n)</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 205</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Po→</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205</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266700" indent="-266700" algn="ctr" rtl="0">
                        <a:lnSpc>
                          <a:spcPct val="115000"/>
                        </a:lnSpc>
                        <a:spcAft>
                          <a:spcPts val="0"/>
                        </a:spcAft>
                      </a:pP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-33.82</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204</a:t>
                      </a:r>
                      <a:r>
                        <a:rPr kumimoji="0" lang="en-US" altLang="ko-KR" sz="1400" b="1"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Po</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36.7±0.5 m</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209</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Bi(p, 6n)</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 204</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Po→</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204</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266700" indent="-266700" algn="ctr">
                        <a:lnSpc>
                          <a:spcPct val="115000"/>
                        </a:lnSpc>
                        <a:spcAft>
                          <a:spcPts val="0"/>
                        </a:spcAft>
                      </a:pP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-41.05</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203</a:t>
                      </a:r>
                      <a:r>
                        <a:rPr kumimoji="0" lang="en-US" altLang="ko-KR" sz="1400" b="1"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Po</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8.8±0.1 d</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209</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Bi(p, 7n)</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 203</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Po→</a:t>
                      </a:r>
                      <a:r>
                        <a:rPr lang="en-US" sz="1400" baseline="30000" dirty="0">
                          <a:effectLst/>
                          <a:latin typeface="Arial Unicode MS" panose="020B0604020202020204" pitchFamily="50" charset="-127"/>
                          <a:ea typeface="Arial Unicode MS" panose="020B0604020202020204" pitchFamily="50" charset="-127"/>
                          <a:cs typeface="Arial Unicode MS" panose="020B0604020202020204" pitchFamily="50" charset="-127"/>
                        </a:rPr>
                        <a:t>203</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-50.16</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baseline="3000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207</a:t>
                      </a:r>
                      <a:r>
                        <a:rPr lang="en-US" altLang="ko-KR"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31.55±0.04 y</a:t>
                      </a:r>
                      <a:endParaRPr kumimoji="0" lang="ko-KR" altLang="en-US" sz="1400" b="0" i="0" u="none" strike="noStrike" kern="1200" cap="none" spc="0" normalizeH="0" baseline="0" noProof="0" dirty="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lang="en-US" altLang="ko-KR" sz="1400" baseline="300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209</a:t>
                      </a: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Bi(p, p2n)</a:t>
                      </a:r>
                      <a:endParaRPr kumimoji="0" lang="ko-KR" altLang="en-US"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-14.35</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baseline="3000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206</a:t>
                      </a:r>
                      <a:r>
                        <a:rPr lang="en-US" altLang="ko-KR"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6.243±0.003d</a:t>
                      </a:r>
                      <a:endParaRPr kumimoji="0" lang="ko-KR" altLang="en-US" sz="1400" b="0" i="0" u="none" strike="noStrike" kern="1200" cap="none" spc="0" normalizeH="0" baseline="0" noProof="0" dirty="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209</a:t>
                      </a:r>
                      <a:r>
                        <a:rPr kumimoji="0" lang="en-US" altLang="ko-KR"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Bi(p, p3n)</a:t>
                      </a:r>
                      <a:endParaRPr kumimoji="0" lang="ko-KR" altLang="en-US"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a:t>
                      </a:r>
                      <a:r>
                        <a:rPr lang="en-US"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22.44</a:t>
                      </a: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 </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205</a:t>
                      </a:r>
                      <a:r>
                        <a:rPr kumimoji="0" lang="en-US" altLang="ko-KR" sz="1400" b="1"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Bi</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15.31±0.04 d</a:t>
                      </a:r>
                      <a:endParaRPr kumimoji="0" lang="ko-KR" altLang="en-US" sz="1400" b="0" i="0" u="none" strike="noStrike" kern="1200" cap="none" spc="0" normalizeH="0" baseline="0" noProof="0" dirty="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kumimoji="0" lang="en-US" altLang="ko-KR" sz="1400" b="0"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209</a:t>
                      </a:r>
                      <a:r>
                        <a:rPr kumimoji="0" lang="en-US" altLang="ko-KR"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Bi(p, p4n)</a:t>
                      </a:r>
                      <a:endParaRPr kumimoji="0" lang="ko-KR" altLang="en-US"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a:t>
                      </a:r>
                      <a:r>
                        <a:rPr lang="en-US"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29.48</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baseline="3000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204</a:t>
                      </a:r>
                      <a:r>
                        <a:rPr lang="en-US" altLang="ko-KR"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11.22±0.10 h</a:t>
                      </a:r>
                      <a:endParaRPr kumimoji="0" lang="ko-KR" altLang="en-US" sz="1400" b="0" i="0" u="none" strike="noStrike" kern="1200" cap="none" spc="0" normalizeH="0" baseline="0" noProof="0" dirty="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kumimoji="0" lang="en-US" altLang="ko-KR" sz="1400" b="0"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209</a:t>
                      </a:r>
                      <a:r>
                        <a:rPr kumimoji="0" lang="en-US" altLang="ko-KR"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Bi(p, p5n)</a:t>
                      </a:r>
                      <a:endParaRPr kumimoji="0" lang="ko-KR" altLang="en-US"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a:t>
                      </a:r>
                      <a:r>
                        <a:rPr lang="en-US"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37.97</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0009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baseline="30000"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203</a:t>
                      </a:r>
                      <a:r>
                        <a:rPr lang="en-US" altLang="ko-KR"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rPr>
                        <a:t>Bi</a:t>
                      </a:r>
                      <a:endParaRPr lang="en-US" sz="1400" b="1" dirty="0" smtClean="0">
                        <a:solidFill>
                          <a:srgbClr val="000000"/>
                        </a:solidFill>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0"/>
                        </a:spcAft>
                        <a:buClrTx/>
                        <a:buSzTx/>
                        <a:buFontTx/>
                        <a:buNone/>
                        <a:tabLst/>
                        <a:defRPr/>
                      </a:pPr>
                      <a:r>
                        <a:rPr lang="en-US" altLang="ko-KR"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11.76±0.05 h</a:t>
                      </a:r>
                      <a:endParaRPr kumimoji="0" lang="ko-KR" altLang="en-US" sz="1400" b="0" i="0" u="none" strike="noStrike" kern="1200" cap="none" spc="0" normalizeH="0" baseline="0" noProof="0" dirty="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3000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209</a:t>
                      </a:r>
                      <a:r>
                        <a:rPr kumimoji="0" lang="en-US" altLang="ko-KR"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rPr>
                        <a:t>Bi(p, p6n)</a:t>
                      </a:r>
                      <a:endParaRPr kumimoji="0" lang="ko-KR" altLang="en-US" sz="1400" b="0" i="0" u="none" strike="noStrike" kern="1200" cap="none" spc="0" normalizeH="0" baseline="0" noProof="0" dirty="0" smtClean="0">
                        <a:ln>
                          <a:noFill/>
                        </a:ln>
                        <a:solidFill>
                          <a:srgbClr val="000000"/>
                        </a:solidFill>
                        <a:effectLst/>
                        <a:uLnTx/>
                        <a:uFillTx/>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Unicode MS" panose="020B0604020202020204" pitchFamily="50" charset="-127"/>
                          <a:ea typeface="Arial Unicode MS" panose="020B0604020202020204" pitchFamily="50" charset="-127"/>
                          <a:cs typeface="Arial Unicode MS" panose="020B0604020202020204" pitchFamily="50" charset="-127"/>
                        </a:rPr>
                        <a:t>-</a:t>
                      </a:r>
                      <a:r>
                        <a:rPr lang="en-US" sz="1400" dirty="0" smtClean="0">
                          <a:effectLst/>
                          <a:latin typeface="Arial Unicode MS" panose="020B0604020202020204" pitchFamily="50" charset="-127"/>
                          <a:ea typeface="Arial Unicode MS" panose="020B0604020202020204" pitchFamily="50" charset="-127"/>
                          <a:cs typeface="Arial Unicode MS" panose="020B0604020202020204" pitchFamily="50" charset="-127"/>
                        </a:rPr>
                        <a:t>45.16</a:t>
                      </a:r>
                      <a:endParaRPr lang="ko-KR" sz="1400" dirty="0">
                        <a:effectLst/>
                        <a:latin typeface="Arial Unicode MS" panose="020B0604020202020204" pitchFamily="50" charset="-127"/>
                        <a:ea typeface="Arial Unicode MS" panose="020B0604020202020204" pitchFamily="50" charset="-127"/>
                        <a:cs typeface="Arial Unicode MS" panose="020B0604020202020204" pitchFamily="50" charset="-127"/>
                      </a:endParaRPr>
                    </a:p>
                  </a:txBody>
                  <a:tcPr marL="27075" marR="27075" marT="0" marB="0"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8" name="Content Placeholder 2"/>
          <p:cNvSpPr>
            <a:spLocks noGrp="1"/>
          </p:cNvSpPr>
          <p:nvPr>
            <p:ph idx="1"/>
          </p:nvPr>
        </p:nvSpPr>
        <p:spPr>
          <a:xfrm>
            <a:off x="271705" y="1467432"/>
            <a:ext cx="5628934" cy="1228144"/>
          </a:xfrm>
        </p:spPr>
        <p:txBody>
          <a:bodyPr>
            <a:normAutofit fontScale="92500" lnSpcReduction="10000"/>
          </a:bodyPr>
          <a:lstStyle/>
          <a:p>
            <a:pPr lvl="0" algn="just" latinLnBrk="0">
              <a:lnSpc>
                <a:spcPct val="150000"/>
              </a:lnSpc>
              <a:spcBef>
                <a:spcPts val="0"/>
              </a:spcBef>
              <a:buFont typeface="+mj-ea"/>
              <a:buAutoNum type="circleNumDbPlain"/>
              <a:defRPr/>
            </a:pPr>
            <a:r>
              <a:rPr lang="en-GB" altLang="en-US" sz="1800" b="1" dirty="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FLUKA </a:t>
            </a:r>
            <a:r>
              <a:rPr lang="en-GB" altLang="en-US" sz="1800" b="1" dirty="0" smtClean="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2011.2c </a:t>
            </a:r>
            <a:r>
              <a:rPr lang="en-GB" altLang="en-US" sz="1800" b="1" dirty="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(default </a:t>
            </a:r>
            <a:r>
              <a:rPr lang="en-GB" altLang="en-US" sz="1800" b="1" dirty="0" smtClean="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option, PEANUT)</a:t>
            </a:r>
            <a:endParaRPr lang="en-GB" altLang="en-US" sz="1800" b="1" dirty="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endParaRPr>
          </a:p>
          <a:p>
            <a:pPr lvl="0" algn="just" latinLnBrk="0">
              <a:lnSpc>
                <a:spcPct val="150000"/>
              </a:lnSpc>
              <a:spcBef>
                <a:spcPts val="0"/>
              </a:spcBef>
              <a:buFont typeface="+mj-ea"/>
              <a:buAutoNum type="circleNumDbPlain"/>
              <a:defRPr/>
            </a:pPr>
            <a:r>
              <a:rPr lang="en-GB" altLang="en-US" sz="1800" b="1" kern="0" dirty="0" smtClean="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PHITS-2.64 </a:t>
            </a:r>
            <a:r>
              <a:rPr lang="en-US" altLang="en-US" sz="1800" b="1" kern="0" dirty="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a:t>
            </a:r>
            <a:r>
              <a:rPr kumimoji="1" lang="en-US" altLang="ko-KR" sz="1800" b="1" dirty="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INCL 4.6 model)</a:t>
            </a:r>
            <a:r>
              <a:rPr lang="en-GB" altLang="en-US" sz="1800" b="1" kern="0" dirty="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 &amp; DCHAIN-SP2001</a:t>
            </a:r>
          </a:p>
          <a:p>
            <a:pPr lvl="0" algn="just" latinLnBrk="0">
              <a:lnSpc>
                <a:spcPct val="150000"/>
              </a:lnSpc>
              <a:spcBef>
                <a:spcPts val="0"/>
              </a:spcBef>
              <a:buFont typeface="+mj-ea"/>
              <a:buAutoNum type="circleNumDbPlain"/>
              <a:defRPr/>
            </a:pPr>
            <a:r>
              <a:rPr lang="en-GB" altLang="en-US" sz="1800" b="1" kern="0" dirty="0" smtClean="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rPr>
              <a:t>MARS-15 (CEM)</a:t>
            </a:r>
            <a:endParaRPr lang="en-GB" altLang="en-US" sz="1800" b="1" kern="0" dirty="0">
              <a:solidFill>
                <a:srgbClr val="4848D1"/>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Tree>
    <p:extLst>
      <p:ext uri="{BB962C8B-B14F-4D97-AF65-F5344CB8AC3E}">
        <p14:creationId xmlns:p14="http://schemas.microsoft.com/office/powerpoint/2010/main" val="292795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
          <p:cNvSpPr txBox="1">
            <a:spLocks noChangeArrowheads="1"/>
          </p:cNvSpPr>
          <p:nvPr/>
        </p:nvSpPr>
        <p:spPr bwMode="auto">
          <a:xfrm>
            <a:off x="4562363" y="1187158"/>
            <a:ext cx="4115906" cy="9777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FLUKA and MARS predict the activity well apart from the last Bi foil. However, PHITS overestimates measurements.  </a:t>
            </a:r>
          </a:p>
        </p:txBody>
      </p:sp>
      <p:sp>
        <p:nvSpPr>
          <p:cNvPr id="2" name="슬라이드 번호 개체 틀 1"/>
          <p:cNvSpPr>
            <a:spLocks noGrp="1"/>
          </p:cNvSpPr>
          <p:nvPr>
            <p:ph type="sldNum" sz="quarter" idx="4"/>
          </p:nvPr>
        </p:nvSpPr>
        <p:spPr/>
        <p:txBody>
          <a:bodyPr/>
          <a:lstStyle/>
          <a:p>
            <a:fld id="{26B1E687-C542-4683-A8B6-A52DDEA781B2}" type="slidenum">
              <a:rPr lang="ko-KR" altLang="en-US" smtClean="0"/>
              <a:pPr/>
              <a:t>12</a:t>
            </a:fld>
            <a:endParaRPr lang="ko-KR" altLang="en-US" dirty="0"/>
          </a:p>
        </p:txBody>
      </p:sp>
      <p:sp>
        <p:nvSpPr>
          <p:cNvPr id="10" name="Rectangle 2"/>
          <p:cNvSpPr>
            <a:spLocks noGrp="1" noChangeArrowheads="1"/>
          </p:cNvSpPr>
          <p:nvPr>
            <p:ph type="title"/>
          </p:nvPr>
        </p:nvSpPr>
        <p:spPr>
          <a:xfrm>
            <a:off x="1406106" y="239602"/>
            <a:ext cx="7486433" cy="504000"/>
          </a:xfrm>
        </p:spPr>
        <p:txBody>
          <a:bodyPr/>
          <a:lstStyle/>
          <a:p>
            <a:pPr algn="r" eaLnBrk="1" hangingPunct="1"/>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Results: </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209</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Bi(p,3n)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207</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Po &amp; (p,4n)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206</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Po Reactions   </a:t>
            </a:r>
            <a:endPar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endParaRPr>
          </a:p>
        </p:txBody>
      </p:sp>
      <p:sp>
        <p:nvSpPr>
          <p:cNvPr id="8" name="Text Box 10"/>
          <p:cNvSpPr txBox="1">
            <a:spLocks noChangeArrowheads="1"/>
          </p:cNvSpPr>
          <p:nvPr/>
        </p:nvSpPr>
        <p:spPr bwMode="auto">
          <a:xfrm>
            <a:off x="4651363" y="3602726"/>
            <a:ext cx="4115906" cy="208574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PHITS results are consistent  with the measurement except for the forth Bi foil. </a:t>
            </a:r>
          </a:p>
          <a:p>
            <a:pPr algn="just" eaLnBrk="1" hangingPunct="1">
              <a:buFont typeface="Wingdings" pitchFamily="2" charset="2"/>
              <a:buChar char="q"/>
            </a:pPr>
            <a:r>
              <a:rPr lang="en-US" altLang="ko-KR" sz="1600" dirty="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FLUKA and MARS results are in agreement with the measured data for the </a:t>
            </a:r>
            <a:r>
              <a:rPr lang="en-US" altLang="ko-KR" sz="1600" dirty="0" smtClean="0">
                <a:solidFill>
                  <a:srgbClr val="4848D1"/>
                </a:solidFill>
                <a:ea typeface="HY견고딕" pitchFamily="18" charset="-127"/>
                <a:cs typeface="Arial" panose="020B0604020202020204" pitchFamily="34" charset="0"/>
              </a:rPr>
              <a:t>first </a:t>
            </a:r>
            <a:r>
              <a:rPr lang="en-US" altLang="ko-KR" sz="1600" dirty="0" smtClean="0">
                <a:solidFill>
                  <a:srgbClr val="4848D1"/>
                </a:solidFill>
                <a:ea typeface="HY견고딕" pitchFamily="18" charset="-127"/>
                <a:cs typeface="Arial" panose="020B0604020202020204" pitchFamily="34" charset="0"/>
              </a:rPr>
              <a:t>two bismuth foils, underestimating the activity in the other foils.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5" y="785005"/>
            <a:ext cx="4141470" cy="293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07" y="3354062"/>
            <a:ext cx="4004310" cy="302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75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p:txBody>
          <a:bodyPr/>
          <a:lstStyle/>
          <a:p>
            <a:fld id="{26B1E687-C542-4683-A8B6-A52DDEA781B2}" type="slidenum">
              <a:rPr lang="ko-KR" altLang="en-US" smtClean="0"/>
              <a:pPr/>
              <a:t>13</a:t>
            </a:fld>
            <a:endParaRPr lang="ko-KR" altLang="en-US" dirty="0"/>
          </a:p>
        </p:txBody>
      </p:sp>
      <p:sp>
        <p:nvSpPr>
          <p:cNvPr id="10" name="Rectangle 2"/>
          <p:cNvSpPr>
            <a:spLocks noGrp="1" noChangeArrowheads="1"/>
          </p:cNvSpPr>
          <p:nvPr>
            <p:ph type="title"/>
          </p:nvPr>
        </p:nvSpPr>
        <p:spPr>
          <a:xfrm>
            <a:off x="1431986" y="239602"/>
            <a:ext cx="7460554" cy="504000"/>
          </a:xfrm>
        </p:spPr>
        <p:txBody>
          <a:bodyPr/>
          <a:lstStyle/>
          <a:p>
            <a:pPr algn="r" eaLnBrk="1" hangingPunct="1"/>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Results: </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209</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Bi(p,5n)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205</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Po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&amp; (</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p,6n)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204</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Po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reactions</a:t>
            </a:r>
          </a:p>
        </p:txBody>
      </p:sp>
      <p:sp>
        <p:nvSpPr>
          <p:cNvPr id="7" name="Text Box 10"/>
          <p:cNvSpPr txBox="1">
            <a:spLocks noChangeArrowheads="1"/>
          </p:cNvSpPr>
          <p:nvPr/>
        </p:nvSpPr>
        <p:spPr bwMode="auto">
          <a:xfrm>
            <a:off x="4456460" y="1793632"/>
            <a:ext cx="4238750" cy="27936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lvl="0" algn="just" defTabSz="914400" eaLnBrk="1" hangingPunct="1">
              <a:buFont typeface="Wingdings" pitchFamily="2" charset="2"/>
              <a:buChar char="q"/>
            </a:pPr>
            <a:r>
              <a:rPr lang="en-US" altLang="ko-KR" sz="1600" dirty="0" smtClean="0">
                <a:solidFill>
                  <a:srgbClr val="4848D1"/>
                </a:solidFill>
                <a:ea typeface="HY견고딕" pitchFamily="18" charset="-127"/>
                <a:cs typeface="Arial" panose="020B0604020202020204" pitchFamily="34" charset="0"/>
              </a:rPr>
              <a:t> For </a:t>
            </a:r>
            <a:r>
              <a:rPr lang="en-US" altLang="ko-KR" sz="1600" baseline="30000" dirty="0" smtClean="0">
                <a:solidFill>
                  <a:srgbClr val="4848D1"/>
                </a:solidFill>
                <a:ea typeface="HY견고딕" pitchFamily="18" charset="-127"/>
                <a:cs typeface="Arial" panose="020B0604020202020204" pitchFamily="34" charset="0"/>
              </a:rPr>
              <a:t>204</a:t>
            </a:r>
            <a:r>
              <a:rPr lang="en-US" altLang="ko-KR" sz="1600" dirty="0" smtClean="0">
                <a:solidFill>
                  <a:srgbClr val="4848D1"/>
                </a:solidFill>
                <a:ea typeface="HY견고딕" pitchFamily="18" charset="-127"/>
                <a:cs typeface="Arial" panose="020B0604020202020204" pitchFamily="34" charset="0"/>
              </a:rPr>
              <a:t>Po and </a:t>
            </a:r>
            <a:r>
              <a:rPr lang="en-US" altLang="ko-KR" sz="1600" baseline="30000" dirty="0" smtClean="0">
                <a:solidFill>
                  <a:srgbClr val="4848D1"/>
                </a:solidFill>
                <a:ea typeface="HY견고딕" pitchFamily="18" charset="-127"/>
                <a:cs typeface="Arial" panose="020B0604020202020204" pitchFamily="34" charset="0"/>
              </a:rPr>
              <a:t>205</a:t>
            </a:r>
            <a:r>
              <a:rPr lang="en-US" altLang="ko-KR" sz="1600" dirty="0" smtClean="0">
                <a:solidFill>
                  <a:srgbClr val="4848D1"/>
                </a:solidFill>
                <a:ea typeface="HY견고딕" pitchFamily="18" charset="-127"/>
                <a:cs typeface="Arial" panose="020B0604020202020204" pitchFamily="34" charset="0"/>
              </a:rPr>
              <a:t>Po radionuclides, all codes </a:t>
            </a:r>
            <a:r>
              <a:rPr lang="en-US" altLang="ko-KR" sz="1600" dirty="0">
                <a:solidFill>
                  <a:srgbClr val="4848D1"/>
                </a:solidFill>
                <a:ea typeface="HY견고딕" pitchFamily="18" charset="-127"/>
                <a:cs typeface="Arial" panose="020B0604020202020204" pitchFamily="34" charset="0"/>
              </a:rPr>
              <a:t>results are in agreement with the measured data for the </a:t>
            </a:r>
            <a:r>
              <a:rPr lang="en-US" altLang="ko-KR" sz="1600" dirty="0" smtClean="0">
                <a:solidFill>
                  <a:srgbClr val="4848D1"/>
                </a:solidFill>
                <a:ea typeface="HY견고딕" pitchFamily="18" charset="-127"/>
                <a:cs typeface="Arial" panose="020B0604020202020204" pitchFamily="34" charset="0"/>
              </a:rPr>
              <a:t>first </a:t>
            </a:r>
            <a:r>
              <a:rPr lang="en-US" altLang="ko-KR" sz="1600" dirty="0" smtClean="0">
                <a:solidFill>
                  <a:srgbClr val="4848D1"/>
                </a:solidFill>
                <a:ea typeface="HY견고딕" pitchFamily="18" charset="-127"/>
                <a:cs typeface="Arial" panose="020B0604020202020204" pitchFamily="34" charset="0"/>
              </a:rPr>
              <a:t>three </a:t>
            </a:r>
            <a:r>
              <a:rPr lang="en-US" altLang="ko-KR" sz="1600" dirty="0">
                <a:solidFill>
                  <a:srgbClr val="4848D1"/>
                </a:solidFill>
                <a:ea typeface="HY견고딕" pitchFamily="18" charset="-127"/>
                <a:cs typeface="Arial" panose="020B0604020202020204" pitchFamily="34" charset="0"/>
              </a:rPr>
              <a:t>bismuth </a:t>
            </a:r>
            <a:r>
              <a:rPr lang="en-US" altLang="ko-KR" sz="1600" dirty="0" smtClean="0">
                <a:solidFill>
                  <a:srgbClr val="4848D1"/>
                </a:solidFill>
                <a:ea typeface="HY견고딕" pitchFamily="18" charset="-127"/>
                <a:cs typeface="Arial" panose="020B0604020202020204" pitchFamily="34" charset="0"/>
              </a:rPr>
              <a:t>foils, </a:t>
            </a:r>
            <a:r>
              <a:rPr lang="en-US" altLang="ko-KR" sz="1600" dirty="0">
                <a:solidFill>
                  <a:srgbClr val="4848D1"/>
                </a:solidFill>
                <a:ea typeface="HY견고딕" pitchFamily="18" charset="-127"/>
                <a:cs typeface="Arial" panose="020B0604020202020204" pitchFamily="34" charset="0"/>
              </a:rPr>
              <a:t>underestimating the activity in the other </a:t>
            </a:r>
            <a:r>
              <a:rPr lang="en-US" altLang="ko-KR" sz="1600" dirty="0" smtClean="0">
                <a:solidFill>
                  <a:srgbClr val="4848D1"/>
                </a:solidFill>
                <a:ea typeface="HY견고딕" pitchFamily="18" charset="-127"/>
                <a:cs typeface="Arial" panose="020B0604020202020204" pitchFamily="34" charset="0"/>
              </a:rPr>
              <a:t>foils.</a:t>
            </a:r>
          </a:p>
          <a:p>
            <a:pPr lvl="0" algn="just" defTabSz="914400" eaLnBrk="1" hangingPunct="1">
              <a:buFont typeface="Wingdings" pitchFamily="2" charset="2"/>
              <a:buChar char="q"/>
            </a:pPr>
            <a:endParaRPr lang="en-US" altLang="ko-KR" sz="1600" dirty="0" smtClean="0">
              <a:solidFill>
                <a:srgbClr val="4848D1"/>
              </a:solidFill>
              <a:ea typeface="HY견고딕" pitchFamily="18" charset="-127"/>
              <a:cs typeface="Arial" panose="020B0604020202020204" pitchFamily="34" charset="0"/>
            </a:endParaRPr>
          </a:p>
          <a:p>
            <a:pPr lvl="0" algn="just" defTabSz="914400" eaLnBrk="1" hangingPunct="1">
              <a:buFont typeface="Wingdings" pitchFamily="2" charset="2"/>
              <a:buChar char="q"/>
            </a:pPr>
            <a:r>
              <a:rPr lang="en-US" altLang="ko-KR" sz="1600" dirty="0" smtClean="0">
                <a:solidFill>
                  <a:srgbClr val="4848D1"/>
                </a:solidFill>
                <a:ea typeface="HY견고딕" pitchFamily="18" charset="-127"/>
                <a:cs typeface="Arial" panose="020B0604020202020204" pitchFamily="34" charset="0"/>
              </a:rPr>
              <a:t> In the Case of </a:t>
            </a:r>
            <a:r>
              <a:rPr lang="en-US" altLang="ko-KR" sz="1600" baseline="30000" dirty="0" smtClean="0">
                <a:solidFill>
                  <a:srgbClr val="4848D1"/>
                </a:solidFill>
                <a:ea typeface="HY견고딕" pitchFamily="18" charset="-127"/>
                <a:cs typeface="Arial" panose="020B0604020202020204" pitchFamily="34" charset="0"/>
              </a:rPr>
              <a:t>205</a:t>
            </a:r>
            <a:r>
              <a:rPr lang="en-US" altLang="ko-KR" sz="1600" dirty="0" smtClean="0">
                <a:solidFill>
                  <a:srgbClr val="4848D1"/>
                </a:solidFill>
                <a:ea typeface="HY견고딕" pitchFamily="18" charset="-127"/>
                <a:cs typeface="Arial" panose="020B0604020202020204" pitchFamily="34" charset="0"/>
              </a:rPr>
              <a:t>Po, FLUKA and MARS calculations are almost similar.</a:t>
            </a:r>
            <a:endParaRPr lang="en-US" altLang="ko-KR" sz="1600" dirty="0">
              <a:solidFill>
                <a:srgbClr val="4848D1"/>
              </a:solidFill>
              <a:ea typeface="HY견고딕" pitchFamily="18" charset="-127"/>
              <a:cs typeface="Arial" panose="020B0604020202020204" pitchFamily="34" charset="0"/>
            </a:endParaRPr>
          </a:p>
          <a:p>
            <a:pPr algn="l" eaLnBrk="1" hangingPunct="1"/>
            <a:endParaRPr lang="en-US" altLang="ko-KR" sz="1600" dirty="0" smtClean="0">
              <a:solidFill>
                <a:srgbClr val="4848D1"/>
              </a:solidFill>
              <a:ea typeface="HY견고딕" pitchFamily="18" charset="-127"/>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91" y="776377"/>
            <a:ext cx="413766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3" y="3407434"/>
            <a:ext cx="4164330" cy="295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90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p:txBody>
          <a:bodyPr/>
          <a:lstStyle/>
          <a:p>
            <a:fld id="{26B1E687-C542-4683-A8B6-A52DDEA781B2}" type="slidenum">
              <a:rPr lang="ko-KR" altLang="en-US" smtClean="0"/>
              <a:pPr/>
              <a:t>14</a:t>
            </a:fld>
            <a:endParaRPr lang="ko-KR" altLang="en-US" dirty="0"/>
          </a:p>
        </p:txBody>
      </p:sp>
      <p:sp>
        <p:nvSpPr>
          <p:cNvPr id="10" name="Rectangle 2"/>
          <p:cNvSpPr>
            <a:spLocks noGrp="1" noChangeArrowheads="1"/>
          </p:cNvSpPr>
          <p:nvPr>
            <p:ph type="title"/>
          </p:nvPr>
        </p:nvSpPr>
        <p:spPr>
          <a:xfrm>
            <a:off x="1578634" y="239602"/>
            <a:ext cx="7313905" cy="504000"/>
          </a:xfrm>
        </p:spPr>
        <p:txBody>
          <a:bodyPr/>
          <a:lstStyle/>
          <a:p>
            <a:pPr algn="r" eaLnBrk="1" hangingPunct="1"/>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Results: </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209</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Bi(p,7n)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203</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Po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&amp; (</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p,p6n)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203</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reactions</a:t>
            </a:r>
          </a:p>
        </p:txBody>
      </p:sp>
      <p:sp>
        <p:nvSpPr>
          <p:cNvPr id="11" name="Rectangle 10"/>
          <p:cNvSpPr/>
          <p:nvPr/>
        </p:nvSpPr>
        <p:spPr>
          <a:xfrm>
            <a:off x="897994" y="1369900"/>
            <a:ext cx="1759788" cy="307777"/>
          </a:xfrm>
          <a:prstGeom prst="rect">
            <a:avLst/>
          </a:prstGeom>
        </p:spPr>
        <p:txBody>
          <a:bodyPr wrap="square">
            <a:spAutoFit/>
          </a:bodyPr>
          <a:lstStyle/>
          <a:p>
            <a:pPr rtl="1"/>
            <a:r>
              <a:rPr lang="en-US" altLang="ko-KR" sz="14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t</a:t>
            </a:r>
            <a:r>
              <a:rPr lang="en-US" altLang="ko-KR" sz="1400" baseline="-250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1/2</a:t>
            </a:r>
            <a:r>
              <a:rPr lang="en-US" altLang="ko-KR" sz="14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=36.7 min</a:t>
            </a:r>
            <a:endParaRPr lang="en-US" sz="1400" dirty="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8" name="Text Box 10"/>
          <p:cNvSpPr txBox="1">
            <a:spLocks noChangeArrowheads="1"/>
          </p:cNvSpPr>
          <p:nvPr/>
        </p:nvSpPr>
        <p:spPr bwMode="auto">
          <a:xfrm>
            <a:off x="4766387" y="1188802"/>
            <a:ext cx="3641238" cy="73152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All Monte Carlo calculations underestimate the activity of </a:t>
            </a:r>
            <a:r>
              <a:rPr lang="en-US" altLang="ko-KR" sz="1600" baseline="30000" dirty="0" smtClean="0">
                <a:solidFill>
                  <a:srgbClr val="4848D1"/>
                </a:solidFill>
                <a:ea typeface="HY견고딕" pitchFamily="18" charset="-127"/>
                <a:cs typeface="Arial" panose="020B0604020202020204" pitchFamily="34" charset="0"/>
              </a:rPr>
              <a:t>203</a:t>
            </a:r>
            <a:r>
              <a:rPr lang="en-US" altLang="ko-KR" sz="1600" dirty="0" smtClean="0">
                <a:solidFill>
                  <a:srgbClr val="4848D1"/>
                </a:solidFill>
                <a:ea typeface="HY견고딕" pitchFamily="18" charset="-127"/>
                <a:cs typeface="Arial" panose="020B0604020202020204" pitchFamily="34" charset="0"/>
              </a:rPr>
              <a:t>Po.</a:t>
            </a:r>
          </a:p>
        </p:txBody>
      </p:sp>
      <p:sp>
        <p:nvSpPr>
          <p:cNvPr id="9" name="Text Box 10"/>
          <p:cNvSpPr txBox="1">
            <a:spLocks noChangeArrowheads="1"/>
          </p:cNvSpPr>
          <p:nvPr/>
        </p:nvSpPr>
        <p:spPr bwMode="auto">
          <a:xfrm>
            <a:off x="4652921" y="3759528"/>
            <a:ext cx="3698060" cy="159330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PHITS results are consistent  with the measurement. </a:t>
            </a:r>
          </a:p>
          <a:p>
            <a:pPr algn="just" eaLnBrk="1" hangingPunct="1">
              <a:buFont typeface="Wingdings" pitchFamily="2" charset="2"/>
              <a:buChar char="q"/>
            </a:pPr>
            <a:r>
              <a:rPr lang="en-US" altLang="ko-KR" sz="1600" dirty="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FLUKA and MARS results overestimate the measured activity for </a:t>
            </a:r>
            <a:r>
              <a:rPr lang="en-US" altLang="ko-KR" sz="1600" baseline="30000" dirty="0" smtClean="0">
                <a:solidFill>
                  <a:srgbClr val="4848D1"/>
                </a:solidFill>
                <a:ea typeface="HY견고딕" pitchFamily="18" charset="-127"/>
                <a:cs typeface="Arial" panose="020B0604020202020204" pitchFamily="34" charset="0"/>
              </a:rPr>
              <a:t>203</a:t>
            </a:r>
            <a:r>
              <a:rPr lang="en-US" altLang="ko-KR" sz="1600" dirty="0" smtClean="0">
                <a:solidFill>
                  <a:srgbClr val="4848D1"/>
                </a:solidFill>
                <a:ea typeface="HY견고딕" pitchFamily="18" charset="-127"/>
                <a:cs typeface="Arial" panose="020B0604020202020204" pitchFamily="34" charset="0"/>
              </a:rPr>
              <a:t>Bi.</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7" y="785003"/>
            <a:ext cx="417957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21" y="3390181"/>
            <a:ext cx="4098346" cy="2966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65035" y="1281769"/>
            <a:ext cx="1354347" cy="276999"/>
          </a:xfrm>
          <a:prstGeom prst="rect">
            <a:avLst/>
          </a:prstGeom>
        </p:spPr>
        <p:txBody>
          <a:bodyPr wrap="square">
            <a:spAutoFit/>
          </a:bodyPr>
          <a:lstStyle/>
          <a:p>
            <a:pPr rtl="1"/>
            <a:r>
              <a:rPr lang="en-US" altLang="ko-KR" sz="12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t</a:t>
            </a:r>
            <a:r>
              <a:rPr lang="en-US" altLang="ko-KR" sz="1200" baseline="-250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1/2</a:t>
            </a:r>
            <a:r>
              <a:rPr lang="en-US" altLang="ko-KR" sz="12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=36 min </a:t>
            </a:r>
            <a:endParaRPr lang="en-US" sz="1200" dirty="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Tree>
    <p:extLst>
      <p:ext uri="{BB962C8B-B14F-4D97-AF65-F5344CB8AC3E}">
        <p14:creationId xmlns:p14="http://schemas.microsoft.com/office/powerpoint/2010/main" val="13674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71" y="774720"/>
            <a:ext cx="4077269" cy="3014131"/>
          </a:xfrm>
          <a:prstGeom prst="rect">
            <a:avLst/>
          </a:prstGeom>
        </p:spPr>
      </p:pic>
      <p:sp>
        <p:nvSpPr>
          <p:cNvPr id="2" name="슬라이드 번호 개체 틀 1"/>
          <p:cNvSpPr>
            <a:spLocks noGrp="1"/>
          </p:cNvSpPr>
          <p:nvPr>
            <p:ph type="sldNum" sz="quarter" idx="4"/>
          </p:nvPr>
        </p:nvSpPr>
        <p:spPr/>
        <p:txBody>
          <a:bodyPr/>
          <a:lstStyle/>
          <a:p>
            <a:fld id="{26B1E687-C542-4683-A8B6-A52DDEA781B2}" type="slidenum">
              <a:rPr lang="ko-KR" altLang="en-US" smtClean="0"/>
              <a:pPr/>
              <a:t>15</a:t>
            </a:fld>
            <a:endParaRPr lang="ko-KR" altLang="en-US" dirty="0"/>
          </a:p>
        </p:txBody>
      </p:sp>
      <p:sp>
        <p:nvSpPr>
          <p:cNvPr id="10" name="Rectangle 2"/>
          <p:cNvSpPr>
            <a:spLocks noGrp="1" noChangeArrowheads="1"/>
          </p:cNvSpPr>
          <p:nvPr>
            <p:ph type="title"/>
          </p:nvPr>
        </p:nvSpPr>
        <p:spPr>
          <a:xfrm>
            <a:off x="1130060" y="239602"/>
            <a:ext cx="7762479" cy="504000"/>
          </a:xfrm>
        </p:spPr>
        <p:txBody>
          <a:bodyPr/>
          <a:lstStyle/>
          <a:p>
            <a:pPr algn="r" eaLnBrk="1" hangingPunct="1"/>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Results: </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209</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Bi(p,6n)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204</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Po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&amp; (</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p,p4n)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205</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reactions </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28" y="3398807"/>
            <a:ext cx="3985260" cy="295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0"/>
          <p:cNvSpPr txBox="1">
            <a:spLocks noChangeArrowheads="1"/>
          </p:cNvSpPr>
          <p:nvPr/>
        </p:nvSpPr>
        <p:spPr bwMode="auto">
          <a:xfrm>
            <a:off x="4604529" y="3980016"/>
            <a:ext cx="4029689" cy="9777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For </a:t>
            </a:r>
            <a:r>
              <a:rPr lang="en-US" altLang="ko-KR" sz="1600" baseline="30000" dirty="0" smtClean="0">
                <a:solidFill>
                  <a:srgbClr val="4848D1"/>
                </a:solidFill>
                <a:ea typeface="HY견고딕" pitchFamily="18" charset="-127"/>
                <a:cs typeface="Arial" panose="020B0604020202020204" pitchFamily="34" charset="0"/>
              </a:rPr>
              <a:t>209</a:t>
            </a:r>
            <a:r>
              <a:rPr lang="en-US" altLang="ko-KR" sz="1600" dirty="0" smtClean="0">
                <a:solidFill>
                  <a:srgbClr val="4848D1"/>
                </a:solidFill>
                <a:ea typeface="HY견고딕" pitchFamily="18" charset="-127"/>
                <a:cs typeface="Arial" panose="020B0604020202020204" pitchFamily="34" charset="0"/>
              </a:rPr>
              <a:t>Bi(p,p4n)</a:t>
            </a:r>
            <a:r>
              <a:rPr lang="en-US" altLang="ko-KR" sz="1600" baseline="30000" dirty="0" smtClean="0">
                <a:solidFill>
                  <a:srgbClr val="4848D1"/>
                </a:solidFill>
                <a:ea typeface="HY견고딕" pitchFamily="18" charset="-127"/>
                <a:cs typeface="Arial" panose="020B0604020202020204" pitchFamily="34" charset="0"/>
              </a:rPr>
              <a:t>205</a:t>
            </a:r>
            <a:r>
              <a:rPr lang="en-US" altLang="ko-KR" sz="1600" dirty="0" smtClean="0">
                <a:solidFill>
                  <a:srgbClr val="4848D1"/>
                </a:solidFill>
                <a:ea typeface="HY견고딕" pitchFamily="18" charset="-127"/>
                <a:cs typeface="Arial" panose="020B0604020202020204" pitchFamily="34" charset="0"/>
              </a:rPr>
              <a:t>Bi reaction, MARS code shows better agreement with the </a:t>
            </a:r>
            <a:r>
              <a:rPr lang="en-US" altLang="ko-KR" sz="1600" dirty="0" smtClean="0">
                <a:solidFill>
                  <a:srgbClr val="4848D1"/>
                </a:solidFill>
                <a:ea typeface="HY견고딕" pitchFamily="18" charset="-127"/>
                <a:cs typeface="Arial" panose="020B0604020202020204" pitchFamily="34" charset="0"/>
              </a:rPr>
              <a:t>measured </a:t>
            </a:r>
            <a:r>
              <a:rPr lang="en-US" altLang="ko-KR" sz="1600" dirty="0" smtClean="0">
                <a:solidFill>
                  <a:srgbClr val="4848D1"/>
                </a:solidFill>
                <a:ea typeface="HY견고딕" pitchFamily="18" charset="-127"/>
                <a:cs typeface="Arial" panose="020B0604020202020204" pitchFamily="34" charset="0"/>
              </a:rPr>
              <a:t>activity than other codes.</a:t>
            </a:r>
          </a:p>
        </p:txBody>
      </p:sp>
      <p:sp>
        <p:nvSpPr>
          <p:cNvPr id="8" name="Text Box 10"/>
          <p:cNvSpPr txBox="1">
            <a:spLocks noChangeArrowheads="1"/>
          </p:cNvSpPr>
          <p:nvPr/>
        </p:nvSpPr>
        <p:spPr bwMode="auto">
          <a:xfrm>
            <a:off x="4604528" y="1384059"/>
            <a:ext cx="4029689" cy="122397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Overall, all codes were not able to reproduce the measured activity. It might be due to high emitted number of neutrons.  </a:t>
            </a:r>
          </a:p>
        </p:txBody>
      </p:sp>
    </p:spTree>
    <p:extLst>
      <p:ext uri="{BB962C8B-B14F-4D97-AF65-F5344CB8AC3E}">
        <p14:creationId xmlns:p14="http://schemas.microsoft.com/office/powerpoint/2010/main" val="255372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38" y="776377"/>
            <a:ext cx="3996690" cy="295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슬라이드 번호 개체 틀 1"/>
          <p:cNvSpPr>
            <a:spLocks noGrp="1"/>
          </p:cNvSpPr>
          <p:nvPr>
            <p:ph type="sldNum" sz="quarter" idx="4"/>
          </p:nvPr>
        </p:nvSpPr>
        <p:spPr/>
        <p:txBody>
          <a:bodyPr/>
          <a:lstStyle/>
          <a:p>
            <a:fld id="{26B1E687-C542-4683-A8B6-A52DDEA781B2}" type="slidenum">
              <a:rPr lang="ko-KR" altLang="en-US" smtClean="0"/>
              <a:pPr/>
              <a:t>16</a:t>
            </a:fld>
            <a:endParaRPr lang="ko-KR" altLang="en-US" dirty="0"/>
          </a:p>
        </p:txBody>
      </p:sp>
      <p:sp>
        <p:nvSpPr>
          <p:cNvPr id="10" name="Rectangle 2"/>
          <p:cNvSpPr>
            <a:spLocks noGrp="1" noChangeArrowheads="1"/>
          </p:cNvSpPr>
          <p:nvPr>
            <p:ph type="title"/>
          </p:nvPr>
        </p:nvSpPr>
        <p:spPr>
          <a:xfrm>
            <a:off x="1345722" y="239602"/>
            <a:ext cx="7546818" cy="504000"/>
          </a:xfrm>
        </p:spPr>
        <p:txBody>
          <a:bodyPr/>
          <a:lstStyle/>
          <a:p>
            <a:pPr algn="r" eaLnBrk="1" hangingPunct="1"/>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Results: </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209</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Bi(p,p2n)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207</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&amp; (</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p,p3n)</a:t>
            </a:r>
            <a:r>
              <a:rPr lang="en-US" altLang="ko-KR" sz="2400" baseline="300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206</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Bi </a:t>
            </a:r>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reactions  </a:t>
            </a: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4" y="3347049"/>
            <a:ext cx="4050030" cy="302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12476" y="1548806"/>
            <a:ext cx="1354347" cy="338554"/>
          </a:xfrm>
          <a:prstGeom prst="rect">
            <a:avLst/>
          </a:prstGeom>
        </p:spPr>
        <p:txBody>
          <a:bodyPr wrap="square">
            <a:spAutoFit/>
          </a:bodyPr>
          <a:lstStyle/>
          <a:p>
            <a:pPr rtl="1"/>
            <a:r>
              <a:rPr lang="en-US" altLang="ko-KR" sz="16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t</a:t>
            </a:r>
            <a:r>
              <a:rPr lang="en-US" altLang="ko-KR" sz="1600" baseline="-250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1/2</a:t>
            </a:r>
            <a:r>
              <a:rPr lang="en-US" altLang="ko-KR" sz="1600" dirty="0" smtClean="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rPr>
              <a:t>=31.5 y</a:t>
            </a:r>
            <a:endParaRPr lang="en-US" sz="1600" dirty="0">
              <a:solidFill>
                <a:srgbClr val="C0000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9" name="Text Box 10"/>
          <p:cNvSpPr txBox="1">
            <a:spLocks noChangeArrowheads="1"/>
          </p:cNvSpPr>
          <p:nvPr/>
        </p:nvSpPr>
        <p:spPr bwMode="auto">
          <a:xfrm>
            <a:off x="4609166" y="1278057"/>
            <a:ext cx="4029689" cy="9777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For </a:t>
            </a:r>
            <a:r>
              <a:rPr lang="en-US" altLang="ko-KR" sz="1600" baseline="30000" dirty="0" smtClean="0">
                <a:solidFill>
                  <a:srgbClr val="4848D1"/>
                </a:solidFill>
                <a:ea typeface="HY견고딕" pitchFamily="18" charset="-127"/>
                <a:cs typeface="Arial" panose="020B0604020202020204" pitchFamily="34" charset="0"/>
              </a:rPr>
              <a:t>209</a:t>
            </a:r>
            <a:r>
              <a:rPr lang="en-US" altLang="ko-KR" sz="1600" dirty="0" smtClean="0">
                <a:solidFill>
                  <a:srgbClr val="4848D1"/>
                </a:solidFill>
                <a:ea typeface="HY견고딕" pitchFamily="18" charset="-127"/>
                <a:cs typeface="Arial" panose="020B0604020202020204" pitchFamily="34" charset="0"/>
              </a:rPr>
              <a:t>Bi(p,p4n)</a:t>
            </a:r>
            <a:r>
              <a:rPr lang="en-US" altLang="ko-KR" sz="1600" baseline="30000" dirty="0" smtClean="0">
                <a:solidFill>
                  <a:srgbClr val="4848D1"/>
                </a:solidFill>
                <a:ea typeface="HY견고딕" pitchFamily="18" charset="-127"/>
                <a:cs typeface="Arial" panose="020B0604020202020204" pitchFamily="34" charset="0"/>
              </a:rPr>
              <a:t>207</a:t>
            </a:r>
            <a:r>
              <a:rPr lang="en-US" altLang="ko-KR" sz="1600" dirty="0" smtClean="0">
                <a:solidFill>
                  <a:srgbClr val="4848D1"/>
                </a:solidFill>
                <a:ea typeface="HY견고딕" pitchFamily="18" charset="-127"/>
                <a:cs typeface="Arial" panose="020B0604020202020204" pitchFamily="34" charset="0"/>
              </a:rPr>
              <a:t>Bi reaction, PHITS code shows better agreement with the </a:t>
            </a:r>
            <a:r>
              <a:rPr lang="en-US" altLang="ko-KR" sz="1600" dirty="0" smtClean="0">
                <a:solidFill>
                  <a:srgbClr val="4848D1"/>
                </a:solidFill>
                <a:ea typeface="HY견고딕" pitchFamily="18" charset="-127"/>
                <a:cs typeface="Arial" panose="020B0604020202020204" pitchFamily="34" charset="0"/>
              </a:rPr>
              <a:t>measured </a:t>
            </a:r>
            <a:r>
              <a:rPr lang="en-US" altLang="ko-KR" sz="1600" dirty="0" smtClean="0">
                <a:solidFill>
                  <a:srgbClr val="4848D1"/>
                </a:solidFill>
                <a:ea typeface="HY견고딕" pitchFamily="18" charset="-127"/>
                <a:cs typeface="Arial" panose="020B0604020202020204" pitchFamily="34" charset="0"/>
              </a:rPr>
              <a:t>activity than other codes.</a:t>
            </a:r>
          </a:p>
        </p:txBody>
      </p:sp>
      <p:sp>
        <p:nvSpPr>
          <p:cNvPr id="11" name="Text Box 10"/>
          <p:cNvSpPr txBox="1">
            <a:spLocks noChangeArrowheads="1"/>
          </p:cNvSpPr>
          <p:nvPr/>
        </p:nvSpPr>
        <p:spPr bwMode="auto">
          <a:xfrm>
            <a:off x="4609166" y="4385156"/>
            <a:ext cx="3641238" cy="73152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just" eaLnBrk="1" hangingPunct="1">
              <a:buFont typeface="Wingdings" pitchFamily="2" charset="2"/>
              <a:buChar char="q"/>
            </a:pPr>
            <a:r>
              <a:rPr lang="en-US" altLang="ko-KR" sz="1800" dirty="0" smtClean="0">
                <a:solidFill>
                  <a:srgbClr val="4848D1"/>
                </a:solidFill>
                <a:ea typeface="HY견고딕" pitchFamily="18" charset="-127"/>
                <a:cs typeface="Arial" panose="020B0604020202020204" pitchFamily="34" charset="0"/>
              </a:rPr>
              <a:t> </a:t>
            </a:r>
            <a:r>
              <a:rPr lang="en-US" altLang="ko-KR" sz="1600" dirty="0" smtClean="0">
                <a:solidFill>
                  <a:srgbClr val="4848D1"/>
                </a:solidFill>
                <a:ea typeface="HY견고딕" pitchFamily="18" charset="-127"/>
                <a:cs typeface="Arial" panose="020B0604020202020204" pitchFamily="34" charset="0"/>
              </a:rPr>
              <a:t>All Monte Carlo calculations predict well measured data.</a:t>
            </a:r>
          </a:p>
        </p:txBody>
      </p:sp>
    </p:spTree>
    <p:extLst>
      <p:ext uri="{BB962C8B-B14F-4D97-AF65-F5344CB8AC3E}">
        <p14:creationId xmlns:p14="http://schemas.microsoft.com/office/powerpoint/2010/main" val="233356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864644" y="246381"/>
            <a:ext cx="6071990" cy="530127"/>
          </a:xfrm>
          <a:prstGeom prst="rect">
            <a:avLst/>
          </a:prstGeom>
          <a:noFill/>
          <a:ln>
            <a:noFill/>
          </a:ln>
          <a:effectLst/>
          <a:extLst/>
        </p:spPr>
        <p:txBody>
          <a:bodyPr wrap="square" lIns="72000" tIns="72000" rIns="72000" bIns="720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r" eaLnBrk="1" hangingPunct="1"/>
            <a:r>
              <a:rPr lang="en-US" altLang="ko-KR" sz="2500" dirty="0" smtClean="0">
                <a:solidFill>
                  <a:srgbClr val="4848D1"/>
                </a:solidFill>
                <a:ea typeface="HY견고딕" pitchFamily="18" charset="-127"/>
                <a:cs typeface="Arial" panose="020B0604020202020204" pitchFamily="34" charset="0"/>
              </a:rPr>
              <a:t>Conclusion</a:t>
            </a:r>
            <a:endParaRPr lang="ko-KR" altLang="ko-KR" sz="2500" dirty="0">
              <a:solidFill>
                <a:srgbClr val="4848D1"/>
              </a:solidFill>
              <a:ea typeface="HY견고딕" pitchFamily="18" charset="-127"/>
              <a:cs typeface="Arial" panose="020B0604020202020204" pitchFamily="34" charset="0"/>
            </a:endParaRPr>
          </a:p>
        </p:txBody>
      </p:sp>
      <p:sp>
        <p:nvSpPr>
          <p:cNvPr id="2" name="슬라이드 번호 개체 틀 1"/>
          <p:cNvSpPr>
            <a:spLocks noGrp="1"/>
          </p:cNvSpPr>
          <p:nvPr>
            <p:ph type="sldNum" sz="quarter" idx="4"/>
          </p:nvPr>
        </p:nvSpPr>
        <p:spPr/>
        <p:txBody>
          <a:bodyPr/>
          <a:lstStyle/>
          <a:p>
            <a:fld id="{26B1E687-C542-4683-A8B6-A52DDEA781B2}" type="slidenum">
              <a:rPr lang="ko-KR" altLang="en-US" smtClean="0"/>
              <a:pPr/>
              <a:t>17</a:t>
            </a:fld>
            <a:endParaRPr lang="ko-KR" altLang="en-US" dirty="0"/>
          </a:p>
        </p:txBody>
      </p:sp>
      <p:graphicFrame>
        <p:nvGraphicFramePr>
          <p:cNvPr id="9" name="Table 8"/>
          <p:cNvGraphicFramePr>
            <a:graphicFrameLocks noGrp="1"/>
          </p:cNvGraphicFramePr>
          <p:nvPr>
            <p:extLst>
              <p:ext uri="{D42A27DB-BD31-4B8C-83A1-F6EECF244321}">
                <p14:modId xmlns:p14="http://schemas.microsoft.com/office/powerpoint/2010/main" val="2427847143"/>
              </p:ext>
            </p:extLst>
          </p:nvPr>
        </p:nvGraphicFramePr>
        <p:xfrm>
          <a:off x="909639" y="1019651"/>
          <a:ext cx="7629522" cy="2270284"/>
        </p:xfrm>
        <a:graphic>
          <a:graphicData uri="http://schemas.openxmlformats.org/drawingml/2006/table">
            <a:tbl>
              <a:tblPr firstRow="1" firstCol="1" bandRow="1"/>
              <a:tblGrid>
                <a:gridCol w="896512"/>
                <a:gridCol w="451103"/>
                <a:gridCol w="451103"/>
                <a:gridCol w="448572"/>
                <a:gridCol w="448572"/>
                <a:gridCol w="448572"/>
                <a:gridCol w="448572"/>
                <a:gridCol w="448572"/>
                <a:gridCol w="448572"/>
                <a:gridCol w="448572"/>
                <a:gridCol w="448572"/>
                <a:gridCol w="448572"/>
                <a:gridCol w="448572"/>
                <a:gridCol w="448572"/>
                <a:gridCol w="448572"/>
                <a:gridCol w="447940"/>
              </a:tblGrid>
              <a:tr h="219075">
                <a:tc rowSpan="3">
                  <a:txBody>
                    <a:bodyPr/>
                    <a:lstStyle/>
                    <a:p>
                      <a:pPr algn="ctr" latinLnBrk="1">
                        <a:lnSpc>
                          <a:spcPct val="115000"/>
                        </a:lnSpc>
                        <a:spcAft>
                          <a:spcPts val="0"/>
                        </a:spcAft>
                      </a:pPr>
                      <a:r>
                        <a:rPr lang="en-US" sz="1200" kern="100" dirty="0">
                          <a:effectLst/>
                          <a:latin typeface="Times New Roman"/>
                          <a:ea typeface="맑은 고딕"/>
                          <a:cs typeface="Arial"/>
                        </a:rPr>
                        <a:t>Proton energy [MeV]</a:t>
                      </a:r>
                      <a:endParaRPr lang="ko-KR" sz="1000" kern="100" dirty="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algn="ctr" latinLnBrk="1">
                        <a:lnSpc>
                          <a:spcPct val="115000"/>
                        </a:lnSpc>
                        <a:spcAft>
                          <a:spcPts val="0"/>
                        </a:spcAft>
                      </a:pPr>
                      <a:r>
                        <a:rPr lang="en-US" sz="1200" kern="100">
                          <a:effectLst/>
                          <a:latin typeface="Times New Roman"/>
                          <a:ea typeface="맑은 고딕"/>
                          <a:cs typeface="Arial"/>
                        </a:rPr>
                        <a:t>Activity ratio [calculation/measurement]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19075">
                <a:tc v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207</a:t>
                      </a:r>
                      <a:r>
                        <a:rPr lang="en-US" sz="1200" kern="100">
                          <a:effectLst/>
                          <a:latin typeface="Times New Roman"/>
                          <a:ea typeface="맑은 고딕"/>
                          <a:cs typeface="Arial"/>
                        </a:rPr>
                        <a:t>Po</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206</a:t>
                      </a:r>
                      <a:r>
                        <a:rPr lang="en-US" sz="1200" kern="100">
                          <a:effectLst/>
                          <a:latin typeface="Times New Roman"/>
                          <a:ea typeface="맑은 고딕"/>
                          <a:cs typeface="Arial"/>
                        </a:rPr>
                        <a:t>Po</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205</a:t>
                      </a:r>
                      <a:r>
                        <a:rPr lang="en-US" sz="1200" kern="100">
                          <a:effectLst/>
                          <a:latin typeface="Times New Roman"/>
                          <a:ea typeface="맑은 고딕"/>
                          <a:cs typeface="Arial"/>
                        </a:rPr>
                        <a:t>Po</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204</a:t>
                      </a:r>
                      <a:r>
                        <a:rPr lang="en-US" sz="1200" kern="100">
                          <a:effectLst/>
                          <a:latin typeface="Times New Roman"/>
                          <a:ea typeface="맑은 고딕"/>
                          <a:cs typeface="Arial"/>
                        </a:rPr>
                        <a:t>Po</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203</a:t>
                      </a:r>
                      <a:r>
                        <a:rPr lang="en-US" sz="1200" kern="100">
                          <a:effectLst/>
                          <a:latin typeface="Times New Roman"/>
                          <a:ea typeface="맑은 고딕"/>
                          <a:cs typeface="Arial"/>
                        </a:rPr>
                        <a:t>Po</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r>
              <a:tr h="780574">
                <a:tc vMerge="1">
                  <a:txBody>
                    <a:bodyPr/>
                    <a:lstStyle/>
                    <a:p>
                      <a:pPr latinLnBrk="1"/>
                      <a:endParaRPr lang="ko-KR" altLang="en-US"/>
                    </a:p>
                  </a:txBody>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dirty="0">
                          <a:effectLst/>
                          <a:latin typeface="Times New Roman"/>
                          <a:ea typeface="맑은 고딕"/>
                          <a:cs typeface="Arial"/>
                        </a:rPr>
                        <a:t>100.5±0.5</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1.29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1.06</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1.16</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1.29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0.62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0.54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dirty="0">
                          <a:effectLst/>
                          <a:latin typeface="Times New Roman"/>
                          <a:ea typeface="맑은 고딕"/>
                          <a:cs typeface="Arial"/>
                        </a:rPr>
                        <a:t>91.8±1.0</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1.24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0.45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0.52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0.35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dirty="0">
                          <a:effectLst/>
                          <a:latin typeface="Times New Roman"/>
                          <a:ea typeface="맑은 고딕"/>
                          <a:cs typeface="Arial"/>
                        </a:rPr>
                        <a:t>82±1.5</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1.32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0.69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0.54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0.49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0.52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0.33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dirty="0">
                          <a:effectLst/>
                          <a:latin typeface="Times New Roman"/>
                          <a:ea typeface="맑은 고딕"/>
                          <a:cs typeface="Arial"/>
                        </a:rPr>
                        <a:t>72±2.0</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1.23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0.61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0.42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0.42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0.38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0.56</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0.50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0.32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dirty="0">
                          <a:effectLst/>
                          <a:latin typeface="Times New Roman"/>
                          <a:ea typeface="맑은 고딕"/>
                          <a:cs typeface="Arial"/>
                        </a:rPr>
                        <a:t>60±2.5</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dirty="0">
                          <a:effectLst/>
                          <a:latin typeface="Times New Roman"/>
                          <a:ea typeface="맑은 고딕"/>
                          <a:cs typeface="Arial"/>
                        </a:rPr>
                        <a:t>0.43</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0.55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0.49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0.48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0.33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dirty="0">
                          <a:effectLst/>
                          <a:latin typeface="Times New Roman"/>
                          <a:ea typeface="맑은 고딕"/>
                          <a:cs typeface="Arial"/>
                        </a:rPr>
                        <a:t>--</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05842129"/>
              </p:ext>
            </p:extLst>
          </p:nvPr>
        </p:nvGraphicFramePr>
        <p:xfrm>
          <a:off x="741675" y="3572351"/>
          <a:ext cx="7717799" cy="2251234"/>
        </p:xfrm>
        <a:graphic>
          <a:graphicData uri="http://schemas.openxmlformats.org/drawingml/2006/table">
            <a:tbl>
              <a:tblPr firstRow="1" firstCol="1" bandRow="1"/>
              <a:tblGrid>
                <a:gridCol w="874136"/>
                <a:gridCol w="439848"/>
                <a:gridCol w="439848"/>
                <a:gridCol w="437994"/>
                <a:gridCol w="440465"/>
                <a:gridCol w="440465"/>
                <a:gridCol w="437377"/>
                <a:gridCol w="504713"/>
                <a:gridCol w="504713"/>
                <a:gridCol w="457145"/>
                <a:gridCol w="93980"/>
                <a:gridCol w="457145"/>
                <a:gridCol w="437994"/>
                <a:gridCol w="437994"/>
                <a:gridCol w="437994"/>
                <a:gridCol w="437994"/>
                <a:gridCol w="437994"/>
              </a:tblGrid>
              <a:tr h="219075">
                <a:tc rowSpan="3">
                  <a:txBody>
                    <a:bodyPr/>
                    <a:lstStyle/>
                    <a:p>
                      <a:pPr algn="ctr" latinLnBrk="1">
                        <a:lnSpc>
                          <a:spcPct val="115000"/>
                        </a:lnSpc>
                        <a:spcAft>
                          <a:spcPts val="0"/>
                        </a:spcAft>
                      </a:pPr>
                      <a:r>
                        <a:rPr lang="en-US" sz="1200" kern="100">
                          <a:effectLst/>
                          <a:latin typeface="Times New Roman"/>
                          <a:ea typeface="맑은 고딕"/>
                          <a:cs typeface="Arial"/>
                        </a:rPr>
                        <a:t>Proton energy [MeV]</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latinLnBrk="1">
                        <a:lnSpc>
                          <a:spcPct val="115000"/>
                        </a:lnSpc>
                        <a:spcAft>
                          <a:spcPts val="0"/>
                        </a:spcAft>
                      </a:pPr>
                      <a:r>
                        <a:rPr lang="en-US" sz="1200" kern="100">
                          <a:effectLst/>
                          <a:latin typeface="Times New Roman"/>
                          <a:ea typeface="맑은 고딕"/>
                          <a:cs typeface="Arial"/>
                        </a:rPr>
                        <a:t>Activity ratio [calculation/measurement]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19075">
                <a:tc v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207</a:t>
                      </a:r>
                      <a:r>
                        <a:rPr lang="en-US" sz="1200" kern="100">
                          <a:effectLst/>
                          <a:latin typeface="Times New Roman"/>
                          <a:ea typeface="맑은 고딕"/>
                          <a:cs typeface="Arial"/>
                        </a:rPr>
                        <a:t>Bi</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206</a:t>
                      </a:r>
                      <a:r>
                        <a:rPr lang="en-US" sz="1200" kern="100">
                          <a:effectLst/>
                          <a:latin typeface="Times New Roman"/>
                          <a:ea typeface="맑은 고딕"/>
                          <a:cs typeface="Arial"/>
                        </a:rPr>
                        <a:t>Bi</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205</a:t>
                      </a:r>
                      <a:r>
                        <a:rPr lang="en-US" sz="1200" kern="100">
                          <a:effectLst/>
                          <a:latin typeface="Times New Roman"/>
                          <a:ea typeface="맑은 고딕"/>
                          <a:cs typeface="Arial"/>
                        </a:rPr>
                        <a:t>Bi</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algn="ctr" latinLnBrk="1">
                        <a:lnSpc>
                          <a:spcPct val="115000"/>
                        </a:lnSpc>
                        <a:spcAft>
                          <a:spcPts val="0"/>
                        </a:spcAft>
                      </a:pPr>
                      <a:r>
                        <a:rPr lang="en-US" sz="1200" kern="100" baseline="30000">
                          <a:effectLst/>
                          <a:latin typeface="Times New Roman"/>
                          <a:ea typeface="맑은 고딕"/>
                          <a:cs typeface="Arial"/>
                        </a:rPr>
                        <a:t>204</a:t>
                      </a:r>
                      <a:r>
                        <a:rPr lang="en-US" sz="1200" kern="100">
                          <a:effectLst/>
                          <a:latin typeface="Times New Roman"/>
                          <a:ea typeface="맑은 고딕"/>
                          <a:cs typeface="Arial"/>
                        </a:rPr>
                        <a:t>Bi</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latinLnBrk="1">
                        <a:lnSpc>
                          <a:spcPct val="115000"/>
                        </a:lnSpc>
                        <a:spcAft>
                          <a:spcPts val="0"/>
                        </a:spcAft>
                      </a:pPr>
                      <a:r>
                        <a:rPr lang="en-US" sz="1200" kern="100" baseline="30000">
                          <a:effectLst/>
                          <a:latin typeface="Times New Roman"/>
                          <a:ea typeface="맑은 고딕"/>
                          <a:cs typeface="Arial"/>
                        </a:rPr>
                        <a:t>203</a:t>
                      </a:r>
                      <a:r>
                        <a:rPr lang="en-US" sz="1200" kern="100">
                          <a:effectLst/>
                          <a:latin typeface="Times New Roman"/>
                          <a:ea typeface="맑은 고딕"/>
                          <a:cs typeface="Arial"/>
                        </a:rPr>
                        <a:t>Bi</a:t>
                      </a:r>
                      <a:endParaRPr lang="ko-KR" sz="1000" kern="100">
                        <a:effectLst/>
                        <a:latin typeface="맑은 고딕"/>
                        <a:ea typeface="맑은 고딕"/>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r>
              <a:tr h="761524">
                <a:tc vMerge="1">
                  <a:txBody>
                    <a:bodyPr/>
                    <a:lstStyle/>
                    <a:p>
                      <a:pPr latinLnBrk="1"/>
                      <a:endParaRPr lang="ko-KR" altLang="en-US"/>
                    </a:p>
                  </a:txBody>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FLUKA</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MARS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latinLnBrk="1">
                        <a:lnSpc>
                          <a:spcPct val="115000"/>
                        </a:lnSpc>
                        <a:spcAft>
                          <a:spcPts val="0"/>
                        </a:spcAft>
                      </a:pPr>
                      <a:r>
                        <a:rPr lang="en-US" sz="1200" kern="100">
                          <a:effectLst/>
                          <a:latin typeface="Times New Roman"/>
                          <a:ea typeface="맑은 고딕"/>
                          <a:cs typeface="Arial"/>
                        </a:rPr>
                        <a:t>PHITS</a:t>
                      </a:r>
                      <a:endParaRPr lang="ko-KR" sz="1000" kern="100">
                        <a:effectLst/>
                        <a:latin typeface="맑은 고딕"/>
                        <a:ea typeface="맑은 고딕"/>
                        <a:cs typeface="Arial"/>
                      </a:endParaRPr>
                    </a:p>
                  </a:txBody>
                  <a:tcPr marL="68580" marR="68580" marT="0" marB="0" vert="ea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a:effectLst/>
                          <a:latin typeface="Times New Roman"/>
                          <a:ea typeface="맑은 고딕"/>
                          <a:cs typeface="Arial"/>
                        </a:rPr>
                        <a:t>100.5±0.5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0.86</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1">
                        <a:lnSpc>
                          <a:spcPct val="115000"/>
                        </a:lnSpc>
                        <a:spcAft>
                          <a:spcPts val="0"/>
                        </a:spcAft>
                      </a:pPr>
                      <a:r>
                        <a:rPr lang="en-US" sz="1200" kern="100">
                          <a:effectLst/>
                          <a:latin typeface="Times New Roman"/>
                          <a:ea typeface="맑은 고딕"/>
                          <a:cs typeface="Arial"/>
                        </a:rPr>
                        <a:t>0.70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lnSpc>
                          <a:spcPct val="115000"/>
                        </a:lnSpc>
                        <a:spcAft>
                          <a:spcPts val="0"/>
                        </a:spcAft>
                      </a:pPr>
                      <a:r>
                        <a:rPr lang="en-US" sz="1200" kern="100">
                          <a:effectLst/>
                          <a:latin typeface="Times New Roman"/>
                          <a:ea typeface="맑은 고딕"/>
                          <a:cs typeface="Arial"/>
                        </a:rPr>
                        <a:t>0.92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1.19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a:effectLst/>
                          <a:latin typeface="Times New Roman"/>
                          <a:ea typeface="맑은 고딕"/>
                          <a:cs typeface="Arial"/>
                        </a:rPr>
                        <a:t>91.8±1.0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1">
                        <a:lnSpc>
                          <a:spcPct val="115000"/>
                        </a:lnSpc>
                        <a:spcAft>
                          <a:spcPts val="0"/>
                        </a:spcAft>
                      </a:pPr>
                      <a:r>
                        <a:rPr lang="en-US" sz="1200" kern="100">
                          <a:effectLst/>
                          <a:latin typeface="Times New Roman"/>
                          <a:ea typeface="맑은 고딕"/>
                          <a:cs typeface="Arial"/>
                        </a:rPr>
                        <a:t>0.75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lnSpc>
                          <a:spcPct val="115000"/>
                        </a:lnSpc>
                        <a:spcAft>
                          <a:spcPts val="0"/>
                        </a:spcAft>
                      </a:pPr>
                      <a:r>
                        <a:rPr lang="en-US" sz="1200" kern="100">
                          <a:effectLst/>
                          <a:latin typeface="Times New Roman"/>
                          <a:ea typeface="맑은 고딕"/>
                          <a:cs typeface="Arial"/>
                        </a:rPr>
                        <a:t>0.91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1.10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1.18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1.23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a:effectLst/>
                          <a:latin typeface="Times New Roman"/>
                          <a:ea typeface="맑은 고딕"/>
                          <a:cs typeface="Arial"/>
                        </a:rPr>
                        <a:t>82±1.5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1">
                        <a:lnSpc>
                          <a:spcPct val="115000"/>
                        </a:lnSpc>
                        <a:spcAft>
                          <a:spcPts val="0"/>
                        </a:spcAft>
                      </a:pPr>
                      <a:r>
                        <a:rPr lang="en-US" sz="1200" kern="100">
                          <a:effectLst/>
                          <a:latin typeface="Times New Roman"/>
                          <a:ea typeface="맑은 고딕"/>
                          <a:cs typeface="Arial"/>
                        </a:rPr>
                        <a:t>0.84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lnSpc>
                          <a:spcPct val="115000"/>
                        </a:lnSpc>
                        <a:spcAft>
                          <a:spcPts val="0"/>
                        </a:spcAft>
                      </a:pPr>
                      <a:r>
                        <a:rPr lang="en-US" sz="1200" kern="100">
                          <a:effectLst/>
                          <a:latin typeface="Times New Roman"/>
                          <a:ea typeface="맑은 고딕"/>
                          <a:cs typeface="Arial"/>
                        </a:rPr>
                        <a:t>1.1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1.26</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1.32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1.12</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1.11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a:effectLst/>
                          <a:latin typeface="Times New Roman"/>
                          <a:ea typeface="맑은 고딕"/>
                          <a:cs typeface="Arial"/>
                        </a:rPr>
                        <a:t>72±2.0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0.78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0.83</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0.96</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0.86</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1">
                        <a:lnSpc>
                          <a:spcPct val="115000"/>
                        </a:lnSpc>
                        <a:spcAft>
                          <a:spcPts val="0"/>
                        </a:spcAft>
                      </a:pPr>
                      <a:r>
                        <a:rPr lang="en-US" sz="1200" kern="100">
                          <a:effectLst/>
                          <a:latin typeface="Times New Roman"/>
                          <a:ea typeface="맑은 고딕"/>
                          <a:cs typeface="Arial"/>
                        </a:rPr>
                        <a:t>0.87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lnSpc>
                          <a:spcPct val="115000"/>
                        </a:lnSpc>
                        <a:spcAft>
                          <a:spcPts val="0"/>
                        </a:spcAft>
                      </a:pPr>
                      <a:r>
                        <a:rPr lang="en-US" sz="1200" kern="100">
                          <a:effectLst/>
                          <a:latin typeface="Times New Roman"/>
                          <a:ea typeface="맑은 고딕"/>
                          <a:cs typeface="Arial"/>
                        </a:rPr>
                        <a:t>2.28</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1.99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2.0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latinLnBrk="1">
                        <a:lnSpc>
                          <a:spcPct val="115000"/>
                        </a:lnSpc>
                        <a:spcAft>
                          <a:spcPts val="0"/>
                        </a:spcAft>
                      </a:pPr>
                      <a:r>
                        <a:rPr lang="en-US" sz="1200" kern="100">
                          <a:effectLst/>
                          <a:latin typeface="Times New Roman"/>
                          <a:ea typeface="맑은 고딕"/>
                          <a:cs typeface="Arial"/>
                        </a:rPr>
                        <a:t>60±2.5</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0.67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0.81</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0.90</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1.4</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1.37</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1">
                        <a:lnSpc>
                          <a:spcPct val="115000"/>
                        </a:lnSpc>
                        <a:spcAft>
                          <a:spcPts val="0"/>
                        </a:spcAft>
                      </a:pPr>
                      <a:r>
                        <a:rPr lang="en-US" sz="1200" kern="100">
                          <a:effectLst/>
                          <a:latin typeface="Times New Roman"/>
                          <a:ea typeface="맑은 고딕"/>
                          <a:cs typeface="Arial"/>
                        </a:rPr>
                        <a:t>1.29</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 </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a:effectLst/>
                          <a:latin typeface="Times New Roman"/>
                          <a:ea typeface="맑은 고딕"/>
                          <a:cs typeface="Arial"/>
                        </a:rPr>
                        <a:t>--</a:t>
                      </a:r>
                      <a:endParaRPr lang="ko-KR" sz="1000" kern="10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15000"/>
                        </a:lnSpc>
                        <a:spcAft>
                          <a:spcPts val="0"/>
                        </a:spcAft>
                      </a:pPr>
                      <a:r>
                        <a:rPr lang="en-US" sz="1200" kern="100" dirty="0">
                          <a:effectLst/>
                          <a:latin typeface="Times New Roman"/>
                          <a:ea typeface="맑은 고딕"/>
                          <a:cs typeface="Arial"/>
                        </a:rPr>
                        <a:t>-</a:t>
                      </a:r>
                      <a:endParaRPr lang="ko-KR" sz="1000" kern="100" dirty="0">
                        <a:effectLst/>
                        <a:latin typeface="맑은 고딕"/>
                        <a:ea typeface="맑은 고딕"/>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1139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864644" y="246381"/>
            <a:ext cx="6071990" cy="530127"/>
          </a:xfrm>
          <a:prstGeom prst="rect">
            <a:avLst/>
          </a:prstGeom>
          <a:noFill/>
          <a:ln>
            <a:noFill/>
          </a:ln>
          <a:effectLst/>
          <a:extLst/>
        </p:spPr>
        <p:txBody>
          <a:bodyPr wrap="square" lIns="72000" tIns="72000" rIns="72000" bIns="720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r" eaLnBrk="1" hangingPunct="1"/>
            <a:r>
              <a:rPr lang="en-US" altLang="ko-KR" sz="2500" dirty="0" smtClean="0">
                <a:solidFill>
                  <a:srgbClr val="4848D1"/>
                </a:solidFill>
                <a:ea typeface="HY견고딕" pitchFamily="18" charset="-127"/>
                <a:cs typeface="Arial" panose="020B0604020202020204" pitchFamily="34" charset="0"/>
              </a:rPr>
              <a:t>Conclusion</a:t>
            </a:r>
            <a:endParaRPr lang="ko-KR" altLang="ko-KR" sz="2500" dirty="0">
              <a:solidFill>
                <a:srgbClr val="4848D1"/>
              </a:solidFill>
              <a:ea typeface="HY견고딕" pitchFamily="18" charset="-127"/>
              <a:cs typeface="Arial" panose="020B0604020202020204" pitchFamily="34" charset="0"/>
            </a:endParaRPr>
          </a:p>
        </p:txBody>
      </p:sp>
      <p:sp>
        <p:nvSpPr>
          <p:cNvPr id="2" name="슬라이드 번호 개체 틀 1"/>
          <p:cNvSpPr>
            <a:spLocks noGrp="1"/>
          </p:cNvSpPr>
          <p:nvPr>
            <p:ph type="sldNum" sz="quarter" idx="4"/>
          </p:nvPr>
        </p:nvSpPr>
        <p:spPr/>
        <p:txBody>
          <a:bodyPr/>
          <a:lstStyle/>
          <a:p>
            <a:fld id="{26B1E687-C542-4683-A8B6-A52DDEA781B2}" type="slidenum">
              <a:rPr lang="ko-KR" altLang="en-US" smtClean="0"/>
              <a:pPr/>
              <a:t>18</a:t>
            </a:fld>
            <a:endParaRPr lang="ko-KR" altLang="en-US" dirty="0"/>
          </a:p>
        </p:txBody>
      </p:sp>
      <p:sp>
        <p:nvSpPr>
          <p:cNvPr id="7" name="Text Box 10"/>
          <p:cNvSpPr txBox="1">
            <a:spLocks noChangeArrowheads="1"/>
          </p:cNvSpPr>
          <p:nvPr/>
        </p:nvSpPr>
        <p:spPr bwMode="auto">
          <a:xfrm>
            <a:off x="316544" y="1014318"/>
            <a:ext cx="8408749" cy="464029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lvl="0" algn="just" eaLnBrk="1" hangingPunct="1">
              <a:lnSpc>
                <a:spcPct val="120000"/>
              </a:lnSpc>
              <a:buFont typeface="Wingdings" pitchFamily="2" charset="2"/>
              <a:buChar char="q"/>
            </a:pPr>
            <a:r>
              <a:rPr lang="en-US" altLang="ko-KR" sz="1800" dirty="0" smtClean="0">
                <a:solidFill>
                  <a:schemeClr val="accent2"/>
                </a:solidFill>
                <a:ea typeface="HY견고딕" panose="02030600000101010101" pitchFamily="18" charset="-127"/>
                <a:cs typeface="Arial" panose="020B0604020202020204" pitchFamily="34" charset="0"/>
              </a:rPr>
              <a:t> Po and Bi yields of proton-induced reactions on Bi up to 100 MeV were measured. Activation calculations were performed by FLUKA, MARS and PHITS and compared with measured data.</a:t>
            </a:r>
          </a:p>
          <a:p>
            <a:pPr lvl="0" algn="just" defTabSz="914400" eaLnBrk="1" hangingPunct="1">
              <a:buFont typeface="Wingdings" pitchFamily="2" charset="2"/>
              <a:buChar char="q"/>
            </a:pPr>
            <a:r>
              <a:rPr lang="en-US" altLang="ko-KR" sz="1800" dirty="0">
                <a:solidFill>
                  <a:schemeClr val="accent2"/>
                </a:solidFill>
                <a:ea typeface="HY견고딕" panose="02030600000101010101" pitchFamily="18" charset="-127"/>
                <a:cs typeface="Arial" panose="020B0604020202020204" pitchFamily="34" charset="0"/>
              </a:rPr>
              <a:t> </a:t>
            </a:r>
            <a:r>
              <a:rPr lang="en-US" altLang="ko-KR" sz="1800" dirty="0">
                <a:solidFill>
                  <a:srgbClr val="4848D1"/>
                </a:solidFill>
                <a:ea typeface="HY견고딕" pitchFamily="18" charset="-127"/>
                <a:cs typeface="Arial" panose="020B0604020202020204" pitchFamily="34" charset="0"/>
              </a:rPr>
              <a:t>The ratios of the results of calculations to the measured activity of Po radionuclides did not exceed 1.3 over the whole beam range. In the case of Bi radionuclides, ratios were less than </a:t>
            </a:r>
            <a:r>
              <a:rPr lang="en-US" altLang="ko-KR" sz="1800" dirty="0" smtClean="0">
                <a:solidFill>
                  <a:srgbClr val="4848D1"/>
                </a:solidFill>
                <a:ea typeface="HY견고딕" pitchFamily="18" charset="-127"/>
                <a:cs typeface="Arial" panose="020B0604020202020204" pitchFamily="34" charset="0"/>
              </a:rPr>
              <a:t>1.4 </a:t>
            </a:r>
            <a:r>
              <a:rPr lang="en-US" altLang="ko-KR" sz="1800" dirty="0">
                <a:solidFill>
                  <a:srgbClr val="4848D1"/>
                </a:solidFill>
                <a:ea typeface="HY견고딕" pitchFamily="18" charset="-127"/>
                <a:cs typeface="Arial" panose="020B0604020202020204" pitchFamily="34" charset="0"/>
              </a:rPr>
              <a:t>except for </a:t>
            </a:r>
            <a:r>
              <a:rPr lang="en-US" altLang="ko-KR" sz="1800" baseline="30000" dirty="0">
                <a:solidFill>
                  <a:srgbClr val="4848D1"/>
                </a:solidFill>
                <a:ea typeface="HY견고딕" pitchFamily="18" charset="-127"/>
                <a:cs typeface="Arial" panose="020B0604020202020204" pitchFamily="34" charset="0"/>
              </a:rPr>
              <a:t>204</a:t>
            </a:r>
            <a:r>
              <a:rPr lang="en-US" altLang="ko-KR" sz="1800" dirty="0">
                <a:solidFill>
                  <a:srgbClr val="4848D1"/>
                </a:solidFill>
                <a:ea typeface="HY견고딕" pitchFamily="18" charset="-127"/>
                <a:cs typeface="Arial" panose="020B0604020202020204" pitchFamily="34" charset="0"/>
              </a:rPr>
              <a:t>Bi radionuclide of which was 2.3</a:t>
            </a:r>
            <a:r>
              <a:rPr lang="en-US" altLang="ko-KR" sz="1800" dirty="0" smtClean="0">
                <a:solidFill>
                  <a:srgbClr val="4848D1"/>
                </a:solidFill>
                <a:ea typeface="HY견고딕" pitchFamily="18" charset="-127"/>
                <a:cs typeface="Arial" panose="020B0604020202020204" pitchFamily="34" charset="0"/>
              </a:rPr>
              <a:t>.</a:t>
            </a:r>
          </a:p>
          <a:p>
            <a:pPr lvl="0" algn="just" defTabSz="914400" eaLnBrk="1" hangingPunct="1">
              <a:buFont typeface="Wingdings" pitchFamily="2" charset="2"/>
              <a:buChar char="q"/>
            </a:pPr>
            <a:r>
              <a:rPr lang="en-US" altLang="ko-KR" sz="1800" dirty="0">
                <a:solidFill>
                  <a:srgbClr val="4848D1"/>
                </a:solidFill>
                <a:ea typeface="HY견고딕" pitchFamily="18" charset="-127"/>
                <a:cs typeface="Arial" panose="020B0604020202020204" pitchFamily="34" charset="0"/>
              </a:rPr>
              <a:t> </a:t>
            </a:r>
            <a:r>
              <a:rPr lang="en-US" altLang="ko-KR" sz="1800" dirty="0" smtClean="0">
                <a:solidFill>
                  <a:srgbClr val="4848D1"/>
                </a:solidFill>
                <a:ea typeface="HY견고딕" pitchFamily="18" charset="-127"/>
                <a:cs typeface="Arial" panose="020B0604020202020204" pitchFamily="34" charset="0"/>
              </a:rPr>
              <a:t>Calculation of </a:t>
            </a:r>
            <a:r>
              <a:rPr lang="en-US" altLang="ko-KR" sz="1800" dirty="0" smtClean="0">
                <a:solidFill>
                  <a:srgbClr val="4848D1"/>
                </a:solidFill>
                <a:ea typeface="HY견고딕" pitchFamily="18" charset="-127"/>
                <a:cs typeface="Arial" panose="020B0604020202020204" pitchFamily="34" charset="0"/>
              </a:rPr>
              <a:t>yields </a:t>
            </a:r>
            <a:r>
              <a:rPr lang="en-US" altLang="ko-KR" sz="1800" dirty="0" smtClean="0">
                <a:solidFill>
                  <a:srgbClr val="4848D1"/>
                </a:solidFill>
                <a:ea typeface="HY견고딕" pitchFamily="18" charset="-127"/>
                <a:cs typeface="Arial" panose="020B0604020202020204" pitchFamily="34" charset="0"/>
              </a:rPr>
              <a:t>of radionuclide by FLUKA, MARS, and PHITS codes underestimate the measured data at the end of target.  </a:t>
            </a:r>
          </a:p>
          <a:p>
            <a:pPr lvl="0" algn="just" defTabSz="914400" eaLnBrk="1" hangingPunct="1">
              <a:buFont typeface="Wingdings" pitchFamily="2" charset="2"/>
              <a:buChar char="q"/>
            </a:pPr>
            <a:r>
              <a:rPr lang="en-US" altLang="ko-KR" sz="1800" dirty="0">
                <a:solidFill>
                  <a:srgbClr val="4848D1"/>
                </a:solidFill>
                <a:ea typeface="HY견고딕" pitchFamily="18" charset="-127"/>
                <a:cs typeface="Arial" panose="020B0604020202020204" pitchFamily="34" charset="0"/>
              </a:rPr>
              <a:t> </a:t>
            </a:r>
            <a:r>
              <a:rPr lang="en-US" altLang="ko-KR" sz="1800" dirty="0" smtClean="0">
                <a:solidFill>
                  <a:srgbClr val="4848D1"/>
                </a:solidFill>
                <a:ea typeface="HY견고딕" pitchFamily="18" charset="-127"/>
                <a:cs typeface="Arial" panose="020B0604020202020204" pitchFamily="34" charset="0"/>
              </a:rPr>
              <a:t>A satisfactory agreement was found between our measurements and results of simulation.</a:t>
            </a:r>
            <a:endParaRPr lang="en-US" altLang="ko-KR" sz="1800" dirty="0">
              <a:solidFill>
                <a:srgbClr val="4848D1"/>
              </a:solidFill>
              <a:ea typeface="HY견고딕" pitchFamily="18" charset="-127"/>
              <a:cs typeface="Arial" panose="020B0604020202020204" pitchFamily="34" charset="0"/>
            </a:endParaRPr>
          </a:p>
          <a:p>
            <a:pPr lvl="0" algn="just" eaLnBrk="1" hangingPunct="1">
              <a:lnSpc>
                <a:spcPct val="120000"/>
              </a:lnSpc>
              <a:buFont typeface="Wingdings" pitchFamily="2" charset="2"/>
              <a:buChar char="q"/>
            </a:pPr>
            <a:r>
              <a:rPr lang="en-US" altLang="ko-KR" sz="1800" dirty="0" smtClean="0">
                <a:solidFill>
                  <a:schemeClr val="accent2"/>
                </a:solidFill>
                <a:ea typeface="HY견고딕" panose="02030600000101010101" pitchFamily="18" charset="-127"/>
                <a:cs typeface="Arial" panose="020B0604020202020204" pitchFamily="34" charset="0"/>
              </a:rPr>
              <a:t>Discrepancy between FLUKA, MARS, and PHITS codes was not considerable. </a:t>
            </a:r>
            <a:endParaRPr lang="en-US" altLang="ko-KR" sz="1800" dirty="0" smtClean="0">
              <a:solidFill>
                <a:schemeClr val="accent2"/>
              </a:solidFill>
              <a:ea typeface="HY견고딕" panose="02030600000101010101" pitchFamily="18" charset="-127"/>
              <a:cs typeface="Arial" panose="020B0604020202020204" pitchFamily="34" charset="0"/>
            </a:endParaRPr>
          </a:p>
        </p:txBody>
      </p:sp>
    </p:spTree>
    <p:extLst>
      <p:ext uri="{BB962C8B-B14F-4D97-AF65-F5344CB8AC3E}">
        <p14:creationId xmlns:p14="http://schemas.microsoft.com/office/powerpoint/2010/main" val="4070859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733625" y="2196287"/>
            <a:ext cx="6071990" cy="1876649"/>
          </a:xfrm>
          <a:prstGeom prst="rect">
            <a:avLst/>
          </a:prstGeom>
          <a:noFill/>
          <a:ln>
            <a:noFill/>
          </a:ln>
          <a:effectLst/>
          <a:extLst/>
        </p:spPr>
        <p:txBody>
          <a:bodyPr wrap="square" lIns="72000" tIns="72000" rIns="72000" bIns="720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eaLnBrk="1" hangingPunct="1">
              <a:lnSpc>
                <a:spcPct val="150000"/>
              </a:lnSpc>
            </a:pPr>
            <a:r>
              <a:rPr lang="en-US" altLang="ko-KR" sz="2500" dirty="0" smtClean="0">
                <a:solidFill>
                  <a:schemeClr val="accent2">
                    <a:lumMod val="75000"/>
                  </a:schemeClr>
                </a:solidFill>
                <a:latin typeface="HY견고딕" pitchFamily="18" charset="-127"/>
                <a:ea typeface="HY견고딕" pitchFamily="18" charset="-127"/>
              </a:rPr>
              <a:t>Thank you for your attention. Questions? Comments</a:t>
            </a:r>
          </a:p>
          <a:p>
            <a:pPr eaLnBrk="1" hangingPunct="1"/>
            <a:endParaRPr lang="ko-KR" altLang="ko-KR" sz="2500" dirty="0">
              <a:solidFill>
                <a:schemeClr val="tx1"/>
              </a:solidFill>
              <a:latin typeface="HY견고딕" pitchFamily="18" charset="-127"/>
              <a:ea typeface="HY견고딕" pitchFamily="18" charset="-127"/>
            </a:endParaRPr>
          </a:p>
        </p:txBody>
      </p:sp>
      <p:sp>
        <p:nvSpPr>
          <p:cNvPr id="2" name="슬라이드 번호 개체 틀 1"/>
          <p:cNvSpPr>
            <a:spLocks noGrp="1"/>
          </p:cNvSpPr>
          <p:nvPr>
            <p:ph type="sldNum" sz="quarter" idx="4"/>
          </p:nvPr>
        </p:nvSpPr>
        <p:spPr/>
        <p:txBody>
          <a:bodyPr/>
          <a:lstStyle/>
          <a:p>
            <a:fld id="{26B1E687-C542-4683-A8B6-A52DDEA781B2}" type="slidenum">
              <a:rPr lang="ko-KR" altLang="en-US" smtClean="0"/>
              <a:pPr/>
              <a:t>19</a:t>
            </a:fld>
            <a:endParaRPr lang="ko-KR" altLang="en-US" dirty="0"/>
          </a:p>
        </p:txBody>
      </p:sp>
    </p:spTree>
    <p:extLst>
      <p:ext uri="{BB962C8B-B14F-4D97-AF65-F5344CB8AC3E}">
        <p14:creationId xmlns:p14="http://schemas.microsoft.com/office/powerpoint/2010/main" val="393239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9"/>
          <p:cNvSpPr txBox="1">
            <a:spLocks noChangeArrowheads="1"/>
          </p:cNvSpPr>
          <p:nvPr/>
        </p:nvSpPr>
        <p:spPr bwMode="auto">
          <a:xfrm>
            <a:off x="4508500" y="248160"/>
            <a:ext cx="4362450" cy="576293"/>
          </a:xfrm>
          <a:prstGeom prst="rect">
            <a:avLst/>
          </a:prstGeom>
          <a:noFill/>
          <a:ln>
            <a:noFill/>
          </a:ln>
          <a:effectLst/>
          <a:extLst/>
        </p:spPr>
        <p:txBody>
          <a:bodyPr lIns="72000" tIns="72000" rIns="72000" bIns="720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r" eaLnBrk="1" hangingPunct="1"/>
            <a:r>
              <a:rPr lang="en-US" altLang="ko-KR" sz="2800" dirty="0" smtClean="0">
                <a:solidFill>
                  <a:srgbClr val="4848D1"/>
                </a:solidFill>
                <a:ea typeface="HY견고딕" pitchFamily="18" charset="-127"/>
                <a:cs typeface="Arial" panose="020B0604020202020204" pitchFamily="34" charset="0"/>
              </a:rPr>
              <a:t>Outline</a:t>
            </a:r>
            <a:endParaRPr lang="ko-KR" altLang="ko-KR" sz="2800" dirty="0">
              <a:solidFill>
                <a:srgbClr val="4848D1"/>
              </a:solidFill>
              <a:ea typeface="HY견고딕" pitchFamily="18" charset="-127"/>
              <a:cs typeface="Arial" panose="020B0604020202020204" pitchFamily="34" charset="0"/>
            </a:endParaRPr>
          </a:p>
        </p:txBody>
      </p:sp>
      <p:sp>
        <p:nvSpPr>
          <p:cNvPr id="22" name="AutoShape 4"/>
          <p:cNvSpPr>
            <a:spLocks noChangeArrowheads="1"/>
          </p:cNvSpPr>
          <p:nvPr/>
        </p:nvSpPr>
        <p:spPr bwMode="gray">
          <a:xfrm>
            <a:off x="1447579" y="1207968"/>
            <a:ext cx="6864451" cy="450892"/>
          </a:xfrm>
          <a:prstGeom prst="roundRect">
            <a:avLst>
              <a:gd name="adj" fmla="val 16667"/>
            </a:avLst>
          </a:prstGeom>
          <a:gradFill rotWithShape="1">
            <a:gsLst>
              <a:gs pos="0">
                <a:srgbClr val="9999FF">
                  <a:gamma/>
                  <a:shade val="46275"/>
                  <a:invGamma/>
                </a:srgbClr>
              </a:gs>
              <a:gs pos="100000">
                <a:srgbClr val="9999FF"/>
              </a:gs>
            </a:gsLst>
            <a:lin ang="0" scaled="1"/>
          </a:gradFill>
          <a:ln>
            <a:noFill/>
          </a:ln>
          <a:effectLst/>
          <a:extLst>
            <a:ext uri="{91240B29-F687-4F45-9708-019B960494DF}">
              <a14:hiddenLine xmlns:a14="http://schemas.microsoft.com/office/drawing/2010/main" w="9525">
                <a:solidFill>
                  <a:srgbClr val="1D528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b="0">
              <a:latin typeface="HY견고딕" panose="02030600000101010101" pitchFamily="18" charset="-127"/>
              <a:ea typeface="HY견고딕" panose="02030600000101010101" pitchFamily="18" charset="-127"/>
            </a:endParaRPr>
          </a:p>
        </p:txBody>
      </p:sp>
      <p:sp>
        <p:nvSpPr>
          <p:cNvPr id="23" name="AutoShape 5"/>
          <p:cNvSpPr>
            <a:spLocks noChangeArrowheads="1"/>
          </p:cNvSpPr>
          <p:nvPr/>
        </p:nvSpPr>
        <p:spPr bwMode="gray">
          <a:xfrm>
            <a:off x="1465496" y="2078630"/>
            <a:ext cx="6864451" cy="450891"/>
          </a:xfrm>
          <a:prstGeom prst="roundRect">
            <a:avLst>
              <a:gd name="adj" fmla="val 16667"/>
            </a:avLst>
          </a:prstGeom>
          <a:gradFill rotWithShape="1">
            <a:gsLst>
              <a:gs pos="0">
                <a:srgbClr val="1B9AD9">
                  <a:gamma/>
                  <a:shade val="46275"/>
                  <a:invGamma/>
                </a:srgbClr>
              </a:gs>
              <a:gs pos="100000">
                <a:srgbClr val="1B9AD9"/>
              </a:gs>
            </a:gsLst>
            <a:lin ang="0" scaled="1"/>
          </a:gradFill>
          <a:ln>
            <a:noFill/>
          </a:ln>
          <a:effectLst/>
          <a:extLst>
            <a:ext uri="{91240B29-F687-4F45-9708-019B960494DF}">
              <a14:hiddenLine xmlns:a14="http://schemas.microsoft.com/office/drawing/2010/main" w="9525">
                <a:solidFill>
                  <a:srgbClr val="1D528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4" name="AutoShape 6"/>
          <p:cNvSpPr>
            <a:spLocks noChangeArrowheads="1"/>
          </p:cNvSpPr>
          <p:nvPr/>
        </p:nvSpPr>
        <p:spPr bwMode="gray">
          <a:xfrm>
            <a:off x="1764512" y="1218071"/>
            <a:ext cx="6390629" cy="43874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a:r>
              <a:rPr lang="de-DE" altLang="ko-KR" sz="2000" dirty="0" smtClean="0">
                <a:ea typeface="HY견고딕" panose="02030600000101010101" pitchFamily="18" charset="-127"/>
                <a:cs typeface="Arial" panose="020B0604020202020204" pitchFamily="34" charset="0"/>
              </a:rPr>
              <a:t>Large Accelerator Facilities Status in Korea</a:t>
            </a:r>
            <a:endParaRPr lang="de-DE" altLang="ko-KR" sz="2000" dirty="0">
              <a:ea typeface="HY견고딕" panose="02030600000101010101" pitchFamily="18" charset="-127"/>
              <a:cs typeface="Arial" panose="020B0604020202020204" pitchFamily="34" charset="0"/>
            </a:endParaRPr>
          </a:p>
        </p:txBody>
      </p:sp>
      <p:sp>
        <p:nvSpPr>
          <p:cNvPr id="26" name="AutoShape 7"/>
          <p:cNvSpPr>
            <a:spLocks noChangeArrowheads="1"/>
          </p:cNvSpPr>
          <p:nvPr/>
        </p:nvSpPr>
        <p:spPr bwMode="gray">
          <a:xfrm>
            <a:off x="1764513" y="2087605"/>
            <a:ext cx="6569134" cy="439936"/>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a:r>
              <a:rPr lang="en-US" altLang="ko-KR" sz="2000" dirty="0" smtClean="0">
                <a:ea typeface="HY견고딕" panose="02030600000101010101" pitchFamily="18" charset="-127"/>
                <a:cs typeface="Arial" panose="020B0604020202020204" pitchFamily="34" charset="0"/>
              </a:rPr>
              <a:t>Motivation of This Work</a:t>
            </a:r>
            <a:endParaRPr lang="en-US" altLang="ko-KR" sz="2000" dirty="0">
              <a:ea typeface="HY견고딕" panose="02030600000101010101" pitchFamily="18" charset="-127"/>
              <a:cs typeface="Arial" panose="020B0604020202020204" pitchFamily="34" charset="0"/>
            </a:endParaRPr>
          </a:p>
        </p:txBody>
      </p:sp>
      <p:sp>
        <p:nvSpPr>
          <p:cNvPr id="28" name="AutoShape 8"/>
          <p:cNvSpPr>
            <a:spLocks noChangeArrowheads="1"/>
          </p:cNvSpPr>
          <p:nvPr/>
        </p:nvSpPr>
        <p:spPr bwMode="gray">
          <a:xfrm>
            <a:off x="896113" y="957693"/>
            <a:ext cx="860047" cy="858085"/>
          </a:xfrm>
          <a:prstGeom prst="diamond">
            <a:avLst/>
          </a:prstGeom>
          <a:solidFill>
            <a:srgbClr val="9999FF"/>
          </a:solidFill>
          <a:ln w="38100">
            <a:solidFill>
              <a:srgbClr val="FFFFFF"/>
            </a:solidFill>
            <a:miter lim="800000"/>
            <a:headEnd/>
            <a:tailEnd/>
          </a:ln>
          <a:effectLst>
            <a:outerShdw sy="50000" rotWithShape="0">
              <a:srgbClr val="808080">
                <a:alpha val="50000"/>
              </a:srgbClr>
            </a:outerShdw>
          </a:effectLst>
        </p:spPr>
        <p:txBody>
          <a:bodyPr wrap="none" anchor="ctr"/>
          <a:lstStyle/>
          <a:p>
            <a:r>
              <a:rPr lang="en-US" altLang="ko-KR" dirty="0"/>
              <a:t>1</a:t>
            </a:r>
          </a:p>
        </p:txBody>
      </p:sp>
      <p:sp>
        <p:nvSpPr>
          <p:cNvPr id="29" name="AutoShape 9"/>
          <p:cNvSpPr>
            <a:spLocks noChangeArrowheads="1"/>
          </p:cNvSpPr>
          <p:nvPr/>
        </p:nvSpPr>
        <p:spPr bwMode="gray">
          <a:xfrm>
            <a:off x="896113" y="1804520"/>
            <a:ext cx="860047" cy="858085"/>
          </a:xfrm>
          <a:prstGeom prst="diamond">
            <a:avLst/>
          </a:prstGeom>
          <a:solidFill>
            <a:srgbClr val="1B9AD9"/>
          </a:solidFill>
          <a:ln w="38100">
            <a:solidFill>
              <a:srgbClr val="FFFFFF"/>
            </a:solidFill>
            <a:miter lim="800000"/>
            <a:headEnd/>
            <a:tailEnd/>
          </a:ln>
          <a:effectLst>
            <a:outerShdw sy="50000" rotWithShape="0">
              <a:srgbClr val="808080">
                <a:alpha val="50000"/>
              </a:srgbClr>
            </a:outerShdw>
          </a:effectLst>
        </p:spPr>
        <p:txBody>
          <a:bodyPr wrap="none" anchor="ctr"/>
          <a:lstStyle/>
          <a:p>
            <a:r>
              <a:rPr lang="en-US" altLang="ko-KR" dirty="0"/>
              <a:t>2</a:t>
            </a:r>
          </a:p>
        </p:txBody>
      </p:sp>
      <p:sp>
        <p:nvSpPr>
          <p:cNvPr id="30" name="AutoShape 10"/>
          <p:cNvSpPr>
            <a:spLocks noChangeArrowheads="1"/>
          </p:cNvSpPr>
          <p:nvPr/>
        </p:nvSpPr>
        <p:spPr bwMode="gray">
          <a:xfrm>
            <a:off x="1455542" y="2923584"/>
            <a:ext cx="6864451" cy="450892"/>
          </a:xfrm>
          <a:prstGeom prst="roundRect">
            <a:avLst>
              <a:gd name="adj" fmla="val 16667"/>
            </a:avLst>
          </a:prstGeom>
          <a:gradFill rotWithShape="1">
            <a:gsLst>
              <a:gs pos="0">
                <a:srgbClr val="339933">
                  <a:gamma/>
                  <a:shade val="46275"/>
                  <a:invGamma/>
                </a:srgbClr>
              </a:gs>
              <a:gs pos="100000">
                <a:srgbClr val="339933"/>
              </a:gs>
            </a:gsLst>
            <a:lin ang="0" scaled="1"/>
          </a:gradFill>
          <a:ln>
            <a:noFill/>
          </a:ln>
          <a:effectLst/>
          <a:extLst>
            <a:ext uri="{91240B29-F687-4F45-9708-019B960494DF}">
              <a14:hiddenLine xmlns:a14="http://schemas.microsoft.com/office/drawing/2010/main" w="9525">
                <a:solidFill>
                  <a:srgbClr val="1D528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1" name="AutoShape 11"/>
          <p:cNvSpPr>
            <a:spLocks noChangeArrowheads="1"/>
          </p:cNvSpPr>
          <p:nvPr/>
        </p:nvSpPr>
        <p:spPr bwMode="gray">
          <a:xfrm>
            <a:off x="1776593" y="2923789"/>
            <a:ext cx="6390629" cy="43874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a:r>
              <a:rPr lang="en-US" altLang="ko-KR" sz="2000" dirty="0" smtClean="0">
                <a:cs typeface="Arial" panose="020B0604020202020204" pitchFamily="34" charset="0"/>
              </a:rPr>
              <a:t>A Fast look at the KOMAC Facility</a:t>
            </a:r>
            <a:endParaRPr lang="en-US" altLang="ko-KR" sz="2000" dirty="0">
              <a:cs typeface="Arial" panose="020B0604020202020204" pitchFamily="34" charset="0"/>
            </a:endParaRPr>
          </a:p>
        </p:txBody>
      </p:sp>
      <p:sp>
        <p:nvSpPr>
          <p:cNvPr id="32" name="AutoShape 12"/>
          <p:cNvSpPr>
            <a:spLocks noChangeArrowheads="1"/>
          </p:cNvSpPr>
          <p:nvPr/>
        </p:nvSpPr>
        <p:spPr bwMode="gray">
          <a:xfrm>
            <a:off x="886159" y="2649473"/>
            <a:ext cx="860047" cy="858085"/>
          </a:xfrm>
          <a:prstGeom prst="diamond">
            <a:avLst/>
          </a:prstGeom>
          <a:solidFill>
            <a:srgbClr val="339933"/>
          </a:solidFill>
          <a:ln w="38100">
            <a:solidFill>
              <a:srgbClr val="FFFFFF"/>
            </a:solidFill>
            <a:miter lim="800000"/>
            <a:headEnd/>
            <a:tailEnd/>
          </a:ln>
          <a:effectLst>
            <a:outerShdw sy="50000" rotWithShape="0">
              <a:srgbClr val="808080">
                <a:alpha val="50000"/>
              </a:srgbClr>
            </a:outerShdw>
          </a:effectLst>
        </p:spPr>
        <p:txBody>
          <a:bodyPr wrap="none" anchor="ctr"/>
          <a:lstStyle/>
          <a:p>
            <a:r>
              <a:rPr lang="en-US" altLang="ko-KR" dirty="0"/>
              <a:t>3</a:t>
            </a:r>
          </a:p>
        </p:txBody>
      </p:sp>
      <p:sp>
        <p:nvSpPr>
          <p:cNvPr id="33" name="AutoShape 13"/>
          <p:cNvSpPr>
            <a:spLocks noChangeArrowheads="1"/>
          </p:cNvSpPr>
          <p:nvPr/>
        </p:nvSpPr>
        <p:spPr bwMode="gray">
          <a:xfrm>
            <a:off x="1446274" y="3770055"/>
            <a:ext cx="6864451" cy="450891"/>
          </a:xfrm>
          <a:prstGeom prst="roundRect">
            <a:avLst>
              <a:gd name="adj" fmla="val 16667"/>
            </a:avLst>
          </a:prstGeom>
          <a:gradFill rotWithShape="1">
            <a:gsLst>
              <a:gs pos="0">
                <a:srgbClr val="FF9900">
                  <a:gamma/>
                  <a:shade val="46275"/>
                  <a:invGamma/>
                </a:srgbClr>
              </a:gs>
              <a:gs pos="100000">
                <a:srgbClr val="FF9900"/>
              </a:gs>
            </a:gsLst>
            <a:lin ang="0" scaled="1"/>
          </a:gradFill>
          <a:ln>
            <a:noFill/>
          </a:ln>
          <a:effectLst/>
          <a:extLst>
            <a:ext uri="{91240B29-F687-4F45-9708-019B960494DF}">
              <a14:hiddenLine xmlns:a14="http://schemas.microsoft.com/office/drawing/2010/main" w="9525">
                <a:solidFill>
                  <a:srgbClr val="1D528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altLang="ko-KR" sz="2000" dirty="0"/>
          </a:p>
        </p:txBody>
      </p:sp>
      <p:sp>
        <p:nvSpPr>
          <p:cNvPr id="35" name="AutoShape 15"/>
          <p:cNvSpPr>
            <a:spLocks noChangeArrowheads="1"/>
          </p:cNvSpPr>
          <p:nvPr/>
        </p:nvSpPr>
        <p:spPr bwMode="gray">
          <a:xfrm>
            <a:off x="876891" y="3495945"/>
            <a:ext cx="860047" cy="858085"/>
          </a:xfrm>
          <a:prstGeom prst="diamond">
            <a:avLst/>
          </a:prstGeom>
          <a:solidFill>
            <a:srgbClr val="FF9900"/>
          </a:solidFill>
          <a:ln w="38100">
            <a:solidFill>
              <a:srgbClr val="FFFFFF"/>
            </a:solidFill>
            <a:miter lim="800000"/>
            <a:headEnd/>
            <a:tailEnd/>
          </a:ln>
          <a:effectLst>
            <a:outerShdw sy="50000" rotWithShape="0">
              <a:srgbClr val="808080">
                <a:alpha val="50000"/>
              </a:srgbClr>
            </a:outerShdw>
          </a:effectLst>
        </p:spPr>
        <p:txBody>
          <a:bodyPr wrap="none" anchor="ctr"/>
          <a:lstStyle/>
          <a:p>
            <a:r>
              <a:rPr lang="en-US" altLang="ko-KR"/>
              <a:t>4</a:t>
            </a:r>
          </a:p>
        </p:txBody>
      </p:sp>
      <p:sp>
        <p:nvSpPr>
          <p:cNvPr id="36" name="AutoShape 4"/>
          <p:cNvSpPr>
            <a:spLocks noChangeArrowheads="1"/>
          </p:cNvSpPr>
          <p:nvPr/>
        </p:nvSpPr>
        <p:spPr bwMode="gray">
          <a:xfrm>
            <a:off x="1439959" y="4571043"/>
            <a:ext cx="6864451" cy="450892"/>
          </a:xfrm>
          <a:prstGeom prst="roundRect">
            <a:avLst>
              <a:gd name="adj" fmla="val 16667"/>
            </a:avLst>
          </a:prstGeom>
          <a:gradFill rotWithShape="1">
            <a:gsLst>
              <a:gs pos="0">
                <a:srgbClr val="9999FF">
                  <a:gamma/>
                  <a:shade val="46275"/>
                  <a:invGamma/>
                </a:srgbClr>
              </a:gs>
              <a:gs pos="100000">
                <a:srgbClr val="9999FF"/>
              </a:gs>
            </a:gsLst>
            <a:lin ang="0" scaled="1"/>
          </a:gradFill>
          <a:ln>
            <a:noFill/>
          </a:ln>
          <a:effectLst/>
          <a:extLst>
            <a:ext uri="{91240B29-F687-4F45-9708-019B960494DF}">
              <a14:hiddenLine xmlns:a14="http://schemas.microsoft.com/office/drawing/2010/main" w="9525">
                <a:solidFill>
                  <a:srgbClr val="1D528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altLang="ko-KR" sz="2000" dirty="0"/>
          </a:p>
        </p:txBody>
      </p:sp>
      <p:sp>
        <p:nvSpPr>
          <p:cNvPr id="38" name="AutoShape 8"/>
          <p:cNvSpPr>
            <a:spLocks noChangeArrowheads="1"/>
          </p:cNvSpPr>
          <p:nvPr/>
        </p:nvSpPr>
        <p:spPr bwMode="gray">
          <a:xfrm>
            <a:off x="888493" y="4320768"/>
            <a:ext cx="860047" cy="858085"/>
          </a:xfrm>
          <a:prstGeom prst="diamond">
            <a:avLst/>
          </a:prstGeom>
          <a:solidFill>
            <a:srgbClr val="9999FF"/>
          </a:solidFill>
          <a:ln w="38100">
            <a:solidFill>
              <a:srgbClr val="FFFFFF"/>
            </a:solidFill>
            <a:miter lim="800000"/>
            <a:headEnd/>
            <a:tailEnd/>
          </a:ln>
          <a:effectLst>
            <a:outerShdw sy="50000" rotWithShape="0">
              <a:srgbClr val="808080">
                <a:alpha val="50000"/>
              </a:srgbClr>
            </a:outerShdw>
          </a:effectLst>
        </p:spPr>
        <p:txBody>
          <a:bodyPr wrap="none" anchor="ctr"/>
          <a:lstStyle/>
          <a:p>
            <a:r>
              <a:rPr lang="en-US" altLang="ko-KR" dirty="0" smtClean="0"/>
              <a:t>5</a:t>
            </a:r>
            <a:endParaRPr lang="en-US" altLang="ko-KR" dirty="0"/>
          </a:p>
        </p:txBody>
      </p:sp>
      <p:sp>
        <p:nvSpPr>
          <p:cNvPr id="7" name="슬라이드 번호 개체 틀 6"/>
          <p:cNvSpPr>
            <a:spLocks noGrp="1"/>
          </p:cNvSpPr>
          <p:nvPr>
            <p:ph type="sldNum" sz="quarter" idx="4"/>
          </p:nvPr>
        </p:nvSpPr>
        <p:spPr/>
        <p:txBody>
          <a:bodyPr/>
          <a:lstStyle/>
          <a:p>
            <a:fld id="{26B1E687-C542-4683-A8B6-A52DDEA781B2}" type="slidenum">
              <a:rPr lang="ko-KR" altLang="en-US" smtClean="0"/>
              <a:pPr/>
              <a:t>2</a:t>
            </a:fld>
            <a:endParaRPr lang="ko-KR" altLang="en-US" dirty="0"/>
          </a:p>
        </p:txBody>
      </p:sp>
      <p:sp>
        <p:nvSpPr>
          <p:cNvPr id="19" name="AutoShape 11"/>
          <p:cNvSpPr>
            <a:spLocks noChangeArrowheads="1"/>
          </p:cNvSpPr>
          <p:nvPr/>
        </p:nvSpPr>
        <p:spPr bwMode="gray">
          <a:xfrm>
            <a:off x="1786547" y="3773591"/>
            <a:ext cx="6390629" cy="43874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a:r>
              <a:rPr lang="en-US" altLang="ko-KR" sz="2000" dirty="0" smtClean="0">
                <a:ea typeface="HY견고딕" panose="02030600000101010101" pitchFamily="18" charset="-127"/>
                <a:cs typeface="Arial" panose="020B0604020202020204" pitchFamily="34" charset="0"/>
              </a:rPr>
              <a:t>Experiment &amp; Measurement</a:t>
            </a:r>
            <a:endParaRPr lang="en-US" altLang="ko-KR" sz="2000" dirty="0">
              <a:ea typeface="HY견고딕" panose="02030600000101010101" pitchFamily="18" charset="-127"/>
              <a:cs typeface="Arial" panose="020B0604020202020204" pitchFamily="34" charset="0"/>
            </a:endParaRPr>
          </a:p>
        </p:txBody>
      </p:sp>
      <p:sp>
        <p:nvSpPr>
          <p:cNvPr id="20" name="AutoShape 11"/>
          <p:cNvSpPr>
            <a:spLocks noChangeArrowheads="1"/>
          </p:cNvSpPr>
          <p:nvPr/>
        </p:nvSpPr>
        <p:spPr bwMode="gray">
          <a:xfrm>
            <a:off x="1786547" y="4567589"/>
            <a:ext cx="6390629" cy="438748"/>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a:r>
              <a:rPr lang="en-US" altLang="ko-KR" sz="2000" dirty="0" smtClean="0">
                <a:ea typeface="HY견고딕" panose="02030600000101010101" pitchFamily="18" charset="-127"/>
                <a:cs typeface="Arial" panose="020B0604020202020204" pitchFamily="34" charset="0"/>
              </a:rPr>
              <a:t>Results &amp; Conclusion </a:t>
            </a:r>
            <a:endParaRPr lang="en-US" altLang="ko-KR" sz="2000" dirty="0">
              <a:ea typeface="HY견고딕" panose="02030600000101010101" pitchFamily="18" charset="-127"/>
              <a:cs typeface="Arial" panose="020B0604020202020204" pitchFamily="34" charset="0"/>
            </a:endParaRPr>
          </a:p>
        </p:txBody>
      </p:sp>
    </p:spTree>
    <p:extLst>
      <p:ext uri="{BB962C8B-B14F-4D97-AF65-F5344CB8AC3E}">
        <p14:creationId xmlns:p14="http://schemas.microsoft.com/office/powerpoint/2010/main" val="2892096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456" y="818237"/>
            <a:ext cx="6741524" cy="525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55" y="4421876"/>
            <a:ext cx="2762853" cy="165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그룹 13"/>
          <p:cNvGrpSpPr/>
          <p:nvPr/>
        </p:nvGrpSpPr>
        <p:grpSpPr>
          <a:xfrm>
            <a:off x="6787392" y="818236"/>
            <a:ext cx="2217620" cy="1731332"/>
            <a:chOff x="817300" y="1839315"/>
            <a:chExt cx="5087958" cy="2841207"/>
          </a:xfrm>
        </p:grpSpPr>
        <p:cxnSp>
          <p:nvCxnSpPr>
            <p:cNvPr id="15" name="직선 연결선 14"/>
            <p:cNvCxnSpPr/>
            <p:nvPr/>
          </p:nvCxnSpPr>
          <p:spPr bwMode="auto">
            <a:xfrm flipV="1">
              <a:off x="834131" y="4077888"/>
              <a:ext cx="0" cy="602634"/>
            </a:xfrm>
            <a:prstGeom prst="line">
              <a:avLst/>
            </a:prstGeom>
            <a:solidFill>
              <a:srgbClr val="000064"/>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그림 15"/>
            <p:cNvPicPr>
              <a:picLocks noChangeAspect="1"/>
            </p:cNvPicPr>
            <p:nvPr/>
          </p:nvPicPr>
          <p:blipFill rotWithShape="1">
            <a:blip r:embed="rId5"/>
            <a:srcRect l="6936" t="21230" r="14316" b="8791"/>
            <a:stretch/>
          </p:blipFill>
          <p:spPr>
            <a:xfrm>
              <a:off x="817300" y="1839315"/>
              <a:ext cx="4968552" cy="2484275"/>
            </a:xfrm>
            <a:prstGeom prst="rect">
              <a:avLst/>
            </a:prstGeom>
          </p:spPr>
        </p:pic>
        <p:sp>
          <p:nvSpPr>
            <p:cNvPr id="18" name="직사각형 17"/>
            <p:cNvSpPr/>
            <p:nvPr/>
          </p:nvSpPr>
          <p:spPr>
            <a:xfrm>
              <a:off x="936706" y="4333763"/>
              <a:ext cx="4968552" cy="282719"/>
            </a:xfrm>
            <a:prstGeom prst="rect">
              <a:avLst/>
            </a:prstGeom>
          </p:spPr>
          <p:txBody>
            <a:bodyPr wrap="square" lIns="0" tIns="0" rIns="0" bIns="0">
              <a:spAutoFit/>
            </a:bodyPr>
            <a:lstStyle/>
            <a:p>
              <a:pPr algn="l"/>
              <a:endParaRPr lang="en-US" altLang="ko-KR" sz="1400" dirty="0">
                <a:solidFill>
                  <a:srgbClr val="C00000"/>
                </a:solidFill>
              </a:endParaRPr>
            </a:p>
          </p:txBody>
        </p:sp>
      </p:grpSp>
      <p:sp>
        <p:nvSpPr>
          <p:cNvPr id="5" name="슬라이드 번호 개체 틀 4"/>
          <p:cNvSpPr>
            <a:spLocks noGrp="1"/>
          </p:cNvSpPr>
          <p:nvPr>
            <p:ph type="sldNum" sz="quarter" idx="4"/>
          </p:nvPr>
        </p:nvSpPr>
        <p:spPr/>
        <p:txBody>
          <a:bodyPr/>
          <a:lstStyle/>
          <a:p>
            <a:fld id="{26B1E687-C542-4683-A8B6-A52DDEA781B2}" type="slidenum">
              <a:rPr lang="ko-KR" altLang="en-US" smtClean="0"/>
              <a:pPr/>
              <a:t>3</a:t>
            </a:fld>
            <a:endParaRPr lang="ko-KR" altLang="en-US" dirty="0"/>
          </a:p>
        </p:txBody>
      </p:sp>
      <p:sp>
        <p:nvSpPr>
          <p:cNvPr id="13" name="직사각형 12"/>
          <p:cNvSpPr/>
          <p:nvPr/>
        </p:nvSpPr>
        <p:spPr>
          <a:xfrm>
            <a:off x="6713486" y="2267735"/>
            <a:ext cx="2430514" cy="326243"/>
          </a:xfrm>
          <a:prstGeom prst="rect">
            <a:avLst/>
          </a:prstGeom>
        </p:spPr>
        <p:txBody>
          <a:bodyPr wrap="square">
            <a:spAutoFit/>
          </a:bodyPr>
          <a:lstStyle/>
          <a:p>
            <a:pPr algn="l" fontAlgn="auto" latinLnBrk="0">
              <a:lnSpc>
                <a:spcPct val="150000"/>
              </a:lnSpc>
              <a:spcBef>
                <a:spcPts val="0"/>
              </a:spcBef>
              <a:spcAft>
                <a:spcPts val="0"/>
              </a:spcAft>
              <a:tabLst>
                <a:tab pos="174625" algn="l"/>
              </a:tabLst>
              <a:defRPr/>
            </a:pPr>
            <a:r>
              <a:rPr lang="en-US" altLang="ko-KR" sz="1200" b="0" dirty="0" smtClean="0">
                <a:solidFill>
                  <a:schemeClr val="accent2"/>
                </a:solidFill>
                <a:latin typeface="HY견고딕" panose="02030600000101010101" pitchFamily="18" charset="-127"/>
                <a:ea typeface="HY견고딕" panose="02030600000101010101" pitchFamily="18" charset="-127"/>
              </a:rPr>
              <a:t>PAL-XFEL </a:t>
            </a:r>
            <a:r>
              <a:rPr lang="en-US" altLang="ko-KR" sz="1200" b="0" dirty="0">
                <a:solidFill>
                  <a:schemeClr val="accent2"/>
                </a:solidFill>
                <a:latin typeface="HY견고딕" panose="02030600000101010101" pitchFamily="18" charset="-127"/>
                <a:ea typeface="HY견고딕" panose="02030600000101010101" pitchFamily="18" charset="-127"/>
              </a:rPr>
              <a:t>10.0 </a:t>
            </a:r>
            <a:r>
              <a:rPr lang="en-US" altLang="ko-KR" sz="1200" b="0" dirty="0" smtClean="0">
                <a:solidFill>
                  <a:schemeClr val="accent2"/>
                </a:solidFill>
                <a:latin typeface="HY견고딕" panose="02030600000101010101" pitchFamily="18" charset="-127"/>
                <a:ea typeface="HY견고딕" panose="02030600000101010101" pitchFamily="18" charset="-127"/>
              </a:rPr>
              <a:t>GeV</a:t>
            </a:r>
            <a:endParaRPr lang="en-US" altLang="ko-KR" sz="1200" b="0" dirty="0">
              <a:solidFill>
                <a:schemeClr val="accent2"/>
              </a:solidFill>
              <a:latin typeface="HY견고딕" panose="02030600000101010101" pitchFamily="18" charset="-127"/>
              <a:ea typeface="HY견고딕" panose="02030600000101010101" pitchFamily="18" charset="-127"/>
            </a:endParaRPr>
          </a:p>
        </p:txBody>
      </p:sp>
      <p:sp>
        <p:nvSpPr>
          <p:cNvPr id="21" name="Rectangle 2"/>
          <p:cNvSpPr>
            <a:spLocks noGrp="1" noChangeArrowheads="1"/>
          </p:cNvSpPr>
          <p:nvPr>
            <p:ph type="title"/>
          </p:nvPr>
        </p:nvSpPr>
        <p:spPr>
          <a:xfrm>
            <a:off x="1213805" y="271758"/>
            <a:ext cx="7686230" cy="468969"/>
          </a:xfrm>
        </p:spPr>
        <p:txBody>
          <a:bodyPr/>
          <a:lstStyle/>
          <a:p>
            <a:pPr algn="r" eaLnBrk="1" hangingPunct="1"/>
            <a:r>
              <a:rPr lang="en-US" altLang="ko-KR" sz="28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Large Accelerator Facilities Status in Korea</a:t>
            </a:r>
          </a:p>
        </p:txBody>
      </p:sp>
      <p:sp>
        <p:nvSpPr>
          <p:cNvPr id="24" name="직사각형 12"/>
          <p:cNvSpPr/>
          <p:nvPr/>
        </p:nvSpPr>
        <p:spPr>
          <a:xfrm>
            <a:off x="199804" y="6032852"/>
            <a:ext cx="2762853" cy="369332"/>
          </a:xfrm>
          <a:prstGeom prst="rect">
            <a:avLst/>
          </a:prstGeom>
        </p:spPr>
        <p:txBody>
          <a:bodyPr wrap="square">
            <a:spAutoFit/>
          </a:bodyPr>
          <a:lstStyle/>
          <a:p>
            <a:pPr algn="l" fontAlgn="auto" latinLnBrk="0">
              <a:lnSpc>
                <a:spcPct val="150000"/>
              </a:lnSpc>
              <a:spcBef>
                <a:spcPts val="0"/>
              </a:spcBef>
              <a:spcAft>
                <a:spcPts val="0"/>
              </a:spcAft>
              <a:tabLst>
                <a:tab pos="174625" algn="l"/>
              </a:tabLst>
              <a:defRPr/>
            </a:pPr>
            <a:r>
              <a:rPr lang="en-US" altLang="ko-KR" sz="1200" b="0" dirty="0" smtClean="0">
                <a:solidFill>
                  <a:schemeClr val="accent2"/>
                </a:solidFill>
                <a:latin typeface="HY견고딕" panose="02030600000101010101" pitchFamily="18" charset="-127"/>
                <a:ea typeface="HY견고딕" panose="02030600000101010101" pitchFamily="18" charset="-127"/>
              </a:rPr>
              <a:t>RAON heavy ion accelerator</a:t>
            </a:r>
            <a:endParaRPr lang="en-US" altLang="ko-KR" sz="1200" b="0" dirty="0">
              <a:solidFill>
                <a:schemeClr val="accent2"/>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22478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a:xfrm>
            <a:off x="3067243" y="271758"/>
            <a:ext cx="5832792" cy="468969"/>
          </a:xfrm>
        </p:spPr>
        <p:txBody>
          <a:bodyPr/>
          <a:lstStyle/>
          <a:p>
            <a:pPr algn="r" eaLnBrk="1" hangingPunct="1"/>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Motivation of this Work</a:t>
            </a:r>
            <a:endParaRPr lang="en-US" altLang="ko-KR" sz="2400" dirty="0" smtClean="0">
              <a:solidFill>
                <a:schemeClr val="tx1"/>
              </a:solidFill>
              <a:effectLst/>
              <a:latin typeface="Arial" panose="020B0604020202020204" pitchFamily="34" charset="0"/>
              <a:ea typeface="HY견고딕" panose="02030600000101010101" pitchFamily="18" charset="-127"/>
              <a:cs typeface="Arial" panose="020B0604020202020204" pitchFamily="34" charset="0"/>
            </a:endParaRPr>
          </a:p>
        </p:txBody>
      </p:sp>
      <p:sp>
        <p:nvSpPr>
          <p:cNvPr id="25" name="슬라이드 번호 개체 틀 24"/>
          <p:cNvSpPr>
            <a:spLocks noGrp="1"/>
          </p:cNvSpPr>
          <p:nvPr>
            <p:ph type="sldNum" sz="quarter" idx="4"/>
          </p:nvPr>
        </p:nvSpPr>
        <p:spPr/>
        <p:txBody>
          <a:bodyPr/>
          <a:lstStyle/>
          <a:p>
            <a:fld id="{26B1E687-C542-4683-A8B6-A52DDEA781B2}" type="slidenum">
              <a:rPr lang="ko-KR" altLang="en-US" smtClean="0"/>
              <a:pPr/>
              <a:t>4</a:t>
            </a:fld>
            <a:endParaRPr lang="ko-KR" altLang="en-US" dirty="0"/>
          </a:p>
        </p:txBody>
      </p:sp>
      <p:sp>
        <p:nvSpPr>
          <p:cNvPr id="21" name="Text Box 10"/>
          <p:cNvSpPr txBox="1">
            <a:spLocks noChangeArrowheads="1"/>
          </p:cNvSpPr>
          <p:nvPr/>
        </p:nvSpPr>
        <p:spPr bwMode="auto">
          <a:xfrm>
            <a:off x="841436" y="4641436"/>
            <a:ext cx="7636246" cy="153790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lvl="0" algn="just" eaLnBrk="1" hangingPunct="1">
              <a:lnSpc>
                <a:spcPct val="120000"/>
              </a:lnSpc>
              <a:buFont typeface="Wingdings" pitchFamily="2" charset="2"/>
              <a:buChar char="q"/>
            </a:pPr>
            <a:r>
              <a:rPr lang="en-US" altLang="ko-KR" sz="1800" dirty="0" smtClean="0">
                <a:solidFill>
                  <a:schemeClr val="accent2"/>
                </a:solidFill>
                <a:ea typeface="HY견고딕" panose="02030600000101010101" pitchFamily="18" charset="-127"/>
                <a:cs typeface="Arial" panose="020B0604020202020204" pitchFamily="34" charset="0"/>
              </a:rPr>
              <a:t> Po and Bi yields of proton-induced reactions on Bi up to 100 MeV were measured. Activation calculations were performed by FLUKA, MARS and PHITS and compared with measured data for benchmarking study.</a:t>
            </a:r>
          </a:p>
        </p:txBody>
      </p:sp>
      <p:sp>
        <p:nvSpPr>
          <p:cNvPr id="8" name="모서리가 둥근 직사각형 7"/>
          <p:cNvSpPr/>
          <p:nvPr/>
        </p:nvSpPr>
        <p:spPr bwMode="auto">
          <a:xfrm>
            <a:off x="2984725" y="898731"/>
            <a:ext cx="3027358" cy="625268"/>
          </a:xfrm>
          <a:prstGeom prst="roundRect">
            <a:avLst/>
          </a:prstGeom>
          <a:gradFill flip="none" rotWithShape="1">
            <a:gsLst>
              <a:gs pos="0">
                <a:srgbClr val="00CC99">
                  <a:tint val="66000"/>
                  <a:satMod val="160000"/>
                </a:srgbClr>
              </a:gs>
              <a:gs pos="50000">
                <a:srgbClr val="00CC99">
                  <a:tint val="44500"/>
                  <a:satMod val="160000"/>
                </a:srgbClr>
              </a:gs>
              <a:gs pos="100000">
                <a:srgbClr val="00CC99">
                  <a:tint val="23500"/>
                  <a:satMod val="160000"/>
                </a:srgbClr>
              </a:gs>
            </a:gsLst>
            <a:lin ang="5400000" scaled="1"/>
            <a:tileRect/>
          </a:gradFill>
          <a:ln w="12700">
            <a:solidFill>
              <a:schemeClr val="accent1"/>
            </a:solidFill>
          </a:ln>
          <a:effectLst/>
          <a:extLst/>
        </p:spPr>
        <p:txBody>
          <a:bodyPr vert="horz" wrap="square" lIns="36000" tIns="36000" rIns="36000" bIns="36000" numCol="1" rtlCol="0" anchor="ctr" anchorCtr="0" compatLnSpc="1">
            <a:prstTxWarp prst="textNoShape">
              <a:avLst/>
            </a:prstTxWarp>
            <a:spAutoFit/>
          </a:bodyPr>
          <a:lstStyle/>
          <a:p>
            <a:pPr lvl="0" defTabSz="958850" latinLnBrk="0">
              <a:defRPr/>
            </a:pPr>
            <a:r>
              <a:rPr kumimoji="0" lang="en-US" altLang="ko-KR" sz="1600" kern="0" dirty="0" smtClean="0">
                <a:solidFill>
                  <a:srgbClr val="2D2DB9">
                    <a:lumMod val="75000"/>
                  </a:srgbClr>
                </a:solidFill>
                <a:ea typeface="HY견고딕" panose="02030600000101010101" pitchFamily="18" charset="-127"/>
                <a:cs typeface="Arial" panose="020B0604020202020204" pitchFamily="34" charset="0"/>
                <a:sym typeface="Symbol" pitchFamily="18" charset="2"/>
              </a:rPr>
              <a:t>Nuclear Safety and Security Commission (NSSC) of Korea</a:t>
            </a:r>
            <a:endParaRPr kumimoji="0" lang="en-US" altLang="ko-KR" sz="1600" b="1" i="0" u="none" strike="noStrike" kern="0" cap="none" spc="0" normalizeH="0" baseline="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endParaRPr>
          </a:p>
        </p:txBody>
      </p:sp>
      <p:sp>
        <p:nvSpPr>
          <p:cNvPr id="11" name="모서리가 둥근 직사각형 10"/>
          <p:cNvSpPr/>
          <p:nvPr/>
        </p:nvSpPr>
        <p:spPr bwMode="auto">
          <a:xfrm>
            <a:off x="4806799" y="3448893"/>
            <a:ext cx="3108901" cy="914708"/>
          </a:xfrm>
          <a:prstGeom prst="roundRect">
            <a:avLst/>
          </a:prstGeom>
          <a:gradFill flip="none" rotWithShape="1">
            <a:gsLst>
              <a:gs pos="0">
                <a:srgbClr val="00CC99">
                  <a:tint val="66000"/>
                  <a:satMod val="160000"/>
                </a:srgbClr>
              </a:gs>
              <a:gs pos="50000">
                <a:srgbClr val="00CC99">
                  <a:tint val="44500"/>
                  <a:satMod val="160000"/>
                </a:srgbClr>
              </a:gs>
              <a:gs pos="100000">
                <a:srgbClr val="00CC99">
                  <a:tint val="23500"/>
                  <a:satMod val="160000"/>
                </a:srgbClr>
              </a:gs>
            </a:gsLst>
            <a:lin ang="5400000" scaled="1"/>
            <a:tileRect/>
          </a:gradFill>
          <a:ln w="12700">
            <a:solidFill>
              <a:schemeClr val="accent1"/>
            </a:solidFill>
          </a:ln>
          <a:effectLst/>
          <a:extLst/>
        </p:spPr>
        <p:txBody>
          <a:bodyPr vert="horz" wrap="square" lIns="36000" tIns="36000" rIns="36000" bIns="36000" numCol="1" rtlCol="0" anchor="ctr" anchorCtr="0" compatLnSpc="1">
            <a:prstTxWarp prst="textNoShape">
              <a:avLst/>
            </a:prstTxWarp>
            <a:spAutoFit/>
          </a:bodyPr>
          <a:lstStyle/>
          <a:p>
            <a:pPr lvl="0" defTabSz="958850" latinLnBrk="0">
              <a:defRPr/>
            </a:pPr>
            <a:r>
              <a:rPr kumimoji="0" lang="en-US" altLang="ko-KR" sz="1400" kern="0" dirty="0" smtClean="0">
                <a:solidFill>
                  <a:srgbClr val="2D2DB9">
                    <a:lumMod val="75000"/>
                  </a:srgbClr>
                </a:solidFill>
                <a:ea typeface="HY견고딕" panose="02030600000101010101" pitchFamily="18" charset="-127"/>
                <a:cs typeface="Arial" panose="020B0604020202020204" pitchFamily="34" charset="0"/>
                <a:sym typeface="Symbol" pitchFamily="18" charset="2"/>
              </a:rPr>
              <a:t>Benchmarking of Activation Calculations by MC codes</a:t>
            </a:r>
            <a:endParaRPr kumimoji="0" lang="ko-KR" altLang="en-US" sz="1400" b="1" i="0" u="none" strike="noStrike" kern="0" cap="none" spc="0" normalizeH="0" baseline="0" noProof="0" dirty="0" smtClean="0">
              <a:ln>
                <a:noFill/>
              </a:ln>
              <a:solidFill>
                <a:srgbClr val="2D2DB9">
                  <a:lumMod val="75000"/>
                </a:srgbClr>
              </a:solidFill>
              <a:effectLst/>
              <a:uLnTx/>
              <a:uFillTx/>
              <a:ea typeface="HY견고딕" panose="02030600000101010101" pitchFamily="18" charset="-127"/>
              <a:cs typeface="Arial" panose="020B0604020202020204" pitchFamily="34" charset="0"/>
              <a:sym typeface="Symbol" pitchFamily="18" charset="2"/>
            </a:endParaRPr>
          </a:p>
          <a:p>
            <a:pPr marL="171450" lvl="0" indent="-171450" algn="l" defTabSz="958850" latinLnBrk="0">
              <a:buFontTx/>
              <a:buChar char="-"/>
              <a:defRPr/>
            </a:pPr>
            <a:r>
              <a:rPr kumimoji="0" lang="en-US" altLang="ko-KR" sz="1400" kern="0" dirty="0" smtClean="0">
                <a:solidFill>
                  <a:srgbClr val="2D2DB9">
                    <a:lumMod val="50000"/>
                  </a:srgbClr>
                </a:solidFill>
                <a:ea typeface="HY견고딕" panose="02030600000101010101" pitchFamily="18" charset="-127"/>
                <a:cs typeface="Arial" panose="020B0604020202020204" pitchFamily="34" charset="0"/>
                <a:sym typeface="Symbol" pitchFamily="18" charset="2"/>
              </a:rPr>
              <a:t>FLUKA- MARS- </a:t>
            </a:r>
            <a:r>
              <a:rPr kumimoji="0" lang="en-US" altLang="ko-KR" sz="1400" b="1" i="0" u="none" strike="noStrike" kern="0" cap="none" spc="0" normalizeH="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rPr>
              <a:t>PHITS- MCNPX</a:t>
            </a:r>
            <a:endParaRPr kumimoji="0" lang="ko-KR" altLang="en-US" sz="1400" b="1" i="0" u="none" strike="noStrike" kern="0" cap="none" spc="0" normalizeH="0" baseline="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endParaRPr>
          </a:p>
        </p:txBody>
      </p:sp>
      <p:sp>
        <p:nvSpPr>
          <p:cNvPr id="18" name="오른쪽 화살표 17"/>
          <p:cNvSpPr/>
          <p:nvPr/>
        </p:nvSpPr>
        <p:spPr>
          <a:xfrm rot="5400000">
            <a:off x="4434510" y="1327929"/>
            <a:ext cx="228021" cy="672525"/>
          </a:xfrm>
          <a:prstGeom prst="rightArrow">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85725" algn="l" fontAlgn="auto" latinLnBrk="0">
              <a:spcBef>
                <a:spcPts val="1200"/>
              </a:spcBef>
              <a:spcAft>
                <a:spcPts val="0"/>
              </a:spcAft>
              <a:buClr>
                <a:srgbClr val="00CC99"/>
              </a:buClr>
              <a:defRPr/>
            </a:pPr>
            <a:endParaRPr lang="ko-KR" altLang="en-US" sz="1600" dirty="0"/>
          </a:p>
        </p:txBody>
      </p:sp>
      <p:sp>
        <p:nvSpPr>
          <p:cNvPr id="20" name="오른쪽 화살표 19"/>
          <p:cNvSpPr/>
          <p:nvPr/>
        </p:nvSpPr>
        <p:spPr>
          <a:xfrm>
            <a:off x="383528" y="5070680"/>
            <a:ext cx="305360" cy="672525"/>
          </a:xfrm>
          <a:prstGeom prst="rightArrow">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85725" algn="l" fontAlgn="auto" latinLnBrk="0">
              <a:spcBef>
                <a:spcPts val="1200"/>
              </a:spcBef>
              <a:spcAft>
                <a:spcPts val="0"/>
              </a:spcAft>
              <a:buClr>
                <a:srgbClr val="00CC99"/>
              </a:buClr>
              <a:defRPr/>
            </a:pPr>
            <a:endParaRPr lang="ko-KR" altLang="en-US" sz="1600" dirty="0"/>
          </a:p>
        </p:txBody>
      </p:sp>
      <p:sp>
        <p:nvSpPr>
          <p:cNvPr id="22" name="직사각형 21"/>
          <p:cNvSpPr/>
          <p:nvPr/>
        </p:nvSpPr>
        <p:spPr>
          <a:xfrm>
            <a:off x="2770498" y="2782279"/>
            <a:ext cx="3537582"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l" fontAlgn="auto" latinLnBrk="0">
              <a:spcBef>
                <a:spcPts val="1200"/>
              </a:spcBef>
              <a:spcAft>
                <a:spcPts val="0"/>
              </a:spcAft>
              <a:buClr>
                <a:srgbClr val="00CC99"/>
              </a:buClr>
              <a:defRPr/>
            </a:pPr>
            <a:r>
              <a:rPr lang="en-US" altLang="ko-KR" sz="1400" kern="0" dirty="0" smtClean="0">
                <a:solidFill>
                  <a:schemeClr val="tx1"/>
                </a:solidFill>
                <a:latin typeface="Arial" panose="020B0604020202020204" pitchFamily="34" charset="0"/>
                <a:cs typeface="Arial" panose="020B0604020202020204" pitchFamily="34" charset="0"/>
              </a:rPr>
              <a:t>Our Idea for Above-mentioned Project</a:t>
            </a:r>
            <a:endParaRPr kumimoji="0" lang="ko-KR" altLang="en-US" sz="1400" kern="0" dirty="0" smtClean="0">
              <a:solidFill>
                <a:schemeClr val="tx1"/>
              </a:solidFill>
              <a:latin typeface="Arial" panose="020B0604020202020204" pitchFamily="34" charset="0"/>
              <a:cs typeface="Arial" panose="020B0604020202020204" pitchFamily="34" charset="0"/>
              <a:sym typeface="Symbol" pitchFamily="18" charset="2"/>
            </a:endParaRPr>
          </a:p>
        </p:txBody>
      </p:sp>
      <p:sp>
        <p:nvSpPr>
          <p:cNvPr id="17" name="모서리가 둥근 직사각형 7"/>
          <p:cNvSpPr/>
          <p:nvPr/>
        </p:nvSpPr>
        <p:spPr bwMode="auto">
          <a:xfrm>
            <a:off x="1925905" y="1842449"/>
            <a:ext cx="5276008" cy="625268"/>
          </a:xfrm>
          <a:prstGeom prst="roundRect">
            <a:avLst/>
          </a:prstGeom>
          <a:gradFill flip="none" rotWithShape="1">
            <a:gsLst>
              <a:gs pos="0">
                <a:srgbClr val="00CC99">
                  <a:tint val="66000"/>
                  <a:satMod val="160000"/>
                </a:srgbClr>
              </a:gs>
              <a:gs pos="50000">
                <a:srgbClr val="00CC99">
                  <a:tint val="44500"/>
                  <a:satMod val="160000"/>
                </a:srgbClr>
              </a:gs>
              <a:gs pos="100000">
                <a:srgbClr val="00CC99">
                  <a:tint val="23500"/>
                  <a:satMod val="160000"/>
                </a:srgbClr>
              </a:gs>
            </a:gsLst>
            <a:lin ang="5400000" scaled="1"/>
            <a:tileRect/>
          </a:gradFill>
          <a:ln w="12700">
            <a:solidFill>
              <a:schemeClr val="accent1"/>
            </a:solidFill>
          </a:ln>
          <a:effectLst/>
          <a:extLst/>
        </p:spPr>
        <p:txBody>
          <a:bodyPr vert="horz" wrap="square" lIns="36000" tIns="36000" rIns="36000" bIns="36000" numCol="1" rtlCol="0" anchor="ctr" anchorCtr="0" compatLnSpc="1">
            <a:prstTxWarp prst="textNoShape">
              <a:avLst/>
            </a:prstTxWarp>
            <a:spAutoFit/>
          </a:bodyPr>
          <a:lstStyle/>
          <a:p>
            <a:pPr lvl="0" defTabSz="958850" latinLnBrk="0">
              <a:defRPr/>
            </a:pPr>
            <a:r>
              <a:rPr kumimoji="0" lang="en-US" altLang="ko-KR" sz="1600" kern="0" dirty="0" smtClean="0">
                <a:solidFill>
                  <a:srgbClr val="2D2DB9">
                    <a:lumMod val="75000"/>
                  </a:srgbClr>
                </a:solidFill>
                <a:ea typeface="HY견고딕" panose="02030600000101010101" pitchFamily="18" charset="-127"/>
                <a:cs typeface="Arial" panose="020B0604020202020204" pitchFamily="34" charset="0"/>
                <a:sym typeface="Symbol" pitchFamily="18" charset="2"/>
              </a:rPr>
              <a:t>Development of Core Safety Technology for Large Accelerator Facility</a:t>
            </a:r>
            <a:endParaRPr kumimoji="0" lang="en-US" altLang="ko-KR" sz="1600" b="1" i="0" u="none" strike="noStrike" kern="0" cap="none" spc="0" normalizeH="0" baseline="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endParaRPr>
          </a:p>
        </p:txBody>
      </p:sp>
      <p:sp>
        <p:nvSpPr>
          <p:cNvPr id="19" name="오른쪽 화살표 17"/>
          <p:cNvSpPr/>
          <p:nvPr/>
        </p:nvSpPr>
        <p:spPr>
          <a:xfrm rot="5400000">
            <a:off x="4455502" y="2285561"/>
            <a:ext cx="228021" cy="672525"/>
          </a:xfrm>
          <a:prstGeom prst="rightArrow">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85725" algn="l" fontAlgn="auto" latinLnBrk="0">
              <a:spcBef>
                <a:spcPts val="1200"/>
              </a:spcBef>
              <a:spcAft>
                <a:spcPts val="0"/>
              </a:spcAft>
              <a:buClr>
                <a:srgbClr val="00CC99"/>
              </a:buClr>
              <a:defRPr/>
            </a:pPr>
            <a:endParaRPr lang="ko-KR" altLang="en-US" sz="1600" dirty="0"/>
          </a:p>
        </p:txBody>
      </p:sp>
      <p:sp>
        <p:nvSpPr>
          <p:cNvPr id="26" name="모서리가 둥근 직사각형 10"/>
          <p:cNvSpPr/>
          <p:nvPr/>
        </p:nvSpPr>
        <p:spPr bwMode="auto">
          <a:xfrm>
            <a:off x="1519904" y="3450682"/>
            <a:ext cx="2855668" cy="914708"/>
          </a:xfrm>
          <a:prstGeom prst="roundRect">
            <a:avLst/>
          </a:prstGeom>
          <a:gradFill flip="none" rotWithShape="1">
            <a:gsLst>
              <a:gs pos="0">
                <a:srgbClr val="00CC99">
                  <a:tint val="66000"/>
                  <a:satMod val="160000"/>
                </a:srgbClr>
              </a:gs>
              <a:gs pos="50000">
                <a:srgbClr val="00CC99">
                  <a:tint val="44500"/>
                  <a:satMod val="160000"/>
                </a:srgbClr>
              </a:gs>
              <a:gs pos="100000">
                <a:srgbClr val="00CC99">
                  <a:tint val="23500"/>
                  <a:satMod val="160000"/>
                </a:srgbClr>
              </a:gs>
            </a:gsLst>
            <a:lin ang="5400000" scaled="1"/>
            <a:tileRect/>
          </a:gradFill>
          <a:ln w="12700">
            <a:solidFill>
              <a:schemeClr val="accent1"/>
            </a:solidFill>
          </a:ln>
          <a:effectLst/>
          <a:extLst/>
        </p:spPr>
        <p:txBody>
          <a:bodyPr vert="horz" wrap="square" lIns="36000" tIns="36000" rIns="36000" bIns="36000" numCol="1" rtlCol="0" anchor="ctr" anchorCtr="0" compatLnSpc="1">
            <a:prstTxWarp prst="textNoShape">
              <a:avLst/>
            </a:prstTxWarp>
            <a:spAutoFit/>
          </a:bodyPr>
          <a:lstStyle/>
          <a:p>
            <a:pPr lvl="0" defTabSz="958850" latinLnBrk="0">
              <a:defRPr/>
            </a:pPr>
            <a:r>
              <a:rPr kumimoji="0" lang="en-US" altLang="ko-KR" sz="1400" kern="0" dirty="0" smtClean="0">
                <a:solidFill>
                  <a:srgbClr val="2D2DB9">
                    <a:lumMod val="75000"/>
                  </a:srgbClr>
                </a:solidFill>
                <a:ea typeface="HY견고딕" panose="02030600000101010101" pitchFamily="18" charset="-127"/>
                <a:cs typeface="Arial" panose="020B0604020202020204" pitchFamily="34" charset="0"/>
                <a:sym typeface="Symbol" pitchFamily="18" charset="2"/>
              </a:rPr>
              <a:t>Extending Nuclear Data</a:t>
            </a:r>
            <a:endParaRPr kumimoji="0" lang="ko-KR" altLang="en-US" sz="1400" b="1" i="0" u="none" strike="noStrike" kern="0" cap="none" spc="0" normalizeH="0" baseline="0" noProof="0" dirty="0" smtClean="0">
              <a:ln>
                <a:noFill/>
              </a:ln>
              <a:solidFill>
                <a:srgbClr val="2D2DB9">
                  <a:lumMod val="75000"/>
                </a:srgbClr>
              </a:solidFill>
              <a:effectLst/>
              <a:uLnTx/>
              <a:uFillTx/>
              <a:ea typeface="HY견고딕" panose="02030600000101010101" pitchFamily="18" charset="-127"/>
              <a:cs typeface="Arial" panose="020B0604020202020204" pitchFamily="34" charset="0"/>
              <a:sym typeface="Symbol" pitchFamily="18" charset="2"/>
            </a:endParaRPr>
          </a:p>
          <a:p>
            <a:pPr lvl="0" algn="l" defTabSz="958850" latinLnBrk="0">
              <a:defRPr/>
            </a:pPr>
            <a:r>
              <a:rPr kumimoji="0" lang="en-US" altLang="ko-KR" sz="1400" b="1" i="0" u="none" strike="noStrike" kern="0" cap="none" spc="0" normalizeH="0" baseline="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rPr>
              <a:t>- </a:t>
            </a:r>
            <a:r>
              <a:rPr kumimoji="0" lang="en-US" altLang="ko-KR" sz="1400" kern="0" dirty="0" smtClean="0">
                <a:solidFill>
                  <a:srgbClr val="2D2DB9">
                    <a:lumMod val="50000"/>
                  </a:srgbClr>
                </a:solidFill>
                <a:ea typeface="HY견고딕" panose="02030600000101010101" pitchFamily="18" charset="-127"/>
                <a:cs typeface="Arial" panose="020B0604020202020204" pitchFamily="34" charset="0"/>
                <a:sym typeface="Symbol" pitchFamily="18" charset="2"/>
              </a:rPr>
              <a:t>Experimental : High-Z material</a:t>
            </a:r>
            <a:r>
              <a:rPr kumimoji="0" lang="en-US" altLang="ko-KR" sz="1400" b="1" i="0" u="none" strike="noStrike" kern="0" cap="none" spc="0" normalizeH="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rPr>
              <a:t> </a:t>
            </a:r>
            <a:br>
              <a:rPr kumimoji="0" lang="en-US" altLang="ko-KR" sz="1400" b="1" i="0" u="none" strike="noStrike" kern="0" cap="none" spc="0" normalizeH="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rPr>
            </a:br>
            <a:r>
              <a:rPr kumimoji="0" lang="en-US" altLang="ko-KR" sz="1400" kern="0" dirty="0" smtClean="0">
                <a:solidFill>
                  <a:srgbClr val="2D2DB9">
                    <a:lumMod val="50000"/>
                  </a:srgbClr>
                </a:solidFill>
                <a:ea typeface="HY견고딕" panose="02030600000101010101" pitchFamily="18" charset="-127"/>
                <a:cs typeface="Arial" panose="020B0604020202020204" pitchFamily="34" charset="0"/>
                <a:sym typeface="Symbol" pitchFamily="18" charset="2"/>
              </a:rPr>
              <a:t>- Theoretical: TALYS, TENDL </a:t>
            </a:r>
            <a:endParaRPr kumimoji="0" lang="ko-KR" altLang="en-US" sz="1400" b="1" i="0" u="none" strike="noStrike" kern="0" cap="none" spc="0" normalizeH="0" baseline="0" noProof="0" dirty="0" smtClean="0">
              <a:ln>
                <a:noFill/>
              </a:ln>
              <a:solidFill>
                <a:srgbClr val="2D2DB9">
                  <a:lumMod val="50000"/>
                </a:srgbClr>
              </a:solidFill>
              <a:effectLst/>
              <a:uLnTx/>
              <a:uFillTx/>
              <a:ea typeface="HY견고딕" panose="02030600000101010101" pitchFamily="18" charset="-127"/>
              <a:cs typeface="Arial" panose="020B0604020202020204" pitchFamily="34" charset="0"/>
              <a:sym typeface="Symbol" pitchFamily="18" charset="2"/>
            </a:endParaRPr>
          </a:p>
        </p:txBody>
      </p:sp>
      <p:sp>
        <p:nvSpPr>
          <p:cNvPr id="27" name="오른쪽 화살표 17"/>
          <p:cNvSpPr/>
          <p:nvPr/>
        </p:nvSpPr>
        <p:spPr>
          <a:xfrm rot="5400000">
            <a:off x="2814942" y="2915641"/>
            <a:ext cx="228021" cy="672525"/>
          </a:xfrm>
          <a:prstGeom prst="rightArrow">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85725" algn="l" fontAlgn="auto" latinLnBrk="0">
              <a:spcBef>
                <a:spcPts val="1200"/>
              </a:spcBef>
              <a:spcAft>
                <a:spcPts val="0"/>
              </a:spcAft>
              <a:buClr>
                <a:srgbClr val="00CC99"/>
              </a:buClr>
              <a:defRPr/>
            </a:pPr>
            <a:endParaRPr lang="ko-KR" altLang="en-US" sz="1600" dirty="0"/>
          </a:p>
        </p:txBody>
      </p:sp>
      <p:sp>
        <p:nvSpPr>
          <p:cNvPr id="28" name="오른쪽 화살표 17"/>
          <p:cNvSpPr/>
          <p:nvPr/>
        </p:nvSpPr>
        <p:spPr>
          <a:xfrm rot="5400000">
            <a:off x="5997198" y="2917913"/>
            <a:ext cx="228021" cy="672525"/>
          </a:xfrm>
          <a:prstGeom prst="rightArrow">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85725" algn="l" fontAlgn="auto" latinLnBrk="0">
              <a:spcBef>
                <a:spcPts val="1200"/>
              </a:spcBef>
              <a:spcAft>
                <a:spcPts val="0"/>
              </a:spcAft>
              <a:buClr>
                <a:srgbClr val="00CC99"/>
              </a:buClr>
              <a:defRPr/>
            </a:pPr>
            <a:endParaRPr lang="ko-KR" altLang="en-US" sz="1600" dirty="0"/>
          </a:p>
        </p:txBody>
      </p:sp>
    </p:spTree>
    <p:extLst>
      <p:ext uri="{BB962C8B-B14F-4D97-AF65-F5344CB8AC3E}">
        <p14:creationId xmlns:p14="http://schemas.microsoft.com/office/powerpoint/2010/main" val="188488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0" y="3163001"/>
            <a:ext cx="4985619" cy="318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슬라이드 번호 개체 틀 2"/>
          <p:cNvSpPr>
            <a:spLocks noGrp="1"/>
          </p:cNvSpPr>
          <p:nvPr>
            <p:ph type="sldNum" sz="quarter" idx="4"/>
          </p:nvPr>
        </p:nvSpPr>
        <p:spPr/>
        <p:txBody>
          <a:bodyPr/>
          <a:lstStyle/>
          <a:p>
            <a:fld id="{26B1E687-C542-4683-A8B6-A52DDEA781B2}" type="slidenum">
              <a:rPr lang="ko-KR" altLang="en-US" smtClean="0"/>
              <a:pPr/>
              <a:t>5</a:t>
            </a:fld>
            <a:endParaRPr lang="ko-KR" altLang="en-US" dirty="0"/>
          </a:p>
        </p:txBody>
      </p:sp>
      <p:sp>
        <p:nvSpPr>
          <p:cNvPr id="13" name="Rectangle 2"/>
          <p:cNvSpPr>
            <a:spLocks noGrp="1" noChangeArrowheads="1"/>
          </p:cNvSpPr>
          <p:nvPr>
            <p:ph type="title"/>
          </p:nvPr>
        </p:nvSpPr>
        <p:spPr>
          <a:xfrm>
            <a:off x="5972400" y="250360"/>
            <a:ext cx="2920139" cy="504000"/>
          </a:xfrm>
        </p:spPr>
        <p:txBody>
          <a:bodyPr/>
          <a:lstStyle/>
          <a:p>
            <a:pPr algn="r" eaLnBrk="1" hangingPunct="1"/>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KOMAC Facility</a:t>
            </a:r>
            <a:endParaRPr lang="en-US" altLang="ko-KR" sz="2400" dirty="0">
              <a:solidFill>
                <a:schemeClr val="tx1"/>
              </a:solidFill>
              <a:effectLst/>
              <a:latin typeface="Arial" panose="020B0604020202020204" pitchFamily="34" charset="0"/>
              <a:ea typeface="HY견고딕" panose="02030600000101010101" pitchFamily="18" charset="-127"/>
              <a:cs typeface="Arial" panose="020B0604020202020204" pitchFamily="34" charset="0"/>
            </a:endParaRPr>
          </a:p>
        </p:txBody>
      </p:sp>
      <p:grpSp>
        <p:nvGrpSpPr>
          <p:cNvPr id="8" name="Group 7"/>
          <p:cNvGrpSpPr/>
          <p:nvPr/>
        </p:nvGrpSpPr>
        <p:grpSpPr>
          <a:xfrm>
            <a:off x="4396583" y="3233044"/>
            <a:ext cx="4607899" cy="1740361"/>
            <a:chOff x="278713" y="444854"/>
            <a:chExt cx="5298149" cy="1740361"/>
          </a:xfrm>
        </p:grpSpPr>
        <p:sp>
          <p:nvSpPr>
            <p:cNvPr id="17" name="직사각형 16"/>
            <p:cNvSpPr/>
            <p:nvPr/>
          </p:nvSpPr>
          <p:spPr>
            <a:xfrm>
              <a:off x="929818" y="1015664"/>
              <a:ext cx="4383717" cy="1169551"/>
            </a:xfrm>
            <a:prstGeom prst="rect">
              <a:avLst/>
            </a:prstGeom>
          </p:spPr>
          <p:txBody>
            <a:bodyPr wrap="square">
              <a:spAutoFit/>
            </a:bodyPr>
            <a:lstStyle/>
            <a:p>
              <a:pPr marL="285750" lvl="0" indent="-285750" algn="l" fontAlgn="auto" latinLnBrk="0">
                <a:spcBef>
                  <a:spcPts val="0"/>
                </a:spcBef>
                <a:spcAft>
                  <a:spcPts val="0"/>
                </a:spcAft>
                <a:buFont typeface="Arial" panose="020B0604020202020204" pitchFamily="34" charset="0"/>
                <a:buChar char="•"/>
                <a:defRPr/>
              </a:pPr>
              <a:r>
                <a:rPr kumimoji="0" lang="en-US" altLang="ko-KR" sz="1400" kern="0" dirty="0" smtClean="0">
                  <a:solidFill>
                    <a:schemeClr val="accent2"/>
                  </a:solidFill>
                  <a:cs typeface="Arial" panose="020B0604020202020204" pitchFamily="34" charset="0"/>
                  <a:sym typeface="Symbol" pitchFamily="18" charset="2"/>
                </a:rPr>
                <a:t>50 </a:t>
              </a:r>
              <a:r>
                <a:rPr kumimoji="0" lang="en-US" altLang="ko-KR" sz="1400" kern="0" dirty="0" err="1" smtClean="0">
                  <a:solidFill>
                    <a:schemeClr val="accent2"/>
                  </a:solidFill>
                  <a:cs typeface="Arial" panose="020B0604020202020204" pitchFamily="34" charset="0"/>
                  <a:sym typeface="Symbol" pitchFamily="18" charset="2"/>
                </a:rPr>
                <a:t>keV</a:t>
              </a:r>
              <a:r>
                <a:rPr kumimoji="0" lang="en-US" altLang="ko-KR" sz="1400" kern="0" dirty="0" smtClean="0">
                  <a:solidFill>
                    <a:schemeClr val="accent2"/>
                  </a:solidFill>
                  <a:cs typeface="Arial" panose="020B0604020202020204" pitchFamily="34" charset="0"/>
                  <a:sym typeface="Symbol" pitchFamily="18" charset="2"/>
                </a:rPr>
                <a:t> injector</a:t>
              </a:r>
            </a:p>
            <a:p>
              <a:pPr marL="285750" lvl="0" indent="-285750" algn="l" fontAlgn="auto" latinLnBrk="0">
                <a:spcBef>
                  <a:spcPts val="0"/>
                </a:spcBef>
                <a:spcAft>
                  <a:spcPts val="0"/>
                </a:spcAft>
                <a:buFont typeface="Arial" panose="020B0604020202020204" pitchFamily="34" charset="0"/>
                <a:buChar char="•"/>
                <a:defRPr/>
              </a:pPr>
              <a:r>
                <a:rPr kumimoji="0" lang="en-US" altLang="ko-KR" sz="1400" kern="0" dirty="0" smtClean="0">
                  <a:solidFill>
                    <a:schemeClr val="accent2"/>
                  </a:solidFill>
                  <a:cs typeface="Arial" panose="020B0604020202020204" pitchFamily="34" charset="0"/>
                  <a:sym typeface="Symbol" pitchFamily="18" charset="2"/>
                </a:rPr>
                <a:t>3 MeV RFQ</a:t>
              </a:r>
            </a:p>
            <a:p>
              <a:pPr marL="285750" lvl="0" indent="-285750" algn="l" fontAlgn="auto" latinLnBrk="0">
                <a:spcBef>
                  <a:spcPts val="0"/>
                </a:spcBef>
                <a:spcAft>
                  <a:spcPts val="0"/>
                </a:spcAft>
                <a:buFont typeface="Arial" panose="020B0604020202020204" pitchFamily="34" charset="0"/>
                <a:buChar char="•"/>
                <a:defRPr/>
              </a:pPr>
              <a:r>
                <a:rPr kumimoji="0" lang="en-US" altLang="ko-KR" sz="1400" kern="0" dirty="0" smtClean="0">
                  <a:solidFill>
                    <a:schemeClr val="accent2"/>
                  </a:solidFill>
                  <a:cs typeface="Arial" panose="020B0604020202020204" pitchFamily="34" charset="0"/>
                  <a:sym typeface="Symbol" pitchFamily="18" charset="2"/>
                </a:rPr>
                <a:t>20 &amp; 100 MeV DTL</a:t>
              </a:r>
            </a:p>
            <a:p>
              <a:pPr marL="285750" lvl="0" indent="-285750" algn="l" fontAlgn="auto" latinLnBrk="0">
                <a:spcBef>
                  <a:spcPts val="0"/>
                </a:spcBef>
                <a:spcAft>
                  <a:spcPts val="0"/>
                </a:spcAft>
                <a:buFont typeface="Arial" panose="020B0604020202020204" pitchFamily="34" charset="0"/>
                <a:buChar char="•"/>
                <a:defRPr/>
              </a:pPr>
              <a:r>
                <a:rPr kumimoji="0" lang="en-US" altLang="ko-KR" sz="1400" kern="0" dirty="0" smtClean="0">
                  <a:solidFill>
                    <a:schemeClr val="accent2"/>
                  </a:solidFill>
                  <a:cs typeface="Arial" panose="020B0604020202020204" pitchFamily="34" charset="0"/>
                  <a:sym typeface="Symbol" pitchFamily="18" charset="2"/>
                </a:rPr>
                <a:t>RF Frequency: 350 MHz</a:t>
              </a:r>
            </a:p>
            <a:p>
              <a:pPr marL="285750" lvl="0" indent="-285750" algn="l" fontAlgn="auto" latinLnBrk="0">
                <a:spcBef>
                  <a:spcPts val="0"/>
                </a:spcBef>
                <a:spcAft>
                  <a:spcPts val="0"/>
                </a:spcAft>
                <a:buFont typeface="Arial" panose="020B0604020202020204" pitchFamily="34" charset="0"/>
                <a:buChar char="•"/>
                <a:defRPr/>
              </a:pPr>
              <a:r>
                <a:rPr kumimoji="0" lang="en-US" altLang="ko-KR" sz="1400" kern="0" dirty="0" smtClean="0">
                  <a:solidFill>
                    <a:schemeClr val="accent2"/>
                  </a:solidFill>
                  <a:cs typeface="Arial" panose="020B0604020202020204" pitchFamily="34" charset="0"/>
                  <a:sym typeface="Symbol" pitchFamily="18" charset="2"/>
                </a:rPr>
                <a:t>5 beamlines for 20 MeV &amp; 100 MeV</a:t>
              </a:r>
              <a:endParaRPr kumimoji="0" lang="en-US" altLang="ko-KR" sz="1400" kern="0" dirty="0">
                <a:solidFill>
                  <a:schemeClr val="accent2"/>
                </a:solidFill>
                <a:cs typeface="Arial" panose="020B0604020202020204" pitchFamily="34" charset="0"/>
                <a:sym typeface="Symbol" pitchFamily="18" charset="2"/>
              </a:endParaRPr>
            </a:p>
          </p:txBody>
        </p:sp>
        <p:sp>
          <p:nvSpPr>
            <p:cNvPr id="16" name="Text Box 10"/>
            <p:cNvSpPr txBox="1">
              <a:spLocks noChangeArrowheads="1"/>
            </p:cNvSpPr>
            <p:nvPr/>
          </p:nvSpPr>
          <p:spPr bwMode="auto">
            <a:xfrm>
              <a:off x="278713" y="444854"/>
              <a:ext cx="5298149" cy="87310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l" eaLnBrk="1" hangingPunct="1">
                <a:lnSpc>
                  <a:spcPct val="120000"/>
                </a:lnSpc>
                <a:buFont typeface="Wingdings" pitchFamily="2" charset="2"/>
                <a:buChar char="q"/>
              </a:pPr>
              <a:r>
                <a:rPr lang="en-US" altLang="ko-KR" sz="1800" dirty="0">
                  <a:solidFill>
                    <a:srgbClr val="000064"/>
                  </a:solidFill>
                  <a:cs typeface="Arial" panose="020B0604020202020204" pitchFamily="34" charset="0"/>
                </a:rPr>
                <a:t> </a:t>
              </a:r>
              <a:r>
                <a:rPr lang="en-US" altLang="ko-KR" sz="1800" dirty="0" smtClean="0">
                  <a:solidFill>
                    <a:srgbClr val="000064"/>
                  </a:solidFill>
                  <a:ea typeface="HY견고딕" pitchFamily="18" charset="-127"/>
                  <a:cs typeface="Arial" panose="020B0604020202020204" pitchFamily="34" charset="0"/>
                </a:rPr>
                <a:t>Features of the 100 MeV proton </a:t>
              </a:r>
              <a:r>
                <a:rPr lang="en-US" altLang="ko-KR" sz="1800" dirty="0" err="1" smtClean="0">
                  <a:solidFill>
                    <a:srgbClr val="000064"/>
                  </a:solidFill>
                  <a:ea typeface="HY견고딕" pitchFamily="18" charset="-127"/>
                  <a:cs typeface="Arial" panose="020B0604020202020204" pitchFamily="34" charset="0"/>
                </a:rPr>
                <a:t>linac</a:t>
              </a:r>
              <a:endParaRPr lang="en-US" altLang="ko-KR" sz="1800" dirty="0">
                <a:solidFill>
                  <a:srgbClr val="000064"/>
                </a:solidFill>
                <a:ea typeface="HY견고딕" pitchFamily="18" charset="-127"/>
                <a:cs typeface="Arial" panose="020B0604020202020204" pitchFamily="34" charset="0"/>
              </a:endParaRPr>
            </a:p>
          </p:txBody>
        </p:sp>
      </p:grpSp>
      <p:grpSp>
        <p:nvGrpSpPr>
          <p:cNvPr id="9" name="Group 8"/>
          <p:cNvGrpSpPr/>
          <p:nvPr/>
        </p:nvGrpSpPr>
        <p:grpSpPr>
          <a:xfrm>
            <a:off x="6074719" y="1048125"/>
            <a:ext cx="2790041" cy="2217287"/>
            <a:chOff x="5807144" y="3468680"/>
            <a:chExt cx="2790041" cy="2217287"/>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144" y="3468680"/>
              <a:ext cx="2790041" cy="195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20869" y="5347413"/>
              <a:ext cx="1952779" cy="338554"/>
            </a:xfrm>
            <a:prstGeom prst="rect">
              <a:avLst/>
            </a:prstGeom>
          </p:spPr>
          <p:txBody>
            <a:bodyPr wrap="none">
              <a:spAutoFit/>
            </a:bodyPr>
            <a:lstStyle/>
            <a:p>
              <a:r>
                <a:rPr kumimoji="0" lang="en-US" altLang="ko-KR" sz="1600" kern="0" dirty="0" smtClean="0">
                  <a:solidFill>
                    <a:schemeClr val="accent2"/>
                  </a:solidFill>
                  <a:ea typeface="HY견고딕" panose="02030600000101010101" pitchFamily="18" charset="-127"/>
                  <a:cs typeface="Arial" panose="020B0604020202020204" pitchFamily="34" charset="0"/>
                  <a:sym typeface="Symbol" pitchFamily="18" charset="2"/>
                </a:rPr>
                <a:t>100 MeV beamline</a:t>
              </a:r>
              <a:endParaRPr lang="ko-KR" altLang="en-US" dirty="0">
                <a:solidFill>
                  <a:schemeClr val="accent2"/>
                </a:solidFill>
              </a:endParaRPr>
            </a:p>
          </p:txBody>
        </p:sp>
      </p:grpSp>
      <p:graphicFrame>
        <p:nvGraphicFramePr>
          <p:cNvPr id="23" name="표 29"/>
          <p:cNvGraphicFramePr>
            <a:graphicFrameLocks noGrp="1"/>
          </p:cNvGraphicFramePr>
          <p:nvPr>
            <p:extLst>
              <p:ext uri="{D42A27DB-BD31-4B8C-83A1-F6EECF244321}">
                <p14:modId xmlns:p14="http://schemas.microsoft.com/office/powerpoint/2010/main" val="2818313400"/>
              </p:ext>
            </p:extLst>
          </p:nvPr>
        </p:nvGraphicFramePr>
        <p:xfrm>
          <a:off x="421532" y="1239065"/>
          <a:ext cx="5042922" cy="1628493"/>
        </p:xfrm>
        <a:graphic>
          <a:graphicData uri="http://schemas.openxmlformats.org/drawingml/2006/table">
            <a:tbl>
              <a:tblPr/>
              <a:tblGrid>
                <a:gridCol w="873676"/>
                <a:gridCol w="1350707"/>
                <a:gridCol w="1329651"/>
                <a:gridCol w="1488888"/>
              </a:tblGrid>
              <a:tr h="484215">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Target Room</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de-DE" altLang="ko-KR" sz="1200" b="1" dirty="0" smtClean="0">
                          <a:solidFill>
                            <a:srgbClr val="000000"/>
                          </a:solidFill>
                          <a:effectLst/>
                          <a:latin typeface="Arial" panose="020B0604020202020204" pitchFamily="34" charset="0"/>
                          <a:ea typeface="+mn-ea"/>
                          <a:cs typeface="Arial" panose="020B0604020202020204" pitchFamily="34" charset="0"/>
                        </a:rPr>
                        <a:t>Application Field</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Repetition rate</a:t>
                      </a:r>
                    </a:p>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 [Hz] </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err="1" smtClean="0">
                          <a:solidFill>
                            <a:srgbClr val="000000"/>
                          </a:solidFill>
                          <a:effectLst/>
                          <a:latin typeface="Arial" panose="020B0604020202020204" pitchFamily="34" charset="0"/>
                          <a:ea typeface="+mn-ea"/>
                          <a:cs typeface="Arial" panose="020B0604020202020204" pitchFamily="34" charset="0"/>
                        </a:rPr>
                        <a:t>Max.Average</a:t>
                      </a:r>
                      <a:r>
                        <a:rPr lang="en-US" altLang="ko-KR" sz="1200" b="1" dirty="0" smtClean="0">
                          <a:solidFill>
                            <a:srgbClr val="000000"/>
                          </a:solidFill>
                          <a:effectLst/>
                          <a:latin typeface="Arial" panose="020B0604020202020204" pitchFamily="34" charset="0"/>
                          <a:ea typeface="+mn-ea"/>
                          <a:cs typeface="Arial" panose="020B0604020202020204" pitchFamily="34" charset="0"/>
                        </a:rPr>
                        <a:t> Beam Current [</a:t>
                      </a:r>
                      <a:r>
                        <a:rPr lang="el-GR" altLang="ko-KR" sz="1200" b="1" dirty="0" smtClean="0">
                          <a:solidFill>
                            <a:srgbClr val="000000"/>
                          </a:solidFill>
                          <a:effectLst/>
                          <a:latin typeface="Arial" panose="020B0604020202020204" pitchFamily="34" charset="0"/>
                          <a:ea typeface="+mn-ea"/>
                          <a:cs typeface="Arial" panose="020B0604020202020204" pitchFamily="34" charset="0"/>
                        </a:rPr>
                        <a:t>μ</a:t>
                      </a:r>
                      <a:r>
                        <a:rPr lang="en-US" altLang="ko-KR" sz="1200" b="1" dirty="0" smtClean="0">
                          <a:solidFill>
                            <a:srgbClr val="000000"/>
                          </a:solidFill>
                          <a:effectLst/>
                          <a:latin typeface="Arial" panose="020B0604020202020204" pitchFamily="34" charset="0"/>
                          <a:ea typeface="+mn-ea"/>
                          <a:cs typeface="Arial" panose="020B0604020202020204" pitchFamily="34" charset="0"/>
                        </a:rPr>
                        <a:t>A]</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244253">
                <a:tc>
                  <a:txBody>
                    <a:bodyPr/>
                    <a:lstStyle/>
                    <a:p>
                      <a:pPr marL="0" marR="0" indent="0" algn="ctr" fontAlgn="base" latinLnBrk="0">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TR101</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Isotope</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60 </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600</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282752">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TR102</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Medical science</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7.5</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10</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285619">
                <a:tc>
                  <a:txBody>
                    <a:bodyPr/>
                    <a:lstStyle/>
                    <a:p>
                      <a:pPr marL="0" marR="0" indent="0" algn="ctr" fontAlgn="base" latinLnBrk="0">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TR104</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Basic science</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7.5</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10</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331654">
                <a:tc>
                  <a:txBody>
                    <a:bodyPr/>
                    <a:lstStyle/>
                    <a:p>
                      <a:pPr marL="0" marR="0" indent="0" algn="ctr" fontAlgn="base" latinLnBrk="0">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TR105</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Neutron source</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60</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1600</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6"/>
          <p:cNvSpPr/>
          <p:nvPr/>
        </p:nvSpPr>
        <p:spPr>
          <a:xfrm>
            <a:off x="145165" y="835759"/>
            <a:ext cx="5827236" cy="424732"/>
          </a:xfrm>
          <a:prstGeom prst="rect">
            <a:avLst/>
          </a:prstGeom>
        </p:spPr>
        <p:txBody>
          <a:bodyPr wrap="none">
            <a:spAutoFit/>
          </a:bodyPr>
          <a:lstStyle/>
          <a:p>
            <a:pPr lvl="0" algn="l">
              <a:lnSpc>
                <a:spcPct val="120000"/>
              </a:lnSpc>
              <a:buFont typeface="Wingdings" pitchFamily="2" charset="2"/>
              <a:buChar char="q"/>
            </a:pPr>
            <a:r>
              <a:rPr lang="en-US" altLang="ko-KR" sz="1800" dirty="0" smtClean="0">
                <a:solidFill>
                  <a:srgbClr val="000064"/>
                </a:solidFill>
                <a:ea typeface="HY견고딕" pitchFamily="18" charset="-127"/>
                <a:cs typeface="Arial" panose="020B0604020202020204" pitchFamily="34" charset="0"/>
              </a:rPr>
              <a:t>Features of 100 MeV proton beamline target room</a:t>
            </a:r>
            <a:endParaRPr lang="en-US" altLang="ko-KR" sz="1800" dirty="0">
              <a:solidFill>
                <a:srgbClr val="000064"/>
              </a:solidFill>
              <a:ea typeface="HY견고딕" pitchFamily="18" charset="-127"/>
              <a:cs typeface="Arial" panose="020B0604020202020204" pitchFamily="34" charset="0"/>
            </a:endParaRPr>
          </a:p>
        </p:txBody>
      </p:sp>
    </p:spTree>
    <p:extLst>
      <p:ext uri="{BB962C8B-B14F-4D97-AF65-F5344CB8AC3E}">
        <p14:creationId xmlns:p14="http://schemas.microsoft.com/office/powerpoint/2010/main" val="397564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4"/>
          </p:nvPr>
        </p:nvSpPr>
        <p:spPr/>
        <p:txBody>
          <a:bodyPr/>
          <a:lstStyle/>
          <a:p>
            <a:fld id="{26B1E687-C542-4683-A8B6-A52DDEA781B2}" type="slidenum">
              <a:rPr lang="ko-KR" altLang="en-US" smtClean="0"/>
              <a:pPr/>
              <a:t>6</a:t>
            </a:fld>
            <a:endParaRPr lang="ko-KR" altLang="en-US" dirty="0"/>
          </a:p>
        </p:txBody>
      </p:sp>
      <p:sp>
        <p:nvSpPr>
          <p:cNvPr id="13" name="Rectangle 2"/>
          <p:cNvSpPr>
            <a:spLocks noGrp="1" noChangeArrowheads="1"/>
          </p:cNvSpPr>
          <p:nvPr>
            <p:ph type="title"/>
          </p:nvPr>
        </p:nvSpPr>
        <p:spPr>
          <a:xfrm>
            <a:off x="3059748" y="250360"/>
            <a:ext cx="5832792" cy="504000"/>
          </a:xfrm>
        </p:spPr>
        <p:txBody>
          <a:bodyPr/>
          <a:lstStyle/>
          <a:p>
            <a:pPr algn="r" eaLnBrk="1" hangingPunct="1"/>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Target Assembly</a:t>
            </a:r>
            <a:endParaRPr lang="en-US" altLang="ko-KR" sz="2400" dirty="0">
              <a:solidFill>
                <a:schemeClr val="tx1"/>
              </a:solidFill>
              <a:effectLst/>
              <a:latin typeface="Arial" panose="020B0604020202020204" pitchFamily="34" charset="0"/>
              <a:ea typeface="HY견고딕" panose="02030600000101010101" pitchFamily="18" charset="-127"/>
              <a:cs typeface="Arial" panose="020B0604020202020204" pitchFamily="34" charset="0"/>
            </a:endParaRPr>
          </a:p>
        </p:txBody>
      </p:sp>
      <p:sp>
        <p:nvSpPr>
          <p:cNvPr id="16" name="Text Box 10"/>
          <p:cNvSpPr txBox="1">
            <a:spLocks noChangeArrowheads="1"/>
          </p:cNvSpPr>
          <p:nvPr/>
        </p:nvSpPr>
        <p:spPr bwMode="auto">
          <a:xfrm>
            <a:off x="352284" y="842349"/>
            <a:ext cx="2344747" cy="5407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l" eaLnBrk="1" hangingPunct="1">
              <a:lnSpc>
                <a:spcPct val="120000"/>
              </a:lnSpc>
              <a:buFont typeface="Wingdings" pitchFamily="2" charset="2"/>
              <a:buChar char="q"/>
            </a:pPr>
            <a:r>
              <a:rPr lang="en-US" altLang="ko-KR" sz="1800" dirty="0">
                <a:solidFill>
                  <a:srgbClr val="000064"/>
                </a:solidFill>
                <a:cs typeface="Arial" panose="020B0604020202020204" pitchFamily="34" charset="0"/>
              </a:rPr>
              <a:t> </a:t>
            </a:r>
            <a:r>
              <a:rPr lang="en-US" altLang="ko-KR" sz="1800" dirty="0" smtClean="0">
                <a:solidFill>
                  <a:srgbClr val="000064"/>
                </a:solidFill>
                <a:ea typeface="HY견고딕" pitchFamily="18" charset="-127"/>
                <a:cs typeface="Arial" panose="020B0604020202020204" pitchFamily="34" charset="0"/>
              </a:rPr>
              <a:t>Target assembly </a:t>
            </a:r>
            <a:endParaRPr lang="en-US" altLang="ko-KR" sz="1800" dirty="0">
              <a:solidFill>
                <a:srgbClr val="000064"/>
              </a:solidFill>
              <a:ea typeface="HY견고딕" pitchFamily="18" charset="-127"/>
              <a:cs typeface="Arial" panose="020B0604020202020204" pitchFamily="34" charset="0"/>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730" y="3471449"/>
            <a:ext cx="2952000" cy="26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7" name="표 29"/>
          <p:cNvGraphicFramePr>
            <a:graphicFrameLocks noGrp="1"/>
          </p:cNvGraphicFramePr>
          <p:nvPr>
            <p:extLst>
              <p:ext uri="{D42A27DB-BD31-4B8C-83A1-F6EECF244321}">
                <p14:modId xmlns:p14="http://schemas.microsoft.com/office/powerpoint/2010/main" val="1827502401"/>
              </p:ext>
            </p:extLst>
          </p:nvPr>
        </p:nvGraphicFramePr>
        <p:xfrm>
          <a:off x="1269719" y="4583164"/>
          <a:ext cx="4165820" cy="1539973"/>
        </p:xfrm>
        <a:graphic>
          <a:graphicData uri="http://schemas.openxmlformats.org/drawingml/2006/table">
            <a:tbl>
              <a:tblPr/>
              <a:tblGrid>
                <a:gridCol w="1283539"/>
                <a:gridCol w="1378402"/>
                <a:gridCol w="863395"/>
                <a:gridCol w="640484"/>
              </a:tblGrid>
              <a:tr h="292794">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Target Material</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de-DE" altLang="ko-KR" sz="1200" b="1" dirty="0" smtClean="0">
                          <a:solidFill>
                            <a:srgbClr val="000000"/>
                          </a:solidFill>
                          <a:effectLst/>
                          <a:latin typeface="Arial" panose="020B0604020202020204" pitchFamily="34" charset="0"/>
                          <a:ea typeface="+mn-ea"/>
                          <a:cs typeface="Arial" panose="020B0604020202020204" pitchFamily="34" charset="0"/>
                        </a:rPr>
                        <a:t>Application</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Thickness</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Size</a:t>
                      </a:r>
                      <a:endParaRPr lang="ko-KR" altLang="en-US" sz="1200" b="1" dirty="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215396">
                <a:tc>
                  <a:txBody>
                    <a:bodyPr/>
                    <a:lstStyle/>
                    <a:p>
                      <a:pPr marL="0" marR="0" indent="0" algn="ctr" fontAlgn="base" latinLnBrk="0">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Au</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Monitoring</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30 </a:t>
                      </a:r>
                      <a:r>
                        <a:rPr lang="el-GR" altLang="ko-KR" sz="1200" b="1" baseline="0" dirty="0" smtClean="0">
                          <a:solidFill>
                            <a:srgbClr val="000000"/>
                          </a:solidFill>
                          <a:effectLst/>
                          <a:latin typeface="Arial" panose="020B0604020202020204" pitchFamily="34" charset="0"/>
                          <a:ea typeface="+mn-ea"/>
                          <a:cs typeface="Arial" panose="020B0604020202020204" pitchFamily="34" charset="0"/>
                        </a:rPr>
                        <a:t>μ</a:t>
                      </a: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m</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rowSpan="4">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5 cm</a:t>
                      </a:r>
                    </a:p>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 </a:t>
                      </a:r>
                      <a:r>
                        <a:rPr lang="en-US" altLang="ko-KR" sz="1200" b="1" baseline="0" dirty="0" smtClean="0">
                          <a:solidFill>
                            <a:srgbClr val="000000"/>
                          </a:solidFill>
                          <a:effectLst/>
                          <a:latin typeface="맑은 고딕"/>
                          <a:ea typeface="맑은 고딕"/>
                          <a:cs typeface="Arial" panose="020B0604020202020204" pitchFamily="34" charset="0"/>
                        </a:rPr>
                        <a:t>× </a:t>
                      </a:r>
                    </a:p>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맑은 고딕"/>
                          <a:ea typeface="맑은 고딕"/>
                          <a:cs typeface="Arial" panose="020B0604020202020204" pitchFamily="34" charset="0"/>
                        </a:rPr>
                        <a:t>5 cm</a:t>
                      </a:r>
                      <a:endParaRPr lang="en-US" altLang="ko-KR" sz="1200" b="1" baseline="0" dirty="0" smtClean="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5557">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Al</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Monitoring </a:t>
                      </a:r>
                    </a:p>
                    <a:p>
                      <a:pPr marL="171450" marR="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Protection</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100 </a:t>
                      </a:r>
                      <a:r>
                        <a:rPr lang="el-GR" altLang="ko-KR" sz="1200" b="1" baseline="0" dirty="0" smtClean="0">
                          <a:solidFill>
                            <a:srgbClr val="000000"/>
                          </a:solidFill>
                          <a:effectLst/>
                          <a:latin typeface="Arial" panose="020B0604020202020204" pitchFamily="34" charset="0"/>
                          <a:ea typeface="+mn-ea"/>
                          <a:cs typeface="Arial" panose="020B0604020202020204" pitchFamily="34" charset="0"/>
                        </a:rPr>
                        <a:t>μ</a:t>
                      </a: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m</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vMerge="1">
                  <a:txBody>
                    <a:bodyPr/>
                    <a:lstStyle/>
                    <a:p>
                      <a:pPr marL="0" marR="0" indent="0" algn="l" defTabSz="914400" rtl="0" eaLnBrk="1" fontAlgn="auto" latinLnBrk="1" hangingPunct="1">
                        <a:lnSpc>
                          <a:spcPct val="100000"/>
                        </a:lnSpc>
                        <a:spcBef>
                          <a:spcPts val="0"/>
                        </a:spcBef>
                        <a:spcAft>
                          <a:spcPts val="0"/>
                        </a:spcAft>
                        <a:buClrTx/>
                        <a:buSzTx/>
                        <a:buFont typeface="Arial" panose="020B0604020202020204" pitchFamily="34" charset="0"/>
                        <a:buNone/>
                        <a:tabLst/>
                        <a:defRPr/>
                      </a:pPr>
                      <a:endParaRPr lang="en-US" altLang="ko-KR" sz="1200" b="1" baseline="0" dirty="0" smtClean="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236659">
                <a:tc>
                  <a:txBody>
                    <a:bodyPr/>
                    <a:lstStyle/>
                    <a:p>
                      <a:pPr marL="0" marR="0" indent="0" algn="ctr" fontAlgn="base" latinLnBrk="0">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Bi</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Activation</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50 </a:t>
                      </a:r>
                      <a:r>
                        <a:rPr lang="el-GR" altLang="ko-KR" sz="1200" b="1" baseline="0" dirty="0" smtClean="0">
                          <a:solidFill>
                            <a:srgbClr val="000000"/>
                          </a:solidFill>
                          <a:effectLst/>
                          <a:latin typeface="Arial" panose="020B0604020202020204" pitchFamily="34" charset="0"/>
                          <a:ea typeface="+mn-ea"/>
                          <a:cs typeface="Arial" panose="020B0604020202020204" pitchFamily="34" charset="0"/>
                        </a:rPr>
                        <a:t>μ</a:t>
                      </a: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m</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vMerge="1">
                  <a:txBody>
                    <a:bodyPr/>
                    <a:lstStyle/>
                    <a:p>
                      <a:pPr marL="0" marR="0" indent="0" algn="l" defTabSz="914400" rtl="0" eaLnBrk="1" fontAlgn="auto" latinLnBrk="1" hangingPunct="1">
                        <a:lnSpc>
                          <a:spcPct val="100000"/>
                        </a:lnSpc>
                        <a:spcBef>
                          <a:spcPts val="0"/>
                        </a:spcBef>
                        <a:spcAft>
                          <a:spcPts val="0"/>
                        </a:spcAft>
                        <a:buClrTx/>
                        <a:buSzTx/>
                        <a:buFont typeface="Arial" panose="020B0604020202020204" pitchFamily="34" charset="0"/>
                        <a:buNone/>
                        <a:tabLst/>
                        <a:defRPr/>
                      </a:pPr>
                      <a:endParaRPr lang="en-US" altLang="ko-KR" sz="1200" b="1" baseline="0" dirty="0" smtClean="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292472">
                <a:tc>
                  <a:txBody>
                    <a:bodyPr/>
                    <a:lstStyle/>
                    <a:p>
                      <a:pPr marL="0" marR="0" indent="0" algn="ctr" fontAlgn="base" latinLnBrk="0">
                        <a:lnSpc>
                          <a:spcPct val="100000"/>
                        </a:lnSpc>
                        <a:spcBef>
                          <a:spcPts val="0"/>
                        </a:spcBef>
                        <a:spcAft>
                          <a:spcPts val="0"/>
                        </a:spcAft>
                      </a:pPr>
                      <a:r>
                        <a:rPr lang="en-US" altLang="ko-KR" sz="1200" b="1" dirty="0" err="1" smtClean="0">
                          <a:solidFill>
                            <a:srgbClr val="000000"/>
                          </a:solidFill>
                          <a:effectLst/>
                          <a:latin typeface="Arial" panose="020B0604020202020204" pitchFamily="34" charset="0"/>
                          <a:ea typeface="+mn-ea"/>
                          <a:cs typeface="Arial" panose="020B0604020202020204" pitchFamily="34" charset="0"/>
                        </a:rPr>
                        <a:t>Pb</a:t>
                      </a:r>
                      <a:endParaRPr lang="en-US" altLang="ko-KR" sz="1200" b="1" dirty="0" smtClean="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ea typeface="+mn-ea"/>
                          <a:cs typeface="Arial" panose="020B0604020202020204" pitchFamily="34" charset="0"/>
                        </a:rPr>
                        <a:t>Proton beam</a:t>
                      </a: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 energy degrader</a:t>
                      </a:r>
                      <a:endParaRPr lang="en-US" altLang="ko-KR" sz="1200" b="1" dirty="0" smtClean="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200" b="1" baseline="0" dirty="0" smtClean="0">
                          <a:solidFill>
                            <a:srgbClr val="000000"/>
                          </a:solidFill>
                          <a:effectLst/>
                          <a:latin typeface="Arial" panose="020B0604020202020204" pitchFamily="34" charset="0"/>
                          <a:ea typeface="+mn-ea"/>
                          <a:cs typeface="Arial" panose="020B0604020202020204" pitchFamily="34" charset="0"/>
                        </a:rPr>
                        <a:t>2 &amp; 9 mm</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1" hangingPunct="1">
                        <a:lnSpc>
                          <a:spcPct val="100000"/>
                        </a:lnSpc>
                        <a:spcBef>
                          <a:spcPts val="0"/>
                        </a:spcBef>
                        <a:spcAft>
                          <a:spcPts val="0"/>
                        </a:spcAft>
                        <a:buClrTx/>
                        <a:buSzTx/>
                        <a:buFont typeface="Arial" panose="020B0604020202020204" pitchFamily="34" charset="0"/>
                        <a:buNone/>
                        <a:tabLst/>
                        <a:defRPr/>
                      </a:pPr>
                      <a:endParaRPr lang="en-US" altLang="ko-KR" sz="1200" b="1" baseline="0" dirty="0" smtClean="0">
                        <a:solidFill>
                          <a:srgbClr val="000000"/>
                        </a:solidFill>
                        <a:effectLst/>
                        <a:latin typeface="Arial" panose="020B0604020202020204" pitchFamily="34" charset="0"/>
                        <a:ea typeface="+mn-ea"/>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9" name="Rectangle 28"/>
          <p:cNvSpPr/>
          <p:nvPr/>
        </p:nvSpPr>
        <p:spPr>
          <a:xfrm>
            <a:off x="222888" y="3471449"/>
            <a:ext cx="5289668" cy="867930"/>
          </a:xfrm>
          <a:prstGeom prst="rect">
            <a:avLst/>
          </a:prstGeom>
        </p:spPr>
        <p:txBody>
          <a:bodyPr wrap="square">
            <a:spAutoFit/>
          </a:bodyPr>
          <a:lstStyle/>
          <a:p>
            <a:pPr marL="182563" lvl="0" indent="-182563" algn="just">
              <a:lnSpc>
                <a:spcPct val="120000"/>
              </a:lnSpc>
              <a:buFont typeface="Arial" panose="020B0604020202020204" pitchFamily="34" charset="0"/>
              <a:buChar char="•"/>
            </a:pPr>
            <a:r>
              <a:rPr lang="en-US" altLang="ko-KR" sz="1400" dirty="0" smtClean="0">
                <a:solidFill>
                  <a:schemeClr val="accent2"/>
                </a:solidFill>
                <a:ea typeface="HY견고딕" pitchFamily="18" charset="-127"/>
                <a:cs typeface="Arial" panose="020B0604020202020204" pitchFamily="34" charset="0"/>
              </a:rPr>
              <a:t>Total thickness of irradiated target was designed to be 1.8 cm which is larger than the range of 100 MeV protons in the target, 1.4 cm, calculated by SRIM-2010.</a:t>
            </a:r>
            <a:endParaRPr lang="en-US" altLang="ko-KR" sz="1400" dirty="0">
              <a:solidFill>
                <a:schemeClr val="accent2"/>
              </a:solidFill>
              <a:ea typeface="HY견고딕" pitchFamily="18" charset="-127"/>
              <a:cs typeface="Arial" panose="020B0604020202020204" pitchFamily="34" charset="0"/>
            </a:endParaRPr>
          </a:p>
        </p:txBody>
      </p:sp>
      <p:grpSp>
        <p:nvGrpSpPr>
          <p:cNvPr id="5" name="Group 4"/>
          <p:cNvGrpSpPr/>
          <p:nvPr/>
        </p:nvGrpSpPr>
        <p:grpSpPr>
          <a:xfrm>
            <a:off x="2950233" y="835702"/>
            <a:ext cx="6130330" cy="2562953"/>
            <a:chOff x="2950233" y="835702"/>
            <a:chExt cx="6130330" cy="2491311"/>
          </a:xfrm>
        </p:grpSpPr>
        <p:pic>
          <p:nvPicPr>
            <p:cNvPr id="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234" y="848995"/>
              <a:ext cx="6130329" cy="247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50233" y="835702"/>
              <a:ext cx="4339087" cy="276999"/>
            </a:xfrm>
            <a:prstGeom prst="rect">
              <a:avLst/>
            </a:prstGeom>
            <a:solidFill>
              <a:schemeClr val="bg1"/>
            </a:solidFill>
          </p:spPr>
          <p:txBody>
            <a:bodyPr wrap="square" rtlCol="0">
              <a:spAutoFit/>
            </a:bodyPr>
            <a:lstStyle/>
            <a:p>
              <a:pPr algn="l"/>
              <a:r>
                <a:rPr lang="en-US" altLang="ko-KR" sz="1200" dirty="0" smtClean="0">
                  <a:solidFill>
                    <a:srgbClr val="4848D1"/>
                  </a:solidFill>
                </a:rPr>
                <a:t>Ep = 100.5 MeV  91.8 MeV   82 MeV    72 MeV     60 MeV </a:t>
              </a:r>
              <a:endParaRPr lang="ko-KR" altLang="en-US" sz="1200" dirty="0">
                <a:solidFill>
                  <a:srgbClr val="4848D1"/>
                </a:solidFill>
              </a:endParaRPr>
            </a:p>
          </p:txBody>
        </p:sp>
      </p:grpSp>
      <p:grpSp>
        <p:nvGrpSpPr>
          <p:cNvPr id="7" name="Group 6"/>
          <p:cNvGrpSpPr/>
          <p:nvPr/>
        </p:nvGrpSpPr>
        <p:grpSpPr>
          <a:xfrm>
            <a:off x="506101" y="2017755"/>
            <a:ext cx="2317532" cy="548640"/>
            <a:chOff x="516298" y="2085728"/>
            <a:chExt cx="2317532" cy="548640"/>
          </a:xfrm>
        </p:grpSpPr>
        <p:sp>
          <p:nvSpPr>
            <p:cNvPr id="2" name="Right Arrow 1"/>
            <p:cNvSpPr/>
            <p:nvPr/>
          </p:nvSpPr>
          <p:spPr bwMode="auto">
            <a:xfrm>
              <a:off x="639270" y="2085728"/>
              <a:ext cx="2194560" cy="548640"/>
            </a:xfrm>
            <a:prstGeom prst="rightArrow">
              <a:avLst/>
            </a:prstGeom>
            <a:solidFill>
              <a:srgbClr val="00006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t" anchorCtr="0" compatLnSpc="1">
              <a:prstTxWarp prst="textNoShape">
                <a:avLst/>
              </a:prstTxWarp>
              <a:spAutoFit/>
            </a:bodyPr>
            <a:lstStyle/>
            <a:p>
              <a:pPr marL="0" marR="0" indent="0" algn="ctr" defTabSz="958850" rtl="0" eaLnBrk="1" fontAlgn="base" latinLnBrk="1" hangingPunct="1">
                <a:lnSpc>
                  <a:spcPct val="100000"/>
                </a:lnSpc>
                <a:spcBef>
                  <a:spcPct val="50000"/>
                </a:spcBef>
                <a:spcAft>
                  <a:spcPct val="0"/>
                </a:spcAft>
                <a:buClrTx/>
                <a:buSzTx/>
                <a:buFontTx/>
                <a:buNone/>
                <a:tabLst/>
              </a:pPr>
              <a:endParaRPr kumimoji="1" lang="en-US" sz="3300" b="1" i="0" u="none" strike="noStrike" cap="none" normalizeH="0" baseline="0" smtClean="0">
                <a:ln>
                  <a:noFill/>
                </a:ln>
                <a:solidFill>
                  <a:schemeClr val="bg1"/>
                </a:solidFill>
                <a:effectLst/>
                <a:latin typeface="Arial" pitchFamily="34" charset="0"/>
                <a:ea typeface="굴림" pitchFamily="50" charset="-127"/>
              </a:endParaRPr>
            </a:p>
          </p:txBody>
        </p:sp>
        <p:sp>
          <p:nvSpPr>
            <p:cNvPr id="6" name="TextBox 5"/>
            <p:cNvSpPr txBox="1"/>
            <p:nvPr/>
          </p:nvSpPr>
          <p:spPr>
            <a:xfrm>
              <a:off x="516298" y="2200395"/>
              <a:ext cx="2194560" cy="307777"/>
            </a:xfrm>
            <a:prstGeom prst="rect">
              <a:avLst/>
            </a:prstGeom>
            <a:noFill/>
          </p:spPr>
          <p:txBody>
            <a:bodyPr wrap="square" rtlCol="0">
              <a:spAutoFit/>
            </a:bodyPr>
            <a:lstStyle/>
            <a:p>
              <a:r>
                <a:rPr lang="en-US" sz="1400" dirty="0" smtClean="0">
                  <a:solidFill>
                    <a:srgbClr val="FF0000"/>
                  </a:solidFill>
                </a:rPr>
                <a:t>103 MeV proton beam</a:t>
              </a:r>
              <a:endParaRPr lang="en-US" sz="1400" dirty="0">
                <a:solidFill>
                  <a:srgbClr val="FF0000"/>
                </a:solidFill>
              </a:endParaRPr>
            </a:p>
          </p:txBody>
        </p:sp>
      </p:grpSp>
    </p:spTree>
    <p:extLst>
      <p:ext uri="{BB962C8B-B14F-4D97-AF65-F5344CB8AC3E}">
        <p14:creationId xmlns:p14="http://schemas.microsoft.com/office/powerpoint/2010/main" val="273320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
          <p:cNvSpPr txBox="1">
            <a:spLocks noChangeArrowheads="1"/>
          </p:cNvSpPr>
          <p:nvPr/>
        </p:nvSpPr>
        <p:spPr bwMode="auto">
          <a:xfrm>
            <a:off x="222888" y="848995"/>
            <a:ext cx="4795339" cy="5407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l" eaLnBrk="1" hangingPunct="1">
              <a:lnSpc>
                <a:spcPct val="120000"/>
              </a:lnSpc>
              <a:buFont typeface="Wingdings" pitchFamily="2" charset="2"/>
              <a:buChar char="q"/>
            </a:pPr>
            <a:r>
              <a:rPr lang="en-US" altLang="ko-KR" sz="1800" dirty="0">
                <a:solidFill>
                  <a:srgbClr val="000064"/>
                </a:solidFill>
                <a:cs typeface="Arial" panose="020B0604020202020204" pitchFamily="34" charset="0"/>
              </a:rPr>
              <a:t> </a:t>
            </a:r>
            <a:r>
              <a:rPr lang="en-US" altLang="ko-KR" sz="1800" dirty="0" smtClean="0">
                <a:solidFill>
                  <a:srgbClr val="000064"/>
                </a:solidFill>
                <a:cs typeface="Arial" panose="020B0604020202020204" pitchFamily="34" charset="0"/>
              </a:rPr>
              <a:t>Dosimetry method: </a:t>
            </a:r>
            <a:r>
              <a:rPr lang="en-US" altLang="ko-KR" sz="1800" dirty="0" err="1" smtClean="0">
                <a:solidFill>
                  <a:srgbClr val="000064"/>
                </a:solidFill>
                <a:ea typeface="HY견고딕" pitchFamily="18" charset="-127"/>
                <a:cs typeface="Arial" panose="020B0604020202020204" pitchFamily="34" charset="0"/>
              </a:rPr>
              <a:t>Gafchoromic</a:t>
            </a:r>
            <a:r>
              <a:rPr lang="en-US" altLang="ko-KR" sz="1800" dirty="0" smtClean="0">
                <a:solidFill>
                  <a:srgbClr val="000064"/>
                </a:solidFill>
                <a:ea typeface="HY견고딕" pitchFamily="18" charset="-127"/>
                <a:cs typeface="Arial" panose="020B0604020202020204" pitchFamily="34" charset="0"/>
              </a:rPr>
              <a:t> film</a:t>
            </a:r>
            <a:endParaRPr lang="en-US" altLang="ko-KR" sz="1800" dirty="0">
              <a:solidFill>
                <a:srgbClr val="000064"/>
              </a:solidFill>
              <a:ea typeface="HY견고딕" pitchFamily="18" charset="-127"/>
              <a:cs typeface="Arial" panose="020B0604020202020204" pitchFamily="34" charset="0"/>
            </a:endParaRPr>
          </a:p>
        </p:txBody>
      </p:sp>
      <p:sp>
        <p:nvSpPr>
          <p:cNvPr id="17" name="직사각형 16"/>
          <p:cNvSpPr/>
          <p:nvPr/>
        </p:nvSpPr>
        <p:spPr>
          <a:xfrm>
            <a:off x="423142" y="1215549"/>
            <a:ext cx="5531432" cy="507831"/>
          </a:xfrm>
          <a:prstGeom prst="rect">
            <a:avLst/>
          </a:prstGeom>
        </p:spPr>
        <p:txBody>
          <a:bodyPr wrap="square">
            <a:spAutoFit/>
          </a:bodyPr>
          <a:lstStyle/>
          <a:p>
            <a:pPr lvl="0" algn="l" fontAlgn="auto" latinLnBrk="0">
              <a:lnSpc>
                <a:spcPct val="150000"/>
              </a:lnSpc>
              <a:spcBef>
                <a:spcPts val="0"/>
              </a:spcBef>
              <a:spcAft>
                <a:spcPts val="0"/>
              </a:spcAft>
              <a:defRPr/>
            </a:pPr>
            <a:r>
              <a:rPr lang="ko-KR" altLang="ko-KR" sz="1800" kern="0" dirty="0">
                <a:solidFill>
                  <a:schemeClr val="accent2"/>
                </a:solidFill>
                <a:cs typeface="Arial" panose="020B0604020202020204" pitchFamily="34" charset="0"/>
              </a:rPr>
              <a:t>•</a:t>
            </a:r>
            <a:r>
              <a:rPr kumimoji="0" lang="ko-KR" altLang="en-US" sz="1800" kern="0" dirty="0">
                <a:solidFill>
                  <a:schemeClr val="accent2"/>
                </a:solidFill>
                <a:cs typeface="Arial" panose="020B0604020202020204" pitchFamily="34" charset="0"/>
                <a:sym typeface="Symbol" pitchFamily="18" charset="2"/>
              </a:rPr>
              <a:t> </a:t>
            </a:r>
            <a:r>
              <a:rPr kumimoji="0" lang="en-US" altLang="ko-KR" sz="1800" kern="0" dirty="0" smtClean="0">
                <a:solidFill>
                  <a:schemeClr val="accent2"/>
                </a:solidFill>
                <a:cs typeface="Arial" panose="020B0604020202020204" pitchFamily="34" charset="0"/>
                <a:sym typeface="Symbol" pitchFamily="18" charset="2"/>
              </a:rPr>
              <a:t>Image of proton beam on the </a:t>
            </a:r>
            <a:r>
              <a:rPr kumimoji="0" lang="en-US" altLang="ko-KR" sz="1800" kern="0" dirty="0" err="1" smtClean="0">
                <a:solidFill>
                  <a:schemeClr val="accent2"/>
                </a:solidFill>
                <a:cs typeface="Arial" panose="020B0604020202020204" pitchFamily="34" charset="0"/>
                <a:sym typeface="Symbol" pitchFamily="18" charset="2"/>
              </a:rPr>
              <a:t>Gafchoromic</a:t>
            </a:r>
            <a:r>
              <a:rPr kumimoji="0" lang="en-US" altLang="ko-KR" sz="1800" kern="0" dirty="0" smtClean="0">
                <a:solidFill>
                  <a:schemeClr val="accent2"/>
                </a:solidFill>
                <a:cs typeface="Arial" panose="020B0604020202020204" pitchFamily="34" charset="0"/>
                <a:sym typeface="Symbol" pitchFamily="18" charset="2"/>
              </a:rPr>
              <a:t> film</a:t>
            </a:r>
            <a:endParaRPr kumimoji="0" lang="en-US" altLang="ko-KR" sz="1800" kern="0" dirty="0">
              <a:solidFill>
                <a:schemeClr val="accent2"/>
              </a:solidFill>
              <a:cs typeface="Arial" panose="020B0604020202020204" pitchFamily="34" charset="0"/>
              <a:sym typeface="Symbol" pitchFamily="18" charset="2"/>
            </a:endParaRPr>
          </a:p>
        </p:txBody>
      </p:sp>
      <p:sp>
        <p:nvSpPr>
          <p:cNvPr id="3" name="슬라이드 번호 개체 틀 2"/>
          <p:cNvSpPr>
            <a:spLocks noGrp="1"/>
          </p:cNvSpPr>
          <p:nvPr>
            <p:ph type="sldNum" sz="quarter" idx="4"/>
          </p:nvPr>
        </p:nvSpPr>
        <p:spPr/>
        <p:txBody>
          <a:bodyPr/>
          <a:lstStyle/>
          <a:p>
            <a:fld id="{26B1E687-C542-4683-A8B6-A52DDEA781B2}" type="slidenum">
              <a:rPr lang="ko-KR" altLang="en-US" smtClean="0"/>
              <a:pPr/>
              <a:t>7</a:t>
            </a:fld>
            <a:endParaRPr lang="ko-KR" altLang="en-US" dirty="0"/>
          </a:p>
        </p:txBody>
      </p:sp>
      <p:sp>
        <p:nvSpPr>
          <p:cNvPr id="18" name="Rectangle 2"/>
          <p:cNvSpPr>
            <a:spLocks noGrp="1" noChangeArrowheads="1"/>
          </p:cNvSpPr>
          <p:nvPr>
            <p:ph type="title"/>
          </p:nvPr>
        </p:nvSpPr>
        <p:spPr>
          <a:xfrm>
            <a:off x="3059748" y="250360"/>
            <a:ext cx="5832792" cy="504000"/>
          </a:xfrm>
        </p:spPr>
        <p:txBody>
          <a:bodyPr/>
          <a:lstStyle/>
          <a:p>
            <a:pPr algn="r" eaLnBrk="1" hangingPunct="1"/>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Determination of Proton beam flux</a:t>
            </a:r>
            <a:endParaRPr lang="en-US" altLang="ko-KR" sz="2400" dirty="0">
              <a:solidFill>
                <a:schemeClr val="tx1"/>
              </a:solidFill>
              <a:effectLst/>
              <a:latin typeface="Arial" panose="020B0604020202020204" pitchFamily="34" charset="0"/>
              <a:ea typeface="HY견고딕" panose="02030600000101010101" pitchFamily="18" charset="-127"/>
              <a:cs typeface="Arial" panose="020B0604020202020204" pitchFamily="34" charset="0"/>
            </a:endParaRPr>
          </a:p>
        </p:txBody>
      </p:sp>
      <p:sp>
        <p:nvSpPr>
          <p:cNvPr id="20" name="Text Box 10"/>
          <p:cNvSpPr txBox="1">
            <a:spLocks noChangeArrowheads="1"/>
          </p:cNvSpPr>
          <p:nvPr/>
        </p:nvSpPr>
        <p:spPr bwMode="auto">
          <a:xfrm>
            <a:off x="3562502" y="1792944"/>
            <a:ext cx="5530293" cy="5407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l" eaLnBrk="1" hangingPunct="1">
              <a:lnSpc>
                <a:spcPct val="120000"/>
              </a:lnSpc>
              <a:buFont typeface="Wingdings" pitchFamily="2" charset="2"/>
              <a:buChar char="q"/>
            </a:pPr>
            <a:r>
              <a:rPr lang="en-US" altLang="ko-KR" sz="1800" dirty="0">
                <a:solidFill>
                  <a:srgbClr val="000064"/>
                </a:solidFill>
                <a:cs typeface="Arial" panose="020B0604020202020204" pitchFamily="34" charset="0"/>
              </a:rPr>
              <a:t> </a:t>
            </a:r>
            <a:r>
              <a:rPr lang="en-US" altLang="ko-KR" sz="1800" dirty="0" smtClean="0">
                <a:solidFill>
                  <a:srgbClr val="000064"/>
                </a:solidFill>
                <a:ea typeface="HY견고딕" pitchFamily="18" charset="-127"/>
                <a:cs typeface="Arial" panose="020B0604020202020204" pitchFamily="34" charset="0"/>
              </a:rPr>
              <a:t>Activation analysis method: monitor reactions</a:t>
            </a:r>
            <a:endParaRPr lang="en-US" altLang="ko-KR" sz="1800" dirty="0">
              <a:solidFill>
                <a:srgbClr val="000064"/>
              </a:solidFill>
              <a:ea typeface="HY견고딕" pitchFamily="18" charset="-127"/>
              <a:cs typeface="Arial" panose="020B0604020202020204" pitchFamily="34" charset="0"/>
            </a:endParaRPr>
          </a:p>
        </p:txBody>
      </p:sp>
      <p:sp>
        <p:nvSpPr>
          <p:cNvPr id="24" name="직사각형 16"/>
          <p:cNvSpPr/>
          <p:nvPr/>
        </p:nvSpPr>
        <p:spPr>
          <a:xfrm>
            <a:off x="3339518" y="3608358"/>
            <a:ext cx="5531432" cy="456535"/>
          </a:xfrm>
          <a:prstGeom prst="rect">
            <a:avLst/>
          </a:prstGeom>
        </p:spPr>
        <p:txBody>
          <a:bodyPr wrap="square">
            <a:spAutoFit/>
          </a:bodyPr>
          <a:lstStyle/>
          <a:p>
            <a:pPr lvl="0" algn="l" fontAlgn="auto" latinLnBrk="0">
              <a:lnSpc>
                <a:spcPct val="150000"/>
              </a:lnSpc>
              <a:spcBef>
                <a:spcPts val="0"/>
              </a:spcBef>
              <a:spcAft>
                <a:spcPts val="0"/>
              </a:spcAft>
              <a:defRPr/>
            </a:pPr>
            <a:r>
              <a:rPr lang="ko-KR" altLang="ko-KR" sz="1800" kern="0" dirty="0">
                <a:solidFill>
                  <a:schemeClr val="accent2"/>
                </a:solidFill>
                <a:cs typeface="Arial" panose="020B0604020202020204" pitchFamily="34" charset="0"/>
              </a:rPr>
              <a:t>•</a:t>
            </a:r>
            <a:r>
              <a:rPr kumimoji="0" lang="ko-KR" altLang="en-US" sz="1800" kern="0" dirty="0">
                <a:solidFill>
                  <a:schemeClr val="accent2"/>
                </a:solidFill>
                <a:cs typeface="Arial" panose="020B0604020202020204" pitchFamily="34" charset="0"/>
                <a:sym typeface="Symbol" pitchFamily="18" charset="2"/>
              </a:rPr>
              <a:t> </a:t>
            </a:r>
            <a:r>
              <a:rPr kumimoji="0" lang="en-US" altLang="ko-KR" sz="1800" kern="0" dirty="0" smtClean="0">
                <a:solidFill>
                  <a:schemeClr val="accent2"/>
                </a:solidFill>
                <a:cs typeface="Arial" panose="020B0604020202020204" pitchFamily="34" charset="0"/>
                <a:sym typeface="Symbol" pitchFamily="18" charset="2"/>
              </a:rPr>
              <a:t>Beam profile obtained by the </a:t>
            </a:r>
            <a:r>
              <a:rPr kumimoji="0" lang="en-US" altLang="ko-KR" sz="1800" kern="0" dirty="0" err="1" smtClean="0">
                <a:solidFill>
                  <a:schemeClr val="accent2"/>
                </a:solidFill>
                <a:cs typeface="Arial" panose="020B0604020202020204" pitchFamily="34" charset="0"/>
                <a:sym typeface="Symbol" pitchFamily="18" charset="2"/>
              </a:rPr>
              <a:t>Gafchromic</a:t>
            </a:r>
            <a:r>
              <a:rPr kumimoji="0" lang="en-US" altLang="ko-KR" sz="1800" kern="0" dirty="0" smtClean="0">
                <a:solidFill>
                  <a:schemeClr val="accent2"/>
                </a:solidFill>
                <a:cs typeface="Arial" panose="020B0604020202020204" pitchFamily="34" charset="0"/>
                <a:sym typeface="Symbol" pitchFamily="18" charset="2"/>
              </a:rPr>
              <a:t> film</a:t>
            </a:r>
            <a:endParaRPr kumimoji="0" lang="en-US" altLang="ko-KR" sz="1800" kern="0" dirty="0">
              <a:solidFill>
                <a:schemeClr val="accent2"/>
              </a:solidFill>
              <a:cs typeface="Arial" panose="020B0604020202020204" pitchFamily="34" charset="0"/>
              <a:sym typeface="Symbol" pitchFamily="18" charset="2"/>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27" y="1749054"/>
            <a:ext cx="267994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241" y="4132241"/>
            <a:ext cx="2572154" cy="210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6542" y="4800138"/>
            <a:ext cx="2520280" cy="55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8" name="TextBox 27"/>
              <p:cNvSpPr txBox="1"/>
              <p:nvPr/>
            </p:nvSpPr>
            <p:spPr>
              <a:xfrm>
                <a:off x="3208050" y="4438621"/>
                <a:ext cx="3028492" cy="1446550"/>
              </a:xfrm>
              <a:prstGeom prst="rect">
                <a:avLst/>
              </a:prstGeom>
              <a:noFill/>
            </p:spPr>
            <p:txBody>
              <a:bodyPr wrap="square" rtlCol="0">
                <a:spAutoFit/>
              </a:bodyPr>
              <a:lstStyle/>
              <a:p>
                <a:pPr lvl="0" algn="l"/>
                <a:r>
                  <a:rPr kumimoji="0" lang="en-US" altLang="ko-KR" sz="1600" kern="0" dirty="0" smtClean="0">
                    <a:solidFill>
                      <a:schemeClr val="accent2"/>
                    </a:solidFill>
                    <a:cs typeface="Arial" panose="020B0604020202020204" pitchFamily="34" charset="0"/>
                    <a:sym typeface="Symbol" pitchFamily="18" charset="2"/>
                  </a:rPr>
                  <a:t>D: Absorbed dose</a:t>
                </a:r>
                <a:endParaRPr lang="en-US" altLang="ko-KR" sz="1600" dirty="0">
                  <a:solidFill>
                    <a:schemeClr val="tx2">
                      <a:lumMod val="75000"/>
                    </a:schemeClr>
                  </a:solidFill>
                  <a:latin typeface="Arial Unicode MS" panose="020B0604020202020204" pitchFamily="50" charset="-127"/>
                  <a:ea typeface="Arial Unicode MS" panose="020B0604020202020204" pitchFamily="50" charset="-127"/>
                  <a:cs typeface="Arial Unicode MS" panose="020B0604020202020204" pitchFamily="50" charset="-127"/>
                </a:endParaRPr>
              </a:p>
              <a:p>
                <a:pPr lvl="0" algn="l"/>
                <a:r>
                  <a:rPr kumimoji="0" lang="el-GR" altLang="ko-KR" sz="1600" kern="0" dirty="0" smtClean="0">
                    <a:solidFill>
                      <a:schemeClr val="accent2"/>
                    </a:solidFill>
                    <a:cs typeface="Arial" panose="020B0604020202020204" pitchFamily="34" charset="0"/>
                    <a:sym typeface="Symbol" pitchFamily="18" charset="2"/>
                  </a:rPr>
                  <a:t>Φ</a:t>
                </a:r>
                <a:r>
                  <a:rPr kumimoji="0" lang="en-US" altLang="ko-KR" sz="1600" kern="0" dirty="0" smtClean="0">
                    <a:solidFill>
                      <a:schemeClr val="accent2"/>
                    </a:solidFill>
                    <a:cs typeface="Arial" panose="020B0604020202020204" pitchFamily="34" charset="0"/>
                    <a:sym typeface="Symbol" pitchFamily="18" charset="2"/>
                  </a:rPr>
                  <a:t>: Proton flux</a:t>
                </a:r>
              </a:p>
              <a:p>
                <a:pPr lvl="0" algn="l"/>
                <a:r>
                  <a:rPr kumimoji="0" lang="en-US" altLang="ko-KR" sz="1600" kern="0" dirty="0" err="1" smtClean="0">
                    <a:solidFill>
                      <a:schemeClr val="accent2"/>
                    </a:solidFill>
                    <a:cs typeface="Arial" panose="020B0604020202020204" pitchFamily="34" charset="0"/>
                    <a:sym typeface="Symbol" pitchFamily="18" charset="2"/>
                  </a:rPr>
                  <a:t>dE</a:t>
                </a:r>
                <a:r>
                  <a:rPr kumimoji="0" lang="en-US" altLang="ko-KR" sz="1600" kern="0" dirty="0" smtClean="0">
                    <a:solidFill>
                      <a:schemeClr val="accent2"/>
                    </a:solidFill>
                    <a:cs typeface="Arial" panose="020B0604020202020204" pitchFamily="34" charset="0"/>
                    <a:sym typeface="Symbol" pitchFamily="18" charset="2"/>
                  </a:rPr>
                  <a:t>/dx: Stopping power</a:t>
                </a:r>
              </a:p>
              <a:p>
                <a:pPr lvl="0" algn="l"/>
                <a:r>
                  <a:rPr kumimoji="0" lang="en-US" altLang="ko-KR" sz="1600" kern="0" dirty="0" err="1" smtClean="0">
                    <a:solidFill>
                      <a:schemeClr val="accent2"/>
                    </a:solidFill>
                    <a:cs typeface="Arial" panose="020B0604020202020204" pitchFamily="34" charset="0"/>
                    <a:sym typeface="Symbol" pitchFamily="18" charset="2"/>
                  </a:rPr>
                  <a:t>dt</a:t>
                </a:r>
                <a:r>
                  <a:rPr kumimoji="0" lang="en-US" altLang="ko-KR" sz="1600" kern="0" dirty="0" smtClean="0">
                    <a:solidFill>
                      <a:schemeClr val="accent2"/>
                    </a:solidFill>
                    <a:cs typeface="Arial" panose="020B0604020202020204" pitchFamily="34" charset="0"/>
                    <a:sym typeface="Symbol" pitchFamily="18" charset="2"/>
                  </a:rPr>
                  <a:t>/</a:t>
                </a:r>
                <a14:m>
                  <m:oMath xmlns:m="http://schemas.openxmlformats.org/officeDocument/2006/math">
                    <m:r>
                      <a:rPr kumimoji="0" lang="ko-KR" altLang="en-US" sz="1600" i="1" kern="0">
                        <a:solidFill>
                          <a:schemeClr val="accent2"/>
                        </a:solidFill>
                        <a:latin typeface="Cambria Math"/>
                        <a:cs typeface="Arial" panose="020B0604020202020204" pitchFamily="34" charset="0"/>
                        <a:sym typeface="Symbol" pitchFamily="18" charset="2"/>
                      </a:rPr>
                      <m:t>𝛒</m:t>
                    </m:r>
                  </m:oMath>
                </a14:m>
                <a:r>
                  <a:rPr kumimoji="0" lang="en-US" altLang="ko-KR" sz="1600" kern="0" dirty="0" smtClean="0">
                    <a:solidFill>
                      <a:schemeClr val="accent2"/>
                    </a:solidFill>
                    <a:cs typeface="Arial" panose="020B0604020202020204" pitchFamily="34" charset="0"/>
                    <a:sym typeface="Symbol" pitchFamily="18" charset="2"/>
                  </a:rPr>
                  <a:t>: Irradiation time/density</a:t>
                </a:r>
              </a:p>
            </p:txBody>
          </p:sp>
        </mc:Choice>
        <mc:Fallback xmlns="">
          <p:sp>
            <p:nvSpPr>
              <p:cNvPr id="28" name="TextBox 27"/>
              <p:cNvSpPr txBox="1">
                <a:spLocks noRot="1" noChangeAspect="1" noMove="1" noResize="1" noEditPoints="1" noAdjustHandles="1" noChangeArrowheads="1" noChangeShapeType="1" noTextEdit="1"/>
              </p:cNvSpPr>
              <p:nvPr/>
            </p:nvSpPr>
            <p:spPr>
              <a:xfrm>
                <a:off x="3208050" y="4438621"/>
                <a:ext cx="3028492" cy="1446550"/>
              </a:xfrm>
              <a:prstGeom prst="rect">
                <a:avLst/>
              </a:prstGeom>
              <a:blipFill rotWithShape="0">
                <a:blip r:embed="rId6"/>
                <a:stretch>
                  <a:fillRect l="-1006" t="-1266" b="-4641"/>
                </a:stretch>
              </a:blipFill>
            </p:spPr>
            <p:txBody>
              <a:bodyPr/>
              <a:lstStyle/>
              <a:p>
                <a:r>
                  <a:rPr lang="en-US">
                    <a:noFill/>
                  </a:rPr>
                  <a:t> </a:t>
                </a:r>
              </a:p>
            </p:txBody>
          </p:sp>
        </mc:Fallback>
      </mc:AlternateContent>
      <p:sp>
        <p:nvSpPr>
          <p:cNvPr id="5" name="Rectangle 4"/>
          <p:cNvSpPr/>
          <p:nvPr/>
        </p:nvSpPr>
        <p:spPr>
          <a:xfrm>
            <a:off x="4216543" y="2267332"/>
            <a:ext cx="2367956" cy="1200329"/>
          </a:xfrm>
          <a:prstGeom prst="rect">
            <a:avLst/>
          </a:prstGeom>
        </p:spPr>
        <p:txBody>
          <a:bodyPr wrap="none">
            <a:spAutoFit/>
          </a:bodyPr>
          <a:lstStyle/>
          <a:p>
            <a:pPr marL="285750" indent="-285750" algn="l">
              <a:buFont typeface="Arial" panose="020B0604020202020204" pitchFamily="34" charset="0"/>
              <a:buChar char="•"/>
            </a:pPr>
            <a:r>
              <a:rPr kumimoji="0" lang="en-US" altLang="ko-KR" sz="1800" kern="0" baseline="30000" dirty="0" smtClean="0">
                <a:solidFill>
                  <a:schemeClr val="accent1">
                    <a:lumMod val="75000"/>
                  </a:schemeClr>
                </a:solidFill>
                <a:cs typeface="Arial" panose="020B0604020202020204" pitchFamily="34" charset="0"/>
                <a:sym typeface="Symbol" pitchFamily="18" charset="2"/>
              </a:rPr>
              <a:t>197</a:t>
            </a:r>
            <a:r>
              <a:rPr kumimoji="0" lang="en-US" altLang="ko-KR" sz="1800" kern="0" dirty="0" smtClean="0">
                <a:solidFill>
                  <a:schemeClr val="accent1">
                    <a:lumMod val="75000"/>
                  </a:schemeClr>
                </a:solidFill>
                <a:cs typeface="Arial" panose="020B0604020202020204" pitchFamily="34" charset="0"/>
                <a:sym typeface="Symbol" pitchFamily="18" charset="2"/>
              </a:rPr>
              <a:t>Au(</a:t>
            </a:r>
            <a:r>
              <a:rPr kumimoji="0" lang="en-US" altLang="ko-KR" sz="1800" kern="0" dirty="0" err="1" smtClean="0">
                <a:solidFill>
                  <a:schemeClr val="accent1">
                    <a:lumMod val="75000"/>
                  </a:schemeClr>
                </a:solidFill>
                <a:cs typeface="Arial" panose="020B0604020202020204" pitchFamily="34" charset="0"/>
                <a:sym typeface="Symbol" pitchFamily="18" charset="2"/>
              </a:rPr>
              <a:t>p,pn</a:t>
            </a:r>
            <a:r>
              <a:rPr kumimoji="0" lang="en-US" altLang="ko-KR" sz="1800" kern="0" dirty="0" smtClean="0">
                <a:solidFill>
                  <a:schemeClr val="accent1">
                    <a:lumMod val="75000"/>
                  </a:schemeClr>
                </a:solidFill>
                <a:cs typeface="Arial" panose="020B0604020202020204" pitchFamily="34" charset="0"/>
                <a:sym typeface="Symbol" pitchFamily="18" charset="2"/>
              </a:rPr>
              <a:t>)</a:t>
            </a:r>
            <a:r>
              <a:rPr kumimoji="0" lang="en-US" altLang="ko-KR" sz="1800" kern="0" baseline="30000" dirty="0" smtClean="0">
                <a:solidFill>
                  <a:schemeClr val="accent1">
                    <a:lumMod val="75000"/>
                  </a:schemeClr>
                </a:solidFill>
                <a:cs typeface="Arial" panose="020B0604020202020204" pitchFamily="34" charset="0"/>
                <a:sym typeface="Symbol" pitchFamily="18" charset="2"/>
              </a:rPr>
              <a:t>196</a:t>
            </a:r>
            <a:r>
              <a:rPr kumimoji="0" lang="en-US" altLang="ko-KR" sz="1800" kern="0" dirty="0" smtClean="0">
                <a:solidFill>
                  <a:schemeClr val="accent1">
                    <a:lumMod val="75000"/>
                  </a:schemeClr>
                </a:solidFill>
                <a:cs typeface="Arial" panose="020B0604020202020204" pitchFamily="34" charset="0"/>
                <a:sym typeface="Symbol" pitchFamily="18" charset="2"/>
              </a:rPr>
              <a:t>Au</a:t>
            </a:r>
          </a:p>
          <a:p>
            <a:pPr marL="285750" indent="-285750" algn="l">
              <a:buFont typeface="Arial" panose="020B0604020202020204" pitchFamily="34" charset="0"/>
              <a:buChar char="•"/>
            </a:pPr>
            <a:r>
              <a:rPr kumimoji="0" lang="en-US" altLang="ko-KR" sz="1800" kern="0" baseline="30000" dirty="0" smtClean="0">
                <a:solidFill>
                  <a:schemeClr val="accent1">
                    <a:lumMod val="75000"/>
                  </a:schemeClr>
                </a:solidFill>
                <a:cs typeface="Arial" panose="020B0604020202020204" pitchFamily="34" charset="0"/>
                <a:sym typeface="Symbol" pitchFamily="18" charset="2"/>
              </a:rPr>
              <a:t>197</a:t>
            </a:r>
            <a:r>
              <a:rPr kumimoji="0" lang="en-US" altLang="ko-KR" sz="1800" kern="0" dirty="0" smtClean="0">
                <a:solidFill>
                  <a:schemeClr val="accent1">
                    <a:lumMod val="75000"/>
                  </a:schemeClr>
                </a:solidFill>
                <a:cs typeface="Arial" panose="020B0604020202020204" pitchFamily="34" charset="0"/>
                <a:sym typeface="Symbol" pitchFamily="18" charset="2"/>
              </a:rPr>
              <a:t>Au(p,p3n)</a:t>
            </a:r>
            <a:r>
              <a:rPr kumimoji="0" lang="en-US" altLang="ko-KR" sz="1800" kern="0" baseline="30000" dirty="0" smtClean="0">
                <a:solidFill>
                  <a:schemeClr val="accent1">
                    <a:lumMod val="75000"/>
                  </a:schemeClr>
                </a:solidFill>
                <a:cs typeface="Arial" panose="020B0604020202020204" pitchFamily="34" charset="0"/>
                <a:sym typeface="Symbol" pitchFamily="18" charset="2"/>
              </a:rPr>
              <a:t>194</a:t>
            </a:r>
            <a:r>
              <a:rPr kumimoji="0" lang="en-US" altLang="ko-KR" sz="1800" kern="0" dirty="0" smtClean="0">
                <a:solidFill>
                  <a:schemeClr val="accent1">
                    <a:lumMod val="75000"/>
                  </a:schemeClr>
                </a:solidFill>
                <a:cs typeface="Arial" panose="020B0604020202020204" pitchFamily="34" charset="0"/>
                <a:sym typeface="Symbol" pitchFamily="18" charset="2"/>
              </a:rPr>
              <a:t>Au</a:t>
            </a:r>
          </a:p>
          <a:p>
            <a:pPr marL="285750" indent="-285750" algn="l">
              <a:buFont typeface="Arial" panose="020B0604020202020204" pitchFamily="34" charset="0"/>
              <a:buChar char="•"/>
            </a:pPr>
            <a:r>
              <a:rPr kumimoji="0" lang="en-US" altLang="ko-KR" sz="1800" kern="0" baseline="30000" dirty="0" smtClean="0">
                <a:solidFill>
                  <a:schemeClr val="accent1">
                    <a:lumMod val="75000"/>
                  </a:schemeClr>
                </a:solidFill>
                <a:cs typeface="Arial" panose="020B0604020202020204" pitchFamily="34" charset="0"/>
                <a:sym typeface="Symbol" pitchFamily="18" charset="2"/>
              </a:rPr>
              <a:t>27</a:t>
            </a:r>
            <a:r>
              <a:rPr kumimoji="0" lang="en-US" altLang="ko-KR" sz="1800" kern="0" dirty="0" smtClean="0">
                <a:solidFill>
                  <a:schemeClr val="accent1">
                    <a:lumMod val="75000"/>
                  </a:schemeClr>
                </a:solidFill>
                <a:cs typeface="Arial" panose="020B0604020202020204" pitchFamily="34" charset="0"/>
                <a:sym typeface="Symbol" pitchFamily="18" charset="2"/>
              </a:rPr>
              <a:t>Al(p,3pn)</a:t>
            </a:r>
            <a:r>
              <a:rPr kumimoji="0" lang="en-US" altLang="ko-KR" sz="1800" kern="0" baseline="30000" dirty="0" smtClean="0">
                <a:solidFill>
                  <a:schemeClr val="accent1">
                    <a:lumMod val="75000"/>
                  </a:schemeClr>
                </a:solidFill>
                <a:cs typeface="Arial" panose="020B0604020202020204" pitchFamily="34" charset="0"/>
                <a:sym typeface="Symbol" pitchFamily="18" charset="2"/>
              </a:rPr>
              <a:t>24</a:t>
            </a:r>
            <a:r>
              <a:rPr kumimoji="0" lang="en-US" altLang="ko-KR" sz="1800" kern="0" dirty="0" smtClean="0">
                <a:solidFill>
                  <a:schemeClr val="accent1">
                    <a:lumMod val="75000"/>
                  </a:schemeClr>
                </a:solidFill>
                <a:cs typeface="Arial" panose="020B0604020202020204" pitchFamily="34" charset="0"/>
                <a:sym typeface="Symbol" pitchFamily="18" charset="2"/>
              </a:rPr>
              <a:t>Na</a:t>
            </a:r>
            <a:endParaRPr lang="ko-KR" altLang="en-US" dirty="0">
              <a:solidFill>
                <a:schemeClr val="accent1">
                  <a:lumMod val="75000"/>
                </a:schemeClr>
              </a:solidFill>
            </a:endParaRPr>
          </a:p>
        </p:txBody>
      </p:sp>
    </p:spTree>
    <p:extLst>
      <p:ext uri="{BB962C8B-B14F-4D97-AF65-F5344CB8AC3E}">
        <p14:creationId xmlns:p14="http://schemas.microsoft.com/office/powerpoint/2010/main" val="289254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
          <p:cNvSpPr txBox="1">
            <a:spLocks noChangeArrowheads="1"/>
          </p:cNvSpPr>
          <p:nvPr/>
        </p:nvSpPr>
        <p:spPr bwMode="auto">
          <a:xfrm>
            <a:off x="231720" y="978467"/>
            <a:ext cx="8467560" cy="117780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marL="285750" indent="-285750" algn="just" eaLnBrk="1" hangingPunct="1">
              <a:buFont typeface="Arial" panose="020B0604020202020204" pitchFamily="34" charset="0"/>
              <a:buChar char="•"/>
            </a:pPr>
            <a:r>
              <a:rPr lang="en-US" altLang="ko-KR" sz="1800" kern="0" dirty="0" smtClean="0">
                <a:solidFill>
                  <a:srgbClr val="4848D1"/>
                </a:solidFill>
                <a:ea typeface="HY견고딕" panose="02030600000101010101" pitchFamily="18" charset="-127"/>
                <a:cs typeface="Arial" panose="020B0604020202020204" pitchFamily="34" charset="0"/>
              </a:rPr>
              <a:t>Beam flux measurements using various monitor reactions are consistent.</a:t>
            </a:r>
          </a:p>
          <a:p>
            <a:pPr marL="285750" indent="-285750" algn="just" eaLnBrk="1" hangingPunct="1">
              <a:buFont typeface="Arial" panose="020B0604020202020204" pitchFamily="34" charset="0"/>
              <a:buChar char="•"/>
            </a:pPr>
            <a:r>
              <a:rPr lang="en-US" altLang="ko-KR" sz="1800" kern="0" dirty="0" smtClean="0">
                <a:solidFill>
                  <a:srgbClr val="4848D1"/>
                </a:solidFill>
                <a:ea typeface="HY견고딕" panose="02030600000101010101" pitchFamily="18" charset="-127"/>
                <a:cs typeface="Arial" panose="020B0604020202020204" pitchFamily="34" charset="0"/>
              </a:rPr>
              <a:t>Comparison between the results from monitor reactions and </a:t>
            </a:r>
            <a:r>
              <a:rPr lang="en-US" altLang="ko-KR" sz="1800" kern="0" dirty="0" err="1" smtClean="0">
                <a:solidFill>
                  <a:srgbClr val="4848D1"/>
                </a:solidFill>
                <a:ea typeface="HY견고딕" panose="02030600000101010101" pitchFamily="18" charset="-127"/>
                <a:cs typeface="Arial" panose="020B0604020202020204" pitchFamily="34" charset="0"/>
              </a:rPr>
              <a:t>Gafchromic</a:t>
            </a:r>
            <a:r>
              <a:rPr lang="en-US" altLang="ko-KR" sz="1800" kern="0" dirty="0" smtClean="0">
                <a:solidFill>
                  <a:srgbClr val="4848D1"/>
                </a:solidFill>
                <a:ea typeface="HY견고딕" panose="02030600000101010101" pitchFamily="18" charset="-127"/>
                <a:cs typeface="Arial" panose="020B0604020202020204" pitchFamily="34" charset="0"/>
              </a:rPr>
              <a:t> </a:t>
            </a:r>
            <a:r>
              <a:rPr lang="en-US" altLang="ko-KR" sz="1800" kern="0" dirty="0" smtClean="0">
                <a:solidFill>
                  <a:srgbClr val="4848D1"/>
                </a:solidFill>
                <a:ea typeface="HY견고딕" panose="02030600000101010101" pitchFamily="18" charset="-127"/>
                <a:cs typeface="Arial" panose="020B0604020202020204" pitchFamily="34" charset="0"/>
              </a:rPr>
              <a:t>film </a:t>
            </a:r>
            <a:r>
              <a:rPr lang="en-US" altLang="ko-KR" sz="1800" kern="0" dirty="0" smtClean="0">
                <a:solidFill>
                  <a:srgbClr val="4848D1"/>
                </a:solidFill>
                <a:ea typeface="HY견고딕" panose="02030600000101010101" pitchFamily="18" charset="-127"/>
                <a:cs typeface="Arial" panose="020B0604020202020204" pitchFamily="34" charset="0"/>
              </a:rPr>
              <a:t>show a good agreement. </a:t>
            </a:r>
            <a:endParaRPr lang="en-US" altLang="ko-KR" sz="1800" dirty="0">
              <a:solidFill>
                <a:srgbClr val="4848D1"/>
              </a:solidFill>
              <a:ea typeface="HY견고딕" panose="02030600000101010101" pitchFamily="18" charset="-127"/>
              <a:cs typeface="Arial" panose="020B0604020202020204" pitchFamily="34" charset="0"/>
            </a:endParaRPr>
          </a:p>
        </p:txBody>
      </p:sp>
      <p:sp>
        <p:nvSpPr>
          <p:cNvPr id="2" name="슬라이드 번호 개체 틀 1"/>
          <p:cNvSpPr>
            <a:spLocks noGrp="1"/>
          </p:cNvSpPr>
          <p:nvPr>
            <p:ph type="sldNum" sz="quarter" idx="4"/>
          </p:nvPr>
        </p:nvSpPr>
        <p:spPr/>
        <p:txBody>
          <a:bodyPr/>
          <a:lstStyle/>
          <a:p>
            <a:fld id="{26B1E687-C542-4683-A8B6-A52DDEA781B2}" type="slidenum">
              <a:rPr lang="ko-KR" altLang="en-US" smtClean="0"/>
              <a:pPr/>
              <a:t>8</a:t>
            </a:fld>
            <a:endParaRPr lang="ko-KR" altLang="en-US" dirty="0"/>
          </a:p>
        </p:txBody>
      </p:sp>
      <p:graphicFrame>
        <p:nvGraphicFramePr>
          <p:cNvPr id="20" name="표 19"/>
          <p:cNvGraphicFramePr>
            <a:graphicFrameLocks noGrp="1"/>
          </p:cNvGraphicFramePr>
          <p:nvPr>
            <p:extLst>
              <p:ext uri="{D42A27DB-BD31-4B8C-83A1-F6EECF244321}">
                <p14:modId xmlns:p14="http://schemas.microsoft.com/office/powerpoint/2010/main" val="2297784458"/>
              </p:ext>
            </p:extLst>
          </p:nvPr>
        </p:nvGraphicFramePr>
        <p:xfrm>
          <a:off x="327568" y="2391137"/>
          <a:ext cx="8275864" cy="2095328"/>
        </p:xfrm>
        <a:graphic>
          <a:graphicData uri="http://schemas.openxmlformats.org/drawingml/2006/table">
            <a:tbl>
              <a:tblPr/>
              <a:tblGrid>
                <a:gridCol w="1747472"/>
                <a:gridCol w="1235121"/>
                <a:gridCol w="934035"/>
                <a:gridCol w="1475117"/>
                <a:gridCol w="1449238"/>
                <a:gridCol w="1434881"/>
              </a:tblGrid>
              <a:tr h="504508">
                <a:tc gridSpan="2">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ea typeface="+mn-ea"/>
                          <a:cs typeface="Arial" panose="020B0604020202020204" pitchFamily="34" charset="0"/>
                        </a:rPr>
                        <a:t>Method</a:t>
                      </a:r>
                      <a:endParaRPr lang="ko-KR" altLang="en-US" sz="12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hMerge="1">
                  <a:txBody>
                    <a:bodyPr/>
                    <a:lstStyle/>
                    <a:p>
                      <a:pPr marL="0" marR="0" algn="ctr">
                        <a:lnSpc>
                          <a:spcPct val="100000"/>
                        </a:lnSpc>
                        <a:spcBef>
                          <a:spcPts val="0"/>
                        </a:spcBef>
                        <a:spcAft>
                          <a:spcPts val="0"/>
                        </a:spcAft>
                      </a:pPr>
                      <a:endParaRPr lang="ko-KR" altLang="en-US" sz="12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Irradiation time </a:t>
                      </a:r>
                      <a:endParaRPr lang="ko-KR" altLang="en-US" sz="12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Activation yield </a:t>
                      </a:r>
                    </a:p>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a:t>
                      </a:r>
                      <a:r>
                        <a:rPr lang="en-US" altLang="ko-KR" sz="1200" b="1" dirty="0" err="1" smtClean="0">
                          <a:solidFill>
                            <a:srgbClr val="000000"/>
                          </a:solidFill>
                          <a:effectLst/>
                          <a:latin typeface="Arial" panose="020B0604020202020204" pitchFamily="34" charset="0"/>
                          <a:cs typeface="Arial" panose="020B0604020202020204" pitchFamily="34" charset="0"/>
                        </a:rPr>
                        <a:t>Bq</a:t>
                      </a:r>
                      <a:r>
                        <a:rPr lang="en-US" altLang="ko-KR" sz="1200" b="1" dirty="0" smtClean="0">
                          <a:solidFill>
                            <a:srgbClr val="000000"/>
                          </a:solidFill>
                          <a:effectLst/>
                          <a:latin typeface="Arial" panose="020B0604020202020204" pitchFamily="34" charset="0"/>
                          <a:cs typeface="Arial" panose="020B0604020202020204" pitchFamily="34" charset="0"/>
                        </a:rPr>
                        <a:t>]</a:t>
                      </a:r>
                      <a:endParaRPr lang="ko-KR" altLang="en-US" sz="12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Monitor</a:t>
                      </a:r>
                      <a:r>
                        <a:rPr lang="en-US" altLang="ko-KR" sz="1200" b="1" baseline="0" dirty="0" smtClean="0">
                          <a:solidFill>
                            <a:srgbClr val="000000"/>
                          </a:solidFill>
                          <a:effectLst/>
                          <a:latin typeface="Arial" panose="020B0604020202020204" pitchFamily="34" charset="0"/>
                          <a:cs typeface="Arial" panose="020B0604020202020204" pitchFamily="34" charset="0"/>
                        </a:rPr>
                        <a:t>ing cross section [</a:t>
                      </a:r>
                      <a:r>
                        <a:rPr lang="en-US" altLang="ko-KR" sz="1200" b="1" baseline="0" dirty="0" err="1" smtClean="0">
                          <a:solidFill>
                            <a:srgbClr val="000000"/>
                          </a:solidFill>
                          <a:effectLst/>
                          <a:latin typeface="Arial" panose="020B0604020202020204" pitchFamily="34" charset="0"/>
                          <a:cs typeface="Arial" panose="020B0604020202020204" pitchFamily="34" charset="0"/>
                        </a:rPr>
                        <a:t>mb</a:t>
                      </a:r>
                      <a:r>
                        <a:rPr lang="en-US" altLang="ko-KR" sz="1200" b="1" baseline="0" dirty="0" smtClean="0">
                          <a:solidFill>
                            <a:srgbClr val="000000"/>
                          </a:solidFill>
                          <a:effectLst/>
                          <a:latin typeface="Arial" panose="020B0604020202020204" pitchFamily="34" charset="0"/>
                          <a:cs typeface="Arial" panose="020B0604020202020204" pitchFamily="34" charset="0"/>
                        </a:rPr>
                        <a:t>]</a:t>
                      </a:r>
                      <a:endParaRPr lang="ko-KR" altLang="en-US" sz="1200" b="1" dirty="0">
                        <a:solidFill>
                          <a:srgbClr val="000000"/>
                        </a:solidFill>
                        <a:effectLst/>
                        <a:latin typeface="Arial" panose="020B0604020202020204" pitchFamily="34" charset="0"/>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altLang="ko-KR" sz="1200" b="1" dirty="0" smtClean="0">
                          <a:solidFill>
                            <a:schemeClr val="tx1"/>
                          </a:solidFill>
                          <a:effectLst/>
                          <a:latin typeface="Arial" panose="020B0604020202020204" pitchFamily="34" charset="0"/>
                          <a:cs typeface="Arial" panose="020B0604020202020204" pitchFamily="34" charset="0"/>
                        </a:rPr>
                        <a:t>Beam flux [protons.cm</a:t>
                      </a:r>
                      <a:r>
                        <a:rPr lang="en-US" altLang="ko-KR" sz="1200" b="1" baseline="30000" dirty="0" smtClean="0">
                          <a:solidFill>
                            <a:schemeClr val="tx1"/>
                          </a:solidFill>
                          <a:effectLst/>
                          <a:latin typeface="Arial" panose="020B0604020202020204" pitchFamily="34" charset="0"/>
                          <a:cs typeface="Arial" panose="020B0604020202020204" pitchFamily="34" charset="0"/>
                        </a:rPr>
                        <a:t>-2</a:t>
                      </a:r>
                      <a:r>
                        <a:rPr lang="en-US" altLang="ko-KR" sz="1200" b="1" dirty="0" smtClean="0">
                          <a:solidFill>
                            <a:schemeClr val="tx1"/>
                          </a:solidFill>
                          <a:effectLst/>
                          <a:latin typeface="Arial" panose="020B0604020202020204" pitchFamily="34" charset="0"/>
                          <a:cs typeface="Arial" panose="020B0604020202020204" pitchFamily="34" charset="0"/>
                        </a:rPr>
                        <a:t>.s-</a:t>
                      </a:r>
                      <a:r>
                        <a:rPr lang="en-US" altLang="ko-KR" sz="1200" b="1" baseline="30000" dirty="0" smtClean="0">
                          <a:solidFill>
                            <a:schemeClr val="tx1"/>
                          </a:solidFill>
                          <a:effectLst/>
                          <a:latin typeface="Arial" panose="020B0604020202020204" pitchFamily="34" charset="0"/>
                          <a:cs typeface="Arial" panose="020B0604020202020204" pitchFamily="34" charset="0"/>
                        </a:rPr>
                        <a:t>1</a:t>
                      </a:r>
                      <a:r>
                        <a:rPr lang="en-US" altLang="ko-KR" sz="1200" b="1" dirty="0" smtClean="0">
                          <a:solidFill>
                            <a:schemeClr val="tx1"/>
                          </a:solidFill>
                          <a:effectLst/>
                          <a:latin typeface="Arial" panose="020B0604020202020204" pitchFamily="34" charset="0"/>
                          <a:cs typeface="Arial" panose="020B0604020202020204" pitchFamily="34" charset="0"/>
                        </a:rPr>
                        <a:t>]</a:t>
                      </a:r>
                      <a:endParaRPr lang="ko-KR" altLang="en-US" sz="1200" b="1" dirty="0">
                        <a:solidFill>
                          <a:schemeClr val="tx1"/>
                        </a:solidFill>
                        <a:effectLst/>
                        <a:latin typeface="Arial" panose="020B0604020202020204" pitchFamily="34" charset="0"/>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866854">
                <a:tc>
                  <a:txBody>
                    <a:bodyPr/>
                    <a:lstStyle/>
                    <a:p>
                      <a:pPr marL="0" marR="0" algn="ctr">
                        <a:lnSpc>
                          <a:spcPct val="100000"/>
                        </a:lnSpc>
                        <a:spcBef>
                          <a:spcPts val="0"/>
                        </a:spcBef>
                        <a:spcAft>
                          <a:spcPts val="0"/>
                        </a:spcAft>
                      </a:pPr>
                      <a:r>
                        <a:rPr lang="en-US" altLang="ko-KR" sz="1200" b="1" dirty="0" smtClean="0">
                          <a:solidFill>
                            <a:srgbClr val="000000"/>
                          </a:solidFill>
                          <a:effectLst/>
                          <a:latin typeface="Arial" panose="020B0604020202020204" pitchFamily="34" charset="0"/>
                          <a:cs typeface="Arial" panose="020B0604020202020204" pitchFamily="34" charset="0"/>
                        </a:rPr>
                        <a:t>Activation analysis</a:t>
                      </a:r>
                      <a:endParaRPr lang="en-US" sz="1200" b="1" dirty="0" smtClean="0">
                        <a:solidFill>
                          <a:srgbClr val="000000"/>
                        </a:solidFill>
                        <a:effectLst/>
                        <a:latin typeface="Arial" panose="020B0604020202020204" pitchFamily="34" charset="0"/>
                        <a:cs typeface="Arial" panose="020B0604020202020204" pitchFamily="34" charset="0"/>
                      </a:endParaRP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baseline="30000" dirty="0" smtClean="0">
                          <a:solidFill>
                            <a:srgbClr val="000000"/>
                          </a:solidFill>
                          <a:effectLst/>
                          <a:latin typeface="Arial" panose="020B0604020202020204" pitchFamily="34" charset="0"/>
                          <a:cs typeface="Arial" panose="020B0604020202020204" pitchFamily="34" charset="0"/>
                        </a:rPr>
                        <a:t>197</a:t>
                      </a:r>
                      <a:r>
                        <a:rPr lang="en-US" altLang="ko-KR" sz="1200" b="1" dirty="0" smtClean="0">
                          <a:solidFill>
                            <a:srgbClr val="000000"/>
                          </a:solidFill>
                          <a:effectLst/>
                          <a:latin typeface="Arial" panose="020B0604020202020204" pitchFamily="34" charset="0"/>
                          <a:cs typeface="Arial" panose="020B0604020202020204" pitchFamily="34" charset="0"/>
                        </a:rPr>
                        <a:t>Au(</a:t>
                      </a:r>
                      <a:r>
                        <a:rPr lang="en-US" altLang="ko-KR" sz="1200" b="1" dirty="0" err="1" smtClean="0">
                          <a:solidFill>
                            <a:srgbClr val="000000"/>
                          </a:solidFill>
                          <a:effectLst/>
                          <a:latin typeface="Arial" panose="020B0604020202020204" pitchFamily="34" charset="0"/>
                          <a:cs typeface="Arial" panose="020B0604020202020204" pitchFamily="34" charset="0"/>
                        </a:rPr>
                        <a:t>p,pn</a:t>
                      </a:r>
                      <a:r>
                        <a:rPr lang="en-US" altLang="ko-KR" sz="1200" b="1" dirty="0" smtClean="0">
                          <a:solidFill>
                            <a:srgbClr val="000000"/>
                          </a:solidFill>
                          <a:effectLst/>
                          <a:latin typeface="Arial" panose="020B0604020202020204" pitchFamily="34" charset="0"/>
                          <a:cs typeface="Arial" panose="020B0604020202020204" pitchFamily="34" charset="0"/>
                        </a:rPr>
                        <a:t>)</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baseline="30000" dirty="0" smtClean="0">
                          <a:solidFill>
                            <a:srgbClr val="000000"/>
                          </a:solidFill>
                          <a:effectLst/>
                          <a:latin typeface="Arial" panose="020B0604020202020204" pitchFamily="34" charset="0"/>
                          <a:cs typeface="Arial" panose="020B0604020202020204" pitchFamily="34" charset="0"/>
                        </a:rPr>
                        <a:t>197</a:t>
                      </a:r>
                      <a:r>
                        <a:rPr lang="en-US" altLang="ko-KR" sz="1200" b="1" dirty="0" smtClean="0">
                          <a:solidFill>
                            <a:srgbClr val="000000"/>
                          </a:solidFill>
                          <a:effectLst/>
                          <a:latin typeface="Arial" panose="020B0604020202020204" pitchFamily="34" charset="0"/>
                          <a:cs typeface="Arial" panose="020B0604020202020204" pitchFamily="34" charset="0"/>
                        </a:rPr>
                        <a:t>Au(p,p3n)</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baseline="30000" dirty="0" smtClean="0">
                          <a:solidFill>
                            <a:srgbClr val="000000"/>
                          </a:solidFill>
                          <a:effectLst/>
                          <a:latin typeface="Arial" panose="020B0604020202020204" pitchFamily="34" charset="0"/>
                          <a:cs typeface="Arial" panose="020B0604020202020204" pitchFamily="34" charset="0"/>
                        </a:rPr>
                        <a:t>27</a:t>
                      </a:r>
                      <a:r>
                        <a:rPr lang="en-US" altLang="ko-KR" sz="1200" b="1" dirty="0" smtClean="0">
                          <a:solidFill>
                            <a:srgbClr val="000000"/>
                          </a:solidFill>
                          <a:effectLst/>
                          <a:latin typeface="Arial" panose="020B0604020202020204" pitchFamily="34" charset="0"/>
                          <a:cs typeface="Arial" panose="020B0604020202020204" pitchFamily="34" charset="0"/>
                        </a:rPr>
                        <a:t>Al(p,3pn)</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rowSpan="2">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    2 min</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535.8 </a:t>
                      </a:r>
                      <a:r>
                        <a:rPr lang="en-US" altLang="ko-KR" sz="1200" b="1" dirty="0" smtClean="0">
                          <a:solidFill>
                            <a:srgbClr val="000000"/>
                          </a:solidFill>
                          <a:effectLst/>
                          <a:latin typeface="Swis721 BT"/>
                          <a:cs typeface="Arial" panose="020B0604020202020204" pitchFamily="34" charset="0"/>
                        </a:rPr>
                        <a:t>±</a:t>
                      </a:r>
                      <a:r>
                        <a:rPr lang="en-US" altLang="ko-KR" sz="1200" b="1" dirty="0" smtClean="0">
                          <a:solidFill>
                            <a:srgbClr val="000000"/>
                          </a:solidFill>
                          <a:effectLst/>
                          <a:latin typeface="Arial" panose="020B0604020202020204" pitchFamily="34" charset="0"/>
                          <a:cs typeface="Arial" panose="020B0604020202020204" pitchFamily="34" charset="0"/>
                        </a:rPr>
                        <a:t> 1.5</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1937.8 </a:t>
                      </a:r>
                      <a:r>
                        <a:rPr lang="en-US" altLang="ko-KR" sz="1200" b="1" dirty="0" smtClean="0">
                          <a:solidFill>
                            <a:srgbClr val="000000"/>
                          </a:solidFill>
                          <a:effectLst/>
                          <a:latin typeface="Swis721 BT"/>
                          <a:cs typeface="Arial" panose="020B0604020202020204" pitchFamily="34" charset="0"/>
                        </a:rPr>
                        <a:t>± </a:t>
                      </a:r>
                      <a:r>
                        <a:rPr lang="en-US" altLang="ko-KR" sz="1200" b="1" dirty="0" smtClean="0">
                          <a:solidFill>
                            <a:srgbClr val="000000"/>
                          </a:solidFill>
                          <a:effectLst/>
                          <a:latin typeface="Arial" panose="020B0604020202020204" pitchFamily="34" charset="0"/>
                          <a:cs typeface="Arial" panose="020B0604020202020204" pitchFamily="34" charset="0"/>
                        </a:rPr>
                        <a:t>26.2</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1652.3 </a:t>
                      </a:r>
                      <a:r>
                        <a:rPr lang="en-US" altLang="ko-KR" sz="1200" b="1" dirty="0" smtClean="0">
                          <a:solidFill>
                            <a:srgbClr val="000000"/>
                          </a:solidFill>
                          <a:effectLst/>
                          <a:latin typeface="Swis721 BT"/>
                          <a:cs typeface="Arial" panose="020B0604020202020204" pitchFamily="34" charset="0"/>
                        </a:rPr>
                        <a:t>± </a:t>
                      </a:r>
                      <a:r>
                        <a:rPr lang="en-US" altLang="ko-KR" sz="1200" b="1" dirty="0" smtClean="0">
                          <a:solidFill>
                            <a:srgbClr val="000000"/>
                          </a:solidFill>
                          <a:effectLst/>
                          <a:latin typeface="Arial" panose="020B0604020202020204" pitchFamily="34" charset="0"/>
                          <a:cs typeface="Arial" panose="020B0604020202020204" pitchFamily="34" charset="0"/>
                        </a:rPr>
                        <a:t>28.3</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135</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120</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11.73</a:t>
                      </a: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(5.9 </a:t>
                      </a:r>
                      <a:r>
                        <a:rPr lang="en-US" altLang="ko-KR" sz="1200" b="1" dirty="0" smtClean="0">
                          <a:solidFill>
                            <a:srgbClr val="000000"/>
                          </a:solidFill>
                          <a:effectLst/>
                          <a:latin typeface="Swis721 BT"/>
                          <a:cs typeface="Arial" panose="020B0604020202020204" pitchFamily="34" charset="0"/>
                        </a:rPr>
                        <a:t>±</a:t>
                      </a:r>
                      <a:r>
                        <a:rPr lang="en-US" altLang="ko-KR" sz="1200" b="1" dirty="0" smtClean="0">
                          <a:solidFill>
                            <a:srgbClr val="000000"/>
                          </a:solidFill>
                          <a:effectLst/>
                          <a:latin typeface="Arial" panose="020B0604020202020204" pitchFamily="34" charset="0"/>
                          <a:cs typeface="Arial" panose="020B0604020202020204" pitchFamily="34" charset="0"/>
                        </a:rPr>
                        <a:t> 0.6) E+09</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(6.2 </a:t>
                      </a:r>
                      <a:r>
                        <a:rPr lang="en-US" altLang="ko-KR" sz="1200" b="1" dirty="0" smtClean="0">
                          <a:solidFill>
                            <a:srgbClr val="000000"/>
                          </a:solidFill>
                          <a:effectLst/>
                          <a:latin typeface="Swis721 BT"/>
                          <a:cs typeface="Arial" panose="020B0604020202020204" pitchFamily="34" charset="0"/>
                        </a:rPr>
                        <a:t>±</a:t>
                      </a:r>
                      <a:r>
                        <a:rPr lang="en-US" altLang="ko-KR" sz="1200" b="1" dirty="0" smtClean="0">
                          <a:solidFill>
                            <a:srgbClr val="000000"/>
                          </a:solidFill>
                          <a:effectLst/>
                          <a:latin typeface="Arial" panose="020B0604020202020204" pitchFamily="34" charset="0"/>
                          <a:cs typeface="Arial" panose="020B0604020202020204" pitchFamily="34" charset="0"/>
                        </a:rPr>
                        <a:t> 0.6) E+09</a:t>
                      </a:r>
                    </a:p>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(6.7 </a:t>
                      </a:r>
                      <a:r>
                        <a:rPr lang="en-US" altLang="ko-KR" sz="1200" b="1" dirty="0" smtClean="0">
                          <a:solidFill>
                            <a:srgbClr val="000000"/>
                          </a:solidFill>
                          <a:effectLst/>
                          <a:latin typeface="Swis721 BT"/>
                          <a:cs typeface="Arial" panose="020B0604020202020204" pitchFamily="34" charset="0"/>
                        </a:rPr>
                        <a:t>± </a:t>
                      </a:r>
                      <a:r>
                        <a:rPr lang="en-US" altLang="ko-KR" sz="1200" b="1" dirty="0" smtClean="0">
                          <a:solidFill>
                            <a:srgbClr val="000000"/>
                          </a:solidFill>
                          <a:effectLst/>
                          <a:latin typeface="Arial" panose="020B0604020202020204" pitchFamily="34" charset="0"/>
                          <a:cs typeface="Arial" panose="020B0604020202020204" pitchFamily="34" charset="0"/>
                        </a:rPr>
                        <a:t>0.7) E+09</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32385" cap="flat" cmpd="dbl" algn="ctr">
                      <a:solidFill>
                        <a:srgbClr val="000000"/>
                      </a:solidFill>
                      <a:prstDash val="solid"/>
                      <a:round/>
                      <a:headEnd type="none" w="med" len="med"/>
                      <a:tailEnd type="none" w="med" len="med"/>
                    </a:lnB>
                    <a:solidFill>
                      <a:schemeClr val="bg1"/>
                    </a:solidFill>
                  </a:tcPr>
                </a:tc>
              </a:tr>
              <a:tr h="723966">
                <a:tc>
                  <a:txBody>
                    <a:bodyPr/>
                    <a:lstStyle/>
                    <a:p>
                      <a:pPr marL="0" marR="0" algn="ctr">
                        <a:lnSpc>
                          <a:spcPct val="100000"/>
                        </a:lnSpc>
                        <a:spcBef>
                          <a:spcPts val="0"/>
                        </a:spcBef>
                        <a:spcAft>
                          <a:spcPts val="0"/>
                        </a:spcAft>
                      </a:pPr>
                      <a:r>
                        <a:rPr lang="en-US" sz="1200" b="1" dirty="0" smtClean="0">
                          <a:solidFill>
                            <a:srgbClr val="000000"/>
                          </a:solidFill>
                          <a:effectLst/>
                          <a:latin typeface="Arial" panose="020B0604020202020204" pitchFamily="34" charset="0"/>
                          <a:cs typeface="Arial" panose="020B0604020202020204" pitchFamily="34" charset="0"/>
                        </a:rPr>
                        <a:t>Dosimetry</a:t>
                      </a:r>
                    </a:p>
                  </a:txBody>
                  <a:tcPr marL="57513" marR="57513" marT="15901" marB="15901" anchor="ctr">
                    <a:lnL w="19050" cap="flat" cmpd="sng" algn="ctr">
                      <a:solidFill>
                        <a:schemeClr val="tx1"/>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err="1" smtClean="0">
                          <a:solidFill>
                            <a:srgbClr val="000000"/>
                          </a:solidFill>
                          <a:effectLst/>
                          <a:latin typeface="Arial" panose="020B0604020202020204" pitchFamily="34" charset="0"/>
                          <a:cs typeface="Arial" panose="020B0604020202020204" pitchFamily="34" charset="0"/>
                        </a:rPr>
                        <a:t>Gafchromic</a:t>
                      </a:r>
                      <a:endParaRPr lang="en-US" altLang="ko-KR" sz="1200" b="1" dirty="0" smtClean="0">
                        <a:solidFill>
                          <a:srgbClr val="000000"/>
                        </a:solidFill>
                        <a:effectLst/>
                        <a:latin typeface="Arial" panose="020B0604020202020204" pitchFamily="34" charset="0"/>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latinLnBrk="1"/>
                      <a:endParaRPr lang="ko-KR" altLang="en-US"/>
                    </a:p>
                  </a:txBody>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endParaRPr lang="en-US" altLang="ko-KR" sz="1200" b="1" dirty="0" smtClean="0">
                        <a:solidFill>
                          <a:srgbClr val="000000"/>
                        </a:solidFill>
                        <a:effectLst/>
                        <a:latin typeface="Arial" panose="020B0604020202020204" pitchFamily="34" charset="0"/>
                        <a:cs typeface="Arial" panose="020B0604020202020204" pitchFamily="34" charset="0"/>
                      </a:endParaRPr>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latinLnBrk="1"/>
                      <a:endParaRPr lang="ko-KR" altLang="en-US" dirty="0"/>
                    </a:p>
                  </a:txBody>
                  <a:tcPr marL="57513" marR="57513" marT="15901" marB="15901"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50000"/>
                        </a:lnSpc>
                        <a:spcBef>
                          <a:spcPts val="0"/>
                        </a:spcBef>
                        <a:spcAft>
                          <a:spcPts val="0"/>
                        </a:spcAft>
                        <a:buClrTx/>
                        <a:buSzTx/>
                        <a:buFont typeface="Arial" panose="020B0604020202020204" pitchFamily="34" charset="0"/>
                        <a:buNone/>
                        <a:tabLst/>
                        <a:defRPr/>
                      </a:pPr>
                      <a:r>
                        <a:rPr lang="en-US" altLang="ko-KR" sz="1200" b="1" dirty="0" smtClean="0">
                          <a:solidFill>
                            <a:srgbClr val="000000"/>
                          </a:solidFill>
                          <a:effectLst/>
                          <a:latin typeface="Arial" panose="020B0604020202020204" pitchFamily="34" charset="0"/>
                          <a:cs typeface="Arial" panose="020B0604020202020204" pitchFamily="34" charset="0"/>
                        </a:rPr>
                        <a:t>6.4 E+09</a:t>
                      </a:r>
                    </a:p>
                  </a:txBody>
                  <a:tcPr marL="57513" marR="57513" marT="15901" marB="15901" anchor="ctr">
                    <a:lnL w="3556"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2385" cap="flat" cmpd="dbl"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Rectangle 2"/>
          <p:cNvSpPr>
            <a:spLocks noGrp="1" noChangeArrowheads="1"/>
          </p:cNvSpPr>
          <p:nvPr>
            <p:ph type="title"/>
          </p:nvPr>
        </p:nvSpPr>
        <p:spPr>
          <a:xfrm>
            <a:off x="2494536" y="239602"/>
            <a:ext cx="6398003" cy="504000"/>
          </a:xfrm>
        </p:spPr>
        <p:txBody>
          <a:bodyPr/>
          <a:lstStyle/>
          <a:p>
            <a:pPr algn="r" eaLnBrk="1" hangingPunct="1"/>
            <a:r>
              <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rPr>
              <a:t>Determination of Proton </a:t>
            </a:r>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Beam Flux</a:t>
            </a:r>
            <a:endParaRPr lang="en-US" altLang="ko-KR" sz="2400" dirty="0">
              <a:solidFill>
                <a:schemeClr val="tx1"/>
              </a:solidFill>
              <a:effectLst/>
              <a:latin typeface="Arial" panose="020B0604020202020204" pitchFamily="34" charset="0"/>
              <a:ea typeface="HY견고딕" panose="02030600000101010101" pitchFamily="18" charset="-127"/>
              <a:cs typeface="Arial" panose="020B0604020202020204" pitchFamily="34" charset="0"/>
            </a:endParaRPr>
          </a:p>
        </p:txBody>
      </p:sp>
    </p:spTree>
    <p:extLst>
      <p:ext uri="{BB962C8B-B14F-4D97-AF65-F5344CB8AC3E}">
        <p14:creationId xmlns:p14="http://schemas.microsoft.com/office/powerpoint/2010/main" val="233632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
          <p:cNvSpPr txBox="1">
            <a:spLocks noChangeArrowheads="1"/>
          </p:cNvSpPr>
          <p:nvPr/>
        </p:nvSpPr>
        <p:spPr bwMode="auto">
          <a:xfrm>
            <a:off x="226198" y="848995"/>
            <a:ext cx="8815390" cy="76230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l" eaLnBrk="1" hangingPunct="1">
              <a:buFont typeface="Wingdings" pitchFamily="2" charset="2"/>
              <a:buChar char="q"/>
            </a:pPr>
            <a:r>
              <a:rPr lang="en-US" altLang="ko-KR" sz="1800" dirty="0" smtClean="0">
                <a:solidFill>
                  <a:srgbClr val="000064"/>
                </a:solidFill>
                <a:ea typeface="HY견고딕" pitchFamily="18" charset="-127"/>
                <a:cs typeface="Arial" panose="020B0604020202020204" pitchFamily="34" charset="0"/>
              </a:rPr>
              <a:t> </a:t>
            </a:r>
            <a:r>
              <a:rPr lang="en-US" altLang="ko-KR" sz="1800" dirty="0">
                <a:solidFill>
                  <a:srgbClr val="000064"/>
                </a:solidFill>
                <a:ea typeface="HY견고딕" pitchFamily="18" charset="-127"/>
                <a:cs typeface="Arial" panose="020B0604020202020204" pitchFamily="34" charset="0"/>
              </a:rPr>
              <a:t>If no precursors contribute to the formation of the investigated radionuclide, the activity is</a:t>
            </a:r>
            <a:r>
              <a:rPr lang="en-US" altLang="ko-KR" sz="1800" dirty="0" smtClean="0">
                <a:solidFill>
                  <a:srgbClr val="000064"/>
                </a:solidFill>
                <a:ea typeface="HY견고딕" pitchFamily="18" charset="-127"/>
                <a:cs typeface="Arial" panose="020B0604020202020204" pitchFamily="34" charset="0"/>
              </a:rPr>
              <a:t>:</a:t>
            </a:r>
          </a:p>
        </p:txBody>
      </p:sp>
      <p:sp>
        <p:nvSpPr>
          <p:cNvPr id="2" name="슬라이드 번호 개체 틀 1"/>
          <p:cNvSpPr>
            <a:spLocks noGrp="1"/>
          </p:cNvSpPr>
          <p:nvPr>
            <p:ph type="sldNum" sz="quarter" idx="4"/>
          </p:nvPr>
        </p:nvSpPr>
        <p:spPr/>
        <p:txBody>
          <a:bodyPr/>
          <a:lstStyle/>
          <a:p>
            <a:fld id="{26B1E687-C542-4683-A8B6-A52DDEA781B2}" type="slidenum">
              <a:rPr lang="ko-KR" altLang="en-US" smtClean="0">
                <a:latin typeface="Arial" panose="020B0604020202020204" pitchFamily="34" charset="0"/>
              </a:rPr>
              <a:pPr/>
              <a:t>9</a:t>
            </a:fld>
            <a:endParaRPr lang="ko-KR" altLang="en-US" dirty="0">
              <a:latin typeface="Arial" panose="020B0604020202020204" pitchFamily="34" charset="0"/>
            </a:endParaRPr>
          </a:p>
        </p:txBody>
      </p:sp>
      <p:sp>
        <p:nvSpPr>
          <p:cNvPr id="10" name="Rectangle 2"/>
          <p:cNvSpPr>
            <a:spLocks noGrp="1" noChangeArrowheads="1"/>
          </p:cNvSpPr>
          <p:nvPr>
            <p:ph type="title"/>
          </p:nvPr>
        </p:nvSpPr>
        <p:spPr>
          <a:xfrm>
            <a:off x="2495550" y="239602"/>
            <a:ext cx="6396989" cy="504000"/>
          </a:xfrm>
        </p:spPr>
        <p:txBody>
          <a:bodyPr/>
          <a:lstStyle/>
          <a:p>
            <a:pPr algn="r" eaLnBrk="1" hangingPunct="1"/>
            <a:r>
              <a:rPr lang="en-US" altLang="ko-KR" sz="2400" dirty="0" smtClean="0">
                <a:solidFill>
                  <a:srgbClr val="4848D1"/>
                </a:solidFill>
                <a:effectLst/>
                <a:latin typeface="Arial" panose="020B0604020202020204" pitchFamily="34" charset="0"/>
                <a:ea typeface="HY견고딕" panose="02030600000101010101" pitchFamily="18" charset="-127"/>
                <a:cs typeface="Arial" panose="020B0604020202020204" pitchFamily="34" charset="0"/>
              </a:rPr>
              <a:t>Radionuclide Yields Measurement</a:t>
            </a:r>
            <a:endParaRPr lang="en-US" altLang="ko-KR" sz="2400" dirty="0">
              <a:solidFill>
                <a:srgbClr val="4848D1"/>
              </a:solidFill>
              <a:effectLst/>
              <a:latin typeface="Arial" panose="020B0604020202020204" pitchFamily="34" charset="0"/>
              <a:ea typeface="HY견고딕" panose="02030600000101010101" pitchFamily="18" charset="-127"/>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353189" y="1740980"/>
                <a:ext cx="5764390" cy="1600438"/>
              </a:xfrm>
              <a:prstGeom prst="rect">
                <a:avLst/>
              </a:prstGeom>
              <a:noFill/>
            </p:spPr>
            <p:txBody>
              <a:bodyPr wrap="square" rtlCol="0">
                <a:spAutoFit/>
              </a:bodyPr>
              <a:lstStyle/>
              <a:p>
                <a:pPr algn="l" fontAlgn="auto">
                  <a:spcBef>
                    <a:spcPts val="0"/>
                  </a:spcBef>
                  <a:spcAft>
                    <a:spcPts val="0"/>
                  </a:spcAft>
                </a:pPr>
                <a14:m>
                  <m:oMath xmlns:m="http://schemas.openxmlformats.org/officeDocument/2006/math">
                    <m:r>
                      <a:rPr kumimoji="0" lang="en-US" altLang="ko-KR" sz="1400" b="1" i="1" smtClean="0">
                        <a:solidFill>
                          <a:srgbClr val="4848D1"/>
                        </a:solidFill>
                        <a:latin typeface="Cambria Math"/>
                        <a:ea typeface="Cambria Math"/>
                      </a:rPr>
                      <m:t>𝑨</m:t>
                    </m:r>
                    <m:r>
                      <a:rPr kumimoji="0" lang="en-US" altLang="ko-KR" sz="1400" b="1" i="1" baseline="-25000">
                        <a:solidFill>
                          <a:srgbClr val="4848D1"/>
                        </a:solidFill>
                        <a:latin typeface="Cambria Math"/>
                        <a:ea typeface="Cambria Math"/>
                      </a:rPr>
                      <m:t>𝒑</m:t>
                    </m:r>
                  </m:oMath>
                </a14:m>
                <a:r>
                  <a:rPr kumimoji="0" lang="en-US" altLang="ko-KR" sz="1400" baseline="-25000" dirty="0">
                    <a:solidFill>
                      <a:srgbClr val="4848D1"/>
                    </a:solidFill>
                    <a:ea typeface="Arial Unicode MS" panose="020B0604020202020204" pitchFamily="50" charset="-127"/>
                    <a:cs typeface="Arial" panose="020B0604020202020204" pitchFamily="34" charset="0"/>
                  </a:rPr>
                  <a:t> </a:t>
                </a:r>
                <a:r>
                  <a:rPr kumimoji="0" lang="en-US" altLang="ko-KR" sz="1400" dirty="0">
                    <a:solidFill>
                      <a:srgbClr val="4848D1"/>
                    </a:solidFill>
                    <a:ea typeface="Arial Unicode MS" panose="020B0604020202020204" pitchFamily="50" charset="-127"/>
                    <a:cs typeface="Arial" panose="020B0604020202020204" pitchFamily="34" charset="0"/>
                  </a:rPr>
                  <a:t>= Net count of produced radio-nuclei from t</a:t>
                </a:r>
                <a:r>
                  <a:rPr kumimoji="0" lang="en-US" altLang="ko-KR" sz="1400" baseline="-25000" dirty="0">
                    <a:solidFill>
                      <a:srgbClr val="4848D1"/>
                    </a:solidFill>
                    <a:ea typeface="Arial Unicode MS" panose="020B0604020202020204" pitchFamily="50" charset="-127"/>
                    <a:cs typeface="Arial" panose="020B0604020202020204" pitchFamily="34" charset="0"/>
                  </a:rPr>
                  <a:t>1</a:t>
                </a:r>
                <a:r>
                  <a:rPr kumimoji="0" lang="en-US" altLang="ko-KR" sz="1400" dirty="0">
                    <a:solidFill>
                      <a:srgbClr val="4848D1"/>
                    </a:solidFill>
                    <a:ea typeface="Arial Unicode MS" panose="020B0604020202020204" pitchFamily="50" charset="-127"/>
                    <a:cs typeface="Arial" panose="020B0604020202020204" pitchFamily="34" charset="0"/>
                  </a:rPr>
                  <a:t> to t</a:t>
                </a:r>
                <a:r>
                  <a:rPr kumimoji="0" lang="en-US" altLang="ko-KR" sz="1400" baseline="-25000" dirty="0">
                    <a:solidFill>
                      <a:srgbClr val="4848D1"/>
                    </a:solidFill>
                    <a:ea typeface="Arial Unicode MS" panose="020B0604020202020204" pitchFamily="50" charset="-127"/>
                    <a:cs typeface="Arial" panose="020B0604020202020204" pitchFamily="34" charset="0"/>
                  </a:rPr>
                  <a:t>2</a:t>
                </a:r>
              </a:p>
              <a:p>
                <a:pPr algn="l" fontAlgn="auto">
                  <a:spcBef>
                    <a:spcPts val="0"/>
                  </a:spcBef>
                  <a:spcAft>
                    <a:spcPts val="0"/>
                  </a:spcAft>
                </a:pPr>
                <a14:m>
                  <m:oMath xmlns:m="http://schemas.openxmlformats.org/officeDocument/2006/math">
                    <m:sSub>
                      <m:sSubPr>
                        <m:ctrlPr>
                          <a:rPr kumimoji="0" lang="en-US" altLang="ko-KR" sz="1400" i="1">
                            <a:solidFill>
                              <a:srgbClr val="4848D1"/>
                            </a:solidFill>
                            <a:latin typeface="Cambria Math" panose="02040503050406030204" pitchFamily="18" charset="0"/>
                          </a:rPr>
                        </m:ctrlPr>
                      </m:sSubPr>
                      <m:e>
                        <m:r>
                          <a:rPr kumimoji="0" lang="en-US" altLang="ko-KR" sz="1400" b="1" i="1">
                            <a:solidFill>
                              <a:srgbClr val="4848D1"/>
                            </a:solidFill>
                            <a:latin typeface="Cambria Math"/>
                          </a:rPr>
                          <m:t>𝑨</m:t>
                        </m:r>
                      </m:e>
                      <m:sub>
                        <m:r>
                          <a:rPr kumimoji="0" lang="en-US" altLang="ko-KR" sz="1400" b="1" i="1" baseline="-25000">
                            <a:solidFill>
                              <a:srgbClr val="4848D1"/>
                            </a:solidFill>
                            <a:latin typeface="Cambria Math"/>
                          </a:rPr>
                          <m:t>𝟎</m:t>
                        </m:r>
                      </m:sub>
                    </m:sSub>
                  </m:oMath>
                </a14:m>
                <a:r>
                  <a:rPr kumimoji="0" lang="en-US" altLang="ko-KR" sz="1400" dirty="0">
                    <a:solidFill>
                      <a:srgbClr val="4848D1"/>
                    </a:solidFill>
                    <a:ea typeface="Arial Unicode MS" panose="020B0604020202020204" pitchFamily="50" charset="-127"/>
                    <a:cs typeface="Arial" panose="020B0604020202020204" pitchFamily="34" charset="0"/>
                  </a:rPr>
                  <a:t> = Activation of produced radio-nuclei at the end of irradiation</a:t>
                </a:r>
                <a:endParaRPr kumimoji="0" lang="en-US" altLang="ko-KR" sz="1400" baseline="-25000" dirty="0">
                  <a:solidFill>
                    <a:srgbClr val="4848D1"/>
                  </a:solidFill>
                  <a:ea typeface="Arial Unicode MS" panose="020B0604020202020204" pitchFamily="50" charset="-127"/>
                  <a:cs typeface="Arial" panose="020B0604020202020204" pitchFamily="34" charset="0"/>
                </a:endParaRPr>
              </a:p>
              <a:p>
                <a:pPr algn="l" fontAlgn="auto">
                  <a:spcBef>
                    <a:spcPts val="0"/>
                  </a:spcBef>
                  <a:spcAft>
                    <a:spcPts val="0"/>
                  </a:spcAft>
                </a:pPr>
                <a:r>
                  <a:rPr kumimoji="0" lang="en-US" altLang="ko-KR" sz="1400" dirty="0">
                    <a:solidFill>
                      <a:srgbClr val="4848D1"/>
                    </a:solidFill>
                    <a:ea typeface="Arial Unicode MS" panose="020B0604020202020204" pitchFamily="50" charset="-127"/>
                    <a:cs typeface="Arial" panose="020B0604020202020204" pitchFamily="34" charset="0"/>
                  </a:rPr>
                  <a:t>t</a:t>
                </a:r>
                <a:r>
                  <a:rPr kumimoji="0" lang="en-US" altLang="ko-KR" sz="1400" baseline="-25000" dirty="0">
                    <a:solidFill>
                      <a:srgbClr val="4848D1"/>
                    </a:solidFill>
                    <a:ea typeface="Arial Unicode MS" panose="020B0604020202020204" pitchFamily="50" charset="-127"/>
                    <a:cs typeface="Arial" panose="020B0604020202020204" pitchFamily="34" charset="0"/>
                  </a:rPr>
                  <a:t>1 </a:t>
                </a:r>
                <a:r>
                  <a:rPr kumimoji="0" lang="en-US" altLang="ko-KR" sz="1400" dirty="0">
                    <a:solidFill>
                      <a:srgbClr val="4848D1"/>
                    </a:solidFill>
                    <a:ea typeface="Arial Unicode MS" panose="020B0604020202020204" pitchFamily="50" charset="-127"/>
                    <a:cs typeface="Arial" panose="020B0604020202020204" pitchFamily="34" charset="0"/>
                  </a:rPr>
                  <a:t>= Measuring start time from end of irradiation </a:t>
                </a:r>
              </a:p>
              <a:p>
                <a:pPr algn="l" fontAlgn="auto">
                  <a:spcBef>
                    <a:spcPts val="0"/>
                  </a:spcBef>
                  <a:spcAft>
                    <a:spcPts val="0"/>
                  </a:spcAft>
                </a:pPr>
                <a:r>
                  <a:rPr kumimoji="0" lang="en-US" altLang="ko-KR" sz="1400" dirty="0">
                    <a:solidFill>
                      <a:srgbClr val="4848D1"/>
                    </a:solidFill>
                    <a:ea typeface="Arial Unicode MS" panose="020B0604020202020204" pitchFamily="50" charset="-127"/>
                    <a:cs typeface="Arial" panose="020B0604020202020204" pitchFamily="34" charset="0"/>
                  </a:rPr>
                  <a:t>t</a:t>
                </a:r>
                <a:r>
                  <a:rPr kumimoji="0" lang="en-US" altLang="ko-KR" sz="1400" baseline="-25000" dirty="0">
                    <a:solidFill>
                      <a:srgbClr val="4848D1"/>
                    </a:solidFill>
                    <a:ea typeface="Arial Unicode MS" panose="020B0604020202020204" pitchFamily="50" charset="-127"/>
                    <a:cs typeface="Arial" panose="020B0604020202020204" pitchFamily="34" charset="0"/>
                  </a:rPr>
                  <a:t>2 </a:t>
                </a:r>
                <a:r>
                  <a:rPr kumimoji="0" lang="en-US" altLang="ko-KR" sz="1400" dirty="0">
                    <a:solidFill>
                      <a:srgbClr val="4848D1"/>
                    </a:solidFill>
                    <a:ea typeface="Arial Unicode MS" panose="020B0604020202020204" pitchFamily="50" charset="-127"/>
                    <a:cs typeface="Arial" panose="020B0604020202020204" pitchFamily="34" charset="0"/>
                  </a:rPr>
                  <a:t>=</a:t>
                </a:r>
                <a:r>
                  <a:rPr kumimoji="0" lang="en-US" altLang="ko-KR" sz="1400" baseline="-25000" dirty="0">
                    <a:solidFill>
                      <a:srgbClr val="4848D1"/>
                    </a:solidFill>
                    <a:ea typeface="Arial Unicode MS" panose="020B0604020202020204" pitchFamily="50" charset="-127"/>
                    <a:cs typeface="Arial" panose="020B0604020202020204" pitchFamily="34" charset="0"/>
                  </a:rPr>
                  <a:t> </a:t>
                </a:r>
                <a:r>
                  <a:rPr kumimoji="0" lang="en-US" altLang="ko-KR" sz="1400" dirty="0">
                    <a:solidFill>
                      <a:srgbClr val="4848D1"/>
                    </a:solidFill>
                    <a:ea typeface="Arial Unicode MS" panose="020B0604020202020204" pitchFamily="50" charset="-127"/>
                    <a:cs typeface="Arial" panose="020B0604020202020204" pitchFamily="34" charset="0"/>
                  </a:rPr>
                  <a:t>Measuring end time from end of irradiation </a:t>
                </a:r>
                <a:endParaRPr kumimoji="0" lang="en-US" altLang="ko-KR" sz="1400" baseline="-25000" dirty="0">
                  <a:solidFill>
                    <a:srgbClr val="4848D1"/>
                  </a:solidFill>
                  <a:ea typeface="Arial Unicode MS" panose="020B0604020202020204" pitchFamily="50" charset="-127"/>
                  <a:cs typeface="Arial" panose="020B0604020202020204" pitchFamily="34" charset="0"/>
                </a:endParaRPr>
              </a:p>
              <a:p>
                <a:pPr algn="l" fontAlgn="auto">
                  <a:spcBef>
                    <a:spcPts val="0"/>
                  </a:spcBef>
                  <a:spcAft>
                    <a:spcPts val="0"/>
                  </a:spcAft>
                </a:pPr>
                <a:r>
                  <a:rPr kumimoji="0" lang="en-US" altLang="ko-KR" sz="1400" dirty="0">
                    <a:solidFill>
                      <a:srgbClr val="4848D1"/>
                    </a:solidFill>
                    <a:ea typeface="Arial Unicode MS" panose="020B0604020202020204" pitchFamily="50" charset="-127"/>
                    <a:cs typeface="Arial" panose="020B0604020202020204" pitchFamily="34" charset="0"/>
                  </a:rPr>
                  <a:t>Γ = Branching ratio of gamma </a:t>
                </a:r>
              </a:p>
              <a:p>
                <a:pPr algn="l" fontAlgn="auto">
                  <a:spcBef>
                    <a:spcPts val="0"/>
                  </a:spcBef>
                  <a:spcAft>
                    <a:spcPts val="0"/>
                  </a:spcAft>
                </a:pPr>
                <a14:m>
                  <m:oMath xmlns:m="http://schemas.openxmlformats.org/officeDocument/2006/math">
                    <m:r>
                      <a:rPr kumimoji="0" lang="ko-KR" altLang="en-US" sz="1400" b="1" i="1" dirty="0">
                        <a:solidFill>
                          <a:srgbClr val="4848D1"/>
                        </a:solidFill>
                        <a:latin typeface="Cambria Math"/>
                      </a:rPr>
                      <m:t>𝝐</m:t>
                    </m:r>
                  </m:oMath>
                </a14:m>
                <a:r>
                  <a:rPr kumimoji="0" lang="en-US" altLang="ko-KR" sz="1400" dirty="0">
                    <a:solidFill>
                      <a:srgbClr val="4848D1"/>
                    </a:solidFill>
                    <a:ea typeface="Arial Unicode MS" panose="020B0604020202020204" pitchFamily="50" charset="-127"/>
                    <a:cs typeface="Arial" panose="020B0604020202020204" pitchFamily="34" charset="0"/>
                  </a:rPr>
                  <a:t> = efficiency </a:t>
                </a:r>
              </a:p>
              <a:p>
                <a:pPr algn="l" fontAlgn="auto">
                  <a:spcBef>
                    <a:spcPts val="0"/>
                  </a:spcBef>
                  <a:spcAft>
                    <a:spcPts val="0"/>
                  </a:spcAft>
                </a:pPr>
                <a14:m>
                  <m:oMath xmlns:m="http://schemas.openxmlformats.org/officeDocument/2006/math">
                    <m:r>
                      <a:rPr kumimoji="0" lang="el-GR" altLang="ko-KR" sz="1400" b="1" i="1">
                        <a:solidFill>
                          <a:srgbClr val="4848D1"/>
                        </a:solidFill>
                        <a:latin typeface="Cambria Math"/>
                        <a:ea typeface="Cambria Math"/>
                      </a:rPr>
                      <m:t>𝝀</m:t>
                    </m:r>
                  </m:oMath>
                </a14:m>
                <a:r>
                  <a:rPr kumimoji="0" lang="en-US" altLang="ko-KR" sz="1400" dirty="0">
                    <a:solidFill>
                      <a:srgbClr val="4848D1"/>
                    </a:solidFill>
                    <a:ea typeface="Arial Unicode MS" panose="020B0604020202020204" pitchFamily="50" charset="-127"/>
                    <a:cs typeface="Arial" panose="020B0604020202020204" pitchFamily="34" charset="0"/>
                  </a:rPr>
                  <a:t> = decay constant  </a:t>
                </a:r>
                <a:r>
                  <a:rPr kumimoji="0" lang="en-US" altLang="ko-KR" sz="1400" baseline="-25000" dirty="0">
                    <a:solidFill>
                      <a:srgbClr val="4848D1"/>
                    </a:solidFill>
                    <a:ea typeface="Arial Unicode MS" panose="020B0604020202020204" pitchFamily="50" charset="-127"/>
                    <a:cs typeface="Arial" panose="020B0604020202020204" pitchFamily="34" charset="0"/>
                  </a:rPr>
                  <a:t> </a:t>
                </a:r>
                <a:endParaRPr kumimoji="0" lang="ko-KR" altLang="en-US" sz="1400" baseline="-25000" dirty="0">
                  <a:solidFill>
                    <a:srgbClr val="4848D1"/>
                  </a:solidFill>
                  <a:ea typeface="Arial Unicode MS" panose="020B0604020202020204" pitchFamily="50" charset="-127"/>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3189" y="1740980"/>
                <a:ext cx="5764390" cy="1600438"/>
              </a:xfrm>
              <a:prstGeom prst="rect">
                <a:avLst/>
              </a:prstGeom>
              <a:blipFill rotWithShape="0">
                <a:blip r:embed="rId4"/>
                <a:stretch>
                  <a:fillRect l="-317" t="-763" b="-3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71597" y="1524617"/>
                <a:ext cx="2697802" cy="670761"/>
              </a:xfrm>
              <a:prstGeom prst="rect">
                <a:avLst/>
              </a:prstGeom>
              <a:noFill/>
            </p:spPr>
            <p:txBody>
              <a:bodyPr wrap="square" rtlCol="0">
                <a:spAutoFit/>
              </a:bodyPr>
              <a:lstStyle/>
              <a:p>
                <a:pPr algn="l" fontAlgn="auto">
                  <a:spcBef>
                    <a:spcPts val="0"/>
                  </a:spcBef>
                  <a:spcAft>
                    <a:spcPts val="0"/>
                  </a:spcAft>
                </a:pPr>
                <a14:m>
                  <m:oMathPara xmlns:m="http://schemas.openxmlformats.org/officeDocument/2006/math">
                    <m:oMathParaPr>
                      <m:jc m:val="left"/>
                    </m:oMathParaPr>
                    <m:oMath xmlns:m="http://schemas.openxmlformats.org/officeDocument/2006/math">
                      <m:sSub>
                        <m:sSubPr>
                          <m:ctrlPr>
                            <a:rPr kumimoji="0" lang="en-US" altLang="ko-KR" sz="1800" b="0" i="1" smtClean="0">
                              <a:solidFill>
                                <a:prstClr val="black"/>
                              </a:solidFill>
                              <a:latin typeface="Cambria Math" panose="02040503050406030204" pitchFamily="18" charset="0"/>
                            </a:rPr>
                          </m:ctrlPr>
                        </m:sSubPr>
                        <m:e>
                          <m:r>
                            <a:rPr kumimoji="0" lang="en-US" altLang="ko-KR" sz="1800" b="0" i="1" smtClean="0">
                              <a:solidFill>
                                <a:prstClr val="black"/>
                              </a:solidFill>
                              <a:latin typeface="Cambria Math"/>
                            </a:rPr>
                            <m:t>𝐴</m:t>
                          </m:r>
                        </m:e>
                        <m:sub>
                          <m:r>
                            <a:rPr kumimoji="0" lang="en-US" altLang="ko-KR" sz="1800" b="0" i="1" baseline="-25000" smtClean="0">
                              <a:solidFill>
                                <a:prstClr val="black"/>
                              </a:solidFill>
                              <a:latin typeface="Cambria Math"/>
                            </a:rPr>
                            <m:t>0</m:t>
                          </m:r>
                        </m:sub>
                      </m:sSub>
                      <m:r>
                        <a:rPr kumimoji="0" lang="ko-KR" altLang="en-US" sz="1800" b="0" dirty="0">
                          <a:solidFill>
                            <a:prstClr val="black"/>
                          </a:solidFill>
                          <a:latin typeface="Cambria Math"/>
                        </a:rPr>
                        <m:t>=</m:t>
                      </m:r>
                      <m:r>
                        <a:rPr kumimoji="0" lang="en-US" altLang="ko-KR" sz="1800" b="0" dirty="0" smtClean="0">
                          <a:solidFill>
                            <a:prstClr val="black"/>
                          </a:solidFill>
                          <a:latin typeface="Cambria Math"/>
                        </a:rPr>
                        <m:t> </m:t>
                      </m:r>
                      <m:f>
                        <m:fPr>
                          <m:ctrlPr>
                            <a:rPr kumimoji="0" lang="en-US" altLang="ko-KR" sz="1800" b="0" i="1" dirty="0" smtClean="0">
                              <a:solidFill>
                                <a:prstClr val="black"/>
                              </a:solidFill>
                              <a:latin typeface="Cambria Math" panose="02040503050406030204" pitchFamily="18" charset="0"/>
                            </a:rPr>
                          </m:ctrlPr>
                        </m:fPr>
                        <m:num>
                          <m:r>
                            <a:rPr kumimoji="0" lang="en-US" altLang="ko-KR" sz="1800" b="0" i="1" dirty="0" smtClean="0">
                              <a:solidFill>
                                <a:prstClr val="black"/>
                              </a:solidFill>
                              <a:latin typeface="Cambria Math"/>
                            </a:rPr>
                            <m:t>𝐴</m:t>
                          </m:r>
                          <m:r>
                            <a:rPr kumimoji="0" lang="en-US" altLang="ko-KR" sz="1800" b="0" i="1" baseline="-25000" dirty="0" smtClean="0">
                              <a:solidFill>
                                <a:prstClr val="black"/>
                              </a:solidFill>
                              <a:latin typeface="Cambria Math"/>
                            </a:rPr>
                            <m:t>𝑝</m:t>
                          </m:r>
                          <m:r>
                            <a:rPr kumimoji="0" lang="en-US" altLang="ko-KR" sz="1800" b="0" i="1" baseline="-25000" dirty="0" smtClean="0">
                              <a:solidFill>
                                <a:prstClr val="black"/>
                              </a:solidFill>
                              <a:latin typeface="Cambria Math"/>
                            </a:rPr>
                            <m:t> </m:t>
                          </m:r>
                          <m:r>
                            <a:rPr kumimoji="0" lang="el-GR" altLang="ko-KR" sz="1800" b="0" i="1">
                              <a:solidFill>
                                <a:prstClr val="black"/>
                              </a:solidFill>
                              <a:latin typeface="Cambria Math"/>
                              <a:ea typeface="Cambria Math"/>
                            </a:rPr>
                            <m:t>𝜆</m:t>
                          </m:r>
                        </m:num>
                        <m:den>
                          <m:r>
                            <a:rPr kumimoji="0" lang="ko-KR" altLang="en-US" sz="1800" b="0" i="1" dirty="0" smtClean="0">
                              <a:solidFill>
                                <a:prstClr val="black"/>
                              </a:solidFill>
                              <a:latin typeface="Cambria Math"/>
                            </a:rPr>
                            <m:t>𝜖</m:t>
                          </m:r>
                          <m:r>
                            <a:rPr kumimoji="0" lang="en-US" altLang="ko-KR" sz="1800" b="0" i="1" dirty="0" smtClean="0">
                              <a:solidFill>
                                <a:prstClr val="black"/>
                              </a:solidFill>
                              <a:latin typeface="Cambria Math"/>
                            </a:rPr>
                            <m:t> </m:t>
                          </m:r>
                          <m:r>
                            <a:rPr kumimoji="0" lang="el-GR" altLang="ko-KR" sz="1800" b="0" i="1" dirty="0" smtClean="0">
                              <a:solidFill>
                                <a:prstClr val="black"/>
                              </a:solidFill>
                              <a:latin typeface="Cambria Math"/>
                            </a:rPr>
                            <m:t>𝛤</m:t>
                          </m:r>
                          <m:d>
                            <m:dPr>
                              <m:ctrlPr>
                                <a:rPr kumimoji="0" lang="en-US" altLang="ko-KR" sz="1800" b="0" i="1" dirty="0">
                                  <a:solidFill>
                                    <a:prstClr val="black"/>
                                  </a:solidFill>
                                  <a:latin typeface="Cambria Math" panose="02040503050406030204" pitchFamily="18" charset="0"/>
                                </a:rPr>
                              </m:ctrlPr>
                            </m:dPr>
                            <m:e>
                              <m:sSup>
                                <m:sSupPr>
                                  <m:ctrlPr>
                                    <a:rPr kumimoji="0" lang="en-US" altLang="ko-KR" sz="1800" b="0" i="1" dirty="0">
                                      <a:solidFill>
                                        <a:prstClr val="black"/>
                                      </a:solidFill>
                                      <a:latin typeface="Cambria Math" panose="02040503050406030204" pitchFamily="18" charset="0"/>
                                    </a:rPr>
                                  </m:ctrlPr>
                                </m:sSupPr>
                                <m:e>
                                  <m:r>
                                    <a:rPr kumimoji="0" lang="en-US" altLang="ko-KR" sz="1800" b="0" i="1" dirty="0">
                                      <a:solidFill>
                                        <a:prstClr val="black"/>
                                      </a:solidFill>
                                      <a:latin typeface="Cambria Math"/>
                                    </a:rPr>
                                    <m:t>𝑒</m:t>
                                  </m:r>
                                </m:e>
                                <m:sup>
                                  <m:r>
                                    <a:rPr kumimoji="0" lang="en-US" altLang="ko-KR" sz="1800" b="0" i="1" dirty="0" smtClean="0">
                                      <a:solidFill>
                                        <a:prstClr val="black"/>
                                      </a:solidFill>
                                      <a:latin typeface="Cambria Math"/>
                                      <a:ea typeface="Cambria Math"/>
                                    </a:rPr>
                                    <m:t>−</m:t>
                                  </m:r>
                                  <m:r>
                                    <a:rPr kumimoji="0" lang="ko-KR" altLang="en-US" sz="1800" b="0" i="1" dirty="0" smtClean="0">
                                      <a:solidFill>
                                        <a:prstClr val="black"/>
                                      </a:solidFill>
                                      <a:latin typeface="Cambria Math"/>
                                      <a:ea typeface="Cambria Math"/>
                                    </a:rPr>
                                    <m:t>𝜆</m:t>
                                  </m:r>
                                  <m:r>
                                    <a:rPr kumimoji="0" lang="en-US" altLang="ko-KR" sz="1800" b="0" i="1" dirty="0">
                                      <a:solidFill>
                                        <a:prstClr val="black"/>
                                      </a:solidFill>
                                      <a:latin typeface="Cambria Math"/>
                                    </a:rPr>
                                    <m:t>𝑡</m:t>
                                  </m:r>
                                  <m:r>
                                    <a:rPr kumimoji="0" lang="en-US" altLang="ko-KR" sz="1800" b="0" i="1" baseline="-25000" dirty="0">
                                      <a:solidFill>
                                        <a:prstClr val="black"/>
                                      </a:solidFill>
                                      <a:latin typeface="Cambria Math"/>
                                    </a:rPr>
                                    <m:t>1</m:t>
                                  </m:r>
                                </m:sup>
                              </m:sSup>
                              <m:r>
                                <a:rPr kumimoji="0" lang="en-US" altLang="ko-KR" sz="1800" b="0" i="1" dirty="0">
                                  <a:solidFill>
                                    <a:prstClr val="black"/>
                                  </a:solidFill>
                                  <a:latin typeface="Cambria Math"/>
                                  <a:ea typeface="Cambria Math"/>
                                </a:rPr>
                                <m:t>−</m:t>
                              </m:r>
                              <m:sSup>
                                <m:sSupPr>
                                  <m:ctrlPr>
                                    <a:rPr kumimoji="0" lang="en-US" altLang="ko-KR" sz="1800" b="0" i="1" dirty="0">
                                      <a:solidFill>
                                        <a:prstClr val="black"/>
                                      </a:solidFill>
                                      <a:latin typeface="Cambria Math" panose="02040503050406030204" pitchFamily="18" charset="0"/>
                                      <a:ea typeface="Cambria Math"/>
                                    </a:rPr>
                                  </m:ctrlPr>
                                </m:sSupPr>
                                <m:e>
                                  <m:r>
                                    <a:rPr kumimoji="0" lang="en-US" altLang="ko-KR" sz="1800" b="0" i="1" dirty="0">
                                      <a:solidFill>
                                        <a:prstClr val="black"/>
                                      </a:solidFill>
                                      <a:latin typeface="Cambria Math"/>
                                      <a:ea typeface="Cambria Math"/>
                                    </a:rPr>
                                    <m:t>𝑒</m:t>
                                  </m:r>
                                </m:e>
                                <m:sup>
                                  <m:r>
                                    <a:rPr kumimoji="0" lang="en-US" altLang="ko-KR" sz="1800" b="0" i="1" dirty="0">
                                      <a:solidFill>
                                        <a:prstClr val="black"/>
                                      </a:solidFill>
                                      <a:latin typeface="Cambria Math"/>
                                      <a:ea typeface="Cambria Math"/>
                                    </a:rPr>
                                    <m:t>−</m:t>
                                  </m:r>
                                  <m:r>
                                    <a:rPr kumimoji="0" lang="ko-KR" altLang="en-US" sz="1800" b="0" i="1" dirty="0" smtClean="0">
                                      <a:solidFill>
                                        <a:prstClr val="black"/>
                                      </a:solidFill>
                                      <a:latin typeface="Cambria Math"/>
                                      <a:ea typeface="Cambria Math"/>
                                    </a:rPr>
                                    <m:t>𝜆</m:t>
                                  </m:r>
                                  <m:r>
                                    <a:rPr kumimoji="0" lang="en-US" altLang="ko-KR" sz="1800" b="0" i="1" dirty="0">
                                      <a:solidFill>
                                        <a:prstClr val="black"/>
                                      </a:solidFill>
                                      <a:latin typeface="Cambria Math"/>
                                      <a:ea typeface="Cambria Math"/>
                                    </a:rPr>
                                    <m:t>𝑡</m:t>
                                  </m:r>
                                  <m:r>
                                    <a:rPr kumimoji="0" lang="en-US" altLang="ko-KR" sz="1800" b="0" i="1" baseline="-25000" dirty="0">
                                      <a:solidFill>
                                        <a:prstClr val="black"/>
                                      </a:solidFill>
                                      <a:latin typeface="Cambria Math"/>
                                      <a:ea typeface="Cambria Math"/>
                                    </a:rPr>
                                    <m:t>2</m:t>
                                  </m:r>
                                </m:sup>
                              </m:sSup>
                            </m:e>
                          </m:d>
                        </m:den>
                      </m:f>
                    </m:oMath>
                  </m:oMathPara>
                </a14:m>
                <a:endParaRPr kumimoji="0" lang="ko-KR" altLang="en-US" sz="1800" b="0" dirty="0">
                  <a:solidFill>
                    <a:prstClr val="black"/>
                  </a:solidFill>
                  <a:ea typeface="맑은 고딕"/>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871597" y="1524617"/>
                <a:ext cx="2697802" cy="670761"/>
              </a:xfrm>
              <a:prstGeom prst="rect">
                <a:avLst/>
              </a:prstGeom>
              <a:blipFill rotWithShape="0">
                <a:blip r:embed="rId5"/>
                <a:stretch>
                  <a:fillRect/>
                </a:stretch>
              </a:blipFill>
            </p:spPr>
            <p:txBody>
              <a:bodyPr/>
              <a:lstStyle/>
              <a:p>
                <a:r>
                  <a:rPr lang="en-US">
                    <a:noFill/>
                  </a:rPr>
                  <a:t> </a:t>
                </a:r>
              </a:p>
            </p:txBody>
          </p:sp>
        </mc:Fallback>
      </mc:AlternateContent>
      <p:sp>
        <p:nvSpPr>
          <p:cNvPr id="15" name="Text Box 10"/>
          <p:cNvSpPr txBox="1">
            <a:spLocks noChangeArrowheads="1"/>
          </p:cNvSpPr>
          <p:nvPr/>
        </p:nvSpPr>
        <p:spPr bwMode="auto">
          <a:xfrm>
            <a:off x="232298" y="3729890"/>
            <a:ext cx="8815390" cy="76230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8" tIns="47894" rIns="95788" bIns="158400">
            <a:spAutoFit/>
          </a:bodyPr>
          <a:lstStyle>
            <a:lvl1pPr defTabSz="958850" eaLnBrk="0" hangingPunct="0">
              <a:defRPr kumimoji="1" sz="3300" b="1">
                <a:solidFill>
                  <a:schemeClr val="bg1"/>
                </a:solidFill>
                <a:latin typeface="Arial" pitchFamily="34" charset="0"/>
                <a:ea typeface="굴림" pitchFamily="50" charset="-127"/>
              </a:defRPr>
            </a:lvl1pPr>
            <a:lvl2pPr marL="742950" indent="-285750" defTabSz="958850" eaLnBrk="0" hangingPunct="0">
              <a:defRPr kumimoji="1" sz="3300" b="1">
                <a:solidFill>
                  <a:schemeClr val="bg1"/>
                </a:solidFill>
                <a:latin typeface="Arial" pitchFamily="34" charset="0"/>
                <a:ea typeface="굴림" pitchFamily="50" charset="-127"/>
              </a:defRPr>
            </a:lvl2pPr>
            <a:lvl3pPr marL="1143000" indent="-228600" defTabSz="958850" eaLnBrk="0" hangingPunct="0">
              <a:defRPr kumimoji="1" sz="3300" b="1">
                <a:solidFill>
                  <a:schemeClr val="bg1"/>
                </a:solidFill>
                <a:latin typeface="Arial" pitchFamily="34" charset="0"/>
                <a:ea typeface="굴림" pitchFamily="50" charset="-127"/>
              </a:defRPr>
            </a:lvl3pPr>
            <a:lvl4pPr marL="1600200" indent="-228600" defTabSz="958850" eaLnBrk="0" hangingPunct="0">
              <a:defRPr kumimoji="1" sz="3300" b="1">
                <a:solidFill>
                  <a:schemeClr val="bg1"/>
                </a:solidFill>
                <a:latin typeface="Arial" pitchFamily="34" charset="0"/>
                <a:ea typeface="굴림" pitchFamily="50" charset="-127"/>
              </a:defRPr>
            </a:lvl4pPr>
            <a:lvl5pPr marL="2057400" indent="-228600" defTabSz="958850" eaLnBrk="0" hangingPunct="0">
              <a:defRPr kumimoji="1" sz="3300" b="1">
                <a:solidFill>
                  <a:schemeClr val="bg1"/>
                </a:solidFill>
                <a:latin typeface="Arial" pitchFamily="34" charset="0"/>
                <a:ea typeface="굴림" pitchFamily="50" charset="-127"/>
              </a:defRPr>
            </a:lvl5pPr>
            <a:lvl6pPr marL="25146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6pPr>
            <a:lvl7pPr marL="29718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7pPr>
            <a:lvl8pPr marL="34290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8pPr>
            <a:lvl9pPr marL="3886200" indent="-228600" algn="ctr" defTabSz="958850" eaLnBrk="0" fontAlgn="base" hangingPunct="0">
              <a:spcBef>
                <a:spcPct val="50000"/>
              </a:spcBef>
              <a:spcAft>
                <a:spcPct val="0"/>
              </a:spcAft>
              <a:defRPr kumimoji="1" sz="3300" b="1">
                <a:solidFill>
                  <a:schemeClr val="bg1"/>
                </a:solidFill>
                <a:latin typeface="Arial" pitchFamily="34" charset="0"/>
                <a:ea typeface="굴림" pitchFamily="50" charset="-127"/>
              </a:defRPr>
            </a:lvl9pPr>
          </a:lstStyle>
          <a:p>
            <a:pPr algn="l" eaLnBrk="1" hangingPunct="1">
              <a:buFont typeface="Wingdings" pitchFamily="2" charset="2"/>
              <a:buChar char="q"/>
            </a:pPr>
            <a:r>
              <a:rPr lang="en-US" altLang="ko-KR" sz="1800" dirty="0" smtClean="0">
                <a:solidFill>
                  <a:srgbClr val="000064"/>
                </a:solidFill>
                <a:ea typeface="HY견고딕" pitchFamily="18" charset="-127"/>
                <a:cs typeface="Arial" panose="020B0604020202020204" pitchFamily="34" charset="0"/>
              </a:rPr>
              <a:t> </a:t>
            </a:r>
            <a:r>
              <a:rPr lang="en-US" altLang="ko-KR" sz="1800" dirty="0">
                <a:solidFill>
                  <a:srgbClr val="000064"/>
                </a:solidFill>
                <a:ea typeface="HY견고딕" pitchFamily="18" charset="-127"/>
                <a:cs typeface="Arial" panose="020B0604020202020204" pitchFamily="34" charset="0"/>
              </a:rPr>
              <a:t>If a radionuclide is produced directly from a nuclear reaction as well as from the decay of a parent nucleus, the activity would be: </a:t>
            </a:r>
          </a:p>
        </p:txBody>
      </p:sp>
      <p:grpSp>
        <p:nvGrpSpPr>
          <p:cNvPr id="34" name="Group 33"/>
          <p:cNvGrpSpPr/>
          <p:nvPr/>
        </p:nvGrpSpPr>
        <p:grpSpPr>
          <a:xfrm>
            <a:off x="495677" y="5123827"/>
            <a:ext cx="3605733" cy="1192013"/>
            <a:chOff x="822251" y="2771334"/>
            <a:chExt cx="3605733" cy="1192013"/>
          </a:xfrm>
        </p:grpSpPr>
        <p:grpSp>
          <p:nvGrpSpPr>
            <p:cNvPr id="35" name="Group 34"/>
            <p:cNvGrpSpPr/>
            <p:nvPr/>
          </p:nvGrpSpPr>
          <p:grpSpPr>
            <a:xfrm>
              <a:off x="952404" y="2840182"/>
              <a:ext cx="2617732" cy="369996"/>
              <a:chOff x="755576" y="1194470"/>
              <a:chExt cx="2617732" cy="369996"/>
            </a:xfrm>
          </p:grpSpPr>
          <p:grpSp>
            <p:nvGrpSpPr>
              <p:cNvPr id="45" name="Group 44"/>
              <p:cNvGrpSpPr/>
              <p:nvPr/>
            </p:nvGrpSpPr>
            <p:grpSpPr>
              <a:xfrm>
                <a:off x="755576" y="1194470"/>
                <a:ext cx="1265402" cy="338554"/>
                <a:chOff x="7195752" y="980381"/>
                <a:chExt cx="1265402" cy="338554"/>
              </a:xfrm>
            </p:grpSpPr>
            <p:sp>
              <p:nvSpPr>
                <p:cNvPr id="47" name="Rectangle 46"/>
                <p:cNvSpPr/>
                <p:nvPr/>
              </p:nvSpPr>
              <p:spPr>
                <a:xfrm>
                  <a:off x="7195752" y="980381"/>
                  <a:ext cx="957647" cy="338554"/>
                </a:xfrm>
                <a:prstGeom prst="rect">
                  <a:avLst/>
                </a:prstGeom>
              </p:spPr>
              <p:txBody>
                <a:bodyPr wrap="square">
                  <a:spAutoFit/>
                </a:bodyPr>
                <a:lstStyle/>
                <a:p>
                  <a:pPr algn="l" fontAlgn="auto">
                    <a:spcBef>
                      <a:spcPts val="0"/>
                    </a:spcBef>
                    <a:spcAft>
                      <a:spcPts val="0"/>
                    </a:spcAft>
                  </a:pPr>
                  <a:r>
                    <a:rPr kumimoji="0" lang="en-US" altLang="ko-KR" sz="1600" b="0" dirty="0">
                      <a:solidFill>
                        <a:srgbClr val="FF0000"/>
                      </a:solidFill>
                      <a:ea typeface="Arial Unicode MS" panose="020B0604020202020204" pitchFamily="50" charset="-127"/>
                      <a:cs typeface="Arial" panose="020B0604020202020204" pitchFamily="34" charset="0"/>
                    </a:rPr>
                    <a:t>P + </a:t>
                  </a:r>
                  <a:r>
                    <a:rPr kumimoji="0" lang="en-US" altLang="ko-KR" sz="1600" b="0" baseline="30000" dirty="0">
                      <a:solidFill>
                        <a:srgbClr val="FF0000"/>
                      </a:solidFill>
                      <a:ea typeface="Arial Unicode MS" panose="020B0604020202020204" pitchFamily="50" charset="-127"/>
                      <a:cs typeface="Arial" panose="020B0604020202020204" pitchFamily="34" charset="0"/>
                    </a:rPr>
                    <a:t>209</a:t>
                  </a:r>
                  <a:r>
                    <a:rPr kumimoji="0" lang="en-US" altLang="ko-KR" sz="1600" b="0" dirty="0">
                      <a:solidFill>
                        <a:srgbClr val="FF0000"/>
                      </a:solidFill>
                      <a:ea typeface="Arial Unicode MS" panose="020B0604020202020204" pitchFamily="50" charset="-127"/>
                      <a:cs typeface="Arial" panose="020B0604020202020204" pitchFamily="34" charset="0"/>
                    </a:rPr>
                    <a:t>Bi</a:t>
                  </a:r>
                  <a:endParaRPr kumimoji="0" lang="ko-KR" altLang="en-US" sz="1600" b="0" dirty="0">
                    <a:solidFill>
                      <a:prstClr val="black"/>
                    </a:solidFill>
                    <a:ea typeface="Arial Unicode MS" panose="020B0604020202020204" pitchFamily="50" charset="-127"/>
                    <a:cs typeface="Arial" panose="020B0604020202020204" pitchFamily="34" charset="0"/>
                  </a:endParaRPr>
                </a:p>
              </p:txBody>
            </p:sp>
            <p:cxnSp>
              <p:nvCxnSpPr>
                <p:cNvPr id="48" name="Straight Arrow Connector 47"/>
                <p:cNvCxnSpPr/>
                <p:nvPr/>
              </p:nvCxnSpPr>
              <p:spPr>
                <a:xfrm>
                  <a:off x="8130071" y="1181100"/>
                  <a:ext cx="3310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2004022" y="1225912"/>
                <a:ext cx="1369286" cy="338554"/>
              </a:xfrm>
              <a:prstGeom prst="rect">
                <a:avLst/>
              </a:prstGeom>
            </p:spPr>
            <p:txBody>
              <a:bodyPr wrap="none">
                <a:spAutoFit/>
              </a:bodyPr>
              <a:lstStyle/>
              <a:p>
                <a:pPr algn="l" fontAlgn="auto">
                  <a:spcBef>
                    <a:spcPts val="0"/>
                  </a:spcBef>
                  <a:spcAft>
                    <a:spcPts val="0"/>
                  </a:spcAft>
                </a:pPr>
                <a:r>
                  <a:rPr kumimoji="0" lang="en-US" altLang="ko-KR" sz="1600" b="0" dirty="0">
                    <a:solidFill>
                      <a:srgbClr val="FF0000"/>
                    </a:solidFill>
                    <a:ea typeface="Arial Unicode MS" panose="020B0604020202020204" pitchFamily="50" charset="-127"/>
                    <a:cs typeface="Arial" panose="020B0604020202020204" pitchFamily="34" charset="0"/>
                  </a:rPr>
                  <a:t>P +4n + </a:t>
                </a:r>
                <a:r>
                  <a:rPr kumimoji="0" lang="en-US" altLang="ko-KR" sz="1600" b="0" baseline="30000" dirty="0">
                    <a:solidFill>
                      <a:srgbClr val="FF0000"/>
                    </a:solidFill>
                    <a:ea typeface="Arial Unicode MS" panose="020B0604020202020204" pitchFamily="50" charset="-127"/>
                    <a:cs typeface="Arial" panose="020B0604020202020204" pitchFamily="34" charset="0"/>
                  </a:rPr>
                  <a:t>205</a:t>
                </a:r>
                <a:r>
                  <a:rPr kumimoji="0" lang="en-US" altLang="ko-KR" sz="1600" b="0" dirty="0">
                    <a:solidFill>
                      <a:srgbClr val="FF0000"/>
                    </a:solidFill>
                    <a:ea typeface="Arial Unicode MS" panose="020B0604020202020204" pitchFamily="50" charset="-127"/>
                    <a:cs typeface="Arial" panose="020B0604020202020204" pitchFamily="34" charset="0"/>
                  </a:rPr>
                  <a:t>Bi</a:t>
                </a:r>
                <a:endParaRPr kumimoji="0" lang="ko-KR" altLang="en-US" sz="1600" b="0" dirty="0">
                  <a:solidFill>
                    <a:prstClr val="black"/>
                  </a:solidFill>
                  <a:ea typeface="Arial Unicode MS" panose="020B0604020202020204" pitchFamily="50" charset="-127"/>
                  <a:cs typeface="Arial" panose="020B0604020202020204" pitchFamily="34" charset="0"/>
                </a:endParaRPr>
              </a:p>
            </p:txBody>
          </p:sp>
        </p:grpSp>
        <p:grpSp>
          <p:nvGrpSpPr>
            <p:cNvPr id="36" name="Group 35"/>
            <p:cNvGrpSpPr/>
            <p:nvPr/>
          </p:nvGrpSpPr>
          <p:grpSpPr>
            <a:xfrm>
              <a:off x="947078" y="3353648"/>
              <a:ext cx="3242163" cy="378196"/>
              <a:chOff x="746051" y="1794545"/>
              <a:chExt cx="3242163" cy="378196"/>
            </a:xfrm>
          </p:grpSpPr>
          <p:grpSp>
            <p:nvGrpSpPr>
              <p:cNvPr id="38" name="Group 37"/>
              <p:cNvGrpSpPr/>
              <p:nvPr/>
            </p:nvGrpSpPr>
            <p:grpSpPr>
              <a:xfrm>
                <a:off x="746051" y="1794545"/>
                <a:ext cx="2372472" cy="350946"/>
                <a:chOff x="679376" y="1194470"/>
                <a:chExt cx="2372472" cy="350946"/>
              </a:xfrm>
            </p:grpSpPr>
            <p:grpSp>
              <p:nvGrpSpPr>
                <p:cNvPr id="41" name="Group 40"/>
                <p:cNvGrpSpPr/>
                <p:nvPr/>
              </p:nvGrpSpPr>
              <p:grpSpPr>
                <a:xfrm>
                  <a:off x="679376" y="1194470"/>
                  <a:ext cx="1257402" cy="338554"/>
                  <a:chOff x="7119552" y="980381"/>
                  <a:chExt cx="1257402" cy="338554"/>
                </a:xfrm>
              </p:grpSpPr>
              <p:sp>
                <p:nvSpPr>
                  <p:cNvPr id="43" name="Rectangle 42"/>
                  <p:cNvSpPr/>
                  <p:nvPr/>
                </p:nvSpPr>
                <p:spPr>
                  <a:xfrm>
                    <a:off x="7119552" y="980381"/>
                    <a:ext cx="957647" cy="338554"/>
                  </a:xfrm>
                  <a:prstGeom prst="rect">
                    <a:avLst/>
                  </a:prstGeom>
                </p:spPr>
                <p:txBody>
                  <a:bodyPr wrap="square">
                    <a:spAutoFit/>
                  </a:bodyPr>
                  <a:lstStyle/>
                  <a:p>
                    <a:pPr algn="l" fontAlgn="auto">
                      <a:spcBef>
                        <a:spcPts val="0"/>
                      </a:spcBef>
                      <a:spcAft>
                        <a:spcPts val="0"/>
                      </a:spcAft>
                    </a:pPr>
                    <a:r>
                      <a:rPr kumimoji="0" lang="en-US" altLang="ko-KR" sz="1600" b="0" dirty="0">
                        <a:solidFill>
                          <a:srgbClr val="FF0000"/>
                        </a:solidFill>
                        <a:ea typeface="Arial Unicode MS" panose="020B0604020202020204" pitchFamily="50" charset="-127"/>
                        <a:cs typeface="Arial" panose="020B0604020202020204" pitchFamily="34" charset="0"/>
                      </a:rPr>
                      <a:t>P + </a:t>
                    </a:r>
                    <a:r>
                      <a:rPr kumimoji="0" lang="en-US" altLang="ko-KR" sz="1600" b="0" baseline="30000" dirty="0">
                        <a:solidFill>
                          <a:srgbClr val="FF0000"/>
                        </a:solidFill>
                        <a:ea typeface="Arial Unicode MS" panose="020B0604020202020204" pitchFamily="50" charset="-127"/>
                        <a:cs typeface="Arial" panose="020B0604020202020204" pitchFamily="34" charset="0"/>
                      </a:rPr>
                      <a:t>209</a:t>
                    </a:r>
                    <a:r>
                      <a:rPr kumimoji="0" lang="en-US" altLang="ko-KR" sz="1600" b="0" dirty="0">
                        <a:solidFill>
                          <a:srgbClr val="FF0000"/>
                        </a:solidFill>
                        <a:ea typeface="Arial Unicode MS" panose="020B0604020202020204" pitchFamily="50" charset="-127"/>
                        <a:cs typeface="Arial" panose="020B0604020202020204" pitchFamily="34" charset="0"/>
                      </a:rPr>
                      <a:t>Bi</a:t>
                    </a:r>
                    <a:endParaRPr kumimoji="0" lang="ko-KR" altLang="en-US" sz="1600" b="0" dirty="0">
                      <a:solidFill>
                        <a:prstClr val="black"/>
                      </a:solidFill>
                      <a:ea typeface="Arial Unicode MS" panose="020B0604020202020204" pitchFamily="50" charset="-127"/>
                      <a:cs typeface="Arial" panose="020B0604020202020204" pitchFamily="34" charset="0"/>
                    </a:endParaRPr>
                  </a:p>
                </p:txBody>
              </p:sp>
              <p:cxnSp>
                <p:nvCxnSpPr>
                  <p:cNvPr id="44" name="Straight Arrow Connector 43"/>
                  <p:cNvCxnSpPr/>
                  <p:nvPr/>
                </p:nvCxnSpPr>
                <p:spPr>
                  <a:xfrm>
                    <a:off x="8045871" y="1181100"/>
                    <a:ext cx="3310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1927822" y="1206862"/>
                  <a:ext cx="1124026" cy="338554"/>
                </a:xfrm>
                <a:prstGeom prst="rect">
                  <a:avLst/>
                </a:prstGeom>
              </p:spPr>
              <p:txBody>
                <a:bodyPr wrap="none">
                  <a:spAutoFit/>
                </a:bodyPr>
                <a:lstStyle/>
                <a:p>
                  <a:pPr algn="l" fontAlgn="auto">
                    <a:spcBef>
                      <a:spcPts val="0"/>
                    </a:spcBef>
                    <a:spcAft>
                      <a:spcPts val="0"/>
                    </a:spcAft>
                  </a:pPr>
                  <a:r>
                    <a:rPr kumimoji="0" lang="en-US" altLang="ko-KR" sz="1600" b="0" dirty="0">
                      <a:solidFill>
                        <a:srgbClr val="FF0000"/>
                      </a:solidFill>
                      <a:ea typeface="Arial Unicode MS" panose="020B0604020202020204" pitchFamily="50" charset="-127"/>
                      <a:cs typeface="Arial" panose="020B0604020202020204" pitchFamily="34" charset="0"/>
                    </a:rPr>
                    <a:t>5n + </a:t>
                  </a:r>
                  <a:r>
                    <a:rPr kumimoji="0" lang="en-US" altLang="ko-KR" sz="1600" b="0" baseline="30000" dirty="0">
                      <a:solidFill>
                        <a:srgbClr val="FF0000"/>
                      </a:solidFill>
                      <a:ea typeface="Arial Unicode MS" panose="020B0604020202020204" pitchFamily="50" charset="-127"/>
                      <a:cs typeface="Arial" panose="020B0604020202020204" pitchFamily="34" charset="0"/>
                    </a:rPr>
                    <a:t>205</a:t>
                  </a:r>
                  <a:r>
                    <a:rPr kumimoji="0" lang="en-US" altLang="ko-KR" sz="1600" b="0" dirty="0">
                      <a:solidFill>
                        <a:srgbClr val="FF0000"/>
                      </a:solidFill>
                      <a:ea typeface="Arial Unicode MS" panose="020B0604020202020204" pitchFamily="50" charset="-127"/>
                      <a:cs typeface="Arial" panose="020B0604020202020204" pitchFamily="34" charset="0"/>
                    </a:rPr>
                    <a:t>Po</a:t>
                  </a:r>
                  <a:endParaRPr kumimoji="0" lang="ko-KR" altLang="en-US" sz="1600" b="0" dirty="0">
                    <a:solidFill>
                      <a:prstClr val="black"/>
                    </a:solidFill>
                    <a:ea typeface="Arial Unicode MS" panose="020B0604020202020204" pitchFamily="50" charset="-127"/>
                    <a:cs typeface="Arial" panose="020B0604020202020204" pitchFamily="34" charset="0"/>
                  </a:endParaRPr>
                </a:p>
              </p:txBody>
            </p:sp>
          </p:grpSp>
          <p:cxnSp>
            <p:nvCxnSpPr>
              <p:cNvPr id="39" name="Straight Arrow Connector 38"/>
              <p:cNvCxnSpPr/>
              <p:nvPr/>
            </p:nvCxnSpPr>
            <p:spPr>
              <a:xfrm>
                <a:off x="3092737" y="1999803"/>
                <a:ext cx="3310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362722" y="1834187"/>
                <a:ext cx="625492" cy="338554"/>
              </a:xfrm>
              <a:prstGeom prst="rect">
                <a:avLst/>
              </a:prstGeom>
            </p:spPr>
            <p:txBody>
              <a:bodyPr wrap="none">
                <a:spAutoFit/>
              </a:bodyPr>
              <a:lstStyle/>
              <a:p>
                <a:pPr algn="l" fontAlgn="auto">
                  <a:spcBef>
                    <a:spcPts val="0"/>
                  </a:spcBef>
                  <a:spcAft>
                    <a:spcPts val="0"/>
                  </a:spcAft>
                </a:pPr>
                <a:r>
                  <a:rPr kumimoji="0" lang="en-US" altLang="ko-KR" sz="1600" b="0" baseline="30000" dirty="0" smtClean="0">
                    <a:solidFill>
                      <a:srgbClr val="FF0000"/>
                    </a:solidFill>
                    <a:ea typeface="맑은 고딕"/>
                    <a:cs typeface="Arial" panose="020B0604020202020204" pitchFamily="34" charset="0"/>
                  </a:rPr>
                  <a:t> </a:t>
                </a:r>
                <a:r>
                  <a:rPr kumimoji="0" lang="en-US" altLang="ko-KR" sz="1600" b="0" baseline="30000" dirty="0" smtClean="0">
                    <a:solidFill>
                      <a:srgbClr val="FF0000"/>
                    </a:solidFill>
                    <a:ea typeface="Arial Unicode MS" panose="020B0604020202020204" pitchFamily="50" charset="-127"/>
                    <a:cs typeface="Arial" panose="020B0604020202020204" pitchFamily="34" charset="0"/>
                  </a:rPr>
                  <a:t>205</a:t>
                </a:r>
                <a:r>
                  <a:rPr kumimoji="0" lang="en-US" altLang="ko-KR" sz="1600" b="0" dirty="0" smtClean="0">
                    <a:solidFill>
                      <a:srgbClr val="FF0000"/>
                    </a:solidFill>
                    <a:ea typeface="Arial Unicode MS" panose="020B0604020202020204" pitchFamily="50" charset="-127"/>
                    <a:cs typeface="Arial" panose="020B0604020202020204" pitchFamily="34" charset="0"/>
                  </a:rPr>
                  <a:t>Bi</a:t>
                </a:r>
                <a:endParaRPr kumimoji="0" lang="ko-KR" altLang="en-US" sz="1600" b="0" dirty="0">
                  <a:solidFill>
                    <a:prstClr val="black"/>
                  </a:solidFill>
                  <a:ea typeface="Arial Unicode MS" panose="020B0604020202020204" pitchFamily="50" charset="-127"/>
                  <a:cs typeface="Arial" panose="020B0604020202020204" pitchFamily="34" charset="0"/>
                </a:endParaRPr>
              </a:p>
            </p:txBody>
          </p:sp>
        </p:grpSp>
        <p:sp>
          <p:nvSpPr>
            <p:cNvPr id="37" name="Double Brace 36"/>
            <p:cNvSpPr/>
            <p:nvPr/>
          </p:nvSpPr>
          <p:spPr>
            <a:xfrm>
              <a:off x="822251" y="2771334"/>
              <a:ext cx="3605733" cy="119201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kumimoji="0" lang="ko-KR" altLang="en-US" sz="1800" b="0">
                <a:solidFill>
                  <a:prstClr val="black"/>
                </a:solidFill>
                <a:latin typeface="Arial" panose="020B0604020202020204" pitchFamily="34" charset="0"/>
                <a:cs typeface="Arial" panose="020B0604020202020204" pitchFamily="34" charset="0"/>
              </a:endParaRPr>
            </a:p>
          </p:txBody>
        </p:sp>
      </p:grpSp>
      <p:sp>
        <p:nvSpPr>
          <p:cNvPr id="4" name="Rectangle 3"/>
          <p:cNvSpPr/>
          <p:nvPr/>
        </p:nvSpPr>
        <p:spPr>
          <a:xfrm>
            <a:off x="5608152" y="2501668"/>
            <a:ext cx="3041217" cy="369332"/>
          </a:xfrm>
          <a:prstGeom prst="rect">
            <a:avLst/>
          </a:prstGeom>
        </p:spPr>
        <p:txBody>
          <a:bodyPr wrap="none">
            <a:spAutoFit/>
          </a:bodyPr>
          <a:lstStyle/>
          <a:p>
            <a:r>
              <a:rPr lang="en-US" altLang="ko-KR" sz="1800" baseline="30000" dirty="0" smtClean="0">
                <a:solidFill>
                  <a:schemeClr val="accent1">
                    <a:lumMod val="75000"/>
                  </a:schemeClr>
                </a:solidFill>
                <a:ea typeface="HY견고딕" panose="02030600000101010101" pitchFamily="18" charset="-127"/>
                <a:cs typeface="Arial" panose="020B0604020202020204" pitchFamily="34" charset="0"/>
              </a:rPr>
              <a:t>209</a:t>
            </a:r>
            <a:r>
              <a:rPr lang="en-US" altLang="ko-KR" sz="1800" dirty="0" smtClean="0">
                <a:solidFill>
                  <a:schemeClr val="accent1">
                    <a:lumMod val="75000"/>
                  </a:schemeClr>
                </a:solidFill>
                <a:ea typeface="HY견고딕" panose="02030600000101010101" pitchFamily="18" charset="-127"/>
                <a:cs typeface="Arial" panose="020B0604020202020204" pitchFamily="34" charset="0"/>
              </a:rPr>
              <a:t>Bi(</a:t>
            </a:r>
            <a:r>
              <a:rPr lang="en-US" altLang="ko-KR" sz="1800" dirty="0" err="1" smtClean="0">
                <a:solidFill>
                  <a:schemeClr val="accent1">
                    <a:lumMod val="75000"/>
                  </a:schemeClr>
                </a:solidFill>
                <a:ea typeface="HY견고딕" panose="02030600000101010101" pitchFamily="18" charset="-127"/>
                <a:cs typeface="Arial" panose="020B0604020202020204" pitchFamily="34" charset="0"/>
              </a:rPr>
              <a:t>p,xn</a:t>
            </a:r>
            <a:r>
              <a:rPr lang="en-US" altLang="ko-KR" sz="1800" dirty="0" smtClean="0">
                <a:solidFill>
                  <a:schemeClr val="accent1">
                    <a:lumMod val="75000"/>
                  </a:schemeClr>
                </a:solidFill>
                <a:ea typeface="HY견고딕" panose="02030600000101010101" pitchFamily="18" charset="-127"/>
                <a:cs typeface="Arial" panose="020B0604020202020204" pitchFamily="34" charset="0"/>
              </a:rPr>
              <a:t>)</a:t>
            </a:r>
            <a:r>
              <a:rPr lang="en-US" altLang="ko-KR" sz="1800" baseline="30000" dirty="0" smtClean="0">
                <a:solidFill>
                  <a:schemeClr val="accent1">
                    <a:lumMod val="75000"/>
                  </a:schemeClr>
                </a:solidFill>
                <a:ea typeface="HY견고딕" panose="02030600000101010101" pitchFamily="18" charset="-127"/>
                <a:cs typeface="Arial" panose="020B0604020202020204" pitchFamily="34" charset="0"/>
              </a:rPr>
              <a:t>207,206,205,204,203</a:t>
            </a:r>
            <a:r>
              <a:rPr lang="en-US" altLang="ko-KR" sz="1800" dirty="0" smtClean="0">
                <a:solidFill>
                  <a:schemeClr val="accent1">
                    <a:lumMod val="75000"/>
                  </a:schemeClr>
                </a:solidFill>
                <a:ea typeface="HY견고딕" panose="02030600000101010101" pitchFamily="18" charset="-127"/>
                <a:cs typeface="Arial" panose="020B0604020202020204" pitchFamily="34" charset="0"/>
              </a:rPr>
              <a:t>Po</a:t>
            </a:r>
            <a:endParaRPr lang="ko-KR" altLang="en-US" dirty="0">
              <a:solidFill>
                <a:schemeClr val="accent1">
                  <a:lumMod val="75000"/>
                </a:schemeClr>
              </a:solidFill>
              <a:cs typeface="Arial" panose="020B0604020202020204" pitchFamily="34" charset="0"/>
            </a:endParaRPr>
          </a:p>
        </p:txBody>
      </p:sp>
      <p:sp>
        <p:nvSpPr>
          <p:cNvPr id="50" name="Rectangle 49"/>
          <p:cNvSpPr/>
          <p:nvPr/>
        </p:nvSpPr>
        <p:spPr>
          <a:xfrm>
            <a:off x="5556646" y="5422039"/>
            <a:ext cx="3118161" cy="369332"/>
          </a:xfrm>
          <a:prstGeom prst="rect">
            <a:avLst/>
          </a:prstGeom>
        </p:spPr>
        <p:txBody>
          <a:bodyPr wrap="none">
            <a:spAutoFit/>
          </a:bodyPr>
          <a:lstStyle/>
          <a:p>
            <a:r>
              <a:rPr lang="en-US" altLang="ko-KR" sz="1800" baseline="30000" dirty="0" smtClean="0">
                <a:solidFill>
                  <a:schemeClr val="accent1">
                    <a:lumMod val="75000"/>
                  </a:schemeClr>
                </a:solidFill>
                <a:ea typeface="HY견고딕" panose="02030600000101010101" pitchFamily="18" charset="-127"/>
                <a:cs typeface="Arial" panose="020B0604020202020204" pitchFamily="34" charset="0"/>
              </a:rPr>
              <a:t>209</a:t>
            </a:r>
            <a:r>
              <a:rPr lang="en-US" altLang="ko-KR" sz="1800" dirty="0" smtClean="0">
                <a:solidFill>
                  <a:schemeClr val="accent1">
                    <a:lumMod val="75000"/>
                  </a:schemeClr>
                </a:solidFill>
                <a:ea typeface="HY견고딕" panose="02030600000101010101" pitchFamily="18" charset="-127"/>
                <a:cs typeface="Arial" panose="020B0604020202020204" pitchFamily="34" charset="0"/>
              </a:rPr>
              <a:t>Bi(</a:t>
            </a:r>
            <a:r>
              <a:rPr lang="en-US" altLang="ko-KR" sz="1800" dirty="0" err="1" smtClean="0">
                <a:solidFill>
                  <a:schemeClr val="accent1">
                    <a:lumMod val="75000"/>
                  </a:schemeClr>
                </a:solidFill>
                <a:ea typeface="HY견고딕" panose="02030600000101010101" pitchFamily="18" charset="-127"/>
                <a:cs typeface="Arial" panose="020B0604020202020204" pitchFamily="34" charset="0"/>
              </a:rPr>
              <a:t>p,pxn</a:t>
            </a:r>
            <a:r>
              <a:rPr lang="en-US" altLang="ko-KR" sz="1800" dirty="0" smtClean="0">
                <a:solidFill>
                  <a:schemeClr val="accent1">
                    <a:lumMod val="75000"/>
                  </a:schemeClr>
                </a:solidFill>
                <a:ea typeface="HY견고딕" panose="02030600000101010101" pitchFamily="18" charset="-127"/>
                <a:cs typeface="Arial" panose="020B0604020202020204" pitchFamily="34" charset="0"/>
              </a:rPr>
              <a:t>)</a:t>
            </a:r>
            <a:r>
              <a:rPr lang="en-US" altLang="ko-KR" sz="1800" baseline="30000" dirty="0" smtClean="0">
                <a:solidFill>
                  <a:schemeClr val="accent1">
                    <a:lumMod val="75000"/>
                  </a:schemeClr>
                </a:solidFill>
                <a:ea typeface="HY견고딕" panose="02030600000101010101" pitchFamily="18" charset="-127"/>
                <a:cs typeface="Arial" panose="020B0604020202020204" pitchFamily="34" charset="0"/>
              </a:rPr>
              <a:t>207,206,205,204,203</a:t>
            </a:r>
            <a:r>
              <a:rPr lang="en-US" altLang="ko-KR" sz="1800" dirty="0" smtClean="0">
                <a:solidFill>
                  <a:schemeClr val="accent1">
                    <a:lumMod val="75000"/>
                  </a:schemeClr>
                </a:solidFill>
                <a:ea typeface="HY견고딕" panose="02030600000101010101" pitchFamily="18" charset="-127"/>
                <a:cs typeface="Arial" panose="020B0604020202020204" pitchFamily="34" charset="0"/>
              </a:rPr>
              <a:t>Bi</a:t>
            </a:r>
            <a:endParaRPr lang="ko-KR" altLang="en-US" dirty="0">
              <a:solidFill>
                <a:schemeClr val="accent1">
                  <a:lumMod val="75000"/>
                </a:schemeClr>
              </a:solidFill>
              <a:cs typeface="Arial" panose="020B0604020202020204" pitchFamily="34" charset="0"/>
            </a:endParaRPr>
          </a:p>
        </p:txBody>
      </p:sp>
      <p:sp>
        <p:nvSpPr>
          <p:cNvPr id="3" name="Rectangle 2"/>
          <p:cNvSpPr>
            <a:spLocks noChangeArrowheads="1"/>
          </p:cNvSpPr>
          <p:nvPr/>
        </p:nvSpPr>
        <p:spPr bwMode="auto">
          <a:xfrm>
            <a:off x="4479634" y="-300082"/>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46113742"/>
              </p:ext>
            </p:extLst>
          </p:nvPr>
        </p:nvGraphicFramePr>
        <p:xfrm>
          <a:off x="625830" y="4394200"/>
          <a:ext cx="8112727" cy="729627"/>
        </p:xfrm>
        <a:graphic>
          <a:graphicData uri="http://schemas.openxmlformats.org/presentationml/2006/ole">
            <mc:AlternateContent xmlns:mc="http://schemas.openxmlformats.org/markup-compatibility/2006">
              <mc:Choice xmlns:v="urn:schemas-microsoft-com:vml" Requires="v">
                <p:oleObj spid="_x0000_s4143" name="Equation" r:id="rId6" imgW="5143320" imgH="482400" progId="Equation.3">
                  <p:embed/>
                </p:oleObj>
              </mc:Choice>
              <mc:Fallback>
                <p:oleObj name="Equation" r:id="rId6" imgW="5143320" imgH="482400" progId="Equation.3">
                  <p:embed/>
                  <p:pic>
                    <p:nvPicPr>
                      <p:cNvPr id="0" name="Object 1"/>
                      <p:cNvPicPr>
                        <a:picLocks noChangeAspect="1" noChangeArrowheads="1"/>
                      </p:cNvPicPr>
                      <p:nvPr/>
                    </p:nvPicPr>
                    <p:blipFill>
                      <a:blip r:embed="rId7"/>
                      <a:srcRect/>
                      <a:stretch>
                        <a:fillRect/>
                      </a:stretch>
                    </p:blipFill>
                    <p:spPr bwMode="auto">
                      <a:xfrm>
                        <a:off x="625830" y="4394200"/>
                        <a:ext cx="8112727" cy="729627"/>
                      </a:xfrm>
                      <a:prstGeom prst="rect">
                        <a:avLst/>
                      </a:prstGeom>
                      <a:noFill/>
                    </p:spPr>
                  </p:pic>
                </p:oleObj>
              </mc:Fallback>
            </mc:AlternateContent>
          </a:graphicData>
        </a:graphic>
      </p:graphicFrame>
    </p:spTree>
    <p:extLst>
      <p:ext uri="{BB962C8B-B14F-4D97-AF65-F5344CB8AC3E}">
        <p14:creationId xmlns:p14="http://schemas.microsoft.com/office/powerpoint/2010/main" val="388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ormat">
  <a:themeElements>
    <a:clrScheme name="form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rmat">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ctr" defTabSz="958850" rtl="0" eaLnBrk="1" fontAlgn="base" latinLnBrk="1" hangingPunct="1">
          <a:lnSpc>
            <a:spcPct val="100000"/>
          </a:lnSpc>
          <a:spcBef>
            <a:spcPct val="50000"/>
          </a:spcBef>
          <a:spcAft>
            <a:spcPct val="0"/>
          </a:spcAft>
          <a:buClrTx/>
          <a:buSzTx/>
          <a:buFontTx/>
          <a:buNone/>
          <a:tabLst/>
          <a:defRPr kumimoji="1" lang="ko-KR" altLang="en-US" sz="3300" b="1" i="0" u="none" strike="noStrike" cap="none" normalizeH="0" baseline="0" smtClean="0">
            <a:ln>
              <a:noFill/>
            </a:ln>
            <a:solidFill>
              <a:schemeClr val="bg1"/>
            </a:solidFill>
            <a:effectLst/>
            <a:latin typeface="Arial" pitchFamily="34" charset="0"/>
            <a:ea typeface="굴림" pitchFamily="50" charset="-127"/>
          </a:defRPr>
        </a:defPPr>
      </a:lstStyle>
    </a:spDef>
    <a:lnDef>
      <a:spPr bwMode="auto">
        <a:xfrm>
          <a:off x="0" y="0"/>
          <a:ext cx="1" cy="1"/>
        </a:xfrm>
        <a:custGeom>
          <a:avLst/>
          <a:gdLst/>
          <a:ahLst/>
          <a:cxnLst/>
          <a:rect l="0" t="0" r="0" b="0"/>
          <a:pathLst/>
        </a:custGeom>
        <a:solidFill>
          <a:srgbClr val="00006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ctr" defTabSz="958850" rtl="0" eaLnBrk="1" fontAlgn="base" latinLnBrk="1" hangingPunct="1">
          <a:lnSpc>
            <a:spcPct val="100000"/>
          </a:lnSpc>
          <a:spcBef>
            <a:spcPct val="50000"/>
          </a:spcBef>
          <a:spcAft>
            <a:spcPct val="0"/>
          </a:spcAft>
          <a:buClrTx/>
          <a:buSzTx/>
          <a:buFontTx/>
          <a:buNone/>
          <a:tabLst/>
          <a:defRPr kumimoji="1" lang="ko-KR" altLang="en-US" sz="3300" b="1" i="0" u="none" strike="noStrike" cap="none" normalizeH="0" baseline="0" smtClean="0">
            <a:ln>
              <a:noFill/>
            </a:ln>
            <a:solidFill>
              <a:schemeClr val="bg1"/>
            </a:solidFill>
            <a:effectLst/>
            <a:latin typeface="Arial" pitchFamily="34" charset="0"/>
            <a:ea typeface="굴림" pitchFamily="50" charset="-127"/>
          </a:defRPr>
        </a:defPPr>
      </a:lstStyle>
    </a:lnDef>
  </a:objectDefaults>
  <a:extraClrSchemeLst>
    <a:extraClrScheme>
      <a:clrScheme name="form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m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99596</TotalTime>
  <Words>1462</Words>
  <Application>Microsoft Office PowerPoint</Application>
  <PresentationFormat>On-screen Show (4:3)</PresentationFormat>
  <Paragraphs>496</Paragraphs>
  <Slides>19</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Arial Unicode MS</vt:lpstr>
      <vt:lpstr>굴림</vt:lpstr>
      <vt:lpstr>HY견고딕</vt:lpstr>
      <vt:lpstr>맑은 고딕</vt:lpstr>
      <vt:lpstr>Arial</vt:lpstr>
      <vt:lpstr>Cambria Math</vt:lpstr>
      <vt:lpstr>Swis721 BT</vt:lpstr>
      <vt:lpstr>Symbol</vt:lpstr>
      <vt:lpstr>Times New Roman</vt:lpstr>
      <vt:lpstr>Wingdings</vt:lpstr>
      <vt:lpstr>format</vt:lpstr>
      <vt:lpstr>Equation</vt:lpstr>
      <vt:lpstr>PowerPoint Presentation</vt:lpstr>
      <vt:lpstr>PowerPoint Presentation</vt:lpstr>
      <vt:lpstr>Large Accelerator Facilities Status in Korea</vt:lpstr>
      <vt:lpstr>Motivation of this Work</vt:lpstr>
      <vt:lpstr>KOMAC Facility</vt:lpstr>
      <vt:lpstr>Target Assembly</vt:lpstr>
      <vt:lpstr>Determination of Proton beam flux</vt:lpstr>
      <vt:lpstr>Determination of Proton Beam Flux</vt:lpstr>
      <vt:lpstr>Radionuclide Yields Measurement</vt:lpstr>
      <vt:lpstr>Examples of γ-ray spectra after the end of irradiation</vt:lpstr>
      <vt:lpstr>PowerPoint Presentation</vt:lpstr>
      <vt:lpstr>Results: 209Bi(p,3n)207Po &amp; (p,4n)206Po Reactions   </vt:lpstr>
      <vt:lpstr>Results: 209Bi(p,5n)205Po &amp; (p,6n)204Po reactions</vt:lpstr>
      <vt:lpstr>Results: 209Bi(p,7n)203Po &amp; (p,p6n)203Bi reactions</vt:lpstr>
      <vt:lpstr>Results: 209Bi(p,6n)204Po &amp; (p,p4n)205Bi reactions </vt:lpstr>
      <vt:lpstr>Results: 209Bi(p,p2n)207Bi &amp; (p,p3n)206Bi reactions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NamSuk</dc:creator>
  <cp:lastModifiedBy>Leila Mokhtari</cp:lastModifiedBy>
  <cp:revision>3409</cp:revision>
  <cp:lastPrinted>2017-05-19T10:25:53Z</cp:lastPrinted>
  <dcterms:created xsi:type="dcterms:W3CDTF">1601-01-01T00:00:00Z</dcterms:created>
  <dcterms:modified xsi:type="dcterms:W3CDTF">2017-05-22T04:52:44Z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