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mp4" ContentType="video/mp4"/>
  <Default Extension="emf" ContentType="image/x-emf"/>
  <Default Extension="jpeg" ContentType="image/jpeg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9" r:id="rId2"/>
    <p:sldId id="375" r:id="rId3"/>
    <p:sldId id="400" r:id="rId4"/>
    <p:sldId id="398" r:id="rId5"/>
    <p:sldId id="306" r:id="rId6"/>
    <p:sldId id="312" r:id="rId7"/>
    <p:sldId id="390" r:id="rId8"/>
    <p:sldId id="302" r:id="rId9"/>
    <p:sldId id="307" r:id="rId10"/>
    <p:sldId id="353" r:id="rId11"/>
    <p:sldId id="399" r:id="rId12"/>
    <p:sldId id="402" r:id="rId13"/>
    <p:sldId id="401" r:id="rId14"/>
    <p:sldId id="403" r:id="rId15"/>
    <p:sldId id="404" r:id="rId16"/>
    <p:sldId id="405" r:id="rId17"/>
    <p:sldId id="406" r:id="rId18"/>
    <p:sldId id="407" r:id="rId19"/>
    <p:sldId id="408" r:id="rId20"/>
    <p:sldId id="396" r:id="rId21"/>
    <p:sldId id="397" r:id="rId22"/>
    <p:sldId id="386" r:id="rId23"/>
    <p:sldId id="393" r:id="rId24"/>
    <p:sldId id="409" r:id="rId25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3B6C"/>
    <a:srgbClr val="E57C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805" autoAdjust="0"/>
    <p:restoredTop sz="94572"/>
  </p:normalViewPr>
  <p:slideViewPr>
    <p:cSldViewPr snapToGrid="0" snapToObjects="1">
      <p:cViewPr>
        <p:scale>
          <a:sx n="105" d="100"/>
          <a:sy n="105" d="100"/>
        </p:scale>
        <p:origin x="736" y="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834A91E-B63A-3F41-AD8D-DAF83D679034}" type="datetimeFigureOut">
              <a:rPr lang="en-GB"/>
              <a:pPr/>
              <a:t>21/05/2017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252F818-C339-D946-A778-0680C829623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132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2F818-C339-D946-A778-0680C8296237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313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/>
          <p:cNvSpPr>
            <a:spLocks noGrp="1"/>
          </p:cNvSpPr>
          <p:nvPr>
            <p:ph idx="1"/>
          </p:nvPr>
        </p:nvSpPr>
        <p:spPr>
          <a:xfrm>
            <a:off x="457200" y="786468"/>
            <a:ext cx="8229600" cy="536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  <p:sp>
        <p:nvSpPr>
          <p:cNvPr id="9" name="Title Placeholder 2"/>
          <p:cNvSpPr>
            <a:spLocks noGrp="1"/>
          </p:cNvSpPr>
          <p:nvPr>
            <p:ph type="title"/>
          </p:nvPr>
        </p:nvSpPr>
        <p:spPr bwMode="auto">
          <a:xfrm>
            <a:off x="3624044" y="-12351"/>
            <a:ext cx="5519955" cy="59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72288" y="6430963"/>
            <a:ext cx="21336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A4C89C2-9590-0041-9DF4-50D44A9641C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234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174" y="920747"/>
            <a:ext cx="8713788" cy="53292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633142" indent="-243516">
              <a:buFont typeface="Wingdings" charset="2"/>
              <a:buChar char="§"/>
              <a:defRPr/>
            </a:lvl2pPr>
            <a:lvl3pPr>
              <a:defRPr sz="1900"/>
            </a:lvl3pPr>
            <a:lvl4pPr>
              <a:defRPr sz="16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75580" y="6484094"/>
            <a:ext cx="1241425" cy="25082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CB3C4-E3C9-0148-98B2-EFCE6CB79BD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itle Placeholder 2"/>
          <p:cNvSpPr>
            <a:spLocks noGrp="1"/>
          </p:cNvSpPr>
          <p:nvPr>
            <p:ph type="title"/>
          </p:nvPr>
        </p:nvSpPr>
        <p:spPr bwMode="auto">
          <a:xfrm>
            <a:off x="2272540" y="-12351"/>
            <a:ext cx="6871460" cy="59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1490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 Same Side Corner Rectangle 21"/>
          <p:cNvSpPr>
            <a:spLocks/>
          </p:cNvSpPr>
          <p:nvPr userDrawn="1"/>
        </p:nvSpPr>
        <p:spPr bwMode="auto">
          <a:xfrm rot="10800000">
            <a:off x="139700" y="6434138"/>
            <a:ext cx="8864600" cy="342900"/>
          </a:xfrm>
          <a:custGeom>
            <a:avLst/>
            <a:gdLst>
              <a:gd name="T0" fmla="*/ 57100 w 8864374"/>
              <a:gd name="T1" fmla="*/ 0 h 342594"/>
              <a:gd name="T2" fmla="*/ 8807274 w 8864374"/>
              <a:gd name="T3" fmla="*/ 0 h 342594"/>
              <a:gd name="T4" fmla="*/ 8864374 w 8864374"/>
              <a:gd name="T5" fmla="*/ 57100 h 342594"/>
              <a:gd name="T6" fmla="*/ 8864374 w 8864374"/>
              <a:gd name="T7" fmla="*/ 342594 h 342594"/>
              <a:gd name="T8" fmla="*/ 8864374 w 8864374"/>
              <a:gd name="T9" fmla="*/ 342594 h 342594"/>
              <a:gd name="T10" fmla="*/ 0 w 8864374"/>
              <a:gd name="T11" fmla="*/ 342594 h 342594"/>
              <a:gd name="T12" fmla="*/ 0 w 8864374"/>
              <a:gd name="T13" fmla="*/ 342594 h 342594"/>
              <a:gd name="T14" fmla="*/ 0 w 8864374"/>
              <a:gd name="T15" fmla="*/ 57100 h 342594"/>
              <a:gd name="T16" fmla="*/ 57100 w 8864374"/>
              <a:gd name="T17" fmla="*/ 0 h 34259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864374" h="342594">
                <a:moveTo>
                  <a:pt x="57100" y="0"/>
                </a:moveTo>
                <a:lnTo>
                  <a:pt x="8807274" y="0"/>
                </a:lnTo>
                <a:cubicBezTo>
                  <a:pt x="8838809" y="0"/>
                  <a:pt x="8864374" y="25565"/>
                  <a:pt x="8864374" y="57100"/>
                </a:cubicBezTo>
                <a:lnTo>
                  <a:pt x="8864374" y="342594"/>
                </a:lnTo>
                <a:lnTo>
                  <a:pt x="0" y="342594"/>
                </a:lnTo>
                <a:lnTo>
                  <a:pt x="0" y="57100"/>
                </a:lnTo>
                <a:cubicBezTo>
                  <a:pt x="0" y="25565"/>
                  <a:pt x="25565" y="0"/>
                  <a:pt x="5710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113B6C"/>
          </a:solidFill>
          <a:ln w="9525">
            <a:solidFill>
              <a:srgbClr val="003A6D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en-US" sz="1800">
              <a:solidFill>
                <a:srgbClr val="003A6D"/>
              </a:solidFill>
              <a:latin typeface="Arial" charset="0"/>
            </a:endParaRPr>
          </a:p>
        </p:txBody>
      </p:sp>
      <p:sp>
        <p:nvSpPr>
          <p:cNvPr id="1031" name="Title Placeholder 2"/>
          <p:cNvSpPr>
            <a:spLocks noGrp="1"/>
          </p:cNvSpPr>
          <p:nvPr>
            <p:ph type="title"/>
          </p:nvPr>
        </p:nvSpPr>
        <p:spPr bwMode="auto">
          <a:xfrm>
            <a:off x="339725" y="1825625"/>
            <a:ext cx="8229600" cy="14795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032" name="Picture 9" descr="UK AEA_WHITE_AW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" y="33338"/>
            <a:ext cx="6111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UK AEA_WHITE_AW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50" y="85725"/>
            <a:ext cx="65881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1B8F2C6-CC07-8B44-B2BA-6B3FD8732FEC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5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hyperlink" Target="http://www.oecd-nea.org/tools/abstract/detail/nea-1890/" TargetMode="External"/><Relationship Id="rId5" Type="http://schemas.openxmlformats.org/officeDocument/2006/relationships/hyperlink" Target="https://rsicc.ornl.gov/codes/ccc/ccc8/ccc-836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fispact.ukaea.uk/wiki" TargetMode="External"/><Relationship Id="rId4" Type="http://schemas.openxmlformats.org/officeDocument/2006/relationships/hyperlink" Target="http://fispact.ukaea.uk/forum" TargetMode="External"/><Relationship Id="rId5" Type="http://schemas.openxmlformats.org/officeDocument/2006/relationships/image" Target="../media/image34.tiff"/><Relationship Id="rId6" Type="http://schemas.openxmlformats.org/officeDocument/2006/relationships/image" Target="../media/image35.tiff"/><Relationship Id="rId7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ispact.ukaea.uk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39252A2-E902-FD4C-B4D8-2E8BFA50966B}" type="slidenum">
              <a:rPr lang="en-GB" sz="1200">
                <a:solidFill>
                  <a:srgbClr val="898989"/>
                </a:solidFill>
                <a:latin typeface="Arial" charset="0"/>
              </a:rPr>
              <a:pPr eaLnBrk="1" hangingPunct="1"/>
              <a:t>1</a:t>
            </a:fld>
            <a:endParaRPr lang="en-GB" sz="120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3076" name="TextBox 6"/>
          <p:cNvSpPr txBox="1">
            <a:spLocks noChangeArrowheads="1"/>
          </p:cNvSpPr>
          <p:nvPr/>
        </p:nvSpPr>
        <p:spPr bwMode="auto">
          <a:xfrm>
            <a:off x="279400" y="957933"/>
            <a:ext cx="8458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4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FISPACT-II High Energy Treatment</a:t>
            </a:r>
            <a:endParaRPr lang="en-GB" sz="4400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1" hangingPunct="1"/>
            <a:endParaRPr lang="en-GB" sz="20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279400" y="3381677"/>
            <a:ext cx="8458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Michael </a:t>
            </a:r>
            <a:r>
              <a:rPr lang="en-GB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Fleming*, Jean-Christophe Sublet, Mark Gilbert</a:t>
            </a:r>
            <a:endParaRPr lang="en-GB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algn="ctr" eaLnBrk="1" hangingPunct="1"/>
            <a:endParaRPr lang="en-GB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lang="en-GB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UK Atomic Energy Authority</a:t>
            </a:r>
          </a:p>
          <a:p>
            <a:pPr algn="ctr" eaLnBrk="1" hangingPunct="1"/>
            <a:r>
              <a:rPr lang="en-GB" b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Culham</a:t>
            </a:r>
            <a:r>
              <a:rPr lang="en-GB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Science centre</a:t>
            </a:r>
          </a:p>
          <a:p>
            <a:pPr algn="ctr" eaLnBrk="1" hangingPunct="1"/>
            <a:r>
              <a:rPr lang="en-GB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Abingdon, Oxfordshire, OX14 3DB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Uncertainty quantification and propagation using input semi-empirical model parameter variation, then sample files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B3C4-E3C9-0148-98B2-EFCE6CB79BD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72343" y="-12351"/>
            <a:ext cx="7271657" cy="591191"/>
          </a:xfrm>
        </p:spPr>
        <p:txBody>
          <a:bodyPr/>
          <a:lstStyle/>
          <a:p>
            <a:r>
              <a:rPr lang="en-US" dirty="0"/>
              <a:t>Advanced application examples: UQP</a:t>
            </a:r>
          </a:p>
        </p:txBody>
      </p:sp>
      <p:pic>
        <p:nvPicPr>
          <p:cNvPr id="5" name="Picture 4" descr="Cov_nu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65973"/>
            <a:ext cx="5275711" cy="3692998"/>
          </a:xfrm>
          <a:prstGeom prst="rect">
            <a:avLst/>
          </a:prstGeom>
        </p:spPr>
      </p:pic>
      <p:sp>
        <p:nvSpPr>
          <p:cNvPr id="8" name="AutoShape 6" descr="data:image/jpeg;base64,/9j/4AAQSkZJRgABAQAAAQABAAD/2wCEAAkGBxQTEhUUExQWFRUXFxYVGBgYFxkYGhcXFxYXGBkaFhcYHSggGBwlHRcdITEiJSorLi4uGh8zODMsNygtLisBCgoKDg0OGxAQGywlICYtLjIsLzAsLCwsMjQsLDg3LDIvLCwsNy8vLDUyLC0vLCwsLC8sLDQsLDAsLCwsLCwsLP/AABEIALwBDAMBEQACEQEDEQH/xAAbAAACAwEBAQAAAAAAAAAAAAAABQMEBgECB//EAEwQAAEDAgMGAQcHBwoFBQAAAAECAxEAIQQSMQUGEyJBUWEUIzIzcYGRFSRCVJOh0TRSYrGzwfAHQ0RTcnOCkrLSdKK04fFVg5TCxP/EABsBAQADAQEBAQAAAAAAAAAAAAADBAUCAQYH/8QAQREAAgECAwMJBgUDAgUFAAAAAAECAxEEITESQVEFEyIyYXGBsbJScpGhwfAUM0LR4QaS8YLCIzRTYnMVJENjov/aAAwDAQACEQMRAD8A+40AUAUAUAUAUAUAUAUAUAUAUAUAUAUAUAgxe23UqdSltIUgZkhZKQrmWEDNEecy2IsOafRggNG9psqWEB1BWc0JChJyenA6x1jSgLIWJIkSACR1AMwSPcfhQHqgPKlgRJAkwPb2oD1QBQBQBQBQBQBQBQBQBQBQBQEbj6UmFKSD4kD9dASUAUAUAUAUAUAUAUAUAUAUAUAUAUAUAUBEvDIMyhJkyZSDJiJPjFAZnG7MxShiVpCUvuNussrDhCWG8quFkhMhSl5VrMdhzBCZAMVsZ850tqWkF9TpPGcSpTasGptCeIDmJS8EmJ0SD4ED3jNnYpxxtaSEKbZcZJ4ihxCtWEckAJtPDdRm1TIInoB4xWxn/OmSS42pts51KLRLxWgmbHKCFZtRlgTaQNXQBQBQBQBQBQBQBQBQBQBQBQHwj+XdI8vamPyZH7V6gPu9AFAFAFAcVpQGUaK8uDK8S6A62VuEqSASGc5Po8omTaKlpw2oysrvLzLVGkp05u12rW8WD3ESjEK47pyPobRzD0FcEX5dedVdxhCcoxjwz71ckVGm5U1Z5xbffn+yHY2WZPn3/ZmFv+Wq5RE+2iplU8d7IG1LVzp6ONJ/NnRR0qxRpKorb7/R/sXcNhlWjZa7SS+Df0RawDJdUrK+/kAbUk5hzBaM15TbUeNRThs78964WIa1Hm0r6538HYvfJZn17/szD4+jXBAcTsk2+cPmNeZN/by/qoCNWyFwIxL88skqTcBQKtE6kSPCgJvkw/1z3+cf7aAPkw/1z3+cf7aA4nZZ6vvm5+kOpsLJ6ae6gD5LMzx34g2zJvpf0en76APksz69+INsyfC/oz/5oDh2Ub/OH76cybWGnLfvfvQHFbJN/nD40+km0EyRy9f3UBw7KVmHzh6JMjMnSIABy97++gJPkw/1z3+cf7aA4rZZg+ffHjmFvimgO/Jh/rnv84/20BwbLN/Pv/5hb/loATss38++f8QtYW9H3++gKLreRwNqexNkqWV5m8pSgDMTaRdQ0GvhNARNOIU2pxL+JUlAS4YKZKFpzAAZZ5QZ78sXoDuCTmd4flGIMtJWmVIEgKUCuwkhQKTYQOsExQHl7aWEQopVtEJUklKknENAggwQQdCDQEatrYL/ANTSNP6S130oBlgsOh1AW1inHEGYUhxKkmDBggQYIigLGw3FKZGZRUQpxMmJIS4tImPACgPeM2Uw6czrLTigIBW2lRi5iVDS5+NAXKA4aAyLe8z5bYXkRLpwwUIVyoeaStx/X1aFEpg/mmTQHWN5X1KQChCQp9xokhXI0iMmIN7ocsB24qLmDIFzd7bbr+TiNhGZDylAAgtltxCG80n+cSouCYsOtALcUtRw2F5IPkzogkX+a2uJF6sUFFp7TssvM0+TrdK7tnD1ItPkcLF2P5U3Pt+b6fdUkFPbhdrqu3dmdQ2ucpe4/wDcM9vYsHDOKQv0VJSSk3BDqUqFjrqKho026ii1rx7iphqT56MZLVXz7shVvi6POJCoUMMskTEAvMwT20Mew1YwkG4ptXW1wvuf2y9yZF9F2y216We9mYottFYIJy4JN5gZ0toP3Kn9dc1IbcrbNutw3Xfy08jivTVSpstWzqcN12NNiK5sT/xCv2bdQVb2jnfL6sqYpWVP3V5sZpUDoZqIqnqgIw8nMUTzABRHgSQD8Un4V1su21uOth7O1u0+/iSVychQBQBQBQBQBQBQBQBQBQHFKgEnQXoDJHariylSmk5yWkDlMlLgaWoAFwHXuI5YJm1ATYEnhurLQQsqeAsrKpYcdRKhxIGa0TluuxNANMEEFxMIAAaBEgykzkKb6GEgd7UBKca5MeTuETE5mojNlzenMRzd48bVztPh5E/NQtfnF8JcNNOOX8Znj5Qdj8ld0mMzOuUGPWaySn2pPSCfNp8PL9zrmKd/zI/CXH3fHx43LbTqikkoUCM0JJTJgkAggxeJF+t4rpO5BOKTsnf77Spu8fMCRBzvW7eeXa1enIyoAoAoAoAoDitKAxOLCRhMHcIHkzt0WA+amYj41awyk1JRim8sn7yNTkxNuVlfOHqReeUrg4klUfOWoNxb5va173+NcUlDajaN8s1258fAU1HnKVl+h3//AEenZ8kxFwD5Q5foPnA1paLnHJtWWW/Q8jb8RT91ekob2nz+I7eRJ8D6/qf41NXcKk6Uba7ff+nhoW+Trc1T/wDI/Sd2diMzDggJyKwKJE3HmTeL9YripS2aibe1dTdsstdL/HyPK9LZqxd73VR+r9h1s1ZSMYoQSHnCB7Gm4mqskpOC0yXmZ9aKk6SeV4rzZS3AeUplwrt55RCZnLKUqI0tckx411iowjPoO+Wbs1e3frw4ZFjlaEIVIqGfRWfHN/4HKdrNlaECSVqdSDFgpkwsGb6g/CuPw81Fye6z/u0KTws1CUnuUX/doRMx5Y734DPw4j8fvrqV/wAPH3n5I7nf8LH3peURpVcqBQBQBQBQBQBQBQBQBQEBxjYJTxEZgQkjMJBOWAROpzJt+kO9AIcW8pWJK0vI4QSlJSHvpZheAsBM50pm/sMigIQ28SEB8LVkOUB6FSUKKcwB5oUfSAMpSJBIMgWkvujDlHFbDnnE8RTgurOpPLcwQSBfQmOlAW8FxC8FFaSjJOUKmxyhJA8SlZzdlAdLAX8q/wA4f5fE+PaPhXFpcfl/JHafH5fyAQv84f5fZ4+34jtfy0+Py/nvFp8fl/Pf8ewkbBi5k+yPuruN7Zncb2zF27QjDpAiMzvo6etX6PhXp6NKAKAKAKAKA4rSgMZi8wwuEgJSfJXepgfNbdB/E1Yo7LTUr7tO/wC7GnydbpX4w9SLKk+ZxUJM+Utzrc/N7iOn4V1BvaheS6uWmWuT7f3Oo/mUrv8AQ/8Acen48kxFv6S5bv8AOR91OlzkbPOyz8DyN/xNPP8AQvQL97XAMS+JgnBC+kRiBGl+tWsMm8PHK623w9nty+Zc5OTdCm//ALH6DOYbHEutNzEvYZZIMggNNiLX71eq0I7Dk1pGVk93SfHL7yNWrh0qc6j3Rmlx6z8B5ht4wnD4kmAtWJUlRykgBaSkKgET6sjWq0cE5Vob1sppXW7VfP5mdLk5yr0ktNhNZ8M2vmed08ZlQG0qUZxCFFWeCr1aSDbTw8Kjr05uW1KKXReVtM3/AJuOUaMnPbkkug8raav7ZS2RtgIfStSnFhCsUuDl0Uo8w/S71oV8M50tmKSuoLfwLeJwbnR2IpK6gr58NO7gbHY20Uv4ha0KBBYw5KbShSlOqIVHWCLTWPiKMqVJRkv1Sz46GBisPKhQjGaz2pZ8bJaD6qRnhQBQBQBQBQBQBQBQBQCl3YaVKdKlEpdWlaknTlSymBe3qQZ1k60AjThWjwklTygtSXW1nhjOUcFMlWYEkhAMQPTJ1AgDqFscRLieNKQVEQnMnIl2ypVMhCo6ynKQTMkC64w0thbyVLyrUHY5ZPBN8gJAGbJmN7yTagGGzm0pWkBRVDCQDAgozGNDrpQEq8E0SSSqZ/rHBeewVUX/AKjTWW3HJ23a8NNT3YZzyFrur7Rz/dT/ANSp+3HW2i14aDYfAt4ZpKUwmY8SVfeok1IqqqdJO55axR3dHmBIA53bC4HnV2BgW91egZ0AUAUAUAUBxWlAYvaKR5JhQok/NXbn/heuUdqt4VyV9n/t4e0uJqcmXu7cYetFt0eYxEm3lDUGNPye3jXNK23G0dzvn2PM9h+bSsv0P/cLtq7TUhCmQEji4h4lRMQlL+gHUm331LCnFtTs2klklfO2/sLOHw0ZyVV36MY5Ltj5Ee+rgTinJuDg0pEd1YhMTF4/7+NWMJG9BW9vyi+ORLyXHaw8Ev8AqN/CBlNnj52xaObD2vbkbnx/jtWtWb/DSu79bPLi/DP/ABmbtZ/+1qd0/NkTj6kqfCY5nRIMQQFOmDPjFeqKcKbd8o5NX4LM6hTjKNJvdHJ+ETS7rqOYGyZeQCAf0mhBt1jSsicYqHRbktl521vfMxMfCKWWfRe7seYgdWczwUQIGI0j0s/h0M1uRS2YNL2fI2IRWzBxXsa9xp9xMRw/KF5CQltsgDU87sjtrPuFZfKcNvYjfe/JGPyzDb5uO1q3rpovofQQawT5g7QBQBQBQBQBQBQBQBQFDazzqQjhFN1pQcyFLgKIE8qhAF/+1AIMC+tSWFnDplYHEAQsFou8EqtmPLK1ZhqLEiyqANmYguLZDzCAhWGStSuEsQ4Q2kswSZgKMgzIMfRMgWlOlLhShpJQS3bIsKSSokpJzRfMVZhAHMDNAXNmuKLiOQAFpRJCSnKoOCE3VYKzEgR9E3oC4cQ5KhwVQNDmRza6CZHv713sRsul8mS7ELJ7XyeR5GKchPmFXiRnRy+29/dXvNwu+l8mdc3Tu+mvg8/kW2lEi4jwt+6o2ktCFpLQobvCGAJJ53rnU+eXcxQ8GVAJNtYxxC0hKynNJCUMKeUQmMylwRlSMwEC9xBvAAb4ZRKQVFJMap0PiJ0B1i8dzrQElAFAcVpQGL2k3GDwoAEeSPd/qvhVvBtKfjHh7S4mryX1n70PWiy4PMYmAR85am2v5Pcd7fqrym+nDalu46a5fx2iP5tK7/Q/DrGf3iVCknJmHHxBiY5uPra+Xp2uPCrVC7XX2clnuts6cL7+OTsaeCzi+lbow+Gzp3/MobffUrE4rNJyjKmbwkYlER4CTAq5h1GOHhstau9uOw8s9/Et4KnCGHo7O9tvv2GLMGojEMqIFlMdzJCERoZq9VtzUkuEuGm0+OX3lmXqqX4eaXCXmymtzNnUq2ZYVboVZz/HsqbZcNmENyaz7LFlQcHGMdya+Fh7sTEAOsQpRSX76kqyqaOY+yDasydKbhLaik1HdayunkZOKpOVObazUfhdPIXcdMuKT6KkvZSdYUoRIHX8a1NiVop6pxv4Iv8ANytBS1TjfwQ/3cjg4yVH1LUwAfpLiBIm0dazsZdVKVlvf0MrH352jZfqdvgjdbvLBDwBkjEPA+BKyY+BFYmJTTi2v0x8j53GRacG1rCPkNarFMKAKAKAKAKAKAKAiexKEEBa0pKtASBNwLTrcj4igE+FwmKQEjOlWubMpRPpaAqm+Ukz3AkRQHMC3iwlKS42rIjKog5iVpgGVEfm3k3zX0MUBx9TxaWVPNxw3AFIVkCV8L0ivoEqz6aAJPQ0BDiW3Q6ojEpy5vQLmUi5JB1APNlHTkTIOYkAM9ioWEkFziJASArNmJIKpKj3ylE6XCjABoBlQHlB99cwvbN3F09D1XQFu7yQGABoFvAe55dAMqAx2+eFSlxCktZlOBwqPmyrlDYEcZ5tAEagEk2tqaA1mGPIn+yO3bwt8KAloAoDitKAxO1EgYPC2JjCPakn+iHUzNXcE3tZO2cfUjW5KvtO3tQ9aLjpHAxIKp+ctaAct8PAie9R0XacdmOdnv11z0/jIQ/NpWX6H/uMnt5Xn18xRzOkqnUcdyUgdx3FXaafNJ7O1plbNO2rfB9q7mbWDV6Ecr6Zduys+4rbaPzrG3m//wChq1tauUssNS6NtfTLP6k+G/5ahlbX0PMXt2xDdiPU2I05G/EH+OtXZu+HlnfXPjm+9fe4uT/5aeftebKjM5TETmRrF7L7/wAXqWrsJraTtZ6Xvu4FipbbV+D+g62fm4jM5QQ+qT+afNwPZWZHm9h7LdthW7VZ5vt+BlVNnm52v1V46iNx3lAm/NPa6gZHw+6tyMc/gbEYdJ+FvgardueDjgRENti5HLzLJE6akmsnGW5yi1xf0MLlC3O4dp739DX7ouguY2PrKz4XAH7qyMdFqFK/sIw+UotQoX9heZpKzzKCgCgCgCgCgCgCgKeN2cl1SFKnlCgBYg5styCLwUgigM69h20LKC7iRzlrNmRlzrRxEkfm5QTFoEEQZoCXyfDZwQ+qSW1QAACYCkaJgSn7qAibaYS25lddcllxShylQQW4UUkgCZSOpGbN3UaAMbhcO664kIeUonKoJKExnLosFERJDirahRV1SaAb7BSjmKcwUoBZSqNFuOrzcpIOZSl6dAO1ANzQFbAqSUnJpJ+PWoqLi49EhoODj0NL/wCSzUpMLd3kwwBey3hckn1y9SbmgGVAIt4W0iFLfw7STaMQ2hY0vwypaMpIF5zaaUA4wqIQkBWa2tr/AAAEeygJaAKA4rQ0BidqmcHhrR80esdfyQ1dwVtvxj6kavJXWfvQ9aI244mOgc2fCTYEEZxBjvr8BXS2tiltS6PStrddndp8WWpX5rD3eVp+Qh3hkPuEJz87kJm4PHd5iOx0k96sUknTS2tl5dLc1bq34rWyNHBpOjHO2Sz49FZEG2h86xvLF+2o8obv49at0Wlh6TUr5vfp0Xl2E+Gyw+Hzvr6HkL2E/OWiDPqRfr5tHSe1XKsl+GlFq2vqe/vLdS34ad/+71MVYP8AnMxzDOiwPo2cse1v1V2lUVXKavZ9u9btx3TU1WfTT1y13r4D/CBOZnUjiORrJENzr1qrB1HGV7X2VfTJ56FSbnsz06qv8xEdB762lqzZWrNHsrElIxIBzpWlKVSQNXG0oMnrzKn91ZdeClzbeTTbXwd/JGLiaSk6TeTTbXgm35I1H8mEZMRBJHEESIOhuQCY+NZvLV9qF+Bkf1Dfbp39n6m4rEPnQoAoAoAoAoAoAoCrtJ5aG5QnMrMgaEwlS0hSoFzlSSqBrFAJHMQCrnwy1LKic4bKZyryIJImJSB1mOgBsBAnEDMIwMJ82ojhnMcyTGXkAlIIBB7kWiSBMpwFDhRhUohtwCUE54azBGQAFSTxDbuFixoCwt17iK82hKUrBCuGpWblckyDIhsJEx6SykTFwLWxFKghbaUKCUAlIITbMnKmdEgJChpZYsDNAMzQEeHNjIj3EdB3riDe84g3v/Ylrs7Fu7xlgHTnesdR55etAMqAze96YLS82QgOJzSRObIeGIQolSikQP0TZWlAaBgQlOug1106x1oCSgCgOK0NAYnbCgMLhLTOGeA/+ITp10q7gk9pu9s4+pbzX5KWbz3w9aPInNjpMp4mEiIkHOmQfupC3/D2Y2lZ3vezWefnoWMtihZZ2n5Mzm3yOM4CSiVvDObhQ4zspg2t39lquQUlTi1FT6vRWqyXSvrno1bjmaeDi+ZjlfKOXDoxz4+HzI9rx5TjblXMOnXjt21uOlW6W0sNRytrv3bLz0137ybDX/DYfdr6GLcKQcQ3IMy0CI7JQLewiatVNr8NKzVs8+Ob81l3lyomsNOz9rzYm2UlKFOhKjmK0kzERKp8RcjXUeyuI06Sru6byl4afdyCjTpRxElm3nfTs+8zTYNCs7JMAh5yVdAfNx7qhhKlsNR02VZdlvMjqbGzNL2VZeDM9iFwknQwbk2JnW8Dw16VszbjFtGrUk4wbXzJ93NqypaCOchMm0RxWibyRoR+61ZzrKq1B9ZXfZo+HeZTxEazUH1ld9nVfB9q3n0X+S70cRaPOJ/UrtWdy31qfcZP9Rdal7puqwz5wKA4TQHaAKAKAKAKAKAX4tfFTlacTmCxMKiQ24A4glNxoUn4UBTRhsYkHKtvVZAJJAEAoElJPpFU/wCGOooCPFM4gIc4ryAktOBJzZMq8i+YqCQQkJAPWDJ6CgPLjUOqKnwRnkILqk5YDqjOW2sJ0gJb7zQF/YiFAEFwOJACQZzGQVTJP6JSOl0kwJoBnQFLZSSEHM4HTmNx0sLW/i9SVZRk7xVilgaFejTca1Tbd9ezgXajLou2B6n/ABvftl0AxoDNbz4YlUgpy8N1xWdb4jKGwVDhrACQAOW15I1JoDQ4cDImDIyiD3t40BJQBQEWKeCEKUdACf4igMBtzHo8iwayTHAfSYEwU4RaVSDrBBHaruDmot3/AO31LgavJdRQcr8YetFlB85joACs2E1iCM9teuv3V1nsU9qV49LS90/Ddpp23LT/AC8Pd3Vp8eBnN5F5XnSQFc7nIekvugKva81ZhKPNRzcdOktXkrxyzy14GhhpRjQhK+z1c/8ATHLj9CHHO53cWoRCgk2A0Lzeo7+29WqGz+Ho2beb467L+W7IsYa3MYez4+hi1rFBOIaHEHpNAaTdKIkagRaTap6k6fMTTjn0rrP2n/niWK1WmqM4vXpZeLEuz8YpRWlQA9E6QbDpN/pEadqmo1ZzrZ5Oz3d2vcMPXnUxFpZZPdbhxzNJsjEoWpsBKuVxyAdMsoBvOtj8exqspTe3mtFtdrs7Ndn7EE5uSqWe5X789Oz9jG4nEcxDiics8o+NjYdRYydakq1Om1Ud+xfdvNnNarao1Vbdty+jyXDJ3Yw2btZpEH6XKeUgzlWNVGJ07e21d/iqVlFLc+06eMo7KilnZ9u5rvZ9P/kmdCkPkTdSDB1ghXa3wrN5Ze1zb7DJ/qCW1zUuxm/rEPnQoCDGBWXlIBkXOlR1NrZ6OpFW2tnovMmToKkJEdoehQBQBQBQCpWwWyvPmWCV51QRCjmUeZMQfSidYQi/KKA8I3ebAAStwAGRzT0AgyLpsTBn0jQHG93G05oUvnbLSpIJyqChIt6VxczZIFASu7BZUpSlCcxBIIBFiTa1rqWTGvEVMg0BY2fs5LU5STIAuZJ5lrJJ6qKnFEnx8KAuUBBhcKlsQmempnQAAe4ACgJ6AXbA9T/je/bLoBjQGY33HI3Ztd1Q24nMFLICEKTDSzmSpYMCLSdAaA0jRlIMzYX0m2sUAq2xgHXHElBhISArmjND7KymP0kIWn/F40Apw+w8SFIKl5gH3HVDMedhXq8PBt5uxnQ8P9NUAWtg7HfbCQ+5xIbfS4ZKuIXHEKbmRfhoCm5Osz1NAZTbWJYGEwTalBR4DmUZUgJJwxSkLAsmVGL6n31cwfWs9Lxv/cvvxNTky2201vh60RYnbZSnaS7EIXhikSCeV3mgWzcqQqAff1ryErbDUbOzzzzVsiTnLRo5ZpS8cmI9t48OtqcypSVlwyVAozlx0lJULZQdD3jSrSqNUU2tvq3jwyVnx77GlRqWwqlbayWXdFZ/Io7P2ul3ypQBshJEpANnWoBSTAtoOsHSrFGtLmacGrNbV/7X8+BLh8S3Tpxats7Xyi93kKH3A5LiEFCkwrW1hzFIAgyU5gDIPLa9e5zoznCV0m9eF3dX46ZPM8nerRnUg9L7+13z+GW/IW4p5K28+YocMCxF4JEi8nS8W1nSucRUjNwlvkmm+7fwz+BBiasauzUvaTTT8N/jv3IubsPlJcaKv0swnm9GJnoCPSFzmvTk1rnLJXdsvgdclNqpKKzdsv5/chxOFeB40ZiVHPMzE6qAn2ct9PdZnSqwlznb8vvgT1MPWpyVXi8+7t1+RGrHNYYeipSlEi5FhyQAB1soTE96jdanhp6N/Dt3EUq9HBzu4tt93dofRdx9puIQrhgBKy3JJICJBCZAGhmOlc8sxc6cJwV3bJZK/wAd/gccvc3KFKcrq6yyy3dpqsRtPFtFObhAqVlEuLRbvcHwtrevn4zlJu1GbSWdnBu9u2S8zBthtrOUkstyb+mj8u4st7bxSfTZnmCeRYX7+dKLeNR8/C13Gafu39LeZzzVJrKeeeq4dvh5FxvelsZQ6C2VHKAoZTPsNiPEGKlazds0ldtJ2t32PZYSpd7NpW4Z/wA/I5jNvEOAI9EWVIF79PdVzD4dVqO2nroz4rlHl+WHxqpR6scpK3kNMPtZpaglKpJ0sR49RUMsPUirtGzQ5YwVeoqVOd29MmvNF6oTTCgCgCgCgCgCgCgCgCgCgPKwSDBg9+1ALt3D5hOvpO6iD61eo6HwoBnQCjeDFFtKYaQ56V1mEoFgoqsTGQq01MJ+lYBq2bC0WFu3hQHqgCgOK0oD5Ph93FPYNLgYCyGzEJQhwFeHgHNkTnKFGe8g6mp8LGnGSS6Ky48bvP6aJ8FpqYSrQc+n0X0c87ZP5X+HcZtjBMFxw8MJUMhaSUJSkpXzw2DdEoTCdRBKdSAOlb/hpt5p5WzXHTVLLs+ZJGC/4STvlK/Zl2fLgT4FCUPhkNpUkuKGRYSW0p4riRFkXyoiSkaAeAsWgqFneN96vd5LLJXt3ZFzDTjHD7Lustf9Ky42y4W7RZvPsZeGeeS2ClClqCTGYBKHQiwAmAVAQOhjSu24bNNQld+OrT+0cyts01SebSb1ybX32lRth8qaaQZBAUSdBATIUT0HadTF+s1XapUpRlFrW+Te98O3PxzyRaqwrQpunZq6z3+X7/LVXtjCOEsNBBUDaYMElRGsW9s966xsKkebhbRPtt8PMj5Qp1IulTtdJPt8lw3kuOaVgVIW4DxCHE5TFoITzXI1m4N8otrNeM3Rqc43uWfHJ/x8Csqv4eSqN3dt2/LL+c92lzUbDY47KFFWVTiVqy3jzYzEd7pGYTFblLFSdNTlHh895vUcbOVKNSUeGffkn8SrtfY4WnKEpUUvx3USRbp6Iy3iuMRCNS0mt1+wjxVKFVxm47r9mv8AJ9E/kxwYKH80KCglBGvVc+6qHLVRqUEt135GX/Uc7uEO/wChrcJsiEqDqy6VJLYJEQ1eEjxiJV1InsBkTr3acFbf4/ei3HzNii7hMQ3AzqeU4nhZsoCWlD0XMskJGXMSepyjsBKpUal3ZRSz7X2eVuCPMy4zu8ynNAUcwAOZRVYTaFTYkyRUNSvOdr7uGXkdLLQRu7vuNylCQW0jliPRAsAnWYtWjDGQkltPM+A5T5DxcsTVqxV4tuV78c7W1v4ZlTBv8NxKonKdPuqatBzpuMTFwOI/C4mNWSvsvQfbM3gzHK7AnRQ09hHT21RrYPZV4H1vJn9SKrPm8SlFvR7u58O+9htg8alwEoMwYNU6lOUGlI+hwmNo4pOVJ3SdmWa4LYUAUAUAUAUAUAUAUAUAs3bHzdNiOZ2xMkedXqZMnxk0AzoDN73oBLIgkgqUAGnXiSkoyjhtKEDMQrOrlSUpMgwaA0LIhIERYWmYtpPWgPdAFAcVpQCndpaRhsOgKBJYbVqmSMoBMDpPWgINpbrMvKRnSSkAggZUi5zAgBNjmvKYPea7hUlB3iSU6kqctqJ822vsdeHxwRPEBcSoLUCPTdUsIVKsuhUZA1QIHQ3qc6ipXpq602eCSSut/wA9Nxv0ZzqYdzir3vdblZLNZ/4yyZsNp4Ft1lWdIVGOIEgGM7yUmCRIt2rmnKUal9Oh/tK1Kco1k1/0vKFxNg93m/K8IohJGIwywsiClS0tZSQI7ZT2mTqanVVulUmrqzVk9Vd/Hs1LU68lTr1E3eE1birv49hNvNsJtnyRAgqQgySAAQlQUpQBBgkrJ10J1pSxM6s5zcbxbfa02ss/C2gwmJeIlUqSjk332urJfLgLP5aN1A6pt9PKDKXIHpKkETcTIm/6NRYSm8SubbzWncUcDSeLjzLea07t5Z2Fs7gjDpbZAT5OoqJgypTGZSp1zFRj2GAIq90Y05QctJZf3fbNHowpTpueanks/a+2cxeHSnEmUkkrbUI05mkkpjuSaswm3QVnlZ/J6lunUk8MrNWs/lJ5/I0X8myIbchOX0P/AL3vWfyw7zjnfX6GXy9JupG7vr9DZ1jmCFAFAFAJ8Vu+2okglJJm0R7hVuGMnFW1PnsV/TeFrTc03Ft3drWKGO3dIu0SrwMA+42FWKWOT6+RkY7+l5wW1hntdjtf45LwFw4uHVoUKII9o8OhqdqlXXEx4vG8l1M1stp9q8N10NNnbwQmHZJ6K7+2Kz8TgqmfNWz03WPoOTf6lgobGKvdb7Xv8B1hMchwcqge/h7azudlTUY1k4ya0/nTfxPqcPi6GJTlRkpJfempaqcnCgCgInn0pjMQJMCTHwrqMXLQhq16dK23JK7sruxLXJMFAFAFALN3PUJvm53b2v51d7Wv4UAzoDJ7e2hheI4jFvIQtNmGypSFqCkI9WlKgp8qXaE9RGuoGow4hCRGWwtMxbSetASUAUBxWlAIN38CgowzoCp4DZ7JzcIImCM05SRGnWJvQGgoDD704TPic2QKKV4bWdDxpMm1ikG3arUKsYUbSns3vweeVu3PT/DNrBzSw+y3rt8NVa3aXH/Uq6fP0/8AUJr2NtrLPoP0vyOI25xf+J+hnnZaJTsxQEAJXpMCWD3v0qWpdc+m76ePS7BVk08Sm75rx6Qb8pBUxIk5XrTA/m7x1PT3mosJtZ2du213vy7Fv70j3ku+zPw+v34E+/LYKGeXMeLA7CW1zPwqbk2TUp57vqjnkmTU5526P1RmsGtJUwFOKngjInRP5IJmLdeprRqKSU2orrZ8eua1ZSSqNRVtrN7/AMwurbjEtqSoXfZCkk3OVvDQpIPYKMkdxUKlejJNfplbxctfgV4yvQkmv0ys+9yyfw+Qy3D/AKRzZjnvrY5nJAnoKr8p/oytl+xV5Y0p5Wy+iNbWWYoUAUAUAUAUBBisGhyM6QY0ruFSUOq7FXE4Khibc9FO2grxm7yCCW5SroJtPjqRVqnjZp9LNGHjP6Zw9SLdDoy3Z5eOr+AkXgHm5OVQjqk9vYa6lisHiEozs7uyut/e1r49x84+S+U8FecYtW1cX+zvbvRcwu8Kx6YnxAg/hVXE8mVUnPDTztpK1uzNLzuamD/qqcXs4qN1xjk/g3byLqd5kdUKjwg/dXjw9anTc5rRXss2+5WNCP8AVGEcrOMrcbL9ys/vKSORGW+qoNvYNDU2Fw1Sbbqxst2afkUcX/VN42w8bO+/h+5QTtJaikLTxYUIE5SSbDm0q5Vo7EJSpZO3gUcByg8ViaVHGtON8nbO+7TtG69r4lMlWCWQDbI4hSst7xa9tAetY60W092eTyfZa914X0yP0hwpZWn35Oy+r+FyTCbzsLISczS5y5XU5CD7TY69Df2146kec5tO77M/8eNiGslTqKF73va2ay8vGw6rs8CgFu7plgEaZ3YtH88vobigGVAcIoDtAFAFAcVoaAobvLBwuHIII4Ldxf6AoBhQGO3lQniuZpIzYIiNUqK3kgnw6detXKe3za5u1+le+jVlku3gbWC2uaio8Kmu9WXzJHvUrj/1BP8A1KK9jfbz9h+hnC/MV/8ApP0Mcbut/NmM4BUG03tYxBjtVarKLnJ0+q3l3FLGNfiKmzpd+Yq34Hqbx6wan80dtdKmwqzbtcuclrr5cPMn31Hmmp04yZ7+gvT31Lyd15W9n6o45K/Mnb2X5oz+yUOKLKUpQUltAM63woAIi0SY99X67gtttu936zTxLpx5xybupP1lzF4Yh5sqSOTFNIzBXokt4a2XrJSb9Mo71DTqJ05JPWDfzkQUqidKST1hJ2t2y37tRvubhEpZKwnKVrXOuiXFhNj1iquPqOVTZbvZL5pXKXKdWUqqi3dJL5pXNBVEzQoAoAoAoAoAoAoDzlFRypQdrrtF2LcVsNtQVAyqN58fZ2q1Tr1IONnktxi4vkHC11NpWlLO/B93mLHN2lfRWD7QRerccet6MKp/SdRLoVE+9Wz+ZWwGyM6nEKVCkREaTfW2lS1cTsKMloylgORFiKlajOVpw0tp+/kT4HAlOISiQsIlR1GWfab3jvrXFWqpUXK1r/Mt4Hk+VLlCFHa21DN7tm/jxtx7jUCsw+5IMVgkOemhKo0kXHiDqDfpXE6cZrpILJ3Qr+TnmPydQWi54TqldejblygdgQRepI5y6bytZWS3ad/a9e8s87Cp+as7apLwutH3695YwW3WlqCFS07Elp2Er8ct4WPFJIruVKSSeqfD78zidCUUpap7195eJ63eUCwCCCCt0gi4ILy4INRkIyoAoAoAoAoDitDQFHYP5Mx/ctf6E0BfoBHvW2eECkX4rM9JAX1I6XOtr+NdwcNJ6WfB52y1/wAlzBNObUtNmXkd3iaCW0RCZxLCjHUl5JJPtqWhJuTvn0ZelnuDk5TlfPoT9LJ9148kYyzHDRE6xHWK5xG3z0tu17u9tDnH3/E1NrXafmK99zZq03c629GpcIs227FrkvWfh5k++Y801Avxkx2HIvX+Otd4Dry91+aOOS+vO/svzRm9hBHHwk5s0N5Y0nyVOvTSfH760cVt83Vta13f+81sZznNVrWtd349f77DV7eZCQ0UgAqxTClR1OYCT3MAD3CsvDSbck90ZW+Bi4OTbkm9ISt8A3RHzYdfOPz7eMuaY787wj6UOUfz/CPpQ6qoUQoAoAoAoAoAoAoAoAoAoDylsAkgAE6mNfbXrbZxGnCLckkm9SNOHSFFYAzGxPU165tx2dxHHD041XVSW09WTVyThQBQEGLwTboyuIQtOsKSFD4GuozlF3i7M6hOUHtRdmU93GwlhKUgABTqQBoAHVgAe6vG3J3Z5KTk23qxnXh4FAFARrfSCAVAE6AkAn2CvLnSi2rpElenJxWlAUN3p8lw8wTwW9BH0B0k0AwoBPvUBwL6cRrv/Wp7VJSc1K8LXs9e7PUt4K/O5ezL0s7vMPNtx9Yw/wC2RXeHttO/sy9LGC68vcn6WTbvA+TM5iCeGmSNCY6VHU2dt7CaW6+vic4y3PztpdiffjRr2ud/zasYTV+HD6/Qt8mayy4cOJY30jhNzpxkz48q675P67936o55L/Nlb2X5oR7u8TiYaCnLlbzd/wAmTERar2L2Nmpe97u39zNHHc3sVb3vd24ddmm3j0Y/4lj/AF1m4TWfuy8jJwOs/cl5HndIfNhbLzvQNLcVcV7jfznnfKPpR7yj+e875R9KHNVCiFAFAFAFAFAFAFAFAFAFAFAFAFAFAFAFALd3p4AnXO9MCBPGXoJMUAyoAoAoDP747ujFtWgPI5mlaEH82egMe4gHpUdWntrtL/J+NeGqZ9V6og3J3iOIQWnuXENcq0mxUBbNHfofH2iuaVTaVnqd8o4NUZbdPOEtP2/Y0ytDUxmlHYP5Mx/ctf6E0BfoBVvMCWbRPEa17cRM6eFex2L9O9uz5fMtYPZ5zpcJelnreBsqbRAJh/DmwmweQSfYBU2HdpP3ZeljByUZyv7M/Szm7EeSsQIHDTaZi2k9aYm/PSu7u+oxt/xE763Ys32FmrTdff8AN8K6wzSbu7fD6/Qtcmay8PMn3w9W1/fJv25V/wAe+pMB15e6/NHHJnXl7r80ZvYOTjYSUqzQjKoaA+TJkH3VpYrb2KtmrXd1/qNbG7fNVrNWu7rf12bDb45Wv79j9qmsjDdaXuy8jDwb6Uvdl6Wed12cuHSJmVOKJtqpxZ6EjrXuMltVW+xfJI9x89uu3bcl8IobVWKYUAUAUAUAUAUAUAUAUAUAUAUAUAUAUAUAu2B6n/G9+2XQDGgCgK+0XyhpxYiUoUoTpKUk3+FeN2VzmctmLZndz97k4ppZchDjYKlgTBRrmSLnwIv94qOlU21nqVMHi1XjnqiFO9iflI4XzeTICFBKisrUlCsojWypiJi/Q02nzmySc/N13T3WuKWt/n0FKn2EcFZUAtBOiSAVJuQqCQCLXtrXDqzj1lkfSR5PwtZNUKl5W0f+EPsTvC3g8Dh1qBUpTTYQgaqORPXoBNz41LOagsz5vE4mNCN3ruQtRtra6hxBg28muU2XHsLgM+73VFt1dUiqq+MfSUFb5+Ywf2icRggt1lTaw62lTdyoFLyYPQx19lWcPObzTUXZ692fx3GzyXUnUle2y7S9L7DUKNeEIu3dthmQSk8iRIiCY+jECpKzTqSaTSvo9fEs4y3PzsrZsU78aNe1Z/5anwjtJ2+n38C3yXfalbs8yxvgocJq/wDPJ068qtP1+6usB15e6/oc8mX5yVvZfmhXukuFNlShAZaERJClIYSm/S5j31a5QtZ5fqfmy1ypZKWX6n6pGi2/6Df9/h/2qaoYbrS92XkzOwfXl7svSy9hsOltISkQBP3mf31DKTk7srTm5y2pakiVTp/EWNcnIZrx11+H/mgCenX+PxoDhWL3FtfC037WoAKx3Fo+/T9VAcLyZAm5kR4gT+qgPdAcUYubCgO0BwGgAH7tf10BwLFri+njabd7UAZx3Gse8TI9tj8KA8oeSTAMkBKvcqYM+OU/CgJKA4TGv8TQHaAXbA9T/je/bOUAxoAoCltr8ne/unP9BrmXVZHV/Ll3M+abN2Ks7PbxeHkPN8ZKwP5xoqUFA9yB/FhVWEXsKcdUY9ClJUI1qfWV/FXO7BaYxO10vNlQHCDibiUuJaQ2qbQTlBSelya7hPaqXXAnoV41cVtR3xFO1Nmu4Z5lnFlSsKheWW45fKFlxf0QSVKbzGf0o0ivJqX69Ow+3wc8Pm8Munayv9C7tZ7Cq2hgFHDsow7jbLiQEpy5XS7kKxlAB5EyNB3tXc+unuPjsUnHEQcnZZ/G+/4n0vE7Jw6UKV5OyYSVerReAT2qZl5uybFW6beHxmGDy8Jh0kqUIDaSOUwLkVxSm5xuyHC13Vpqeg6Ow8N9XZ+yR+FSE5wbCwtvm7NtPNIt7LV63fUNtu7BWwcKdcMwf/aR+FeHqbWhw7AwtvmzFtPNIt7LV6m1oE2tBXicLhEPcPyNgxwJVw0SOO4tCMoy3AU3JuIF+lHJvVnrlJ6suYPZ+GcU6nyZkcJwI9Wg5vNtuT6NvWR7q8OS38iYb6uz9mj8KA4Nh4b6uz9kj8KAPkPDfV2fskfhQB8h4b6uz9kj8KAPkLDX+bs3180i/ttQAdhYb6uz9kj8KArY7ZuGbCT5KycziEerQIzqCJ9G8TQFr5Ew31dn7NH4UBw7Dw31dn7JH4UB35Ew31dn7NH4UBz5Dw31dn7JH4UADYeG+rs/ZI/CgD5Cw1vm7NtPNIt0tagD5Cw31dnv6pGvw8aAQ4x7CtKeT5EyeCl1RhCLtsNMuGOT0vPgBOljegH/AMiYb6uz9mj8KA4dh4b6uz9kj8KADsPDfV2fs0fhQFzDsJQkJQkJSLBKQAB7ALCgJKAKAgxzHEbWiYzpUmdYzAiY66141dWOZx2otcShuxsfyTDpZz58pUc2XLOZROknv3rmnDYjYiw1Hmaahe4u2ZughjGqxLa4SoKHCy6FUEwqdJGkda4jStPaRDTwcadZ1IvXcOdq7JaxCFIdQlQUnLMCRrEHoRJ+NSyV1ZmjSqypTU46o+d4LZjaXFbMxqRBVnw7wABCjMQY63sesjtVVL/45+Bp8qYOlj8P+Ipr3ktV9/PUbp3HxQHDTtBwNaZYV6Pb04rrmZabR8r+BqpbKqu332mo3d2OnCMJZSoqAJMmLlRk2GgqaENhWLtCiqMFBDOuyYKAKAKAidwyFGVISowRJSDYggi/gT8TQHptpKSopSAVHMogAZjAEnuYAE9gKA90AoXtwB9TMJBSUC7gClZ0lUoRF4AJN+hoD23vDhigLDyMpiDNuZKVA/2cq0nNpChegJBtti3nBdWQG8FWYIiYj0lBP9oxragPXyuzw1uZ+RCC4oweVKSsEm3QoUI1saArq24lLymloUkhkPg2OYTCkCPppOW3XMIJvAFZreBp5hteQKdW2H28OSkrKgniJSknl4kCRfxmL0BZY26haA4m7RQyviAyIe0+AKSewUDQDagCgCgCgCgCgIFYNszLaDKs55RdUBOY2uYAE9gKAnoAoAoAoAoAoAoAoAoAoBftXYzGIy8ZsLy3SbgiexBB6D4VzKEZak9HE1aN+bla+pfSIrogO0AUAUAUAUAUAUAUAvVspOdawtaS4UFQBTByCAByyBGt6Aq4TdppspKFOJKAlAIXByJbbbymBoQ2iespkEUBC9shKSMqlDgpU4mzZzFbhcIVmQbZkAiIjXUAgCw3sdpTeKbghL6nAsA/npCVZfzZJKv7SlHrQHpOzEPcJ5ySscNxPQJWlCgCABf1hMGbx2oDuydhN4fKG1OBKUpTlKpByJyJUoRdQSAPGBNxNAeMRsptDJaQIQ47mUJmeI5mUJOgOkdBYRAoBxQBQBQBQBQBQBQBQBQBQBQBQ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1071" y="5525353"/>
            <a:ext cx="4053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Cumulative correlations and </a:t>
            </a:r>
            <a:r>
              <a:rPr lang="en-US" dirty="0" err="1"/>
              <a:t>covariances</a:t>
            </a:r>
            <a:r>
              <a:rPr lang="en-US" dirty="0"/>
              <a:t> from GEF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711" y="1743076"/>
            <a:ext cx="3411089" cy="43717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576" y="6372882"/>
            <a:ext cx="7666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*A Bayesian Monte Carlo method for fission yield covariance information, </a:t>
            </a:r>
            <a:r>
              <a:rPr lang="en-US" sz="1200" b="1" dirty="0">
                <a:solidFill>
                  <a:schemeClr val="bg1"/>
                </a:solidFill>
              </a:rPr>
              <a:t>D. </a:t>
            </a:r>
            <a:r>
              <a:rPr lang="en-US" sz="1200" b="1" dirty="0" err="1">
                <a:solidFill>
                  <a:schemeClr val="bg1"/>
                </a:solidFill>
              </a:rPr>
              <a:t>Rochman</a:t>
            </a:r>
            <a:r>
              <a:rPr lang="en-US" sz="1200" dirty="0">
                <a:solidFill>
                  <a:schemeClr val="bg1"/>
                </a:solidFill>
              </a:rPr>
              <a:t>, O. </a:t>
            </a:r>
            <a:r>
              <a:rPr lang="en-US" sz="1200" dirty="0" err="1">
                <a:solidFill>
                  <a:schemeClr val="bg1"/>
                </a:solidFill>
              </a:rPr>
              <a:t>Leray</a:t>
            </a:r>
            <a:r>
              <a:rPr lang="en-US" sz="1200" dirty="0">
                <a:solidFill>
                  <a:schemeClr val="bg1"/>
                </a:solidFill>
              </a:rPr>
              <a:t>, A. </a:t>
            </a:r>
            <a:r>
              <a:rPr lang="en-US" sz="1200" dirty="0" err="1">
                <a:solidFill>
                  <a:schemeClr val="bg1"/>
                </a:solidFill>
              </a:rPr>
              <a:t>Vasiliev</a:t>
            </a:r>
            <a:r>
              <a:rPr lang="en-US" sz="1200" dirty="0">
                <a:solidFill>
                  <a:schemeClr val="bg1"/>
                </a:solidFill>
              </a:rPr>
              <a:t>, H. </a:t>
            </a:r>
            <a:r>
              <a:rPr lang="en-US" sz="1200" dirty="0" err="1">
                <a:solidFill>
                  <a:schemeClr val="bg1"/>
                </a:solidFill>
              </a:rPr>
              <a:t>Ferroukhi</a:t>
            </a:r>
            <a:r>
              <a:rPr lang="en-US" sz="1200" dirty="0">
                <a:solidFill>
                  <a:schemeClr val="bg1"/>
                </a:solidFill>
              </a:rPr>
              <a:t>, A.J. </a:t>
            </a:r>
            <a:r>
              <a:rPr lang="en-US" sz="1200" dirty="0" err="1">
                <a:solidFill>
                  <a:schemeClr val="bg1"/>
                </a:solidFill>
              </a:rPr>
              <a:t>Koning</a:t>
            </a:r>
            <a:r>
              <a:rPr lang="en-US" sz="1200" dirty="0">
                <a:solidFill>
                  <a:schemeClr val="bg1"/>
                </a:solidFill>
              </a:rPr>
              <a:t>, M. Fleming and J.C. Sublet</a:t>
            </a:r>
            <a:r>
              <a:rPr lang="en-US" sz="1200" i="1" dirty="0">
                <a:solidFill>
                  <a:schemeClr val="bg1"/>
                </a:solidFill>
              </a:rPr>
              <a:t>, </a:t>
            </a:r>
            <a:r>
              <a:rPr lang="en-US" sz="1200" i="1" dirty="0" smtClean="0">
                <a:solidFill>
                  <a:schemeClr val="bg1"/>
                </a:solidFill>
              </a:rPr>
              <a:t>Annals </a:t>
            </a:r>
            <a:r>
              <a:rPr lang="en-US" sz="1200" i="1" dirty="0">
                <a:solidFill>
                  <a:schemeClr val="bg1"/>
                </a:solidFill>
              </a:rPr>
              <a:t>of Nuclear Energy, May 2016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5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FISPACT-II is a completely re-engineered inventory code, taking with it all of the strengths of FISPACT-2007/2010, but:</a:t>
            </a:r>
          </a:p>
          <a:p>
            <a:endParaRPr lang="en-US" dirty="0"/>
          </a:p>
          <a:p>
            <a:pPr lvl="1">
              <a:buFont typeface="Wingdings" charset="2"/>
              <a:buChar char="ü"/>
            </a:pPr>
            <a:r>
              <a:rPr lang="en-US" sz="2000" dirty="0" smtClean="0"/>
              <a:t>Fully object-orientated F90, modular, professionally developed and maintained</a:t>
            </a:r>
          </a:p>
          <a:p>
            <a:pPr lvl="1">
              <a:buFont typeface="Wingdings" charset="2"/>
              <a:buChar char="ü"/>
            </a:pPr>
            <a:r>
              <a:rPr lang="en-US" sz="2000" dirty="0" smtClean="0"/>
              <a:t>Takes all (properly produced) ENDF-6 nuclear data – not limited to legacy, deprecated data files (!)</a:t>
            </a:r>
          </a:p>
          <a:p>
            <a:pPr lvl="1">
              <a:buFont typeface="Wingdings" charset="2"/>
              <a:buChar char="ü"/>
            </a:pPr>
            <a:r>
              <a:rPr lang="en-US" sz="2000" dirty="0" smtClean="0"/>
              <a:t>Validated with a robust and wide-ranging set of experimental data</a:t>
            </a:r>
          </a:p>
          <a:p>
            <a:pPr lvl="1">
              <a:buFont typeface="Wingdings" charset="2"/>
              <a:buChar char="ü"/>
            </a:pPr>
            <a:r>
              <a:rPr lang="en-US" sz="2000" dirty="0" smtClean="0"/>
              <a:t>Provides novel uncertainty quantification and propagation methods</a:t>
            </a:r>
          </a:p>
          <a:p>
            <a:pPr lvl="1">
              <a:buFont typeface="Wingdings" charset="2"/>
              <a:buChar char="ü"/>
            </a:pPr>
            <a:r>
              <a:rPr lang="en-US" sz="2000" dirty="0" smtClean="0"/>
              <a:t>Much, much, more</a:t>
            </a:r>
            <a:r>
              <a:rPr lang="is-IS" sz="2000" dirty="0" smtClean="0"/>
              <a:t>…</a:t>
            </a:r>
            <a:endParaRPr lang="en-US" sz="2000" dirty="0" smtClean="0"/>
          </a:p>
          <a:p>
            <a:pPr lvl="1">
              <a:buFont typeface="Wingdings" charset="2"/>
              <a:buChar char="ü"/>
            </a:pPr>
            <a:endParaRPr lang="en-US" sz="2000" dirty="0"/>
          </a:p>
          <a:p>
            <a:r>
              <a:rPr lang="en-US" dirty="0" smtClean="0"/>
              <a:t>But how to use FISPACT-II with high(</a:t>
            </a:r>
            <a:r>
              <a:rPr lang="en-US" dirty="0" err="1" smtClean="0"/>
              <a:t>er</a:t>
            </a:r>
            <a:r>
              <a:rPr lang="en-US" dirty="0" smtClean="0"/>
              <a:t>)-energy applications above 200 MeV?</a:t>
            </a:r>
          </a:p>
          <a:p>
            <a:pPr lvl="1">
              <a:buFont typeface="Wingdings" charset="2"/>
              <a:buChar char="ü"/>
            </a:pPr>
            <a:endParaRPr lang="en-US" sz="2000" dirty="0" smtClean="0"/>
          </a:p>
          <a:p>
            <a:pPr lvl="1">
              <a:buFont typeface="Wingdings" charset="2"/>
              <a:buChar char="ü"/>
            </a:pPr>
            <a:endParaRPr lang="en-US" sz="2000" dirty="0" smtClean="0"/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B3C4-E3C9-0148-98B2-EFCE6CB79BD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75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users rely upon Monte-Carlo codes with built-in models to sample residual nuclide production, which is extracted and passed into inventory codes</a:t>
            </a:r>
          </a:p>
          <a:p>
            <a:endParaRPr lang="en-US" dirty="0"/>
          </a:p>
          <a:p>
            <a:pPr lvl="1">
              <a:buFont typeface="Wingdings" charset="2"/>
              <a:buChar char="Ø"/>
            </a:pPr>
            <a:r>
              <a:rPr lang="en-US" sz="2000" dirty="0" smtClean="0"/>
              <a:t>What checks exist for convergence of these reaction rates, for </a:t>
            </a:r>
            <a:r>
              <a:rPr lang="en-US" sz="2000" b="1" dirty="0" smtClean="0"/>
              <a:t>all residual products </a:t>
            </a:r>
            <a:r>
              <a:rPr lang="en-US" sz="2000" dirty="0" smtClean="0"/>
              <a:t>in all locations?</a:t>
            </a:r>
          </a:p>
          <a:p>
            <a:pPr lvl="1">
              <a:buFont typeface="Wingdings" charset="2"/>
              <a:buChar char="Ø"/>
            </a:pPr>
            <a:r>
              <a:rPr lang="en-US" sz="2000" dirty="0" smtClean="0"/>
              <a:t>How validated are these models for each target, product, energy? How can a user check and/or select the most appropriate?</a:t>
            </a:r>
          </a:p>
          <a:p>
            <a:pPr lvl="1">
              <a:buFont typeface="Wingdings" charset="2"/>
              <a:buChar char="Ø"/>
            </a:pPr>
            <a:r>
              <a:rPr lang="en-US" sz="2000" dirty="0" smtClean="0"/>
              <a:t>How might a user perform uncertainty quantification and propagation?</a:t>
            </a:r>
          </a:p>
          <a:p>
            <a:pPr lvl="1">
              <a:buFont typeface="Wingdings" charset="2"/>
              <a:buChar char="Ø"/>
            </a:pPr>
            <a:r>
              <a:rPr lang="en-US" sz="2000" dirty="0" smtClean="0"/>
              <a:t>If you converge all reaction rates, is this an efficient use of resource?</a:t>
            </a:r>
          </a:p>
          <a:p>
            <a:pPr lvl="1">
              <a:buFont typeface="Wingdings" charset="2"/>
              <a:buChar char="Ø"/>
            </a:pPr>
            <a:endParaRPr lang="en-US" sz="2000" dirty="0" smtClean="0"/>
          </a:p>
          <a:p>
            <a:r>
              <a:rPr lang="en-US" dirty="0" smtClean="0"/>
              <a:t>From other fields, we instead converge the </a:t>
            </a:r>
            <a:r>
              <a:rPr lang="en-US" b="1" dirty="0" smtClean="0"/>
              <a:t>incident particle</a:t>
            </a:r>
            <a:r>
              <a:rPr lang="en-US" dirty="0" smtClean="0"/>
              <a:t> spectra and rely upon validated, complete nuclear data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B3C4-E3C9-0148-98B2-EFCE6CB79BD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66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3174" y="920747"/>
            <a:ext cx="4486362" cy="5329238"/>
          </a:xfrm>
        </p:spPr>
        <p:txBody>
          <a:bodyPr/>
          <a:lstStyle/>
          <a:p>
            <a:r>
              <a:rPr lang="en-US" dirty="0" smtClean="0"/>
              <a:t>FISPACT-II now handles a set of high-energy data, splicing/interfacing with the general-purpose library</a:t>
            </a:r>
          </a:p>
          <a:p>
            <a:endParaRPr lang="en-US" dirty="0"/>
          </a:p>
          <a:p>
            <a:r>
              <a:rPr lang="en-US" dirty="0" smtClean="0"/>
              <a:t>This requires complete nuclear data files, based on the best INC+ models</a:t>
            </a:r>
          </a:p>
          <a:p>
            <a:pPr lvl="1">
              <a:buFont typeface="Wingdings" charset="2"/>
              <a:buChar char="ü"/>
            </a:pPr>
            <a:r>
              <a:rPr lang="en-US" sz="2000" dirty="0" smtClean="0"/>
              <a:t>Written in full ENDF-6 files</a:t>
            </a:r>
            <a:endParaRPr lang="en-US" dirty="0" smtClean="0"/>
          </a:p>
          <a:p>
            <a:pPr lvl="1">
              <a:buFont typeface="Wingdings" charset="2"/>
              <a:buChar char="ü"/>
            </a:pPr>
            <a:r>
              <a:rPr lang="en-US" sz="2000" dirty="0" smtClean="0"/>
              <a:t>May be fed into full V&amp;V system</a:t>
            </a:r>
          </a:p>
          <a:p>
            <a:pPr lvl="1">
              <a:buFont typeface="Wingdings" charset="2"/>
              <a:buChar char="ü"/>
            </a:pPr>
            <a:r>
              <a:rPr lang="en-US" sz="2000" dirty="0" smtClean="0"/>
              <a:t>Users with particle spectra have results on the order of seconds</a:t>
            </a:r>
          </a:p>
          <a:p>
            <a:pPr lvl="1">
              <a:buFont typeface="Wingdings" charset="2"/>
              <a:buChar char="ü"/>
            </a:pPr>
            <a:r>
              <a:rPr lang="en-US" sz="2000" dirty="0" smtClean="0"/>
              <a:t>Greater confidence in results</a:t>
            </a:r>
          </a:p>
          <a:p>
            <a:pPr lvl="1">
              <a:buFont typeface="Wingdings" charset="2"/>
              <a:buChar char="ü"/>
            </a:pPr>
            <a:r>
              <a:rPr lang="en-US" sz="2000" dirty="0" smtClean="0"/>
              <a:t>Uncertainty may be quantified?</a:t>
            </a:r>
          </a:p>
          <a:p>
            <a:pPr lvl="1">
              <a:buFont typeface="Wingdings" charset="2"/>
              <a:buChar char="ü"/>
            </a:pPr>
            <a:endParaRPr lang="en-US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B3C4-E3C9-0148-98B2-EFCE6CB79BD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FISPACT-II and high(</a:t>
            </a:r>
            <a:r>
              <a:rPr lang="en-US" dirty="0" err="1" smtClean="0"/>
              <a:t>er</a:t>
            </a:r>
            <a:r>
              <a:rPr lang="en-US" dirty="0" smtClean="0"/>
              <a:t>) energies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779" y="694944"/>
            <a:ext cx="4154957" cy="570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8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B3C4-E3C9-0148-98B2-EFCE6CB79BD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have today? [</a:t>
            </a:r>
            <a:r>
              <a:rPr lang="en-US" b="1" dirty="0" smtClean="0">
                <a:solidFill>
                  <a:srgbClr val="FF0000"/>
                </a:solidFill>
              </a:rPr>
              <a:t>200</a:t>
            </a:r>
            <a:r>
              <a:rPr lang="en-US" dirty="0" smtClean="0"/>
              <a:t> MeV]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168" y="731596"/>
            <a:ext cx="7797437" cy="55004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6304" y="5892581"/>
            <a:ext cx="270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HEAD-2009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07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B3C4-E3C9-0148-98B2-EFCE6CB79BD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have today? [</a:t>
            </a:r>
            <a:r>
              <a:rPr lang="en-US" b="1" dirty="0">
                <a:solidFill>
                  <a:srgbClr val="FF0000"/>
                </a:solidFill>
              </a:rPr>
              <a:t>200</a:t>
            </a:r>
            <a:r>
              <a:rPr lang="en-US" dirty="0"/>
              <a:t> MeV]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228" y="750062"/>
            <a:ext cx="7580940" cy="54751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304" y="5892581"/>
            <a:ext cx="320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JENDL-2007/HE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9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B3C4-E3C9-0148-98B2-EFCE6CB79BD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have today? [</a:t>
            </a:r>
            <a:r>
              <a:rPr lang="en-US" b="1" dirty="0">
                <a:solidFill>
                  <a:srgbClr val="FF0000"/>
                </a:solidFill>
              </a:rPr>
              <a:t>200</a:t>
            </a:r>
            <a:r>
              <a:rPr lang="en-US" dirty="0"/>
              <a:t> MeV]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228" y="750062"/>
            <a:ext cx="7625622" cy="54751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304" y="5892581"/>
            <a:ext cx="320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W3000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06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B3C4-E3C9-0148-98B2-EFCE6CB79BD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have today? </a:t>
            </a:r>
            <a:r>
              <a:rPr lang="en-US" dirty="0" smtClean="0"/>
              <a:t>[</a:t>
            </a:r>
            <a:r>
              <a:rPr lang="en-US" b="1" dirty="0" smtClean="0">
                <a:solidFill>
                  <a:srgbClr val="FF0000"/>
                </a:solidFill>
              </a:rPr>
              <a:t>800</a:t>
            </a:r>
            <a:r>
              <a:rPr lang="en-US" dirty="0" smtClean="0"/>
              <a:t> </a:t>
            </a:r>
            <a:r>
              <a:rPr lang="en-US" dirty="0"/>
              <a:t>MeV]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228" y="750062"/>
            <a:ext cx="7637982" cy="54751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304" y="5892581"/>
            <a:ext cx="270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HEAD-2009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8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B3C4-E3C9-0148-98B2-EFCE6CB79BD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have today? [</a:t>
            </a:r>
            <a:r>
              <a:rPr lang="en-US" b="1" dirty="0">
                <a:solidFill>
                  <a:srgbClr val="FF0000"/>
                </a:solidFill>
              </a:rPr>
              <a:t>800</a:t>
            </a:r>
            <a:r>
              <a:rPr lang="en-US" dirty="0"/>
              <a:t> MeV]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228" y="750062"/>
            <a:ext cx="7637982" cy="5487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304" y="5892581"/>
            <a:ext cx="320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JENDL-2007/HE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6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B3C4-E3C9-0148-98B2-EFCE6CB79BD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have today? [</a:t>
            </a:r>
            <a:r>
              <a:rPr lang="en-US" b="1" dirty="0">
                <a:solidFill>
                  <a:srgbClr val="FF0000"/>
                </a:solidFill>
              </a:rPr>
              <a:t>800</a:t>
            </a:r>
            <a:r>
              <a:rPr lang="en-US" dirty="0"/>
              <a:t> MeV]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228" y="750062"/>
            <a:ext cx="7637982" cy="54909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304" y="5892581"/>
            <a:ext cx="320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W3000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3174" y="420344"/>
            <a:ext cx="8713788" cy="5773192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The number of reaction channels and quantities of interest for various nuclear simulations become impractically large</a:t>
            </a:r>
          </a:p>
          <a:p>
            <a:endParaRPr lang="en-US" dirty="0"/>
          </a:p>
          <a:p>
            <a:pPr lvl="1"/>
            <a:r>
              <a:rPr lang="en-US" sz="2000" dirty="0" smtClean="0"/>
              <a:t>For example, in fission and fusion activation-transmutation, burnup, etc., we may couple a Monte-Carlo code with an inventory code</a:t>
            </a:r>
          </a:p>
          <a:p>
            <a:pPr lvl="1"/>
            <a:r>
              <a:rPr lang="en-US" sz="2000" dirty="0" smtClean="0"/>
              <a:t>The inventory code typically considers many channels, decay processes, source term data, responses, etc. </a:t>
            </a:r>
          </a:p>
          <a:p>
            <a:pPr lvl="1"/>
            <a:r>
              <a:rPr lang="en-US" sz="2000" i="1" dirty="0" smtClean="0">
                <a:solidFill>
                  <a:srgbClr val="FF0000"/>
                </a:solidFill>
              </a:rPr>
              <a:t>These may include millions of rate equation matrix elements</a:t>
            </a:r>
          </a:p>
          <a:p>
            <a:pPr lvl="1"/>
            <a:endParaRPr lang="en-US" sz="2000" dirty="0" smtClean="0"/>
          </a:p>
          <a:p>
            <a:r>
              <a:rPr lang="en-US" dirty="0" smtClean="0"/>
              <a:t>Attempting to converge all of the reaction rates for all channels throughout a model is difficult</a:t>
            </a:r>
          </a:p>
          <a:p>
            <a:endParaRPr lang="en-US" dirty="0" smtClean="0"/>
          </a:p>
          <a:p>
            <a:pPr lvl="1"/>
            <a:r>
              <a:rPr lang="en-US" sz="2000" dirty="0" smtClean="0"/>
              <a:t>We achieve this by converging incident particle spectra and collapsing with evaluated nuclear data libraries</a:t>
            </a:r>
            <a:endParaRPr lang="en-US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B3C4-E3C9-0148-98B2-EFCE6CB79BD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5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18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838" y="920750"/>
            <a:ext cx="7613650" cy="532923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B3C4-E3C9-0148-98B2-EFCE6CB79BD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Systematics: SPACS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5576" y="6372882"/>
            <a:ext cx="7666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"SPACS: A semi-empirical parameterization for isotopic spallation cross sections" 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    C. Schmitt, K.-H. Schmidt, A. </a:t>
            </a:r>
            <a:r>
              <a:rPr lang="en-US" sz="1200" dirty="0" err="1" smtClean="0">
                <a:solidFill>
                  <a:schemeClr val="bg1"/>
                </a:solidFill>
              </a:rPr>
              <a:t>Kelic-Heil</a:t>
            </a:r>
            <a:r>
              <a:rPr lang="en-US" sz="1200" dirty="0">
                <a:solidFill>
                  <a:schemeClr val="bg1"/>
                </a:solidFill>
              </a:rPr>
              <a:t>  Phys. Rev. C 90 (2014) 064605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0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_test1_combined_heat_ful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3138" y="920750"/>
            <a:ext cx="7132637" cy="532923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B3C4-E3C9-0148-98B2-EFCE6CB79BD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2352" y="-12351"/>
            <a:ext cx="7851648" cy="591191"/>
          </a:xfrm>
        </p:spPr>
        <p:txBody>
          <a:bodyPr/>
          <a:lstStyle/>
          <a:p>
            <a:r>
              <a:rPr lang="en-US" dirty="0" smtClean="0"/>
              <a:t>1 GeV W FISPACT-II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27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410" y="809183"/>
            <a:ext cx="6741302" cy="3512127"/>
          </a:xfrm>
        </p:spPr>
        <p:txBody>
          <a:bodyPr>
            <a:normAutofit/>
          </a:bodyPr>
          <a:lstStyle/>
          <a:p>
            <a:r>
              <a:rPr lang="en-GB" dirty="0" smtClean="0"/>
              <a:t>FISPACT-II used </a:t>
            </a:r>
            <a:r>
              <a:rPr lang="en-GB" dirty="0" smtClean="0"/>
              <a:t>extensively</a:t>
            </a:r>
            <a:r>
              <a:rPr lang="en-GB" dirty="0"/>
              <a:t> </a:t>
            </a:r>
            <a:r>
              <a:rPr lang="en-GB" dirty="0" smtClean="0"/>
              <a:t>with dozens </a:t>
            </a:r>
            <a:r>
              <a:rPr lang="en-GB" dirty="0"/>
              <a:t>of commercial customers and hundreds of users in over 30 </a:t>
            </a:r>
            <a:r>
              <a:rPr lang="en-GB" dirty="0" smtClean="0"/>
              <a:t>countries</a:t>
            </a:r>
          </a:p>
          <a:p>
            <a:endParaRPr lang="en-GB" dirty="0"/>
          </a:p>
          <a:p>
            <a:r>
              <a:rPr lang="en-GB" dirty="0"/>
              <a:t>US Oak Ridge RSICC and OECD-NEA distribute version 3-20 (Dec 2016) with </a:t>
            </a:r>
            <a:r>
              <a:rPr lang="en-GB" dirty="0" smtClean="0"/>
              <a:t>license agreement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FISPACT-II distribution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240" y="4922583"/>
            <a:ext cx="1982806" cy="1193800"/>
          </a:xfrm>
          <a:prstGeom prst="rect">
            <a:avLst/>
          </a:prstGeom>
        </p:spPr>
      </p:pic>
      <p:pic>
        <p:nvPicPr>
          <p:cNvPr id="5" name="Picture 4" descr="background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5593" y="5032588"/>
            <a:ext cx="1651000" cy="1151467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12078" y="2211167"/>
            <a:ext cx="4992162" cy="282142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33142" indent="-243516" algn="l" defTabSz="457200" rtl="0" fontAlgn="base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 smtClean="0"/>
          </a:p>
          <a:p>
            <a:endParaRPr lang="en-GB" dirty="0"/>
          </a:p>
          <a:p>
            <a:endParaRPr lang="en-GB" i="1" dirty="0"/>
          </a:p>
          <a:p>
            <a:endParaRPr lang="en-GB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12078" y="3889248"/>
            <a:ext cx="7922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http://www.oecd-nea.org/tools/abstract/detail/nea-1890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2078" y="4460918"/>
            <a:ext cx="7922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rsicc.ornl.gov/codes/ccc/ccc8/ccc-836.html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46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4406" y="573327"/>
            <a:ext cx="8777946" cy="5388561"/>
          </a:xfrm>
        </p:spPr>
        <p:txBody>
          <a:bodyPr/>
          <a:lstStyle/>
          <a:p>
            <a:endParaRPr lang="en-GB" sz="2000" dirty="0" smtClean="0"/>
          </a:p>
          <a:p>
            <a:r>
              <a:rPr lang="en-GB" sz="2000" dirty="0" smtClean="0"/>
              <a:t>Online </a:t>
            </a:r>
            <a:r>
              <a:rPr lang="en-GB" sz="2000" dirty="0" smtClean="0"/>
              <a:t>resources have been developed and launched:</a:t>
            </a:r>
          </a:p>
          <a:p>
            <a:pPr lvl="1">
              <a:buFont typeface="Wingdings" charset="2"/>
              <a:buChar char="ü"/>
            </a:pPr>
            <a:r>
              <a:rPr lang="en-GB" sz="2000" dirty="0" smtClean="0"/>
              <a:t> Main page		</a:t>
            </a:r>
            <a:r>
              <a:rPr lang="en-GB" sz="2000" dirty="0" smtClean="0">
                <a:hlinkClick r:id="rId2"/>
              </a:rPr>
              <a:t>http</a:t>
            </a:r>
            <a:r>
              <a:rPr lang="en-GB" sz="2000" dirty="0" smtClean="0">
                <a:hlinkClick r:id="rId2"/>
              </a:rPr>
              <a:t>://fispact.ukaea.uk</a:t>
            </a:r>
            <a:r>
              <a:rPr lang="en-GB" sz="2000" dirty="0" smtClean="0"/>
              <a:t> </a:t>
            </a:r>
          </a:p>
          <a:p>
            <a:pPr lvl="1">
              <a:buFont typeface="Wingdings" charset="2"/>
              <a:buChar char="ü"/>
            </a:pPr>
            <a:r>
              <a:rPr lang="en-GB" sz="2000" dirty="0" smtClean="0"/>
              <a:t> </a:t>
            </a:r>
            <a:r>
              <a:rPr lang="en-GB" sz="2000" dirty="0" smtClean="0"/>
              <a:t>Wiki/e-manual</a:t>
            </a:r>
            <a:r>
              <a:rPr lang="en-GB" sz="2000" dirty="0" smtClean="0"/>
              <a:t>	</a:t>
            </a:r>
            <a:r>
              <a:rPr lang="en-GB" sz="2000" dirty="0" smtClean="0">
                <a:hlinkClick r:id="rId3"/>
              </a:rPr>
              <a:t>http</a:t>
            </a:r>
            <a:r>
              <a:rPr lang="en-GB" sz="2000" dirty="0" smtClean="0">
                <a:hlinkClick r:id="rId3"/>
              </a:rPr>
              <a:t>://fispact.ukaea.uk/wiki</a:t>
            </a:r>
            <a:r>
              <a:rPr lang="en-GB" sz="2000" dirty="0" smtClean="0"/>
              <a:t> </a:t>
            </a:r>
          </a:p>
          <a:p>
            <a:pPr lvl="1">
              <a:buFont typeface="Wingdings" charset="2"/>
              <a:buChar char="ü"/>
            </a:pPr>
            <a:r>
              <a:rPr lang="en-GB" sz="2000" dirty="0" smtClean="0"/>
              <a:t> User forum</a:t>
            </a:r>
            <a:r>
              <a:rPr lang="en-GB" sz="2000" dirty="0" smtClean="0">
                <a:solidFill>
                  <a:schemeClr val="accent1"/>
                </a:solidFill>
              </a:rPr>
              <a:t>		</a:t>
            </a:r>
            <a:r>
              <a:rPr lang="en-GB" sz="2000" dirty="0" smtClean="0">
                <a:solidFill>
                  <a:schemeClr val="accent1"/>
                </a:solidFill>
                <a:hlinkClick r:id="rId4"/>
              </a:rPr>
              <a:t>http</a:t>
            </a:r>
            <a:r>
              <a:rPr lang="en-GB" sz="2000" dirty="0" smtClean="0">
                <a:solidFill>
                  <a:schemeClr val="accent1"/>
                </a:solidFill>
                <a:hlinkClick r:id="rId4"/>
              </a:rPr>
              <a:t>://fispact.ukaea.uk/forum</a:t>
            </a:r>
            <a:r>
              <a:rPr lang="en-GB" sz="2000" dirty="0" smtClean="0">
                <a:solidFill>
                  <a:schemeClr val="accent1"/>
                </a:solidFill>
              </a:rPr>
              <a:t> </a:t>
            </a:r>
            <a:endParaRPr lang="en-GB" sz="2000" dirty="0">
              <a:solidFill>
                <a:schemeClr val="accent1"/>
              </a:solidFill>
            </a:endParaRPr>
          </a:p>
          <a:p>
            <a:endParaRPr lang="en-GB" sz="2000" i="1" dirty="0"/>
          </a:p>
          <a:p>
            <a:endParaRPr lang="en-GB" sz="2000" dirty="0"/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B3C4-E3C9-0148-98B2-EFCE6CB79BD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resources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435" y="3016498"/>
            <a:ext cx="3546818" cy="2883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6240" y="2617343"/>
            <a:ext cx="3402458" cy="35417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406" y="2691176"/>
            <a:ext cx="3123350" cy="34426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92240" y="1521657"/>
            <a:ext cx="2194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</a:rPr>
              <a:t>Users please join and submit queries through the forum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61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8246" y="1432716"/>
            <a:ext cx="4827738" cy="5329238"/>
          </a:xfrm>
        </p:spPr>
        <p:txBody>
          <a:bodyPr/>
          <a:lstStyle/>
          <a:p>
            <a:r>
              <a:rPr lang="en-US" dirty="0" smtClean="0"/>
              <a:t>Nuclear data files for high-energy applications that are:</a:t>
            </a:r>
          </a:p>
          <a:p>
            <a:pPr lvl="1">
              <a:buFont typeface="Wingdings" charset="2"/>
              <a:buChar char="ü"/>
            </a:pPr>
            <a:r>
              <a:rPr lang="en-US" sz="2000" dirty="0" smtClean="0"/>
              <a:t>Complete (covers </a:t>
            </a:r>
            <a:r>
              <a:rPr lang="en-US" sz="2000" dirty="0"/>
              <a:t>all reaction mechanisms from target to proton without </a:t>
            </a:r>
            <a:r>
              <a:rPr lang="en-US" sz="2000" dirty="0" smtClean="0"/>
              <a:t>omissions)</a:t>
            </a:r>
          </a:p>
          <a:p>
            <a:pPr lvl="1">
              <a:buFont typeface="Wingdings" charset="2"/>
              <a:buChar char="ü"/>
            </a:pPr>
            <a:r>
              <a:rPr lang="en-US" sz="2000" dirty="0" smtClean="0"/>
              <a:t>Fully ENDF-6 compliant</a:t>
            </a:r>
          </a:p>
          <a:p>
            <a:pPr lvl="1">
              <a:buFont typeface="Wingdings" charset="2"/>
              <a:buChar char="ü"/>
            </a:pPr>
            <a:r>
              <a:rPr lang="en-US" sz="2000" dirty="0" smtClean="0"/>
              <a:t>Consistent</a:t>
            </a:r>
          </a:p>
          <a:p>
            <a:pPr lvl="1">
              <a:buFont typeface="Wingdings" charset="2"/>
              <a:buChar char="ü"/>
            </a:pPr>
            <a:r>
              <a:rPr lang="en-US" sz="2000" dirty="0" smtClean="0"/>
              <a:t>Reproducible</a:t>
            </a:r>
          </a:p>
          <a:p>
            <a:pPr lvl="1">
              <a:buFont typeface="Wingdings" charset="2"/>
              <a:buChar char="ü"/>
            </a:pPr>
            <a:r>
              <a:rPr lang="en-US" sz="2000" dirty="0" smtClean="0"/>
              <a:t>Traceable (all methods, codes, parameters)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B3C4-E3C9-0148-98B2-EFCE6CB79BD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needed?</a:t>
            </a:r>
            <a:endParaRPr lang="en-US" dirty="0"/>
          </a:p>
        </p:txBody>
      </p:sp>
      <p:pic>
        <p:nvPicPr>
          <p:cNvPr id="1026" name="Picture 2" descr="mage result for uncle sam poin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562" y="1432716"/>
            <a:ext cx="320040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2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B3C4-E3C9-0148-98B2-EFCE6CB79BD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FISPACT-II: a snapshot</a:t>
            </a:r>
            <a:endParaRPr lang="en-US" dirty="0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 bwMode="auto">
          <a:xfrm>
            <a:off x="183174" y="920747"/>
            <a:ext cx="6083514" cy="5329238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latin typeface="Arial" charset="0"/>
              </a:rPr>
              <a:t>FISPACT-II &amp; libraries platform has been developed by UKAEA to provide nuclear observables, using the most advanced nuclear reaction physics, for a wide variety of </a:t>
            </a:r>
            <a:r>
              <a:rPr lang="en-US" sz="2000" dirty="0" smtClean="0">
                <a:latin typeface="Arial" charset="0"/>
              </a:rPr>
              <a:t>applications</a:t>
            </a:r>
            <a:endParaRPr lang="en-US" sz="2000" dirty="0">
              <a:latin typeface="Arial" charset="0"/>
            </a:endParaRPr>
          </a:p>
          <a:p>
            <a:pPr lvl="1">
              <a:buFont typeface="Wingdings" charset="2"/>
              <a:buChar char="ü"/>
            </a:pPr>
            <a:r>
              <a:rPr lang="en-US" sz="1600" dirty="0" smtClean="0">
                <a:latin typeface="Arial" charset="0"/>
              </a:rPr>
              <a:t>Fine </a:t>
            </a:r>
            <a:r>
              <a:rPr lang="en-US" sz="1600" dirty="0">
                <a:latin typeface="Arial" charset="0"/>
              </a:rPr>
              <a:t>grid data for </a:t>
            </a:r>
            <a:r>
              <a:rPr lang="en-US" sz="1600" b="1" u="sng" dirty="0" smtClean="0">
                <a:latin typeface="Arial" charset="0"/>
              </a:rPr>
              <a:t>5 incident particles</a:t>
            </a:r>
            <a:r>
              <a:rPr lang="en-US" sz="1600" dirty="0" smtClean="0">
                <a:latin typeface="Arial" charset="0"/>
              </a:rPr>
              <a:t>, </a:t>
            </a:r>
            <a:r>
              <a:rPr lang="en-US" sz="1600" dirty="0" err="1" smtClean="0">
                <a:latin typeface="Arial" charset="0"/>
              </a:rPr>
              <a:t>nFY</a:t>
            </a:r>
            <a:r>
              <a:rPr lang="en-US" sz="1600" dirty="0" smtClean="0">
                <a:latin typeface="Arial" charset="0"/>
              </a:rPr>
              <a:t>, s/</a:t>
            </a:r>
            <a:r>
              <a:rPr lang="en-US" sz="1600" dirty="0" err="1" smtClean="0">
                <a:latin typeface="Arial" charset="0"/>
              </a:rPr>
              <a:t>oFY</a:t>
            </a:r>
            <a:endParaRPr lang="en-US" sz="1600" dirty="0" smtClean="0">
              <a:latin typeface="Arial" charset="0"/>
            </a:endParaRPr>
          </a:p>
          <a:p>
            <a:pPr lvl="1">
              <a:buFont typeface="Wingdings" charset="2"/>
              <a:buChar char="ü"/>
            </a:pPr>
            <a:r>
              <a:rPr lang="en-US" sz="1600" b="1" u="sng" dirty="0">
                <a:latin typeface="Arial" charset="0"/>
              </a:rPr>
              <a:t>A</a:t>
            </a:r>
            <a:r>
              <a:rPr lang="en-US" sz="1600" b="1" u="sng" dirty="0" smtClean="0">
                <a:latin typeface="Arial" charset="0"/>
              </a:rPr>
              <a:t>ny</a:t>
            </a:r>
            <a:r>
              <a:rPr lang="en-US" sz="1600" dirty="0" smtClean="0">
                <a:latin typeface="Arial" charset="0"/>
              </a:rPr>
              <a:t> major </a:t>
            </a:r>
            <a:r>
              <a:rPr lang="en-US" sz="1600" dirty="0" smtClean="0">
                <a:latin typeface="Arial" charset="0"/>
              </a:rPr>
              <a:t>decay </a:t>
            </a:r>
            <a:r>
              <a:rPr lang="en-US" sz="1600" dirty="0" smtClean="0">
                <a:latin typeface="Arial" charset="0"/>
              </a:rPr>
              <a:t>d</a:t>
            </a:r>
            <a:r>
              <a:rPr lang="en-US" sz="1600" dirty="0" smtClean="0">
                <a:latin typeface="Arial" charset="0"/>
              </a:rPr>
              <a:t>ata</a:t>
            </a:r>
            <a:endParaRPr lang="en-US" sz="1600" dirty="0" smtClean="0">
              <a:latin typeface="Arial" charset="0"/>
            </a:endParaRPr>
          </a:p>
          <a:p>
            <a:pPr lvl="1">
              <a:buFont typeface="Wingdings" charset="2"/>
              <a:buChar char="ü"/>
            </a:pPr>
            <a:r>
              <a:rPr lang="en-US" sz="1600" b="1" u="sng" dirty="0">
                <a:latin typeface="Arial" charset="0"/>
              </a:rPr>
              <a:t>All</a:t>
            </a:r>
            <a:r>
              <a:rPr lang="en-US" sz="1600" b="1" dirty="0">
                <a:latin typeface="Arial" charset="0"/>
              </a:rPr>
              <a:t> </a:t>
            </a:r>
            <a:r>
              <a:rPr lang="en-US" sz="1600" dirty="0" smtClean="0">
                <a:latin typeface="Arial" charset="0"/>
              </a:rPr>
              <a:t>ENDF/B-VII.1, JENDL-4.0, JEFF-3.2 ENDF</a:t>
            </a:r>
            <a:r>
              <a:rPr lang="en-US" sz="1600" dirty="0">
                <a:latin typeface="Arial" charset="0"/>
              </a:rPr>
              <a:t>-6 data including </a:t>
            </a:r>
            <a:r>
              <a:rPr lang="en-US" sz="1600" b="1" i="1" u="sng" dirty="0">
                <a:latin typeface="Arial" charset="0"/>
              </a:rPr>
              <a:t>full processing </a:t>
            </a:r>
            <a:r>
              <a:rPr lang="en-US" sz="1600" b="1" u="sng" dirty="0">
                <a:latin typeface="Arial" charset="0"/>
              </a:rPr>
              <a:t>of TENDL-</a:t>
            </a:r>
            <a:r>
              <a:rPr lang="en-US" sz="1600" b="1" u="sng" dirty="0" smtClean="0">
                <a:latin typeface="Arial" charset="0"/>
              </a:rPr>
              <a:t>2015</a:t>
            </a:r>
            <a:endParaRPr lang="en-US" sz="1600" b="1" u="sng" dirty="0">
              <a:latin typeface="Arial" charset="0"/>
            </a:endParaRPr>
          </a:p>
          <a:p>
            <a:pPr lvl="1">
              <a:buFont typeface="Wingdings" charset="2"/>
              <a:buChar char="ü"/>
            </a:pPr>
            <a:r>
              <a:rPr lang="en-US" sz="1600" dirty="0" smtClean="0">
                <a:latin typeface="Arial" charset="0"/>
              </a:rPr>
              <a:t>Full variance-</a:t>
            </a:r>
            <a:r>
              <a:rPr lang="en-US" sz="1600" b="1" u="sng" dirty="0" smtClean="0">
                <a:latin typeface="Arial" charset="0"/>
              </a:rPr>
              <a:t>covariance</a:t>
            </a:r>
            <a:r>
              <a:rPr lang="en-US" sz="1600" dirty="0" smtClean="0">
                <a:latin typeface="Arial" charset="0"/>
              </a:rPr>
              <a:t> treatment</a:t>
            </a:r>
          </a:p>
          <a:p>
            <a:pPr lvl="1">
              <a:buFont typeface="Wingdings" charset="2"/>
              <a:buChar char="ü"/>
            </a:pPr>
            <a:r>
              <a:rPr lang="en-US" sz="1600" dirty="0" smtClean="0">
                <a:latin typeface="Arial" charset="0"/>
              </a:rPr>
              <a:t>Modern LSODES-2003 solver</a:t>
            </a:r>
          </a:p>
          <a:p>
            <a:pPr lvl="1">
              <a:buFont typeface="Wingdings" charset="2"/>
              <a:buChar char="ü"/>
            </a:pPr>
            <a:r>
              <a:rPr lang="en-US" sz="1600" dirty="0" smtClean="0">
                <a:latin typeface="Arial" charset="0"/>
              </a:rPr>
              <a:t>Resolved and unresolved </a:t>
            </a:r>
            <a:r>
              <a:rPr lang="en-US" sz="1600" b="1" u="sng" dirty="0" smtClean="0">
                <a:latin typeface="Arial" charset="0"/>
              </a:rPr>
              <a:t>self-shielding</a:t>
            </a:r>
            <a:r>
              <a:rPr lang="en-US" sz="1600" b="1" dirty="0" smtClean="0">
                <a:latin typeface="Arial" charset="0"/>
              </a:rPr>
              <a:t> </a:t>
            </a:r>
            <a:r>
              <a:rPr lang="en-US" sz="1600" dirty="0" smtClean="0">
                <a:latin typeface="Arial" charset="0"/>
              </a:rPr>
              <a:t>through PT</a:t>
            </a:r>
          </a:p>
          <a:p>
            <a:pPr lvl="1">
              <a:buFont typeface="Wingdings" charset="2"/>
              <a:buChar char="ü"/>
            </a:pPr>
            <a:r>
              <a:rPr lang="en-US" sz="1600" dirty="0" smtClean="0">
                <a:latin typeface="Arial" charset="0"/>
              </a:rPr>
              <a:t>DPA, </a:t>
            </a:r>
            <a:r>
              <a:rPr lang="en-US" sz="1600" dirty="0" err="1" smtClean="0">
                <a:latin typeface="Arial" charset="0"/>
              </a:rPr>
              <a:t>kerma</a:t>
            </a:r>
            <a:r>
              <a:rPr lang="en-US" sz="1600" dirty="0" smtClean="0">
                <a:latin typeface="Arial" charset="0"/>
              </a:rPr>
              <a:t>, PKA, gas production, yields up to </a:t>
            </a:r>
            <a:r>
              <a:rPr lang="en-US" sz="1600" dirty="0" err="1" smtClean="0">
                <a:latin typeface="Arial" charset="0"/>
              </a:rPr>
              <a:t>GeV</a:t>
            </a:r>
            <a:endParaRPr lang="en-US" sz="1600" dirty="0" smtClean="0">
              <a:latin typeface="Arial" charset="0"/>
            </a:endParaRPr>
          </a:p>
          <a:p>
            <a:pPr lvl="1">
              <a:buFont typeface="Wingdings" charset="2"/>
              <a:buChar char="ü"/>
            </a:pPr>
            <a:r>
              <a:rPr lang="en-US" sz="1600" dirty="0" smtClean="0">
                <a:latin typeface="Arial" charset="0"/>
              </a:rPr>
              <a:t>Monte-</a:t>
            </a:r>
            <a:r>
              <a:rPr lang="en-US" sz="1600" dirty="0" err="1" smtClean="0">
                <a:latin typeface="Arial" charset="0"/>
              </a:rPr>
              <a:t>carlo</a:t>
            </a:r>
            <a:r>
              <a:rPr lang="en-US" sz="1600" dirty="0" smtClean="0">
                <a:latin typeface="Arial" charset="0"/>
              </a:rPr>
              <a:t> sensitivity analysis</a:t>
            </a:r>
          </a:p>
          <a:p>
            <a:pPr lvl="1">
              <a:buFont typeface="Wingdings" charset="2"/>
              <a:buChar char="ü"/>
            </a:pPr>
            <a:r>
              <a:rPr lang="en-US" sz="1600" dirty="0" smtClean="0">
                <a:latin typeface="Arial" charset="0"/>
              </a:rPr>
              <a:t>Multi-irradiation/cooling step pathway analysis</a:t>
            </a:r>
          </a:p>
          <a:p>
            <a:pPr lvl="1">
              <a:buFont typeface="Wingdings" charset="2"/>
              <a:buChar char="ü"/>
            </a:pPr>
            <a:r>
              <a:rPr lang="en-US" sz="1600" dirty="0" smtClean="0">
                <a:latin typeface="Arial" charset="0"/>
              </a:rPr>
              <a:t>Thin/thick target yields</a:t>
            </a:r>
          </a:p>
          <a:p>
            <a:pPr lvl="1">
              <a:buFont typeface="Wingdings" charset="2"/>
              <a:buChar char="ü"/>
            </a:pPr>
            <a:r>
              <a:rPr lang="en-US" sz="1600" dirty="0" smtClean="0">
                <a:latin typeface="Arial" charset="0"/>
              </a:rPr>
              <a:t>Temperatures from </a:t>
            </a:r>
            <a:r>
              <a:rPr lang="en-US" sz="1600" b="1" u="sng" dirty="0" smtClean="0">
                <a:latin typeface="Arial" charset="0"/>
              </a:rPr>
              <a:t>0K to 1200K</a:t>
            </a:r>
            <a:r>
              <a:rPr lang="en-US" sz="1600" b="1" dirty="0" smtClean="0">
                <a:latin typeface="Arial" charset="0"/>
              </a:rPr>
              <a:t> </a:t>
            </a:r>
            <a:r>
              <a:rPr lang="en-US" sz="1600" dirty="0" smtClean="0">
                <a:latin typeface="Arial" charset="0"/>
              </a:rPr>
              <a:t>(Reactor) and above to </a:t>
            </a:r>
            <a:r>
              <a:rPr lang="en-US" sz="1600" dirty="0" err="1" smtClean="0">
                <a:latin typeface="Arial" charset="0"/>
              </a:rPr>
              <a:t>kT</a:t>
            </a:r>
            <a:r>
              <a:rPr lang="en-US" sz="1600" dirty="0" smtClean="0">
                <a:latin typeface="Arial" charset="0"/>
              </a:rPr>
              <a:t>=5, 30, 100 </a:t>
            </a:r>
            <a:r>
              <a:rPr lang="en-US" sz="1600" dirty="0" err="1" smtClean="0">
                <a:latin typeface="Arial" charset="0"/>
              </a:rPr>
              <a:t>keV</a:t>
            </a:r>
            <a:r>
              <a:rPr lang="en-US" sz="1600" dirty="0" smtClean="0">
                <a:latin typeface="Arial" charset="0"/>
              </a:rPr>
              <a:t> (Astrophysics)</a:t>
            </a:r>
          </a:p>
          <a:p>
            <a:pPr lvl="1">
              <a:buFont typeface="Wingdings" charset="2"/>
              <a:buChar char="ü"/>
            </a:pPr>
            <a:endParaRPr lang="en-US" sz="2000" dirty="0" smtClean="0"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504" y="1117922"/>
            <a:ext cx="3144536" cy="449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2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B3C4-E3C9-0148-98B2-EFCE6CB79BD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FISPACT-II flowchart</a:t>
            </a:r>
            <a:endParaRPr lang="en-US" dirty="0"/>
          </a:p>
        </p:txBody>
      </p:sp>
      <p:pic>
        <p:nvPicPr>
          <p:cNvPr id="5" name="Picture 4" descr="CPS13.1028-1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36" y="616583"/>
            <a:ext cx="7273168" cy="581157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-434084" y="2494939"/>
            <a:ext cx="2706624" cy="252816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High-Energy </a:t>
            </a:r>
            <a:r>
              <a:rPr lang="en-US" dirty="0" smtClean="0">
                <a:solidFill>
                  <a:sysClr val="windowText" lastClr="000000"/>
                </a:solidFill>
              </a:rPr>
              <a:t>extension data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272540" y="3730752"/>
            <a:ext cx="1567940" cy="18000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40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786282"/>
            <a:ext cx="4911351" cy="2711512"/>
          </a:xfrm>
        </p:spPr>
        <p:txBody>
          <a:bodyPr>
            <a:normAutofit/>
          </a:bodyPr>
          <a:lstStyle/>
          <a:p>
            <a:r>
              <a:rPr lang="en-US" sz="1800" dirty="0" smtClean="0"/>
              <a:t>FISPACT-II and libraries are subject of various validation reports:</a:t>
            </a:r>
          </a:p>
          <a:p>
            <a:pPr lvl="1"/>
            <a:r>
              <a:rPr lang="en-US" dirty="0" smtClean="0"/>
              <a:t>CCFE-R(15)25 Fusion decay heat</a:t>
            </a:r>
          </a:p>
          <a:p>
            <a:pPr lvl="1"/>
            <a:r>
              <a:rPr lang="en-US" dirty="0" smtClean="0"/>
              <a:t>CCFE</a:t>
            </a:r>
            <a:r>
              <a:rPr lang="en-US" dirty="0"/>
              <a:t>-R(15)</a:t>
            </a:r>
            <a:r>
              <a:rPr lang="en-US" dirty="0" smtClean="0"/>
              <a:t>27 Integral fusion</a:t>
            </a:r>
          </a:p>
          <a:p>
            <a:pPr lvl="1"/>
            <a:r>
              <a:rPr lang="en-US" dirty="0" smtClean="0"/>
              <a:t>CCFE-R(15)28 Fission decay heat</a:t>
            </a:r>
          </a:p>
          <a:p>
            <a:pPr lvl="1"/>
            <a:r>
              <a:rPr lang="en-US" dirty="0" smtClean="0"/>
              <a:t>UKAEA-R(15)29 </a:t>
            </a:r>
            <a:r>
              <a:rPr lang="en-US" dirty="0" err="1" smtClean="0"/>
              <a:t>Astro</a:t>
            </a:r>
            <a:r>
              <a:rPr lang="en-US" dirty="0" smtClean="0"/>
              <a:t> s-process</a:t>
            </a:r>
          </a:p>
          <a:p>
            <a:pPr lvl="1"/>
            <a:r>
              <a:rPr lang="en-US" dirty="0" smtClean="0"/>
              <a:t>UKAEA-R(15)30 RI/</a:t>
            </a:r>
            <a:r>
              <a:rPr lang="en-US" dirty="0" err="1" smtClean="0"/>
              <a:t>therm</a:t>
            </a:r>
            <a:r>
              <a:rPr lang="en-US" dirty="0" smtClean="0"/>
              <a:t>/systematics</a:t>
            </a:r>
          </a:p>
          <a:p>
            <a:pPr lvl="1"/>
            <a:r>
              <a:rPr lang="en-US" dirty="0" smtClean="0"/>
              <a:t>UKAEA-R(15)35 Summary report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validation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89C2-9590-0041-9DF4-50D44A9641CC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534" y="786468"/>
            <a:ext cx="1874354" cy="2617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476" y="786282"/>
            <a:ext cx="1857208" cy="2617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114" y="3537174"/>
            <a:ext cx="1883130" cy="2651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666" y="3537174"/>
            <a:ext cx="1882038" cy="2651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0214" y="3550156"/>
            <a:ext cx="1874354" cy="2598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0584" y="3547019"/>
            <a:ext cx="1902261" cy="26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8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B3C4-E3C9-0148-98B2-EFCE6CB79BD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08667" y="-12351"/>
            <a:ext cx="7535333" cy="591191"/>
          </a:xfrm>
        </p:spPr>
        <p:txBody>
          <a:bodyPr/>
          <a:lstStyle/>
          <a:p>
            <a:r>
              <a:rPr lang="en-US" sz="2800" dirty="0" smtClean="0"/>
              <a:t>FNS SS316 decay heat validation</a:t>
            </a:r>
            <a:endParaRPr lang="en-US" sz="2800" dirty="0"/>
          </a:p>
        </p:txBody>
      </p:sp>
      <p:pic>
        <p:nvPicPr>
          <p:cNvPr id="6" name="SS316_combined_external_linechart_decayheat_log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91" y="1293034"/>
            <a:ext cx="9144001" cy="411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1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926" y="1646155"/>
            <a:ext cx="5324137" cy="376264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3172" y="920747"/>
            <a:ext cx="4602694" cy="5329238"/>
          </a:xfrm>
        </p:spPr>
        <p:txBody>
          <a:bodyPr/>
          <a:lstStyle/>
          <a:p>
            <a:r>
              <a:rPr lang="en-US" dirty="0" smtClean="0"/>
              <a:t>TENDL has outperformed all libraries</a:t>
            </a:r>
            <a:r>
              <a:rPr lang="en-US" b="1" dirty="0" smtClean="0"/>
              <a:t>, including EAF</a:t>
            </a:r>
            <a:r>
              <a:rPr lang="en-US" dirty="0" smtClean="0"/>
              <a:t>, which is </a:t>
            </a:r>
            <a:r>
              <a:rPr lang="en-US" i="1" dirty="0" smtClean="0"/>
              <a:t>tuned </a:t>
            </a:r>
            <a:r>
              <a:rPr lang="en-US" dirty="0" smtClean="0"/>
              <a:t>to these </a:t>
            </a:r>
            <a:r>
              <a:rPr lang="en-US" dirty="0" smtClean="0"/>
              <a:t>experiments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Legacy libraries miss          1/3 of the channels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EAF mean = </a:t>
            </a:r>
            <a:r>
              <a:rPr lang="en-US" b="1" dirty="0" smtClean="0"/>
              <a:t>0.850</a:t>
            </a:r>
            <a:r>
              <a:rPr lang="en-US" dirty="0" smtClean="0"/>
              <a:t> while TENDL = </a:t>
            </a:r>
            <a:r>
              <a:rPr lang="en-US" b="1" dirty="0" smtClean="0"/>
              <a:t>0.993 </a:t>
            </a:r>
            <a:r>
              <a:rPr lang="en-US" dirty="0" smtClean="0"/>
              <a:t>– asymmetry implies underestimations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B3C4-E3C9-0148-98B2-EFCE6CB79BD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Integro</a:t>
            </a:r>
            <a:r>
              <a:rPr lang="en-US" dirty="0" smtClean="0"/>
              <a:t>-differential results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48" y="3897817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2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7800" y="786467"/>
            <a:ext cx="5250590" cy="5521199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Subject of recent UKAEA validation report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1600" i="1" dirty="0" smtClean="0"/>
              <a:t>M. Fleming, J-Ch. Sublet. Validation of FISPACT-II Decay Heat and Inventory Predictions for Fission Events. CCFE-R(15</a:t>
            </a:r>
            <a:r>
              <a:rPr lang="en-US" sz="1600" i="1" dirty="0"/>
              <a:t>)28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Series of decay heat measurements from fission ‘pulses’ and longer duration irradiations</a:t>
            </a:r>
          </a:p>
          <a:p>
            <a:pPr lvl="1"/>
            <a:r>
              <a:rPr lang="en-US" dirty="0" smtClean="0"/>
              <a:t>Calorimetric, beta, gamma, measurements, many techniques, varying quality</a:t>
            </a:r>
          </a:p>
          <a:p>
            <a:pPr lvl="1"/>
            <a:r>
              <a:rPr lang="en-US" dirty="0" smtClean="0"/>
              <a:t>Statistical meta-analysis (</a:t>
            </a:r>
            <a:r>
              <a:rPr lang="en-US" i="1" dirty="0" err="1" smtClean="0"/>
              <a:t>eg</a:t>
            </a:r>
            <a:r>
              <a:rPr lang="en-US" dirty="0" smtClean="0"/>
              <a:t> Tobias, ANSI/ANS-5.1) with selection of experiments and human weightings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3200" y="-12351"/>
            <a:ext cx="6400799" cy="591191"/>
          </a:xfrm>
        </p:spPr>
        <p:txBody>
          <a:bodyPr/>
          <a:lstStyle/>
          <a:p>
            <a:r>
              <a:rPr lang="en-US" dirty="0" smtClean="0"/>
              <a:t>Fission decay heat benchmarks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89C2-9590-0041-9DF4-50D44A9641CC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390" y="872836"/>
            <a:ext cx="3577498" cy="50784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55390" y="872836"/>
            <a:ext cx="3450498" cy="514696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pulse simulations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89C2-9590-0041-9DF4-50D44A9641CC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5" name="Picture 4" descr="gamma+tota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34" y="872996"/>
            <a:ext cx="2838450" cy="2020453"/>
          </a:xfrm>
          <a:prstGeom prst="rect">
            <a:avLst/>
          </a:prstGeom>
        </p:spPr>
      </p:pic>
      <p:pic>
        <p:nvPicPr>
          <p:cNvPr id="6" name="Picture 5" descr="gamma+tota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249" y="875174"/>
            <a:ext cx="2846916" cy="2018275"/>
          </a:xfrm>
          <a:prstGeom prst="rect">
            <a:avLst/>
          </a:prstGeom>
        </p:spPr>
      </p:pic>
      <p:pic>
        <p:nvPicPr>
          <p:cNvPr id="7" name="Picture 6" descr="gamma+total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1400" y="875174"/>
            <a:ext cx="2884488" cy="2053223"/>
          </a:xfrm>
          <a:prstGeom prst="rect">
            <a:avLst/>
          </a:prstGeom>
        </p:spPr>
      </p:pic>
      <p:pic>
        <p:nvPicPr>
          <p:cNvPr id="8" name="Picture 7" descr="gamma+total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83" y="4276800"/>
            <a:ext cx="2921001" cy="2070796"/>
          </a:xfrm>
          <a:prstGeom prst="rect">
            <a:avLst/>
          </a:prstGeom>
        </p:spPr>
      </p:pic>
      <p:pic>
        <p:nvPicPr>
          <p:cNvPr id="9" name="Picture 8" descr="gamma+total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1400" y="4276800"/>
            <a:ext cx="2884488" cy="2044911"/>
          </a:xfrm>
          <a:prstGeom prst="rect">
            <a:avLst/>
          </a:prstGeom>
        </p:spPr>
      </p:pic>
      <p:pic>
        <p:nvPicPr>
          <p:cNvPr id="10" name="Picture 9" descr="gamma+total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9884" y="4276800"/>
            <a:ext cx="2909175" cy="2070796"/>
          </a:xfrm>
          <a:prstGeom prst="rect">
            <a:avLst/>
          </a:prstGeom>
        </p:spPr>
      </p:pic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457199" y="3181536"/>
            <a:ext cx="8449733" cy="1304805"/>
          </a:xfrm>
        </p:spPr>
        <p:txBody>
          <a:bodyPr>
            <a:normAutofit/>
          </a:bodyPr>
          <a:lstStyle/>
          <a:p>
            <a:r>
              <a:rPr lang="en-US" dirty="0" smtClean="0"/>
              <a:t>Top (left to right): thermal U5, P9, P1 total and gamma heat</a:t>
            </a:r>
          </a:p>
          <a:p>
            <a:r>
              <a:rPr lang="en-US" dirty="0" smtClean="0"/>
              <a:t>Bottom (left to right): fast U3, U8, P9 total and gamma heat</a:t>
            </a:r>
          </a:p>
        </p:txBody>
      </p:sp>
    </p:spTree>
    <p:extLst>
      <p:ext uri="{BB962C8B-B14F-4D97-AF65-F5344CB8AC3E}">
        <p14:creationId xmlns:p14="http://schemas.microsoft.com/office/powerpoint/2010/main" val="425091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ualbrand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Dualbrand PowerPoint</Template>
  <TotalTime>31666</TotalTime>
  <Words>936</Words>
  <Application>Microsoft Macintosh PowerPoint</Application>
  <PresentationFormat>On-screen Show (4:3)</PresentationFormat>
  <Paragraphs>156</Paragraphs>
  <Slides>24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Calibri</vt:lpstr>
      <vt:lpstr>ＭＳ Ｐゴシック</vt:lpstr>
      <vt:lpstr>Wingdings</vt:lpstr>
      <vt:lpstr>Arial</vt:lpstr>
      <vt:lpstr>Dualbrand PowerPoint</vt:lpstr>
      <vt:lpstr>PowerPoint Presentation</vt:lpstr>
      <vt:lpstr>Motivation</vt:lpstr>
      <vt:lpstr>FISPACT-II: a snapshot</vt:lpstr>
      <vt:lpstr>FISPACT-II flowchart</vt:lpstr>
      <vt:lpstr>General validation </vt:lpstr>
      <vt:lpstr>FNS SS316 decay heat validation</vt:lpstr>
      <vt:lpstr>Integro-differential results</vt:lpstr>
      <vt:lpstr>Fission decay heat benchmarks</vt:lpstr>
      <vt:lpstr>Standard pulse simulations</vt:lpstr>
      <vt:lpstr>Advanced application examples: UQP</vt:lpstr>
      <vt:lpstr>Recap</vt:lpstr>
      <vt:lpstr>An approach</vt:lpstr>
      <vt:lpstr>FISPACT-II and high(er) energies</vt:lpstr>
      <vt:lpstr>What do we have today? [200 MeV]</vt:lpstr>
      <vt:lpstr>What do we have today? [200 MeV]</vt:lpstr>
      <vt:lpstr>What do we have today? [200 MeV]</vt:lpstr>
      <vt:lpstr>What do we have today? [800 MeV]</vt:lpstr>
      <vt:lpstr>What do we have today? [800 MeV]</vt:lpstr>
      <vt:lpstr>What do we have today? [800 MeV]</vt:lpstr>
      <vt:lpstr>Systematics: SPACS</vt:lpstr>
      <vt:lpstr>1 GeV W FISPACT-II</vt:lpstr>
      <vt:lpstr>FISPACT-II distribution</vt:lpstr>
      <vt:lpstr>Online resources</vt:lpstr>
      <vt:lpstr>What is needed?</vt:lpstr>
    </vt:vector>
  </TitlesOfParts>
  <Company>Culham Centre for Fusion Energy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Fleming, Michael</dc:creator>
  <cp:lastModifiedBy>Michael Fleming</cp:lastModifiedBy>
  <cp:revision>653</cp:revision>
  <dcterms:created xsi:type="dcterms:W3CDTF">2015-11-04T14:43:19Z</dcterms:created>
  <dcterms:modified xsi:type="dcterms:W3CDTF">2017-05-22T05:24:35Z</dcterms:modified>
</cp:coreProperties>
</file>