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437" r:id="rId3"/>
    <p:sldId id="441" r:id="rId4"/>
    <p:sldId id="438" r:id="rId5"/>
    <p:sldId id="439" r:id="rId6"/>
    <p:sldId id="400" r:id="rId7"/>
    <p:sldId id="405" r:id="rId8"/>
    <p:sldId id="401" r:id="rId9"/>
    <p:sldId id="402" r:id="rId10"/>
    <p:sldId id="403" r:id="rId11"/>
    <p:sldId id="411" r:id="rId12"/>
    <p:sldId id="394" r:id="rId13"/>
    <p:sldId id="396" r:id="rId14"/>
    <p:sldId id="416" r:id="rId15"/>
    <p:sldId id="407" r:id="rId16"/>
    <p:sldId id="408" r:id="rId17"/>
    <p:sldId id="409" r:id="rId18"/>
    <p:sldId id="410" r:id="rId19"/>
    <p:sldId id="435" r:id="rId20"/>
    <p:sldId id="413" r:id="rId21"/>
    <p:sldId id="412" r:id="rId22"/>
    <p:sldId id="383" r:id="rId23"/>
    <p:sldId id="440" r:id="rId24"/>
    <p:sldId id="442" r:id="rId25"/>
    <p:sldId id="443" r:id="rId26"/>
    <p:sldId id="415" r:id="rId27"/>
    <p:sldId id="418" r:id="rId28"/>
    <p:sldId id="414" r:id="rId29"/>
    <p:sldId id="417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</p:sldIdLst>
  <p:sldSz cx="9144000" cy="6858000" type="screen4x3"/>
  <p:notesSz cx="6858000" cy="9144000"/>
  <p:defaultTextStyle>
    <a:defPPr>
      <a:defRPr lang="sv-SE"/>
    </a:defPPr>
    <a:lvl1pPr marL="0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A46"/>
    <a:srgbClr val="CEFFF6"/>
    <a:srgbClr val="FFD7F8"/>
    <a:srgbClr val="EEEEE6"/>
    <a:srgbClr val="EEE6DF"/>
    <a:srgbClr val="FFFFA0"/>
    <a:srgbClr val="FFBBDB"/>
    <a:srgbClr val="FF00FF"/>
    <a:srgbClr val="020000"/>
    <a:srgbClr val="FF2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3" autoAdjust="0"/>
    <p:restoredTop sz="94630" autoAdjust="0"/>
  </p:normalViewPr>
  <p:slideViewPr>
    <p:cSldViewPr>
      <p:cViewPr varScale="1">
        <p:scale>
          <a:sx n="87" d="100"/>
          <a:sy n="87" d="100"/>
        </p:scale>
        <p:origin x="-1280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22/05/17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1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FF0000"/>
                </a:solidFill>
                <a:latin typeface="Papyrus"/>
                <a:cs typeface="Papyrus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6" y="44624"/>
            <a:ext cx="1370480" cy="7332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755576" y="6525344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4</a:t>
            </a:r>
            <a:r>
              <a:rPr lang="en-GB" sz="1600" baseline="30000" dirty="0" smtClean="0">
                <a:solidFill>
                  <a:srgbClr val="FF0000"/>
                </a:solidFill>
                <a:latin typeface="Papyrus"/>
                <a:cs typeface="Papyrus"/>
              </a:rPr>
              <a:t>th</a:t>
            </a:r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 International Workshop</a:t>
            </a:r>
            <a:r>
              <a:rPr lang="en-GB" sz="1600" baseline="0" dirty="0" smtClean="0">
                <a:solidFill>
                  <a:srgbClr val="FF0000"/>
                </a:solidFill>
                <a:latin typeface="Papyrus"/>
                <a:cs typeface="Papyrus"/>
              </a:rPr>
              <a:t> on Accelerator Radiation Induced Activation </a:t>
            </a:r>
            <a:endParaRPr lang="en-GB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pyrus"/>
                <a:cs typeface="Papyru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755576" y="6453336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4</a:t>
            </a:r>
            <a:r>
              <a:rPr lang="en-GB" sz="1600" baseline="30000" dirty="0" smtClean="0">
                <a:solidFill>
                  <a:srgbClr val="FF0000"/>
                </a:solidFill>
                <a:latin typeface="Papyrus"/>
                <a:cs typeface="Papyrus"/>
              </a:rPr>
              <a:t>th</a:t>
            </a:r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 International Workshop</a:t>
            </a:r>
            <a:r>
              <a:rPr lang="en-GB" sz="1600" baseline="0" dirty="0" smtClean="0">
                <a:solidFill>
                  <a:srgbClr val="FF0000"/>
                </a:solidFill>
                <a:latin typeface="Papyrus"/>
                <a:cs typeface="Papyrus"/>
              </a:rPr>
              <a:t> on Accelerator Radiation Induced Activation </a:t>
            </a:r>
            <a:endParaRPr lang="en-GB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85772" tIns="42885" rIns="85772" bIns="428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22/05/17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857716" rtl="0" eaLnBrk="1" latinLnBrk="0" hangingPunct="1">
        <a:spcBef>
          <a:spcPct val="0"/>
        </a:spcBef>
        <a:buNone/>
        <a:defRPr sz="3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1643" indent="-321643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96894" indent="-268036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2145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0100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929862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58720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578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6436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9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858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716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6574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433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4291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3149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007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65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github.com/SAnsell/CombLay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311952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Study of the collimators for curved </a:t>
            </a:r>
            <a:r>
              <a:rPr lang="en-US" sz="4000" b="1" dirty="0" err="1"/>
              <a:t>beamline</a:t>
            </a:r>
            <a:r>
              <a:rPr lang="en-US" sz="4000" b="1" dirty="0"/>
              <a:t> at ESS </a:t>
            </a:r>
            <a:r>
              <a:rPr lang="en-US" sz="4000" dirty="0"/>
              <a:t/>
            </a:r>
            <a:br>
              <a:rPr lang="en-US" sz="4000" dirty="0"/>
            </a:br>
            <a:endParaRPr lang="en-GB" sz="38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47059" y="1852706"/>
            <a:ext cx="1846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3543151"/>
            <a:ext cx="8640960" cy="1470025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u="sng" dirty="0" smtClean="0">
                <a:solidFill>
                  <a:srgbClr val="FF0000"/>
                </a:solidFill>
                <a:latin typeface="Candara"/>
                <a:cs typeface="Candara"/>
              </a:rPr>
              <a:t>V. </a:t>
            </a:r>
            <a:r>
              <a:rPr lang="en-US" sz="3600" i="1" u="sng" dirty="0" smtClean="0">
                <a:solidFill>
                  <a:srgbClr val="FF0000"/>
                </a:solidFill>
                <a:latin typeface="Candara"/>
                <a:cs typeface="Candara"/>
              </a:rPr>
              <a:t>Santoro</a:t>
            </a:r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  D</a:t>
            </a:r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. Di Julio, P. </a:t>
            </a:r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Bentley, 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S. Ansell, G. </a:t>
            </a:r>
            <a:r>
              <a:rPr lang="en-US" sz="3600" i="1" dirty="0" err="1" smtClean="0">
                <a:solidFill>
                  <a:srgbClr val="FF0000"/>
                </a:solidFill>
                <a:latin typeface="Candara"/>
                <a:cs typeface="Candara"/>
              </a:rPr>
              <a:t>Muhrer</a:t>
            </a:r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endParaRPr lang="en-US" sz="3600" i="1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Candara"/>
                <a:cs typeface="Candara"/>
              </a:rPr>
              <a:t>ESS  </a:t>
            </a:r>
            <a:endParaRPr lang="en-GB" sz="36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337081" y="4869160"/>
            <a:ext cx="36588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Guide in the Monolith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Width  4.5 cm (@2m)  3.5 cm @ 5.5 m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Height 4.5 cm (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@2m)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4.5 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cm @ 5.5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Copper Substrate  	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7862" y="4941168"/>
            <a:ext cx="46458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Guide in the Bunker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Width  4.5 cm (@6 m) Height 3.0 cm (@ 6 m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) 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Aluminum Substrate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The guide bends with 1.2km radius of curvature   	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NMXW1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4316"/>
            <a:ext cx="7649511" cy="28027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051720" y="2492896"/>
            <a:ext cx="0" cy="21602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20072" y="2492896"/>
            <a:ext cx="216024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1372706"/>
            <a:ext cx="126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ndara"/>
                <a:cs typeface="Candara"/>
              </a:rPr>
              <a:t>Moderato</a:t>
            </a:r>
            <a:r>
              <a:rPr lang="en-US" sz="2000" dirty="0" smtClean="0">
                <a:latin typeface="Candara"/>
                <a:cs typeface="Candara"/>
              </a:rPr>
              <a:t>r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ktangel 6"/>
          <p:cNvSpPr/>
          <p:nvPr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GEOMETRY of the NMX 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Beamline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(</a:t>
            </a:r>
            <a:r>
              <a:rPr lang="en-GB" b="1" dirty="0">
                <a:solidFill>
                  <a:srgbClr val="FF0000"/>
                </a:solidFill>
                <a:latin typeface="Chalkduster"/>
                <a:cs typeface="Chalkduster"/>
              </a:rPr>
              <a:t>2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)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255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XGeo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6312"/>
            <a:ext cx="7272808" cy="38788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6728647" y="1517303"/>
            <a:ext cx="24518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Out of the bunker wall ~ 28m from the moderator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879" y="1948770"/>
            <a:ext cx="126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ndara"/>
                <a:cs typeface="Candara"/>
              </a:rPr>
              <a:t>Moderato</a:t>
            </a:r>
            <a:r>
              <a:rPr lang="en-US" sz="2000" dirty="0" smtClean="0">
                <a:latin typeface="Candara"/>
                <a:cs typeface="Candara"/>
              </a:rPr>
              <a:t>r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ktangel 6"/>
          <p:cNvSpPr/>
          <p:nvPr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GEOMETRY of the NMX 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Beamline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(3)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64288" y="3068960"/>
            <a:ext cx="15240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4941168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What we are trying to achieve: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after the bunker wall the fast neutron background will be almost negligible and the beam will be  composed only by thermal and cold neutrons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128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Source term @ 2m position (1)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Picture 2" descr="spectrumCosBinFinalLowD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8516"/>
            <a:ext cx="8092008" cy="54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-72008"/>
            <a:ext cx="7416824" cy="76470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Chalkduster"/>
                <a:cs typeface="Chalkduster"/>
              </a:rPr>
              <a:t>Source term @ 2m position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(2)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628800"/>
            <a:ext cx="374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Zoom of the </a:t>
            </a:r>
            <a:r>
              <a:rPr lang="en-US" sz="2600" dirty="0" err="1" smtClean="0">
                <a:solidFill>
                  <a:srgbClr val="0000FF"/>
                </a:solidFill>
                <a:latin typeface="Candara"/>
                <a:cs typeface="Candara"/>
              </a:rPr>
              <a:t>BeamLine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in </a:t>
            </a:r>
            <a:r>
              <a:rPr lang="en-US" sz="26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in the target region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Monolit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4416400" cy="527395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932040" y="3645024"/>
            <a:ext cx="93610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1840" y="211369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ndara"/>
                <a:cs typeface="Candara"/>
              </a:rPr>
              <a:t>Monolith</a:t>
            </a:r>
            <a:endParaRPr lang="en-US" sz="28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5856" y="2780928"/>
            <a:ext cx="16561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3919408"/>
            <a:ext cx="136447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Moderator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67744" y="3717032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8144" y="36978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ndara"/>
                <a:cs typeface="Candara"/>
              </a:rPr>
              <a:t>Beam Line</a:t>
            </a:r>
            <a:endParaRPr lang="en-US" sz="28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1178749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Proton Beam</a:t>
            </a:r>
            <a:endParaRPr lang="en-US" sz="2800" b="1" dirty="0">
              <a:latin typeface="Candara"/>
              <a:cs typeface="Candar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3688" y="2132856"/>
            <a:ext cx="7200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91880" y="3212976"/>
            <a:ext cx="0" cy="4320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63888" y="3645024"/>
            <a:ext cx="180020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6096" y="4768696"/>
            <a:ext cx="3888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Candara"/>
                <a:cs typeface="Candara"/>
              </a:rPr>
              <a:t>2m from the moderator entrance of the beam line </a:t>
            </a:r>
            <a:endParaRPr lang="en-US" sz="26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023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3212976"/>
            <a:ext cx="7139136" cy="1143000"/>
          </a:xfrm>
        </p:spPr>
        <p:txBody>
          <a:bodyPr/>
          <a:lstStyle/>
          <a:p>
            <a:r>
              <a:rPr lang="en-US" dirty="0" smtClean="0"/>
              <a:t>50 cm W collimator around 16m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50 cm W or Cu  collimators at 16m and 24m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717032"/>
            <a:ext cx="2992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andara"/>
                <a:cs typeface="Candara"/>
              </a:rPr>
              <a:t>50cm Cu/W around 16m </a:t>
            </a:r>
            <a:endParaRPr lang="en-US" sz="22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16016" y="2636912"/>
            <a:ext cx="0" cy="86409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2225998" cy="2182472"/>
          </a:xfrm>
          <a:prstGeom prst="rect">
            <a:avLst/>
          </a:prstGeom>
        </p:spPr>
      </p:pic>
      <p:pic>
        <p:nvPicPr>
          <p:cNvPr id="3" name="Picture 2" descr="Collimatorsinthe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3911"/>
            <a:ext cx="8100392" cy="2653121"/>
          </a:xfrm>
          <a:prstGeom prst="rect">
            <a:avLst/>
          </a:prstGeom>
        </p:spPr>
      </p:pic>
      <p:pic>
        <p:nvPicPr>
          <p:cNvPr id="10" name="Picture 9" descr="Collimator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3286754" cy="194347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860032" y="2636912"/>
            <a:ext cx="0" cy="1008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6296" y="3717032"/>
            <a:ext cx="1479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andara"/>
                <a:cs typeface="Candara"/>
              </a:rPr>
              <a:t>50cm W/Cu  ~ 24m </a:t>
            </a:r>
            <a:endParaRPr lang="en-US" sz="22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79712" y="5445224"/>
            <a:ext cx="936104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5949280"/>
            <a:ext cx="2089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andara"/>
                <a:cs typeface="Candara"/>
              </a:rPr>
              <a:t>Guide Substrate</a:t>
            </a:r>
            <a:endParaRPr lang="en-US" sz="22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4139" y="764704"/>
            <a:ext cx="18703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Bunker Wall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9" y="1124744"/>
            <a:ext cx="14714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Monolith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028384" y="2564904"/>
            <a:ext cx="0" cy="1008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5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496944" cy="1080120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MAP for NMX before the bunker wall without  </a:t>
            </a:r>
            <a:r>
              <a:rPr lang="en-GB" sz="2800" b="1" dirty="0">
                <a:solidFill>
                  <a:srgbClr val="FF0000"/>
                </a:solidFill>
                <a:latin typeface="Chalkduster"/>
                <a:cs typeface="Chalkduster"/>
              </a:rPr>
              <a:t>c</a:t>
            </a:r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ollimator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59632" y="1516722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 descr="Rad1L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048363" cy="2832502"/>
          </a:xfrm>
          <a:prstGeom prst="rect">
            <a:avLst/>
          </a:prstGeom>
        </p:spPr>
      </p:pic>
      <p:pic>
        <p:nvPicPr>
          <p:cNvPr id="2" name="Picture 1" descr="Ra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628800"/>
            <a:ext cx="5905184" cy="417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5877272"/>
            <a:ext cx="52247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ndara"/>
                <a:cs typeface="Candara"/>
              </a:rPr>
              <a:t>Before the Bunker wall  x=2419, y -29.6 z=13.93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3789040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Main  Beam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somewhere here </a:t>
            </a:r>
          </a:p>
        </p:txBody>
      </p:sp>
    </p:spTree>
    <p:extLst>
      <p:ext uri="{BB962C8B-B14F-4D97-AF65-F5344CB8AC3E}">
        <p14:creationId xmlns:p14="http://schemas.microsoft.com/office/powerpoint/2010/main" val="264314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20" name="Rectangle 19"/>
          <p:cNvSpPr/>
          <p:nvPr/>
        </p:nvSpPr>
        <p:spPr>
          <a:xfrm>
            <a:off x="1259632" y="1484784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3" name="Picture 2" descr="Ra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829300" cy="3987800"/>
          </a:xfrm>
          <a:prstGeom prst="rect">
            <a:avLst/>
          </a:prstGeom>
        </p:spPr>
      </p:pic>
      <p:pic>
        <p:nvPicPr>
          <p:cNvPr id="6" name="Picture 5" descr="Rad1L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048363" cy="28325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9552" y="5877272"/>
            <a:ext cx="52247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ndara"/>
                <a:cs typeface="Candara"/>
              </a:rPr>
              <a:t>Before the Bunker wall  x=2419, y -29.6 z=13.93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44624"/>
            <a:ext cx="8496944" cy="1080120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MAP for NMX before the bunker wall with a W   </a:t>
            </a:r>
            <a:r>
              <a:rPr lang="en-GB" sz="2800" b="1" dirty="0">
                <a:solidFill>
                  <a:srgbClr val="FF0000"/>
                </a:solidFill>
                <a:latin typeface="Chalkduster"/>
                <a:cs typeface="Chalkduster"/>
              </a:rPr>
              <a:t>c</a:t>
            </a:r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ollimator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3789040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Main  Beam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somewhere here </a:t>
            </a:r>
          </a:p>
        </p:txBody>
      </p:sp>
    </p:spTree>
    <p:extLst>
      <p:ext uri="{BB962C8B-B14F-4D97-AF65-F5344CB8AC3E}">
        <p14:creationId xmlns:p14="http://schemas.microsoft.com/office/powerpoint/2010/main" val="1904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20" name="Rectangle 19"/>
          <p:cNvSpPr/>
          <p:nvPr/>
        </p:nvSpPr>
        <p:spPr>
          <a:xfrm>
            <a:off x="1259632" y="1196752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 descr="Rad1L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048363" cy="28325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9552" y="5589240"/>
            <a:ext cx="52247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ndara"/>
                <a:cs typeface="Candara"/>
              </a:rPr>
              <a:t>Before the Bunker wall  x=2419, y -29.6 z=13.93</a:t>
            </a:r>
            <a:endParaRPr lang="en-US" sz="2000" b="1" dirty="0">
              <a:latin typeface="Candara"/>
              <a:cs typeface="Candara"/>
            </a:endParaRPr>
          </a:p>
        </p:txBody>
      </p:sp>
      <p:pic>
        <p:nvPicPr>
          <p:cNvPr id="2" name="Picture 1" descr="2collimato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5880100" cy="4254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44624"/>
            <a:ext cx="8496944" cy="1080120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MAP for NMX before the bunker wall with 2 W  collimators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2160" y="3132256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Main  Beam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somewhere here </a:t>
            </a:r>
          </a:p>
        </p:txBody>
      </p:sp>
    </p:spTree>
    <p:extLst>
      <p:ext uri="{BB962C8B-B14F-4D97-AF65-F5344CB8AC3E}">
        <p14:creationId xmlns:p14="http://schemas.microsoft.com/office/powerpoint/2010/main" val="410521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20" name="Rectangle 19"/>
          <p:cNvSpPr/>
          <p:nvPr/>
        </p:nvSpPr>
        <p:spPr>
          <a:xfrm>
            <a:off x="1835696" y="2204864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 descr="Rad1L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1763688" cy="24388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3528" y="44624"/>
            <a:ext cx="8496944" cy="57606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Collimators in the bunker(I) </a:t>
            </a:r>
          </a:p>
        </p:txBody>
      </p:sp>
      <p:pic>
        <p:nvPicPr>
          <p:cNvPr id="3" name="Picture 2" descr="Collimato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573016"/>
            <a:ext cx="9144000" cy="122166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87624" y="4509120"/>
            <a:ext cx="0" cy="1008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172400" y="4437112"/>
            <a:ext cx="0" cy="1008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2200" y="5805264"/>
            <a:ext cx="213669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Second </a:t>
            </a:r>
            <a:r>
              <a:rPr lang="en-US" sz="2000" dirty="0">
                <a:latin typeface="Candara"/>
                <a:cs typeface="Candara"/>
              </a:rPr>
              <a:t>collimator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5805264"/>
            <a:ext cx="180657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First </a:t>
            </a:r>
            <a:r>
              <a:rPr lang="en-US" sz="2000" dirty="0">
                <a:latin typeface="Candara"/>
                <a:cs typeface="Candara"/>
              </a:rPr>
              <a:t>collimator </a:t>
            </a:r>
          </a:p>
        </p:txBody>
      </p:sp>
    </p:spTree>
    <p:extLst>
      <p:ext uri="{BB962C8B-B14F-4D97-AF65-F5344CB8AC3E}">
        <p14:creationId xmlns:p14="http://schemas.microsoft.com/office/powerpoint/2010/main" val="17281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XGeo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775975" cy="4680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1805335"/>
            <a:ext cx="24518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Out of the bunker wall ~ 28m from the moderator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708920"/>
            <a:ext cx="126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ndara"/>
                <a:cs typeface="Candara"/>
              </a:rPr>
              <a:t>Moderato</a:t>
            </a:r>
            <a:r>
              <a:rPr lang="en-US" sz="2000" dirty="0" smtClean="0">
                <a:latin typeface="Candara"/>
                <a:cs typeface="Candara"/>
              </a:rPr>
              <a:t>r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ktangel 6"/>
          <p:cNvSpPr/>
          <p:nvPr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724128" y="3717032"/>
            <a:ext cx="15240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532440" y="2780928"/>
            <a:ext cx="15240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4431" y="4305290"/>
            <a:ext cx="245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Position of the first collimator 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flux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5328592" cy="25520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51520" y="188640"/>
            <a:ext cx="8496944" cy="57606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Collimators in the bunker(II) </a:t>
            </a:r>
          </a:p>
        </p:txBody>
      </p:sp>
    </p:spTree>
    <p:extLst>
      <p:ext uri="{BB962C8B-B14F-4D97-AF65-F5344CB8AC3E}">
        <p14:creationId xmlns:p14="http://schemas.microsoft.com/office/powerpoint/2010/main" val="100455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852610" cy="1143000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The </a:t>
            </a:r>
            <a:r>
              <a:rPr lang="en-US" dirty="0" smtClean="0">
                <a:latin typeface="Candara"/>
                <a:cs typeface="Candara"/>
              </a:rPr>
              <a:t>ESS instrument suite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2" name="Picture 1" descr="InstrumentS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908720"/>
            <a:ext cx="918051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60648"/>
            <a:ext cx="8496944" cy="57606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00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 energy spectrum in the collimator for different materials </a:t>
            </a:r>
          </a:p>
        </p:txBody>
      </p:sp>
      <p:pic>
        <p:nvPicPr>
          <p:cNvPr id="2" name="Picture 1" descr="spectrumNMXC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5801"/>
            <a:ext cx="7731968" cy="5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 Energy Spectrum Out Bunker (28m)   </a:t>
            </a:r>
          </a:p>
        </p:txBody>
      </p:sp>
      <p:pic>
        <p:nvPicPr>
          <p:cNvPr id="6" name="Picture 5" descr="spectrumNMXOutBun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5149"/>
            <a:ext cx="8479160" cy="5750235"/>
          </a:xfrm>
          <a:prstGeom prst="rect">
            <a:avLst/>
          </a:prstGeom>
        </p:spPr>
      </p:pic>
      <p:pic>
        <p:nvPicPr>
          <p:cNvPr id="7" name="Picture 6" descr="LegendCo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74109"/>
            <a:ext cx="5004650" cy="14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W and Copper Collimator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Activation</a:t>
            </a:r>
          </a:p>
        </p:txBody>
      </p:sp>
      <p:pic>
        <p:nvPicPr>
          <p:cNvPr id="2" name="Picture 1" descr="CopperCollimatorLeg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37577"/>
            <a:ext cx="2454338" cy="3603591"/>
          </a:xfrm>
          <a:prstGeom prst="rect">
            <a:avLst/>
          </a:prstGeom>
        </p:spPr>
      </p:pic>
      <p:pic>
        <p:nvPicPr>
          <p:cNvPr id="6" name="Picture 5" descr="CopperCollima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2505099"/>
            <a:ext cx="3564904" cy="3084141"/>
          </a:xfrm>
          <a:prstGeom prst="rect">
            <a:avLst/>
          </a:prstGeom>
        </p:spPr>
      </p:pic>
      <p:pic>
        <p:nvPicPr>
          <p:cNvPr id="7" name="Picture 6" descr="TungstenCollima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" y="2564904"/>
            <a:ext cx="3674143" cy="3168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2708920"/>
            <a:ext cx="137126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1000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340768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Tungsten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6093296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After 10 years of operation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1268760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Copper 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2852936"/>
            <a:ext cx="130714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400 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1993" y="1444714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latin typeface="Candara"/>
                <a:cs typeface="Candara"/>
              </a:rPr>
              <a:t>Sv/h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71800" y="692696"/>
            <a:ext cx="3816424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1 day of cool –down </a:t>
            </a:r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 </a:t>
            </a:r>
            <a:endParaRPr lang="en-GB" sz="2400" b="1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7056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perCollimatorLeg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2454338" cy="3603591"/>
          </a:xfrm>
          <a:prstGeom prst="rect">
            <a:avLst/>
          </a:prstGeom>
        </p:spPr>
      </p:pic>
      <p:pic>
        <p:nvPicPr>
          <p:cNvPr id="15" name="Picture 14" descr="MildSte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680520" cy="40939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Steel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Collimator Activation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82733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After 10 years of operation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1268760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Mild Steel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9992" y="2492896"/>
            <a:ext cx="130714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250</a:t>
            </a:r>
            <a:r>
              <a:rPr lang="en-US" sz="2000" dirty="0" smtClean="0">
                <a:latin typeface="Symbol" charset="2"/>
                <a:cs typeface="Symbol" charset="2"/>
              </a:rPr>
              <a:t> 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1052736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latin typeface="Candara"/>
                <a:cs typeface="Candara"/>
              </a:rPr>
              <a:t>Sv/h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1800" y="692696"/>
            <a:ext cx="3816424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1 day of cool –down </a:t>
            </a:r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 </a:t>
            </a:r>
            <a:endParaRPr lang="en-GB" sz="2400" b="1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4388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pper7d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968552" cy="4258759"/>
          </a:xfrm>
          <a:prstGeom prst="rect">
            <a:avLst/>
          </a:prstGeom>
        </p:spPr>
      </p:pic>
      <p:pic>
        <p:nvPicPr>
          <p:cNvPr id="3" name="Picture 2" descr="W7d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88840"/>
            <a:ext cx="3903712" cy="41096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W and Copper Collimator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Activation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2636912"/>
            <a:ext cx="11147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26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340768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Tungsten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6093296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After 10 years of operation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1268760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Copper 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8224" y="2636912"/>
            <a:ext cx="117890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6</a:t>
            </a:r>
            <a:r>
              <a:rPr lang="en-US" sz="2000" dirty="0" smtClean="0">
                <a:latin typeface="Symbol" charset="2"/>
                <a:cs typeface="Symbol" charset="2"/>
              </a:rPr>
              <a:t>0 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1993" y="1444714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latin typeface="Candara"/>
                <a:cs typeface="Candara"/>
              </a:rPr>
              <a:t>Sv/h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71800" y="692696"/>
            <a:ext cx="3816424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00"/>
                </a:solidFill>
                <a:latin typeface="Chalkduster"/>
                <a:cs typeface="Chalkduster"/>
              </a:rPr>
              <a:t>7</a:t>
            </a:r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 days of cool –down </a:t>
            </a:r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 </a:t>
            </a:r>
            <a:endParaRPr lang="en-GB" sz="2400" b="1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  <p:pic>
        <p:nvPicPr>
          <p:cNvPr id="15" name="Picture 14" descr="scal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59024"/>
            <a:ext cx="1562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pperCollimatorLeg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012948" cy="2955519"/>
          </a:xfrm>
          <a:prstGeom prst="rect">
            <a:avLst/>
          </a:prstGeom>
        </p:spPr>
      </p:pic>
      <p:pic>
        <p:nvPicPr>
          <p:cNvPr id="2" name="Picture 1" descr="Steelafter1wee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48" y="1616984"/>
            <a:ext cx="5060032" cy="4377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Steel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Collimator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Activation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6093296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After 10 years of operation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1196752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andara"/>
                <a:cs typeface="Candara"/>
              </a:rPr>
              <a:t>Mild Steel</a:t>
            </a:r>
            <a:r>
              <a:rPr lang="en-US" sz="3000" b="1" dirty="0" smtClean="0">
                <a:latin typeface="Candara"/>
                <a:cs typeface="Candara"/>
              </a:rPr>
              <a:t> 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1960" y="2492896"/>
            <a:ext cx="130714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240 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1124744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latin typeface="Candara"/>
                <a:cs typeface="Candara"/>
              </a:rPr>
              <a:t>Sv/h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71800" y="692696"/>
            <a:ext cx="3816424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00"/>
                </a:solidFill>
                <a:latin typeface="Chalkduster"/>
                <a:cs typeface="Chalkduster"/>
              </a:rPr>
              <a:t>7</a:t>
            </a:r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 days of cool –down </a:t>
            </a:r>
            <a:r>
              <a:rPr lang="en-GB" sz="2400" b="1" dirty="0" smtClean="0">
                <a:solidFill>
                  <a:srgbClr val="000000"/>
                </a:solidFill>
                <a:latin typeface="Chalkduster"/>
                <a:cs typeface="Chalkduster"/>
              </a:rPr>
              <a:t> </a:t>
            </a:r>
            <a:endParaRPr lang="en-GB" sz="2400" b="1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2396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Conclusions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28092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ndara"/>
                <a:cs typeface="Candara"/>
              </a:rPr>
              <a:t>We have performed  </a:t>
            </a:r>
            <a:r>
              <a:rPr lang="en-US" sz="2600" dirty="0" err="1" smtClean="0">
                <a:latin typeface="Candara"/>
                <a:cs typeface="Candara"/>
              </a:rPr>
              <a:t>neutronic</a:t>
            </a:r>
            <a:r>
              <a:rPr lang="en-US" sz="2600" dirty="0" smtClean="0">
                <a:latin typeface="Candara"/>
                <a:cs typeface="Candara"/>
              </a:rPr>
              <a:t> calculation of the NMX instrument at ESS </a:t>
            </a:r>
          </a:p>
          <a:p>
            <a:endParaRPr lang="en-US" sz="2600" dirty="0" smtClean="0"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ndara"/>
                <a:cs typeface="Candara"/>
              </a:rPr>
              <a:t>W or Cu Collimators significantly decrease the dose </a:t>
            </a:r>
            <a:r>
              <a:rPr lang="en-US" sz="2600" dirty="0" err="1" smtClean="0">
                <a:latin typeface="Candara"/>
                <a:cs typeface="Candara"/>
              </a:rPr>
              <a:t>outiside</a:t>
            </a:r>
            <a:r>
              <a:rPr lang="en-US" sz="2600" dirty="0" smtClean="0">
                <a:latin typeface="Candara"/>
                <a:cs typeface="Candara"/>
              </a:rPr>
              <a:t> the bunker (very low  high energy component) 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ndara"/>
                <a:cs typeface="Candara"/>
              </a:rPr>
              <a:t>W or Cu collimators are a better choice than steel collimators due to the activation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389364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2060848"/>
            <a:ext cx="6840760" cy="273630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rgbClr val="FF0000"/>
                </a:solidFill>
                <a:latin typeface="Chalkduster"/>
                <a:cs typeface="Chalkduster"/>
              </a:rPr>
              <a:t>BACK-UP SLIDES </a:t>
            </a:r>
            <a:endParaRPr lang="en-GB" sz="5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59004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00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Comparison </a:t>
            </a:r>
            <a:r>
              <a:rPr lang="en-GB" sz="3200" b="1" dirty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between Straight and curved guide  </a:t>
            </a:r>
          </a:p>
        </p:txBody>
      </p:sp>
      <p:pic>
        <p:nvPicPr>
          <p:cNvPr id="2" name="Picture 1" descr="spectrumNMXDreamOutBun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8516"/>
            <a:ext cx="8092008" cy="54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80920" cy="100811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Comparison of the neutron energy spectrum  at 5.5 starting from proton and from neutron source at 2m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7" name="Picture 6" descr="spectrumComparisonProtonSource5mHighSt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85741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4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-27384"/>
            <a:ext cx="4290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/>
                <a:cs typeface="Candara"/>
              </a:rPr>
              <a:t>The ESS bunker (I) </a:t>
            </a:r>
            <a:endParaRPr lang="en-US" sz="40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784976" cy="4824536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  <a:latin typeface="Candara"/>
              <a:cs typeface="Candara"/>
            </a:endParaRPr>
          </a:p>
          <a:p>
            <a:r>
              <a:rPr lang="en-US" sz="3100" dirty="0">
                <a:solidFill>
                  <a:schemeClr val="tx1"/>
                </a:solidFill>
                <a:latin typeface="Candara"/>
                <a:cs typeface="Candara"/>
              </a:rPr>
              <a:t>T</a:t>
            </a:r>
            <a:r>
              <a:rPr lang="en-US" sz="3100" dirty="0" smtClean="0">
                <a:solidFill>
                  <a:schemeClr val="tx1"/>
                </a:solidFill>
                <a:latin typeface="Candara"/>
                <a:cs typeface="Candara"/>
              </a:rPr>
              <a:t>he </a:t>
            </a:r>
            <a:r>
              <a:rPr lang="en-US" sz="3100" dirty="0">
                <a:solidFill>
                  <a:schemeClr val="tx1"/>
                </a:solidFill>
                <a:latin typeface="Candara"/>
                <a:cs typeface="Candara"/>
              </a:rPr>
              <a:t>ESS bunker is a common shielding structure, which extends from the outer </a:t>
            </a:r>
            <a:r>
              <a:rPr lang="en-US" sz="3100" dirty="0" smtClean="0">
                <a:solidFill>
                  <a:schemeClr val="tx1"/>
                </a:solidFill>
                <a:latin typeface="Candara"/>
                <a:cs typeface="Candara"/>
              </a:rPr>
              <a:t> surface </a:t>
            </a:r>
            <a:r>
              <a:rPr lang="en-US" sz="3100" dirty="0">
                <a:solidFill>
                  <a:schemeClr val="tx1"/>
                </a:solidFill>
                <a:latin typeface="Candara"/>
                <a:cs typeface="Candara"/>
              </a:rPr>
              <a:t>of the monolith, located at 5.5m from the target, to 15 m for the short instrument sector and to 28m in the long instrument sectors</a:t>
            </a:r>
            <a:r>
              <a:rPr lang="en-US" sz="3100" dirty="0">
                <a:solidFill>
                  <a:schemeClr val="tx1"/>
                </a:solidFill>
                <a:latin typeface="Candara"/>
                <a:cs typeface="Candara"/>
              </a:rPr>
              <a:t> </a:t>
            </a:r>
            <a:endParaRPr lang="en-US" sz="3100" dirty="0" smtClean="0">
              <a:solidFill>
                <a:schemeClr val="tx1"/>
              </a:solidFill>
              <a:latin typeface="Candara"/>
              <a:cs typeface="Candara"/>
            </a:endParaRPr>
          </a:p>
          <a:p>
            <a:endParaRPr lang="en-US" sz="3100" dirty="0">
              <a:solidFill>
                <a:schemeClr val="tx1"/>
              </a:solidFill>
              <a:latin typeface="Candara"/>
              <a:cs typeface="Candara"/>
            </a:endParaRPr>
          </a:p>
          <a:p>
            <a:r>
              <a:rPr lang="en-US" sz="3100" dirty="0" smtClean="0">
                <a:solidFill>
                  <a:schemeClr val="tx1"/>
                </a:solidFill>
                <a:latin typeface="Candara"/>
                <a:cs typeface="Candara"/>
              </a:rPr>
              <a:t>The  Bunker is filled of components, metallic guides, chopper, shutter collimators. </a:t>
            </a:r>
          </a:p>
          <a:p>
            <a:endParaRPr lang="en-US" sz="3100" dirty="0" smtClean="0">
              <a:solidFill>
                <a:schemeClr val="tx1"/>
              </a:solidFill>
              <a:latin typeface="Candara"/>
              <a:cs typeface="Candara"/>
            </a:endParaRPr>
          </a:p>
          <a:p>
            <a:r>
              <a:rPr lang="en-US" sz="3100" b="1" dirty="0" smtClean="0">
                <a:solidFill>
                  <a:srgbClr val="FF0000"/>
                </a:solidFill>
                <a:latin typeface="Candara"/>
                <a:cs typeface="Candara"/>
              </a:rPr>
              <a:t>We would like to have 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Candara"/>
                <a:cs typeface="Candara"/>
              </a:rPr>
              <a:t>  </a:t>
            </a:r>
            <a:r>
              <a:rPr lang="en-US" sz="3100" b="1" dirty="0" smtClean="0">
                <a:solidFill>
                  <a:srgbClr val="FF0000"/>
                </a:solidFill>
                <a:latin typeface="Candara"/>
                <a:cs typeface="Candara"/>
              </a:rPr>
              <a:t>access to the inside of the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Candara"/>
                <a:cs typeface="Candara"/>
              </a:rPr>
              <a:t>  bunker during maintenance</a:t>
            </a:r>
          </a:p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  <a:latin typeface="Candara"/>
                <a:cs typeface="Candara"/>
              </a:rPr>
              <a:t>   in steady operation </a:t>
            </a:r>
            <a:endParaRPr lang="en-US" sz="3100" b="1" dirty="0" smtClean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bunker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01059"/>
            <a:ext cx="4608512" cy="250826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024407"/>
            <a:ext cx="8784976" cy="4824536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 smtClean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0673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" y="2204864"/>
            <a:ext cx="2364188" cy="2836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at 6m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317406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100898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2" name="Picture 11" descr="6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3277154" cy="4047728"/>
          </a:xfrm>
          <a:prstGeom prst="rect">
            <a:avLst/>
          </a:prstGeom>
        </p:spPr>
      </p:pic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224136" cy="10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m_tr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8" y="1395486"/>
            <a:ext cx="4094584" cy="4992613"/>
          </a:xfrm>
          <a:prstGeom prst="rect">
            <a:avLst/>
          </a:prstGeom>
        </p:spPr>
      </p:pic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1788124" cy="214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</a:t>
            </a:r>
            <a:r>
              <a:rPr lang="en-GB" sz="2600" smtClean="0">
                <a:solidFill>
                  <a:srgbClr val="FF0000"/>
                </a:solidFill>
                <a:latin typeface="Papyrus"/>
                <a:cs typeface="Papyrus"/>
              </a:rPr>
              <a:t>at 12m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317406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60" y="2564904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224136" cy="10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mtru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48" y="1580724"/>
            <a:ext cx="3887068" cy="4731176"/>
          </a:xfrm>
          <a:prstGeom prst="rect">
            <a:avLst/>
          </a:prstGeom>
        </p:spPr>
      </p:pic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1788124" cy="214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at 18m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317406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60" y="2564904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224136" cy="10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" y="2204864"/>
            <a:ext cx="2364188" cy="2836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at 2399 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64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0312" y="3068960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100898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224136" cy="1066983"/>
          </a:xfrm>
          <a:prstGeom prst="rect">
            <a:avLst/>
          </a:prstGeom>
        </p:spPr>
      </p:pic>
      <p:pic>
        <p:nvPicPr>
          <p:cNvPr id="3" name="Picture 2" descr="239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3528392" cy="42752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40152" y="3789040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Main  Beam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somewhere here </a:t>
            </a:r>
          </a:p>
        </p:txBody>
      </p:sp>
    </p:spTree>
    <p:extLst>
      <p:ext uri="{BB962C8B-B14F-4D97-AF65-F5344CB8AC3E}">
        <p14:creationId xmlns:p14="http://schemas.microsoft.com/office/powerpoint/2010/main" val="6347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</a:t>
            </a:r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he Bunker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 descr="Bunk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7628"/>
            <a:ext cx="6299200" cy="547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4220" y="3893567"/>
            <a:ext cx="21477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SHORT INSTRUMENT</a:t>
            </a:r>
            <a:b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</a:br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4169" y="980728"/>
            <a:ext cx="20400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LONG INSTRUMENT</a:t>
            </a:r>
            <a:b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</a:br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SECTOR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880" y="2636912"/>
            <a:ext cx="2592288" cy="115212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5387" y="3645024"/>
            <a:ext cx="75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24.5 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1516722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627784" y="2924944"/>
            <a:ext cx="144016" cy="864096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48064" y="4797152"/>
            <a:ext cx="288032" cy="432048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5405" y="5373216"/>
            <a:ext cx="65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3</a:t>
            </a:r>
            <a:r>
              <a:rPr lang="en-US" sz="1600" dirty="0" smtClean="0">
                <a:solidFill>
                  <a:srgbClr val="008000"/>
                </a:solidFill>
              </a:rPr>
              <a:t>.5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4253" y="194877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NMX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3162454"/>
            <a:ext cx="75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11.5 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88224" y="5805264"/>
            <a:ext cx="2497737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16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723" y="1484784"/>
            <a:ext cx="141000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/>
                <a:cs typeface="Candara"/>
              </a:rPr>
              <a:t>Proton Beam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979712" y="1916832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dViewWestS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835696" cy="19157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271" y="4797152"/>
            <a:ext cx="61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ndara"/>
                <a:cs typeface="Candara"/>
              </a:rPr>
              <a:t>NMX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51520" y="5157192"/>
            <a:ext cx="41757" cy="68001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3568" y="4725144"/>
            <a:ext cx="1074583" cy="353943"/>
          </a:xfrm>
          <a:prstGeom prst="rect">
            <a:avLst/>
          </a:prstGeom>
          <a:solidFill>
            <a:srgbClr val="CEFFF6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/>
                <a:cs typeface="Candara"/>
              </a:rPr>
              <a:t>CAD view</a:t>
            </a:r>
          </a:p>
        </p:txBody>
      </p:sp>
    </p:spTree>
    <p:extLst>
      <p:ext uri="{BB962C8B-B14F-4D97-AF65-F5344CB8AC3E}">
        <p14:creationId xmlns:p14="http://schemas.microsoft.com/office/powerpoint/2010/main" val="25943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er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0024"/>
            <a:ext cx="3816424" cy="37635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7904" y="3789040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pic>
        <p:nvPicPr>
          <p:cNvPr id="7" name="Picture 6" descr="spectrumMo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46942"/>
            <a:ext cx="4680520" cy="3174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</a:t>
            </a:r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he Bunker:  2m 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35</a:t>
            </a:fld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1139" y="1352962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2m from the moderator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51920" y="3861048"/>
            <a:ext cx="2376264" cy="64807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724128" y="5805264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1412776"/>
            <a:ext cx="60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1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5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rato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19404"/>
            <a:ext cx="4392487" cy="3728995"/>
          </a:xfrm>
          <a:prstGeom prst="rect">
            <a:avLst/>
          </a:prstGeom>
        </p:spPr>
      </p:pic>
      <p:pic>
        <p:nvPicPr>
          <p:cNvPr id="8" name="Picture 7" descr="spectrumNMXLeth5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4028787" cy="2732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</a:t>
            </a:r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he Bunker: 6m from the moderator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36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211960" y="4469050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>
                <a:solidFill>
                  <a:srgbClr val="3366FF"/>
                </a:solidFill>
                <a:latin typeface="Candara"/>
                <a:cs typeface="Candara"/>
              </a:rPr>
              <a:t>6</a:t>
            </a:r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m from the moderator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67944" y="3276600"/>
            <a:ext cx="1224136" cy="94448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652120" y="5157192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90216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mM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1774"/>
            <a:ext cx="4968552" cy="426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the Bunker: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 12m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37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419872" y="3284984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12m from the moderator </a:t>
            </a:r>
          </a:p>
        </p:txBody>
      </p:sp>
      <p:pic>
        <p:nvPicPr>
          <p:cNvPr id="5" name="Picture 4" descr="spectrumNMXLeth12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960440" cy="268581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4644008" y="3140968"/>
            <a:ext cx="864096" cy="65645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746671" y="4941168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799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nk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983708" cy="443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the Bunker: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 18m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38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59832" y="2852936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18m from the moderator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52120" y="4797152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7" name="Picture 6" descr="spectrumNMXLeth18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62370"/>
            <a:ext cx="3888432" cy="2636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19872" y="2924944"/>
            <a:ext cx="2160240" cy="728464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4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ectrumNMXLeth24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176464" cy="2832314"/>
          </a:xfrm>
          <a:prstGeom prst="rect">
            <a:avLst/>
          </a:prstGeom>
        </p:spPr>
      </p:pic>
      <p:pic>
        <p:nvPicPr>
          <p:cNvPr id="6" name="Picture 5" descr="Bunk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975596" cy="353657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635896" y="3068960"/>
            <a:ext cx="1296144" cy="51244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the Bunker: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 24m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39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59832" y="3645024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24m from the moderator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46671" y="5805264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3174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-27384"/>
            <a:ext cx="4290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/>
                <a:cs typeface="Candara"/>
              </a:rPr>
              <a:t>The ESS bunker (II) </a:t>
            </a:r>
            <a:endParaRPr lang="en-US" sz="40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09881"/>
            <a:ext cx="7125681" cy="4955423"/>
          </a:xfrm>
        </p:spPr>
      </p:pic>
      <p:sp>
        <p:nvSpPr>
          <p:cNvPr id="15" name="TextBox 14"/>
          <p:cNvSpPr txBox="1"/>
          <p:nvPr/>
        </p:nvSpPr>
        <p:spPr>
          <a:xfrm>
            <a:off x="4427984" y="5013176"/>
            <a:ext cx="20587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ndara"/>
                <a:cs typeface="Candara"/>
              </a:rPr>
              <a:t>Proton Beam</a:t>
            </a:r>
            <a:endParaRPr lang="en-US" sz="26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27984" y="5157192"/>
            <a:ext cx="0" cy="11521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6096" y="3284984"/>
            <a:ext cx="1216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ndara"/>
                <a:cs typeface="Candara"/>
              </a:rPr>
              <a:t>Bunker </a:t>
            </a:r>
            <a:endParaRPr lang="en-US" sz="26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140968"/>
            <a:ext cx="1216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ndara"/>
                <a:cs typeface="Candara"/>
              </a:rPr>
              <a:t>Bunker </a:t>
            </a:r>
            <a:endParaRPr lang="en-US" sz="26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487" y="1556792"/>
            <a:ext cx="19253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Candara"/>
                <a:cs typeface="Candara"/>
              </a:rPr>
              <a:t>Bunker Wall  </a:t>
            </a:r>
            <a:endParaRPr lang="en-US" sz="26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1916832"/>
            <a:ext cx="19253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Candara"/>
                <a:cs typeface="Candara"/>
              </a:rPr>
              <a:t>Bunker Wall  </a:t>
            </a:r>
            <a:endParaRPr lang="en-US" sz="26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440" y="3717032"/>
            <a:ext cx="11146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latin typeface="Candara"/>
                <a:cs typeface="Candara"/>
              </a:rPr>
              <a:t>Target</a:t>
            </a:r>
            <a:endParaRPr lang="en-US" sz="2600" b="1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0980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noProof="0" dirty="0" smtClean="0">
                <a:solidFill>
                  <a:srgbClr val="FF0000"/>
                </a:solidFill>
                <a:latin typeface="Papyrus"/>
                <a:cs typeface="Papyrus"/>
              </a:rPr>
              <a:t>NMX Energy Spectra</a:t>
            </a:r>
            <a:r>
              <a:rPr lang="en-GB" sz="2600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40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55776" y="908720"/>
            <a:ext cx="3024336" cy="926976"/>
          </a:xfrm>
          <a:prstGeom prst="rect">
            <a:avLst/>
          </a:prstGeom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chemeClr val="tx1"/>
                </a:solidFill>
                <a:latin typeface="Papyrus"/>
                <a:cs typeface="Papyrus"/>
              </a:rPr>
              <a:t>MCNP entries/divided by Bin Width </a:t>
            </a:r>
            <a:endParaRPr lang="en-GB" sz="26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spectrumNMXLeth_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3318"/>
            <a:ext cx="7947992" cy="539001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24128" y="188640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7332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-27384"/>
            <a:ext cx="6930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/>
                <a:cs typeface="Candara"/>
              </a:rPr>
              <a:t>Straight and curved instrument</a:t>
            </a:r>
            <a:endParaRPr lang="en-US" sz="40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EssModerator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576064" cy="1584176"/>
          </a:xfrm>
          <a:prstGeom prst="rect">
            <a:avLst/>
          </a:prstGeom>
        </p:spPr>
      </p:pic>
      <p:pic>
        <p:nvPicPr>
          <p:cNvPr id="16" name="Picture 15" descr="EssModerator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576064" cy="1584176"/>
          </a:xfrm>
          <a:prstGeom prst="rect">
            <a:avLst/>
          </a:prstGeom>
        </p:spPr>
      </p:pic>
      <p:pic>
        <p:nvPicPr>
          <p:cNvPr id="18" name="Picture 17" descr="NeutronGu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9672" y="1556792"/>
            <a:ext cx="5256584" cy="676783"/>
          </a:xfrm>
          <a:prstGeom prst="rect">
            <a:avLst/>
          </a:prstGeom>
        </p:spPr>
      </p:pic>
      <p:pic>
        <p:nvPicPr>
          <p:cNvPr id="24" name="Picture 23" descr="NeutronGu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438" flipV="1">
            <a:off x="1020763" y="5158560"/>
            <a:ext cx="5688632" cy="732409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236296" y="2492896"/>
            <a:ext cx="1656184" cy="576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Sample position 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7504" y="5949280"/>
            <a:ext cx="1656184" cy="576064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Source </a:t>
            </a:r>
            <a:endParaRPr lang="en-US" dirty="0" smtClean="0">
              <a:solidFill>
                <a:schemeClr val="tx1"/>
              </a:solidFill>
              <a:latin typeface="Candara"/>
              <a:cs typeface="Candara"/>
            </a:endParaRPr>
          </a:p>
        </p:txBody>
      </p:sp>
      <p:pic>
        <p:nvPicPr>
          <p:cNvPr id="28" name="Picture 27" descr="bigstock-Single-red-gift-box-with-silve-156483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864096" cy="864096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2789312"/>
            <a:ext cx="1656184" cy="576064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tx1"/>
                </a:solidFill>
                <a:latin typeface="Candara"/>
                <a:cs typeface="Candara"/>
              </a:rPr>
              <a:t>Source </a:t>
            </a:r>
            <a:endParaRPr lang="en-US" dirty="0" smtClean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668344" y="5877272"/>
            <a:ext cx="1656184" cy="576064"/>
          </a:xfrm>
          <a:prstGeom prst="rect">
            <a:avLst/>
          </a:prstGeom>
        </p:spPr>
        <p:txBody>
          <a:bodyPr vert="horz" lIns="85772" tIns="42885" rIns="85772" bIns="42885" rtlCol="0">
            <a:normAutofit fontScale="70000" lnSpcReduction="20000"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Sample position </a:t>
            </a:r>
            <a:endParaRPr lang="en-US" dirty="0" smtClean="0">
              <a:solidFill>
                <a:schemeClr val="tx1"/>
              </a:solidFill>
              <a:latin typeface="Candara"/>
              <a:cs typeface="Candara"/>
            </a:endParaRPr>
          </a:p>
        </p:txBody>
      </p:sp>
      <p:pic>
        <p:nvPicPr>
          <p:cNvPr id="31" name="Picture 30" descr="bigstock-Single-red-gift-box-with-silve-156483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864096" cy="864096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1475656" y="191683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03648" y="5085184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39752" y="3284984"/>
            <a:ext cx="24392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 Neutrons </a:t>
            </a:r>
          </a:p>
          <a:p>
            <a:r>
              <a:rPr lang="en-US" dirty="0" smtClean="0"/>
              <a:t>Cold / thermal   Neutrons 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27984" y="3501008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27984" y="371703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1840" y="5085184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04048" y="5085184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75656" y="1772816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03648" y="5229200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43808" y="5373216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55976" y="5661248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9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171400"/>
            <a:ext cx="7139136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Papyrus"/>
                <a:cs typeface="Papyrus"/>
              </a:rPr>
              <a:t>The NMX instrument </a:t>
            </a:r>
            <a:endParaRPr lang="en-US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30858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The NMX instrument is  </a:t>
            </a: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a time-of-</a:t>
            </a: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flight (</a:t>
            </a: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TOF) quasi-Laue </a:t>
            </a:r>
            <a:r>
              <a:rPr lang="en-US" dirty="0" err="1">
                <a:solidFill>
                  <a:schemeClr val="tx1"/>
                </a:solidFill>
                <a:latin typeface="Candara"/>
                <a:cs typeface="Candara"/>
              </a:rPr>
              <a:t>diffractometer</a:t>
            </a: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/>
                <a:cs typeface="Candara"/>
              </a:rPr>
              <a:t>optimised</a:t>
            </a: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 for small samples and large unit cells</a:t>
            </a: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NMX is  </a:t>
            </a: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dedicated to the structure determination of </a:t>
            </a: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biological macromolecules </a:t>
            </a: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by crystallography</a:t>
            </a: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The scientific driver is to locate the hydrogen atoms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3933056"/>
            <a:ext cx="5292080" cy="720080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rgbClr val="FF0000"/>
                </a:solidFill>
                <a:latin typeface="Candara"/>
                <a:cs typeface="Candara"/>
              </a:rPr>
              <a:t>Where are the hydrogen important? </a:t>
            </a:r>
            <a:endParaRPr lang="en-GB" sz="26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Hydrog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3180842" cy="17189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36504" y="4509120"/>
            <a:ext cx="5292080" cy="1647800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 smtClean="0">
                <a:solidFill>
                  <a:srgbClr val="3366FF"/>
                </a:solidFill>
                <a:latin typeface="Candara"/>
                <a:cs typeface="Candara"/>
              </a:rPr>
              <a:t>Enzyme Mechanism</a:t>
            </a:r>
          </a:p>
          <a:p>
            <a:r>
              <a:rPr lang="en-GB" sz="2200" dirty="0" smtClean="0">
                <a:solidFill>
                  <a:srgbClr val="3366FF"/>
                </a:solidFill>
                <a:latin typeface="Candara"/>
                <a:cs typeface="Candara"/>
              </a:rPr>
              <a:t>Protein-ligand interactions</a:t>
            </a:r>
          </a:p>
          <a:p>
            <a:r>
              <a:rPr lang="en-GB" sz="2200" dirty="0" smtClean="0">
                <a:solidFill>
                  <a:srgbClr val="3366FF"/>
                </a:solidFill>
                <a:latin typeface="Candara"/>
                <a:cs typeface="Candara"/>
              </a:rPr>
              <a:t>Proton transport across membranes</a:t>
            </a:r>
            <a:endParaRPr lang="en-GB" sz="2200" dirty="0">
              <a:solidFill>
                <a:srgbClr val="3366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1712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Original Design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 descr="NMXG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764704"/>
            <a:ext cx="8820472" cy="3038534"/>
          </a:xfrm>
          <a:prstGeom prst="rect">
            <a:avLst/>
          </a:prstGeom>
        </p:spPr>
      </p:pic>
      <p:pic>
        <p:nvPicPr>
          <p:cNvPr id="6" name="Picture 5" descr="NMX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33071"/>
            <a:ext cx="5184576" cy="29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-27384"/>
            <a:ext cx="53449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Papyrus"/>
                <a:cs typeface="Papyrus"/>
              </a:rPr>
              <a:t>ESS MCNP model </a:t>
            </a:r>
            <a:endParaRPr lang="en-US" sz="5000" b="1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" y="1556792"/>
            <a:ext cx="4707326" cy="3273623"/>
          </a:xfrm>
        </p:spPr>
      </p:pic>
      <p:pic>
        <p:nvPicPr>
          <p:cNvPr id="7" name="Picture 6" descr="MCNP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60" y="1484784"/>
            <a:ext cx="4632052" cy="3918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980728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 Engineering Model </a:t>
            </a:r>
            <a:endParaRPr lang="en-US" sz="3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980728"/>
            <a:ext cx="2403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 MCNP Model </a:t>
            </a:r>
            <a:endParaRPr lang="en-US" sz="3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5272611"/>
            <a:ext cx="8496944" cy="1108717"/>
          </a:xfrm>
          <a:prstGeom prst="rect">
            <a:avLst/>
          </a:prstGeom>
        </p:spPr>
        <p:txBody>
          <a:bodyPr vert="horz" lIns="85772" tIns="42885" rIns="85772" bIns="42885" rtlCol="0">
            <a:normAutofit fontScale="62500" lnSpcReduction="20000"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MCNP Model for target +</a:t>
            </a:r>
            <a:r>
              <a:rPr lang="en-US" sz="3600" dirty="0" err="1" smtClean="0">
                <a:solidFill>
                  <a:srgbClr val="000000"/>
                </a:solidFill>
                <a:latin typeface="Candara"/>
                <a:cs typeface="Candara"/>
              </a:rPr>
              <a:t>Bunker+instrument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hall +instrument cave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produced with </a:t>
            </a:r>
            <a:r>
              <a:rPr lang="en-US" sz="3600" dirty="0" err="1" smtClean="0">
                <a:solidFill>
                  <a:srgbClr val="000000"/>
                </a:solidFill>
                <a:latin typeface="Candara"/>
                <a:cs typeface="Candara"/>
              </a:rPr>
              <a:t>Comblayer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package developed by Stuart Ansell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  <a:hlinkClick r:id="rId4"/>
              </a:rPr>
              <a:t>https</a:t>
            </a:r>
            <a:r>
              <a:rPr lang="en-US" sz="3600" dirty="0">
                <a:solidFill>
                  <a:srgbClr val="000000"/>
                </a:solidFill>
                <a:latin typeface="Candara"/>
                <a:cs typeface="Candara"/>
                <a:hlinkClick r:id="rId4"/>
              </a:rPr>
              <a:t>://github.com/SAnsell/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  <a:hlinkClick r:id="rId4"/>
              </a:rPr>
              <a:t>CombLayer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 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6785" y="4365104"/>
            <a:ext cx="1229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NORTH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0518" y="2132856"/>
            <a:ext cx="993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WEST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16477"/>
            <a:ext cx="1201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SOUTH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077072"/>
            <a:ext cx="903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EAST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6679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XW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1473">
            <a:off x="1748689" y="614418"/>
            <a:ext cx="5702300" cy="61341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GEOMETRY of the NMX 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Beamline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(1)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8115" y="2000453"/>
            <a:ext cx="18703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Bunker Wall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764704"/>
            <a:ext cx="15997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ndara"/>
                <a:cs typeface="Candara"/>
              </a:rPr>
              <a:t>NMX (W1)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4838" y="4509120"/>
            <a:ext cx="19175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Short sector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7832" y="3212976"/>
            <a:ext cx="1852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Long sector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3140968"/>
            <a:ext cx="1852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Long sector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581128"/>
            <a:ext cx="19175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Short sector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5576" y="6525344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4</a:t>
            </a:r>
            <a:r>
              <a:rPr lang="en-GB" sz="1600" baseline="30000" dirty="0" smtClean="0">
                <a:solidFill>
                  <a:srgbClr val="FF0000"/>
                </a:solidFill>
                <a:latin typeface="Papyrus"/>
                <a:cs typeface="Papyrus"/>
              </a:rPr>
              <a:t>th</a:t>
            </a:r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 International Workshop</a:t>
            </a:r>
            <a:r>
              <a:rPr lang="en-GB" sz="1600" baseline="0" dirty="0" smtClean="0">
                <a:solidFill>
                  <a:srgbClr val="FF0000"/>
                </a:solidFill>
                <a:latin typeface="Papyrus"/>
                <a:cs typeface="Papyrus"/>
              </a:rPr>
              <a:t> on Accelerator Radiation Induced Activation </a:t>
            </a:r>
            <a:endParaRPr lang="en-GB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00315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31761</TotalTime>
  <Words>1073</Words>
  <Application>Microsoft Macintosh PowerPoint</Application>
  <PresentationFormat>On-screen Show (4:3)</PresentationFormat>
  <Paragraphs>251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ESS Core Powerpoint</vt:lpstr>
      <vt:lpstr>Study of the collimators for curved beamline at ESS  </vt:lpstr>
      <vt:lpstr>The ESS instrument suite</vt:lpstr>
      <vt:lpstr>PowerPoint Presentation</vt:lpstr>
      <vt:lpstr>PowerPoint Presentation</vt:lpstr>
      <vt:lpstr>PowerPoint Presentation</vt:lpstr>
      <vt:lpstr>The NMX instrument </vt:lpstr>
      <vt:lpstr>NMX Original Design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50 cm W collimator around 16m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Slice of the beam line at 6m</vt:lpstr>
      <vt:lpstr>Slice of the beam line at 12m</vt:lpstr>
      <vt:lpstr>Slice of the beam line at 18m</vt:lpstr>
      <vt:lpstr>Slice of the beam line at 2399 m</vt:lpstr>
      <vt:lpstr>NMX in the Bunker </vt:lpstr>
      <vt:lpstr>NMX in the Bunker:  2m from the Moderator  </vt:lpstr>
      <vt:lpstr>NMX in the Bunker: 6m from the moderator </vt:lpstr>
      <vt:lpstr>NMX in the Bunker:  12m from the moderator  </vt:lpstr>
      <vt:lpstr>NMX in the Bunker:  18m from the moderator  </vt:lpstr>
      <vt:lpstr>NMX in the Bunker:  24m from the moderator  </vt:lpstr>
      <vt:lpstr>NMX Energy Spectra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Valentina Santoro</cp:lastModifiedBy>
  <cp:revision>1352</cp:revision>
  <cp:lastPrinted>2017-05-22T19:59:40Z</cp:lastPrinted>
  <dcterms:created xsi:type="dcterms:W3CDTF">2013-10-29T16:05:10Z</dcterms:created>
  <dcterms:modified xsi:type="dcterms:W3CDTF">2017-05-23T06:55:49Z</dcterms:modified>
</cp:coreProperties>
</file>