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52" r:id="rId2"/>
    <p:sldId id="653" r:id="rId3"/>
    <p:sldId id="654" r:id="rId4"/>
    <p:sldId id="670" r:id="rId5"/>
    <p:sldId id="648" r:id="rId6"/>
    <p:sldId id="657" r:id="rId7"/>
    <p:sldId id="658" r:id="rId8"/>
    <p:sldId id="659" r:id="rId9"/>
    <p:sldId id="660" r:id="rId10"/>
    <p:sldId id="579" r:id="rId11"/>
    <p:sldId id="640" r:id="rId12"/>
    <p:sldId id="673" r:id="rId13"/>
    <p:sldId id="672" r:id="rId14"/>
    <p:sldId id="649" r:id="rId15"/>
    <p:sldId id="650" r:id="rId16"/>
    <p:sldId id="664" r:id="rId17"/>
    <p:sldId id="674" r:id="rId18"/>
    <p:sldId id="671" r:id="rId19"/>
    <p:sldId id="667" r:id="rId20"/>
    <p:sldId id="666" r:id="rId21"/>
    <p:sldId id="668" r:id="rId22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D4181"/>
    <a:srgbClr val="003300"/>
    <a:srgbClr val="FF0066"/>
    <a:srgbClr val="FF9933"/>
    <a:srgbClr val="800000"/>
    <a:srgbClr val="660066"/>
    <a:srgbClr val="CC0000"/>
    <a:srgbClr val="33CC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06" autoAdjust="0"/>
    <p:restoredTop sz="94660"/>
  </p:normalViewPr>
  <p:slideViewPr>
    <p:cSldViewPr>
      <p:cViewPr>
        <p:scale>
          <a:sx n="68" d="100"/>
          <a:sy n="68" d="100"/>
        </p:scale>
        <p:origin x="-240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579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23" y="0"/>
            <a:ext cx="2944578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1356"/>
            <a:ext cx="2944579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23" y="9411356"/>
            <a:ext cx="2944578" cy="49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98BFCD6B-FD64-4DF6-ABBA-401DEB476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5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0" y="0"/>
            <a:ext cx="67945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7142" name="Rectangle 3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62013" y="328613"/>
            <a:ext cx="17272001" cy="129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6" name="Rectangle 3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98382" y="4676197"/>
            <a:ext cx="5802161" cy="43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62527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634413" y="328613"/>
            <a:ext cx="17270413" cy="12954000"/>
          </a:xfrm>
          <a:ln/>
        </p:spPr>
      </p:sp>
      <p:sp>
        <p:nvSpPr>
          <p:cNvPr id="481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498382" y="4676196"/>
            <a:ext cx="5802161" cy="4399391"/>
          </a:xfrm>
          <a:noFill/>
          <a:ln/>
        </p:spPr>
        <p:txBody>
          <a:bodyPr wrap="none" lIns="96661" tIns="48331" rIns="96661" bIns="48331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3188" y="533400"/>
            <a:ext cx="1946275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691188" cy="5503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79838" cy="405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981200"/>
            <a:ext cx="3781425" cy="4056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771366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136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28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2800" b="1">
          <a:solidFill>
            <a:srgbClr val="3333CC"/>
          </a:solidFill>
          <a:latin typeface="Comic Sans MS" pitchFamily="66" charset="0"/>
          <a:ea typeface="HG Mincho Light J;MS Gothic;HG " charset="0"/>
          <a:cs typeface="HG Mincho Light J;MS Gothic;HG 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2800" b="1">
          <a:solidFill>
            <a:srgbClr val="3333CC"/>
          </a:solidFill>
          <a:latin typeface="Comic Sans MS" pitchFamily="66" charset="0"/>
          <a:ea typeface="HG Mincho Light J;MS Gothic;HG " charset="0"/>
          <a:cs typeface="HG Mincho Light J;MS Gothic;HG 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2800" b="1">
          <a:solidFill>
            <a:srgbClr val="3333CC"/>
          </a:solidFill>
          <a:latin typeface="Comic Sans MS" pitchFamily="66" charset="0"/>
          <a:ea typeface="HG Mincho Light J;MS Gothic;HG " charset="0"/>
          <a:cs typeface="HG Mincho Light J;MS Gothic;HG 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2800" b="1">
          <a:solidFill>
            <a:srgbClr val="3333CC"/>
          </a:solidFill>
          <a:latin typeface="Comic Sans MS" pitchFamily="66" charset="0"/>
          <a:ea typeface="HG Mincho Light J;MS Gothic;HG " charset="0"/>
          <a:cs typeface="HG Mincho Light J;MS Gothic;HG 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4400">
          <a:solidFill>
            <a:srgbClr val="000000"/>
          </a:solidFill>
          <a:latin typeface="Times New Roman" pitchFamily="18" charset="0"/>
          <a:ea typeface="HG Mincho Light J;MS Gothic;HG " charset="0"/>
          <a:cs typeface="HG Mincho Light J;MS Gothic;HG " charset="0"/>
        </a:defRPr>
      </a:lvl9pPr>
    </p:titleStyle>
    <p:bodyStyle>
      <a:lvl1pPr marL="284163" indent="-284163" algn="l" defTabSz="457200" rtl="0" eaLnBrk="0" fontAlgn="base" hangingPunct="0">
        <a:lnSpc>
          <a:spcPct val="90000"/>
        </a:lnSpc>
        <a:spcBef>
          <a:spcPts val="550"/>
        </a:spcBef>
        <a:spcAft>
          <a:spcPts val="1375"/>
        </a:spcAft>
        <a:buClr>
          <a:srgbClr val="3333CC"/>
        </a:buClr>
        <a:buSzPct val="45000"/>
        <a:buFont typeface="StarSymbol" charset="0"/>
        <a:defRPr sz="2200" b="1">
          <a:solidFill>
            <a:srgbClr val="3333CC"/>
          </a:solidFill>
          <a:latin typeface="+mn-lt"/>
          <a:ea typeface="+mn-ea"/>
          <a:cs typeface="+mn-cs"/>
        </a:defRPr>
      </a:lvl1pPr>
      <a:lvl2pPr marL="6858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ts val="1250"/>
        </a:spcAft>
        <a:buClr>
          <a:srgbClr val="3333CC"/>
        </a:buClr>
        <a:buSzPct val="150000"/>
        <a:buFont typeface="Comic Sans MS" pitchFamily="66" charset="0"/>
        <a:buChar char="•"/>
        <a:defRPr sz="2000" b="1">
          <a:solidFill>
            <a:srgbClr val="3333CC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12000"/>
        </a:lnSpc>
        <a:spcBef>
          <a:spcPts val="400"/>
        </a:spcBef>
        <a:spcAft>
          <a:spcPts val="400"/>
        </a:spcAft>
        <a:buClr>
          <a:srgbClr val="3333CC"/>
        </a:buClr>
        <a:buSzPct val="50000"/>
        <a:buFont typeface="Wingdings" pitchFamily="2" charset="2"/>
        <a:buChar char=""/>
        <a:defRPr sz="1600">
          <a:solidFill>
            <a:srgbClr val="3333CC"/>
          </a:solidFill>
          <a:latin typeface="Bitstream Charter" charset="0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12000"/>
        </a:lnSpc>
        <a:spcBef>
          <a:spcPts val="400"/>
        </a:spcBef>
        <a:spcAft>
          <a:spcPts val="400"/>
        </a:spcAft>
        <a:buClr>
          <a:srgbClr val="3333CC"/>
        </a:buClr>
        <a:buSzPct val="100000"/>
        <a:buFont typeface="Comic Sans MS" pitchFamily="66" charset="0"/>
        <a:buChar char="–"/>
        <a:defRPr sz="1600">
          <a:solidFill>
            <a:srgbClr val="3333CC"/>
          </a:solidFill>
          <a:latin typeface="Bitstream Charter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ts val="400"/>
        </a:spcAft>
        <a:buClr>
          <a:srgbClr val="3333CC"/>
        </a:buClr>
        <a:buSzPct val="100000"/>
        <a:buFont typeface="Comic Sans MS" pitchFamily="66" charset="0"/>
        <a:buChar char="»"/>
        <a:defRPr sz="1600">
          <a:solidFill>
            <a:srgbClr val="3333CC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400"/>
        </a:spcBef>
        <a:spcAft>
          <a:spcPts val="400"/>
        </a:spcAft>
        <a:buClr>
          <a:srgbClr val="3333CC"/>
        </a:buClr>
        <a:buSzPct val="100000"/>
        <a:buFont typeface="Comic Sans MS" pitchFamily="66" charset="0"/>
        <a:buChar char="»"/>
        <a:defRPr sz="1600">
          <a:solidFill>
            <a:srgbClr val="3333CC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400"/>
        </a:spcBef>
        <a:spcAft>
          <a:spcPts val="400"/>
        </a:spcAft>
        <a:buClr>
          <a:srgbClr val="3333CC"/>
        </a:buClr>
        <a:buSzPct val="100000"/>
        <a:buFont typeface="Comic Sans MS" pitchFamily="66" charset="0"/>
        <a:buChar char="»"/>
        <a:defRPr sz="1600">
          <a:solidFill>
            <a:srgbClr val="3333CC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400"/>
        </a:spcBef>
        <a:spcAft>
          <a:spcPts val="400"/>
        </a:spcAft>
        <a:buClr>
          <a:srgbClr val="3333CC"/>
        </a:buClr>
        <a:buSzPct val="100000"/>
        <a:buFont typeface="Comic Sans MS" pitchFamily="66" charset="0"/>
        <a:buChar char="»"/>
        <a:defRPr sz="1600">
          <a:solidFill>
            <a:srgbClr val="3333CC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400"/>
        </a:spcBef>
        <a:spcAft>
          <a:spcPts val="400"/>
        </a:spcAft>
        <a:buClr>
          <a:srgbClr val="3333CC"/>
        </a:buClr>
        <a:buSzPct val="100000"/>
        <a:buFont typeface="Comic Sans MS" pitchFamily="66" charset="0"/>
        <a:buChar char="»"/>
        <a:defRPr sz="1600">
          <a:solidFill>
            <a:srgbClr val="3333C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27384"/>
            <a:ext cx="3275856" cy="1445645"/>
          </a:xfrm>
          <a:prstGeom prst="rect">
            <a:avLst/>
          </a:prstGeom>
        </p:spPr>
      </p:pic>
      <p:pic>
        <p:nvPicPr>
          <p:cNvPr id="11" name="Picture 10" descr="master08_image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8172400" cy="1646498"/>
          </a:xfrm>
          <a:prstGeom prst="rect">
            <a:avLst/>
          </a:prstGeom>
        </p:spPr>
      </p:pic>
      <p:sp>
        <p:nvSpPr>
          <p:cNvPr id="7" name="Rectangle 402"/>
          <p:cNvSpPr>
            <a:spLocks noChangeArrowheads="1"/>
          </p:cNvSpPr>
          <p:nvPr/>
        </p:nvSpPr>
        <p:spPr bwMode="auto">
          <a:xfrm>
            <a:off x="-17587" y="2060848"/>
            <a:ext cx="91440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Activation of the ISIS </a:t>
            </a:r>
            <a:r>
              <a:rPr lang="en-GB" sz="3600" dirty="0" smtClean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TS-1 and </a:t>
            </a:r>
            <a:r>
              <a:rPr lang="en-GB" sz="3600" dirty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TS-2 targets</a:t>
            </a:r>
          </a:p>
          <a:p>
            <a:pPr algn="ctr"/>
            <a:r>
              <a:rPr lang="en-GB" sz="3600" dirty="0">
                <a:solidFill>
                  <a:schemeClr val="bg2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- Simulations </a:t>
            </a:r>
            <a:r>
              <a:rPr lang="en-GB" sz="3600" dirty="0" smtClean="0">
                <a:solidFill>
                  <a:schemeClr val="bg2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vs. </a:t>
            </a:r>
            <a:r>
              <a:rPr lang="en-GB" sz="3600" dirty="0">
                <a:solidFill>
                  <a:schemeClr val="bg2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experimental results -</a:t>
            </a:r>
          </a:p>
        </p:txBody>
      </p:sp>
      <p:sp>
        <p:nvSpPr>
          <p:cNvPr id="8" name="Rectangle 402"/>
          <p:cNvSpPr>
            <a:spLocks noChangeArrowheads="1"/>
          </p:cNvSpPr>
          <p:nvPr/>
        </p:nvSpPr>
        <p:spPr bwMode="auto">
          <a:xfrm>
            <a:off x="1" y="4365104"/>
            <a:ext cx="912641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Goran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</a:rPr>
              <a:t>Š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koro*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012847"/>
            <a:ext cx="3419274" cy="845152"/>
          </a:xfrm>
          <a:prstGeom prst="rect">
            <a:avLst/>
          </a:prstGeom>
        </p:spPr>
      </p:pic>
      <p:sp>
        <p:nvSpPr>
          <p:cNvPr id="10" name="Rectangle 402"/>
          <p:cNvSpPr>
            <a:spLocks noChangeArrowheads="1"/>
          </p:cNvSpPr>
          <p:nvPr/>
        </p:nvSpPr>
        <p:spPr bwMode="auto">
          <a:xfrm>
            <a:off x="36511" y="5877272"/>
            <a:ext cx="691175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On behalf of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Ansell, F. Burge, D.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Ashcroft,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Burns,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Findlay… </a:t>
            </a:r>
            <a:endParaRPr lang="en-GB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82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3755384"/>
            <a:ext cx="194421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800 MeV protons (50 Hz</a:t>
            </a:r>
            <a:r>
              <a:rPr lang="en-GB" sz="1600" i="1" dirty="0">
                <a:latin typeface="Rockwell" panose="02060603020205020403" pitchFamily="18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endParaRPr lang="en-GB" sz="1600" i="1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" y="893919"/>
            <a:ext cx="6161803" cy="599146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36104" y="1268760"/>
            <a:ext cx="5580112" cy="28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C00000"/>
                </a:solidFill>
                <a:latin typeface="Rockwell" panose="02060603020205020403" pitchFamily="18" charset="0"/>
              </a:rPr>
              <a:t>Comparison between old (2012) and new (2017) results</a:t>
            </a:r>
            <a:endParaRPr lang="en-GB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12160" y="1724460"/>
            <a:ext cx="3059832" cy="18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A few comments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Tungsten: “practically” no change;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Tantalum: 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3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0% drop at the end of irradiation; small drop for very long cooling times;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Steel: factor of 2 drop for all cooling times;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24600" y="1196752"/>
            <a:ext cx="1863824" cy="4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activity</a:t>
            </a:r>
            <a:endParaRPr lang="en-GB" sz="24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012160" y="3877099"/>
            <a:ext cx="3059832" cy="14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The effect (total activity reduction) is decreasing when going from outside to the centreline of the target: </a:t>
            </a:r>
            <a:r>
              <a:rPr lang="en-GB" sz="16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reflected neutrons contribution is reduced in new calculations!</a:t>
            </a:r>
            <a:endParaRPr lang="en-GB" sz="1600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12160" y="5397600"/>
            <a:ext cx="3059832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Conclusion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Previous calculation has overestimated the total activity (particularly at short cooling times).</a:t>
            </a:r>
            <a:endParaRPr lang="en-GB" sz="16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496" y="33151"/>
            <a:ext cx="896448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TS-1 target(s) activation: </a:t>
            </a:r>
            <a:r>
              <a:rPr lang="en-GB" sz="20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new calculation done in 2017</a:t>
            </a:r>
            <a:endParaRPr lang="en-GB" sz="2000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496" y="332656"/>
            <a:ext cx="8856984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detailed model of complete TS-1 </a:t>
            </a:r>
            <a:r>
              <a:rPr lang="en-GB" sz="16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</a:t>
            </a:r>
            <a:r>
              <a:rPr lang="en-GB" sz="16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 of the latest TS-1 </a:t>
            </a:r>
            <a:r>
              <a:rPr lang="en-GB" sz="1600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neutronics</a:t>
            </a:r>
            <a:r>
              <a:rPr lang="en-GB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</a:t>
            </a:r>
            <a:r>
              <a:rPr lang="en-GB" sz="16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1600"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lnSpc>
                <a:spcPct val="90000"/>
              </a:lnSpc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cooling water is a mixture: 80% D</a:t>
            </a:r>
            <a:r>
              <a:rPr lang="en-GB" sz="1600" i="1" baseline="-2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- 20% H</a:t>
            </a:r>
            <a:r>
              <a:rPr lang="en-GB" sz="1600" i="1" baseline="-2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(pure D</a:t>
            </a:r>
            <a:r>
              <a:rPr lang="en-GB" sz="1600" i="1" baseline="-25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in previous calculations)…</a:t>
            </a:r>
          </a:p>
        </p:txBody>
      </p:sp>
    </p:spTree>
    <p:extLst>
      <p:ext uri="{BB962C8B-B14F-4D97-AF65-F5344CB8AC3E}">
        <p14:creationId xmlns:p14="http://schemas.microsoft.com/office/powerpoint/2010/main" val="373778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62" y="4259684"/>
            <a:ext cx="5772242" cy="2337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896448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2060"/>
                </a:solidFill>
                <a:latin typeface="Rockwell" panose="02060603020205020403" pitchFamily="18" charset="0"/>
              </a:rPr>
              <a:t>Gamma spectrometry – new measurements</a:t>
            </a:r>
            <a:endParaRPr lang="en-GB" sz="2000" dirty="0">
              <a:solidFill>
                <a:srgbClr val="00206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3068960"/>
            <a:ext cx="9108504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/>
            <a:r>
              <a:rPr lang="en-GB" sz="2000" b="1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TS-1 W2 target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; </a:t>
            </a:r>
            <a:r>
              <a:rPr lang="en-GB" sz="2000" dirty="0">
                <a:solidFill>
                  <a:srgbClr val="0D4181"/>
                </a:solidFill>
                <a:latin typeface="Rockwell" panose="02060603020205020403" pitchFamily="18" charset="0"/>
              </a:rPr>
              <a:t>1946 mA-hours 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in </a:t>
            </a:r>
            <a:r>
              <a:rPr lang="en-GB" sz="2000" dirty="0">
                <a:solidFill>
                  <a:srgbClr val="0D4181"/>
                </a:solidFill>
                <a:latin typeface="Rockwell" panose="02060603020205020403" pitchFamily="18" charset="0"/>
              </a:rPr>
              <a:t>fifteen irradiation ‘campaigns’ each ~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30–50 days long;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c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ooling time = 7.63 </a:t>
            </a:r>
            <a:r>
              <a:rPr lang="en-GB" sz="2000" dirty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years – 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to </a:t>
            </a:r>
            <a:r>
              <a:rPr lang="en-GB" sz="2000" dirty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coincide with the date on which the gamma-ray 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spectroscopy measurements were </a:t>
            </a:r>
            <a:r>
              <a:rPr lang="en-GB" sz="2000" dirty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made.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660232" y="5896692"/>
            <a:ext cx="1944216" cy="523232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10720"/>
            <a:ext cx="6006777" cy="2215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2961152" cy="2013584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7504" y="2420507"/>
            <a:ext cx="1477452" cy="28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latin typeface="Rockwell" panose="02060603020205020403" pitchFamily="18" charset="0"/>
              </a:rPr>
              <a:t>same idea…</a:t>
            </a:r>
            <a:endParaRPr lang="en-GB" dirty="0">
              <a:latin typeface="Rockwell" panose="020606030202050204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" y="4448627"/>
            <a:ext cx="3408983" cy="20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39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3755384"/>
            <a:ext cx="194421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800 MeV protons (50 Hz</a:t>
            </a:r>
            <a:r>
              <a:rPr lang="en-GB" sz="1600" i="1" dirty="0">
                <a:latin typeface="Rockwell" panose="02060603020205020403" pitchFamily="18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endParaRPr lang="en-GB" sz="1600" i="1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02"/>
          <p:cNvSpPr>
            <a:spLocks noChangeArrowheads="1"/>
          </p:cNvSpPr>
          <p:nvPr/>
        </p:nvSpPr>
        <p:spPr bwMode="auto">
          <a:xfrm>
            <a:off x="-17587" y="2060848"/>
            <a:ext cx="91440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TS-1 target activation </a:t>
            </a:r>
          </a:p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Simulations vs. </a:t>
            </a:r>
            <a:r>
              <a:rPr lang="en-GB" sz="3600" dirty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experimental </a:t>
            </a:r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results</a:t>
            </a:r>
          </a:p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- short cooling times - </a:t>
            </a:r>
            <a:endParaRPr lang="en-GB" sz="3600" dirty="0">
              <a:solidFill>
                <a:srgbClr val="0D418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5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34497"/>
            <a:ext cx="8299062" cy="5778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3755384"/>
            <a:ext cx="194421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800 MeV protons (50 Hz</a:t>
            </a:r>
            <a:r>
              <a:rPr lang="en-GB" sz="1600" i="1" dirty="0">
                <a:latin typeface="Rockwell" panose="02060603020205020403" pitchFamily="18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endParaRPr lang="en-GB" sz="1600" i="1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64488" cy="7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TS-1 W4 target</a:t>
            </a:r>
            <a:endParaRPr lang="en-GB" sz="2400" dirty="0">
              <a:solidFill>
                <a:srgbClr val="0D418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 smtClean="0">
                <a:solidFill>
                  <a:srgbClr val="0D4181"/>
                </a:solidFill>
                <a:latin typeface="Rockwell" panose="02060603020205020403" pitchFamily="18" charset="0"/>
              </a:rPr>
              <a:t>Decay power and temperature measurement</a:t>
            </a:r>
            <a:endParaRPr lang="en-GB" sz="2400" i="1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pic>
        <p:nvPicPr>
          <p:cNvPr id="5" name="Picture 10" descr="D:\backup\diagrams\isis\tungsten target 1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81" y="862824"/>
            <a:ext cx="3909612" cy="25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1872208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30. 11. 2016.</a:t>
            </a:r>
            <a:endParaRPr lang="en-GB" sz="1600" b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 rot="16200000">
            <a:off x="-678847" y="3351256"/>
            <a:ext cx="2376265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Temperature [°C]</a:t>
            </a:r>
          </a:p>
        </p:txBody>
      </p:sp>
    </p:spTree>
    <p:extLst>
      <p:ext uri="{BB962C8B-B14F-4D97-AF65-F5344CB8AC3E}">
        <p14:creationId xmlns:p14="http://schemas.microsoft.com/office/powerpoint/2010/main" val="2485030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3755384"/>
            <a:ext cx="194421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800 MeV protons (50 Hz</a:t>
            </a:r>
            <a:r>
              <a:rPr lang="en-GB" sz="1600" i="1" dirty="0">
                <a:latin typeface="Rockwell" panose="02060603020205020403" pitchFamily="18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endParaRPr lang="en-GB" sz="1600" i="1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08533"/>
              </p:ext>
            </p:extLst>
          </p:nvPr>
        </p:nvGraphicFramePr>
        <p:xfrm>
          <a:off x="107504" y="147060"/>
          <a:ext cx="5688631" cy="5874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4683"/>
                <a:gridCol w="952238"/>
                <a:gridCol w="1401906"/>
                <a:gridCol w="1659804"/>
              </a:tblGrid>
              <a:tr h="9953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</a:p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  <a:p>
                      <a:pPr algn="ctr" fontAlgn="b"/>
                      <a:endParaRPr lang="en-GB" sz="1800" b="0" i="1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</a:t>
                      </a:r>
                      <a:r>
                        <a:rPr lang="en-GB" sz="1800" b="0" i="1" u="none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</a:t>
                      </a:r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days</a:t>
                      </a:r>
                    </a:p>
                    <a:p>
                      <a:pPr algn="ctr" fontAlgn="b"/>
                      <a:endParaRPr lang="en-GB" sz="1800" b="0" i="1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Integrated current </a:t>
                      </a:r>
                    </a:p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[mA-hours]</a:t>
                      </a:r>
                    </a:p>
                    <a:p>
                      <a:pPr algn="ctr" fontAlgn="b"/>
                      <a:endParaRPr lang="en-GB" sz="1800" b="0" i="1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</a:t>
                      </a:r>
                      <a:r>
                        <a:rPr lang="en-GB" sz="1800" b="0" i="1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</a:t>
                      </a:r>
                      <a:endParaRPr lang="en-GB" sz="1800" b="0" i="1" u="none" strike="noStrike" dirty="0" smtClean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800" b="0" i="1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[MeV]</a:t>
                      </a:r>
                    </a:p>
                    <a:p>
                      <a:pPr algn="ctr" fontAlgn="b"/>
                      <a:endParaRPr lang="en-GB" sz="1800" b="0" i="1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142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</a:t>
                      </a:r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1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06" marR="6306" marT="63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20680" y="188200"/>
            <a:ext cx="2627784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TS-1 W4 target: 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irradiation history</a:t>
            </a:r>
            <a:endParaRPr lang="en-GB" sz="2000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70781" y="1268760"/>
            <a:ext cx="1656184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Cycle: 2014/03</a:t>
            </a:r>
            <a:endParaRPr lang="en-GB" sz="1600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cxnSp>
        <p:nvCxnSpPr>
          <p:cNvPr id="4" name="Straight Arrow Connector 3"/>
          <p:cNvCxnSpPr>
            <a:stCxn id="8" idx="1"/>
          </p:cNvCxnSpPr>
          <p:nvPr/>
        </p:nvCxnSpPr>
        <p:spPr bwMode="auto">
          <a:xfrm flipH="1" flipV="1">
            <a:off x="5938733" y="1426816"/>
            <a:ext cx="432048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12160" y="5699600"/>
            <a:ext cx="226714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Cycle: 2016/04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>
                <a:solidFill>
                  <a:srgbClr val="FF0000"/>
                </a:solidFill>
                <a:latin typeface="Rockwell" panose="02060603020205020403" pitchFamily="18" charset="0"/>
              </a:rPr>
              <a:t>u</a:t>
            </a:r>
            <a:r>
              <a:rPr lang="en-GB" sz="1600" i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p to 30-Nov-2016</a:t>
            </a:r>
            <a:endParaRPr lang="en-GB" sz="1600" i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940152" y="5877272"/>
            <a:ext cx="432048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496" y="6275664"/>
            <a:ext cx="784887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For short cooling times, (average) current in the last cycle is very important (equally important as total integrated current over the target life). </a:t>
            </a:r>
          </a:p>
        </p:txBody>
      </p:sp>
    </p:spTree>
    <p:extLst>
      <p:ext uri="{BB962C8B-B14F-4D97-AF65-F5344CB8AC3E}">
        <p14:creationId xmlns:p14="http://schemas.microsoft.com/office/powerpoint/2010/main" val="2173677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8660"/>
            <a:ext cx="7992888" cy="5574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105159"/>
            <a:ext cx="896448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TS-1 W-4 target decay power</a:t>
            </a:r>
            <a:endParaRPr lang="en-GB" sz="2000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496" y="6093296"/>
            <a:ext cx="7848872" cy="7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For short cooling times, (average) current in the last cycle is very important (equally important as total integrated current over the target life). In this case, during first 2 weeks of 2016/04 cycle, average current was pretty low (102 µA).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7624" y="4838305"/>
            <a:ext cx="5256584" cy="5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Decay power on 30 November 2016 (when the beam was switched off ) is ~ 1 kW</a:t>
            </a:r>
            <a:r>
              <a:rPr lang="en-GB" sz="1800" dirty="0">
                <a:solidFill>
                  <a:schemeClr val="accent2"/>
                </a:solidFill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200000">
            <a:off x="6330459" y="2811196"/>
            <a:ext cx="475252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MCNPX/CINDER90 calculations</a:t>
            </a:r>
          </a:p>
        </p:txBody>
      </p:sp>
    </p:spTree>
    <p:extLst>
      <p:ext uri="{BB962C8B-B14F-4D97-AF65-F5344CB8AC3E}">
        <p14:creationId xmlns:p14="http://schemas.microsoft.com/office/powerpoint/2010/main" val="3403779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77"/>
          <p:cNvSpPr txBox="1">
            <a:spLocks noChangeArrowheads="1"/>
          </p:cNvSpPr>
          <p:nvPr/>
        </p:nvSpPr>
        <p:spPr bwMode="auto">
          <a:xfrm>
            <a:off x="0" y="218397"/>
            <a:ext cx="914403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Rate of the temperature rise – simulation vs. measurement</a:t>
            </a:r>
            <a:endParaRPr lang="en-GB" sz="24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22993"/>
            <a:ext cx="4968552" cy="3483244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7544" y="1240239"/>
            <a:ext cx="4482244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chemeClr val="bg2"/>
                </a:solidFill>
                <a:latin typeface="Rockwell" panose="02060603020205020403" pitchFamily="18" charset="0"/>
              </a:rPr>
              <a:t>Distribution of decay power along 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chemeClr val="bg2"/>
                </a:solidFill>
                <a:latin typeface="Rockwell" panose="02060603020205020403" pitchFamily="18" charset="0"/>
              </a:rPr>
              <a:t>the target (30 November 2016)</a:t>
            </a:r>
            <a:endParaRPr lang="en-GB" sz="2000" dirty="0">
              <a:solidFill>
                <a:schemeClr val="bg2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5489151"/>
            <a:ext cx="4752528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MCNPX/CINDER90 calculations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99390"/>
            <a:ext cx="4060750" cy="2769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626363"/>
            <a:ext cx="4032448" cy="2809393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496" y="6500021"/>
            <a:ext cx="7632848" cy="28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i="1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* D. J. S. Findlay, private communication, 2017.</a:t>
            </a:r>
            <a:endParaRPr lang="en-GB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540824" y="908280"/>
            <a:ext cx="49567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i="1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*</a:t>
            </a:r>
            <a:endParaRPr lang="en-GB" sz="4000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532440" y="3788600"/>
            <a:ext cx="49567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i="1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*</a:t>
            </a:r>
            <a:endParaRPr lang="en-GB" sz="4000" i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64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3755384"/>
            <a:ext cx="194421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800 MeV protons (50 Hz</a:t>
            </a:r>
            <a:r>
              <a:rPr lang="en-GB" sz="1600" i="1" dirty="0">
                <a:latin typeface="Rockwell" panose="02060603020205020403" pitchFamily="18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endParaRPr lang="en-GB" sz="1600" i="1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02"/>
          <p:cNvSpPr>
            <a:spLocks noChangeArrowheads="1"/>
          </p:cNvSpPr>
          <p:nvPr/>
        </p:nvSpPr>
        <p:spPr bwMode="auto">
          <a:xfrm>
            <a:off x="-17587" y="2060848"/>
            <a:ext cx="91440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Appendix</a:t>
            </a:r>
          </a:p>
          <a:p>
            <a:pPr algn="ctr"/>
            <a:endParaRPr lang="en-GB" sz="3600" dirty="0" smtClean="0">
              <a:solidFill>
                <a:srgbClr val="0D418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TS-2 target </a:t>
            </a:r>
          </a:p>
        </p:txBody>
      </p:sp>
    </p:spTree>
    <p:extLst>
      <p:ext uri="{BB962C8B-B14F-4D97-AF65-F5344CB8AC3E}">
        <p14:creationId xmlns:p14="http://schemas.microsoft.com/office/powerpoint/2010/main" val="38468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54984"/>
            <a:ext cx="914340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TS-2 target</a:t>
            </a:r>
            <a:endParaRPr lang="en-GB" sz="3200" dirty="0">
              <a:solidFill>
                <a:srgbClr val="00206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101" y="1077155"/>
            <a:ext cx="7241203" cy="4872125"/>
            <a:chOff x="67101" y="1077155"/>
            <a:chExt cx="7241203" cy="4872125"/>
          </a:xfrm>
        </p:grpSpPr>
        <p:pic>
          <p:nvPicPr>
            <p:cNvPr id="19" name="Picture 2" descr="08EC3268 ISIS TS2 build 29 Jul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1" y="1077155"/>
              <a:ext cx="7241203" cy="48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07504" y="4293096"/>
              <a:ext cx="4464496" cy="1260413"/>
            </a:xfrm>
            <a:prstGeom prst="rect">
              <a:avLst/>
            </a:prstGeom>
          </p:spPr>
          <p:txBody>
            <a:bodyPr/>
            <a:lstStyle>
              <a:lvl1pPr marL="284163" indent="-284163" algn="l" defTabSz="457200" rtl="0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ts val="1375"/>
                </a:spcAft>
                <a:buClr>
                  <a:srgbClr val="3333CC"/>
                </a:buClr>
                <a:buSzPct val="45000"/>
                <a:buFont typeface="StarSymbol" charset="0"/>
                <a:defRPr sz="2200" b="1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457200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ts val="1250"/>
                </a:spcAft>
                <a:buClr>
                  <a:srgbClr val="3333CC"/>
                </a:buClr>
                <a:buSzPct val="150000"/>
                <a:buFont typeface="Comic Sans MS" pitchFamily="66" charset="0"/>
                <a:buChar char="•"/>
                <a:defRPr sz="2000" b="1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50000"/>
                <a:buFont typeface="Wingdings" pitchFamily="2" charset="2"/>
                <a:buChar char=""/>
                <a:defRPr sz="1600">
                  <a:solidFill>
                    <a:srgbClr val="3333CC"/>
                  </a:solidFill>
                  <a:latin typeface="Bitstream Charter" charset="0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lnSpc>
                  <a:spcPct val="112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100000"/>
                <a:buFont typeface="Comic Sans MS" pitchFamily="66" charset="0"/>
                <a:buChar char="–"/>
                <a:defRPr sz="1600">
                  <a:solidFill>
                    <a:srgbClr val="3333CC"/>
                  </a:solidFill>
                  <a:latin typeface="Bitstream Charter" charset="0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100000"/>
                <a:buFont typeface="Comic Sans MS" pitchFamily="66" charset="0"/>
                <a:buChar char="»"/>
                <a:defRPr sz="1600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fontAlgn="base"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100000"/>
                <a:buFont typeface="Comic Sans MS" pitchFamily="66" charset="0"/>
                <a:buChar char="»"/>
                <a:defRPr sz="1600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fontAlgn="base"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100000"/>
                <a:buFont typeface="Comic Sans MS" pitchFamily="66" charset="0"/>
                <a:buChar char="»"/>
                <a:defRPr sz="1600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fontAlgn="base"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100000"/>
                <a:buFont typeface="Comic Sans MS" pitchFamily="66" charset="0"/>
                <a:buChar char="»"/>
                <a:defRPr sz="1600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fontAlgn="base">
                <a:spcBef>
                  <a:spcPts val="400"/>
                </a:spcBef>
                <a:spcAft>
                  <a:spcPts val="400"/>
                </a:spcAft>
                <a:buClr>
                  <a:srgbClr val="3333CC"/>
                </a:buClr>
                <a:buSzPct val="100000"/>
                <a:buFont typeface="Comic Sans MS" pitchFamily="66" charset="0"/>
                <a:buChar char="»"/>
                <a:defRPr sz="1600">
                  <a:solidFill>
                    <a:srgbClr val="3333CC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GB" altLang="en-US" sz="2400" kern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Current target – tungsten cylinder   </a:t>
              </a:r>
              <a:r>
                <a:rPr lang="en-GB" altLang="en-US" sz="2400" kern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GB" altLang="en-US" sz="2400" kern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tantalum cladding)</a:t>
              </a:r>
            </a:p>
            <a:p>
              <a:pPr algn="ctr" eaLnBrk="1" hangingPunct="1"/>
              <a:r>
                <a:rPr lang="en-GB" altLang="en-US" sz="2400" kern="0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Typically 40 µA (800 MeV protons)</a:t>
              </a:r>
            </a:p>
          </p:txBody>
        </p:sp>
        <p:sp>
          <p:nvSpPr>
            <p:cNvPr id="20" name="Rectangle 35"/>
            <p:cNvSpPr>
              <a:spLocks noChangeArrowheads="1"/>
            </p:cNvSpPr>
            <p:nvPr/>
          </p:nvSpPr>
          <p:spPr bwMode="auto">
            <a:xfrm>
              <a:off x="3779912" y="1764105"/>
              <a:ext cx="15110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bg1"/>
                  </a:solidFill>
                  <a:latin typeface="Cambria" panose="02040503050406030204" pitchFamily="18" charset="0"/>
                  <a:cs typeface="Times New Roman" pitchFamily="18" charset="0"/>
                </a:rPr>
                <a:t>Solid </a:t>
              </a:r>
              <a:r>
                <a:rPr lang="en-GB" altLang="en-US" sz="16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itchFamily="18" charset="0"/>
                </a:rPr>
                <a:t>methane</a:t>
              </a:r>
              <a:endParaRPr lang="en-GB" altLang="en-US" sz="1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2699792" y="3140968"/>
              <a:ext cx="19442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 smtClean="0">
                  <a:solidFill>
                    <a:schemeClr val="bg1"/>
                  </a:solidFill>
                  <a:latin typeface="Cambria" panose="02040503050406030204" pitchFamily="18" charset="0"/>
                  <a:cs typeface="Times New Roman" pitchFamily="18" charset="0"/>
                </a:rPr>
                <a:t>Liquid hydrogen</a:t>
              </a:r>
              <a:endParaRPr lang="en-GB" altLang="en-US" sz="1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4788024" y="2514382"/>
              <a:ext cx="15110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lvl="1"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latin typeface="Cambria" panose="02040503050406030204" pitchFamily="18" charset="0"/>
                  <a:cs typeface="Times New Roman" pitchFamily="18" charset="0"/>
                </a:rPr>
                <a:t>Solid </a:t>
              </a:r>
              <a:r>
                <a:rPr lang="en-GB" altLang="en-US" sz="1600" b="1" dirty="0" smtClean="0">
                  <a:latin typeface="Cambria" panose="02040503050406030204" pitchFamily="18" charset="0"/>
                  <a:cs typeface="Times New Roman" pitchFamily="18" charset="0"/>
                </a:rPr>
                <a:t>Be</a:t>
              </a:r>
              <a:endParaRPr lang="en-GB" altLang="en-US" sz="1600" b="1" dirty="0">
                <a:latin typeface="Cambria" panose="02040503050406030204" pitchFamily="18" charset="0"/>
                <a:cs typeface="Times New Roman" pitchFamily="18" charset="0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 flipV="1">
              <a:off x="2123728" y="2750731"/>
              <a:ext cx="2016224" cy="1542365"/>
            </a:xfrm>
            <a:prstGeom prst="straightConnector1">
              <a:avLst/>
            </a:prstGeom>
            <a:solidFill>
              <a:srgbClr val="00B8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2339154" cy="493119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2123728" y="2903132"/>
            <a:ext cx="4968552" cy="138996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91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677"/>
          <p:cNvSpPr txBox="1">
            <a:spLocks noChangeArrowheads="1"/>
          </p:cNvSpPr>
          <p:nvPr/>
        </p:nvSpPr>
        <p:spPr bwMode="auto">
          <a:xfrm>
            <a:off x="0" y="74381"/>
            <a:ext cx="914403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Gamma spectrum of TS2 cooling system filter – 10 days after beam off</a:t>
            </a:r>
            <a:endParaRPr lang="en-GB" sz="20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pic>
        <p:nvPicPr>
          <p:cNvPr id="29" name="Picture 28" descr="EDP_TS2_TSA_14_11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12676"/>
            <a:ext cx="8460432" cy="6345324"/>
          </a:xfrm>
          <a:prstGeom prst="rect">
            <a:avLst/>
          </a:prstGeom>
        </p:spPr>
      </p:pic>
      <p:sp>
        <p:nvSpPr>
          <p:cNvPr id="32" name="Text Box 3081"/>
          <p:cNvSpPr txBox="1">
            <a:spLocks noChangeArrowheads="1"/>
          </p:cNvSpPr>
          <p:nvPr/>
        </p:nvSpPr>
        <p:spPr bwMode="auto">
          <a:xfrm>
            <a:off x="5292080" y="3451066"/>
            <a:ext cx="6480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baseline="30000" dirty="0" smtClean="0">
                <a:solidFill>
                  <a:srgbClr val="CC0000"/>
                </a:solidFill>
                <a:latin typeface="Comic Sans MS" pitchFamily="66" charset="0"/>
              </a:rPr>
              <a:t>182</a:t>
            </a:r>
            <a:r>
              <a:rPr lang="en-GB" sz="2000" b="1" dirty="0" smtClean="0">
                <a:solidFill>
                  <a:srgbClr val="CC0000"/>
                </a:solidFill>
                <a:latin typeface="Comic Sans MS" pitchFamily="66" charset="0"/>
              </a:rPr>
              <a:t>Ta</a:t>
            </a:r>
            <a:endParaRPr lang="en-GB" sz="2000" b="1" dirty="0">
              <a:solidFill>
                <a:srgbClr val="CC0000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5" name="Text Box 3081"/>
          <p:cNvSpPr txBox="1">
            <a:spLocks noChangeArrowheads="1"/>
          </p:cNvSpPr>
          <p:nvPr/>
        </p:nvSpPr>
        <p:spPr bwMode="auto">
          <a:xfrm rot="16200000">
            <a:off x="4292327" y="4293121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1121 </a:t>
            </a:r>
            <a:r>
              <a:rPr lang="en-GB" sz="1100" b="1" dirty="0" err="1" smtClean="0">
                <a:solidFill>
                  <a:srgbClr val="CC0000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; 35%</a:t>
            </a:r>
            <a:endParaRPr lang="en-GB" sz="11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6" name="Text Box 3081"/>
          <p:cNvSpPr txBox="1">
            <a:spLocks noChangeArrowheads="1"/>
          </p:cNvSpPr>
          <p:nvPr/>
        </p:nvSpPr>
        <p:spPr bwMode="auto">
          <a:xfrm rot="16200000">
            <a:off x="4716041" y="4509145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1222 </a:t>
            </a:r>
            <a:r>
              <a:rPr lang="en-GB" sz="1100" b="1" dirty="0" err="1" smtClean="0">
                <a:solidFill>
                  <a:srgbClr val="CC0000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; 26%</a:t>
            </a:r>
            <a:endParaRPr lang="en-GB" sz="11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7" name="Text Box 3081"/>
          <p:cNvSpPr txBox="1">
            <a:spLocks noChangeArrowheads="1"/>
          </p:cNvSpPr>
          <p:nvPr/>
        </p:nvSpPr>
        <p:spPr bwMode="auto">
          <a:xfrm rot="16200000">
            <a:off x="4500017" y="4797177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1189 </a:t>
            </a:r>
            <a:r>
              <a:rPr lang="en-GB" sz="1100" b="1" dirty="0" err="1" smtClean="0">
                <a:solidFill>
                  <a:srgbClr val="CC0000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; 16%</a:t>
            </a:r>
            <a:endParaRPr lang="en-GB" sz="11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8" name="Text Box 3081"/>
          <p:cNvSpPr txBox="1">
            <a:spLocks noChangeArrowheads="1"/>
          </p:cNvSpPr>
          <p:nvPr/>
        </p:nvSpPr>
        <p:spPr bwMode="auto">
          <a:xfrm rot="16200000">
            <a:off x="5148089" y="5157217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1231 </a:t>
            </a:r>
            <a:r>
              <a:rPr lang="en-GB" sz="1100" b="1" dirty="0" err="1" smtClean="0">
                <a:solidFill>
                  <a:srgbClr val="CC0000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rgbClr val="CC0000"/>
                </a:solidFill>
                <a:latin typeface="Comic Sans MS" pitchFamily="66" charset="0"/>
              </a:rPr>
              <a:t>; 11%</a:t>
            </a:r>
            <a:endParaRPr lang="en-GB" sz="1100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H="1">
            <a:off x="5508104" y="5589240"/>
            <a:ext cx="288032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 Box 3081"/>
          <p:cNvSpPr txBox="1">
            <a:spLocks noChangeArrowheads="1"/>
          </p:cNvSpPr>
          <p:nvPr/>
        </p:nvSpPr>
        <p:spPr bwMode="auto">
          <a:xfrm rot="16200000">
            <a:off x="4067969" y="4140722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1093 </a:t>
            </a:r>
            <a:r>
              <a:rPr lang="en-GB" sz="1100" b="1" dirty="0" err="1" smtClean="0">
                <a:solidFill>
                  <a:schemeClr val="accent2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; 62%</a:t>
            </a:r>
            <a:endParaRPr lang="en-GB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2" name="Text Box 3081"/>
          <p:cNvSpPr txBox="1">
            <a:spLocks noChangeArrowheads="1"/>
          </p:cNvSpPr>
          <p:nvPr/>
        </p:nvSpPr>
        <p:spPr bwMode="auto">
          <a:xfrm rot="16200000">
            <a:off x="3428231" y="4581153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901 </a:t>
            </a:r>
            <a:r>
              <a:rPr lang="en-GB" sz="1100" b="1" dirty="0" err="1" smtClean="0">
                <a:solidFill>
                  <a:schemeClr val="accent2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; 30%</a:t>
            </a:r>
            <a:endParaRPr lang="en-GB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3" name="Text Box 3081"/>
          <p:cNvSpPr txBox="1">
            <a:spLocks noChangeArrowheads="1"/>
          </p:cNvSpPr>
          <p:nvPr/>
        </p:nvSpPr>
        <p:spPr bwMode="auto">
          <a:xfrm rot="16200000">
            <a:off x="3580631" y="4941193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912 </a:t>
            </a:r>
            <a:r>
              <a:rPr lang="en-GB" sz="1100" b="1" dirty="0" err="1" smtClean="0">
                <a:solidFill>
                  <a:schemeClr val="accent2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; 15%</a:t>
            </a:r>
            <a:endParaRPr lang="en-GB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4" name="Text Box 3081"/>
          <p:cNvSpPr txBox="1">
            <a:spLocks noChangeArrowheads="1"/>
          </p:cNvSpPr>
          <p:nvPr/>
        </p:nvSpPr>
        <p:spPr bwMode="auto">
          <a:xfrm rot="16200000">
            <a:off x="3131865" y="4869185"/>
            <a:ext cx="1575792" cy="15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810 </a:t>
            </a:r>
            <a:r>
              <a:rPr lang="en-GB" sz="1100" b="1" dirty="0" err="1" smtClean="0">
                <a:solidFill>
                  <a:schemeClr val="accent2"/>
                </a:solidFill>
                <a:latin typeface="Comic Sans MS" pitchFamily="66" charset="0"/>
              </a:rPr>
              <a:t>keV</a:t>
            </a:r>
            <a:r>
              <a:rPr lang="en-GB" sz="1100" b="1" dirty="0" smtClean="0">
                <a:solidFill>
                  <a:schemeClr val="accent2"/>
                </a:solidFill>
                <a:latin typeface="Comic Sans MS" pitchFamily="66" charset="0"/>
              </a:rPr>
              <a:t>; 17%</a:t>
            </a:r>
            <a:endParaRPr lang="en-GB" sz="11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5" name="Text Box 3081"/>
          <p:cNvSpPr txBox="1">
            <a:spLocks noChangeArrowheads="1"/>
          </p:cNvSpPr>
          <p:nvPr/>
        </p:nvSpPr>
        <p:spPr bwMode="auto">
          <a:xfrm>
            <a:off x="3923928" y="3451066"/>
            <a:ext cx="6480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baseline="30000" dirty="0" smtClean="0">
                <a:solidFill>
                  <a:schemeClr val="accent2"/>
                </a:solidFill>
                <a:latin typeface="Comic Sans MS" pitchFamily="66" charset="0"/>
              </a:rPr>
              <a:t>172</a:t>
            </a:r>
            <a:r>
              <a:rPr lang="en-GB" sz="2000" b="1" dirty="0" smtClean="0">
                <a:solidFill>
                  <a:schemeClr val="accent2"/>
                </a:solidFill>
                <a:latin typeface="Comic Sans MS" pitchFamily="66" charset="0"/>
              </a:rPr>
              <a:t>Lu</a:t>
            </a:r>
            <a:endParaRPr lang="en-GB" sz="2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56" name="Picture 55" descr="Picture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1663" y="734075"/>
            <a:ext cx="3225504" cy="2419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18" name="Text Box 677"/>
          <p:cNvSpPr txBox="1">
            <a:spLocks noChangeArrowheads="1"/>
          </p:cNvSpPr>
          <p:nvPr/>
        </p:nvSpPr>
        <p:spPr bwMode="auto">
          <a:xfrm>
            <a:off x="5652120" y="753231"/>
            <a:ext cx="2331368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latin typeface="Rockwell" panose="02060603020205020403" pitchFamily="18" charset="0"/>
              </a:rPr>
              <a:t>November 2012</a:t>
            </a:r>
            <a:endParaRPr lang="en-GB" sz="18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12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is_ts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155"/>
            <a:ext cx="6429388" cy="4980141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391590" y="2276872"/>
            <a:ext cx="2786114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ISIS TARGETS </a:t>
            </a:r>
            <a:endParaRPr lang="en-GB" b="1" dirty="0" smtClean="0">
              <a:solidFill>
                <a:srgbClr val="0D4181"/>
              </a:solidFill>
              <a:latin typeface="Rockwell" panose="020606030202050204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DATES FITTED -</a:t>
            </a:r>
            <a:r>
              <a:rPr kumimoji="0" lang="en-GB" b="1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REMOVED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TS1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100" b="1" dirty="0" smtClean="0">
                <a:solidFill>
                  <a:srgbClr val="0D4181"/>
                </a:solidFill>
                <a:latin typeface="Rockwell" panose="02060603020205020403" pitchFamily="18" charset="0"/>
                <a:cs typeface="Arial" pitchFamily="34" charset="0"/>
              </a:rPr>
              <a:t>…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TANTALUM #2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OCT 1994 – FEB 1995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URANIUM #9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MAY 1995 – JUN 1995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TANTALUM #2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JUN 1995 – SEP 1996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TANTALUM #3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NOV 1996 – APR 1999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TANTALUM #4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MAY 1999 – MAR 2001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#1</a:t>
            </a:r>
            <a:r>
              <a:rPr kumimoji="0" lang="en-GB" sz="1100" b="1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MAY 2001 – AUG 2005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#2</a:t>
            </a:r>
            <a:r>
              <a:rPr kumimoji="0" lang="en-GB" sz="1100" b="1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SEP 2005 – APR 2009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#3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APR 2009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– SEP 2014</a:t>
            </a:r>
          </a:p>
          <a:p>
            <a:pPr lvl="0" algn="ctr"/>
            <a:r>
              <a:rPr lang="de-DE" sz="1100" b="1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</a:t>
            </a:r>
            <a:r>
              <a:rPr lang="de-DE" sz="1100" b="1" dirty="0" smtClean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#4  MAR 2015 </a:t>
            </a:r>
            <a:r>
              <a:rPr lang="de-DE" sz="1100" b="1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TS2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#1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AUG 2008 – FEB 2010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#2</a:t>
            </a:r>
            <a:r>
              <a:rPr kumimoji="0" lang="en-GB" sz="1100" b="0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FEB 2010 – JUN 2010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rgbClr val="0D4181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#3</a:t>
            </a:r>
            <a:r>
              <a:rPr kumimoji="0" lang="en-GB" sz="1100" b="1" i="0" u="none" strike="noStrike" cap="none" normalizeH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rgbClr val="0D4181"/>
                </a:solidFill>
                <a:effectLst/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MAR 2011 – NOV 2012</a:t>
            </a:r>
          </a:p>
          <a:p>
            <a:pPr algn="ctr"/>
            <a:r>
              <a:rPr lang="en-GB" sz="1100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 TUNGSTEN </a:t>
            </a:r>
            <a:r>
              <a:rPr lang="en-GB" sz="1100" dirty="0" smtClean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#4  NOV 2012 </a:t>
            </a:r>
            <a:r>
              <a:rPr lang="en-GB" sz="1100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GB" sz="1100" dirty="0" smtClean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JUN 2014</a:t>
            </a:r>
          </a:p>
          <a:p>
            <a:pPr lvl="0" algn="ctr"/>
            <a:r>
              <a:rPr lang="en-GB" sz="1100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</a:t>
            </a:r>
            <a:r>
              <a:rPr lang="en-GB" sz="1100" dirty="0" smtClean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#6  JUL 2014 </a:t>
            </a:r>
            <a:r>
              <a:rPr lang="en-GB" sz="1100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GB" sz="1100" dirty="0" smtClean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JUL 2015</a:t>
            </a:r>
          </a:p>
          <a:p>
            <a:pPr algn="ctr"/>
            <a:r>
              <a:rPr lang="en-GB" sz="1100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TUNGSTEN </a:t>
            </a:r>
            <a:r>
              <a:rPr lang="en-GB" sz="1100" dirty="0" smtClean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#7  SEP 2015 </a:t>
            </a:r>
            <a:r>
              <a:rPr lang="en-GB" sz="1100" dirty="0">
                <a:solidFill>
                  <a:srgbClr val="0D4181"/>
                </a:solidFill>
                <a:latin typeface="Rockwell" panose="02060603020205020403" pitchFamily="18" charset="0"/>
                <a:ea typeface="Times New Roman" pitchFamily="18" charset="0"/>
                <a:cs typeface="Arial" pitchFamily="34" charset="0"/>
              </a:rPr>
              <a:t>– </a:t>
            </a:r>
          </a:p>
        </p:txBody>
      </p:sp>
      <p:pic>
        <p:nvPicPr>
          <p:cNvPr id="10" name="Picture 9" descr="isis_bott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610" y="6275070"/>
            <a:ext cx="2358390" cy="582930"/>
          </a:xfrm>
          <a:prstGeom prst="rect">
            <a:avLst/>
          </a:prstGeom>
        </p:spPr>
      </p:pic>
      <p:sp>
        <p:nvSpPr>
          <p:cNvPr id="12" name="Text Box 352"/>
          <p:cNvSpPr txBox="1">
            <a:spLocks noChangeArrowheads="1"/>
          </p:cNvSpPr>
          <p:nvPr/>
        </p:nvSpPr>
        <p:spPr bwMode="auto">
          <a:xfrm>
            <a:off x="4393182" y="3915691"/>
            <a:ext cx="71438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4113"/>
              </a:spcBef>
              <a:buClr>
                <a:srgbClr val="0000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GB" sz="1600" b="1" i="1" dirty="0" smtClean="0">
                <a:latin typeface="Rockwell" panose="02060603020205020403" pitchFamily="18" charset="0"/>
              </a:rPr>
              <a:t>TS1</a:t>
            </a:r>
            <a:endParaRPr lang="en-GB" sz="1600" b="1" i="1" dirty="0">
              <a:latin typeface="Rockwell" panose="02060603020205020403" pitchFamily="18" charset="0"/>
            </a:endParaRPr>
          </a:p>
        </p:txBody>
      </p:sp>
      <p:sp>
        <p:nvSpPr>
          <p:cNvPr id="13" name="Text Box 352"/>
          <p:cNvSpPr txBox="1">
            <a:spLocks noChangeArrowheads="1"/>
          </p:cNvSpPr>
          <p:nvPr/>
        </p:nvSpPr>
        <p:spPr bwMode="auto">
          <a:xfrm>
            <a:off x="2678670" y="1756096"/>
            <a:ext cx="71438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4113"/>
              </a:spcBef>
              <a:buClr>
                <a:srgbClr val="0000FF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n-GB" sz="1600" b="1" i="1" dirty="0" smtClean="0">
                <a:latin typeface="Rockwell" panose="02060603020205020403" pitchFamily="18" charset="0"/>
              </a:rPr>
              <a:t>TS2</a:t>
            </a:r>
            <a:endParaRPr lang="en-GB" sz="1600" b="1" i="1" dirty="0">
              <a:latin typeface="Rockwell" panose="02060603020205020403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1520" y="202629"/>
            <a:ext cx="421484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ISIS Target Stations</a:t>
            </a:r>
            <a:endParaRPr lang="en-GB" sz="32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80720" y="279340"/>
            <a:ext cx="2555776" cy="20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BEAM PARAMETERS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 smtClean="0">
              <a:solidFill>
                <a:srgbClr val="0D418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800 </a:t>
            </a:r>
            <a:r>
              <a:rPr lang="en-GB" sz="1800" dirty="0" err="1" smtClean="0">
                <a:solidFill>
                  <a:srgbClr val="0D4181"/>
                </a:solidFill>
                <a:latin typeface="Rockwell" panose="02060603020205020403" pitchFamily="18" charset="0"/>
              </a:rPr>
              <a:t>MeV</a:t>
            </a: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 protons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50 Hz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Short pulse (~0.5 µs)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160 </a:t>
            </a: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µ</a:t>
            </a: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A – TS1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40 </a:t>
            </a: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µ</a:t>
            </a: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A – TS2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28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S2_Targe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8424936" cy="6209382"/>
          </a:xfrm>
          <a:prstGeom prst="rect">
            <a:avLst/>
          </a:prstGeom>
        </p:spPr>
      </p:pic>
      <p:sp>
        <p:nvSpPr>
          <p:cNvPr id="16" name="Text Box 3081"/>
          <p:cNvSpPr txBox="1">
            <a:spLocks noChangeArrowheads="1"/>
          </p:cNvSpPr>
          <p:nvPr/>
        </p:nvSpPr>
        <p:spPr bwMode="auto">
          <a:xfrm>
            <a:off x="6902326" y="5538738"/>
            <a:ext cx="20621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latin typeface="Rockwell" panose="02060603020205020403" pitchFamily="18" charset="0"/>
              </a:rPr>
              <a:t>Tungsten</a:t>
            </a:r>
            <a:endParaRPr lang="en-GB" sz="2800" b="1" dirty="0">
              <a:latin typeface="Rockwell" panose="02060603020205020403" pitchFamily="18" charset="0"/>
            </a:endParaRPr>
          </a:p>
        </p:txBody>
      </p:sp>
      <p:sp>
        <p:nvSpPr>
          <p:cNvPr id="17" name="Text Box 3081"/>
          <p:cNvSpPr txBox="1">
            <a:spLocks noChangeArrowheads="1"/>
          </p:cNvSpPr>
          <p:nvPr/>
        </p:nvSpPr>
        <p:spPr bwMode="auto">
          <a:xfrm>
            <a:off x="2987824" y="5826770"/>
            <a:ext cx="20621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 smtClean="0">
                <a:latin typeface="Rockwell" panose="02060603020205020403" pitchFamily="18" charset="0"/>
              </a:rPr>
              <a:t>Tantalum</a:t>
            </a:r>
            <a:endParaRPr lang="en-GB" sz="2800" b="1" dirty="0">
              <a:latin typeface="Rockwell" panose="02060603020205020403" pitchFamily="18" charset="0"/>
            </a:endParaRPr>
          </a:p>
        </p:txBody>
      </p:sp>
      <p:sp>
        <p:nvSpPr>
          <p:cNvPr id="18" name="Text Box 3081"/>
          <p:cNvSpPr txBox="1">
            <a:spLocks noChangeArrowheads="1"/>
          </p:cNvSpPr>
          <p:nvPr/>
        </p:nvSpPr>
        <p:spPr bwMode="auto">
          <a:xfrm>
            <a:off x="6962191" y="1037537"/>
            <a:ext cx="206216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Water</a:t>
            </a:r>
            <a:endParaRPr lang="en-GB" sz="1200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9" name="Text Box 3081"/>
          <p:cNvSpPr txBox="1">
            <a:spLocks noChangeArrowheads="1"/>
          </p:cNvSpPr>
          <p:nvPr/>
        </p:nvSpPr>
        <p:spPr bwMode="auto">
          <a:xfrm rot="16200000">
            <a:off x="970815" y="3270571"/>
            <a:ext cx="206216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Water</a:t>
            </a:r>
            <a:endParaRPr lang="en-GB" sz="1200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Text Box 3081"/>
          <p:cNvSpPr txBox="1">
            <a:spLocks noChangeArrowheads="1"/>
          </p:cNvSpPr>
          <p:nvPr/>
        </p:nvSpPr>
        <p:spPr bwMode="auto">
          <a:xfrm rot="16200000">
            <a:off x="322743" y="3235268"/>
            <a:ext cx="206216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Water</a:t>
            </a:r>
            <a:endParaRPr lang="en-GB" sz="1200" b="1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 Box 677"/>
          <p:cNvSpPr txBox="1">
            <a:spLocks noChangeArrowheads="1"/>
          </p:cNvSpPr>
          <p:nvPr/>
        </p:nvSpPr>
        <p:spPr bwMode="auto">
          <a:xfrm>
            <a:off x="35496" y="6575426"/>
            <a:ext cx="6912768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accent6"/>
                </a:solidFill>
                <a:latin typeface="Rockwell" panose="02060603020205020403" pitchFamily="18" charset="0"/>
              </a:rPr>
              <a:t>* Irradiation = 215.7 mA-hours; cooling time = 10 days</a:t>
            </a:r>
            <a:endParaRPr lang="en-GB" dirty="0">
              <a:solidFill>
                <a:schemeClr val="accent6"/>
              </a:solidFill>
              <a:latin typeface="Rockwell" panose="02060603020205020403" pitchFamily="18" charset="0"/>
            </a:endParaRPr>
          </a:p>
        </p:txBody>
      </p:sp>
      <p:sp>
        <p:nvSpPr>
          <p:cNvPr id="22" name="Text Box 3081"/>
          <p:cNvSpPr txBox="1">
            <a:spLocks noChangeArrowheads="1"/>
          </p:cNvSpPr>
          <p:nvPr/>
        </p:nvSpPr>
        <p:spPr bwMode="auto">
          <a:xfrm>
            <a:off x="5931110" y="1861153"/>
            <a:ext cx="20621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1/4</a:t>
            </a: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3" name="Text Box 3081"/>
          <p:cNvSpPr txBox="1">
            <a:spLocks noChangeArrowheads="1"/>
          </p:cNvSpPr>
          <p:nvPr/>
        </p:nvSpPr>
        <p:spPr bwMode="auto">
          <a:xfrm>
            <a:off x="2509838" y="3341793"/>
            <a:ext cx="20621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5/7</a:t>
            </a: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5" name="Text Box 3081"/>
          <p:cNvSpPr txBox="1">
            <a:spLocks noChangeArrowheads="1"/>
          </p:cNvSpPr>
          <p:nvPr/>
        </p:nvSpPr>
        <p:spPr bwMode="auto">
          <a:xfrm>
            <a:off x="6398270" y="821513"/>
            <a:ext cx="2062162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1/2000</a:t>
            </a:r>
            <a:endParaRPr lang="en-GB" sz="16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6" name="Text Box 3081"/>
          <p:cNvSpPr txBox="1">
            <a:spLocks noChangeArrowheads="1"/>
          </p:cNvSpPr>
          <p:nvPr/>
        </p:nvSpPr>
        <p:spPr bwMode="auto">
          <a:xfrm>
            <a:off x="2627784" y="1259019"/>
            <a:ext cx="20621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1/400</a:t>
            </a: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7" name="Text Box 3081"/>
          <p:cNvSpPr txBox="1">
            <a:spLocks noChangeArrowheads="1"/>
          </p:cNvSpPr>
          <p:nvPr/>
        </p:nvSpPr>
        <p:spPr bwMode="auto">
          <a:xfrm rot="16200000">
            <a:off x="569225" y="3230879"/>
            <a:ext cx="2062162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1/200</a:t>
            </a:r>
            <a:endParaRPr lang="en-GB" sz="18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8" name="Text Box 3081"/>
          <p:cNvSpPr txBox="1">
            <a:spLocks noChangeArrowheads="1"/>
          </p:cNvSpPr>
          <p:nvPr/>
        </p:nvSpPr>
        <p:spPr bwMode="auto">
          <a:xfrm>
            <a:off x="35496" y="620688"/>
            <a:ext cx="302433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A(</a:t>
            </a:r>
            <a:r>
              <a:rPr lang="en-GB" sz="2800" u="sng" baseline="30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172</a:t>
            </a:r>
            <a:r>
              <a:rPr lang="en-GB" sz="28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Lu)/A(</a:t>
            </a:r>
            <a:r>
              <a:rPr lang="en-GB" sz="2800" u="sng" baseline="300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182</a:t>
            </a:r>
            <a:r>
              <a:rPr lang="en-GB" sz="2800" u="sng" dirty="0" smtClean="0">
                <a:solidFill>
                  <a:schemeClr val="tx1"/>
                </a:solidFill>
                <a:latin typeface="Rockwell" panose="02060603020205020403" pitchFamily="18" charset="0"/>
              </a:rPr>
              <a:t>Ta) </a:t>
            </a:r>
            <a:endParaRPr lang="en-GB" sz="2800" u="sng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30" name="Text Box 677"/>
          <p:cNvSpPr txBox="1">
            <a:spLocks noChangeArrowheads="1"/>
          </p:cNvSpPr>
          <p:nvPr/>
        </p:nvSpPr>
        <p:spPr bwMode="auto">
          <a:xfrm>
            <a:off x="0" y="-27384"/>
            <a:ext cx="914403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Ratio of </a:t>
            </a:r>
            <a:r>
              <a:rPr lang="en-GB" sz="1800" baseline="30000" dirty="0">
                <a:solidFill>
                  <a:srgbClr val="0D4181"/>
                </a:solidFill>
                <a:latin typeface="Rockwell" panose="02060603020205020403" pitchFamily="18" charset="0"/>
              </a:rPr>
              <a:t>172</a:t>
            </a: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Lu and </a:t>
            </a:r>
            <a:r>
              <a:rPr lang="en-GB" sz="1800" baseline="30000" dirty="0">
                <a:solidFill>
                  <a:srgbClr val="0D4181"/>
                </a:solidFill>
                <a:latin typeface="Rockwell" panose="02060603020205020403" pitchFamily="18" charset="0"/>
              </a:rPr>
              <a:t>182</a:t>
            </a: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Ta activity in different regions of </a:t>
            </a: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TS-2 </a:t>
            </a: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W3 </a:t>
            </a: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target </a:t>
            </a:r>
            <a:r>
              <a:rPr lang="en-GB" sz="1800" dirty="0">
                <a:solidFill>
                  <a:srgbClr val="0D4181"/>
                </a:solidFill>
                <a:latin typeface="Rockwell" panose="02060603020205020403" pitchFamily="18" charset="0"/>
              </a:rPr>
              <a:t>	(MCNPX/CINDER90 calculations</a:t>
            </a:r>
            <a:r>
              <a:rPr lang="en-GB" sz="18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*)</a:t>
            </a:r>
            <a:endParaRPr lang="en-GB" sz="18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sp>
        <p:nvSpPr>
          <p:cNvPr id="32" name="Text Box 677"/>
          <p:cNvSpPr txBox="1">
            <a:spLocks noChangeArrowheads="1"/>
          </p:cNvSpPr>
          <p:nvPr/>
        </p:nvSpPr>
        <p:spPr bwMode="auto">
          <a:xfrm>
            <a:off x="5076056" y="3268715"/>
            <a:ext cx="3987552" cy="136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rgbClr val="0D4181"/>
                </a:solidFill>
                <a:latin typeface="Rockwell" panose="02060603020205020403" pitchFamily="18" charset="0"/>
              </a:rPr>
              <a:t>Conclusion:</a:t>
            </a:r>
          </a:p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 smtClean="0">
                <a:solidFill>
                  <a:srgbClr val="0D4181"/>
                </a:solidFill>
                <a:latin typeface="Rockwell" panose="02060603020205020403" pitchFamily="18" charset="0"/>
              </a:rPr>
              <a:t>Strong indication </a:t>
            </a:r>
            <a:r>
              <a:rPr lang="en-GB" sz="1800" i="1" dirty="0">
                <a:solidFill>
                  <a:srgbClr val="0D4181"/>
                </a:solidFill>
                <a:latin typeface="Rockwell" panose="02060603020205020403" pitchFamily="18" charset="0"/>
              </a:rPr>
              <a:t>that radioactive material in the TS2 water cooling system is predominantly </a:t>
            </a:r>
            <a:r>
              <a:rPr lang="en-GB" sz="1800" i="1" dirty="0">
                <a:solidFill>
                  <a:srgbClr val="FF0000"/>
                </a:solidFill>
                <a:latin typeface="Rockwell" panose="02060603020205020403" pitchFamily="18" charset="0"/>
              </a:rPr>
              <a:t>Tungsten</a:t>
            </a:r>
            <a:r>
              <a:rPr lang="en-GB" sz="1800" i="1" dirty="0">
                <a:solidFill>
                  <a:srgbClr val="0D4181"/>
                </a:solidFill>
                <a:latin typeface="Rockwell" panose="02060603020205020403" pitchFamily="18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32549"/>
            <a:ext cx="1016493" cy="21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8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974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4" name="Text Box 677"/>
          <p:cNvSpPr txBox="1">
            <a:spLocks noChangeArrowheads="1"/>
          </p:cNvSpPr>
          <p:nvPr/>
        </p:nvSpPr>
        <p:spPr bwMode="auto">
          <a:xfrm>
            <a:off x="0" y="105159"/>
            <a:ext cx="914403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Direct confirmation: </a:t>
            </a:r>
            <a:r>
              <a:rPr lang="en-GB" sz="2000" baseline="300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187</a:t>
            </a:r>
            <a:r>
              <a:rPr lang="en-GB" sz="20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W</a:t>
            </a:r>
            <a:r>
              <a:rPr lang="en-GB" sz="20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 – next cycle, and one after that, and one after that, ..</a:t>
            </a:r>
            <a:endParaRPr lang="en-GB" sz="20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12360" y="3356992"/>
            <a:ext cx="864096" cy="2016224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677"/>
          <p:cNvSpPr txBox="1">
            <a:spLocks noChangeArrowheads="1"/>
          </p:cNvSpPr>
          <p:nvPr/>
        </p:nvSpPr>
        <p:spPr bwMode="auto">
          <a:xfrm>
            <a:off x="944488" y="5474981"/>
            <a:ext cx="2835424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2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aseline="300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187</a:t>
            </a:r>
            <a:r>
              <a:rPr lang="en-GB" sz="24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W: </a:t>
            </a:r>
            <a:r>
              <a:rPr lang="en-GB" sz="24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 T</a:t>
            </a:r>
            <a:r>
              <a:rPr lang="en-GB" sz="2400" baseline="-250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1/2</a:t>
            </a:r>
            <a:r>
              <a:rPr lang="en-GB" sz="2400" dirty="0" smtClean="0">
                <a:solidFill>
                  <a:srgbClr val="0D4181"/>
                </a:solidFill>
                <a:latin typeface="Rockwell" panose="02060603020205020403" pitchFamily="18" charset="0"/>
              </a:rPr>
              <a:t> = 1 day</a:t>
            </a:r>
            <a:endParaRPr lang="en-GB" sz="2400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54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" descr="D:\backup\diagrams\isis\targeta4u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" y="765088"/>
            <a:ext cx="4497705" cy="2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sis_bott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610" y="6275070"/>
            <a:ext cx="2358390" cy="582930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27588" y="704086"/>
            <a:ext cx="3000396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0D4181"/>
                </a:solidFill>
                <a:latin typeface="Rockwell" panose="02060603020205020403" pitchFamily="18" charset="0"/>
              </a:rPr>
              <a:t>Uranium target</a:t>
            </a:r>
            <a:endParaRPr lang="en-GB" sz="1600" b="1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154984"/>
            <a:ext cx="914340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TS-1 target(s)</a:t>
            </a:r>
            <a:endParaRPr lang="en-GB" sz="3200" dirty="0">
              <a:solidFill>
                <a:srgbClr val="00206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23" name="Picture 11" descr="D:\backup\diagrams\isis\targeta4c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00430"/>
            <a:ext cx="4389120" cy="28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D:\backup\diagrams\isis\tungsten target 1.e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6533"/>
            <a:ext cx="4257675" cy="27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964092" y="2104775"/>
            <a:ext cx="3000396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0D4181"/>
                </a:solidFill>
                <a:latin typeface="Rockwell" panose="02060603020205020403" pitchFamily="18" charset="0"/>
              </a:rPr>
              <a:t>Tungsten target</a:t>
            </a:r>
            <a:endParaRPr lang="en-GB" sz="1600" b="1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427588" y="3772349"/>
            <a:ext cx="3000396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0D4181"/>
                </a:solidFill>
                <a:latin typeface="Rockwell" panose="02060603020205020403" pitchFamily="18" charset="0"/>
              </a:rPr>
              <a:t>Tantalum target</a:t>
            </a:r>
            <a:endParaRPr lang="en-GB" sz="1600" b="1" dirty="0">
              <a:solidFill>
                <a:srgbClr val="0D418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94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1" y="3239456"/>
            <a:ext cx="7791625" cy="3573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7692" y="273701"/>
            <a:ext cx="2267067" cy="36514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4210268" cy="3669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54984"/>
            <a:ext cx="8820472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TS-1 </a:t>
            </a:r>
            <a:r>
              <a:rPr lang="en-GB" sz="3200" dirty="0" err="1" smtClean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TRaM</a:t>
            </a:r>
            <a:r>
              <a:rPr lang="en-GB" sz="3200" dirty="0" smtClean="0">
                <a:solidFill>
                  <a:srgbClr val="002060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 (MCNPX model)</a:t>
            </a:r>
            <a:endParaRPr lang="en-GB" sz="3200" dirty="0">
              <a:solidFill>
                <a:srgbClr val="002060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16016" y="1124744"/>
            <a:ext cx="3216420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0D4181"/>
                </a:solidFill>
                <a:latin typeface="Rockwell" panose="02060603020205020403" pitchFamily="18" charset="0"/>
              </a:rPr>
              <a:t>Tungsten target </a:t>
            </a:r>
          </a:p>
        </p:txBody>
      </p:sp>
    </p:spTree>
    <p:extLst>
      <p:ext uri="{BB962C8B-B14F-4D97-AF65-F5344CB8AC3E}">
        <p14:creationId xmlns:p14="http://schemas.microsoft.com/office/powerpoint/2010/main" val="1720516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386614"/>
            <a:ext cx="1907106" cy="47138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3755384"/>
            <a:ext cx="1944216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800 MeV protons (50 Hz</a:t>
            </a:r>
            <a:r>
              <a:rPr lang="en-GB" sz="1600" i="1" dirty="0">
                <a:latin typeface="Rockwell" panose="02060603020205020403" pitchFamily="18" charset="0"/>
                <a:cs typeface="Calibri" panose="020F0502020204030204" pitchFamily="34" charset="0"/>
              </a:rPr>
              <a:t>)</a:t>
            </a:r>
            <a:r>
              <a:rPr lang="en-GB" sz="1600" i="1" dirty="0" smtClean="0">
                <a:latin typeface="Rockwell" panose="02060603020205020403" pitchFamily="18" charset="0"/>
                <a:cs typeface="Calibri" panose="020F0502020204030204" pitchFamily="34" charset="0"/>
              </a:rPr>
              <a:t> </a:t>
            </a:r>
            <a:endParaRPr lang="en-GB" sz="1600" i="1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02"/>
          <p:cNvSpPr>
            <a:spLocks noChangeArrowheads="1"/>
          </p:cNvSpPr>
          <p:nvPr/>
        </p:nvSpPr>
        <p:spPr bwMode="auto">
          <a:xfrm>
            <a:off x="-17587" y="2060848"/>
            <a:ext cx="91440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TS-1 target activation </a:t>
            </a:r>
          </a:p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Simulations vs. </a:t>
            </a:r>
            <a:r>
              <a:rPr lang="en-GB" sz="3600" dirty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experimental </a:t>
            </a:r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results</a:t>
            </a:r>
          </a:p>
          <a:p>
            <a:pPr algn="ctr"/>
            <a:r>
              <a:rPr lang="en-GB" sz="3600" dirty="0" smtClean="0">
                <a:solidFill>
                  <a:srgbClr val="0D4181"/>
                </a:solidFill>
                <a:latin typeface="Rockwell" panose="02060603020205020403" pitchFamily="18" charset="0"/>
                <a:cs typeface="Calibri" panose="020F0502020204030204" pitchFamily="34" charset="0"/>
              </a:rPr>
              <a:t>- long cooling times - </a:t>
            </a:r>
            <a:endParaRPr lang="en-GB" sz="3600" dirty="0">
              <a:solidFill>
                <a:srgbClr val="0D4181"/>
              </a:solidFill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29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is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10" y="6275070"/>
            <a:ext cx="2358390" cy="582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78" y="311948"/>
            <a:ext cx="5500726" cy="64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Nuclide  </a:t>
            </a:r>
            <a:r>
              <a:rPr lang="en-GB" sz="9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Halflife,s</a:t>
            </a:r>
            <a:r>
              <a:rPr lang="en-GB" sz="9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0.00E+00 s   1 year    2 years   2.9 years  6.6 years  </a:t>
            </a:r>
            <a:br>
              <a:rPr lang="en-GB" sz="900" b="1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_______  __________ __________ __________ __________ __________ __________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H   3   0.3888E+09 0.1393E+14 0.1316E+14 0.1244E+14 0.1183E+14 0.9773E+13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Na 22   0.8211E+08 0.4344E+11 0.3329E+11 0.2550E+11 0.2006E+11 0.7487E+10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9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39   0.8489E+10 0.2270E+10 0.2264E+10 0.2258E+10 0.2253E+10 0.2231E+10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Ca 45   0.1406E+08 0.1947E+12 0.4106E+11 0.8660E+10 0.2134E+10 0.6737E+07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Sc 44   0.1414E+05 0.3260E+13 0.1382E+11 0.1362E+11 0.1344E+11 0.1273E+11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Sc 46   0.7240E+07 0.4278E+13 0.2085E+12 0.1016E+11 0.6697E+09 0.9350E+04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Ti 44   0.1493E+10 0.1403E+11 0.1382E+11 0.1362E+11 0.1344E+11 0.1273E+11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V  49   0.2920E+08 0.7943E+13 0.3756E+13 0.1776E+13 0.9050E+12 0.5663E+11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9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Mn</a:t>
            </a:r>
            <a:r>
              <a:rPr lang="en-GB" sz="9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54   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0.2697E+08 0.2640E+14 0.1173E+14 0.5213E+13 0.2512E+13 0.1249E+12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Fe 55   0.8615E+08 0.6199E+14 0.4809E+14 0.3731E+14 0.2968E+14 0.1160E+14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Co 57   0.2348E+08 0.1019E+14 0.4025E+13 0.1586E+13 0.6857E+12 0.2185E+11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Co 58   0.6127E+07 0.2679E+14 0.7579E+12 0.2134E+11 0.8586E+09 0.1575E+04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 60   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0.1664E+09 0.3142E+12 0.2755E+12 0.2416E+12 0.2146E+12 0.1319E+12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Ni 59   0.2367E+13 0.5318E+10 </a:t>
            </a:r>
            <a:r>
              <a:rPr lang="en-GB" sz="9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0.5318E+10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0.5318E+10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0.5318E+10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0.5317E+10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Ni 63   0.3159E+10 0.6269E+12 0.6229E+12 0.6185E+12 0.6146E+12 0.5991E+12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Ba133   0.3320E+09 0.8378E+11 0.7844E+11 0.7343E+11 0.6920E+11 0.5423E+11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Ce139   0.1189E+08 0.3759E+13 0.5974E+12 0.9493E+11 0.1814E+11 0.2009E+08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Pm143   0.2290E+08 0.5254E+13 0.2021E+13 0.7777E+12 0.3292E+12 0.9608E+10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Pm144   0.3140E+08 0.4744E+10 0.2364E+10 0.1178E+10 0.6293E+09 0.4780E+08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Pm145   0.5586E+09 0.5257E+12 0.7705E+12 0.8668E+12 0.8926E+12 0.8226E+12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Pm146   0.1745E+09 0.4507E+10 0.3976E+10 0.3508E+10 0.3134E+10 0.1971E+10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Sm145   0.2938E+08 0.9499E+13 0.4662E+13 0.2214E+13 0.1133E+13 0.7206E+11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Eu149   0.8040E+07 0.1386E+14 0.1050E+13 0.6914E+11 0.5976E+10 0.2539E+06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Eu150   0.1130E+10 0.1150E+10 0.1128E+10 0.1106E+10 0.1087E+10 0.1012E+10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Eu152   0.4206E+09 0.3977E+11 0.3776E+11 0.3584E+11 0.3421E+11 0.2822E+11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Eu154   0.2711E+09 0.1037E+11 0.9566E+10 0.8825E+10 0.8208E+10 0.6089E+10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Gd148   0.2354E+10 0.3080E+12 0.3051E+12 0.3023E+12 0.2998E+12 0.2897E+12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Gd151   0.1071E+08 0.1364E+14 0.1784E+13 0.2315E+12 0.3683E+11 0.1925E+08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Gd153   0.2087E+08 0.9389E+13 0.3348E+13 0.1174E+13 0.4573E+12 0.9470E+10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Tb157   0.4734E+10 0.2407E+12 0.2396E+12 0.2385E+12 0.2375E+12 0.2335E+12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Tb158   0.4734E+10 0.4398E+10 0.4377E+10 0.4357E+10 0.4339E+10 0.4265E+10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Dy159   0.1248E+08 0.1675E+14 0.2902E+13 0.5026E+12 0.1037E+12 0.1580E+09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Ho163   0.1442E+12 0.7770E+10 0.7769E+10 0.7767E+10 0.7766E+10 0.7762E+10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Tm170   0.1111E+08 0.4034E+12 0.5633E+11 0.7866E+10 0.1337E+10 0.9181E+06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Lu172   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0.5790E+06 0.3379E+14 0.1621E+14 0.1119E+14 0.8015E+13 0.2033E+13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Lu173   0.4320E+08 0.3548E+14 0.2147E+14 0.1294E+14 0.8205E+13 0.1261E+13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Lu174   0.1045E+09 0.2037E+13 0.1664E+13 0.1352E+13 0.1120E+13 0.5164E+12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Lu174*  0.1227E+08 0.1430E+12 0.2404E+11 0.4044E+10 0.8130E+09 0.1110E+07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Hf172   0.5900E+08 0.2326E+14 0.1605E+14 0.1108E+14 0.7937E+13 0.2013E+13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Hf175   0.6048E+07 0.4209E+14 0.1145E+13 0.3075E+11 0.1187E+10 0.1831E+04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Ta179   0.5745E+08 0.1682E+15 0.1150E+15 0.7855E+14 0.5576E+14 0.1363E+14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Ta182   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0.9887E+07 0.8883E+16 0.9721E+15 0.1064E+15 0.1452E+14</a:t>
            </a:r>
            <a:r>
              <a:rPr lang="en-GB" sz="9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0.4047E+10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W 181   0.1047E+08 0.2366E+15 0.2932E+14 0.3630E+13 0.5540E+12 0.2439E+09</a:t>
            </a:r>
            <a:b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9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W 185   0.6489E+07 0.6758E+15 0.2322E+14 0.7976E+12 0.3838E+11 0.1470E+06</a:t>
            </a:r>
            <a:endParaRPr lang="en-GB" sz="9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33784"/>
            <a:ext cx="3786214" cy="3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TS1 tungsten target inventory</a:t>
            </a:r>
            <a:endParaRPr lang="en-GB" sz="18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36534" y="311948"/>
            <a:ext cx="714380" cy="214314"/>
          </a:xfrm>
          <a:prstGeom prst="rect">
            <a:avLst/>
          </a:prstGeom>
          <a:noFill/>
          <a:ln w="349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0716" y="311948"/>
            <a:ext cx="714380" cy="214314"/>
          </a:xfrm>
          <a:prstGeom prst="rect">
            <a:avLst/>
          </a:prstGeom>
          <a:noFill/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8802" y="26196"/>
            <a:ext cx="919170" cy="26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TS1 W2</a:t>
            </a:r>
            <a:endParaRPr lang="en-GB" sz="1200" b="1" dirty="0">
              <a:solidFill>
                <a:srgbClr val="7030A0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03182" y="26196"/>
            <a:ext cx="919170" cy="26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TS1 W1</a:t>
            </a:r>
            <a:endParaRPr lang="en-GB" sz="1200" b="1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6597352"/>
            <a:ext cx="8245010" cy="2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* - Expected large contribution to the gamma dose rate</a:t>
            </a:r>
            <a:endParaRPr lang="en-GB" sz="12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29322" y="4242831"/>
            <a:ext cx="2571768" cy="48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MCNPX/CINDER90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CEM03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96136" y="4561156"/>
            <a:ext cx="2897806" cy="2036196"/>
            <a:chOff x="6032008" y="803547"/>
            <a:chExt cx="2897806" cy="2036196"/>
          </a:xfrm>
        </p:grpSpPr>
        <p:pic>
          <p:nvPicPr>
            <p:cNvPr id="16" name="Picture 15" descr="irr_profil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2198" y="1000108"/>
              <a:ext cx="2857616" cy="1381769"/>
            </a:xfrm>
            <a:prstGeom prst="rect">
              <a:avLst/>
            </a:prstGeom>
          </p:spPr>
        </p:pic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6572264" y="2357430"/>
              <a:ext cx="2254768" cy="48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algn="r" eaLnBrk="1" hangingPunct="1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Rockwell" panose="02060603020205020403" pitchFamily="18" charset="0"/>
                </a:rPr>
                <a:t>Total: 2676 </a:t>
              </a:r>
              <a:r>
                <a:rPr lang="en-GB" dirty="0" err="1" smtClean="0">
                  <a:solidFill>
                    <a:srgbClr val="000000"/>
                  </a:solidFill>
                  <a:latin typeface="Rockwell" panose="02060603020205020403" pitchFamily="18" charset="0"/>
                </a:rPr>
                <a:t>mAhrs</a:t>
              </a:r>
              <a:endParaRPr lang="en-GB" sz="1200" dirty="0" smtClean="0">
                <a:solidFill>
                  <a:srgbClr val="000000"/>
                </a:solidFill>
                <a:latin typeface="Rockwell" panose="02060603020205020403" pitchFamily="18" charset="0"/>
              </a:endParaRPr>
            </a:p>
            <a:p>
              <a:pPr algn="r" eaLnBrk="1" hangingPunct="1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b="1" dirty="0">
                <a:solidFill>
                  <a:srgbClr val="000000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6032008" y="803547"/>
              <a:ext cx="2254768" cy="48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eaLnBrk="1" hangingPunct="1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dirty="0" smtClean="0">
                  <a:solidFill>
                    <a:srgbClr val="000000"/>
                  </a:solidFill>
                  <a:latin typeface="Rockwell" panose="02060603020205020403" pitchFamily="18" charset="0"/>
                </a:rPr>
                <a:t>TS1-W1</a:t>
              </a:r>
              <a:endParaRPr lang="en-GB" sz="1200" dirty="0" smtClean="0">
                <a:solidFill>
                  <a:srgbClr val="000000"/>
                </a:solidFill>
                <a:latin typeface="Rockwell" panose="02060603020205020403" pitchFamily="18" charset="0"/>
              </a:endParaRPr>
            </a:p>
            <a:p>
              <a:pPr eaLnBrk="1" hangingPunct="1">
                <a:lnSpc>
                  <a:spcPct val="90000"/>
                </a:lnSpc>
                <a:buClr>
                  <a:srgbClr val="3333CC"/>
                </a:buClr>
                <a:buSzPct val="100000"/>
                <a:buFont typeface="Comic Sans MS" pitchFamily="6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b="1" dirty="0">
                <a:solidFill>
                  <a:srgbClr val="000000"/>
                </a:solidFill>
                <a:latin typeface="Rockwell" panose="02060603020205020403" pitchFamily="18" charset="0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292081" y="121708"/>
            <a:ext cx="386620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TS-1 target(s) activation: </a:t>
            </a:r>
            <a:r>
              <a:rPr lang="en-GB" sz="20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initial calculation done in 2012</a:t>
            </a:r>
            <a:endParaRPr lang="en-GB" sz="2000" dirty="0">
              <a:solidFill>
                <a:schemeClr val="accent2"/>
              </a:solidFill>
              <a:latin typeface="Rockwell" panose="02060603020205020403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457933" y="2248557"/>
            <a:ext cx="3722579" cy="18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chemeClr val="tx1"/>
                </a:solidFill>
                <a:latin typeface="Rockwell" panose="02060603020205020403" pitchFamily="18" charset="0"/>
              </a:rPr>
              <a:t>D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etailed model of the TS-1 did not exist (details of the TS-1 </a:t>
            </a:r>
            <a:r>
              <a:rPr lang="en-GB" sz="1600" dirty="0" err="1" smtClean="0">
                <a:solidFill>
                  <a:schemeClr val="tx1"/>
                </a:solidFill>
                <a:latin typeface="Rockwell" panose="02060603020205020403" pitchFamily="18" charset="0"/>
              </a:rPr>
              <a:t>TRaM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 geometry just started to be collected). </a:t>
            </a:r>
            <a:r>
              <a:rPr lang="en-GB" sz="1600" dirty="0">
                <a:solidFill>
                  <a:schemeClr val="tx1"/>
                </a:solidFill>
                <a:latin typeface="Rockwell" panose="02060603020205020403" pitchFamily="18" charset="0"/>
              </a:rPr>
              <a:t>A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ctivation </a:t>
            </a:r>
            <a:r>
              <a:rPr lang="en-GB" sz="1600" dirty="0">
                <a:solidFill>
                  <a:schemeClr val="tx1"/>
                </a:solidFill>
                <a:latin typeface="Rockwell" panose="02060603020205020403" pitchFamily="18" charset="0"/>
              </a:rPr>
              <a:t>calculation 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was required for a </a:t>
            </a:r>
            <a:r>
              <a:rPr lang="en-GB" sz="1600" dirty="0">
                <a:solidFill>
                  <a:schemeClr val="tx1"/>
                </a:solidFill>
                <a:latin typeface="Rockwell" panose="02060603020205020403" pitchFamily="18" charset="0"/>
              </a:rPr>
              <a:t>new 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license </a:t>
            </a:r>
            <a:r>
              <a:rPr lang="en-GB" sz="1600" dirty="0">
                <a:solidFill>
                  <a:schemeClr val="tx1"/>
                </a:solidFill>
                <a:latin typeface="Rockwell" panose="02060603020205020403" pitchFamily="18" charset="0"/>
              </a:rPr>
              <a:t>for 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disposal of the first tungsten target so it was important not to underestimate the target activity. </a:t>
            </a:r>
            <a:endParaRPr lang="en-GB" sz="16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57933" y="1091527"/>
            <a:ext cx="3650571" cy="120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Target geometry - 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very detailed model</a:t>
            </a:r>
            <a:r>
              <a:rPr lang="en-GB" sz="1600" dirty="0" smtClean="0">
                <a:solidFill>
                  <a:schemeClr val="accent2"/>
                </a:solidFill>
                <a:latin typeface="Rockwell" panose="02060603020205020403" pitchFamily="18" charset="0"/>
              </a:rPr>
              <a:t>; surrounding area geometry – 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not really (just the reflector – no moderators, </a:t>
            </a:r>
            <a:r>
              <a:rPr lang="en-GB" sz="1600" dirty="0" err="1" smtClean="0">
                <a:solidFill>
                  <a:schemeClr val="tx1"/>
                </a:solidFill>
                <a:latin typeface="Rockwell" panose="02060603020205020403" pitchFamily="18" charset="0"/>
              </a:rPr>
              <a:t>flightlines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  <a:latin typeface="Rockwell" panose="02060603020205020403" pitchFamily="18" charset="0"/>
              </a:rPr>
              <a:t>decouplers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, pipes, </a:t>
            </a:r>
            <a:r>
              <a:rPr lang="en-GB" sz="1600" dirty="0" err="1" smtClean="0">
                <a:solidFill>
                  <a:schemeClr val="tx1"/>
                </a:solidFill>
                <a:latin typeface="Rockwell" panose="02060603020205020403" pitchFamily="18" charset="0"/>
              </a:rPr>
              <a:t>etc</a:t>
            </a:r>
            <a:r>
              <a:rPr lang="en-GB" sz="1600" dirty="0" smtClean="0">
                <a:solidFill>
                  <a:schemeClr val="tx1"/>
                </a:solidFill>
                <a:latin typeface="Rockwell" panose="02060603020205020403" pitchFamily="18" charset="0"/>
              </a:rPr>
              <a:t>…)</a:t>
            </a:r>
            <a:endParaRPr lang="en-GB" sz="16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46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F4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215082"/>
          </a:xfrm>
          <a:prstGeom prst="rect">
            <a:avLst/>
          </a:prstGeom>
        </p:spPr>
      </p:pic>
      <p:pic>
        <p:nvPicPr>
          <p:cNvPr id="11" name="Picture 10" descr="fla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0"/>
            <a:ext cx="2619375" cy="3543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77" y="1358175"/>
            <a:ext cx="946627" cy="1524678"/>
          </a:xfrm>
          <a:prstGeom prst="rect">
            <a:avLst/>
          </a:prstGeom>
        </p:spPr>
      </p:pic>
      <p:pic>
        <p:nvPicPr>
          <p:cNvPr id="9" name="Picture 8" descr="isis_bott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610" y="6275070"/>
            <a:ext cx="2358390" cy="58293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406" y="5223833"/>
            <a:ext cx="3500462" cy="9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Rockwell" panose="02060603020205020403" pitchFamily="18" charset="0"/>
              </a:rPr>
              <a:t>Gamma spectrometry</a:t>
            </a: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 smtClean="0">
              <a:latin typeface="Rockwell" panose="02060603020205020403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Rockwell" panose="02060603020205020403" pitchFamily="18" charset="0"/>
              </a:rPr>
              <a:t>- Target in the flask -</a:t>
            </a:r>
            <a:endParaRPr lang="en-GB" sz="2000" dirty="0">
              <a:latin typeface="Rockwell" panose="02060603020205020403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2571736" y="2143116"/>
            <a:ext cx="357190" cy="158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-5400000">
            <a:off x="1465241" y="3178173"/>
            <a:ext cx="357190" cy="158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28728" y="3071810"/>
            <a:ext cx="1419236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4 cm </a:t>
            </a:r>
            <a:r>
              <a:rPr lang="en-GB" sz="1600" b="1" dirty="0" err="1" smtClean="0">
                <a:solidFill>
                  <a:srgbClr val="FF0000"/>
                </a:solidFill>
                <a:latin typeface="Rockwell" panose="02060603020205020403" pitchFamily="18" charset="0"/>
              </a:rPr>
              <a:t>Pb</a:t>
            </a:r>
            <a:endParaRPr lang="en-GB" sz="16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16200000">
            <a:off x="1662985" y="1918383"/>
            <a:ext cx="1419236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~17 cm </a:t>
            </a:r>
            <a:r>
              <a:rPr lang="en-GB" sz="1600" b="1" dirty="0" err="1" smtClean="0">
                <a:solidFill>
                  <a:srgbClr val="FF0000"/>
                </a:solidFill>
                <a:latin typeface="Rockwell" panose="02060603020205020403" pitchFamily="18" charset="0"/>
              </a:rPr>
              <a:t>Pb</a:t>
            </a:r>
            <a:endParaRPr lang="en-GB" sz="16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857356" y="2143116"/>
            <a:ext cx="357190" cy="158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1465241" y="2749545"/>
            <a:ext cx="357190" cy="1588"/>
          </a:xfrm>
          <a:prstGeom prst="straightConnector1">
            <a:avLst/>
          </a:prstGeom>
          <a:solidFill>
            <a:srgbClr val="00B8FF"/>
          </a:solidFill>
          <a:ln w="3492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Explosion 2 20"/>
          <p:cNvSpPr/>
          <p:nvPr/>
        </p:nvSpPr>
        <p:spPr bwMode="auto">
          <a:xfrm>
            <a:off x="4643438" y="1928802"/>
            <a:ext cx="571504" cy="357190"/>
          </a:xfrm>
          <a:prstGeom prst="irregularSeal2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Rockwell" panose="02060603020205020403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5000628" y="2143117"/>
            <a:ext cx="1299564" cy="6072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076056" y="2780928"/>
            <a:ext cx="350046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Rockwell" panose="02060603020205020403" pitchFamily="18" charset="0"/>
              </a:rPr>
              <a:t>hottest spot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89836" y="4797152"/>
            <a:ext cx="2742004" cy="3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latin typeface="Rockwell" panose="02060603020205020403" pitchFamily="18" charset="0"/>
              </a:rPr>
              <a:t>March 2012</a:t>
            </a:r>
            <a:endParaRPr lang="en-GB" sz="1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75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is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10" y="6275070"/>
            <a:ext cx="2358390" cy="582930"/>
          </a:xfrm>
          <a:prstGeom prst="rect">
            <a:avLst/>
          </a:prstGeom>
        </p:spPr>
      </p:pic>
      <p:pic>
        <p:nvPicPr>
          <p:cNvPr id="14" name="Picture 13" descr="w1-side_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563902"/>
            <a:ext cx="7736681" cy="6008370"/>
          </a:xfrm>
          <a:prstGeom prst="rect">
            <a:avLst/>
          </a:prstGeom>
        </p:spPr>
      </p:pic>
      <p:pic>
        <p:nvPicPr>
          <p:cNvPr id="15" name="Picture 14" descr="ts1w1_nuc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7" y="-24"/>
            <a:ext cx="4857753" cy="3012321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32" y="-24"/>
            <a:ext cx="492922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TS-1 targets: 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Gamma spectrometry</a:t>
            </a:r>
            <a:endParaRPr lang="en-GB" sz="20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1472" y="1000108"/>
            <a:ext cx="2143140" cy="8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TS-1 W1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2676 </a:t>
            </a:r>
            <a:r>
              <a:rPr lang="en-GB" sz="1800" dirty="0" err="1" smtClean="0">
                <a:solidFill>
                  <a:srgbClr val="FF0000"/>
                </a:solidFill>
                <a:latin typeface="Rockwell" panose="02060603020205020403" pitchFamily="18" charset="0"/>
              </a:rPr>
              <a:t>mAhrs</a:t>
            </a:r>
            <a:endParaRPr lang="en-GB" sz="1800" dirty="0" smtClean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6.6 years cooling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1472" y="1928803"/>
            <a:ext cx="3429024" cy="3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Co-60; Lu-172</a:t>
            </a:r>
          </a:p>
        </p:txBody>
      </p:sp>
    </p:spTree>
    <p:extLst>
      <p:ext uri="{BB962C8B-B14F-4D97-AF65-F5344CB8AC3E}">
        <p14:creationId xmlns:p14="http://schemas.microsoft.com/office/powerpoint/2010/main" val="1942332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is_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10" y="6275070"/>
            <a:ext cx="2358390" cy="582930"/>
          </a:xfrm>
          <a:prstGeom prst="rect">
            <a:avLst/>
          </a:prstGeom>
        </p:spPr>
      </p:pic>
      <p:pic>
        <p:nvPicPr>
          <p:cNvPr id="13" name="Picture 12" descr="w2-side_s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563902"/>
            <a:ext cx="7736681" cy="6008370"/>
          </a:xfrm>
          <a:prstGeom prst="rect">
            <a:avLst/>
          </a:prstGeom>
        </p:spPr>
      </p:pic>
      <p:pic>
        <p:nvPicPr>
          <p:cNvPr id="4" name="Picture 3" descr="ts1w2_nuc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3" y="0"/>
            <a:ext cx="3929058" cy="367516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32" y="-24"/>
            <a:ext cx="4929222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TS-1 targets: 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Gamma spectrometry</a:t>
            </a:r>
            <a:endParaRPr lang="en-GB" sz="20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1472" y="1000108"/>
            <a:ext cx="2143140" cy="84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TS-1 W2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1947 </a:t>
            </a:r>
            <a:r>
              <a:rPr lang="en-GB" sz="1800" dirty="0" err="1" smtClean="0">
                <a:solidFill>
                  <a:srgbClr val="FF0000"/>
                </a:solidFill>
                <a:latin typeface="Rockwell" panose="02060603020205020403" pitchFamily="18" charset="0"/>
              </a:rPr>
              <a:t>mAhrs</a:t>
            </a:r>
            <a:endParaRPr lang="en-GB" sz="1800" dirty="0" smtClean="0">
              <a:solidFill>
                <a:srgbClr val="FF0000"/>
              </a:solidFill>
              <a:latin typeface="Rockwell" panose="02060603020205020403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2.9 years cooling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1472" y="1928803"/>
            <a:ext cx="3429024" cy="53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Co-60; Lu-172; </a:t>
            </a:r>
          </a:p>
          <a:p>
            <a:pPr eaLnBrk="1" hangingPunct="1">
              <a:lnSpc>
                <a:spcPct val="90000"/>
              </a:lnSpc>
              <a:buClr>
                <a:srgbClr val="3333CC"/>
              </a:buClr>
              <a:buSzPct val="100000"/>
              <a:buFont typeface="Comic Sans MS" pitchFamily="6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Rockwell" panose="02060603020205020403" pitchFamily="18" charset="0"/>
              </a:rPr>
              <a:t>+ </a:t>
            </a:r>
            <a:r>
              <a:rPr lang="en-GB" sz="1600" dirty="0" smtClean="0">
                <a:solidFill>
                  <a:srgbClr val="7030A0"/>
                </a:solidFill>
                <a:latin typeface="Rockwell" panose="02060603020205020403" pitchFamily="18" charset="0"/>
              </a:rPr>
              <a:t>Ta-182</a:t>
            </a:r>
          </a:p>
        </p:txBody>
      </p:sp>
    </p:spTree>
    <p:extLst>
      <p:ext uri="{BB962C8B-B14F-4D97-AF65-F5344CB8AC3E}">
        <p14:creationId xmlns:p14="http://schemas.microsoft.com/office/powerpoint/2010/main" val="2997792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HG Mincho Light J;MS Gothic;HG "/>
        <a:cs typeface="HG Mincho Light J;MS Gothic;HG "/>
      </a:majorFont>
      <a:minorFont>
        <a:latin typeface="Comic Sans MS"/>
        <a:ea typeface="HG Mincho Light J;MS Gothic;HG "/>
        <a:cs typeface="HG Mincho Light J;MS Gothic;HG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16610</TotalTime>
  <Words>1057</Words>
  <Application>Microsoft Office PowerPoint</Application>
  <PresentationFormat>On-screen Show (4:3)</PresentationFormat>
  <Paragraphs>222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TargConfig</dc:title>
  <dc:creator>Goran Skoro</dc:creator>
  <cp:lastModifiedBy>ckv87253</cp:lastModifiedBy>
  <cp:revision>2263</cp:revision>
  <cp:lastPrinted>2015-06-17T11:49:55Z</cp:lastPrinted>
  <dcterms:modified xsi:type="dcterms:W3CDTF">2017-05-18T10:31:53Z</dcterms:modified>
</cp:coreProperties>
</file>