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78" r:id="rId3"/>
    <p:sldMasterId id="2147483680" r:id="rId4"/>
  </p:sldMasterIdLst>
  <p:notesMasterIdLst>
    <p:notesMasterId r:id="rId26"/>
  </p:notesMasterIdLst>
  <p:sldIdLst>
    <p:sldId id="257" r:id="rId5"/>
    <p:sldId id="258" r:id="rId6"/>
    <p:sldId id="271" r:id="rId7"/>
    <p:sldId id="264" r:id="rId8"/>
    <p:sldId id="275" r:id="rId9"/>
    <p:sldId id="266" r:id="rId10"/>
    <p:sldId id="272" r:id="rId11"/>
    <p:sldId id="269" r:id="rId12"/>
    <p:sldId id="270" r:id="rId13"/>
    <p:sldId id="274" r:id="rId14"/>
    <p:sldId id="279" r:id="rId15"/>
    <p:sldId id="281" r:id="rId16"/>
    <p:sldId id="280" r:id="rId17"/>
    <p:sldId id="276" r:id="rId18"/>
    <p:sldId id="277" r:id="rId19"/>
    <p:sldId id="278" r:id="rId20"/>
    <p:sldId id="282" r:id="rId21"/>
    <p:sldId id="273" r:id="rId22"/>
    <p:sldId id="259" r:id="rId23"/>
    <p:sldId id="265" r:id="rId24"/>
    <p:sldId id="26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6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573C4-751D-470B-A421-E8B5E3CD38FC}" type="datetimeFigureOut">
              <a:rPr lang="en-GB" smtClean="0"/>
              <a:t>21/05/2017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6AA1A-B545-4595-8424-9517CCCD32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2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CH" sz="1200" u="non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894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04984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557CB-E37A-4A14-BF8D-98D1A384522F}" type="slidenum">
              <a:rPr lang="de-DE" smtClean="0">
                <a:solidFill>
                  <a:prstClr val="black"/>
                </a:solidFill>
              </a:rPr>
              <a:pPr/>
              <a:t>2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129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surface muons</a:t>
            </a:r>
            <a:r>
              <a:rPr lang="en-US" baseline="0" dirty="0" smtClean="0"/>
              <a:t> at </a:t>
            </a:r>
            <a:r>
              <a:rPr lang="en-US" baseline="0" dirty="0" err="1" smtClean="0"/>
              <a:t>Jparc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ACAB9-2C75-4628-BC0E-5D777367F71D}" type="slidenum">
              <a:rPr lang="de-CH" smtClean="0">
                <a:solidFill>
                  <a:prstClr val="black"/>
                </a:solidFill>
              </a:rPr>
              <a:pPr/>
              <a:t>3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126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altLang="en-US" smtClean="0"/>
              <a:t>cooled by radiation: </a:t>
            </a:r>
            <a:r>
              <a:rPr lang="de-DE" altLang="en-US" smtClean="0">
                <a:sym typeface="Wingdings" pitchFamily="2" charset="2"/>
              </a:rPr>
              <a:t> loss of thermal conductivity due to irradiation does not matter</a:t>
            </a:r>
            <a:endParaRPr lang="de-DE" altLang="en-US" smtClean="0"/>
          </a:p>
        </p:txBody>
      </p:sp>
      <p:sp>
        <p:nvSpPr>
          <p:cNvPr id="2560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31838" indent="-280988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27125" indent="-2254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577975" indent="-2254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27238" indent="-223838">
              <a:defRPr sz="2000">
                <a:solidFill>
                  <a:schemeClr val="tx1"/>
                </a:solidFill>
                <a:latin typeface="Arial" charset="0"/>
              </a:defRPr>
            </a:lvl5pPr>
            <a:lvl6pPr marL="2484438" indent="-2238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41638" indent="-2238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398838" indent="-2238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56038" indent="-2238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9BC2B5E-B086-4318-8732-288C095AB5F2}" type="slidenum">
              <a:rPr lang="de-CH" altLang="en-US" sz="1200">
                <a:solidFill>
                  <a:srgbClr val="000000"/>
                </a:solidFill>
              </a:rPr>
              <a:pPr/>
              <a:t>4</a:t>
            </a:fld>
            <a:endParaRPr lang="de-CH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GDMS Gas </a:t>
            </a:r>
            <a:r>
              <a:rPr lang="de-CH" dirty="0" err="1" smtClean="0"/>
              <a:t>discharge</a:t>
            </a:r>
            <a:r>
              <a:rPr lang="de-CH" dirty="0" smtClean="0"/>
              <a:t> mass </a:t>
            </a:r>
            <a:r>
              <a:rPr lang="de-CH" dirty="0" err="1" smtClean="0"/>
              <a:t>spectrometry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6AA1A-B545-4595-8424-9517CCCD321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988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6175" y="687388"/>
            <a:ext cx="4568825" cy="34274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INC:</a:t>
            </a:r>
            <a:r>
              <a:rPr lang="de-CH" baseline="0" dirty="0" smtClean="0"/>
              <a:t> </a:t>
            </a:r>
            <a:r>
              <a:rPr lang="de-CH" altLang="de-DE" dirty="0" err="1">
                <a:solidFill>
                  <a:srgbClr val="000000"/>
                </a:solidFill>
              </a:rPr>
              <a:t>primary</a:t>
            </a:r>
            <a:r>
              <a:rPr lang="de-CH" altLang="de-DE" dirty="0">
                <a:solidFill>
                  <a:srgbClr val="000000"/>
                </a:solidFill>
              </a:rPr>
              <a:t> </a:t>
            </a:r>
            <a:r>
              <a:rPr lang="de-CH" altLang="de-DE" dirty="0" err="1">
                <a:solidFill>
                  <a:srgbClr val="000000"/>
                </a:solidFill>
              </a:rPr>
              <a:t>particle</a:t>
            </a:r>
            <a:r>
              <a:rPr lang="de-CH" altLang="de-DE" dirty="0">
                <a:solidFill>
                  <a:srgbClr val="000000"/>
                </a:solidFill>
              </a:rPr>
              <a:t> </a:t>
            </a:r>
            <a:r>
              <a:rPr lang="de-CH" altLang="de-DE" dirty="0" err="1">
                <a:solidFill>
                  <a:srgbClr val="000000"/>
                </a:solidFill>
              </a:rPr>
              <a:t>is</a:t>
            </a:r>
            <a:r>
              <a:rPr lang="de-CH" altLang="de-DE" dirty="0">
                <a:solidFill>
                  <a:srgbClr val="000000"/>
                </a:solidFill>
              </a:rPr>
              <a:t> </a:t>
            </a:r>
            <a:r>
              <a:rPr lang="de-CH" altLang="de-DE" dirty="0" err="1">
                <a:solidFill>
                  <a:srgbClr val="000000"/>
                </a:solidFill>
              </a:rPr>
              <a:t>followed</a:t>
            </a:r>
            <a:r>
              <a:rPr lang="de-CH" altLang="de-DE" dirty="0">
                <a:solidFill>
                  <a:srgbClr val="000000"/>
                </a:solidFill>
              </a:rPr>
              <a:t> </a:t>
            </a:r>
            <a:r>
              <a:rPr lang="de-CH" altLang="de-DE" dirty="0" err="1">
                <a:solidFill>
                  <a:srgbClr val="000000"/>
                </a:solidFill>
              </a:rPr>
              <a:t>through</a:t>
            </a:r>
            <a:r>
              <a:rPr lang="de-CH" altLang="de-DE" dirty="0">
                <a:solidFill>
                  <a:srgbClr val="000000"/>
                </a:solidFill>
              </a:rPr>
              <a:t> </a:t>
            </a:r>
            <a:r>
              <a:rPr lang="de-CH" altLang="de-DE" dirty="0" err="1">
                <a:solidFill>
                  <a:srgbClr val="000000"/>
                </a:solidFill>
              </a:rPr>
              <a:t>the</a:t>
            </a:r>
            <a:r>
              <a:rPr lang="de-CH" altLang="de-DE" dirty="0">
                <a:solidFill>
                  <a:srgbClr val="000000"/>
                </a:solidFill>
              </a:rPr>
              <a:t> </a:t>
            </a:r>
            <a:r>
              <a:rPr lang="de-CH" altLang="de-DE" dirty="0" err="1">
                <a:solidFill>
                  <a:srgbClr val="000000"/>
                </a:solidFill>
              </a:rPr>
              <a:t>nucleus</a:t>
            </a:r>
            <a:r>
              <a:rPr lang="de-CH" altLang="de-DE" dirty="0">
                <a:solidFill>
                  <a:srgbClr val="000000"/>
                </a:solidFill>
              </a:rPr>
              <a:t>, </a:t>
            </a:r>
            <a:r>
              <a:rPr lang="de-CH" altLang="de-DE" dirty="0" err="1">
                <a:solidFill>
                  <a:srgbClr val="000000"/>
                </a:solidFill>
              </a:rPr>
              <a:t>classical</a:t>
            </a:r>
            <a:r>
              <a:rPr lang="de-CH" altLang="de-DE" dirty="0">
                <a:solidFill>
                  <a:srgbClr val="000000"/>
                </a:solidFill>
              </a:rPr>
              <a:t> </a:t>
            </a:r>
            <a:r>
              <a:rPr lang="de-CH" altLang="de-DE" dirty="0" err="1" smtClean="0">
                <a:solidFill>
                  <a:srgbClr val="000000"/>
                </a:solidFill>
              </a:rPr>
              <a:t>collisions</a:t>
            </a:r>
            <a:endParaRPr lang="de-CH" altLang="de-DE" dirty="0" smtClean="0">
              <a:solidFill>
                <a:srgbClr val="000000"/>
              </a:solidFill>
            </a:endParaRPr>
          </a:p>
          <a:p>
            <a:r>
              <a:rPr lang="en-GB" i="1" dirty="0" smtClean="0"/>
              <a:t>ISABEL</a:t>
            </a:r>
            <a:r>
              <a:rPr lang="en-GB" dirty="0" smtClean="0"/>
              <a:t>: </a:t>
            </a:r>
            <a:r>
              <a:rPr lang="en-GB" dirty="0" err="1" smtClean="0"/>
              <a:t>Y.</a:t>
            </a:r>
            <a:r>
              <a:rPr lang="en-GB" i="1" dirty="0" err="1" smtClean="0"/>
              <a:t>Yariv</a:t>
            </a:r>
            <a:r>
              <a:rPr lang="en-GB" dirty="0" smtClean="0"/>
              <a:t> and Z. </a:t>
            </a:r>
            <a:r>
              <a:rPr lang="en-GB" dirty="0" err="1" smtClean="0"/>
              <a:t>Fraenkel</a:t>
            </a:r>
            <a:r>
              <a:rPr lang="en-GB" dirty="0" smtClean="0"/>
              <a:t>, Phys. Rev. C 24 (1981) 488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557CB-E37A-4A14-BF8D-98D1A384522F}" type="slidenum">
              <a:rPr lang="de-DE" smtClean="0">
                <a:solidFill>
                  <a:prstClr val="black"/>
                </a:solidFill>
              </a:rPr>
              <a:pPr/>
              <a:t>8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124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000" spc="30" dirty="0" smtClean="0">
                <a:cs typeface="Franklin Gothic Book"/>
              </a:rPr>
              <a:t>tail in INCL: high energetic particle due to forward emission </a:t>
            </a:r>
            <a:endParaRPr lang="en-GB" sz="1200" kern="1000" spc="30" dirty="0" smtClean="0">
              <a:latin typeface="+mn-lt"/>
              <a:cs typeface="Franklin Gothic Book"/>
            </a:endParaRPr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6AA1A-B545-4595-8424-9517CCCD321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832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C-14: max. </a:t>
            </a:r>
            <a:r>
              <a:rPr lang="de-CH" dirty="0" err="1" smtClean="0"/>
              <a:t>exp</a:t>
            </a:r>
            <a:r>
              <a:rPr lang="de-CH" dirty="0" smtClean="0"/>
              <a:t>. Fehler: 15 %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6AA1A-B545-4595-8424-9517CCCD321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134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47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79" y="1773238"/>
            <a:ext cx="7507089" cy="2011316"/>
          </a:xfrm>
          <a:prstGeom prst="rect">
            <a:avLst/>
          </a:prstGeom>
        </p:spPr>
      </p:pic>
      <p:pic>
        <p:nvPicPr>
          <p:cNvPr id="5" name="Bild 24" descr="PSI-Logo_narrow_30k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263" y="414340"/>
            <a:ext cx="12192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 bwMode="auto">
          <a:xfrm>
            <a:off x="0" y="1773238"/>
            <a:ext cx="719138" cy="200342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400" dirty="0">
              <a:ln>
                <a:solidFill>
                  <a:srgbClr val="FFFFFF"/>
                </a:solidFill>
              </a:ln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" name="Rechteck 15"/>
          <p:cNvSpPr>
            <a:spLocks noChangeArrowheads="1"/>
          </p:cNvSpPr>
          <p:nvPr/>
        </p:nvSpPr>
        <p:spPr bwMode="auto">
          <a:xfrm>
            <a:off x="8423277" y="969967"/>
            <a:ext cx="720725" cy="719137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>
          <a:xfrm>
            <a:off x="814388" y="4608003"/>
            <a:ext cx="7969249" cy="1388939"/>
          </a:xfrm>
        </p:spPr>
        <p:txBody>
          <a:bodyPr/>
          <a:lstStyle>
            <a:lvl1pPr>
              <a:defRPr sz="3000">
                <a:solidFill>
                  <a:srgbClr val="686868"/>
                </a:solidFill>
                <a:latin typeface="Georgia" charset="0"/>
                <a:ea typeface="ヒラギノ角ゴ Pro W3" charset="0"/>
              </a:defRPr>
            </a:lvl1pPr>
          </a:lstStyle>
          <a:p>
            <a:pPr lvl="0"/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69649" name="Rectangle 17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814388" y="4068001"/>
            <a:ext cx="7969249" cy="36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1800" b="1">
                <a:solidFill>
                  <a:srgbClr val="969696"/>
                </a:solidFill>
                <a:ea typeface="ヒラギノ角ゴ Pro W3" charset="0"/>
              </a:defRPr>
            </a:lvl1pPr>
          </a:lstStyle>
          <a:p>
            <a:pPr lvl="0"/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10" name="Rechteck 1"/>
          <p:cNvSpPr>
            <a:spLocks noChangeArrowheads="1"/>
          </p:cNvSpPr>
          <p:nvPr userDrawn="1"/>
        </p:nvSpPr>
        <p:spPr bwMode="auto">
          <a:xfrm>
            <a:off x="5003800" y="1772816"/>
            <a:ext cx="3329868" cy="232404"/>
          </a:xfrm>
          <a:prstGeom prst="rect">
            <a:avLst/>
          </a:prstGeom>
          <a:solidFill>
            <a:schemeClr val="bg1">
              <a:alpha val="7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1200" b="1" kern="0" spc="30" dirty="0">
                <a:solidFill>
                  <a:srgbClr val="505150"/>
                </a:solidFill>
                <a:cs typeface="Arial" charset="0"/>
              </a:rPr>
              <a:t>WIR SCHAFFEN WISSEN – HEUTE FÜR MORGEN</a:t>
            </a:r>
          </a:p>
        </p:txBody>
      </p:sp>
    </p:spTree>
    <p:extLst>
      <p:ext uri="{BB962C8B-B14F-4D97-AF65-F5344CB8AC3E}">
        <p14:creationId xmlns:p14="http://schemas.microsoft.com/office/powerpoint/2010/main" val="33336680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halt auf Bild (ho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U:\20160506_PSI_Luftbild_029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9" y="1019811"/>
            <a:ext cx="8370753" cy="557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>
                <a:solidFill>
                  <a:srgbClr val="000000"/>
                </a:solidFill>
              </a:rPr>
              <a:t>Seite </a:t>
            </a:r>
            <a:fld id="{EBC07571-3134-BB4B-B83F-1A9FE18D34F3}" type="slidenum">
              <a:rPr lang="de-DE">
                <a:solidFill>
                  <a:srgbClr val="000000"/>
                </a:solidFill>
              </a:rPr>
              <a:pPr algn="r"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827088" y="1019814"/>
            <a:ext cx="2289712" cy="5577839"/>
          </a:xfrm>
          <a:solidFill>
            <a:schemeClr val="bg1">
              <a:alpha val="75000"/>
            </a:schemeClr>
          </a:solidFill>
        </p:spPr>
        <p:txBody>
          <a:bodyPr lIns="72000" tIns="360000" rIns="36000" bIns="36000" anchor="t" anchorCtr="0"/>
          <a:lstStyle>
            <a:lvl1pPr marL="177800" indent="-17780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pic>
        <p:nvPicPr>
          <p:cNvPr id="13" name="Bild 14" descr="PSI-Logo_narrow_30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00" y="285750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>
            <a:spLocks noChangeArrowheads="1"/>
          </p:cNvSpPr>
          <p:nvPr userDrawn="1"/>
        </p:nvSpPr>
        <p:spPr bwMode="auto">
          <a:xfrm>
            <a:off x="2" y="1019815"/>
            <a:ext cx="720725" cy="727901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solidFill>
                <a:srgbClr val="000000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4688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>
                <a:solidFill>
                  <a:srgbClr val="000000"/>
                </a:solidFill>
              </a:rPr>
              <a:t>Page </a:t>
            </a:r>
            <a:fld id="{EBC07571-3134-BB4B-B83F-1A9FE18D34F3}" type="slidenum">
              <a:rPr lang="de-DE">
                <a:solidFill>
                  <a:srgbClr val="000000"/>
                </a:solidFill>
              </a:rPr>
              <a:pPr algn="r"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5250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halt auf Bild (qu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945" y="1019811"/>
            <a:ext cx="8316468" cy="5577840"/>
          </a:xfrm>
          <a:prstGeom prst="rect">
            <a:avLst/>
          </a:prstGeom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>
                <a:solidFill>
                  <a:srgbClr val="000000"/>
                </a:solidFill>
              </a:rPr>
              <a:t>Page </a:t>
            </a:r>
            <a:fld id="{EBC07571-3134-BB4B-B83F-1A9FE18D34F3}" type="slidenum">
              <a:rPr lang="de-DE">
                <a:solidFill>
                  <a:srgbClr val="000000"/>
                </a:solidFill>
              </a:rPr>
              <a:pPr algn="r"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825946" y="5013176"/>
            <a:ext cx="8316468" cy="1584475"/>
          </a:xfrm>
          <a:solidFill>
            <a:schemeClr val="bg1">
              <a:alpha val="75000"/>
            </a:schemeClr>
          </a:solidFill>
        </p:spPr>
        <p:txBody>
          <a:bodyPr lIns="1260000" tIns="36000" rIns="36000" bIns="36000" anchor="ctr" anchorCtr="0"/>
          <a:lstStyle>
            <a:lvl1pPr marL="177800" indent="-17780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 spc="0" baseline="0"/>
            </a:lvl1pPr>
            <a:lvl2pPr>
              <a:lnSpc>
                <a:spcPct val="110000"/>
              </a:lnSpc>
              <a:spcAft>
                <a:spcPts val="0"/>
              </a:spcAft>
              <a:defRPr sz="1800" spc="0" baseline="0"/>
            </a:lvl2pPr>
            <a:lvl3pPr>
              <a:lnSpc>
                <a:spcPct val="110000"/>
              </a:lnSpc>
              <a:spcAft>
                <a:spcPts val="0"/>
              </a:spcAft>
              <a:defRPr sz="1800" spc="0" baseline="0"/>
            </a:lvl3pPr>
            <a:lvl4pPr>
              <a:lnSpc>
                <a:spcPct val="110000"/>
              </a:lnSpc>
              <a:spcAft>
                <a:spcPts val="0"/>
              </a:spcAft>
              <a:defRPr sz="1800" spc="0" baseline="0"/>
            </a:lvl4pPr>
            <a:lvl5pPr>
              <a:lnSpc>
                <a:spcPct val="110000"/>
              </a:lnSpc>
              <a:spcAft>
                <a:spcPts val="0"/>
              </a:spcAft>
              <a:defRPr sz="1800" spc="0" baseline="0"/>
            </a:lvl5pPr>
          </a:lstStyle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pic>
        <p:nvPicPr>
          <p:cNvPr id="11" name="Bild 14" descr="PSI-Logo_narrow_30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00" y="285750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2"/>
          <p:cNvSpPr>
            <a:spLocks noChangeArrowheads="1"/>
          </p:cNvSpPr>
          <p:nvPr userDrawn="1"/>
        </p:nvSpPr>
        <p:spPr bwMode="auto">
          <a:xfrm>
            <a:off x="0" y="1019811"/>
            <a:ext cx="720725" cy="727901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2382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077202" y="291600"/>
            <a:ext cx="6708025" cy="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 smtClean="0"/>
              <a:t>Folientitel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eingeben</a:t>
            </a:r>
            <a:endParaRPr lang="en-GB" noProof="0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06312" y="6661150"/>
            <a:ext cx="575742" cy="1968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 smtClean="0">
                <a:latin typeface="+mn-lt"/>
              </a:defRPr>
            </a:lvl1pPr>
          </a:lstStyle>
          <a:p>
            <a:pPr algn="r" eaLnBrk="0" fontAlgn="base" hangingPunct="0">
              <a:spcAft>
                <a:spcPct val="0"/>
              </a:spcAft>
              <a:defRPr/>
            </a:pPr>
            <a:r>
              <a:rPr lang="de-DE" dirty="0">
                <a:solidFill>
                  <a:srgbClr val="000000"/>
                </a:solidFill>
              </a:rPr>
              <a:t>Page </a:t>
            </a:r>
            <a:fld id="{EBC07571-3134-BB4B-B83F-1A9FE18D34F3}" type="slidenum">
              <a:rPr lang="de-DE">
                <a:solidFill>
                  <a:srgbClr val="000000"/>
                </a:solidFill>
              </a:rPr>
              <a:pPr algn="r" eaLnBrk="0" fontAlgn="base" hangingPunct="0">
                <a:spcAft>
                  <a:spcPct val="0"/>
                </a:spcAft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Rechteck 12"/>
          <p:cNvSpPr>
            <a:spLocks noChangeArrowheads="1"/>
          </p:cNvSpPr>
          <p:nvPr/>
        </p:nvSpPr>
        <p:spPr bwMode="auto">
          <a:xfrm>
            <a:off x="2" y="1412879"/>
            <a:ext cx="720725" cy="727901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1042990" y="1341438"/>
            <a:ext cx="7742237" cy="46799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pic>
        <p:nvPicPr>
          <p:cNvPr id="8" name="Bild 14" descr="PSI-Logo_narrow_30k.ep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00" y="285750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med"/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kern="1000" spc="0">
          <a:solidFill>
            <a:srgbClr val="6868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1778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355600" indent="18415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spc="0" baseline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7175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8953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107473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6pPr>
      <a:lvl7pPr marL="1257300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7pPr>
      <a:lvl8pPr marL="143668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8pPr>
      <a:lvl9pPr marL="1614488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077200" y="291600"/>
            <a:ext cx="6708025" cy="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 smtClean="0"/>
              <a:t>Folientitel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eingeben</a:t>
            </a:r>
            <a:endParaRPr lang="en-GB" noProof="0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06312" y="6661150"/>
            <a:ext cx="575742" cy="1968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 smtClean="0">
                <a:latin typeface="+mn-lt"/>
              </a:defRPr>
            </a:lvl1pPr>
          </a:lstStyle>
          <a:p>
            <a:pPr algn="r" eaLnBrk="0" fontAlgn="base" hangingPunct="0">
              <a:spcAft>
                <a:spcPct val="0"/>
              </a:spcAft>
              <a:defRPr/>
            </a:pPr>
            <a:r>
              <a:rPr lang="de-DE" dirty="0">
                <a:solidFill>
                  <a:srgbClr val="000000"/>
                </a:solidFill>
              </a:rPr>
              <a:t>Page </a:t>
            </a:r>
            <a:fld id="{EBC07571-3134-BB4B-B83F-1A9FE18D34F3}" type="slidenum">
              <a:rPr lang="de-DE">
                <a:solidFill>
                  <a:srgbClr val="000000"/>
                </a:solidFill>
              </a:rPr>
              <a:pPr algn="r" eaLnBrk="0" fontAlgn="base" hangingPunct="0">
                <a:spcAft>
                  <a:spcPct val="0"/>
                </a:spcAft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Rechteck 12"/>
          <p:cNvSpPr>
            <a:spLocks noChangeArrowheads="1"/>
          </p:cNvSpPr>
          <p:nvPr/>
        </p:nvSpPr>
        <p:spPr bwMode="auto">
          <a:xfrm>
            <a:off x="0" y="1412875"/>
            <a:ext cx="720725" cy="727901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1042988" y="1341438"/>
            <a:ext cx="7742237" cy="46799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pic>
        <p:nvPicPr>
          <p:cNvPr id="8" name="Bild 14" descr="PSI-Logo_narrow_30k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00" y="285750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ransition spd="med"/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kern="1000" spc="0">
          <a:solidFill>
            <a:srgbClr val="6868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1778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355600" indent="18415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spc="0" baseline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7175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8953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107473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6pPr>
      <a:lvl7pPr marL="1257300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7pPr>
      <a:lvl8pPr marL="143668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8pPr>
      <a:lvl9pPr marL="1614488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077200" y="291600"/>
            <a:ext cx="6708025" cy="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 smtClean="0"/>
              <a:t>Folientitel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eingeben</a:t>
            </a:r>
            <a:endParaRPr lang="en-GB" noProof="0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06312" y="6661150"/>
            <a:ext cx="575742" cy="1968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 smtClean="0">
                <a:latin typeface="+mn-lt"/>
              </a:defRPr>
            </a:lvl1pPr>
          </a:lstStyle>
          <a:p>
            <a:pPr algn="r" eaLnBrk="0" fontAlgn="base" hangingPunct="0">
              <a:spcAft>
                <a:spcPct val="0"/>
              </a:spcAft>
              <a:defRPr/>
            </a:pPr>
            <a:r>
              <a:rPr lang="de-DE" dirty="0">
                <a:solidFill>
                  <a:srgbClr val="000000"/>
                </a:solidFill>
              </a:rPr>
              <a:t>Page </a:t>
            </a:r>
            <a:fld id="{EBC07571-3134-BB4B-B83F-1A9FE18D34F3}" type="slidenum">
              <a:rPr lang="de-DE">
                <a:solidFill>
                  <a:srgbClr val="000000"/>
                </a:solidFill>
              </a:rPr>
              <a:pPr algn="r" eaLnBrk="0" fontAlgn="base" hangingPunct="0">
                <a:spcAft>
                  <a:spcPct val="0"/>
                </a:spcAft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Rechteck 12"/>
          <p:cNvSpPr>
            <a:spLocks noChangeArrowheads="1"/>
          </p:cNvSpPr>
          <p:nvPr/>
        </p:nvSpPr>
        <p:spPr bwMode="auto">
          <a:xfrm>
            <a:off x="0" y="1412875"/>
            <a:ext cx="720725" cy="727901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1042988" y="1341438"/>
            <a:ext cx="7742237" cy="46799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pic>
        <p:nvPicPr>
          <p:cNvPr id="8" name="Bild 14" descr="PSI-Logo_narrow_30k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00" y="285750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ransition spd="med"/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kern="1000" spc="0">
          <a:solidFill>
            <a:srgbClr val="6868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1778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355600" indent="18415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spc="0" baseline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7175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8953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107473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6pPr>
      <a:lvl7pPr marL="1257300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7pPr>
      <a:lvl8pPr marL="143668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8pPr>
      <a:lvl9pPr marL="1614488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077200" y="291600"/>
            <a:ext cx="6708025" cy="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 smtClean="0"/>
              <a:t>Folientitel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eingeben</a:t>
            </a:r>
            <a:endParaRPr lang="en-GB" noProof="0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06312" y="6661150"/>
            <a:ext cx="575742" cy="1968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 smtClean="0">
                <a:latin typeface="+mn-lt"/>
              </a:defRPr>
            </a:lvl1pPr>
          </a:lstStyle>
          <a:p>
            <a:pPr algn="r" eaLnBrk="0" fontAlgn="base" hangingPunct="0">
              <a:spcAft>
                <a:spcPct val="0"/>
              </a:spcAft>
              <a:defRPr/>
            </a:pPr>
            <a:r>
              <a:rPr lang="de-DE" dirty="0">
                <a:solidFill>
                  <a:srgbClr val="000000"/>
                </a:solidFill>
              </a:rPr>
              <a:t>Page </a:t>
            </a:r>
            <a:fld id="{EBC07571-3134-BB4B-B83F-1A9FE18D34F3}" type="slidenum">
              <a:rPr lang="de-DE">
                <a:solidFill>
                  <a:srgbClr val="000000"/>
                </a:solidFill>
              </a:rPr>
              <a:pPr algn="r" eaLnBrk="0" fontAlgn="base" hangingPunct="0">
                <a:spcAft>
                  <a:spcPct val="0"/>
                </a:spcAft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Rechteck 12"/>
          <p:cNvSpPr>
            <a:spLocks noChangeArrowheads="1"/>
          </p:cNvSpPr>
          <p:nvPr/>
        </p:nvSpPr>
        <p:spPr bwMode="auto">
          <a:xfrm>
            <a:off x="0" y="1412875"/>
            <a:ext cx="720725" cy="727901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1042988" y="1341438"/>
            <a:ext cx="7742237" cy="46799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pic>
        <p:nvPicPr>
          <p:cNvPr id="8" name="Bild 14" descr="PSI-Logo_narrow_30k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00" y="285750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ransition spd="med"/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kern="1000" spc="0">
          <a:solidFill>
            <a:srgbClr val="6868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1778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355600" indent="18415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spc="0" baseline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7175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8953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107473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6pPr>
      <a:lvl7pPr marL="1257300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7pPr>
      <a:lvl8pPr marL="143668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8pPr>
      <a:lvl9pPr marL="1614488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Excel_Worksheet2.xlsx"/><Relationship Id="rId5" Type="http://schemas.openxmlformats.org/officeDocument/2006/relationships/image" Target="../media/image8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emf"/><Relationship Id="rId4" Type="http://schemas.openxmlformats.org/officeDocument/2006/relationships/package" Target="../embeddings/Microsoft_Excel_Worksheet3.xlsx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4653136"/>
            <a:ext cx="7969249" cy="1368152"/>
          </a:xfrm>
        </p:spPr>
        <p:txBody>
          <a:bodyPr>
            <a:noAutofit/>
          </a:bodyPr>
          <a:lstStyle/>
          <a:p>
            <a:pPr algn="ctr"/>
            <a:r>
              <a:rPr lang="en-GB" dirty="0"/>
              <a:t>Proton induced activity in graphite – comparison between measurement and simulation</a:t>
            </a:r>
            <a:br>
              <a:rPr lang="en-GB" dirty="0"/>
            </a:b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sz="quarter" idx="1"/>
          </p:nvPr>
        </p:nvSpPr>
        <p:spPr>
          <a:xfrm>
            <a:off x="805661" y="3861048"/>
            <a:ext cx="7969249" cy="576064"/>
          </a:xfrm>
        </p:spPr>
        <p:txBody>
          <a:bodyPr/>
          <a:lstStyle/>
          <a:p>
            <a:r>
              <a:rPr lang="en-GB" dirty="0" smtClean="0"/>
              <a:t>Daniela Kiselev, </a:t>
            </a:r>
            <a:r>
              <a:rPr lang="de-CH" dirty="0"/>
              <a:t>R. Bergmann, D. Schumann, V. Talanov, </a:t>
            </a:r>
            <a:r>
              <a:rPr lang="de-CH" dirty="0" smtClean="0"/>
              <a:t>Michael </a:t>
            </a:r>
            <a:r>
              <a:rPr lang="de-CH" dirty="0"/>
              <a:t>Wohlmuther</a:t>
            </a:r>
            <a:r>
              <a:rPr lang="en-GB" dirty="0" smtClean="0"/>
              <a:t>: </a:t>
            </a:r>
            <a:endParaRPr lang="en-GB" dirty="0" smtClean="0"/>
          </a:p>
          <a:p>
            <a:r>
              <a:rPr lang="de-CH" dirty="0" smtClean="0"/>
              <a:t>Paul Scherrer Institut, </a:t>
            </a:r>
            <a:r>
              <a:rPr lang="de-CH" dirty="0" err="1" smtClean="0"/>
              <a:t>Switzerland</a:t>
            </a:r>
            <a:endParaRPr lang="en-GB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878453" y="6470576"/>
            <a:ext cx="6853957" cy="3874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0" fontAlgn="base" hangingPunct="0">
              <a:lnSpc>
                <a:spcPct val="110000"/>
              </a:lnSpc>
              <a:spcAft>
                <a:spcPct val="0"/>
              </a:spcAft>
            </a:pPr>
            <a:r>
              <a:rPr lang="de-CH" b="1" kern="1000" spc="30" dirty="0" smtClean="0">
                <a:solidFill>
                  <a:srgbClr val="969696"/>
                </a:solidFill>
                <a:cs typeface="Franklin Gothic Book"/>
              </a:rPr>
              <a:t>ARIA 2017, Lund, </a:t>
            </a:r>
            <a:r>
              <a:rPr lang="de-CH" b="1" kern="1000" spc="30" dirty="0" err="1" smtClean="0">
                <a:solidFill>
                  <a:srgbClr val="969696"/>
                </a:solidFill>
                <a:cs typeface="Franklin Gothic Book"/>
              </a:rPr>
              <a:t>Sweden</a:t>
            </a:r>
            <a:r>
              <a:rPr lang="de-CH" b="1" kern="1000" spc="30" dirty="0" smtClean="0">
                <a:solidFill>
                  <a:srgbClr val="969696"/>
                </a:solidFill>
                <a:cs typeface="Franklin Gothic Book"/>
              </a:rPr>
              <a:t>, 22-24.5.2017</a:t>
            </a:r>
            <a:endParaRPr lang="en-GB" b="1" kern="1000" spc="30" dirty="0">
              <a:solidFill>
                <a:srgbClr val="969696"/>
              </a:solidFill>
              <a:cs typeface="Franklin Gothic Book"/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264819"/>
              </p:ext>
            </p:extLst>
          </p:nvPr>
        </p:nvGraphicFramePr>
        <p:xfrm>
          <a:off x="-3056731" y="764704"/>
          <a:ext cx="7742236" cy="914400"/>
        </p:xfrm>
        <a:graphic>
          <a:graphicData uri="http://schemas.openxmlformats.org/drawingml/2006/table">
            <a:tbl>
              <a:tblPr/>
              <a:tblGrid>
                <a:gridCol w="3871118"/>
                <a:gridCol w="3871118"/>
              </a:tblGrid>
              <a:tr h="914400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57488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4553744"/>
            <a:ext cx="5672015" cy="2304256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38253" y="4397579"/>
            <a:ext cx="4127861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CH" sz="2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2) AMS</a:t>
            </a:r>
            <a:r>
              <a:rPr lang="de-CH" sz="2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CH" sz="20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Accelerator</a:t>
            </a:r>
            <a:r>
              <a:rPr lang="de-CH" sz="2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mass </a:t>
            </a:r>
            <a:r>
              <a:rPr lang="de-CH" sz="20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spectrometry</a:t>
            </a:r>
            <a:endParaRPr lang="de-CH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444208" y="4941168"/>
            <a:ext cx="2381293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CH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CH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long-lived</a:t>
            </a:r>
            <a:r>
              <a:rPr lang="de-CH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isotopes:</a:t>
            </a:r>
          </a:p>
          <a:p>
            <a:pPr>
              <a:lnSpc>
                <a:spcPct val="110000"/>
              </a:lnSpc>
            </a:pPr>
            <a:r>
              <a:rPr lang="de-CH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Be-10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123728" y="282134"/>
            <a:ext cx="5742598" cy="39164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500" kern="1000" spc="30" dirty="0" err="1" smtClean="0">
                <a:solidFill>
                  <a:srgbClr val="686868"/>
                </a:solidFill>
                <a:latin typeface="Georgia" panose="02040502050405020303" pitchFamily="18" charset="0"/>
                <a:cs typeface="Franklin Gothic Book"/>
              </a:rPr>
              <a:t>Exp</a:t>
            </a:r>
            <a:r>
              <a:rPr lang="de-CH" sz="2500" kern="1000" spc="30" dirty="0" smtClean="0">
                <a:solidFill>
                  <a:srgbClr val="686868"/>
                </a:solidFill>
                <a:latin typeface="Georgia" panose="02040502050405020303" pitchFamily="18" charset="0"/>
                <a:cs typeface="Franklin Gothic Book"/>
              </a:rPr>
              <a:t>. </a:t>
            </a:r>
            <a:r>
              <a:rPr lang="de-CH" sz="2500" kern="1000" spc="30" dirty="0" err="1" smtClean="0">
                <a:solidFill>
                  <a:srgbClr val="686868"/>
                </a:solidFill>
                <a:latin typeface="Georgia" panose="02040502050405020303" pitchFamily="18" charset="0"/>
                <a:cs typeface="Franklin Gothic Book"/>
              </a:rPr>
              <a:t>determination</a:t>
            </a:r>
            <a:r>
              <a:rPr lang="de-CH" sz="2500" kern="1000" spc="30" dirty="0" smtClean="0">
                <a:solidFill>
                  <a:srgbClr val="686868"/>
                </a:solidFill>
                <a:latin typeface="Georgia" panose="02040502050405020303" pitchFamily="18" charset="0"/>
                <a:cs typeface="Franklin Gothic Book"/>
              </a:rPr>
              <a:t> </a:t>
            </a:r>
            <a:r>
              <a:rPr lang="de-CH" sz="2500" kern="1000" spc="30" dirty="0" err="1" smtClean="0">
                <a:solidFill>
                  <a:srgbClr val="686868"/>
                </a:solidFill>
                <a:latin typeface="Georgia" panose="02040502050405020303" pitchFamily="18" charset="0"/>
                <a:cs typeface="Franklin Gothic Book"/>
              </a:rPr>
              <a:t>of</a:t>
            </a:r>
            <a:r>
              <a:rPr lang="de-CH" sz="2500" kern="1000" spc="30" dirty="0" smtClean="0">
                <a:solidFill>
                  <a:srgbClr val="686868"/>
                </a:solidFill>
                <a:latin typeface="Georgia" panose="02040502050405020303" pitchFamily="18" charset="0"/>
                <a:cs typeface="Franklin Gothic Book"/>
              </a:rPr>
              <a:t> </a:t>
            </a:r>
            <a:r>
              <a:rPr lang="de-CH" sz="2500" kern="1000" spc="30" dirty="0" err="1" smtClean="0">
                <a:solidFill>
                  <a:srgbClr val="686868"/>
                </a:solidFill>
                <a:latin typeface="Georgia" panose="02040502050405020303" pitchFamily="18" charset="0"/>
                <a:cs typeface="Franklin Gothic Book"/>
              </a:rPr>
              <a:t>specific</a:t>
            </a:r>
            <a:r>
              <a:rPr lang="de-CH" sz="2500" kern="1000" spc="30" dirty="0" smtClean="0">
                <a:solidFill>
                  <a:srgbClr val="686868"/>
                </a:solidFill>
                <a:latin typeface="Georgia" panose="02040502050405020303" pitchFamily="18" charset="0"/>
                <a:cs typeface="Franklin Gothic Book"/>
              </a:rPr>
              <a:t> </a:t>
            </a:r>
            <a:r>
              <a:rPr lang="de-CH" sz="2500" kern="1000" spc="30" dirty="0" err="1" smtClean="0">
                <a:solidFill>
                  <a:srgbClr val="686868"/>
                </a:solidFill>
                <a:latin typeface="Georgia" panose="02040502050405020303" pitchFamily="18" charset="0"/>
                <a:cs typeface="Franklin Gothic Book"/>
              </a:rPr>
              <a:t>activities</a:t>
            </a:r>
            <a:endParaRPr lang="en-GB" sz="2500" kern="1000" spc="30" dirty="0" smtClean="0">
              <a:solidFill>
                <a:srgbClr val="686868"/>
              </a:solidFill>
              <a:latin typeface="Georgia" panose="02040502050405020303" pitchFamily="18" charset="0"/>
              <a:cs typeface="Franklin Gothic Book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500" y="778133"/>
            <a:ext cx="2989337" cy="3162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484859" y="764704"/>
            <a:ext cx="1045671" cy="32162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000" kern="1000" spc="30" dirty="0" err="1" smtClean="0">
                <a:latin typeface="+mn-lt"/>
                <a:cs typeface="Franklin Gothic Book"/>
              </a:rPr>
              <a:t>waste</a:t>
            </a:r>
            <a:r>
              <a:rPr lang="de-CH" sz="2000" kern="1000" spc="30" dirty="0" smtClean="0">
                <a:latin typeface="+mn-lt"/>
                <a:cs typeface="Franklin Gothic Book"/>
              </a:rPr>
              <a:t> gas</a:t>
            </a:r>
            <a:endParaRPr lang="en-GB" sz="2000" kern="1000" spc="30" dirty="0" smtClean="0">
              <a:latin typeface="+mn-lt"/>
              <a:cs typeface="Franklin Gothic Book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037209" y="2177778"/>
            <a:ext cx="1052852" cy="32162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000" kern="1000" spc="30" dirty="0" smtClean="0">
                <a:latin typeface="+mn-lt"/>
                <a:cs typeface="Franklin Gothic Book"/>
              </a:rPr>
              <a:t>1M </a:t>
            </a:r>
            <a:r>
              <a:rPr lang="de-CH" sz="2000" kern="1000" spc="30" dirty="0" err="1" smtClean="0">
                <a:latin typeface="+mn-lt"/>
                <a:cs typeface="Franklin Gothic Book"/>
              </a:rPr>
              <a:t>NaOH</a:t>
            </a:r>
            <a:endParaRPr lang="en-GB" sz="2000" kern="1000" spc="30" dirty="0" smtClean="0">
              <a:latin typeface="+mn-lt"/>
              <a:cs typeface="Franklin Gothic Book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70360" y="1190686"/>
            <a:ext cx="2750112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000" kern="1000" spc="30" dirty="0" smtClean="0">
                <a:latin typeface="+mn-lt"/>
                <a:cs typeface="Franklin Gothic Book"/>
              </a:rPr>
              <a:t>H-3 via LSC </a:t>
            </a:r>
            <a:r>
              <a:rPr lang="de-CH" sz="2000" kern="1000" spc="30" dirty="0" err="1" smtClean="0">
                <a:latin typeface="+mn-lt"/>
                <a:cs typeface="Franklin Gothic Book"/>
              </a:rPr>
              <a:t>measurement</a:t>
            </a:r>
            <a:endParaRPr lang="en-GB" sz="2000" kern="1000" spc="30" dirty="0" smtClean="0">
              <a:latin typeface="+mn-lt"/>
              <a:cs typeface="Franklin Gothic Book"/>
            </a:endParaRPr>
          </a:p>
        </p:txBody>
      </p:sp>
      <p:cxnSp>
        <p:nvCxnSpPr>
          <p:cNvPr id="10" name="Gerade Verbindung mit Pfeil 9"/>
          <p:cNvCxnSpPr>
            <a:endCxn id="8" idx="1"/>
          </p:cNvCxnSpPr>
          <p:nvPr/>
        </p:nvCxnSpPr>
        <p:spPr bwMode="auto">
          <a:xfrm>
            <a:off x="5752448" y="1014323"/>
            <a:ext cx="317912" cy="3456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Gerade Verbindung mit Pfeil 11"/>
          <p:cNvCxnSpPr/>
          <p:nvPr/>
        </p:nvCxnSpPr>
        <p:spPr bwMode="auto">
          <a:xfrm>
            <a:off x="5086704" y="2503739"/>
            <a:ext cx="443826" cy="4211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feld 12"/>
          <p:cNvSpPr txBox="1"/>
          <p:nvPr/>
        </p:nvSpPr>
        <p:spPr>
          <a:xfrm>
            <a:off x="5563391" y="2932026"/>
            <a:ext cx="2845331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000" kern="1000" spc="30" dirty="0" smtClean="0">
                <a:latin typeface="+mn-lt"/>
                <a:cs typeface="Franklin Gothic Book"/>
              </a:rPr>
              <a:t>C-14 via LSC </a:t>
            </a:r>
            <a:r>
              <a:rPr lang="de-CH" sz="2000" kern="1000" spc="30" dirty="0" err="1" smtClean="0">
                <a:latin typeface="+mn-lt"/>
                <a:cs typeface="Franklin Gothic Book"/>
              </a:rPr>
              <a:t>measurement</a:t>
            </a:r>
            <a:endParaRPr lang="en-GB" sz="2000" kern="1000" spc="30" dirty="0" smtClean="0">
              <a:latin typeface="+mn-lt"/>
              <a:cs typeface="Franklin Gothic Book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110926" y="2155674"/>
            <a:ext cx="786113" cy="32162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000" kern="1000" spc="30" dirty="0" smtClean="0">
                <a:latin typeface="+mn-lt"/>
                <a:cs typeface="Franklin Gothic Book"/>
              </a:rPr>
              <a:t>1M HCl</a:t>
            </a:r>
            <a:endParaRPr lang="en-GB" sz="2000" kern="1000" spc="30" dirty="0" smtClean="0">
              <a:latin typeface="+mn-lt"/>
              <a:cs typeface="Franklin Gothic Book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110926" y="2787226"/>
            <a:ext cx="738985" cy="32162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000" kern="1000" spc="30" dirty="0" smtClean="0">
                <a:latin typeface="+mn-lt"/>
                <a:cs typeface="Franklin Gothic Book"/>
              </a:rPr>
              <a:t>N</a:t>
            </a:r>
            <a:r>
              <a:rPr lang="de-CH" sz="2000" kern="1000" spc="30" baseline="-25000" dirty="0" smtClean="0">
                <a:latin typeface="+mn-lt"/>
                <a:cs typeface="Franklin Gothic Book"/>
              </a:rPr>
              <a:t>2</a:t>
            </a:r>
            <a:r>
              <a:rPr lang="de-CH" sz="2000" kern="1000" spc="30" dirty="0" smtClean="0">
                <a:latin typeface="+mn-lt"/>
                <a:cs typeface="Franklin Gothic Book"/>
              </a:rPr>
              <a:t>-flux</a:t>
            </a:r>
            <a:endParaRPr lang="en-GB" sz="2000" kern="1000" spc="30" dirty="0" smtClean="0">
              <a:latin typeface="+mn-lt"/>
              <a:cs typeface="Franklin Gothic Book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777471" y="3602102"/>
            <a:ext cx="5523628" cy="33855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000" kern="1000" spc="30" dirty="0" smtClean="0">
                <a:latin typeface="+mn-lt"/>
                <a:cs typeface="Franklin Gothic Book"/>
              </a:rPr>
              <a:t>~20 mg </a:t>
            </a:r>
            <a:r>
              <a:rPr lang="de-CH" sz="2000" kern="1000" spc="30" dirty="0" err="1">
                <a:cs typeface="Franklin Gothic Book"/>
              </a:rPr>
              <a:t>g</a:t>
            </a:r>
            <a:r>
              <a:rPr lang="de-CH" sz="2000" kern="1000" spc="30" dirty="0" err="1" smtClean="0">
                <a:latin typeface="+mn-lt"/>
                <a:cs typeface="Franklin Gothic Book"/>
              </a:rPr>
              <a:t>raphite+acid</a:t>
            </a:r>
            <a:r>
              <a:rPr lang="de-CH" sz="2000" kern="1000" spc="30" dirty="0" smtClean="0">
                <a:latin typeface="+mn-lt"/>
                <a:cs typeface="Franklin Gothic Book"/>
              </a:rPr>
              <a:t> </a:t>
            </a:r>
            <a:r>
              <a:rPr lang="de-CH" sz="2000" kern="1000" spc="30" dirty="0" smtClean="0">
                <a:latin typeface="+mn-lt"/>
                <a:cs typeface="Franklin Gothic Book"/>
              </a:rPr>
              <a:t>(</a:t>
            </a:r>
            <a:r>
              <a:rPr lang="en-GB" sz="2000" dirty="0"/>
              <a:t>H2SO4/HNO3/HClO4 (2:1:1</a:t>
            </a:r>
            <a:r>
              <a:rPr lang="en-GB" sz="2000" dirty="0" smtClean="0"/>
              <a:t>))</a:t>
            </a:r>
            <a:endParaRPr lang="en-GB" sz="2000" kern="1000" spc="30" dirty="0" smtClean="0">
              <a:latin typeface="+mn-lt"/>
              <a:cs typeface="Franklin Gothic Book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880418" y="3955001"/>
            <a:ext cx="708848" cy="32162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000" kern="1000" spc="30" dirty="0" err="1" smtClean="0">
                <a:latin typeface="+mn-lt"/>
                <a:cs typeface="Franklin Gothic Book"/>
              </a:rPr>
              <a:t>heater</a:t>
            </a:r>
            <a:endParaRPr lang="en-GB" sz="2000" kern="1000" spc="30" dirty="0" smtClean="0">
              <a:latin typeface="+mn-lt"/>
              <a:cs typeface="Franklin Gothic Book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38253" y="893534"/>
            <a:ext cx="1843453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000" kern="1000" spc="30" dirty="0" smtClean="0">
                <a:solidFill>
                  <a:srgbClr val="0070C0"/>
                </a:solidFill>
                <a:cs typeface="Franklin Gothic Book"/>
              </a:rPr>
              <a:t>1) </a:t>
            </a:r>
            <a:r>
              <a:rPr lang="de-CH" sz="2000" kern="1000" spc="30" dirty="0" err="1" smtClean="0">
                <a:solidFill>
                  <a:srgbClr val="0070C0"/>
                </a:solidFill>
                <a:cs typeface="Franklin Gothic Book"/>
              </a:rPr>
              <a:t>Wet</a:t>
            </a:r>
            <a:r>
              <a:rPr lang="de-CH" sz="2000" kern="1000" spc="30" dirty="0" smtClean="0">
                <a:solidFill>
                  <a:srgbClr val="0070C0"/>
                </a:solidFill>
                <a:cs typeface="Franklin Gothic Book"/>
              </a:rPr>
              <a:t> </a:t>
            </a:r>
            <a:r>
              <a:rPr lang="de-CH" sz="2000" kern="1000" spc="30" dirty="0" err="1" smtClean="0">
                <a:solidFill>
                  <a:srgbClr val="0070C0"/>
                </a:solidFill>
                <a:cs typeface="Franklin Gothic Book"/>
              </a:rPr>
              <a:t>digestion</a:t>
            </a:r>
            <a:r>
              <a:rPr lang="de-CH" sz="2000" kern="1000" spc="30" dirty="0" smtClean="0">
                <a:solidFill>
                  <a:srgbClr val="0070C0"/>
                </a:solidFill>
                <a:cs typeface="Franklin Gothic Book"/>
              </a:rPr>
              <a:t>:</a:t>
            </a:r>
            <a:endParaRPr lang="en-GB" sz="2000" kern="1000" spc="30" dirty="0" smtClean="0">
              <a:solidFill>
                <a:srgbClr val="0070C0"/>
              </a:solidFill>
              <a:cs typeface="Franklin Gothic Book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338253" y="4754125"/>
            <a:ext cx="2197653" cy="4139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de-CH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Hönggerberg</a:t>
            </a:r>
            <a:r>
              <a:rPr lang="de-CH" sz="2000" dirty="0">
                <a:latin typeface="Calibri" panose="020F0502020204030204" pitchFamily="34" charset="0"/>
                <a:cs typeface="Calibri" panose="020F0502020204030204" pitchFamily="34" charset="0"/>
              </a:rPr>
              <a:t>, ETHZ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444208" y="6090592"/>
            <a:ext cx="2558970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000" kern="1000" spc="30" dirty="0" smtClean="0">
                <a:solidFill>
                  <a:srgbClr val="0070C0"/>
                </a:solidFill>
                <a:latin typeface="+mn-lt"/>
                <a:cs typeface="Franklin Gothic Book"/>
              </a:rPr>
              <a:t>3) </a:t>
            </a:r>
            <a:r>
              <a:rPr lang="de-CH" sz="2000" kern="1000" spc="30" dirty="0" err="1" smtClean="0">
                <a:solidFill>
                  <a:srgbClr val="0070C0"/>
                </a:solidFill>
                <a:latin typeface="+mn-lt"/>
                <a:cs typeface="Franklin Gothic Book"/>
              </a:rPr>
              <a:t>HPGe</a:t>
            </a:r>
            <a:r>
              <a:rPr lang="de-CH" sz="2000" kern="1000" spc="30" dirty="0" smtClean="0">
                <a:solidFill>
                  <a:srgbClr val="0070C0"/>
                </a:solidFill>
                <a:latin typeface="+mn-lt"/>
                <a:cs typeface="Franklin Gothic Book"/>
              </a:rPr>
              <a:t> </a:t>
            </a:r>
            <a:r>
              <a:rPr lang="de-CH" sz="2000" kern="1000" spc="30" dirty="0" err="1" smtClean="0">
                <a:solidFill>
                  <a:srgbClr val="0070C0"/>
                </a:solidFill>
                <a:latin typeface="+mn-lt"/>
                <a:cs typeface="Franklin Gothic Book"/>
              </a:rPr>
              <a:t>detector</a:t>
            </a:r>
            <a:r>
              <a:rPr lang="de-CH" sz="2000" kern="1000" spc="30" dirty="0" smtClean="0">
                <a:solidFill>
                  <a:srgbClr val="0070C0"/>
                </a:solidFill>
                <a:latin typeface="+mn-lt"/>
                <a:cs typeface="Franklin Gothic Book"/>
              </a:rPr>
              <a:t> </a:t>
            </a:r>
            <a:r>
              <a:rPr lang="de-CH" sz="2000" kern="1000" spc="30" dirty="0" err="1" smtClean="0">
                <a:solidFill>
                  <a:srgbClr val="0070C0"/>
                </a:solidFill>
                <a:latin typeface="+mn-lt"/>
                <a:cs typeface="Franklin Gothic Book"/>
              </a:rPr>
              <a:t>for</a:t>
            </a:r>
            <a:r>
              <a:rPr lang="de-CH" sz="2000" kern="1000" spc="30" dirty="0" smtClean="0">
                <a:solidFill>
                  <a:srgbClr val="0070C0"/>
                </a:solidFill>
                <a:latin typeface="+mn-lt"/>
                <a:cs typeface="Franklin Gothic Book"/>
              </a:rPr>
              <a:t> </a:t>
            </a:r>
            <a:r>
              <a:rPr lang="de-CH" sz="2000" kern="1000" spc="30" dirty="0" err="1" smtClean="0">
                <a:solidFill>
                  <a:srgbClr val="0070C0"/>
                </a:solidFill>
                <a:latin typeface="Symbol" panose="05050102010706020507" pitchFamily="18" charset="2"/>
                <a:cs typeface="Franklin Gothic Book"/>
              </a:rPr>
              <a:t>g</a:t>
            </a:r>
            <a:r>
              <a:rPr lang="de-CH" sz="2000" kern="1000" spc="30" dirty="0" err="1" smtClean="0">
                <a:solidFill>
                  <a:srgbClr val="0070C0"/>
                </a:solidFill>
                <a:latin typeface="+mn-lt"/>
                <a:cs typeface="Franklin Gothic Book"/>
              </a:rPr>
              <a:t>’s</a:t>
            </a:r>
            <a:endParaRPr lang="en-GB" sz="2000" kern="1000" spc="30" dirty="0" smtClean="0">
              <a:solidFill>
                <a:srgbClr val="0070C0"/>
              </a:solidFill>
              <a:latin typeface="+mn-lt"/>
              <a:cs typeface="Franklin Gothic Book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200016" y="1581357"/>
            <a:ext cx="1990801" cy="32162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000" kern="1000" spc="30" dirty="0" err="1" smtClean="0">
                <a:latin typeface="+mn-lt"/>
                <a:cs typeface="Franklin Gothic Book"/>
              </a:rPr>
              <a:t>adsorption</a:t>
            </a:r>
            <a:r>
              <a:rPr lang="de-CH" sz="2000" kern="1000" spc="30" dirty="0" smtClean="0">
                <a:latin typeface="+mn-lt"/>
                <a:cs typeface="Franklin Gothic Book"/>
              </a:rPr>
              <a:t> </a:t>
            </a:r>
            <a:r>
              <a:rPr lang="de-CH" sz="2000" kern="1000" spc="30" dirty="0" err="1" smtClean="0">
                <a:latin typeface="+mn-lt"/>
                <a:cs typeface="Franklin Gothic Book"/>
              </a:rPr>
              <a:t>vessels</a:t>
            </a:r>
            <a:endParaRPr lang="en-GB" sz="2000" kern="1000" spc="30" dirty="0" smtClean="0">
              <a:latin typeface="+mn-lt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878953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Comparison</a:t>
            </a:r>
            <a:r>
              <a:rPr lang="de-CH" dirty="0" smtClean="0"/>
              <a:t> </a:t>
            </a:r>
            <a:r>
              <a:rPr lang="de-CH" dirty="0" err="1" smtClean="0"/>
              <a:t>exp.data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MC (pure </a:t>
            </a:r>
            <a:r>
              <a:rPr lang="de-CH" dirty="0" err="1" smtClean="0"/>
              <a:t>carbon</a:t>
            </a:r>
            <a:r>
              <a:rPr lang="de-CH" dirty="0" smtClean="0"/>
              <a:t>)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>
                <a:solidFill>
                  <a:srgbClr val="000000"/>
                </a:solidFill>
              </a:rPr>
              <a:t>Page </a:t>
            </a:r>
            <a:fld id="{EBC07571-3134-BB4B-B83F-1A9FE18D34F3}" type="slidenum">
              <a:rPr lang="de-DE" smtClean="0">
                <a:solidFill>
                  <a:srgbClr val="000000"/>
                </a:solidFill>
              </a:rPr>
              <a:pPr algn="r">
                <a:defRPr/>
              </a:pPr>
              <a:t>11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971600" y="836712"/>
            <a:ext cx="7176516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000" kern="1000" spc="30" dirty="0" smtClean="0">
                <a:solidFill>
                  <a:srgbClr val="0070C0"/>
                </a:solidFill>
                <a:latin typeface="+mn-lt"/>
                <a:cs typeface="Franklin Gothic Book"/>
              </a:rPr>
              <a:t>E92: </a:t>
            </a:r>
            <a:r>
              <a:rPr lang="de-CH" sz="2000" kern="1000" spc="30" dirty="0" err="1" smtClean="0">
                <a:solidFill>
                  <a:srgbClr val="0070C0"/>
                </a:solidFill>
                <a:latin typeface="+mn-lt"/>
                <a:cs typeface="Franklin Gothic Book"/>
              </a:rPr>
              <a:t>particles</a:t>
            </a:r>
            <a:r>
              <a:rPr lang="de-CH" sz="2000" kern="1000" spc="30" dirty="0" smtClean="0">
                <a:solidFill>
                  <a:srgbClr val="0070C0"/>
                </a:solidFill>
                <a:latin typeface="+mn-lt"/>
                <a:cs typeface="Franklin Gothic Book"/>
              </a:rPr>
              <a:t> </a:t>
            </a:r>
            <a:r>
              <a:rPr lang="de-CH" sz="2000" kern="1000" spc="30" dirty="0" err="1" smtClean="0">
                <a:solidFill>
                  <a:srgbClr val="0070C0"/>
                </a:solidFill>
                <a:latin typeface="+mn-lt"/>
                <a:cs typeface="Franklin Gothic Book"/>
              </a:rPr>
              <a:t>transported</a:t>
            </a:r>
            <a:r>
              <a:rPr lang="de-CH" sz="2000" kern="1000" spc="30" dirty="0" smtClean="0">
                <a:solidFill>
                  <a:srgbClr val="0070C0"/>
                </a:solidFill>
                <a:cs typeface="Franklin Gothic Book"/>
              </a:rPr>
              <a:t>: </a:t>
            </a:r>
            <a:r>
              <a:rPr lang="de-CH" sz="2000" kern="1000" spc="30" dirty="0" err="1" smtClean="0">
                <a:solidFill>
                  <a:srgbClr val="0070C0"/>
                </a:solidFill>
                <a:cs typeface="Franklin Gothic Book"/>
              </a:rPr>
              <a:t>neutrons</a:t>
            </a:r>
            <a:r>
              <a:rPr lang="de-CH" sz="2000" kern="1000" spc="30" dirty="0" smtClean="0">
                <a:solidFill>
                  <a:srgbClr val="0070C0"/>
                </a:solidFill>
                <a:cs typeface="Franklin Gothic Book"/>
              </a:rPr>
              <a:t>, </a:t>
            </a:r>
            <a:r>
              <a:rPr lang="de-CH" sz="2000" kern="1000" spc="30" dirty="0" err="1" smtClean="0">
                <a:solidFill>
                  <a:srgbClr val="0070C0"/>
                </a:solidFill>
                <a:cs typeface="Franklin Gothic Book"/>
              </a:rPr>
              <a:t>protons</a:t>
            </a:r>
            <a:r>
              <a:rPr lang="de-CH" sz="2000" kern="1000" spc="30" dirty="0" smtClean="0">
                <a:solidFill>
                  <a:srgbClr val="0070C0"/>
                </a:solidFill>
                <a:cs typeface="Franklin Gothic Book"/>
              </a:rPr>
              <a:t>, </a:t>
            </a:r>
            <a:r>
              <a:rPr lang="de-CH" sz="2000" kern="1000" spc="30" dirty="0" err="1" smtClean="0">
                <a:solidFill>
                  <a:srgbClr val="0070C0"/>
                </a:solidFill>
                <a:cs typeface="Franklin Gothic Book"/>
              </a:rPr>
              <a:t>pi</a:t>
            </a:r>
            <a:r>
              <a:rPr lang="de-CH" sz="2000" kern="1000" spc="30" dirty="0" smtClean="0">
                <a:solidFill>
                  <a:srgbClr val="0070C0"/>
                </a:solidFill>
                <a:cs typeface="Franklin Gothic Book"/>
              </a:rPr>
              <a:t>+/-/0, d, t, He-3, </a:t>
            </a:r>
            <a:r>
              <a:rPr lang="de-CH" sz="2000" kern="1000" spc="30" dirty="0" smtClean="0">
                <a:solidFill>
                  <a:srgbClr val="0070C0"/>
                </a:solidFill>
                <a:latin typeface="Symbol" panose="05050102010706020507" pitchFamily="18" charset="2"/>
                <a:cs typeface="Franklin Gothic Book"/>
              </a:rPr>
              <a:t>a</a:t>
            </a:r>
            <a:endParaRPr lang="en-GB" sz="2000" kern="1000" spc="30" dirty="0" smtClean="0">
              <a:solidFill>
                <a:srgbClr val="0070C0"/>
              </a:solidFill>
              <a:latin typeface="+mn-lt"/>
              <a:cs typeface="Franklin Gothic Book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971600" y="2780928"/>
            <a:ext cx="6720429" cy="37240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000" kern="1000" spc="30" dirty="0" err="1">
                <a:solidFill>
                  <a:srgbClr val="0070C0"/>
                </a:solidFill>
                <a:cs typeface="Franklin Gothic Book"/>
              </a:rPr>
              <a:t>R</a:t>
            </a:r>
            <a:r>
              <a:rPr lang="de-CH" sz="2000" kern="1000" spc="30" dirty="0" err="1" smtClean="0">
                <a:solidFill>
                  <a:srgbClr val="0070C0"/>
                </a:solidFill>
                <a:latin typeface="+mn-lt"/>
                <a:cs typeface="Franklin Gothic Book"/>
              </a:rPr>
              <a:t>emarks</a:t>
            </a:r>
            <a:r>
              <a:rPr lang="de-CH" sz="2000" kern="1000" spc="30" dirty="0" smtClean="0">
                <a:cs typeface="Franklin Gothic Book"/>
              </a:rPr>
              <a:t>: 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AutoNum type="arabicParenR"/>
            </a:pPr>
            <a:r>
              <a:rPr lang="de-CH" sz="2000" kern="1000" spc="30" dirty="0" smtClean="0">
                <a:solidFill>
                  <a:srgbClr val="0070C0"/>
                </a:solidFill>
                <a:cs typeface="Franklin Gothic Book"/>
              </a:rPr>
              <a:t>+15 ppm N</a:t>
            </a:r>
            <a:r>
              <a:rPr lang="de-CH" sz="2000" kern="1000" spc="30" baseline="-25000" dirty="0" smtClean="0">
                <a:solidFill>
                  <a:srgbClr val="0070C0"/>
                </a:solidFill>
                <a:cs typeface="Franklin Gothic Book"/>
              </a:rPr>
              <a:t>2</a:t>
            </a:r>
            <a:r>
              <a:rPr lang="de-CH" sz="2000" kern="1000" spc="30" dirty="0" smtClean="0">
                <a:solidFill>
                  <a:srgbClr val="0070C0"/>
                </a:solidFill>
                <a:cs typeface="Franklin Gothic Book"/>
              </a:rPr>
              <a:t> </a:t>
            </a:r>
            <a:r>
              <a:rPr lang="de-CH" sz="2000" kern="1000" spc="30" dirty="0" smtClean="0">
                <a:cs typeface="Franklin Gothic Book"/>
              </a:rPr>
              <a:t>(</a:t>
            </a:r>
            <a:r>
              <a:rPr lang="de-CH" sz="2000" kern="1000" spc="30" dirty="0" err="1" smtClean="0">
                <a:cs typeface="Franklin Gothic Book"/>
              </a:rPr>
              <a:t>measured</a:t>
            </a:r>
            <a:r>
              <a:rPr lang="de-CH" sz="2000" kern="1000" spc="30" dirty="0" smtClean="0">
                <a:cs typeface="Franklin Gothic Book"/>
              </a:rPr>
              <a:t> in Ek94):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000" kern="1000" spc="30" baseline="-25000" dirty="0">
                <a:cs typeface="Franklin Gothic Book"/>
              </a:rPr>
              <a:t> </a:t>
            </a:r>
            <a:r>
              <a:rPr lang="de-CH" sz="2000" kern="1000" spc="30" baseline="-25000" dirty="0" smtClean="0">
                <a:cs typeface="Franklin Gothic Book"/>
              </a:rPr>
              <a:t>          </a:t>
            </a:r>
            <a:r>
              <a:rPr lang="de-CH" sz="2000" kern="1000" spc="30" dirty="0" smtClean="0">
                <a:cs typeface="Franklin Gothic Book"/>
              </a:rPr>
              <a:t>BERTINI: </a:t>
            </a:r>
            <a:r>
              <a:rPr lang="de-CH" sz="2000" kern="1000" spc="30" dirty="0" smtClean="0">
                <a:cs typeface="Franklin Gothic Book"/>
                <a:sym typeface="Wingdings" panose="05000000000000000000" pitchFamily="2" charset="2"/>
              </a:rPr>
              <a:t> 88 </a:t>
            </a:r>
            <a:r>
              <a:rPr lang="de-CH" sz="2000" kern="1000" spc="30" dirty="0" err="1" smtClean="0">
                <a:cs typeface="Franklin Gothic Book"/>
                <a:sym typeface="Wingdings" panose="05000000000000000000" pitchFamily="2" charset="2"/>
              </a:rPr>
              <a:t>Bq</a:t>
            </a:r>
            <a:r>
              <a:rPr lang="de-CH" sz="2000" kern="1000" spc="30" dirty="0" smtClean="0">
                <a:cs typeface="Franklin Gothic Book"/>
                <a:sym typeface="Wingdings" panose="05000000000000000000" pitchFamily="2" charset="2"/>
              </a:rPr>
              <a:t>/g (+ 35%)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000" kern="1000" spc="30" baseline="-25000" dirty="0">
                <a:cs typeface="Franklin Gothic Book"/>
                <a:sym typeface="Wingdings" panose="05000000000000000000" pitchFamily="2" charset="2"/>
              </a:rPr>
              <a:t> </a:t>
            </a:r>
            <a:r>
              <a:rPr lang="de-CH" sz="2000" kern="1000" spc="30" baseline="-25000" dirty="0" smtClean="0">
                <a:cs typeface="Franklin Gothic Book"/>
                <a:sym typeface="Wingdings" panose="05000000000000000000" pitchFamily="2" charset="2"/>
              </a:rPr>
              <a:t>          </a:t>
            </a:r>
            <a:r>
              <a:rPr lang="de-CH" sz="2000" kern="1000" spc="30" dirty="0" smtClean="0">
                <a:cs typeface="Franklin Gothic Book"/>
                <a:sym typeface="Wingdings" panose="05000000000000000000" pitchFamily="2" charset="2"/>
              </a:rPr>
              <a:t>INCL4.6/ABLA07 5568 </a:t>
            </a:r>
            <a:r>
              <a:rPr lang="de-CH" sz="2000" kern="1000" spc="30" dirty="0" err="1" smtClean="0">
                <a:cs typeface="Franklin Gothic Book"/>
                <a:sym typeface="Wingdings" panose="05000000000000000000" pitchFamily="2" charset="2"/>
              </a:rPr>
              <a:t>Bq</a:t>
            </a:r>
            <a:r>
              <a:rPr lang="de-CH" sz="2000" kern="1000" spc="30" dirty="0" smtClean="0">
                <a:cs typeface="Franklin Gothic Book"/>
                <a:sym typeface="Wingdings" panose="05000000000000000000" pitchFamily="2" charset="2"/>
              </a:rPr>
              <a:t>/g (+ 30%)</a:t>
            </a:r>
          </a:p>
          <a:p>
            <a:pPr>
              <a:lnSpc>
                <a:spcPct val="110000"/>
              </a:lnSpc>
            </a:pPr>
            <a:r>
              <a:rPr lang="de-CH" sz="2000" kern="1000" spc="30" dirty="0" smtClean="0">
                <a:cs typeface="Franklin Gothic Book"/>
                <a:sym typeface="Wingdings" panose="05000000000000000000" pitchFamily="2" charset="2"/>
              </a:rPr>
              <a:t>2) </a:t>
            </a:r>
            <a:r>
              <a:rPr lang="de-CH" sz="2000" kern="1000" spc="30" dirty="0" smtClean="0">
                <a:solidFill>
                  <a:srgbClr val="0070C0"/>
                </a:solidFill>
                <a:cs typeface="Franklin Gothic Book"/>
                <a:sym typeface="Wingdings" panose="05000000000000000000" pitchFamily="2" charset="2"/>
              </a:rPr>
              <a:t>BERTINI-</a:t>
            </a:r>
            <a:r>
              <a:rPr lang="de-CH" sz="2000" kern="1000" spc="30" dirty="0" err="1" smtClean="0">
                <a:solidFill>
                  <a:srgbClr val="0070C0"/>
                </a:solidFill>
                <a:cs typeface="Franklin Gothic Book"/>
                <a:sym typeface="Wingdings" panose="05000000000000000000" pitchFamily="2" charset="2"/>
              </a:rPr>
              <a:t>Dresner</a:t>
            </a:r>
            <a:r>
              <a:rPr lang="de-CH" sz="2000" kern="1000" spc="30" dirty="0" smtClean="0">
                <a:solidFill>
                  <a:srgbClr val="0070C0"/>
                </a:solidFill>
                <a:cs typeface="Franklin Gothic Book"/>
                <a:sym typeface="Wingdings" panose="05000000000000000000" pitchFamily="2" charset="2"/>
              </a:rPr>
              <a:t>-RAL: </a:t>
            </a:r>
            <a:r>
              <a:rPr lang="de-CH" sz="2000" kern="1000" spc="30" dirty="0" err="1">
                <a:cs typeface="Franklin Gothic Book"/>
                <a:sym typeface="Wingdings" panose="05000000000000000000" pitchFamily="2" charset="2"/>
              </a:rPr>
              <a:t>neutrons</a:t>
            </a:r>
            <a:r>
              <a:rPr lang="de-CH" sz="2000" kern="1000" spc="30" dirty="0">
                <a:cs typeface="Franklin Gothic Book"/>
                <a:sym typeface="Wingdings" panose="05000000000000000000" pitchFamily="2" charset="2"/>
              </a:rPr>
              <a:t>, </a:t>
            </a:r>
            <a:r>
              <a:rPr lang="de-CH" sz="2000" kern="1000" spc="30" dirty="0" err="1">
                <a:cs typeface="Franklin Gothic Book"/>
                <a:sym typeface="Wingdings" panose="05000000000000000000" pitchFamily="2" charset="2"/>
              </a:rPr>
              <a:t>protons</a:t>
            </a:r>
            <a:r>
              <a:rPr lang="de-CH" sz="2000" kern="1000" spc="30" dirty="0">
                <a:cs typeface="Franklin Gothic Book"/>
                <a:sym typeface="Wingdings" panose="05000000000000000000" pitchFamily="2" charset="2"/>
              </a:rPr>
              <a:t>, </a:t>
            </a:r>
            <a:r>
              <a:rPr lang="de-CH" sz="2000" kern="1000" spc="30" dirty="0" err="1">
                <a:cs typeface="Franklin Gothic Book"/>
                <a:sym typeface="Wingdings" panose="05000000000000000000" pitchFamily="2" charset="2"/>
              </a:rPr>
              <a:t>pi</a:t>
            </a:r>
            <a:r>
              <a:rPr lang="de-CH" sz="2000" kern="1000" spc="30" dirty="0">
                <a:cs typeface="Franklin Gothic Book"/>
                <a:sym typeface="Wingdings" panose="05000000000000000000" pitchFamily="2" charset="2"/>
              </a:rPr>
              <a:t>+/-/0: </a:t>
            </a:r>
            <a:r>
              <a:rPr lang="de-CH" sz="2000" kern="1000" spc="30" dirty="0" smtClean="0">
                <a:cs typeface="Franklin Gothic Book"/>
                <a:sym typeface="Wingdings" panose="05000000000000000000" pitchFamily="2" charset="2"/>
              </a:rPr>
              <a:t>58 </a:t>
            </a:r>
            <a:r>
              <a:rPr lang="de-CH" sz="2000" kern="1000" spc="30" dirty="0" err="1" smtClean="0">
                <a:cs typeface="Franklin Gothic Book"/>
                <a:sym typeface="Wingdings" panose="05000000000000000000" pitchFamily="2" charset="2"/>
              </a:rPr>
              <a:t>Bq</a:t>
            </a:r>
            <a:r>
              <a:rPr lang="de-CH" sz="2000" kern="1000" spc="30" dirty="0" smtClean="0">
                <a:cs typeface="Franklin Gothic Book"/>
                <a:sym typeface="Wingdings" panose="05000000000000000000" pitchFamily="2" charset="2"/>
              </a:rPr>
              <a:t>/g</a:t>
            </a:r>
            <a:endParaRPr lang="de-CH" sz="2000" kern="1000" spc="30" dirty="0" smtClean="0">
              <a:solidFill>
                <a:srgbClr val="0070C0"/>
              </a:solidFill>
              <a:cs typeface="Franklin Gothic Book"/>
              <a:sym typeface="Wingdings" panose="05000000000000000000" pitchFamily="2" charset="2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000" kern="1000" spc="30" dirty="0">
                <a:cs typeface="Franklin Gothic Book"/>
                <a:sym typeface="Wingdings" panose="05000000000000000000" pitchFamily="2" charset="2"/>
              </a:rPr>
              <a:t>3</a:t>
            </a:r>
            <a:r>
              <a:rPr lang="de-CH" sz="2000" kern="1000" spc="30" dirty="0" smtClean="0">
                <a:cs typeface="Franklin Gothic Book"/>
                <a:sym typeface="Wingdings" panose="05000000000000000000" pitchFamily="2" charset="2"/>
              </a:rPr>
              <a:t>) </a:t>
            </a:r>
            <a:r>
              <a:rPr lang="de-CH" sz="2000" kern="1000" spc="30" dirty="0" smtClean="0">
                <a:solidFill>
                  <a:srgbClr val="0070C0"/>
                </a:solidFill>
                <a:cs typeface="Franklin Gothic Book"/>
                <a:sym typeface="Wingdings" panose="05000000000000000000" pitchFamily="2" charset="2"/>
              </a:rPr>
              <a:t>INCL4.6/ABLA07: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000" kern="1000" spc="30" dirty="0">
                <a:cs typeface="Franklin Gothic Book"/>
                <a:sym typeface="Wingdings" panose="05000000000000000000" pitchFamily="2" charset="2"/>
              </a:rPr>
              <a:t>     </a:t>
            </a:r>
            <a:r>
              <a:rPr lang="de-CH" sz="2000" kern="1000" spc="30" dirty="0" err="1">
                <a:cs typeface="Franklin Gothic Book"/>
                <a:sym typeface="Wingdings" panose="05000000000000000000" pitchFamily="2" charset="2"/>
              </a:rPr>
              <a:t>neutrons</a:t>
            </a:r>
            <a:r>
              <a:rPr lang="de-CH" sz="2000" kern="1000" spc="30" dirty="0">
                <a:cs typeface="Franklin Gothic Book"/>
                <a:sym typeface="Wingdings" panose="05000000000000000000" pitchFamily="2" charset="2"/>
              </a:rPr>
              <a:t>, </a:t>
            </a:r>
            <a:r>
              <a:rPr lang="de-CH" sz="2000" kern="1000" spc="30" dirty="0" err="1">
                <a:cs typeface="Franklin Gothic Book"/>
                <a:sym typeface="Wingdings" panose="05000000000000000000" pitchFamily="2" charset="2"/>
              </a:rPr>
              <a:t>protons</a:t>
            </a:r>
            <a:r>
              <a:rPr lang="de-CH" sz="2000" kern="1000" spc="30" dirty="0">
                <a:cs typeface="Franklin Gothic Book"/>
                <a:sym typeface="Wingdings" panose="05000000000000000000" pitchFamily="2" charset="2"/>
              </a:rPr>
              <a:t>, </a:t>
            </a:r>
            <a:r>
              <a:rPr lang="de-CH" sz="2000" kern="1000" spc="30" dirty="0" err="1">
                <a:cs typeface="Franklin Gothic Book"/>
                <a:sym typeface="Wingdings" panose="05000000000000000000" pitchFamily="2" charset="2"/>
              </a:rPr>
              <a:t>pi</a:t>
            </a:r>
            <a:r>
              <a:rPr lang="de-CH" sz="2000" kern="1000" spc="30" dirty="0">
                <a:cs typeface="Franklin Gothic Book"/>
                <a:sym typeface="Wingdings" panose="05000000000000000000" pitchFamily="2" charset="2"/>
              </a:rPr>
              <a:t>+/-/</a:t>
            </a:r>
            <a:r>
              <a:rPr lang="de-CH" sz="2000" kern="1000" spc="30" dirty="0" smtClean="0">
                <a:cs typeface="Franklin Gothic Book"/>
                <a:sym typeface="Wingdings" panose="05000000000000000000" pitchFamily="2" charset="2"/>
              </a:rPr>
              <a:t>0: 80 </a:t>
            </a:r>
            <a:r>
              <a:rPr lang="de-CH" sz="2000" kern="1000" spc="30" dirty="0" err="1" smtClean="0">
                <a:cs typeface="Franklin Gothic Book"/>
                <a:sym typeface="Wingdings" panose="05000000000000000000" pitchFamily="2" charset="2"/>
              </a:rPr>
              <a:t>Bq</a:t>
            </a:r>
            <a:r>
              <a:rPr lang="de-CH" sz="2000" kern="1000" spc="30" dirty="0" smtClean="0">
                <a:cs typeface="Franklin Gothic Book"/>
                <a:sym typeface="Wingdings" panose="05000000000000000000" pitchFamily="2" charset="2"/>
              </a:rPr>
              <a:t>/g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000" kern="1000" spc="30" baseline="-25000" dirty="0">
                <a:cs typeface="Franklin Gothic Book"/>
                <a:sym typeface="Wingdings" panose="05000000000000000000" pitchFamily="2" charset="2"/>
              </a:rPr>
              <a:t> </a:t>
            </a:r>
            <a:r>
              <a:rPr lang="de-CH" sz="2000" kern="1000" spc="30" baseline="-25000" dirty="0" smtClean="0">
                <a:cs typeface="Franklin Gothic Book"/>
                <a:sym typeface="Wingdings" panose="05000000000000000000" pitchFamily="2" charset="2"/>
              </a:rPr>
              <a:t>      </a:t>
            </a:r>
            <a:r>
              <a:rPr lang="de-CH" sz="2000" kern="1000" spc="30" dirty="0" smtClean="0">
                <a:cs typeface="Franklin Gothic Book"/>
                <a:sym typeface="Wingdings" panose="05000000000000000000" pitchFamily="2" charset="2"/>
              </a:rPr>
              <a:t>……… </a:t>
            </a:r>
            <a:r>
              <a:rPr lang="de-CH" sz="2000" kern="1000" spc="30" dirty="0" smtClean="0">
                <a:solidFill>
                  <a:srgbClr val="FF0000"/>
                </a:solidFill>
                <a:cs typeface="Franklin Gothic Book"/>
                <a:sym typeface="Wingdings" panose="05000000000000000000" pitchFamily="2" charset="2"/>
              </a:rPr>
              <a:t>+ </a:t>
            </a:r>
            <a:r>
              <a:rPr lang="de-CH" sz="2000" kern="1000" spc="30" dirty="0" err="1" smtClean="0">
                <a:solidFill>
                  <a:srgbClr val="FF0000"/>
                </a:solidFill>
                <a:cs typeface="Franklin Gothic Book"/>
                <a:sym typeface="Wingdings" panose="05000000000000000000" pitchFamily="2" charset="2"/>
              </a:rPr>
              <a:t>tritons</a:t>
            </a:r>
            <a:r>
              <a:rPr lang="de-CH" sz="2000" kern="1000" spc="30" dirty="0" smtClean="0">
                <a:solidFill>
                  <a:srgbClr val="FF0000"/>
                </a:solidFill>
                <a:cs typeface="Franklin Gothic Book"/>
                <a:sym typeface="Wingdings" panose="05000000000000000000" pitchFamily="2" charset="2"/>
              </a:rPr>
              <a:t>                      </a:t>
            </a:r>
            <a:r>
              <a:rPr lang="de-CH" sz="2000" kern="1000" spc="30" dirty="0" smtClean="0">
                <a:cs typeface="Franklin Gothic Book"/>
                <a:sym typeface="Wingdings" panose="05000000000000000000" pitchFamily="2" charset="2"/>
              </a:rPr>
              <a:t>: 2529 </a:t>
            </a:r>
            <a:r>
              <a:rPr lang="de-CH" sz="2000" kern="1000" spc="30" dirty="0" err="1" smtClean="0">
                <a:cs typeface="Franklin Gothic Book"/>
                <a:sym typeface="Wingdings" panose="05000000000000000000" pitchFamily="2" charset="2"/>
              </a:rPr>
              <a:t>Bq</a:t>
            </a:r>
            <a:r>
              <a:rPr lang="de-CH" sz="2000" kern="1000" spc="30" dirty="0" smtClean="0">
                <a:cs typeface="Franklin Gothic Book"/>
                <a:sym typeface="Wingdings" panose="05000000000000000000" pitchFamily="2" charset="2"/>
              </a:rPr>
              <a:t>/g ( 59 % </a:t>
            </a:r>
            <a:r>
              <a:rPr lang="de-CH" sz="2000" kern="1000" spc="30" dirty="0" err="1" smtClean="0">
                <a:cs typeface="Franklin Gothic Book"/>
                <a:sym typeface="Wingdings" panose="05000000000000000000" pitchFamily="2" charset="2"/>
              </a:rPr>
              <a:t>of</a:t>
            </a:r>
            <a:r>
              <a:rPr lang="de-CH" sz="2000" kern="1000" spc="30" dirty="0" smtClean="0">
                <a:cs typeface="Franklin Gothic Book"/>
                <a:sym typeface="Wingdings" panose="05000000000000000000" pitchFamily="2" charset="2"/>
              </a:rPr>
              <a:t> 4270 </a:t>
            </a:r>
            <a:r>
              <a:rPr lang="de-CH" sz="2000" kern="1000" spc="30" dirty="0" err="1" smtClean="0">
                <a:cs typeface="Franklin Gothic Book"/>
                <a:sym typeface="Wingdings" panose="05000000000000000000" pitchFamily="2" charset="2"/>
              </a:rPr>
              <a:t>Bq</a:t>
            </a:r>
            <a:r>
              <a:rPr lang="de-CH" sz="2000" kern="1000" spc="30" dirty="0" smtClean="0">
                <a:cs typeface="Franklin Gothic Book"/>
                <a:sym typeface="Wingdings" panose="05000000000000000000" pitchFamily="2" charset="2"/>
              </a:rPr>
              <a:t>/g))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000" kern="1000" spc="30" dirty="0">
                <a:cs typeface="Franklin Gothic Book"/>
                <a:sym typeface="Wingdings" panose="05000000000000000000" pitchFamily="2" charset="2"/>
              </a:rPr>
              <a:t>     ……… + </a:t>
            </a:r>
            <a:r>
              <a:rPr lang="de-CH" sz="2000" kern="1000" spc="30" dirty="0" err="1">
                <a:cs typeface="Franklin Gothic Book"/>
                <a:sym typeface="Wingdings" panose="05000000000000000000" pitchFamily="2" charset="2"/>
              </a:rPr>
              <a:t>deuterons</a:t>
            </a:r>
            <a:r>
              <a:rPr lang="de-CH" sz="2000" kern="1000" spc="30" dirty="0">
                <a:cs typeface="Franklin Gothic Book"/>
                <a:sym typeface="Wingdings" panose="05000000000000000000" pitchFamily="2" charset="2"/>
              </a:rPr>
              <a:t> </a:t>
            </a:r>
            <a:r>
              <a:rPr lang="de-CH" sz="2000" kern="1000" spc="30" dirty="0" smtClean="0">
                <a:cs typeface="Franklin Gothic Book"/>
                <a:sym typeface="Wingdings" panose="05000000000000000000" pitchFamily="2" charset="2"/>
              </a:rPr>
              <a:t>              : 1100 </a:t>
            </a:r>
            <a:r>
              <a:rPr lang="de-CH" sz="2000" kern="1000" spc="30" dirty="0" err="1" smtClean="0">
                <a:cs typeface="Franklin Gothic Book"/>
                <a:sym typeface="Wingdings" panose="05000000000000000000" pitchFamily="2" charset="2"/>
              </a:rPr>
              <a:t>Bq</a:t>
            </a:r>
            <a:r>
              <a:rPr lang="de-CH" sz="2000" kern="1000" spc="30" dirty="0" smtClean="0">
                <a:cs typeface="Franklin Gothic Book"/>
                <a:sym typeface="Wingdings" panose="05000000000000000000" pitchFamily="2" charset="2"/>
              </a:rPr>
              <a:t>/g  (26 %)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000" kern="1000" spc="30" dirty="0" smtClean="0">
                <a:cs typeface="Franklin Gothic Book"/>
                <a:sym typeface="Wingdings" panose="05000000000000000000" pitchFamily="2" charset="2"/>
              </a:rPr>
              <a:t>     ……… </a:t>
            </a:r>
            <a:r>
              <a:rPr lang="de-CH" sz="2000" kern="1000" spc="30" dirty="0">
                <a:cs typeface="Franklin Gothic Book"/>
                <a:sym typeface="Wingdings" panose="05000000000000000000" pitchFamily="2" charset="2"/>
              </a:rPr>
              <a:t>+ </a:t>
            </a:r>
            <a:r>
              <a:rPr lang="de-CH" sz="2000" kern="1000" spc="30" dirty="0" err="1" smtClean="0">
                <a:cs typeface="Franklin Gothic Book"/>
                <a:sym typeface="Wingdings" panose="05000000000000000000" pitchFamily="2" charset="2"/>
              </a:rPr>
              <a:t>alphas</a:t>
            </a:r>
            <a:r>
              <a:rPr lang="de-CH" sz="2000" kern="1000" spc="30" dirty="0" smtClean="0">
                <a:cs typeface="Franklin Gothic Book"/>
                <a:sym typeface="Wingdings" panose="05000000000000000000" pitchFamily="2" charset="2"/>
              </a:rPr>
              <a:t>                      :  592  </a:t>
            </a:r>
            <a:r>
              <a:rPr lang="de-CH" sz="2000" kern="1000" spc="30" dirty="0" err="1" smtClean="0">
                <a:cs typeface="Franklin Gothic Book"/>
                <a:sym typeface="Wingdings" panose="05000000000000000000" pitchFamily="2" charset="2"/>
              </a:rPr>
              <a:t>Bq</a:t>
            </a:r>
            <a:r>
              <a:rPr lang="de-CH" sz="2000" kern="1000" spc="30" dirty="0" smtClean="0">
                <a:cs typeface="Franklin Gothic Book"/>
                <a:sym typeface="Wingdings" panose="05000000000000000000" pitchFamily="2" charset="2"/>
              </a:rPr>
              <a:t>/g  (14 %)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000" kern="1000" spc="30" dirty="0">
                <a:cs typeface="Franklin Gothic Book"/>
                <a:sym typeface="Wingdings" panose="05000000000000000000" pitchFamily="2" charset="2"/>
              </a:rPr>
              <a:t>   </a:t>
            </a:r>
            <a:r>
              <a:rPr lang="de-CH" sz="2000" kern="1000" spc="30" dirty="0" smtClean="0">
                <a:cs typeface="Franklin Gothic Book"/>
                <a:sym typeface="Wingdings" panose="05000000000000000000" pitchFamily="2" charset="2"/>
              </a:rPr>
              <a:t>  ……… + He-3                         :  122 </a:t>
            </a:r>
            <a:r>
              <a:rPr lang="de-CH" sz="2000" kern="1000" spc="30" dirty="0" err="1" smtClean="0">
                <a:cs typeface="Franklin Gothic Book"/>
                <a:sym typeface="Wingdings" panose="05000000000000000000" pitchFamily="2" charset="2"/>
              </a:rPr>
              <a:t>Bq</a:t>
            </a:r>
            <a:r>
              <a:rPr lang="de-CH" sz="2000" kern="1000" spc="30" dirty="0" smtClean="0">
                <a:cs typeface="Franklin Gothic Book"/>
                <a:sym typeface="Wingdings" panose="05000000000000000000" pitchFamily="2" charset="2"/>
              </a:rPr>
              <a:t>/g   (  3 %)</a:t>
            </a:r>
          </a:p>
        </p:txBody>
      </p:sp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7659527"/>
              </p:ext>
            </p:extLst>
          </p:nvPr>
        </p:nvGraphicFramePr>
        <p:xfrm>
          <a:off x="955367" y="1268760"/>
          <a:ext cx="7530896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Arbeitsblatt" r:id="rId3" imgW="4791034" imgH="962127" progId="Excel.Sheet.12">
                  <p:embed/>
                </p:oleObj>
              </mc:Choice>
              <mc:Fallback>
                <p:oleObj name="Arbeitsblatt" r:id="rId3" imgW="4791034" imgH="96212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5367" y="1268760"/>
                        <a:ext cx="7530896" cy="1512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64382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Cross </a:t>
            </a:r>
            <a:r>
              <a:rPr lang="de-CH" dirty="0" err="1" smtClean="0"/>
              <a:t>sections</a:t>
            </a:r>
            <a:r>
              <a:rPr lang="de-CH" dirty="0" smtClean="0"/>
              <a:t> </a:t>
            </a:r>
            <a:r>
              <a:rPr lang="de-CH" dirty="0" err="1" smtClean="0"/>
              <a:t>with</a:t>
            </a:r>
            <a:r>
              <a:rPr lang="de-CH" dirty="0" smtClean="0"/>
              <a:t> </a:t>
            </a:r>
            <a:r>
              <a:rPr lang="de-CH" dirty="0" err="1" smtClean="0"/>
              <a:t>tritons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deuterons</a:t>
            </a:r>
            <a:r>
              <a:rPr lang="de-CH" dirty="0" smtClean="0"/>
              <a:t> 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>
                <a:solidFill>
                  <a:srgbClr val="000000"/>
                </a:solidFill>
              </a:rPr>
              <a:t>Page </a:t>
            </a:r>
            <a:fld id="{EBC07571-3134-BB4B-B83F-1A9FE18D34F3}" type="slidenum">
              <a:rPr lang="de-DE" smtClean="0">
                <a:solidFill>
                  <a:srgbClr val="000000"/>
                </a:solidFill>
              </a:rPr>
              <a:pPr algn="r">
                <a:defRPr/>
              </a:pPr>
              <a:t>12</a:t>
            </a:fld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4" name="Picture 2" descr="C:\dani\psi\conf\ARIA17\Wirkungsquerschnitt\C14_t_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6" r="4540" b="38288"/>
          <a:stretch/>
        </p:blipFill>
        <p:spPr bwMode="auto">
          <a:xfrm>
            <a:off x="323528" y="764704"/>
            <a:ext cx="797713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074308" y="5433673"/>
            <a:ext cx="2856872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000" kern="1000" spc="30" dirty="0" smtClean="0">
                <a:latin typeface="+mn-lt"/>
                <a:cs typeface="Franklin Gothic Book"/>
              </a:rPr>
              <a:t>C-12: 98.9 %     C-13: 1.1 %</a:t>
            </a:r>
            <a:endParaRPr lang="en-GB" sz="2000" kern="1000" spc="30" dirty="0" smtClean="0">
              <a:latin typeface="+mn-lt"/>
              <a:cs typeface="Franklin Gothic Book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50578" y="5949280"/>
            <a:ext cx="4071692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CH" sz="2000" kern="1000" spc="30" dirty="0" smtClean="0">
                <a:latin typeface="+mn-lt"/>
                <a:cs typeface="Franklin Gothic Book"/>
              </a:rPr>
              <a:t>C-12(</a:t>
            </a:r>
            <a:r>
              <a:rPr lang="de-CH" sz="2000" kern="1000" spc="30" dirty="0" err="1" smtClean="0">
                <a:latin typeface="+mn-lt"/>
                <a:cs typeface="Franklin Gothic Book"/>
              </a:rPr>
              <a:t>d,X</a:t>
            </a:r>
            <a:r>
              <a:rPr lang="de-CH" sz="2000" kern="1000" spc="30" dirty="0" smtClean="0">
                <a:latin typeface="+mn-lt"/>
                <a:cs typeface="Franklin Gothic Book"/>
              </a:rPr>
              <a:t>) C-14 ~ 0 </a:t>
            </a:r>
            <a:r>
              <a:rPr lang="de-CH" sz="2000" kern="1000" spc="30" dirty="0" err="1" smtClean="0">
                <a:latin typeface="+mn-lt"/>
                <a:cs typeface="Franklin Gothic Book"/>
              </a:rPr>
              <a:t>for</a:t>
            </a:r>
            <a:r>
              <a:rPr lang="de-CH" sz="2000" kern="1000" spc="30" dirty="0" smtClean="0">
                <a:latin typeface="+mn-lt"/>
                <a:cs typeface="Franklin Gothic Book"/>
              </a:rPr>
              <a:t> </a:t>
            </a:r>
            <a:r>
              <a:rPr lang="de-CH" sz="2000" kern="1000" spc="30" dirty="0" err="1" smtClean="0">
                <a:latin typeface="+mn-lt"/>
                <a:cs typeface="Franklin Gothic Book"/>
              </a:rPr>
              <a:t>both</a:t>
            </a:r>
            <a:r>
              <a:rPr lang="de-CH" sz="2000" kern="1000" spc="30" dirty="0" smtClean="0">
                <a:latin typeface="+mn-lt"/>
                <a:cs typeface="Franklin Gothic Book"/>
              </a:rPr>
              <a:t> </a:t>
            </a:r>
            <a:r>
              <a:rPr lang="de-CH" sz="2000" kern="1000" spc="30" dirty="0" err="1" smtClean="0">
                <a:latin typeface="+mn-lt"/>
                <a:cs typeface="Franklin Gothic Book"/>
              </a:rPr>
              <a:t>models</a:t>
            </a:r>
            <a:endParaRPr lang="en-GB" sz="2000" kern="1000" spc="30" dirty="0" smtClean="0">
              <a:latin typeface="+mn-lt"/>
              <a:cs typeface="Franklin Gothic Book"/>
            </a:endParaRPr>
          </a:p>
        </p:txBody>
      </p:sp>
      <p:cxnSp>
        <p:nvCxnSpPr>
          <p:cNvPr id="8" name="Gerade Verbindung mit Pfeil 7"/>
          <p:cNvCxnSpPr/>
          <p:nvPr/>
        </p:nvCxnSpPr>
        <p:spPr bwMode="auto">
          <a:xfrm flipH="1">
            <a:off x="2915816" y="980728"/>
            <a:ext cx="864096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Gerade Verbindung mit Pfeil 9"/>
          <p:cNvCxnSpPr/>
          <p:nvPr/>
        </p:nvCxnSpPr>
        <p:spPr bwMode="auto">
          <a:xfrm flipH="1">
            <a:off x="3203848" y="1160748"/>
            <a:ext cx="720080" cy="4680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feld 10"/>
          <p:cNvSpPr txBox="1"/>
          <p:nvPr/>
        </p:nvSpPr>
        <p:spPr>
          <a:xfrm>
            <a:off x="3900283" y="863885"/>
            <a:ext cx="823623" cy="32162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000" kern="1000" spc="30" dirty="0" smtClean="0">
                <a:latin typeface="+mn-lt"/>
                <a:cs typeface="Franklin Gothic Book"/>
              </a:rPr>
              <a:t>INCL4.6</a:t>
            </a:r>
            <a:endParaRPr lang="en-GB" sz="2000" kern="1000" spc="30" dirty="0" smtClean="0">
              <a:latin typeface="+mn-lt"/>
              <a:cs typeface="Franklin Gothic Book"/>
            </a:endParaRPr>
          </a:p>
        </p:txBody>
      </p:sp>
      <p:cxnSp>
        <p:nvCxnSpPr>
          <p:cNvPr id="13" name="Gerade Verbindung mit Pfeil 12"/>
          <p:cNvCxnSpPr/>
          <p:nvPr/>
        </p:nvCxnSpPr>
        <p:spPr bwMode="auto">
          <a:xfrm flipH="1">
            <a:off x="3563888" y="1185512"/>
            <a:ext cx="648072" cy="8033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feld 13"/>
          <p:cNvSpPr txBox="1"/>
          <p:nvPr/>
        </p:nvSpPr>
        <p:spPr>
          <a:xfrm>
            <a:off x="748974" y="4737030"/>
            <a:ext cx="5926751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CH" sz="2000" kern="1000" spc="30" dirty="0" smtClean="0">
                <a:cs typeface="Franklin Gothic Book"/>
              </a:rPr>
              <a:t>Cross </a:t>
            </a:r>
            <a:r>
              <a:rPr lang="de-CH" sz="2000" kern="1000" spc="30" dirty="0" err="1" smtClean="0">
                <a:cs typeface="Franklin Gothic Book"/>
              </a:rPr>
              <a:t>sections</a:t>
            </a:r>
            <a:r>
              <a:rPr lang="de-CH" sz="2000" kern="1000" spc="30" dirty="0" smtClean="0">
                <a:cs typeface="Franklin Gothic Book"/>
              </a:rPr>
              <a:t> in BERTINI </a:t>
            </a:r>
            <a:r>
              <a:rPr lang="de-CH" sz="2000" kern="1000" spc="30" dirty="0" err="1" smtClean="0">
                <a:cs typeface="Franklin Gothic Book"/>
              </a:rPr>
              <a:t>much</a:t>
            </a:r>
            <a:r>
              <a:rPr lang="de-CH" sz="2000" kern="1000" spc="30" dirty="0" smtClean="0">
                <a:cs typeface="Franklin Gothic Book"/>
              </a:rPr>
              <a:t> </a:t>
            </a:r>
            <a:r>
              <a:rPr lang="de-CH" sz="2000" kern="1000" spc="30" dirty="0" err="1" smtClean="0">
                <a:cs typeface="Franklin Gothic Book"/>
              </a:rPr>
              <a:t>smaller</a:t>
            </a:r>
            <a:r>
              <a:rPr lang="de-CH" sz="2000" kern="1000" spc="30" dirty="0" smtClean="0">
                <a:cs typeface="Franklin Gothic Book"/>
              </a:rPr>
              <a:t> </a:t>
            </a:r>
            <a:r>
              <a:rPr lang="de-CH" sz="2000" kern="1000" spc="30" dirty="0" err="1" smtClean="0">
                <a:cs typeface="Franklin Gothic Book"/>
              </a:rPr>
              <a:t>than</a:t>
            </a:r>
            <a:r>
              <a:rPr lang="de-CH" sz="2000" kern="1000" spc="30" dirty="0" smtClean="0">
                <a:cs typeface="Franklin Gothic Book"/>
              </a:rPr>
              <a:t> in INCL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CH" sz="2000" kern="1000" spc="30" dirty="0" smtClean="0">
                <a:latin typeface="+mn-lt"/>
                <a:cs typeface="Franklin Gothic Book"/>
              </a:rPr>
              <a:t>C-12(</a:t>
            </a:r>
            <a:r>
              <a:rPr lang="de-CH" sz="2000" kern="1000" spc="30" dirty="0" err="1" smtClean="0">
                <a:latin typeface="+mn-lt"/>
                <a:cs typeface="Franklin Gothic Book"/>
              </a:rPr>
              <a:t>t,p</a:t>
            </a:r>
            <a:r>
              <a:rPr lang="de-CH" sz="2000" kern="1000" spc="30" dirty="0" smtClean="0">
                <a:latin typeface="+mn-lt"/>
                <a:cs typeface="Franklin Gothic Book"/>
              </a:rPr>
              <a:t>)C-14: </a:t>
            </a:r>
            <a:r>
              <a:rPr lang="de-CH" sz="2000" kern="1000" spc="30" dirty="0" err="1" smtClean="0">
                <a:latin typeface="+mn-lt"/>
                <a:cs typeface="Franklin Gothic Book"/>
              </a:rPr>
              <a:t>almost</a:t>
            </a:r>
            <a:r>
              <a:rPr lang="de-CH" sz="2000" kern="1000" spc="30" dirty="0" smtClean="0">
                <a:latin typeface="+mn-lt"/>
                <a:cs typeface="Franklin Gothic Book"/>
              </a:rPr>
              <a:t> non-</a:t>
            </a:r>
            <a:r>
              <a:rPr lang="de-CH" sz="2000" kern="1000" spc="30" dirty="0" err="1" smtClean="0">
                <a:latin typeface="+mn-lt"/>
                <a:cs typeface="Franklin Gothic Book"/>
              </a:rPr>
              <a:t>existend</a:t>
            </a:r>
            <a:r>
              <a:rPr lang="de-CH" sz="2000" kern="1000" spc="30" dirty="0" smtClean="0">
                <a:latin typeface="+mn-lt"/>
                <a:cs typeface="Franklin Gothic Book"/>
              </a:rPr>
              <a:t> in BERTINI</a:t>
            </a:r>
            <a:endParaRPr lang="en-GB" sz="2000" kern="1000" spc="30" dirty="0" smtClean="0">
              <a:latin typeface="+mn-lt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99408759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Deuteron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triton</a:t>
            </a:r>
            <a:r>
              <a:rPr lang="de-CH" dirty="0" smtClean="0"/>
              <a:t> </a:t>
            </a:r>
            <a:r>
              <a:rPr lang="de-CH" dirty="0" err="1" smtClean="0"/>
              <a:t>spectra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>
                <a:solidFill>
                  <a:srgbClr val="000000"/>
                </a:solidFill>
              </a:rPr>
              <a:t>Page </a:t>
            </a:r>
            <a:fld id="{EBC07571-3134-BB4B-B83F-1A9FE18D34F3}" type="slidenum">
              <a:rPr lang="de-DE" smtClean="0">
                <a:solidFill>
                  <a:srgbClr val="000000"/>
                </a:solidFill>
              </a:rPr>
              <a:pPr algn="r">
                <a:defRPr/>
              </a:pPr>
              <a:t>13</a:t>
            </a:fld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4" name="Picture 2" descr="C:\dani\psi\conf\ARIA17\Spektren\spectg4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6" r="7710" b="37732"/>
          <a:stretch/>
        </p:blipFill>
        <p:spPr bwMode="auto">
          <a:xfrm>
            <a:off x="755576" y="908720"/>
            <a:ext cx="7488832" cy="326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55576" y="4509119"/>
            <a:ext cx="7662162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457200" indent="-457200">
              <a:lnSpc>
                <a:spcPct val="110000"/>
              </a:lnSpc>
              <a:spcBef>
                <a:spcPts val="0"/>
              </a:spcBef>
              <a:buAutoNum type="arabicParenR"/>
            </a:pPr>
            <a:r>
              <a:rPr lang="de-CH" sz="2000" kern="1000" spc="30" dirty="0" err="1" smtClean="0">
                <a:latin typeface="+mn-lt"/>
                <a:cs typeface="Franklin Gothic Book"/>
              </a:rPr>
              <a:t>Both</a:t>
            </a:r>
            <a:r>
              <a:rPr lang="de-CH" sz="2000" kern="1000" spc="30" dirty="0" smtClean="0">
                <a:latin typeface="+mn-lt"/>
                <a:cs typeface="Franklin Gothic Book"/>
              </a:rPr>
              <a:t> </a:t>
            </a:r>
            <a:r>
              <a:rPr lang="de-CH" sz="2000" kern="1000" spc="30" dirty="0" err="1" smtClean="0">
                <a:latin typeface="+mn-lt"/>
                <a:cs typeface="Franklin Gothic Book"/>
              </a:rPr>
              <a:t>models</a:t>
            </a:r>
            <a:r>
              <a:rPr lang="de-CH" sz="2000" kern="1000" spc="30" dirty="0" smtClean="0">
                <a:latin typeface="+mn-lt"/>
                <a:cs typeface="Franklin Gothic Book"/>
              </a:rPr>
              <a:t> </a:t>
            </a:r>
            <a:r>
              <a:rPr lang="de-CH" sz="2000" kern="1000" spc="30" dirty="0" err="1" smtClean="0">
                <a:latin typeface="+mn-lt"/>
                <a:cs typeface="Franklin Gothic Book"/>
              </a:rPr>
              <a:t>show</a:t>
            </a:r>
            <a:r>
              <a:rPr lang="de-CH" sz="2000" kern="1000" spc="30" dirty="0" smtClean="0">
                <a:latin typeface="+mn-lt"/>
                <a:cs typeface="Franklin Gothic Book"/>
              </a:rPr>
              <a:t> </a:t>
            </a:r>
            <a:r>
              <a:rPr lang="de-CH" sz="2000" kern="1000" spc="30" dirty="0" err="1" smtClean="0">
                <a:latin typeface="+mn-lt"/>
                <a:cs typeface="Franklin Gothic Book"/>
              </a:rPr>
              <a:t>quite</a:t>
            </a:r>
            <a:r>
              <a:rPr lang="de-CH" sz="2000" kern="1000" spc="30" dirty="0" smtClean="0">
                <a:latin typeface="+mn-lt"/>
                <a:cs typeface="Franklin Gothic Book"/>
              </a:rPr>
              <a:t> </a:t>
            </a:r>
            <a:r>
              <a:rPr lang="de-CH" sz="2000" kern="1000" spc="30" dirty="0" err="1" smtClean="0">
                <a:latin typeface="+mn-lt"/>
                <a:cs typeface="Franklin Gothic Book"/>
              </a:rPr>
              <a:t>similar</a:t>
            </a:r>
            <a:r>
              <a:rPr lang="de-CH" sz="2000" kern="1000" spc="30" dirty="0" smtClean="0">
                <a:latin typeface="+mn-lt"/>
                <a:cs typeface="Franklin Gothic Book"/>
              </a:rPr>
              <a:t> </a:t>
            </a:r>
            <a:r>
              <a:rPr lang="de-CH" sz="2000" kern="1000" spc="30" dirty="0" err="1" smtClean="0">
                <a:latin typeface="+mn-lt"/>
                <a:cs typeface="Franklin Gothic Book"/>
              </a:rPr>
              <a:t>spectra</a:t>
            </a:r>
            <a:r>
              <a:rPr lang="de-CH" sz="2000" kern="1000" spc="30" dirty="0" smtClean="0">
                <a:latin typeface="+mn-lt"/>
                <a:cs typeface="Franklin Gothic Book"/>
              </a:rPr>
              <a:t> </a:t>
            </a:r>
            <a:r>
              <a:rPr lang="de-CH" sz="2000" kern="1000" spc="30" dirty="0" err="1" smtClean="0">
                <a:latin typeface="+mn-lt"/>
                <a:cs typeface="Franklin Gothic Book"/>
              </a:rPr>
              <a:t>for</a:t>
            </a:r>
            <a:r>
              <a:rPr lang="de-CH" sz="2000" kern="1000" spc="30" dirty="0" smtClean="0">
                <a:latin typeface="+mn-lt"/>
                <a:cs typeface="Franklin Gothic Book"/>
              </a:rPr>
              <a:t> d </a:t>
            </a:r>
            <a:r>
              <a:rPr lang="de-CH" sz="2000" kern="1000" spc="30" dirty="0" err="1" smtClean="0">
                <a:latin typeface="+mn-lt"/>
                <a:cs typeface="Franklin Gothic Book"/>
              </a:rPr>
              <a:t>and</a:t>
            </a:r>
            <a:r>
              <a:rPr lang="de-CH" sz="2000" kern="1000" spc="30" dirty="0" smtClean="0">
                <a:latin typeface="+mn-lt"/>
                <a:cs typeface="Franklin Gothic Book"/>
              </a:rPr>
              <a:t> t: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000" kern="1000" spc="30" dirty="0" smtClean="0">
                <a:cs typeface="Franklin Gothic Book"/>
              </a:rPr>
              <a:t>        INCL4.6/ABLA07: </a:t>
            </a:r>
            <a:r>
              <a:rPr lang="de-CH" sz="2000" kern="1000" spc="30" dirty="0" err="1" smtClean="0">
                <a:cs typeface="Franklin Gothic Book"/>
              </a:rPr>
              <a:t>with</a:t>
            </a:r>
            <a:r>
              <a:rPr lang="de-CH" sz="2000" kern="1000" spc="30" dirty="0" smtClean="0">
                <a:cs typeface="Franklin Gothic Book"/>
              </a:rPr>
              <a:t> </a:t>
            </a:r>
            <a:r>
              <a:rPr lang="de-CH" sz="2000" kern="1000" spc="30" dirty="0" err="1" smtClean="0">
                <a:cs typeface="Franklin Gothic Book"/>
              </a:rPr>
              <a:t>tail</a:t>
            </a:r>
            <a:r>
              <a:rPr lang="de-CH" sz="2000" kern="1000" spc="30" dirty="0" smtClean="0">
                <a:cs typeface="Franklin Gothic Book"/>
              </a:rPr>
              <a:t> </a:t>
            </a:r>
            <a:r>
              <a:rPr lang="de-CH" sz="2000" kern="1000" spc="30" dirty="0" err="1" smtClean="0">
                <a:cs typeface="Franklin Gothic Book"/>
              </a:rPr>
              <a:t>from</a:t>
            </a:r>
            <a:r>
              <a:rPr lang="de-CH" sz="2000" kern="1000" spc="30" dirty="0" smtClean="0">
                <a:cs typeface="Franklin Gothic Book"/>
              </a:rPr>
              <a:t> 100 </a:t>
            </a:r>
            <a:r>
              <a:rPr lang="de-CH" sz="2000" kern="1000" spc="30" dirty="0" err="1" smtClean="0">
                <a:cs typeface="Franklin Gothic Book"/>
              </a:rPr>
              <a:t>MeV</a:t>
            </a:r>
            <a:r>
              <a:rPr lang="de-CH" sz="2000" kern="1000" spc="30" dirty="0" smtClean="0">
                <a:cs typeface="Franklin Gothic Book"/>
              </a:rPr>
              <a:t> on 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AutoNum type="arabicParenR" startAt="2"/>
            </a:pPr>
            <a:r>
              <a:rPr lang="de-CH" sz="2000" kern="1000" spc="30" dirty="0" smtClean="0">
                <a:cs typeface="Franklin Gothic Book"/>
              </a:rPr>
              <a:t>More </a:t>
            </a:r>
            <a:r>
              <a:rPr lang="de-CH" sz="2000" kern="1000" spc="30" dirty="0" err="1" smtClean="0">
                <a:cs typeface="Franklin Gothic Book"/>
              </a:rPr>
              <a:t>tritons</a:t>
            </a:r>
            <a:r>
              <a:rPr lang="de-CH" sz="2000" kern="1000" spc="30" dirty="0" smtClean="0">
                <a:cs typeface="Franklin Gothic Book"/>
              </a:rPr>
              <a:t> in BERTINI-</a:t>
            </a:r>
            <a:r>
              <a:rPr lang="de-CH" sz="2000" kern="1000" spc="30" dirty="0" err="1" smtClean="0">
                <a:cs typeface="Franklin Gothic Book"/>
              </a:rPr>
              <a:t>Dresner</a:t>
            </a:r>
            <a:r>
              <a:rPr lang="de-CH" sz="2000" kern="1000" spc="30" dirty="0" smtClean="0">
                <a:cs typeface="Franklin Gothic Book"/>
              </a:rPr>
              <a:t>-RAL </a:t>
            </a:r>
            <a:r>
              <a:rPr lang="de-CH" sz="2000" kern="1000" spc="30" dirty="0" err="1" smtClean="0">
                <a:cs typeface="Franklin Gothic Book"/>
              </a:rPr>
              <a:t>compared</a:t>
            </a:r>
            <a:r>
              <a:rPr lang="de-CH" sz="2000" kern="1000" spc="30" dirty="0" smtClean="0">
                <a:cs typeface="Franklin Gothic Book"/>
              </a:rPr>
              <a:t> </a:t>
            </a:r>
            <a:r>
              <a:rPr lang="de-CH" sz="2000" kern="1000" spc="30" dirty="0" err="1" smtClean="0">
                <a:cs typeface="Franklin Gothic Book"/>
              </a:rPr>
              <a:t>to</a:t>
            </a:r>
            <a:r>
              <a:rPr lang="de-CH" sz="2000" kern="1000" spc="30" dirty="0" smtClean="0">
                <a:cs typeface="Franklin Gothic Book"/>
              </a:rPr>
              <a:t> INCL4.6/ABLA07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000" kern="1000" spc="30" dirty="0">
                <a:latin typeface="+mn-lt"/>
                <a:cs typeface="Franklin Gothic Book"/>
              </a:rPr>
              <a:t> </a:t>
            </a:r>
            <a:r>
              <a:rPr lang="de-CH" sz="2000" kern="1000" spc="30" dirty="0" smtClean="0">
                <a:latin typeface="+mn-lt"/>
                <a:cs typeface="Franklin Gothic Book"/>
              </a:rPr>
              <a:t>       </a:t>
            </a:r>
            <a:r>
              <a:rPr lang="de-CH" sz="2000" kern="1000" spc="30" dirty="0" err="1" smtClean="0">
                <a:latin typeface="+mn-lt"/>
                <a:cs typeface="Franklin Gothic Book"/>
              </a:rPr>
              <a:t>for</a:t>
            </a:r>
            <a:r>
              <a:rPr lang="de-CH" sz="2000" kern="1000" spc="30" dirty="0" smtClean="0">
                <a:latin typeface="+mn-lt"/>
                <a:cs typeface="Franklin Gothic Book"/>
              </a:rPr>
              <a:t> &lt; 100 </a:t>
            </a:r>
            <a:r>
              <a:rPr lang="de-CH" sz="2000" kern="1000" spc="30" dirty="0" err="1" smtClean="0">
                <a:latin typeface="+mn-lt"/>
                <a:cs typeface="Franklin Gothic Book"/>
              </a:rPr>
              <a:t>MeV</a:t>
            </a:r>
            <a:endParaRPr lang="en-GB" sz="2000" kern="1000" spc="30" dirty="0" smtClean="0">
              <a:latin typeface="+mn-lt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8729337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E79: Tritium in </a:t>
            </a:r>
            <a:r>
              <a:rPr lang="de-CH" dirty="0" err="1" smtClean="0"/>
              <a:t>slices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>
                <a:solidFill>
                  <a:srgbClr val="000000"/>
                </a:solidFill>
              </a:rPr>
              <a:t>Page </a:t>
            </a:r>
            <a:fld id="{EBC07571-3134-BB4B-B83F-1A9FE18D34F3}" type="slidenum">
              <a:rPr lang="de-DE" smtClean="0">
                <a:solidFill>
                  <a:srgbClr val="000000"/>
                </a:solidFill>
              </a:rPr>
              <a:pPr algn="r">
                <a:defRPr/>
              </a:pPr>
              <a:t>14</a:t>
            </a:fld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8" name="Picture 3" descr="C:\dani\psi\conf\ARIA17\results\E79seg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5" r="7167" b="6065"/>
          <a:stretch/>
        </p:blipFill>
        <p:spPr bwMode="auto">
          <a:xfrm>
            <a:off x="37340" y="746626"/>
            <a:ext cx="5974820" cy="417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459" y="44268"/>
            <a:ext cx="2811541" cy="96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Gerade Verbindung mit Pfeil 8"/>
          <p:cNvCxnSpPr/>
          <p:nvPr/>
        </p:nvCxnSpPr>
        <p:spPr bwMode="auto">
          <a:xfrm>
            <a:off x="5952296" y="833328"/>
            <a:ext cx="98191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feld 9"/>
          <p:cNvSpPr txBox="1"/>
          <p:nvPr/>
        </p:nvSpPr>
        <p:spPr>
          <a:xfrm>
            <a:off x="5847581" y="947133"/>
            <a:ext cx="1340752" cy="32162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000" b="1" kern="1000" spc="30" dirty="0" err="1" smtClean="0">
                <a:latin typeface="+mn-lt"/>
                <a:cs typeface="Franklin Gothic Book"/>
              </a:rPr>
              <a:t>pencil</a:t>
            </a:r>
            <a:r>
              <a:rPr lang="de-CH" sz="2000" b="1" kern="1000" spc="30" dirty="0" smtClean="0">
                <a:latin typeface="+mn-lt"/>
                <a:cs typeface="Franklin Gothic Book"/>
              </a:rPr>
              <a:t> beam</a:t>
            </a:r>
            <a:endParaRPr lang="en-GB" sz="2000" b="1" kern="1000" spc="30" dirty="0" smtClean="0">
              <a:latin typeface="+mn-lt"/>
              <a:cs typeface="Franklin Gothic Book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802215" y="2831735"/>
            <a:ext cx="3081228" cy="6771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000" kern="1000" spc="30" dirty="0" err="1" smtClean="0">
                <a:cs typeface="Franklin Gothic Book"/>
              </a:rPr>
              <a:t>Results</a:t>
            </a:r>
            <a:r>
              <a:rPr lang="de-CH" sz="2000" kern="1000" spc="30" dirty="0" smtClean="0">
                <a:cs typeface="Franklin Gothic Book"/>
              </a:rPr>
              <a:t> </a:t>
            </a:r>
            <a:r>
              <a:rPr lang="de-CH" sz="2000" kern="1000" spc="30" dirty="0" err="1" smtClean="0">
                <a:cs typeface="Franklin Gothic Book"/>
              </a:rPr>
              <a:t>are</a:t>
            </a:r>
            <a:r>
              <a:rPr lang="de-CH" sz="2000" kern="1000" spc="30" dirty="0" smtClean="0">
                <a:cs typeface="Franklin Gothic Book"/>
              </a:rPr>
              <a:t> not </a:t>
            </a:r>
            <a:r>
              <a:rPr lang="de-CH" sz="2000" kern="1000" spc="30" dirty="0" err="1" smtClean="0">
                <a:cs typeface="Franklin Gothic Book"/>
              </a:rPr>
              <a:t>corrected</a:t>
            </a:r>
            <a:r>
              <a:rPr lang="de-CH" sz="2000" kern="1000" spc="30" dirty="0" smtClean="0">
                <a:cs typeface="Franklin Gothic Book"/>
              </a:rPr>
              <a:t> </a:t>
            </a:r>
            <a:r>
              <a:rPr lang="de-CH" sz="2000" kern="1000" spc="30" dirty="0" err="1" smtClean="0">
                <a:cs typeface="Franklin Gothic Book"/>
              </a:rPr>
              <a:t>for</a:t>
            </a:r>
            <a:endParaRPr lang="de-CH" sz="2000" kern="1000" spc="30" dirty="0" smtClean="0">
              <a:cs typeface="Franklin Gothic Book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000" kern="1000" spc="30" dirty="0" smtClean="0">
                <a:latin typeface="+mn-lt"/>
                <a:cs typeface="Franklin Gothic Book"/>
              </a:rPr>
              <a:t>different </a:t>
            </a:r>
            <a:r>
              <a:rPr lang="de-CH" sz="2000" kern="1000" spc="30" dirty="0" err="1" smtClean="0">
                <a:latin typeface="+mn-lt"/>
                <a:cs typeface="Franklin Gothic Book"/>
              </a:rPr>
              <a:t>binning</a:t>
            </a:r>
            <a:endParaRPr lang="en-GB" sz="2000" kern="1000" spc="30" dirty="0" smtClean="0">
              <a:latin typeface="+mn-lt"/>
              <a:cs typeface="Franklin Gothic Book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802215" y="1628800"/>
            <a:ext cx="3378297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000" kern="1000" spc="30" dirty="0" err="1" smtClean="0">
                <a:cs typeface="Franklin Gothic Book"/>
              </a:rPr>
              <a:t>Typical</a:t>
            </a:r>
            <a:r>
              <a:rPr lang="de-CH" sz="2000" kern="1000" spc="30" dirty="0" smtClean="0">
                <a:cs typeface="Franklin Gothic Book"/>
              </a:rPr>
              <a:t> </a:t>
            </a:r>
            <a:r>
              <a:rPr lang="de-CH" sz="2000" kern="1000" spc="30" dirty="0" err="1" smtClean="0">
                <a:cs typeface="Franklin Gothic Book"/>
              </a:rPr>
              <a:t>Gaussian</a:t>
            </a:r>
            <a:r>
              <a:rPr lang="de-CH" sz="2000" kern="1000" spc="30" dirty="0" smtClean="0">
                <a:cs typeface="Franklin Gothic Book"/>
              </a:rPr>
              <a:t> Sigma: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000" kern="1000" spc="30" dirty="0" smtClean="0">
                <a:cs typeface="Franklin Gothic Book"/>
              </a:rPr>
              <a:t>0.5 - 1mm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000" kern="1000" spc="30" dirty="0" smtClean="0">
                <a:cs typeface="Franklin Gothic Book"/>
                <a:sym typeface="Wingdings" panose="05000000000000000000" pitchFamily="2" charset="2"/>
              </a:rPr>
              <a:t> </a:t>
            </a:r>
            <a:r>
              <a:rPr lang="de-CH" sz="2000" kern="1000" spc="30" dirty="0" err="1" smtClean="0">
                <a:cs typeface="Franklin Gothic Book"/>
                <a:sym typeface="Wingdings" panose="05000000000000000000" pitchFamily="2" charset="2"/>
              </a:rPr>
              <a:t>depends</a:t>
            </a:r>
            <a:r>
              <a:rPr lang="de-CH" sz="2000" kern="1000" spc="30" dirty="0" smtClean="0">
                <a:cs typeface="Franklin Gothic Book"/>
                <a:sym typeface="Wingdings" panose="05000000000000000000" pitchFamily="2" charset="2"/>
              </a:rPr>
              <a:t> on </a:t>
            </a:r>
            <a:r>
              <a:rPr lang="de-CH" sz="2000" kern="1000" spc="30" dirty="0" err="1" smtClean="0">
                <a:cs typeface="Franklin Gothic Book"/>
                <a:sym typeface="Wingdings" panose="05000000000000000000" pitchFamily="2" charset="2"/>
              </a:rPr>
              <a:t>the</a:t>
            </a:r>
            <a:r>
              <a:rPr lang="de-CH" sz="2000" kern="1000" spc="30" dirty="0" smtClean="0">
                <a:cs typeface="Franklin Gothic Book"/>
                <a:sym typeface="Wingdings" panose="05000000000000000000" pitchFamily="2" charset="2"/>
              </a:rPr>
              <a:t> beam </a:t>
            </a:r>
            <a:r>
              <a:rPr lang="de-CH" sz="2000" kern="1000" spc="30" dirty="0" err="1" smtClean="0">
                <a:cs typeface="Franklin Gothic Book"/>
                <a:sym typeface="Wingdings" panose="05000000000000000000" pitchFamily="2" charset="2"/>
              </a:rPr>
              <a:t>optics</a:t>
            </a:r>
            <a:endParaRPr lang="en-GB" sz="2000" kern="1000" spc="30" dirty="0" smtClean="0">
              <a:latin typeface="+mn-lt"/>
              <a:cs typeface="Franklin Gothic Book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707904" y="2322836"/>
            <a:ext cx="1745734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000" kern="1000" spc="30" dirty="0" smtClean="0">
                <a:latin typeface="+mn-lt"/>
                <a:cs typeface="Franklin Gothic Book"/>
              </a:rPr>
              <a:t>INCL4.6/ABLA07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000" kern="1000" spc="30" dirty="0" smtClean="0">
                <a:cs typeface="Franklin Gothic Book"/>
              </a:rPr>
              <a:t>(5 </a:t>
            </a:r>
            <a:r>
              <a:rPr lang="de-CH" sz="2000" kern="1000" spc="30" dirty="0" err="1" smtClean="0">
                <a:cs typeface="Franklin Gothic Book"/>
              </a:rPr>
              <a:t>slices</a:t>
            </a:r>
            <a:r>
              <a:rPr lang="de-CH" sz="2000" kern="1000" spc="30" dirty="0" smtClean="0">
                <a:cs typeface="Franklin Gothic Book"/>
              </a:rPr>
              <a:t>)</a:t>
            </a:r>
            <a:endParaRPr lang="en-GB" sz="2000" kern="1000" spc="30" dirty="0" smtClean="0">
              <a:latin typeface="+mn-lt"/>
              <a:cs typeface="Franklin Gothic Book"/>
            </a:endParaRPr>
          </a:p>
        </p:txBody>
      </p:sp>
      <p:cxnSp>
        <p:nvCxnSpPr>
          <p:cNvPr id="13" name="Gerade Verbindung mit Pfeil 12"/>
          <p:cNvCxnSpPr/>
          <p:nvPr/>
        </p:nvCxnSpPr>
        <p:spPr bwMode="auto">
          <a:xfrm>
            <a:off x="1547664" y="2831735"/>
            <a:ext cx="792088" cy="4532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Gerade Verbindung mit Pfeil 14"/>
          <p:cNvCxnSpPr/>
          <p:nvPr/>
        </p:nvCxnSpPr>
        <p:spPr bwMode="auto">
          <a:xfrm>
            <a:off x="1331640" y="3058359"/>
            <a:ext cx="612068" cy="8746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feld 15"/>
          <p:cNvSpPr txBox="1"/>
          <p:nvPr/>
        </p:nvSpPr>
        <p:spPr>
          <a:xfrm>
            <a:off x="802296" y="2167439"/>
            <a:ext cx="115704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000" kern="1000" spc="30" dirty="0" err="1" smtClean="0">
                <a:latin typeface="+mn-lt"/>
                <a:cs typeface="Franklin Gothic Book"/>
              </a:rPr>
              <a:t>exp</a:t>
            </a:r>
            <a:r>
              <a:rPr lang="de-CH" sz="2000" kern="1000" spc="30" dirty="0" smtClean="0">
                <a:latin typeface="+mn-lt"/>
                <a:cs typeface="Franklin Gothic Book"/>
              </a:rPr>
              <a:t>. </a:t>
            </a:r>
            <a:r>
              <a:rPr lang="de-CH" sz="2000" kern="1000" spc="30" dirty="0" err="1" smtClean="0">
                <a:latin typeface="+mn-lt"/>
                <a:cs typeface="Franklin Gothic Book"/>
              </a:rPr>
              <a:t>data</a:t>
            </a:r>
            <a:endParaRPr lang="de-CH" sz="2000" kern="1000" spc="30" dirty="0" smtClean="0">
              <a:latin typeface="+mn-lt"/>
              <a:cs typeface="Franklin Gothic Book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000" kern="1000" spc="30" dirty="0" smtClean="0">
                <a:cs typeface="Franklin Gothic Book"/>
              </a:rPr>
              <a:t>(3-4 </a:t>
            </a:r>
            <a:r>
              <a:rPr lang="de-CH" sz="2000" kern="1000" spc="30" dirty="0" err="1" smtClean="0">
                <a:cs typeface="Franklin Gothic Book"/>
              </a:rPr>
              <a:t>slices</a:t>
            </a:r>
            <a:r>
              <a:rPr lang="de-CH" sz="2000" kern="1000" spc="30" dirty="0" smtClean="0">
                <a:cs typeface="Franklin Gothic Book"/>
              </a:rPr>
              <a:t>)</a:t>
            </a:r>
            <a:endParaRPr lang="en-GB" sz="2000" kern="1000" spc="30" dirty="0" smtClean="0">
              <a:latin typeface="+mn-lt"/>
              <a:cs typeface="Franklin Gothic Book"/>
            </a:endParaRPr>
          </a:p>
        </p:txBody>
      </p:sp>
      <p:graphicFrame>
        <p:nvGraphicFramePr>
          <p:cNvPr id="18" name="Objek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537784"/>
              </p:ext>
            </p:extLst>
          </p:nvPr>
        </p:nvGraphicFramePr>
        <p:xfrm>
          <a:off x="683568" y="5013176"/>
          <a:ext cx="4925775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Arbeitsblatt" r:id="rId6" imgW="3133778" imgH="962127" progId="Excel.Sheet.12">
                  <p:embed/>
                </p:oleObj>
              </mc:Choice>
              <mc:Fallback>
                <p:oleObj name="Arbeitsblatt" r:id="rId6" imgW="3133778" imgH="96212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3568" y="5013176"/>
                        <a:ext cx="4925775" cy="1512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feld 20"/>
          <p:cNvSpPr txBox="1"/>
          <p:nvPr/>
        </p:nvSpPr>
        <p:spPr>
          <a:xfrm>
            <a:off x="6054615" y="4797152"/>
            <a:ext cx="2973058" cy="169277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000" kern="1000" spc="30" dirty="0" err="1" smtClean="0">
                <a:solidFill>
                  <a:srgbClr val="0070C0"/>
                </a:solidFill>
                <a:latin typeface="+mn-lt"/>
                <a:cs typeface="Franklin Gothic Book"/>
              </a:rPr>
              <a:t>exp</a:t>
            </a:r>
            <a:r>
              <a:rPr lang="de-CH" sz="2000" kern="1000" spc="30" dirty="0" smtClean="0">
                <a:solidFill>
                  <a:srgbClr val="0070C0"/>
                </a:solidFill>
                <a:latin typeface="+mn-lt"/>
                <a:cs typeface="Franklin Gothic Book"/>
              </a:rPr>
              <a:t>. </a:t>
            </a:r>
            <a:r>
              <a:rPr lang="de-CH" sz="2000" kern="1000" spc="30" dirty="0" err="1" smtClean="0">
                <a:solidFill>
                  <a:srgbClr val="0070C0"/>
                </a:solidFill>
                <a:latin typeface="+mn-lt"/>
                <a:cs typeface="Franklin Gothic Book"/>
              </a:rPr>
              <a:t>data</a:t>
            </a:r>
            <a:r>
              <a:rPr lang="de-CH" sz="2000" kern="1000" spc="30" dirty="0" smtClean="0">
                <a:solidFill>
                  <a:srgbClr val="0070C0"/>
                </a:solidFill>
                <a:latin typeface="+mn-lt"/>
                <a:cs typeface="Franklin Gothic Book"/>
              </a:rPr>
              <a:t> </a:t>
            </a:r>
            <a:r>
              <a:rPr lang="de-CH" sz="2000" kern="1000" spc="30" dirty="0" err="1" smtClean="0">
                <a:solidFill>
                  <a:srgbClr val="0070C0"/>
                </a:solidFill>
                <a:latin typeface="+mn-lt"/>
                <a:cs typeface="Franklin Gothic Book"/>
              </a:rPr>
              <a:t>for</a:t>
            </a:r>
            <a:r>
              <a:rPr lang="de-CH" sz="2000" kern="1000" spc="30" dirty="0" smtClean="0">
                <a:solidFill>
                  <a:srgbClr val="0070C0"/>
                </a:solidFill>
                <a:latin typeface="+mn-lt"/>
                <a:cs typeface="Franklin Gothic Book"/>
              </a:rPr>
              <a:t> C-14: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000" kern="1000" spc="30" dirty="0" err="1" smtClean="0">
                <a:cs typeface="Franklin Gothic Book"/>
              </a:rPr>
              <a:t>average</a:t>
            </a:r>
            <a:r>
              <a:rPr lang="de-CH" sz="2000" kern="1000" spc="30" dirty="0" smtClean="0">
                <a:cs typeface="Franklin Gothic Book"/>
              </a:rPr>
              <a:t> </a:t>
            </a:r>
            <a:r>
              <a:rPr lang="de-CH" sz="2000" kern="1000" spc="30" dirty="0" err="1" smtClean="0">
                <a:cs typeface="Franklin Gothic Book"/>
              </a:rPr>
              <a:t>of</a:t>
            </a:r>
            <a:r>
              <a:rPr lang="de-CH" sz="2000" kern="1000" spc="30" dirty="0" smtClean="0">
                <a:cs typeface="Franklin Gothic Book"/>
              </a:rPr>
              <a:t> </a:t>
            </a:r>
            <a:r>
              <a:rPr lang="de-CH" sz="2000" kern="1000" spc="30" dirty="0" err="1" smtClean="0">
                <a:cs typeface="Franklin Gothic Book"/>
              </a:rPr>
              <a:t>results</a:t>
            </a:r>
            <a:r>
              <a:rPr lang="de-CH" sz="2000" kern="1000" spc="30" dirty="0" smtClean="0">
                <a:cs typeface="Franklin Gothic Book"/>
              </a:rPr>
              <a:t> in </a:t>
            </a:r>
            <a:r>
              <a:rPr lang="de-CH" sz="2000" kern="1000" spc="30" dirty="0" err="1" smtClean="0">
                <a:cs typeface="Franklin Gothic Book"/>
              </a:rPr>
              <a:t>slices</a:t>
            </a:r>
            <a:endParaRPr lang="de-CH" sz="2000" kern="1000" spc="30" dirty="0" smtClean="0">
              <a:cs typeface="Franklin Gothic Book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Wingdings"/>
              <a:buChar char="à"/>
            </a:pPr>
            <a:r>
              <a:rPr lang="de-CH" sz="2000" kern="1000" spc="30" dirty="0" smtClean="0">
                <a:latin typeface="+mn-lt"/>
                <a:cs typeface="Franklin Gothic Book"/>
                <a:sym typeface="Wingdings" panose="05000000000000000000" pitchFamily="2" charset="2"/>
              </a:rPr>
              <a:t>due </a:t>
            </a:r>
            <a:r>
              <a:rPr lang="de-CH" sz="2000" kern="1000" spc="30" dirty="0" err="1" smtClean="0">
                <a:latin typeface="+mn-lt"/>
                <a:cs typeface="Franklin Gothic Book"/>
                <a:sym typeface="Wingdings" panose="05000000000000000000" pitchFamily="2" charset="2"/>
              </a:rPr>
              <a:t>to</a:t>
            </a:r>
            <a:r>
              <a:rPr lang="de-CH" sz="2000" kern="1000" spc="30" dirty="0" smtClean="0">
                <a:latin typeface="+mn-lt"/>
                <a:cs typeface="Franklin Gothic Book"/>
                <a:sym typeface="Wingdings" panose="05000000000000000000" pitchFamily="2" charset="2"/>
              </a:rPr>
              <a:t> material </a:t>
            </a:r>
            <a:r>
              <a:rPr lang="de-CH" sz="2000" kern="1000" spc="30" dirty="0" err="1" smtClean="0">
                <a:latin typeface="+mn-lt"/>
                <a:cs typeface="Franklin Gothic Book"/>
                <a:sym typeface="Wingdings" panose="05000000000000000000" pitchFamily="2" charset="2"/>
              </a:rPr>
              <a:t>loss</a:t>
            </a:r>
            <a:r>
              <a:rPr lang="de-CH" sz="2000" kern="1000" spc="30" dirty="0" smtClean="0">
                <a:latin typeface="+mn-lt"/>
                <a:cs typeface="Franklin Gothic Book"/>
                <a:sym typeface="Wingdings" panose="05000000000000000000" pitchFamily="2" charset="2"/>
              </a:rPr>
              <a:t> 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Wingdings"/>
              <a:buChar char="à"/>
            </a:pPr>
            <a:r>
              <a:rPr lang="de-CH" sz="2000" kern="1000" spc="30" dirty="0" err="1" smtClean="0">
                <a:cs typeface="Franklin Gothic Book"/>
                <a:sym typeface="Wingdings" panose="05000000000000000000" pitchFamily="2" charset="2"/>
              </a:rPr>
              <a:t>result</a:t>
            </a:r>
            <a:r>
              <a:rPr lang="de-CH" sz="2000" kern="1000" spc="30" dirty="0" smtClean="0">
                <a:cs typeface="Franklin Gothic Book"/>
                <a:sym typeface="Wingdings" panose="05000000000000000000" pitchFamily="2" charset="2"/>
              </a:rPr>
              <a:t> </a:t>
            </a:r>
            <a:r>
              <a:rPr lang="de-CH" sz="2000" kern="1000" spc="30" dirty="0" err="1" smtClean="0">
                <a:cs typeface="Franklin Gothic Book"/>
                <a:sym typeface="Wingdings" panose="05000000000000000000" pitchFamily="2" charset="2"/>
              </a:rPr>
              <a:t>might</a:t>
            </a:r>
            <a:r>
              <a:rPr lang="de-CH" sz="2000" kern="1000" spc="30" dirty="0" smtClean="0">
                <a:cs typeface="Franklin Gothic Book"/>
                <a:sym typeface="Wingdings" panose="05000000000000000000" pitchFamily="2" charset="2"/>
              </a:rPr>
              <a:t> </a:t>
            </a:r>
            <a:r>
              <a:rPr lang="de-CH" sz="2000" kern="1000" spc="30" dirty="0" err="1" smtClean="0">
                <a:cs typeface="Franklin Gothic Book"/>
                <a:sym typeface="Wingdings" panose="05000000000000000000" pitchFamily="2" charset="2"/>
              </a:rPr>
              <a:t>have</a:t>
            </a:r>
            <a:r>
              <a:rPr lang="de-CH" sz="2000" kern="1000" spc="30" dirty="0" smtClean="0">
                <a:cs typeface="Franklin Gothic Book"/>
                <a:sym typeface="Wingdings" panose="05000000000000000000" pitchFamily="2" charset="2"/>
              </a:rPr>
              <a:t> larger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000" kern="1000" spc="30" dirty="0">
                <a:cs typeface="Franklin Gothic Book"/>
                <a:sym typeface="Wingdings" panose="05000000000000000000" pitchFamily="2" charset="2"/>
              </a:rPr>
              <a:t> </a:t>
            </a:r>
            <a:r>
              <a:rPr lang="de-CH" sz="2000" kern="1000" spc="30" dirty="0" smtClean="0">
                <a:cs typeface="Franklin Gothic Book"/>
                <a:sym typeface="Wingdings" panose="05000000000000000000" pitchFamily="2" charset="2"/>
              </a:rPr>
              <a:t>     </a:t>
            </a:r>
            <a:r>
              <a:rPr lang="de-CH" sz="2000" kern="1000" spc="30" dirty="0" err="1" smtClean="0">
                <a:cs typeface="Franklin Gothic Book"/>
                <a:sym typeface="Wingdings" panose="05000000000000000000" pitchFamily="2" charset="2"/>
              </a:rPr>
              <a:t>uncertainty</a:t>
            </a:r>
            <a:endParaRPr lang="en-GB" sz="2000" kern="1000" spc="30" dirty="0" smtClean="0">
              <a:latin typeface="+mn-lt"/>
              <a:cs typeface="Franklin Gothic Book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5847759" y="4149080"/>
            <a:ext cx="2524345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kern="1000" spc="30" dirty="0" err="1">
                <a:solidFill>
                  <a:srgbClr val="0070C0"/>
                </a:solidFill>
                <a:cs typeface="Franklin Gothic Book"/>
              </a:rPr>
              <a:t>good</a:t>
            </a:r>
            <a:r>
              <a:rPr lang="de-CH" kern="1000" spc="30" dirty="0">
                <a:solidFill>
                  <a:srgbClr val="0070C0"/>
                </a:solidFill>
                <a:cs typeface="Franklin Gothic Book"/>
              </a:rPr>
              <a:t> </a:t>
            </a:r>
            <a:r>
              <a:rPr lang="de-CH" kern="1000" spc="30" dirty="0" err="1">
                <a:solidFill>
                  <a:srgbClr val="0070C0"/>
                </a:solidFill>
                <a:cs typeface="Franklin Gothic Book"/>
              </a:rPr>
              <a:t>agreement</a:t>
            </a:r>
            <a:r>
              <a:rPr lang="de-CH" kern="1000" spc="30" dirty="0">
                <a:solidFill>
                  <a:srgbClr val="0070C0"/>
                </a:solidFill>
                <a:cs typeface="Franklin Gothic Book"/>
              </a:rPr>
              <a:t> </a:t>
            </a:r>
            <a:r>
              <a:rPr lang="de-CH" kern="1000" spc="30" dirty="0" err="1">
                <a:solidFill>
                  <a:srgbClr val="0070C0"/>
                </a:solidFill>
                <a:cs typeface="Franklin Gothic Book"/>
              </a:rPr>
              <a:t>for</a:t>
            </a:r>
            <a:r>
              <a:rPr lang="de-CH" kern="1000" spc="30" dirty="0">
                <a:solidFill>
                  <a:srgbClr val="0070C0"/>
                </a:solidFill>
                <a:cs typeface="Franklin Gothic Book"/>
              </a:rPr>
              <a:t> H-3</a:t>
            </a:r>
          </a:p>
        </p:txBody>
      </p:sp>
    </p:spTree>
    <p:extLst>
      <p:ext uri="{BB962C8B-B14F-4D97-AF65-F5344CB8AC3E}">
        <p14:creationId xmlns:p14="http://schemas.microsoft.com/office/powerpoint/2010/main" val="41734553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E83: </a:t>
            </a:r>
            <a:r>
              <a:rPr lang="de-CH" dirty="0"/>
              <a:t>Tritium in </a:t>
            </a:r>
            <a:r>
              <a:rPr lang="de-CH" dirty="0" err="1"/>
              <a:t>slices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>
                <a:solidFill>
                  <a:srgbClr val="000000"/>
                </a:solidFill>
              </a:rPr>
              <a:t>Page </a:t>
            </a:r>
            <a:fld id="{EBC07571-3134-BB4B-B83F-1A9FE18D34F3}" type="slidenum">
              <a:rPr lang="de-DE" smtClean="0">
                <a:solidFill>
                  <a:srgbClr val="000000"/>
                </a:solidFill>
              </a:rPr>
              <a:pPr algn="r">
                <a:defRPr/>
              </a:pPr>
              <a:t>15</a:t>
            </a:fld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5" name="Picture 2" descr="C:\dani\psi\conf\ARIA17\results\E83se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4" r="6953" b="4618"/>
          <a:stretch/>
        </p:blipFill>
        <p:spPr bwMode="auto">
          <a:xfrm>
            <a:off x="539552" y="980728"/>
            <a:ext cx="6188465" cy="433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570851" y="2461687"/>
            <a:ext cx="1745734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000" kern="1000" spc="30" dirty="0" smtClean="0">
                <a:latin typeface="+mn-lt"/>
                <a:cs typeface="Franklin Gothic Book"/>
              </a:rPr>
              <a:t>INCL4.6/ABLA07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000" kern="1000" spc="30" dirty="0" smtClean="0">
                <a:cs typeface="Franklin Gothic Book"/>
              </a:rPr>
              <a:t>(5 </a:t>
            </a:r>
            <a:r>
              <a:rPr lang="de-CH" sz="2000" kern="1000" spc="30" dirty="0" err="1" smtClean="0">
                <a:cs typeface="Franklin Gothic Book"/>
              </a:rPr>
              <a:t>slices</a:t>
            </a:r>
            <a:r>
              <a:rPr lang="de-CH" sz="2000" kern="1000" spc="30" dirty="0" smtClean="0">
                <a:cs typeface="Franklin Gothic Book"/>
              </a:rPr>
              <a:t>)</a:t>
            </a:r>
            <a:endParaRPr lang="en-GB" sz="2000" kern="1000" spc="30" dirty="0" smtClean="0">
              <a:latin typeface="+mn-lt"/>
              <a:cs typeface="Franklin Gothic Book"/>
            </a:endParaRPr>
          </a:p>
        </p:txBody>
      </p:sp>
      <p:cxnSp>
        <p:nvCxnSpPr>
          <p:cNvPr id="7" name="Gerade Verbindung mit Pfeil 6"/>
          <p:cNvCxnSpPr/>
          <p:nvPr/>
        </p:nvCxnSpPr>
        <p:spPr bwMode="auto">
          <a:xfrm flipH="1">
            <a:off x="4499992" y="2805276"/>
            <a:ext cx="1016883" cy="1196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Gerade Verbindung mit Pfeil 7"/>
          <p:cNvCxnSpPr/>
          <p:nvPr/>
        </p:nvCxnSpPr>
        <p:spPr bwMode="auto">
          <a:xfrm>
            <a:off x="2069722" y="2384217"/>
            <a:ext cx="630070" cy="4210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Gerade Verbindung mit Pfeil 8"/>
          <p:cNvCxnSpPr/>
          <p:nvPr/>
        </p:nvCxnSpPr>
        <p:spPr bwMode="auto">
          <a:xfrm>
            <a:off x="1853698" y="2610841"/>
            <a:ext cx="628564" cy="9621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feld 9"/>
          <p:cNvSpPr txBox="1"/>
          <p:nvPr/>
        </p:nvSpPr>
        <p:spPr>
          <a:xfrm>
            <a:off x="1516460" y="1707109"/>
            <a:ext cx="115704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000" kern="1000" spc="30" dirty="0" err="1" smtClean="0">
                <a:latin typeface="+mn-lt"/>
                <a:cs typeface="Franklin Gothic Book"/>
              </a:rPr>
              <a:t>exp</a:t>
            </a:r>
            <a:r>
              <a:rPr lang="de-CH" sz="2000" kern="1000" spc="30" dirty="0" smtClean="0">
                <a:latin typeface="+mn-lt"/>
                <a:cs typeface="Franklin Gothic Book"/>
              </a:rPr>
              <a:t>. </a:t>
            </a:r>
            <a:r>
              <a:rPr lang="de-CH" sz="2000" kern="1000" spc="30" dirty="0" err="1" smtClean="0">
                <a:latin typeface="+mn-lt"/>
                <a:cs typeface="Franklin Gothic Book"/>
              </a:rPr>
              <a:t>data</a:t>
            </a:r>
            <a:endParaRPr lang="de-CH" sz="2000" kern="1000" spc="30" dirty="0" smtClean="0">
              <a:latin typeface="+mn-lt"/>
              <a:cs typeface="Franklin Gothic Book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000" kern="1000" spc="30" dirty="0" smtClean="0">
                <a:cs typeface="Franklin Gothic Book"/>
              </a:rPr>
              <a:t>(3-5 </a:t>
            </a:r>
            <a:r>
              <a:rPr lang="de-CH" sz="2000" kern="1000" spc="30" dirty="0" err="1" smtClean="0">
                <a:cs typeface="Franklin Gothic Book"/>
              </a:rPr>
              <a:t>slices</a:t>
            </a:r>
            <a:r>
              <a:rPr lang="de-CH" sz="2000" kern="1000" spc="30" dirty="0" smtClean="0">
                <a:cs typeface="Franklin Gothic Book"/>
              </a:rPr>
              <a:t>)</a:t>
            </a:r>
            <a:endParaRPr lang="en-GB" sz="2000" kern="1000" spc="30" dirty="0" smtClean="0">
              <a:latin typeface="+mn-lt"/>
              <a:cs typeface="Franklin Gothic Book"/>
            </a:endParaRPr>
          </a:p>
        </p:txBody>
      </p:sp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0197815"/>
              </p:ext>
            </p:extLst>
          </p:nvPr>
        </p:nvGraphicFramePr>
        <p:xfrm>
          <a:off x="1473544" y="5317200"/>
          <a:ext cx="4608512" cy="1450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Arbeitsblatt" r:id="rId4" imgW="3057398" imgH="962127" progId="Excel.Sheet.12">
                  <p:embed/>
                </p:oleObj>
              </mc:Choice>
              <mc:Fallback>
                <p:oleObj name="Arbeitsblatt" r:id="rId4" imgW="3057398" imgH="96212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3544" y="5317200"/>
                        <a:ext cx="4608512" cy="14500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hteck 14"/>
          <p:cNvSpPr/>
          <p:nvPr/>
        </p:nvSpPr>
        <p:spPr>
          <a:xfrm>
            <a:off x="6198428" y="5517232"/>
            <a:ext cx="2524345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kern="1000" spc="30" dirty="0" err="1">
                <a:solidFill>
                  <a:srgbClr val="0070C0"/>
                </a:solidFill>
                <a:cs typeface="Franklin Gothic Book"/>
              </a:rPr>
              <a:t>good</a:t>
            </a:r>
            <a:r>
              <a:rPr lang="de-CH" kern="1000" spc="30" dirty="0">
                <a:solidFill>
                  <a:srgbClr val="0070C0"/>
                </a:solidFill>
                <a:cs typeface="Franklin Gothic Book"/>
              </a:rPr>
              <a:t> </a:t>
            </a:r>
            <a:r>
              <a:rPr lang="de-CH" kern="1000" spc="30" dirty="0" err="1">
                <a:solidFill>
                  <a:srgbClr val="0070C0"/>
                </a:solidFill>
                <a:cs typeface="Franklin Gothic Book"/>
              </a:rPr>
              <a:t>agreement</a:t>
            </a:r>
            <a:r>
              <a:rPr lang="de-CH" kern="1000" spc="30" dirty="0">
                <a:solidFill>
                  <a:srgbClr val="0070C0"/>
                </a:solidFill>
                <a:cs typeface="Franklin Gothic Book"/>
              </a:rPr>
              <a:t> </a:t>
            </a:r>
            <a:r>
              <a:rPr lang="de-CH" kern="1000" spc="30" dirty="0" err="1">
                <a:solidFill>
                  <a:srgbClr val="0070C0"/>
                </a:solidFill>
                <a:cs typeface="Franklin Gothic Book"/>
              </a:rPr>
              <a:t>for</a:t>
            </a:r>
            <a:r>
              <a:rPr lang="de-CH" kern="1000" spc="30" dirty="0">
                <a:solidFill>
                  <a:srgbClr val="0070C0"/>
                </a:solidFill>
                <a:cs typeface="Franklin Gothic Book"/>
              </a:rPr>
              <a:t> H-3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443718" y="3884387"/>
            <a:ext cx="2772106" cy="6771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000" kern="1000" spc="30" dirty="0" err="1" smtClean="0">
                <a:cs typeface="Franklin Gothic Book"/>
              </a:rPr>
              <a:t>Results</a:t>
            </a:r>
            <a:r>
              <a:rPr lang="de-CH" sz="2000" kern="1000" spc="30" dirty="0" smtClean="0">
                <a:cs typeface="Franklin Gothic Book"/>
              </a:rPr>
              <a:t> </a:t>
            </a:r>
            <a:r>
              <a:rPr lang="de-CH" sz="2000" kern="1000" spc="30" dirty="0" err="1" smtClean="0">
                <a:cs typeface="Franklin Gothic Book"/>
              </a:rPr>
              <a:t>are</a:t>
            </a:r>
            <a:r>
              <a:rPr lang="de-CH" sz="2000" kern="1000" spc="30" dirty="0" smtClean="0">
                <a:cs typeface="Franklin Gothic Book"/>
              </a:rPr>
              <a:t> not </a:t>
            </a:r>
            <a:r>
              <a:rPr lang="de-CH" sz="2000" kern="1000" spc="30" dirty="0" err="1" smtClean="0">
                <a:cs typeface="Franklin Gothic Book"/>
              </a:rPr>
              <a:t>corrected</a:t>
            </a:r>
            <a:r>
              <a:rPr lang="de-CH" sz="2000" kern="1000" spc="30" dirty="0" smtClean="0">
                <a:cs typeface="Franklin Gothic Book"/>
              </a:rPr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000" kern="1000" spc="30" dirty="0" err="1" smtClean="0">
                <a:cs typeface="Franklin Gothic Book"/>
              </a:rPr>
              <a:t>for</a:t>
            </a:r>
            <a:r>
              <a:rPr lang="de-CH" sz="2000" kern="1000" spc="30" dirty="0">
                <a:cs typeface="Franklin Gothic Book"/>
              </a:rPr>
              <a:t> </a:t>
            </a:r>
            <a:r>
              <a:rPr lang="de-CH" sz="2000" kern="1000" spc="30" dirty="0" smtClean="0">
                <a:latin typeface="+mn-lt"/>
                <a:cs typeface="Franklin Gothic Book"/>
              </a:rPr>
              <a:t>different </a:t>
            </a:r>
            <a:r>
              <a:rPr lang="de-CH" sz="2000" kern="1000" spc="30" dirty="0" err="1" smtClean="0">
                <a:latin typeface="+mn-lt"/>
                <a:cs typeface="Franklin Gothic Book"/>
              </a:rPr>
              <a:t>binning</a:t>
            </a:r>
            <a:endParaRPr lang="en-GB" sz="2000" kern="1000" spc="30" dirty="0" smtClean="0">
              <a:latin typeface="+mn-lt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956830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E92: </a:t>
            </a:r>
            <a:r>
              <a:rPr lang="de-CH" dirty="0"/>
              <a:t>Tritium in </a:t>
            </a:r>
            <a:r>
              <a:rPr lang="de-CH" dirty="0" err="1"/>
              <a:t>slices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>
                <a:solidFill>
                  <a:srgbClr val="000000"/>
                </a:solidFill>
              </a:rPr>
              <a:t>Page </a:t>
            </a:r>
            <a:fld id="{EBC07571-3134-BB4B-B83F-1A9FE18D34F3}" type="slidenum">
              <a:rPr lang="de-DE" smtClean="0">
                <a:solidFill>
                  <a:srgbClr val="000000"/>
                </a:solidFill>
              </a:rPr>
              <a:pPr algn="r">
                <a:defRPr/>
              </a:pPr>
              <a:t>16</a:t>
            </a:fld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4097" name="Picture 1" descr="C:\dani\psi\conf\ARIA17\results\E92seg_lin_lo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9" r="9330" b="4914"/>
          <a:stretch/>
        </p:blipFill>
        <p:spPr bwMode="auto">
          <a:xfrm>
            <a:off x="611560" y="764704"/>
            <a:ext cx="6552728" cy="46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4842000" y="1196752"/>
            <a:ext cx="1745734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000" kern="1000" spc="30" dirty="0" smtClean="0">
                <a:latin typeface="+mn-lt"/>
                <a:cs typeface="Franklin Gothic Book"/>
              </a:rPr>
              <a:t>INCL4.6/ABLA07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000" kern="1000" spc="30" dirty="0" smtClean="0">
                <a:cs typeface="Franklin Gothic Book"/>
              </a:rPr>
              <a:t>(5 </a:t>
            </a:r>
            <a:r>
              <a:rPr lang="de-CH" sz="2000" kern="1000" spc="30" dirty="0" err="1" smtClean="0">
                <a:cs typeface="Franklin Gothic Book"/>
              </a:rPr>
              <a:t>slices</a:t>
            </a:r>
            <a:r>
              <a:rPr lang="de-CH" sz="2000" kern="1000" spc="30" dirty="0" smtClean="0">
                <a:cs typeface="Franklin Gothic Book"/>
              </a:rPr>
              <a:t>)</a:t>
            </a:r>
            <a:endParaRPr lang="en-GB" sz="2000" kern="1000" spc="30" dirty="0" smtClean="0">
              <a:latin typeface="+mn-lt"/>
              <a:cs typeface="Franklin Gothic Book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714867" y="4149080"/>
            <a:ext cx="115704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000" kern="1000" spc="30" dirty="0" err="1" smtClean="0">
                <a:latin typeface="+mn-lt"/>
                <a:cs typeface="Franklin Gothic Book"/>
              </a:rPr>
              <a:t>exp</a:t>
            </a:r>
            <a:r>
              <a:rPr lang="de-CH" sz="2000" kern="1000" spc="30" dirty="0" smtClean="0">
                <a:latin typeface="+mn-lt"/>
                <a:cs typeface="Franklin Gothic Book"/>
              </a:rPr>
              <a:t>. </a:t>
            </a:r>
            <a:r>
              <a:rPr lang="de-CH" sz="2000" kern="1000" spc="30" dirty="0" err="1" smtClean="0">
                <a:latin typeface="+mn-lt"/>
                <a:cs typeface="Franklin Gothic Book"/>
              </a:rPr>
              <a:t>data</a:t>
            </a:r>
            <a:endParaRPr lang="de-CH" sz="2000" kern="1000" spc="30" dirty="0" smtClean="0">
              <a:latin typeface="+mn-lt"/>
              <a:cs typeface="Franklin Gothic Book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000" kern="1000" spc="30" dirty="0" smtClean="0">
                <a:cs typeface="Franklin Gothic Book"/>
              </a:rPr>
              <a:t>(3-5 </a:t>
            </a:r>
            <a:r>
              <a:rPr lang="de-CH" sz="2000" kern="1000" spc="30" dirty="0" err="1" smtClean="0">
                <a:cs typeface="Franklin Gothic Book"/>
              </a:rPr>
              <a:t>slices</a:t>
            </a:r>
            <a:r>
              <a:rPr lang="de-CH" sz="2000" kern="1000" spc="30" dirty="0" smtClean="0">
                <a:cs typeface="Franklin Gothic Book"/>
              </a:rPr>
              <a:t>)</a:t>
            </a:r>
            <a:endParaRPr lang="en-GB" sz="2000" kern="1000" spc="30" dirty="0" smtClean="0">
              <a:latin typeface="+mn-lt"/>
              <a:cs typeface="Franklin Gothic Book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55576" y="5389249"/>
            <a:ext cx="4787080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CH" sz="2000" kern="1000" spc="30" dirty="0" err="1" smtClean="0">
                <a:latin typeface="+mn-lt"/>
                <a:cs typeface="Franklin Gothic Book"/>
              </a:rPr>
              <a:t>no</a:t>
            </a:r>
            <a:r>
              <a:rPr lang="de-CH" sz="2000" kern="1000" spc="30" dirty="0" smtClean="0">
                <a:latin typeface="+mn-lt"/>
                <a:cs typeface="Franklin Gothic Book"/>
              </a:rPr>
              <a:t> </a:t>
            </a:r>
            <a:r>
              <a:rPr lang="de-CH" sz="2000" kern="1000" spc="30" dirty="0" err="1" smtClean="0">
                <a:latin typeface="+mn-lt"/>
                <a:cs typeface="Franklin Gothic Book"/>
              </a:rPr>
              <a:t>clear</a:t>
            </a:r>
            <a:r>
              <a:rPr lang="de-CH" sz="2000" kern="1000" spc="30" dirty="0" smtClean="0">
                <a:latin typeface="+mn-lt"/>
                <a:cs typeface="Franklin Gothic Book"/>
              </a:rPr>
              <a:t> </a:t>
            </a:r>
            <a:r>
              <a:rPr lang="de-CH" sz="2000" kern="1000" spc="30" dirty="0" err="1" smtClean="0">
                <a:latin typeface="+mn-lt"/>
                <a:cs typeface="Franklin Gothic Book"/>
              </a:rPr>
              <a:t>peak</a:t>
            </a:r>
            <a:r>
              <a:rPr lang="de-CH" sz="2000" kern="1000" spc="30" dirty="0" smtClean="0">
                <a:latin typeface="+mn-lt"/>
                <a:cs typeface="Franklin Gothic Book"/>
              </a:rPr>
              <a:t> </a:t>
            </a:r>
            <a:r>
              <a:rPr lang="de-CH" sz="2000" kern="1000" spc="30" dirty="0" err="1" smtClean="0">
                <a:latin typeface="+mn-lt"/>
                <a:cs typeface="Franklin Gothic Book"/>
              </a:rPr>
              <a:t>shape</a:t>
            </a:r>
            <a:r>
              <a:rPr lang="de-CH" sz="2000" kern="1000" spc="30" dirty="0" smtClean="0">
                <a:latin typeface="+mn-lt"/>
                <a:cs typeface="Franklin Gothic Book"/>
              </a:rPr>
              <a:t> in </a:t>
            </a:r>
            <a:r>
              <a:rPr lang="de-CH" sz="2000" kern="1000" spc="30" dirty="0" err="1" smtClean="0">
                <a:latin typeface="+mn-lt"/>
                <a:cs typeface="Franklin Gothic Book"/>
              </a:rPr>
              <a:t>the</a:t>
            </a:r>
            <a:r>
              <a:rPr lang="de-CH" sz="2000" kern="1000" spc="30" dirty="0" smtClean="0">
                <a:latin typeface="+mn-lt"/>
                <a:cs typeface="Franklin Gothic Book"/>
              </a:rPr>
              <a:t> H-3 </a:t>
            </a:r>
            <a:r>
              <a:rPr lang="de-CH" sz="2000" kern="1000" spc="30" dirty="0" err="1" smtClean="0">
                <a:latin typeface="+mn-lt"/>
                <a:cs typeface="Franklin Gothic Book"/>
              </a:rPr>
              <a:t>data</a:t>
            </a:r>
            <a:endParaRPr lang="de-CH" sz="2000" kern="1000" spc="30" dirty="0" smtClean="0">
              <a:latin typeface="+mn-lt"/>
              <a:cs typeface="Franklin Gothic Book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CH" sz="2000" kern="1000" spc="30" dirty="0" err="1" smtClean="0">
                <a:latin typeface="+mn-lt"/>
                <a:cs typeface="Franklin Gothic Book"/>
              </a:rPr>
              <a:t>ratio</a:t>
            </a:r>
            <a:r>
              <a:rPr lang="de-CH" sz="2000" kern="1000" spc="30" dirty="0" smtClean="0">
                <a:latin typeface="+mn-lt"/>
                <a:cs typeface="Franklin Gothic Book"/>
              </a:rPr>
              <a:t> INCL4.6-ABLA07/</a:t>
            </a:r>
            <a:r>
              <a:rPr lang="de-CH" sz="2000" kern="1000" spc="30" dirty="0" err="1" smtClean="0">
                <a:latin typeface="+mn-lt"/>
                <a:cs typeface="Franklin Gothic Book"/>
              </a:rPr>
              <a:t>measured</a:t>
            </a:r>
            <a:r>
              <a:rPr lang="de-CH" sz="2000" kern="1000" spc="30" dirty="0" smtClean="0">
                <a:latin typeface="+mn-lt"/>
                <a:cs typeface="Franklin Gothic Book"/>
              </a:rPr>
              <a:t> H-3 = 12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000" kern="1000" spc="30" dirty="0" smtClean="0">
                <a:cs typeface="Franklin Gothic Book"/>
                <a:sym typeface="Wingdings" panose="05000000000000000000" pitchFamily="2" charset="2"/>
              </a:rPr>
              <a:t> </a:t>
            </a:r>
            <a:r>
              <a:rPr lang="de-CH" sz="2000" kern="1000" spc="30" dirty="0" smtClean="0">
                <a:solidFill>
                  <a:srgbClr val="0070C0"/>
                </a:solidFill>
                <a:cs typeface="Franklin Gothic Book"/>
                <a:sym typeface="Wingdings" panose="05000000000000000000" pitchFamily="2" charset="2"/>
              </a:rPr>
              <a:t>90 % </a:t>
            </a:r>
            <a:r>
              <a:rPr lang="de-CH" sz="2000" kern="1000" spc="30" dirty="0" err="1" smtClean="0">
                <a:solidFill>
                  <a:srgbClr val="0070C0"/>
                </a:solidFill>
                <a:cs typeface="Franklin Gothic Book"/>
                <a:sym typeface="Wingdings" panose="05000000000000000000" pitchFamily="2" charset="2"/>
              </a:rPr>
              <a:t>missing</a:t>
            </a:r>
            <a:r>
              <a:rPr lang="de-CH" sz="2000" kern="1000" spc="30" dirty="0" smtClean="0">
                <a:solidFill>
                  <a:srgbClr val="0070C0"/>
                </a:solidFill>
                <a:cs typeface="Franklin Gothic Book"/>
                <a:sym typeface="Wingdings" panose="05000000000000000000" pitchFamily="2" charset="2"/>
              </a:rPr>
              <a:t>!</a:t>
            </a:r>
            <a:endParaRPr lang="en-GB" sz="2000" kern="1000" spc="30" dirty="0" smtClean="0">
              <a:solidFill>
                <a:srgbClr val="0070C0"/>
              </a:solidFill>
              <a:cs typeface="Franklin Gothic Book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771800" y="6199806"/>
            <a:ext cx="3197414" cy="65819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000" kern="1000" spc="30" dirty="0" smtClean="0">
                <a:latin typeface="+mn-lt"/>
                <a:cs typeface="Franklin Gothic Book"/>
              </a:rPr>
              <a:t>Target E </a:t>
            </a:r>
            <a:r>
              <a:rPr lang="de-CH" sz="2000" kern="1000" spc="30" dirty="0" err="1" smtClean="0">
                <a:latin typeface="+mn-lt"/>
                <a:cs typeface="Franklin Gothic Book"/>
              </a:rPr>
              <a:t>is</a:t>
            </a:r>
            <a:r>
              <a:rPr lang="de-CH" sz="2000" kern="1000" spc="30" dirty="0" smtClean="0">
                <a:latin typeface="+mn-lt"/>
                <a:cs typeface="Franklin Gothic Book"/>
              </a:rPr>
              <a:t> </a:t>
            </a:r>
            <a:r>
              <a:rPr lang="de-CH" sz="2000" kern="1000" spc="30" dirty="0" err="1" smtClean="0">
                <a:latin typeface="+mn-lt"/>
                <a:cs typeface="Franklin Gothic Book"/>
              </a:rPr>
              <a:t>hot</a:t>
            </a:r>
            <a:r>
              <a:rPr lang="de-CH" sz="2000" kern="1000" spc="30" dirty="0" smtClean="0">
                <a:latin typeface="+mn-lt"/>
                <a:cs typeface="Franklin Gothic Book"/>
              </a:rPr>
              <a:t>: ~1500 </a:t>
            </a:r>
            <a:r>
              <a:rPr lang="de-CH" sz="2000" kern="1000" spc="30" baseline="30000" dirty="0" err="1" smtClean="0">
                <a:latin typeface="+mn-lt"/>
                <a:cs typeface="Franklin Gothic Book"/>
              </a:rPr>
              <a:t>o</a:t>
            </a:r>
            <a:r>
              <a:rPr lang="de-CH" sz="2000" kern="1000" spc="30" dirty="0" err="1" smtClean="0">
                <a:latin typeface="+mn-lt"/>
                <a:cs typeface="Franklin Gothic Book"/>
              </a:rPr>
              <a:t>C</a:t>
            </a:r>
            <a:r>
              <a:rPr lang="de-CH" sz="2000" kern="1000" spc="30" dirty="0" smtClean="0">
                <a:latin typeface="+mn-lt"/>
                <a:cs typeface="Franklin Gothic Book"/>
              </a:rPr>
              <a:t> 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000" kern="1000" spc="30" dirty="0" smtClean="0">
                <a:latin typeface="+mn-lt"/>
                <a:cs typeface="Franklin Gothic Book"/>
                <a:sym typeface="Wingdings" panose="05000000000000000000" pitchFamily="2" charset="2"/>
              </a:rPr>
              <a:t> outgassing </a:t>
            </a:r>
            <a:r>
              <a:rPr lang="de-CH" sz="2000" kern="1000" spc="30" dirty="0" err="1" smtClean="0">
                <a:latin typeface="+mn-lt"/>
                <a:cs typeface="Franklin Gothic Book"/>
                <a:sym typeface="Wingdings" panose="05000000000000000000" pitchFamily="2" charset="2"/>
              </a:rPr>
              <a:t>of</a:t>
            </a:r>
            <a:r>
              <a:rPr lang="de-CH" sz="2000" kern="1000" spc="30" dirty="0" smtClean="0">
                <a:latin typeface="+mn-lt"/>
                <a:cs typeface="Franklin Gothic Book"/>
                <a:sym typeface="Wingdings" panose="05000000000000000000" pitchFamily="2" charset="2"/>
              </a:rPr>
              <a:t> H-3 </a:t>
            </a:r>
            <a:r>
              <a:rPr lang="de-CH" sz="2000" kern="1000" spc="30" dirty="0" err="1" smtClean="0">
                <a:latin typeface="+mn-lt"/>
                <a:cs typeface="Franklin Gothic Book"/>
                <a:sym typeface="Wingdings" panose="05000000000000000000" pitchFamily="2" charset="2"/>
              </a:rPr>
              <a:t>possible</a:t>
            </a:r>
            <a:r>
              <a:rPr lang="de-CH" sz="2000" kern="1000" spc="30" dirty="0" smtClean="0">
                <a:latin typeface="+mn-lt"/>
                <a:cs typeface="Franklin Gothic Book"/>
                <a:sym typeface="Wingdings" panose="05000000000000000000" pitchFamily="2" charset="2"/>
              </a:rPr>
              <a:t> </a:t>
            </a:r>
            <a:endParaRPr lang="en-GB" sz="2000" kern="1000" spc="30" dirty="0" smtClean="0">
              <a:latin typeface="+mn-lt"/>
              <a:cs typeface="Franklin Gothic Book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108930" y="3810526"/>
            <a:ext cx="180440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000" kern="1000" spc="30" dirty="0" err="1" smtClean="0">
                <a:cs typeface="Franklin Gothic Book"/>
              </a:rPr>
              <a:t>Results</a:t>
            </a:r>
            <a:r>
              <a:rPr lang="de-CH" sz="2000" kern="1000" spc="30" dirty="0" smtClean="0">
                <a:cs typeface="Franklin Gothic Book"/>
              </a:rPr>
              <a:t> </a:t>
            </a:r>
            <a:r>
              <a:rPr lang="de-CH" sz="2000" kern="1000" spc="30" dirty="0" err="1" smtClean="0">
                <a:cs typeface="Franklin Gothic Book"/>
              </a:rPr>
              <a:t>are</a:t>
            </a:r>
            <a:r>
              <a:rPr lang="de-CH" sz="2000" kern="1000" spc="30" dirty="0" smtClean="0">
                <a:cs typeface="Franklin Gothic Book"/>
              </a:rPr>
              <a:t> not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000" kern="1000" spc="30" dirty="0" err="1" smtClean="0">
                <a:cs typeface="Franklin Gothic Book"/>
              </a:rPr>
              <a:t>corrected</a:t>
            </a:r>
            <a:r>
              <a:rPr lang="de-CH" sz="2000" kern="1000" spc="30" dirty="0" smtClean="0">
                <a:cs typeface="Franklin Gothic Book"/>
              </a:rPr>
              <a:t> </a:t>
            </a:r>
            <a:r>
              <a:rPr lang="de-CH" sz="2000" kern="1000" spc="30" dirty="0" err="1" smtClean="0">
                <a:cs typeface="Franklin Gothic Book"/>
              </a:rPr>
              <a:t>for</a:t>
            </a:r>
            <a:r>
              <a:rPr lang="de-CH" sz="2000" kern="1000" spc="30" dirty="0" smtClean="0">
                <a:cs typeface="Franklin Gothic Book"/>
              </a:rPr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000" kern="1000" spc="30" dirty="0" smtClean="0">
                <a:latin typeface="+mn-lt"/>
                <a:cs typeface="Franklin Gothic Book"/>
              </a:rPr>
              <a:t>different </a:t>
            </a:r>
            <a:r>
              <a:rPr lang="de-CH" sz="2000" kern="1000" spc="30" dirty="0" err="1" smtClean="0">
                <a:latin typeface="+mn-lt"/>
                <a:cs typeface="Franklin Gothic Book"/>
              </a:rPr>
              <a:t>binning</a:t>
            </a:r>
            <a:endParaRPr lang="en-GB" sz="2000" kern="1000" spc="30" dirty="0" smtClean="0">
              <a:latin typeface="+mn-lt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9848197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spc="30" dirty="0" smtClean="0">
                <a:cs typeface="Franklin Gothic Book"/>
              </a:rPr>
              <a:t>What about Na-22</a:t>
            </a:r>
            <a:r>
              <a:rPr lang="en-GB" sz="2800" spc="30" dirty="0">
                <a:cs typeface="Franklin Gothic Book"/>
              </a:rPr>
              <a:t>, Al-26, Ti-44, Mn-54</a:t>
            </a:r>
            <a:endParaRPr lang="en-GB" dirty="0"/>
          </a:p>
        </p:txBody>
      </p:sp>
      <p:sp>
        <p:nvSpPr>
          <p:cNvPr id="4" name="Textfeld 3"/>
          <p:cNvSpPr txBox="1"/>
          <p:nvPr/>
        </p:nvSpPr>
        <p:spPr>
          <a:xfrm>
            <a:off x="251520" y="834505"/>
            <a:ext cx="9012660" cy="38593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400" kern="1000" spc="30" dirty="0" err="1" smtClean="0">
                <a:solidFill>
                  <a:srgbClr val="FF0000"/>
                </a:solidFill>
                <a:latin typeface="+mn-lt"/>
                <a:cs typeface="Franklin Gothic Book"/>
              </a:rPr>
              <a:t>Measured</a:t>
            </a:r>
            <a:r>
              <a:rPr lang="de-CH" sz="2400" kern="1000" spc="30" dirty="0" smtClean="0">
                <a:solidFill>
                  <a:srgbClr val="FF0000"/>
                </a:solidFill>
                <a:latin typeface="+mn-lt"/>
                <a:cs typeface="Franklin Gothic Book"/>
              </a:rPr>
              <a:t> </a:t>
            </a:r>
            <a:r>
              <a:rPr lang="de-CH" sz="2400" kern="1000" spc="30" dirty="0" err="1" smtClean="0">
                <a:solidFill>
                  <a:srgbClr val="FF0000"/>
                </a:solidFill>
                <a:latin typeface="+mn-lt"/>
                <a:cs typeface="Franklin Gothic Book"/>
              </a:rPr>
              <a:t>impurities</a:t>
            </a:r>
            <a:r>
              <a:rPr lang="de-CH" sz="2400" kern="1000" spc="30" dirty="0" smtClean="0">
                <a:solidFill>
                  <a:srgbClr val="FF0000"/>
                </a:solidFill>
                <a:latin typeface="+mn-lt"/>
                <a:cs typeface="Franklin Gothic Book"/>
              </a:rPr>
              <a:t> </a:t>
            </a:r>
            <a:r>
              <a:rPr lang="de-CH" sz="2400" kern="1000" spc="30" dirty="0" err="1" smtClean="0">
                <a:solidFill>
                  <a:srgbClr val="FF0000"/>
                </a:solidFill>
                <a:latin typeface="+mn-lt"/>
                <a:cs typeface="Franklin Gothic Book"/>
              </a:rPr>
              <a:t>seem</a:t>
            </a:r>
            <a:r>
              <a:rPr lang="de-CH" sz="2400" kern="1000" spc="30" dirty="0" smtClean="0">
                <a:solidFill>
                  <a:srgbClr val="FF0000"/>
                </a:solidFill>
                <a:latin typeface="+mn-lt"/>
                <a:cs typeface="Franklin Gothic Book"/>
              </a:rPr>
              <a:t> </a:t>
            </a:r>
            <a:r>
              <a:rPr lang="de-CH" sz="2400" kern="1000" spc="30" dirty="0" err="1" smtClean="0">
                <a:solidFill>
                  <a:srgbClr val="FF0000"/>
                </a:solidFill>
                <a:latin typeface="+mn-lt"/>
                <a:cs typeface="Franklin Gothic Book"/>
              </a:rPr>
              <a:t>to</a:t>
            </a:r>
            <a:r>
              <a:rPr lang="de-CH" sz="2400" kern="1000" spc="30" dirty="0" smtClean="0">
                <a:solidFill>
                  <a:srgbClr val="FF0000"/>
                </a:solidFill>
                <a:latin typeface="+mn-lt"/>
                <a:cs typeface="Franklin Gothic Book"/>
              </a:rPr>
              <a:t> </a:t>
            </a:r>
            <a:r>
              <a:rPr lang="de-CH" sz="2400" kern="1000" spc="30" dirty="0" err="1" smtClean="0">
                <a:solidFill>
                  <a:srgbClr val="FF0000"/>
                </a:solidFill>
                <a:latin typeface="+mn-lt"/>
                <a:cs typeface="Franklin Gothic Book"/>
              </a:rPr>
              <a:t>be</a:t>
            </a:r>
            <a:r>
              <a:rPr lang="de-CH" sz="2400" kern="1000" spc="30" dirty="0" smtClean="0">
                <a:solidFill>
                  <a:srgbClr val="FF0000"/>
                </a:solidFill>
                <a:latin typeface="+mn-lt"/>
                <a:cs typeface="Franklin Gothic Book"/>
              </a:rPr>
              <a:t> </a:t>
            </a:r>
            <a:r>
              <a:rPr lang="de-CH" sz="2400" kern="1000" spc="30" dirty="0" err="1" smtClean="0">
                <a:solidFill>
                  <a:srgbClr val="FF0000"/>
                </a:solidFill>
                <a:latin typeface="+mn-lt"/>
                <a:cs typeface="Franklin Gothic Book"/>
              </a:rPr>
              <a:t>much</a:t>
            </a:r>
            <a:r>
              <a:rPr lang="de-CH" sz="2400" kern="1000" spc="30" dirty="0" smtClean="0">
                <a:solidFill>
                  <a:srgbClr val="FF0000"/>
                </a:solidFill>
                <a:latin typeface="+mn-lt"/>
                <a:cs typeface="Franklin Gothic Book"/>
              </a:rPr>
              <a:t> </a:t>
            </a:r>
            <a:r>
              <a:rPr lang="de-CH" sz="2400" kern="1000" spc="30" dirty="0" err="1" smtClean="0">
                <a:solidFill>
                  <a:srgbClr val="FF0000"/>
                </a:solidFill>
                <a:latin typeface="+mn-lt"/>
                <a:cs typeface="Franklin Gothic Book"/>
              </a:rPr>
              <a:t>to</a:t>
            </a:r>
            <a:r>
              <a:rPr lang="de-CH" sz="2400" kern="1000" spc="30" dirty="0" smtClean="0">
                <a:solidFill>
                  <a:srgbClr val="FF0000"/>
                </a:solidFill>
                <a:latin typeface="+mn-lt"/>
                <a:cs typeface="Franklin Gothic Book"/>
              </a:rPr>
              <a:t> high </a:t>
            </a:r>
            <a:r>
              <a:rPr lang="de-CH" sz="2400" kern="1000" spc="30" dirty="0" err="1" smtClean="0">
                <a:solidFill>
                  <a:srgbClr val="FF0000"/>
                </a:solidFill>
                <a:latin typeface="+mn-lt"/>
                <a:cs typeface="Franklin Gothic Book"/>
              </a:rPr>
              <a:t>for</a:t>
            </a:r>
            <a:r>
              <a:rPr lang="de-CH" sz="2400" kern="1000" spc="30" dirty="0" smtClean="0">
                <a:solidFill>
                  <a:srgbClr val="FF0000"/>
                </a:solidFill>
                <a:latin typeface="+mn-lt"/>
                <a:cs typeface="Franklin Gothic Book"/>
              </a:rPr>
              <a:t> </a:t>
            </a:r>
            <a:r>
              <a:rPr lang="de-CH" sz="2400" kern="1000" spc="30" dirty="0" err="1" smtClean="0">
                <a:solidFill>
                  <a:srgbClr val="FF0000"/>
                </a:solidFill>
                <a:latin typeface="+mn-lt"/>
                <a:cs typeface="Franklin Gothic Book"/>
              </a:rPr>
              <a:t>measured</a:t>
            </a:r>
            <a:r>
              <a:rPr lang="de-CH" sz="2400" kern="1000" spc="30" dirty="0" smtClean="0">
                <a:solidFill>
                  <a:srgbClr val="FF0000"/>
                </a:solidFill>
                <a:latin typeface="+mn-lt"/>
                <a:cs typeface="Franklin Gothic Book"/>
              </a:rPr>
              <a:t> </a:t>
            </a:r>
            <a:r>
              <a:rPr lang="de-CH" sz="2400" kern="1000" spc="30" dirty="0" err="1" smtClean="0">
                <a:solidFill>
                  <a:srgbClr val="FF0000"/>
                </a:solidFill>
                <a:latin typeface="+mn-lt"/>
                <a:cs typeface="Franklin Gothic Book"/>
              </a:rPr>
              <a:t>activities</a:t>
            </a:r>
            <a:r>
              <a:rPr lang="de-CH" sz="2400" kern="1000" spc="30" dirty="0" smtClean="0">
                <a:solidFill>
                  <a:srgbClr val="FF0000"/>
                </a:solidFill>
                <a:latin typeface="+mn-lt"/>
                <a:cs typeface="Franklin Gothic Book"/>
              </a:rPr>
              <a:t> </a:t>
            </a:r>
            <a:endParaRPr lang="en-GB" sz="2400" kern="1000" spc="30" dirty="0" smtClean="0">
              <a:solidFill>
                <a:srgbClr val="FF0000"/>
              </a:solidFill>
              <a:latin typeface="+mn-lt"/>
              <a:cs typeface="Franklin Gothic Book"/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055185"/>
              </p:ext>
            </p:extLst>
          </p:nvPr>
        </p:nvGraphicFramePr>
        <p:xfrm>
          <a:off x="971601" y="1628801"/>
          <a:ext cx="4464495" cy="1728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1642"/>
                <a:gridCol w="1443853"/>
                <a:gridCol w="2079000"/>
              </a:tblGrid>
              <a:tr h="34563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 err="1">
                          <a:effectLst/>
                        </a:rPr>
                        <a:t>Bq</a:t>
                      </a:r>
                      <a:r>
                        <a:rPr lang="en-GB" sz="2000" b="1" u="none" strike="noStrike" dirty="0">
                          <a:effectLst/>
                        </a:rPr>
                        <a:t>/g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>
                          <a:effectLst/>
                        </a:rPr>
                        <a:t>exp. data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u="none" strike="noStrike">
                          <a:effectLst/>
                        </a:rPr>
                        <a:t>Na-22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u="none" strike="noStrike" dirty="0">
                          <a:effectLst/>
                        </a:rPr>
                        <a:t>52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u="none" strike="noStrike" dirty="0">
                          <a:effectLst/>
                        </a:rPr>
                        <a:t>C + 10 </a:t>
                      </a:r>
                      <a:r>
                        <a:rPr lang="en-GB" sz="2000" b="0" u="none" strike="noStrike" dirty="0" smtClean="0">
                          <a:effectLst/>
                        </a:rPr>
                        <a:t>ppm  Na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u="none" strike="noStrike" dirty="0">
                          <a:effectLst/>
                        </a:rPr>
                        <a:t>Al-26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u="none" strike="noStrike" dirty="0">
                          <a:effectLst/>
                        </a:rPr>
                        <a:t>0.3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u="none" strike="noStrike" dirty="0" smtClean="0">
                          <a:effectLst/>
                        </a:rPr>
                        <a:t>C + 10 </a:t>
                      </a:r>
                      <a:r>
                        <a:rPr lang="en-GB" sz="2000" b="0" u="none" strike="noStrike" dirty="0">
                          <a:effectLst/>
                        </a:rPr>
                        <a:t>ppm </a:t>
                      </a:r>
                      <a:r>
                        <a:rPr lang="en-GB" sz="2000" b="0" u="none" strike="noStrike" dirty="0" smtClean="0">
                          <a:effectLst/>
                        </a:rPr>
                        <a:t>  Al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u="none" strike="noStrike">
                          <a:effectLst/>
                        </a:rPr>
                        <a:t>Ti-44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u="none" strike="noStrike" dirty="0">
                          <a:effectLst/>
                        </a:rPr>
                        <a:t>16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u="none" strike="noStrike" dirty="0" smtClean="0">
                          <a:effectLst/>
                        </a:rPr>
                        <a:t>C + 10 ppm   </a:t>
                      </a:r>
                      <a:r>
                        <a:rPr lang="en-GB" sz="2000" b="0" u="none" strike="noStrike" dirty="0" err="1" smtClean="0">
                          <a:effectLst/>
                        </a:rPr>
                        <a:t>Ti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u="none" strike="noStrike">
                          <a:effectLst/>
                        </a:rPr>
                        <a:t>Mn-54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u="none" strike="noStrike" dirty="0">
                          <a:effectLst/>
                        </a:rPr>
                        <a:t>2.5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u="none" strike="noStrike" dirty="0" smtClean="0">
                          <a:effectLst/>
                        </a:rPr>
                        <a:t>C + 10 </a:t>
                      </a:r>
                      <a:r>
                        <a:rPr lang="en-GB" sz="2000" b="0" u="none" strike="noStrike" dirty="0">
                          <a:effectLst/>
                        </a:rPr>
                        <a:t>ppm </a:t>
                      </a:r>
                      <a:r>
                        <a:rPr lang="en-GB" sz="2000" b="0" u="none" strike="noStrike" dirty="0" smtClean="0">
                          <a:effectLst/>
                        </a:rPr>
                        <a:t>  </a:t>
                      </a:r>
                      <a:r>
                        <a:rPr lang="en-GB" sz="2000" b="0" u="none" strike="noStrike" dirty="0" err="1" smtClean="0">
                          <a:effectLst/>
                        </a:rPr>
                        <a:t>Mn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011319" y="1268760"/>
            <a:ext cx="558807" cy="38593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400" kern="1000" spc="30" dirty="0" smtClean="0">
                <a:solidFill>
                  <a:srgbClr val="0070C0"/>
                </a:solidFill>
                <a:latin typeface="+mn-lt"/>
                <a:cs typeface="Franklin Gothic Book"/>
              </a:rPr>
              <a:t>E92:</a:t>
            </a:r>
            <a:endParaRPr lang="en-GB" sz="2400" kern="1000" spc="30" dirty="0" smtClean="0">
              <a:solidFill>
                <a:srgbClr val="0070C0"/>
              </a:solidFill>
              <a:latin typeface="+mn-lt"/>
              <a:cs typeface="Franklin Gothic Book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988368" y="3717032"/>
            <a:ext cx="6880217" cy="66018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000" kern="1000" spc="30" dirty="0" err="1" smtClean="0">
                <a:latin typeface="+mn-lt"/>
                <a:cs typeface="Franklin Gothic Book"/>
              </a:rPr>
              <a:t>Impurity</a:t>
            </a:r>
            <a:r>
              <a:rPr lang="de-CH" sz="2000" kern="1000" spc="30" dirty="0" smtClean="0">
                <a:latin typeface="+mn-lt"/>
                <a:cs typeface="Franklin Gothic Book"/>
              </a:rPr>
              <a:t> </a:t>
            </a:r>
            <a:r>
              <a:rPr lang="de-CH" sz="2000" kern="1000" spc="30" dirty="0" err="1" smtClean="0">
                <a:latin typeface="+mn-lt"/>
                <a:cs typeface="Franklin Gothic Book"/>
              </a:rPr>
              <a:t>derived</a:t>
            </a:r>
            <a:r>
              <a:rPr lang="de-CH" sz="2000" kern="1000" spc="30" dirty="0" smtClean="0">
                <a:latin typeface="+mn-lt"/>
                <a:cs typeface="Franklin Gothic Book"/>
              </a:rPr>
              <a:t> </a:t>
            </a:r>
            <a:r>
              <a:rPr lang="de-CH" sz="2000" kern="1000" spc="30" dirty="0" err="1" smtClean="0">
                <a:latin typeface="+mn-lt"/>
                <a:cs typeface="Franklin Gothic Book"/>
              </a:rPr>
              <a:t>from</a:t>
            </a:r>
            <a:r>
              <a:rPr lang="de-CH" sz="2000" kern="1000" spc="30" dirty="0" smtClean="0">
                <a:latin typeface="+mn-lt"/>
                <a:cs typeface="Franklin Gothic Book"/>
              </a:rPr>
              <a:t> </a:t>
            </a:r>
            <a:r>
              <a:rPr lang="de-CH" sz="2000" kern="1000" spc="30" dirty="0" err="1" smtClean="0">
                <a:latin typeface="+mn-lt"/>
                <a:cs typeface="Franklin Gothic Book"/>
              </a:rPr>
              <a:t>comparing</a:t>
            </a:r>
            <a:r>
              <a:rPr lang="de-CH" sz="2000" kern="1000" spc="30" dirty="0" smtClean="0">
                <a:latin typeface="+mn-lt"/>
                <a:cs typeface="Franklin Gothic Book"/>
              </a:rPr>
              <a:t> </a:t>
            </a:r>
            <a:r>
              <a:rPr lang="de-CH" sz="2000" kern="1000" spc="30" dirty="0" err="1" smtClean="0">
                <a:latin typeface="+mn-lt"/>
                <a:cs typeface="Franklin Gothic Book"/>
              </a:rPr>
              <a:t>simulation</a:t>
            </a:r>
            <a:r>
              <a:rPr lang="de-CH" sz="2000" kern="1000" spc="30" dirty="0" smtClean="0">
                <a:latin typeface="+mn-lt"/>
                <a:cs typeface="Franklin Gothic Book"/>
              </a:rPr>
              <a:t> </a:t>
            </a:r>
            <a:r>
              <a:rPr lang="de-CH" sz="2000" kern="1000" spc="30" dirty="0" err="1" smtClean="0">
                <a:latin typeface="+mn-lt"/>
                <a:cs typeface="Franklin Gothic Book"/>
              </a:rPr>
              <a:t>and</a:t>
            </a:r>
            <a:r>
              <a:rPr lang="de-CH" sz="2000" kern="1000" spc="30" dirty="0" smtClean="0">
                <a:latin typeface="+mn-lt"/>
                <a:cs typeface="Franklin Gothic Book"/>
              </a:rPr>
              <a:t> </a:t>
            </a:r>
            <a:r>
              <a:rPr lang="de-CH" sz="2000" kern="1000" spc="30" dirty="0" err="1" smtClean="0">
                <a:latin typeface="+mn-lt"/>
                <a:cs typeface="Franklin Gothic Book"/>
              </a:rPr>
              <a:t>measurement</a:t>
            </a:r>
            <a:r>
              <a:rPr lang="de-CH" sz="2000" kern="1000" spc="30" dirty="0" smtClean="0">
                <a:latin typeface="+mn-lt"/>
                <a:cs typeface="Franklin Gothic Book"/>
              </a:rPr>
              <a:t>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000" kern="1000" spc="30" dirty="0" err="1" smtClean="0">
                <a:cs typeface="Franklin Gothic Book"/>
              </a:rPr>
              <a:t>Assumption</a:t>
            </a:r>
            <a:r>
              <a:rPr lang="de-CH" sz="2000" kern="1000" spc="30" dirty="0" smtClean="0">
                <a:cs typeface="Franklin Gothic Book"/>
              </a:rPr>
              <a:t>: </a:t>
            </a:r>
            <a:r>
              <a:rPr lang="de-CH" sz="2000" kern="1000" spc="30" dirty="0" err="1" smtClean="0">
                <a:cs typeface="Franklin Gothic Book"/>
              </a:rPr>
              <a:t>Production</a:t>
            </a:r>
            <a:r>
              <a:rPr lang="de-CH" sz="2000" kern="1000" spc="30" dirty="0" smtClean="0">
                <a:cs typeface="Franklin Gothic Book"/>
              </a:rPr>
              <a:t> </a:t>
            </a:r>
            <a:r>
              <a:rPr lang="de-CH" sz="2000" kern="1000" spc="30" dirty="0" err="1" smtClean="0">
                <a:cs typeface="Franklin Gothic Book"/>
              </a:rPr>
              <a:t>of</a:t>
            </a:r>
            <a:r>
              <a:rPr lang="de-CH" sz="2000" kern="1000" spc="30" dirty="0" smtClean="0">
                <a:cs typeface="Franklin Gothic Book"/>
              </a:rPr>
              <a:t> e.g. Ti-44 </a:t>
            </a:r>
            <a:r>
              <a:rPr lang="de-CH" sz="2000" kern="1000" spc="30" dirty="0" err="1" smtClean="0">
                <a:cs typeface="Franklin Gothic Book"/>
              </a:rPr>
              <a:t>by</a:t>
            </a:r>
            <a:r>
              <a:rPr lang="de-CH" sz="2000" kern="1000" spc="30" dirty="0" smtClean="0">
                <a:cs typeface="Franklin Gothic Book"/>
              </a:rPr>
              <a:t> </a:t>
            </a:r>
            <a:r>
              <a:rPr lang="de-CH" sz="2000" kern="1000" spc="30" dirty="0" err="1" smtClean="0">
                <a:cs typeface="Franklin Gothic Book"/>
              </a:rPr>
              <a:t>Mn</a:t>
            </a:r>
            <a:r>
              <a:rPr lang="de-CH" sz="2000" kern="1000" spc="30" dirty="0" smtClean="0">
                <a:cs typeface="Franklin Gothic Book"/>
              </a:rPr>
              <a:t> </a:t>
            </a:r>
            <a:r>
              <a:rPr lang="de-CH" sz="2000" kern="1000" spc="30" dirty="0" err="1" smtClean="0">
                <a:cs typeface="Franklin Gothic Book"/>
              </a:rPr>
              <a:t>neglected</a:t>
            </a:r>
            <a:endParaRPr lang="en-GB" sz="2000" kern="1000" spc="30" dirty="0" smtClean="0">
              <a:latin typeface="+mn-lt"/>
              <a:cs typeface="Franklin Gothic Book"/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531452"/>
              </p:ext>
            </p:extLst>
          </p:nvPr>
        </p:nvGraphicFramePr>
        <p:xfrm>
          <a:off x="983432" y="4509120"/>
          <a:ext cx="5890089" cy="15716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1310"/>
                <a:gridCol w="1528379"/>
                <a:gridCol w="1800200"/>
                <a:gridCol w="18002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/>
                        </a:rPr>
                        <a:t>ppm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 dirty="0">
                          <a:effectLst/>
                        </a:rPr>
                        <a:t>from MC/exp.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 dirty="0">
                          <a:effectLst/>
                        </a:rPr>
                        <a:t>ICP-OES [R6510]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 dirty="0">
                          <a:effectLst/>
                        </a:rPr>
                        <a:t>ICP-OES/MC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Na-22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0.0034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13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solidFill>
                            <a:schemeClr val="accent3"/>
                          </a:solidFill>
                          <a:effectLst/>
                        </a:rPr>
                        <a:t>3805</a:t>
                      </a:r>
                      <a:endParaRPr lang="en-GB" sz="2000" b="0" i="0" u="none" strike="noStrike" dirty="0">
                        <a:solidFill>
                          <a:schemeClr val="accent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Al-26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1.61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5.8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solidFill>
                            <a:schemeClr val="accent3"/>
                          </a:solidFill>
                          <a:effectLst/>
                        </a:rPr>
                        <a:t>4</a:t>
                      </a:r>
                      <a:endParaRPr lang="en-GB" sz="2000" b="0" i="0" u="none" strike="noStrike" dirty="0">
                        <a:solidFill>
                          <a:schemeClr val="accent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Ti-44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0.11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0.66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solidFill>
                            <a:schemeClr val="accent3"/>
                          </a:solidFill>
                          <a:effectLst/>
                        </a:rPr>
                        <a:t>6</a:t>
                      </a:r>
                      <a:endParaRPr lang="en-GB" sz="2000" b="0" i="0" u="none" strike="noStrike" dirty="0">
                        <a:solidFill>
                          <a:schemeClr val="accent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Mn-54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0.0012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0.12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solidFill>
                            <a:schemeClr val="accent3"/>
                          </a:solidFill>
                          <a:effectLst/>
                        </a:rPr>
                        <a:t>103</a:t>
                      </a:r>
                      <a:endParaRPr lang="en-GB" sz="2000" b="0" i="0" u="none" strike="noStrike" dirty="0">
                        <a:solidFill>
                          <a:schemeClr val="accent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0" y="6180892"/>
            <a:ext cx="9305753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de-CH" sz="2000" kern="1000" spc="30" dirty="0" smtClean="0">
                <a:solidFill>
                  <a:srgbClr val="0070C0"/>
                </a:solidFill>
                <a:latin typeface="+mn-lt"/>
                <a:cs typeface="Franklin Gothic Book"/>
              </a:rPr>
              <a:t>Na: </a:t>
            </a:r>
            <a:r>
              <a:rPr lang="de-CH" sz="2000" kern="1000" spc="30" dirty="0" err="1" smtClean="0">
                <a:solidFill>
                  <a:srgbClr val="0070C0"/>
                </a:solidFill>
                <a:latin typeface="+mn-lt"/>
                <a:cs typeface="Franklin Gothic Book"/>
              </a:rPr>
              <a:t>Chemists</a:t>
            </a:r>
            <a:r>
              <a:rPr lang="de-CH" sz="2000" kern="1000" spc="30" dirty="0" smtClean="0">
                <a:solidFill>
                  <a:srgbClr val="0070C0"/>
                </a:solidFill>
                <a:latin typeface="+mn-lt"/>
                <a:cs typeface="Franklin Gothic Book"/>
              </a:rPr>
              <a:t> </a:t>
            </a:r>
            <a:r>
              <a:rPr lang="de-CH" sz="2000" kern="1000" spc="30" dirty="0" err="1" smtClean="0">
                <a:solidFill>
                  <a:srgbClr val="0070C0"/>
                </a:solidFill>
                <a:latin typeface="+mn-lt"/>
                <a:cs typeface="Franklin Gothic Book"/>
              </a:rPr>
              <a:t>know</a:t>
            </a:r>
            <a:r>
              <a:rPr lang="de-CH" sz="2000" kern="1000" spc="30" dirty="0" smtClean="0">
                <a:solidFill>
                  <a:srgbClr val="0070C0"/>
                </a:solidFill>
                <a:latin typeface="+mn-lt"/>
                <a:cs typeface="Franklin Gothic Book"/>
              </a:rPr>
              <a:t> </a:t>
            </a:r>
            <a:r>
              <a:rPr lang="de-CH" sz="2000" kern="1000" spc="30" dirty="0" err="1" smtClean="0">
                <a:solidFill>
                  <a:srgbClr val="0070C0"/>
                </a:solidFill>
                <a:latin typeface="+mn-lt"/>
                <a:cs typeface="Franklin Gothic Book"/>
              </a:rPr>
              <a:t>that</a:t>
            </a:r>
            <a:r>
              <a:rPr lang="de-CH" sz="2000" kern="1000" spc="30" dirty="0" smtClean="0">
                <a:solidFill>
                  <a:srgbClr val="0070C0"/>
                </a:solidFill>
                <a:latin typeface="+mn-lt"/>
                <a:cs typeface="Franklin Gothic Book"/>
              </a:rPr>
              <a:t> Na </a:t>
            </a:r>
            <a:r>
              <a:rPr lang="de-CH" sz="2000" kern="1000" spc="30" dirty="0" err="1" smtClean="0">
                <a:solidFill>
                  <a:srgbClr val="0070C0"/>
                </a:solidFill>
                <a:latin typeface="+mn-lt"/>
                <a:cs typeface="Franklin Gothic Book"/>
              </a:rPr>
              <a:t>appears</a:t>
            </a:r>
            <a:r>
              <a:rPr lang="de-CH" sz="2000" kern="1000" spc="30" dirty="0" smtClean="0">
                <a:solidFill>
                  <a:srgbClr val="0070C0"/>
                </a:solidFill>
                <a:latin typeface="+mn-lt"/>
                <a:cs typeface="Franklin Gothic Book"/>
              </a:rPr>
              <a:t> </a:t>
            </a:r>
            <a:r>
              <a:rPr lang="de-CH" sz="2000" kern="1000" spc="30" dirty="0" err="1" smtClean="0">
                <a:solidFill>
                  <a:srgbClr val="0070C0"/>
                </a:solidFill>
                <a:latin typeface="+mn-lt"/>
                <a:cs typeface="Franklin Gothic Book"/>
              </a:rPr>
              <a:t>everywhere</a:t>
            </a:r>
            <a:r>
              <a:rPr lang="de-CH" sz="2000" kern="1000" spc="30" dirty="0" smtClean="0">
                <a:solidFill>
                  <a:srgbClr val="0070C0"/>
                </a:solidFill>
                <a:latin typeface="+mn-lt"/>
                <a:cs typeface="Franklin Gothic Book"/>
              </a:rPr>
              <a:t> </a:t>
            </a:r>
            <a:r>
              <a:rPr lang="de-CH" sz="2000" kern="1000" spc="30" dirty="0" err="1" smtClean="0">
                <a:solidFill>
                  <a:srgbClr val="0070C0"/>
                </a:solidFill>
                <a:latin typeface="+mn-lt"/>
                <a:cs typeface="Franklin Gothic Book"/>
              </a:rPr>
              <a:t>as</a:t>
            </a:r>
            <a:r>
              <a:rPr lang="de-CH" sz="2000" kern="1000" spc="30" dirty="0" smtClean="0">
                <a:solidFill>
                  <a:srgbClr val="0070C0"/>
                </a:solidFill>
                <a:latin typeface="+mn-lt"/>
                <a:cs typeface="Franklin Gothic Book"/>
              </a:rPr>
              <a:t> </a:t>
            </a:r>
            <a:r>
              <a:rPr lang="de-CH" sz="2000" kern="1000" spc="30" dirty="0" err="1" smtClean="0">
                <a:solidFill>
                  <a:srgbClr val="0070C0"/>
                </a:solidFill>
                <a:latin typeface="+mn-lt"/>
                <a:cs typeface="Franklin Gothic Book"/>
              </a:rPr>
              <a:t>impurity</a:t>
            </a:r>
            <a:endParaRPr lang="de-CH" sz="2000" kern="1000" spc="30" dirty="0" smtClean="0">
              <a:solidFill>
                <a:srgbClr val="0070C0"/>
              </a:solidFill>
              <a:latin typeface="+mn-lt"/>
              <a:cs typeface="Franklin Gothic Book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de-CH" sz="2000" kern="1000" spc="30" dirty="0" err="1" smtClean="0">
                <a:solidFill>
                  <a:srgbClr val="0070C0"/>
                </a:solidFill>
                <a:cs typeface="Franklin Gothic Book"/>
              </a:rPr>
              <a:t>small</a:t>
            </a:r>
            <a:r>
              <a:rPr lang="de-CH" sz="2000" kern="1000" spc="30" dirty="0" smtClean="0">
                <a:solidFill>
                  <a:srgbClr val="0070C0"/>
                </a:solidFill>
                <a:cs typeface="Franklin Gothic Book"/>
              </a:rPr>
              <a:t> </a:t>
            </a:r>
            <a:r>
              <a:rPr lang="de-CH" sz="2000" kern="1000" spc="30" dirty="0" err="1" smtClean="0">
                <a:solidFill>
                  <a:srgbClr val="0070C0"/>
                </a:solidFill>
                <a:cs typeface="Franklin Gothic Book"/>
              </a:rPr>
              <a:t>amount</a:t>
            </a:r>
            <a:r>
              <a:rPr lang="de-CH" sz="2000" kern="1000" spc="30" dirty="0" smtClean="0">
                <a:solidFill>
                  <a:srgbClr val="0070C0"/>
                </a:solidFill>
                <a:cs typeface="Franklin Gothic Book"/>
              </a:rPr>
              <a:t> </a:t>
            </a:r>
            <a:r>
              <a:rPr lang="de-CH" sz="2000" kern="1000" spc="30" dirty="0" err="1" smtClean="0">
                <a:solidFill>
                  <a:srgbClr val="0070C0"/>
                </a:solidFill>
                <a:cs typeface="Franklin Gothic Book"/>
              </a:rPr>
              <a:t>of</a:t>
            </a:r>
            <a:r>
              <a:rPr lang="de-CH" sz="2000" kern="1000" spc="30" dirty="0" smtClean="0">
                <a:solidFill>
                  <a:srgbClr val="0070C0"/>
                </a:solidFill>
                <a:cs typeface="Franklin Gothic Book"/>
              </a:rPr>
              <a:t> </a:t>
            </a:r>
            <a:r>
              <a:rPr lang="de-CH" sz="2000" kern="1000" spc="30" dirty="0" err="1" smtClean="0">
                <a:solidFill>
                  <a:srgbClr val="0070C0"/>
                </a:solidFill>
                <a:cs typeface="Franklin Gothic Book"/>
              </a:rPr>
              <a:t>Mn</a:t>
            </a:r>
            <a:r>
              <a:rPr lang="de-CH" sz="2000" kern="1000" spc="30" dirty="0" smtClean="0">
                <a:solidFill>
                  <a:srgbClr val="0070C0"/>
                </a:solidFill>
                <a:cs typeface="Franklin Gothic Book"/>
              </a:rPr>
              <a:t> </a:t>
            </a:r>
            <a:r>
              <a:rPr lang="de-CH" sz="2000" kern="1000" spc="30" dirty="0" err="1" smtClean="0">
                <a:solidFill>
                  <a:srgbClr val="0070C0"/>
                </a:solidFill>
                <a:cs typeface="Franklin Gothic Book"/>
              </a:rPr>
              <a:t>might</a:t>
            </a:r>
            <a:r>
              <a:rPr lang="de-CH" sz="2000" kern="1000" spc="30" dirty="0" smtClean="0">
                <a:solidFill>
                  <a:srgbClr val="0070C0"/>
                </a:solidFill>
                <a:cs typeface="Franklin Gothic Book"/>
              </a:rPr>
              <a:t> </a:t>
            </a:r>
            <a:r>
              <a:rPr lang="de-CH" sz="2000" kern="1000" spc="30" dirty="0" err="1" smtClean="0">
                <a:solidFill>
                  <a:srgbClr val="0070C0"/>
                </a:solidFill>
                <a:cs typeface="Franklin Gothic Book"/>
              </a:rPr>
              <a:t>be</a:t>
            </a:r>
            <a:r>
              <a:rPr lang="de-CH" sz="2000" kern="1000" spc="30" dirty="0" smtClean="0">
                <a:solidFill>
                  <a:srgbClr val="0070C0"/>
                </a:solidFill>
                <a:cs typeface="Franklin Gothic Book"/>
              </a:rPr>
              <a:t> </a:t>
            </a:r>
            <a:r>
              <a:rPr lang="de-CH" sz="2000" kern="1000" spc="30" dirty="0" err="1" smtClean="0">
                <a:solidFill>
                  <a:srgbClr val="0070C0"/>
                </a:solidFill>
                <a:cs typeface="Franklin Gothic Book"/>
              </a:rPr>
              <a:t>hidden</a:t>
            </a:r>
            <a:r>
              <a:rPr lang="de-CH" sz="2000" kern="1000" spc="30" dirty="0" smtClean="0">
                <a:solidFill>
                  <a:srgbClr val="0070C0"/>
                </a:solidFill>
                <a:cs typeface="Franklin Gothic Book"/>
              </a:rPr>
              <a:t> </a:t>
            </a:r>
            <a:r>
              <a:rPr lang="de-CH" sz="2000" kern="1000" spc="30" dirty="0" err="1" smtClean="0">
                <a:solidFill>
                  <a:srgbClr val="0070C0"/>
                </a:solidFill>
                <a:cs typeface="Franklin Gothic Book"/>
              </a:rPr>
              <a:t>by</a:t>
            </a:r>
            <a:r>
              <a:rPr lang="de-CH" sz="2000" kern="1000" spc="30" dirty="0" smtClean="0">
                <a:solidFill>
                  <a:srgbClr val="0070C0"/>
                </a:solidFill>
                <a:cs typeface="Franklin Gothic Book"/>
              </a:rPr>
              <a:t> </a:t>
            </a:r>
            <a:r>
              <a:rPr lang="de-CH" sz="2000" kern="1000" spc="30" dirty="0" err="1" smtClean="0">
                <a:solidFill>
                  <a:srgbClr val="0070C0"/>
                </a:solidFill>
                <a:cs typeface="Franklin Gothic Book"/>
              </a:rPr>
              <a:t>small</a:t>
            </a:r>
            <a:r>
              <a:rPr lang="de-CH" sz="2000" kern="1000" spc="30" dirty="0" smtClean="0">
                <a:solidFill>
                  <a:srgbClr val="0070C0"/>
                </a:solidFill>
                <a:cs typeface="Franklin Gothic Book"/>
              </a:rPr>
              <a:t>  </a:t>
            </a:r>
            <a:r>
              <a:rPr lang="de-CH" sz="2000" kern="1000" spc="30" dirty="0" err="1" smtClean="0">
                <a:solidFill>
                  <a:srgbClr val="0070C0"/>
                </a:solidFill>
                <a:cs typeface="Franklin Gothic Book"/>
              </a:rPr>
              <a:t>contamination</a:t>
            </a:r>
            <a:r>
              <a:rPr lang="de-CH" sz="2000" kern="1000" spc="30" dirty="0" smtClean="0">
                <a:solidFill>
                  <a:srgbClr val="0070C0"/>
                </a:solidFill>
                <a:cs typeface="Franklin Gothic Book"/>
              </a:rPr>
              <a:t> </a:t>
            </a:r>
            <a:r>
              <a:rPr lang="de-CH" sz="2000" kern="1000" spc="30" dirty="0" err="1" smtClean="0">
                <a:solidFill>
                  <a:srgbClr val="0070C0"/>
                </a:solidFill>
                <a:cs typeface="Franklin Gothic Book"/>
              </a:rPr>
              <a:t>during</a:t>
            </a:r>
            <a:r>
              <a:rPr lang="de-CH" sz="2000" kern="1000" spc="30" dirty="0" smtClean="0">
                <a:solidFill>
                  <a:srgbClr val="0070C0"/>
                </a:solidFill>
                <a:cs typeface="Franklin Gothic Book"/>
              </a:rPr>
              <a:t> </a:t>
            </a:r>
            <a:r>
              <a:rPr lang="de-CH" sz="2000" kern="1000" spc="30" dirty="0" err="1" smtClean="0">
                <a:solidFill>
                  <a:srgbClr val="0070C0"/>
                </a:solidFill>
                <a:cs typeface="Franklin Gothic Book"/>
              </a:rPr>
              <a:t>measurement</a:t>
            </a:r>
            <a:endParaRPr lang="en-GB" sz="2000" kern="1000" spc="30" dirty="0" smtClean="0">
              <a:solidFill>
                <a:srgbClr val="0070C0"/>
              </a:solidFill>
              <a:latin typeface="+mn-lt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20394757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>
                <a:solidFill>
                  <a:srgbClr val="000000"/>
                </a:solidFill>
              </a:rPr>
              <a:t>Page </a:t>
            </a:r>
            <a:fld id="{EBC07571-3134-BB4B-B83F-1A9FE18D34F3}" type="slidenum">
              <a:rPr lang="de-DE">
                <a:solidFill>
                  <a:srgbClr val="000000"/>
                </a:solidFill>
              </a:rPr>
              <a:pPr algn="r">
                <a:defRPr/>
              </a:pPr>
              <a:t>18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Wir schaffen </a:t>
            </a:r>
            <a:r>
              <a:rPr lang="de-CH" dirty="0" smtClean="0"/>
              <a:t>Wissen </a:t>
            </a:r>
            <a:r>
              <a:rPr lang="de-CH" dirty="0"/>
              <a:t>– heute für morgen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825946" y="1000108"/>
            <a:ext cx="8316468" cy="4445116"/>
          </a:xfrm>
        </p:spPr>
        <p:txBody>
          <a:bodyPr anchor="t"/>
          <a:lstStyle/>
          <a:p>
            <a:pPr marL="0" indent="0">
              <a:buNone/>
            </a:pPr>
            <a:r>
              <a:rPr lang="de-CH" sz="2000" b="1" dirty="0" err="1" smtClean="0"/>
              <a:t>Nuclide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inventory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of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quite</a:t>
            </a:r>
            <a:r>
              <a:rPr lang="de-CH" sz="2000" b="1" dirty="0" smtClean="0"/>
              <a:t> pure </a:t>
            </a:r>
            <a:r>
              <a:rPr lang="de-CH" sz="2000" b="1" dirty="0" err="1" smtClean="0"/>
              <a:t>graphite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targets</a:t>
            </a:r>
            <a:r>
              <a:rPr lang="de-CH" sz="2000" b="1" dirty="0" smtClean="0"/>
              <a:t>:</a:t>
            </a:r>
          </a:p>
          <a:p>
            <a:r>
              <a:rPr lang="de-CH" sz="2000" dirty="0" smtClean="0">
                <a:solidFill>
                  <a:srgbClr val="0070C0"/>
                </a:solidFill>
              </a:rPr>
              <a:t>C14: (</a:t>
            </a:r>
            <a:r>
              <a:rPr lang="de-CH" sz="2000" dirty="0" err="1" smtClean="0">
                <a:solidFill>
                  <a:srgbClr val="0070C0"/>
                </a:solidFill>
              </a:rPr>
              <a:t>very</a:t>
            </a:r>
            <a:r>
              <a:rPr lang="de-CH" sz="2000" dirty="0" smtClean="0">
                <a:solidFill>
                  <a:srgbClr val="0070C0"/>
                </a:solidFill>
              </a:rPr>
              <a:t>) </a:t>
            </a:r>
            <a:r>
              <a:rPr lang="de-CH" sz="2000" dirty="0" err="1" smtClean="0">
                <a:solidFill>
                  <a:srgbClr val="0070C0"/>
                </a:solidFill>
              </a:rPr>
              <a:t>good</a:t>
            </a:r>
            <a:r>
              <a:rPr lang="de-CH" sz="2000" dirty="0" smtClean="0">
                <a:solidFill>
                  <a:srgbClr val="0070C0"/>
                </a:solidFill>
              </a:rPr>
              <a:t> </a:t>
            </a:r>
            <a:r>
              <a:rPr lang="de-CH" sz="2000" dirty="0" err="1" smtClean="0">
                <a:solidFill>
                  <a:srgbClr val="0070C0"/>
                </a:solidFill>
              </a:rPr>
              <a:t>agreement</a:t>
            </a:r>
            <a:r>
              <a:rPr lang="de-CH" sz="2000" dirty="0" smtClean="0">
                <a:solidFill>
                  <a:srgbClr val="0070C0"/>
                </a:solidFill>
              </a:rPr>
              <a:t> </a:t>
            </a:r>
            <a:r>
              <a:rPr lang="de-CH" sz="2000" dirty="0" err="1" smtClean="0">
                <a:solidFill>
                  <a:srgbClr val="0070C0"/>
                </a:solidFill>
              </a:rPr>
              <a:t>with</a:t>
            </a:r>
            <a:r>
              <a:rPr lang="de-CH" sz="2000" dirty="0" smtClean="0">
                <a:solidFill>
                  <a:srgbClr val="0070C0"/>
                </a:solidFill>
              </a:rPr>
              <a:t> INCL4.6/ABLA07</a:t>
            </a:r>
          </a:p>
          <a:p>
            <a:pPr marL="0" indent="0">
              <a:buNone/>
            </a:pPr>
            <a:r>
              <a:rPr lang="de-CH" sz="2000" dirty="0"/>
              <a:t> </a:t>
            </a:r>
            <a:r>
              <a:rPr lang="de-CH" sz="2000" dirty="0" smtClean="0"/>
              <a:t>            </a:t>
            </a:r>
            <a:r>
              <a:rPr lang="de-CH" sz="2000" dirty="0" err="1" smtClean="0"/>
              <a:t>triton</a:t>
            </a:r>
            <a:r>
              <a:rPr lang="de-CH" sz="2000" dirty="0" smtClean="0"/>
              <a:t> &amp; </a:t>
            </a:r>
            <a:r>
              <a:rPr lang="de-CH" sz="2000" dirty="0" err="1" smtClean="0"/>
              <a:t>deuteron</a:t>
            </a:r>
            <a:r>
              <a:rPr lang="de-CH" sz="2000" dirty="0" smtClean="0"/>
              <a:t> </a:t>
            </a:r>
            <a:r>
              <a:rPr lang="de-CH" sz="2000" dirty="0" err="1" smtClean="0"/>
              <a:t>reactions</a:t>
            </a:r>
            <a:r>
              <a:rPr lang="de-CH" sz="2000" dirty="0" smtClean="0"/>
              <a:t> </a:t>
            </a:r>
            <a:r>
              <a:rPr lang="de-CH" sz="2000" dirty="0" err="1" smtClean="0"/>
              <a:t>important</a:t>
            </a:r>
            <a:endParaRPr lang="de-CH" sz="2000" dirty="0" smtClean="0"/>
          </a:p>
          <a:p>
            <a:pPr marL="0" indent="0">
              <a:buNone/>
            </a:pPr>
            <a:r>
              <a:rPr lang="de-CH" sz="2000" dirty="0"/>
              <a:t> </a:t>
            </a:r>
            <a:r>
              <a:rPr lang="de-CH" sz="2000" dirty="0" smtClean="0"/>
              <a:t>            </a:t>
            </a:r>
            <a:r>
              <a:rPr lang="de-CH" sz="2000" dirty="0" err="1" smtClean="0"/>
              <a:t>required</a:t>
            </a:r>
            <a:r>
              <a:rPr lang="de-CH" sz="2000" dirty="0" smtClean="0"/>
              <a:t> </a:t>
            </a:r>
            <a:r>
              <a:rPr lang="de-CH" sz="2000" dirty="0" err="1" smtClean="0"/>
              <a:t>good</a:t>
            </a:r>
            <a:r>
              <a:rPr lang="de-CH" sz="2000" dirty="0" smtClean="0"/>
              <a:t> </a:t>
            </a:r>
            <a:r>
              <a:rPr lang="de-CH" sz="2000" dirty="0" err="1" smtClean="0"/>
              <a:t>statistics</a:t>
            </a:r>
            <a:r>
              <a:rPr lang="de-CH" sz="2000" dirty="0" smtClean="0"/>
              <a:t>: 10</a:t>
            </a:r>
            <a:r>
              <a:rPr lang="de-CH" sz="2000" baseline="30000" dirty="0" smtClean="0"/>
              <a:t>8</a:t>
            </a:r>
            <a:r>
              <a:rPr lang="de-CH" sz="2000" dirty="0" smtClean="0"/>
              <a:t> </a:t>
            </a:r>
            <a:r>
              <a:rPr lang="de-CH" sz="2000" dirty="0" err="1" smtClean="0"/>
              <a:t>primary</a:t>
            </a:r>
            <a:r>
              <a:rPr lang="de-CH" sz="2000" dirty="0" smtClean="0"/>
              <a:t> </a:t>
            </a:r>
            <a:r>
              <a:rPr lang="de-CH" sz="2000" dirty="0" err="1" smtClean="0"/>
              <a:t>protons</a:t>
            </a:r>
            <a:endParaRPr lang="de-CH" sz="2000" dirty="0" smtClean="0"/>
          </a:p>
          <a:p>
            <a:r>
              <a:rPr lang="de-CH" sz="2000" dirty="0" smtClean="0">
                <a:solidFill>
                  <a:srgbClr val="0070C0"/>
                </a:solidFill>
              </a:rPr>
              <a:t>H-3: </a:t>
            </a:r>
            <a:r>
              <a:rPr lang="de-CH" sz="2000" dirty="0" err="1" smtClean="0">
                <a:solidFill>
                  <a:srgbClr val="0070C0"/>
                </a:solidFill>
              </a:rPr>
              <a:t>good</a:t>
            </a:r>
            <a:r>
              <a:rPr lang="de-CH" sz="2000" dirty="0" smtClean="0">
                <a:solidFill>
                  <a:srgbClr val="0070C0"/>
                </a:solidFill>
              </a:rPr>
              <a:t> </a:t>
            </a:r>
            <a:r>
              <a:rPr lang="de-CH" sz="2000" dirty="0" err="1" smtClean="0">
                <a:solidFill>
                  <a:srgbClr val="0070C0"/>
                </a:solidFill>
              </a:rPr>
              <a:t>agreement</a:t>
            </a:r>
            <a:r>
              <a:rPr lang="de-CH" sz="2000" dirty="0" smtClean="0">
                <a:solidFill>
                  <a:srgbClr val="0070C0"/>
                </a:solidFill>
              </a:rPr>
              <a:t> in Tg79 </a:t>
            </a:r>
            <a:r>
              <a:rPr lang="de-CH" sz="2000" dirty="0" err="1" smtClean="0">
                <a:solidFill>
                  <a:srgbClr val="0070C0"/>
                </a:solidFill>
              </a:rPr>
              <a:t>and</a:t>
            </a:r>
            <a:r>
              <a:rPr lang="de-CH" sz="2000" dirty="0" smtClean="0">
                <a:solidFill>
                  <a:srgbClr val="0070C0"/>
                </a:solidFill>
              </a:rPr>
              <a:t> Tg83 but 90 % </a:t>
            </a:r>
            <a:r>
              <a:rPr lang="de-CH" sz="2000" dirty="0" err="1" smtClean="0">
                <a:solidFill>
                  <a:srgbClr val="0070C0"/>
                </a:solidFill>
              </a:rPr>
              <a:t>missing</a:t>
            </a:r>
            <a:r>
              <a:rPr lang="de-CH" sz="2000" dirty="0" smtClean="0">
                <a:solidFill>
                  <a:srgbClr val="0070C0"/>
                </a:solidFill>
              </a:rPr>
              <a:t> in E92</a:t>
            </a:r>
          </a:p>
          <a:p>
            <a:pPr marL="0" indent="0">
              <a:buNone/>
            </a:pPr>
            <a:r>
              <a:rPr lang="de-CH" sz="2000" dirty="0"/>
              <a:t> </a:t>
            </a:r>
            <a:r>
              <a:rPr lang="de-CH" sz="2000" dirty="0" smtClean="0"/>
              <a:t>          </a:t>
            </a:r>
            <a:r>
              <a:rPr lang="de-CH" sz="2000" dirty="0" smtClean="0">
                <a:sym typeface="Wingdings" panose="05000000000000000000" pitchFamily="2" charset="2"/>
              </a:rPr>
              <a:t> </a:t>
            </a:r>
            <a:r>
              <a:rPr lang="de-CH" sz="2000" dirty="0" smtClean="0"/>
              <a:t> </a:t>
            </a:r>
            <a:r>
              <a:rPr lang="de-CH" sz="2000" dirty="0" err="1" smtClean="0"/>
              <a:t>peaked</a:t>
            </a:r>
            <a:r>
              <a:rPr lang="de-CH" sz="2000" dirty="0" smtClean="0"/>
              <a:t> </a:t>
            </a:r>
            <a:r>
              <a:rPr lang="de-CH" sz="2000" dirty="0" err="1" smtClean="0"/>
              <a:t>distribution</a:t>
            </a:r>
            <a:r>
              <a:rPr lang="de-CH" sz="2000" dirty="0" smtClean="0"/>
              <a:t> in </a:t>
            </a:r>
            <a:r>
              <a:rPr lang="de-CH" sz="2000" dirty="0" err="1" smtClean="0"/>
              <a:t>the</a:t>
            </a:r>
            <a:r>
              <a:rPr lang="de-CH" sz="2000" dirty="0" smtClean="0"/>
              <a:t> </a:t>
            </a:r>
            <a:r>
              <a:rPr lang="de-CH" sz="2000" dirty="0" err="1" smtClean="0"/>
              <a:t>center</a:t>
            </a:r>
            <a:r>
              <a:rPr lang="de-CH" sz="2000" dirty="0" smtClean="0"/>
              <a:t> </a:t>
            </a:r>
            <a:r>
              <a:rPr lang="de-CH" sz="2000" dirty="0" err="1" smtClean="0"/>
              <a:t>indicates</a:t>
            </a:r>
            <a:r>
              <a:rPr lang="de-CH" sz="2000" dirty="0" smtClean="0"/>
              <a:t> </a:t>
            </a:r>
            <a:r>
              <a:rPr lang="de-CH" sz="2000" dirty="0" err="1" smtClean="0"/>
              <a:t>that</a:t>
            </a:r>
            <a:r>
              <a:rPr lang="de-CH" sz="2000" dirty="0" smtClean="0"/>
              <a:t> </a:t>
            </a:r>
            <a:r>
              <a:rPr lang="de-CH" sz="2000" dirty="0" err="1" smtClean="0"/>
              <a:t>it</a:t>
            </a:r>
            <a:r>
              <a:rPr lang="de-CH" sz="2000" dirty="0" smtClean="0"/>
              <a:t> </a:t>
            </a:r>
            <a:r>
              <a:rPr lang="de-CH" sz="2000" dirty="0" err="1" smtClean="0"/>
              <a:t>is</a:t>
            </a:r>
            <a:r>
              <a:rPr lang="de-CH" sz="2000" dirty="0" smtClean="0"/>
              <a:t> </a:t>
            </a:r>
            <a:r>
              <a:rPr lang="de-CH" sz="2000" dirty="0" err="1" smtClean="0"/>
              <a:t>likely</a:t>
            </a:r>
            <a:r>
              <a:rPr lang="de-CH" sz="2000" dirty="0" smtClean="0"/>
              <a:t>    </a:t>
            </a:r>
          </a:p>
          <a:p>
            <a:pPr marL="0" indent="0">
              <a:buNone/>
            </a:pPr>
            <a:r>
              <a:rPr lang="de-CH" sz="2000" dirty="0"/>
              <a:t> </a:t>
            </a:r>
            <a:r>
              <a:rPr lang="de-CH" sz="2000" dirty="0" smtClean="0"/>
              <a:t>                 not a </a:t>
            </a:r>
            <a:r>
              <a:rPr lang="de-CH" sz="2000" dirty="0" err="1" smtClean="0"/>
              <a:t>temperature</a:t>
            </a:r>
            <a:r>
              <a:rPr lang="de-CH" sz="2000" dirty="0" smtClean="0"/>
              <a:t> </a:t>
            </a:r>
            <a:r>
              <a:rPr lang="de-CH" sz="2000" dirty="0" err="1" smtClean="0"/>
              <a:t>effect</a:t>
            </a:r>
            <a:r>
              <a:rPr lang="de-CH" sz="2000" dirty="0" smtClean="0"/>
              <a:t> </a:t>
            </a:r>
            <a:r>
              <a:rPr lang="de-CH" sz="2000" dirty="0" smtClean="0"/>
              <a:t> </a:t>
            </a:r>
          </a:p>
          <a:p>
            <a:pPr marL="0" indent="0">
              <a:buNone/>
            </a:pPr>
            <a:r>
              <a:rPr lang="de-CH" sz="2000" dirty="0"/>
              <a:t> </a:t>
            </a:r>
            <a:r>
              <a:rPr lang="de-CH" sz="2000" dirty="0" smtClean="0"/>
              <a:t>         </a:t>
            </a:r>
            <a:r>
              <a:rPr lang="de-CH" sz="2000" dirty="0" err="1" smtClean="0"/>
              <a:t>other</a:t>
            </a:r>
            <a:r>
              <a:rPr lang="de-CH" sz="2000" dirty="0" smtClean="0"/>
              <a:t> </a:t>
            </a:r>
            <a:r>
              <a:rPr lang="de-CH" sz="2000" dirty="0" err="1" smtClean="0"/>
              <a:t>speculations</a:t>
            </a:r>
            <a:r>
              <a:rPr lang="de-CH" sz="2000" dirty="0" smtClean="0"/>
              <a:t>:</a:t>
            </a:r>
          </a:p>
          <a:p>
            <a:pPr marL="0" indent="0">
              <a:buNone/>
            </a:pPr>
            <a:r>
              <a:rPr lang="de-CH" sz="2000" dirty="0"/>
              <a:t> </a:t>
            </a:r>
            <a:r>
              <a:rPr lang="de-CH" sz="2000" dirty="0" smtClean="0"/>
              <a:t>        - different </a:t>
            </a:r>
            <a:r>
              <a:rPr lang="de-CH" sz="2000" dirty="0" err="1" smtClean="0"/>
              <a:t>graphite</a:t>
            </a:r>
            <a:r>
              <a:rPr lang="de-CH" sz="2000" dirty="0" smtClean="0"/>
              <a:t> grades but E92</a:t>
            </a:r>
          </a:p>
          <a:p>
            <a:pPr marL="0" indent="0">
              <a:buNone/>
            </a:pPr>
            <a:r>
              <a:rPr lang="de-CH" sz="2000" dirty="0"/>
              <a:t> </a:t>
            </a:r>
            <a:r>
              <a:rPr lang="de-CH" sz="2000" dirty="0" smtClean="0"/>
              <a:t>        - </a:t>
            </a:r>
            <a:r>
              <a:rPr lang="de-CH" sz="2000" dirty="0" err="1" smtClean="0"/>
              <a:t>radiation</a:t>
            </a:r>
            <a:r>
              <a:rPr lang="de-CH" sz="2000" dirty="0" smtClean="0"/>
              <a:t> </a:t>
            </a:r>
            <a:r>
              <a:rPr lang="de-CH" sz="2000" dirty="0" err="1" smtClean="0"/>
              <a:t>damage</a:t>
            </a:r>
            <a:r>
              <a:rPr lang="de-CH" sz="2000" dirty="0" smtClean="0"/>
              <a:t>: E92 ~30 Ah  (</a:t>
            </a:r>
            <a:r>
              <a:rPr lang="de-CH" sz="2000" dirty="0" err="1" smtClean="0"/>
              <a:t>others</a:t>
            </a:r>
            <a:r>
              <a:rPr lang="de-CH" sz="2000" dirty="0" smtClean="0"/>
              <a:t> 2-7 Ah)</a:t>
            </a:r>
          </a:p>
          <a:p>
            <a:r>
              <a:rPr lang="de-CH" sz="2000" dirty="0" err="1" smtClean="0"/>
              <a:t>Comparison</a:t>
            </a:r>
            <a:r>
              <a:rPr lang="de-CH" sz="2000" dirty="0" smtClean="0"/>
              <a:t> </a:t>
            </a:r>
            <a:r>
              <a:rPr lang="de-CH" sz="2000" dirty="0" err="1" smtClean="0"/>
              <a:t>of</a:t>
            </a:r>
            <a:r>
              <a:rPr lang="de-CH" sz="2000" dirty="0" smtClean="0"/>
              <a:t> </a:t>
            </a:r>
            <a:r>
              <a:rPr lang="de-CH" sz="2000" dirty="0" err="1" smtClean="0"/>
              <a:t>radionuclides</a:t>
            </a:r>
            <a:r>
              <a:rPr lang="de-CH" sz="2000" dirty="0" smtClean="0"/>
              <a:t> Z &gt; 6 </a:t>
            </a:r>
            <a:r>
              <a:rPr lang="de-CH" sz="2000" dirty="0" err="1" smtClean="0"/>
              <a:t>with</a:t>
            </a:r>
            <a:r>
              <a:rPr lang="de-CH" sz="2000" dirty="0" smtClean="0"/>
              <a:t> </a:t>
            </a:r>
            <a:r>
              <a:rPr lang="de-CH" sz="2000" dirty="0" err="1" smtClean="0"/>
              <a:t>simulation</a:t>
            </a:r>
            <a:r>
              <a:rPr lang="de-CH" sz="2000" dirty="0" smtClean="0"/>
              <a:t> </a:t>
            </a:r>
            <a:r>
              <a:rPr lang="de-CH" sz="2000" dirty="0" err="1" smtClean="0"/>
              <a:t>indicates</a:t>
            </a:r>
            <a:r>
              <a:rPr lang="de-CH" sz="2000" dirty="0" smtClean="0"/>
              <a:t> </a:t>
            </a:r>
            <a:r>
              <a:rPr lang="de-CH" sz="2000" dirty="0" err="1" smtClean="0"/>
              <a:t>that</a:t>
            </a:r>
            <a:r>
              <a:rPr lang="de-CH" sz="2000" dirty="0" smtClean="0"/>
              <a:t> </a:t>
            </a:r>
            <a:r>
              <a:rPr lang="de-CH" sz="2000" dirty="0" err="1" smtClean="0">
                <a:solidFill>
                  <a:srgbClr val="0070C0"/>
                </a:solidFill>
              </a:rPr>
              <a:t>graphite</a:t>
            </a:r>
            <a:r>
              <a:rPr lang="de-CH" sz="2000" dirty="0" smtClean="0">
                <a:solidFill>
                  <a:srgbClr val="0070C0"/>
                </a:solidFill>
              </a:rPr>
              <a:t> </a:t>
            </a:r>
            <a:r>
              <a:rPr lang="de-CH" sz="2000" dirty="0" err="1" smtClean="0">
                <a:solidFill>
                  <a:srgbClr val="0070C0"/>
                </a:solidFill>
              </a:rPr>
              <a:t>is</a:t>
            </a:r>
            <a:r>
              <a:rPr lang="de-CH" sz="2000" dirty="0" smtClean="0">
                <a:solidFill>
                  <a:srgbClr val="0070C0"/>
                </a:solidFill>
              </a:rPr>
              <a:t> </a:t>
            </a:r>
            <a:r>
              <a:rPr lang="de-CH" sz="2000" dirty="0" err="1" smtClean="0">
                <a:solidFill>
                  <a:srgbClr val="0070C0"/>
                </a:solidFill>
              </a:rPr>
              <a:t>much</a:t>
            </a:r>
            <a:r>
              <a:rPr lang="de-CH" sz="2000" dirty="0" smtClean="0">
                <a:solidFill>
                  <a:srgbClr val="0070C0"/>
                </a:solidFill>
              </a:rPr>
              <a:t> purer </a:t>
            </a:r>
            <a:r>
              <a:rPr lang="de-CH" sz="2000" dirty="0" err="1" smtClean="0"/>
              <a:t>than</a:t>
            </a:r>
            <a:r>
              <a:rPr lang="de-CH" sz="2000" dirty="0" smtClean="0"/>
              <a:t> </a:t>
            </a:r>
            <a:r>
              <a:rPr lang="de-CH" sz="2000" dirty="0" err="1" smtClean="0"/>
              <a:t>measured</a:t>
            </a:r>
            <a:r>
              <a:rPr lang="de-CH" sz="2000" dirty="0" smtClean="0"/>
              <a:t> </a:t>
            </a:r>
            <a:r>
              <a:rPr lang="de-CH" sz="2000" dirty="0" err="1" smtClean="0"/>
              <a:t>by</a:t>
            </a:r>
            <a:r>
              <a:rPr lang="de-CH" sz="2000" dirty="0" smtClean="0"/>
              <a:t> ICP-OES </a:t>
            </a:r>
          </a:p>
          <a:p>
            <a:pPr marL="0" indent="0">
              <a:buNone/>
            </a:pPr>
            <a:r>
              <a:rPr lang="de-CH" sz="2000" dirty="0"/>
              <a:t> </a:t>
            </a:r>
            <a:r>
              <a:rPr lang="de-CH" sz="2000" dirty="0" smtClean="0"/>
              <a:t>  </a:t>
            </a:r>
            <a:r>
              <a:rPr lang="de-CH" sz="2000" dirty="0" smtClean="0"/>
              <a:t>(</a:t>
            </a:r>
            <a:r>
              <a:rPr lang="de-CH" sz="2000" dirty="0" err="1" smtClean="0"/>
              <a:t>probably</a:t>
            </a:r>
            <a:r>
              <a:rPr lang="de-CH" sz="2000" dirty="0" smtClean="0"/>
              <a:t> </a:t>
            </a:r>
            <a:r>
              <a:rPr lang="de-CH" sz="2000" dirty="0" err="1" smtClean="0"/>
              <a:t>biased</a:t>
            </a:r>
            <a:r>
              <a:rPr lang="de-CH" sz="2000" dirty="0" smtClean="0"/>
              <a:t> </a:t>
            </a:r>
            <a:r>
              <a:rPr lang="de-CH" sz="2000" dirty="0" err="1" smtClean="0"/>
              <a:t>by</a:t>
            </a:r>
            <a:r>
              <a:rPr lang="de-CH" sz="2000" dirty="0" smtClean="0"/>
              <a:t> </a:t>
            </a:r>
            <a:r>
              <a:rPr lang="de-CH" sz="2000" dirty="0" err="1" smtClean="0"/>
              <a:t>natural</a:t>
            </a:r>
            <a:r>
              <a:rPr lang="de-CH" sz="2000" dirty="0" smtClean="0"/>
              <a:t> </a:t>
            </a:r>
            <a:r>
              <a:rPr lang="de-CH" sz="2000" dirty="0" err="1" smtClean="0"/>
              <a:t>impurities</a:t>
            </a:r>
            <a:r>
              <a:rPr lang="de-CH" sz="2000" dirty="0" smtClean="0"/>
              <a:t> </a:t>
            </a:r>
            <a:r>
              <a:rPr lang="de-CH" sz="2000" dirty="0" err="1" smtClean="0"/>
              <a:t>and</a:t>
            </a:r>
            <a:r>
              <a:rPr lang="de-CH" sz="2000" dirty="0" smtClean="0"/>
              <a:t> </a:t>
            </a:r>
            <a:r>
              <a:rPr lang="de-CH" sz="2000" dirty="0" err="1" smtClean="0"/>
              <a:t>small</a:t>
            </a:r>
            <a:r>
              <a:rPr lang="de-CH" sz="2000" dirty="0" smtClean="0"/>
              <a:t> </a:t>
            </a:r>
            <a:r>
              <a:rPr lang="de-CH" sz="2000" dirty="0" err="1" smtClean="0"/>
              <a:t>contamination</a:t>
            </a:r>
            <a:r>
              <a:rPr lang="de-CH" sz="2000" dirty="0" smtClean="0"/>
              <a:t>)</a:t>
            </a: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19681549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>
                <a:solidFill>
                  <a:srgbClr val="000000"/>
                </a:solidFill>
              </a:rPr>
              <a:t>Seite </a:t>
            </a:r>
            <a:fld id="{EBC07571-3134-BB4B-B83F-1A9FE18D34F3}" type="slidenum">
              <a:rPr lang="de-DE">
                <a:solidFill>
                  <a:srgbClr val="000000"/>
                </a:solidFill>
              </a:rPr>
              <a:pPr algn="r">
                <a:defRPr/>
              </a:pPr>
              <a:t>19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Wir schaffen Wissen – heute für morgen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827088" y="1019814"/>
            <a:ext cx="2880816" cy="5577839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Acknowledgement</a:t>
            </a:r>
          </a:p>
          <a:p>
            <a:pPr marL="0" indent="0">
              <a:buNone/>
            </a:pPr>
            <a:endParaRPr lang="de-CH" dirty="0" smtClean="0"/>
          </a:p>
          <a:p>
            <a:r>
              <a:rPr lang="en-GB" b="1" dirty="0"/>
              <a:t>Jean-Christophe </a:t>
            </a:r>
            <a:r>
              <a:rPr lang="en-GB" b="1" dirty="0" smtClean="0"/>
              <a:t>DAVID for INCL4.6/ABLA07 and support during implementation in MCNPX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88295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635896" y="217305"/>
            <a:ext cx="1562928" cy="39164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500" dirty="0" smtClean="0">
                <a:solidFill>
                  <a:srgbClr val="686868"/>
                </a:solidFill>
                <a:latin typeface="Georgia"/>
                <a:cs typeface="Arial" panose="020B0604020202020204" pitchFamily="34" charset="0"/>
              </a:rPr>
              <a:t>Motivation</a:t>
            </a:r>
            <a:endParaRPr lang="en-US" sz="2500" dirty="0">
              <a:solidFill>
                <a:srgbClr val="686868"/>
              </a:solidFill>
              <a:latin typeface="Georgia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868950" y="2420888"/>
            <a:ext cx="8369792" cy="243759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2400" kern="1000" spc="30" dirty="0" smtClean="0">
                <a:solidFill>
                  <a:srgbClr val="0070C0"/>
                </a:solidFill>
                <a:cs typeface="Franklin Gothic Book"/>
              </a:rPr>
              <a:t>Radioisotopes in (pure) activated graphite: H-3, Be-7, Be-10, C-14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2000" kern="1000" spc="30" dirty="0" smtClean="0">
                <a:cs typeface="Franklin Gothic Book"/>
              </a:rPr>
              <a:t>Be-7(T</a:t>
            </a:r>
            <a:r>
              <a:rPr lang="en-GB" sz="2000" kern="1000" spc="30" baseline="-25000" dirty="0" smtClean="0">
                <a:cs typeface="Franklin Gothic Book"/>
              </a:rPr>
              <a:t>1/2</a:t>
            </a:r>
            <a:r>
              <a:rPr lang="en-GB" sz="2000" kern="1000" spc="30" dirty="0" smtClean="0">
                <a:cs typeface="Franklin Gothic Book"/>
              </a:rPr>
              <a:t> = 53 d): determines high dose rate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2000" kern="1000" spc="30" dirty="0" smtClean="0">
                <a:cs typeface="Franklin Gothic Book"/>
              </a:rPr>
              <a:t>H-3: problem of outgassing as graphite is porous </a:t>
            </a:r>
            <a:r>
              <a:rPr lang="en-GB" sz="2000" kern="1000" spc="30" dirty="0" smtClean="0">
                <a:cs typeface="Franklin Gothic Book"/>
              </a:rPr>
              <a:t>(during operation or later) </a:t>
            </a:r>
            <a:endParaRPr lang="en-GB" sz="2000" kern="1000" spc="30" dirty="0" smtClean="0">
              <a:cs typeface="Franklin Gothic Book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000" kern="1000" spc="30" dirty="0" smtClean="0">
                <a:cs typeface="Franklin Gothic Book"/>
              </a:rPr>
              <a:t>C-14 </a:t>
            </a:r>
            <a:r>
              <a:rPr lang="en-GB" sz="2000" kern="1000" spc="30" dirty="0" smtClean="0">
                <a:cs typeface="Franklin Gothic Book"/>
              </a:rPr>
              <a:t>(T</a:t>
            </a:r>
            <a:r>
              <a:rPr lang="en-GB" sz="2000" kern="1000" spc="30" baseline="-25000" dirty="0" smtClean="0">
                <a:cs typeface="Franklin Gothic Book"/>
              </a:rPr>
              <a:t>1/2</a:t>
            </a:r>
            <a:r>
              <a:rPr lang="en-GB" sz="2000" kern="1000" spc="30" dirty="0" smtClean="0">
                <a:cs typeface="Franklin Gothic Book"/>
              </a:rPr>
              <a:t> </a:t>
            </a:r>
            <a:r>
              <a:rPr lang="en-GB" sz="2000" kern="1000" spc="30" dirty="0">
                <a:cs typeface="Franklin Gothic Book"/>
              </a:rPr>
              <a:t>= </a:t>
            </a:r>
            <a:r>
              <a:rPr lang="en-GB" sz="2000" kern="1000" spc="30" dirty="0" smtClean="0">
                <a:cs typeface="Franklin Gothic Book"/>
              </a:rPr>
              <a:t>5730 y): long-lived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2000" kern="1000" spc="30" dirty="0">
                <a:cs typeface="Franklin Gothic Book"/>
              </a:rPr>
              <a:t> </a:t>
            </a:r>
            <a:r>
              <a:rPr lang="en-GB" sz="2000" kern="1000" spc="30" dirty="0" smtClean="0">
                <a:cs typeface="Franklin Gothic Book"/>
              </a:rPr>
              <a:t>                                  candidate for migration in the final repository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2000" kern="1000" spc="30" dirty="0" smtClean="0">
                <a:cs typeface="Franklin Gothic Book"/>
              </a:rPr>
              <a:t>                               </a:t>
            </a:r>
            <a:r>
              <a:rPr lang="en-GB" sz="2000" kern="1000" spc="30" dirty="0" smtClean="0">
                <a:cs typeface="Franklin Gothic Book"/>
                <a:sym typeface="Wingdings" panose="05000000000000000000" pitchFamily="2" charset="2"/>
              </a:rPr>
              <a:t> special measures for disposal of radioactive graphite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2000" kern="1000" spc="30" dirty="0" smtClean="0">
                <a:cs typeface="Franklin Gothic Book"/>
                <a:sym typeface="Wingdings" panose="05000000000000000000" pitchFamily="2" charset="2"/>
              </a:rPr>
              <a:t>                                    (also due to the presence of Cl-36)</a:t>
            </a:r>
            <a:endParaRPr lang="en-GB" sz="2000" kern="1000" spc="30" dirty="0" smtClean="0">
              <a:cs typeface="Franklin Gothic Book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844833" y="5068576"/>
            <a:ext cx="5383269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000" kern="1000" spc="30" dirty="0" smtClean="0">
                <a:latin typeface="+mn-lt"/>
                <a:cs typeface="Franklin Gothic Book"/>
              </a:rPr>
              <a:t>590 </a:t>
            </a:r>
            <a:r>
              <a:rPr lang="de-CH" sz="2000" kern="1000" spc="30" dirty="0" err="1" smtClean="0">
                <a:latin typeface="+mn-lt"/>
                <a:cs typeface="Franklin Gothic Book"/>
              </a:rPr>
              <a:t>MeV</a:t>
            </a:r>
            <a:r>
              <a:rPr lang="de-CH" sz="2000" kern="1000" spc="30" dirty="0" smtClean="0">
                <a:latin typeface="+mn-lt"/>
                <a:cs typeface="Franklin Gothic Book"/>
              </a:rPr>
              <a:t> </a:t>
            </a:r>
            <a:r>
              <a:rPr lang="de-CH" sz="2000" kern="1000" spc="30" dirty="0" err="1" smtClean="0">
                <a:latin typeface="+mn-lt"/>
                <a:cs typeface="Franklin Gothic Book"/>
              </a:rPr>
              <a:t>protons</a:t>
            </a:r>
            <a:r>
              <a:rPr lang="de-CH" sz="2000" kern="1000" spc="30" dirty="0" smtClean="0">
                <a:latin typeface="+mn-lt"/>
                <a:cs typeface="Franklin Gothic Book"/>
              </a:rPr>
              <a:t> on (</a:t>
            </a:r>
            <a:r>
              <a:rPr lang="de-CH" sz="2000" kern="1000" spc="30" dirty="0" err="1" smtClean="0">
                <a:latin typeface="+mn-lt"/>
                <a:cs typeface="Franklin Gothic Book"/>
              </a:rPr>
              <a:t>quite</a:t>
            </a:r>
            <a:r>
              <a:rPr lang="de-CH" sz="2000" kern="1000" spc="30" dirty="0" smtClean="0">
                <a:latin typeface="+mn-lt"/>
                <a:cs typeface="Franklin Gothic Book"/>
              </a:rPr>
              <a:t>) pure </a:t>
            </a:r>
            <a:r>
              <a:rPr lang="de-CH" sz="2000" kern="1000" spc="30" dirty="0" err="1" smtClean="0">
                <a:latin typeface="+mn-lt"/>
                <a:cs typeface="Franklin Gothic Book"/>
              </a:rPr>
              <a:t>graphite</a:t>
            </a:r>
            <a:r>
              <a:rPr lang="de-CH" sz="2000" kern="1000" spc="30" dirty="0" smtClean="0">
                <a:latin typeface="+mn-lt"/>
                <a:cs typeface="Franklin Gothic Book"/>
              </a:rPr>
              <a:t>: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de-CH" sz="2000" kern="1000" spc="30" dirty="0" smtClean="0">
                <a:solidFill>
                  <a:srgbClr val="FF0000"/>
                </a:solidFill>
                <a:cs typeface="Franklin Gothic Book"/>
              </a:rPr>
              <a:t>simple </a:t>
            </a:r>
            <a:r>
              <a:rPr lang="de-CH" sz="2000" kern="1000" spc="30" dirty="0" err="1" smtClean="0">
                <a:solidFill>
                  <a:srgbClr val="FF0000"/>
                </a:solidFill>
                <a:cs typeface="Franklin Gothic Book"/>
              </a:rPr>
              <a:t>system</a:t>
            </a:r>
            <a:r>
              <a:rPr lang="de-CH" sz="2000" kern="1000" spc="30" dirty="0" smtClean="0">
                <a:solidFill>
                  <a:srgbClr val="FF0000"/>
                </a:solidFill>
                <a:cs typeface="Franklin Gothic Book"/>
              </a:rPr>
              <a:t> </a:t>
            </a:r>
            <a:r>
              <a:rPr lang="de-CH" sz="2000" kern="1000" spc="30" dirty="0" smtClean="0">
                <a:solidFill>
                  <a:srgbClr val="FF0000"/>
                </a:solidFill>
                <a:cs typeface="Franklin Gothic Book"/>
                <a:sym typeface="Wingdings" panose="05000000000000000000" pitchFamily="2" charset="2"/>
              </a:rPr>
              <a:t> </a:t>
            </a:r>
            <a:r>
              <a:rPr lang="de-CH" sz="2000" kern="1000" spc="30" dirty="0" err="1" smtClean="0">
                <a:solidFill>
                  <a:srgbClr val="FF0000"/>
                </a:solidFill>
                <a:cs typeface="Franklin Gothic Book"/>
                <a:sym typeface="Wingdings" panose="05000000000000000000" pitchFamily="2" charset="2"/>
              </a:rPr>
              <a:t>well</a:t>
            </a:r>
            <a:r>
              <a:rPr lang="de-CH" sz="2000" kern="1000" spc="30" dirty="0" smtClean="0">
                <a:solidFill>
                  <a:srgbClr val="FF0000"/>
                </a:solidFill>
                <a:cs typeface="Franklin Gothic Book"/>
                <a:sym typeface="Wingdings" panose="05000000000000000000" pitchFamily="2" charset="2"/>
              </a:rPr>
              <a:t> </a:t>
            </a:r>
            <a:r>
              <a:rPr lang="de-CH" sz="2000" kern="1000" spc="30" dirty="0" err="1" smtClean="0">
                <a:solidFill>
                  <a:srgbClr val="FF0000"/>
                </a:solidFill>
                <a:cs typeface="Franklin Gothic Book"/>
                <a:sym typeface="Wingdings" panose="05000000000000000000" pitchFamily="2" charset="2"/>
              </a:rPr>
              <a:t>suited</a:t>
            </a:r>
            <a:r>
              <a:rPr lang="de-CH" sz="2000" kern="1000" spc="30" dirty="0" smtClean="0">
                <a:solidFill>
                  <a:srgbClr val="FF0000"/>
                </a:solidFill>
                <a:cs typeface="Franklin Gothic Book"/>
                <a:sym typeface="Wingdings" panose="05000000000000000000" pitchFamily="2" charset="2"/>
              </a:rPr>
              <a:t> </a:t>
            </a:r>
            <a:r>
              <a:rPr lang="de-CH" sz="2000" kern="1000" spc="30" dirty="0" err="1" smtClean="0">
                <a:solidFill>
                  <a:srgbClr val="FF0000"/>
                </a:solidFill>
                <a:cs typeface="Franklin Gothic Book"/>
                <a:sym typeface="Wingdings" panose="05000000000000000000" pitchFamily="2" charset="2"/>
              </a:rPr>
              <a:t>for</a:t>
            </a:r>
            <a:r>
              <a:rPr lang="de-CH" sz="2000" kern="1000" spc="30" dirty="0" smtClean="0">
                <a:solidFill>
                  <a:srgbClr val="FF0000"/>
                </a:solidFill>
                <a:cs typeface="Franklin Gothic Book"/>
                <a:sym typeface="Wingdings" panose="05000000000000000000" pitchFamily="2" charset="2"/>
              </a:rPr>
              <a:t> </a:t>
            </a:r>
            <a:r>
              <a:rPr lang="de-CH" sz="2000" kern="1000" spc="30" dirty="0" err="1" smtClean="0">
                <a:solidFill>
                  <a:srgbClr val="FF0000"/>
                </a:solidFill>
                <a:cs typeface="Franklin Gothic Book"/>
                <a:sym typeface="Wingdings" panose="05000000000000000000" pitchFamily="2" charset="2"/>
              </a:rPr>
              <a:t>benchmarking</a:t>
            </a:r>
            <a:endParaRPr lang="en-GB" sz="2000" kern="1000" spc="30" dirty="0" smtClean="0">
              <a:solidFill>
                <a:srgbClr val="FF0000"/>
              </a:solidFill>
              <a:cs typeface="Franklin Gothic Book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44833" y="5859562"/>
            <a:ext cx="6970819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000" kern="1000" spc="30" dirty="0" err="1" smtClean="0">
                <a:latin typeface="+mn-lt"/>
                <a:cs typeface="Franklin Gothic Book"/>
              </a:rPr>
              <a:t>Here</a:t>
            </a:r>
            <a:r>
              <a:rPr lang="de-CH" sz="2000" kern="1000" spc="30" dirty="0" smtClean="0">
                <a:latin typeface="+mn-lt"/>
                <a:cs typeface="Franklin Gothic Book"/>
              </a:rPr>
              <a:t>: </a:t>
            </a:r>
            <a:r>
              <a:rPr lang="de-CH" sz="2000" b="1" kern="1000" spc="30" dirty="0" smtClean="0">
                <a:solidFill>
                  <a:srgbClr val="00B050"/>
                </a:solidFill>
                <a:cs typeface="Franklin Gothic Book"/>
              </a:rPr>
              <a:t>MCNPX2.7.0 </a:t>
            </a:r>
            <a:r>
              <a:rPr lang="de-CH" sz="2000" b="1" kern="1000" spc="30" dirty="0" smtClean="0">
                <a:solidFill>
                  <a:srgbClr val="00B050"/>
                </a:solidFill>
                <a:cs typeface="Franklin Gothic Book"/>
              </a:rPr>
              <a:t>+ </a:t>
            </a:r>
            <a:r>
              <a:rPr lang="de-CH" sz="2000" b="1" kern="1000" spc="30" dirty="0" smtClean="0">
                <a:solidFill>
                  <a:srgbClr val="00B050"/>
                </a:solidFill>
                <a:cs typeface="Franklin Gothic Book"/>
              </a:rPr>
              <a:t>BERTINI-</a:t>
            </a:r>
            <a:r>
              <a:rPr lang="de-CH" sz="2000" b="1" kern="1000" spc="30" dirty="0" err="1" smtClean="0">
                <a:solidFill>
                  <a:srgbClr val="00B050"/>
                </a:solidFill>
                <a:cs typeface="Franklin Gothic Book"/>
              </a:rPr>
              <a:t>Dresner</a:t>
            </a:r>
            <a:r>
              <a:rPr lang="de-CH" sz="2000" b="1" kern="1000" spc="30" dirty="0" smtClean="0">
                <a:solidFill>
                  <a:srgbClr val="00B050"/>
                </a:solidFill>
                <a:cs typeface="Franklin Gothic Book"/>
              </a:rPr>
              <a:t>-RAL  &amp;  INCL4.6/ABLA07</a:t>
            </a:r>
            <a:endParaRPr lang="en-GB" sz="2000" b="1" kern="1000" spc="30" dirty="0" smtClean="0">
              <a:solidFill>
                <a:srgbClr val="00B050"/>
              </a:solidFill>
              <a:cs typeface="Franklin Gothic Book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811603" y="6216031"/>
            <a:ext cx="7673126" cy="32162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000" kern="1000" spc="30" dirty="0" err="1" smtClean="0">
                <a:latin typeface="+mn-lt"/>
                <a:cs typeface="Franklin Gothic Book"/>
              </a:rPr>
              <a:t>Measured</a:t>
            </a:r>
            <a:r>
              <a:rPr lang="de-CH" sz="2000" kern="1000" spc="30" dirty="0" smtClean="0">
                <a:latin typeface="+mn-lt"/>
                <a:cs typeface="Franklin Gothic Book"/>
              </a:rPr>
              <a:t> isotopes: </a:t>
            </a:r>
            <a:r>
              <a:rPr lang="en-GB" sz="2000" kern="1000" spc="30" dirty="0">
                <a:solidFill>
                  <a:srgbClr val="0070C0"/>
                </a:solidFill>
                <a:cs typeface="Franklin Gothic Book"/>
              </a:rPr>
              <a:t>H-3, Be-7, Be-10, </a:t>
            </a:r>
            <a:r>
              <a:rPr lang="en-GB" sz="2000" kern="1000" spc="30" dirty="0" smtClean="0">
                <a:solidFill>
                  <a:srgbClr val="0070C0"/>
                </a:solidFill>
                <a:cs typeface="Franklin Gothic Book"/>
              </a:rPr>
              <a:t>C-14, </a:t>
            </a:r>
            <a:r>
              <a:rPr lang="en-GB" sz="2000" kern="1000" spc="30" dirty="0" smtClean="0">
                <a:cs typeface="Franklin Gothic Book"/>
              </a:rPr>
              <a:t>Na-22, Al-26, Ti-44, Mn-54 </a:t>
            </a:r>
            <a:r>
              <a:rPr lang="de-CH" sz="2000" kern="1000" spc="30" dirty="0" smtClean="0">
                <a:latin typeface="+mn-lt"/>
                <a:cs typeface="Franklin Gothic Book"/>
              </a:rPr>
              <a:t> </a:t>
            </a:r>
            <a:endParaRPr lang="en-GB" sz="2000" kern="1000" spc="30" dirty="0" smtClean="0">
              <a:latin typeface="+mn-lt"/>
              <a:cs typeface="Franklin Gothic Book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779492" y="856006"/>
            <a:ext cx="786811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de-CH" sz="2000" b="1" dirty="0" err="1">
                <a:solidFill>
                  <a:srgbClr val="3366FF"/>
                </a:solidFill>
                <a:cs typeface="Arial" panose="020B0604020202020204" pitchFamily="34" charset="0"/>
              </a:rPr>
              <a:t>Disposal</a:t>
            </a:r>
            <a:r>
              <a:rPr lang="de-CH" sz="2000" b="1" dirty="0">
                <a:solidFill>
                  <a:srgbClr val="3366FF"/>
                </a:solidFill>
                <a:cs typeface="Arial" panose="020B0604020202020204" pitchFamily="34" charset="0"/>
              </a:rPr>
              <a:t> </a:t>
            </a:r>
            <a:r>
              <a:rPr lang="de-CH" sz="2000" b="1" dirty="0" err="1">
                <a:solidFill>
                  <a:srgbClr val="3366FF"/>
                </a:solidFill>
                <a:cs typeface="Arial" panose="020B0604020202020204" pitchFamily="34" charset="0"/>
              </a:rPr>
              <a:t>of</a:t>
            </a:r>
            <a:r>
              <a:rPr lang="de-CH" sz="2000" b="1" dirty="0">
                <a:solidFill>
                  <a:srgbClr val="3366FF"/>
                </a:solidFill>
                <a:cs typeface="Arial" panose="020B0604020202020204" pitchFamily="34" charset="0"/>
              </a:rPr>
              <a:t> </a:t>
            </a:r>
            <a:r>
              <a:rPr lang="de-CH" sz="2000" b="1" dirty="0" err="1" smtClean="0">
                <a:solidFill>
                  <a:srgbClr val="3366FF"/>
                </a:solidFill>
                <a:cs typeface="Arial" panose="020B0604020202020204" pitchFamily="34" charset="0"/>
              </a:rPr>
              <a:t>radioactive</a:t>
            </a:r>
            <a:r>
              <a:rPr lang="de-CH" sz="2000" b="1" dirty="0" smtClean="0">
                <a:solidFill>
                  <a:srgbClr val="3366FF"/>
                </a:solidFill>
                <a:cs typeface="Arial" panose="020B0604020202020204" pitchFamily="34" charset="0"/>
              </a:rPr>
              <a:t> </a:t>
            </a:r>
            <a:r>
              <a:rPr lang="de-CH" sz="2000" b="1" dirty="0" err="1" smtClean="0">
                <a:solidFill>
                  <a:srgbClr val="3366FF"/>
                </a:solidFill>
                <a:cs typeface="Arial" panose="020B0604020202020204" pitchFamily="34" charset="0"/>
              </a:rPr>
              <a:t>waste</a:t>
            </a:r>
            <a:r>
              <a:rPr lang="de-CH" sz="2000" b="1" dirty="0">
                <a:solidFill>
                  <a:srgbClr val="3366FF"/>
                </a:solidFill>
                <a:cs typeface="Arial" panose="020B0604020202020204" pitchFamily="34" charset="0"/>
              </a:rPr>
              <a:t> </a:t>
            </a:r>
            <a:r>
              <a:rPr lang="de-CH" sz="2000" b="1" dirty="0" smtClean="0">
                <a:solidFill>
                  <a:srgbClr val="3366FF"/>
                </a:solidFill>
                <a:cs typeface="Arial" panose="020B0604020202020204" pitchFamily="34" charset="0"/>
              </a:rPr>
              <a:t>(</a:t>
            </a:r>
            <a:r>
              <a:rPr lang="de-CH" sz="2000" b="1" dirty="0" err="1" smtClean="0">
                <a:solidFill>
                  <a:srgbClr val="3366FF"/>
                </a:solidFill>
                <a:cs typeface="Arial" panose="020B0604020202020204" pitchFamily="34" charset="0"/>
              </a:rPr>
              <a:t>specially</a:t>
            </a:r>
            <a:r>
              <a:rPr lang="de-CH" sz="2000" b="1" dirty="0" smtClean="0">
                <a:solidFill>
                  <a:srgbClr val="3366FF"/>
                </a:solidFill>
                <a:cs typeface="Arial" panose="020B0604020202020204" pitchFamily="34" charset="0"/>
              </a:rPr>
              <a:t> </a:t>
            </a:r>
            <a:r>
              <a:rPr lang="de-CH" sz="2000" b="1" dirty="0" err="1" smtClean="0">
                <a:solidFill>
                  <a:srgbClr val="3366FF"/>
                </a:solidFill>
                <a:cs typeface="Arial" panose="020B0604020202020204" pitchFamily="34" charset="0"/>
              </a:rPr>
              <a:t>targets</a:t>
            </a:r>
            <a:r>
              <a:rPr lang="de-CH" sz="2000" b="1" dirty="0" smtClean="0">
                <a:solidFill>
                  <a:srgbClr val="3366FF"/>
                </a:solidFill>
                <a:cs typeface="Arial" panose="020B0604020202020204" pitchFamily="34" charset="0"/>
              </a:rPr>
              <a:t>)</a:t>
            </a:r>
          </a:p>
          <a:p>
            <a:pPr marL="342900" indent="-342900">
              <a:lnSpc>
                <a:spcPct val="110000"/>
              </a:lnSpc>
              <a:buFontTx/>
              <a:buChar char="-"/>
            </a:pPr>
            <a:r>
              <a:rPr lang="de-CH" sz="2000" dirty="0" err="1" smtClean="0">
                <a:cs typeface="Arial" panose="020B0604020202020204" pitchFamily="34" charset="0"/>
              </a:rPr>
              <a:t>Authorities</a:t>
            </a:r>
            <a:r>
              <a:rPr lang="de-CH" sz="2000" dirty="0" smtClean="0">
                <a:cs typeface="Arial" panose="020B0604020202020204" pitchFamily="34" charset="0"/>
              </a:rPr>
              <a:t> </a:t>
            </a:r>
            <a:r>
              <a:rPr lang="de-CH" sz="2000" dirty="0" err="1">
                <a:cs typeface="Arial" panose="020B0604020202020204" pitchFamily="34" charset="0"/>
              </a:rPr>
              <a:t>need</a:t>
            </a:r>
            <a:r>
              <a:rPr lang="de-CH" sz="2000" dirty="0">
                <a:cs typeface="Arial" panose="020B0604020202020204" pitchFamily="34" charset="0"/>
              </a:rPr>
              <a:t> </a:t>
            </a:r>
            <a:r>
              <a:rPr lang="de-CH" sz="2000" dirty="0" err="1">
                <a:cs typeface="Arial" panose="020B0604020202020204" pitchFamily="34" charset="0"/>
              </a:rPr>
              <a:t>complete</a:t>
            </a:r>
            <a:r>
              <a:rPr lang="de-CH" sz="2000" dirty="0">
                <a:cs typeface="Arial" panose="020B0604020202020204" pitchFamily="34" charset="0"/>
              </a:rPr>
              <a:t> (</a:t>
            </a:r>
            <a:r>
              <a:rPr lang="de-CH" sz="2000" dirty="0" err="1">
                <a:cs typeface="Arial" panose="020B0604020202020204" pitchFamily="34" charset="0"/>
              </a:rPr>
              <a:t>calculated</a:t>
            </a:r>
            <a:r>
              <a:rPr lang="de-CH" sz="2000" dirty="0">
                <a:cs typeface="Arial" panose="020B0604020202020204" pitchFamily="34" charset="0"/>
              </a:rPr>
              <a:t>) </a:t>
            </a:r>
            <a:r>
              <a:rPr lang="de-CH" sz="2000" dirty="0" err="1">
                <a:cs typeface="Arial" panose="020B0604020202020204" pitchFamily="34" charset="0"/>
              </a:rPr>
              <a:t>nuclide</a:t>
            </a:r>
            <a:r>
              <a:rPr lang="de-CH" sz="2000" dirty="0">
                <a:cs typeface="Arial" panose="020B0604020202020204" pitchFamily="34" charset="0"/>
              </a:rPr>
              <a:t> </a:t>
            </a:r>
            <a:r>
              <a:rPr lang="de-CH" sz="2000" dirty="0" err="1">
                <a:cs typeface="Arial" panose="020B0604020202020204" pitchFamily="34" charset="0"/>
              </a:rPr>
              <a:t>inventory</a:t>
            </a:r>
            <a:r>
              <a:rPr lang="de-CH" sz="2000" dirty="0"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cs typeface="Arial" panose="020B0604020202020204" pitchFamily="34" charset="0"/>
              </a:rPr>
              <a:t>of</a:t>
            </a:r>
            <a:r>
              <a:rPr lang="de-CH" sz="2000" dirty="0" smtClean="0">
                <a:cs typeface="Arial" panose="020B0604020202020204" pitchFamily="34" charset="0"/>
              </a:rPr>
              <a:t> </a:t>
            </a:r>
            <a:r>
              <a:rPr lang="de-CH" sz="2000" dirty="0" err="1">
                <a:cs typeface="Arial" panose="020B0604020202020204" pitchFamily="34" charset="0"/>
              </a:rPr>
              <a:t>long-lived</a:t>
            </a:r>
            <a:r>
              <a:rPr lang="de-CH" sz="2000" dirty="0">
                <a:cs typeface="Arial" panose="020B0604020202020204" pitchFamily="34" charset="0"/>
              </a:rPr>
              <a:t> </a:t>
            </a:r>
            <a:r>
              <a:rPr lang="de-CH" sz="2000" dirty="0" smtClean="0">
                <a:cs typeface="Arial" panose="020B0604020202020204" pitchFamily="34" charset="0"/>
              </a:rPr>
              <a:t>  </a:t>
            </a:r>
          </a:p>
          <a:p>
            <a:pPr>
              <a:lnSpc>
                <a:spcPct val="110000"/>
              </a:lnSpc>
            </a:pPr>
            <a:r>
              <a:rPr lang="de-CH" sz="2000" dirty="0">
                <a:cs typeface="Arial" panose="020B0604020202020204" pitchFamily="34" charset="0"/>
              </a:rPr>
              <a:t> </a:t>
            </a:r>
            <a:r>
              <a:rPr lang="de-CH" sz="2000" dirty="0" smtClean="0">
                <a:cs typeface="Arial" panose="020B0604020202020204" pitchFamily="34" charset="0"/>
              </a:rPr>
              <a:t>     </a:t>
            </a:r>
            <a:r>
              <a:rPr lang="de-CH" sz="2000" dirty="0" smtClean="0">
                <a:cs typeface="Arial" panose="020B0604020202020204" pitchFamily="34" charset="0"/>
              </a:rPr>
              <a:t>isotopes </a:t>
            </a:r>
            <a:r>
              <a:rPr lang="de-CH" sz="2000" dirty="0">
                <a:cs typeface="Arial" panose="020B0604020202020204" pitchFamily="34" charset="0"/>
              </a:rPr>
              <a:t>(T1/2 &gt; 60 d)</a:t>
            </a:r>
          </a:p>
          <a:p>
            <a:pPr>
              <a:lnSpc>
                <a:spcPct val="110000"/>
              </a:lnSpc>
            </a:pPr>
            <a:r>
              <a:rPr lang="de-CH" sz="2000" dirty="0" smtClean="0">
                <a:cs typeface="Arial" panose="020B0604020202020204" pitchFamily="34" charset="0"/>
              </a:rPr>
              <a:t>-     </a:t>
            </a:r>
            <a:r>
              <a:rPr lang="de-CH" sz="2000" dirty="0" err="1" smtClean="0">
                <a:cs typeface="Arial" panose="020B0604020202020204" pitchFamily="34" charset="0"/>
              </a:rPr>
              <a:t>Predictions</a:t>
            </a:r>
            <a:r>
              <a:rPr lang="de-CH" sz="2000" dirty="0" smtClean="0">
                <a:cs typeface="Arial" panose="020B0604020202020204" pitchFamily="34" charset="0"/>
              </a:rPr>
              <a:t> </a:t>
            </a:r>
            <a:r>
              <a:rPr lang="de-CH" sz="2000" dirty="0" err="1">
                <a:cs typeface="Arial" panose="020B0604020202020204" pitchFamily="34" charset="0"/>
              </a:rPr>
              <a:t>have</a:t>
            </a:r>
            <a:r>
              <a:rPr lang="de-CH" sz="2000" dirty="0">
                <a:cs typeface="Arial" panose="020B0604020202020204" pitchFamily="34" charset="0"/>
              </a:rPr>
              <a:t> </a:t>
            </a:r>
            <a:r>
              <a:rPr lang="de-CH" sz="2000" dirty="0" err="1">
                <a:cs typeface="Arial" panose="020B0604020202020204" pitchFamily="34" charset="0"/>
              </a:rPr>
              <a:t>to</a:t>
            </a:r>
            <a:r>
              <a:rPr lang="de-CH" sz="2000" dirty="0">
                <a:cs typeface="Arial" panose="020B0604020202020204" pitchFamily="34" charset="0"/>
              </a:rPr>
              <a:t> </a:t>
            </a:r>
            <a:r>
              <a:rPr lang="de-CH" sz="2000" dirty="0" err="1">
                <a:cs typeface="Arial" panose="020B0604020202020204" pitchFamily="34" charset="0"/>
              </a:rPr>
              <a:t>be</a:t>
            </a:r>
            <a:r>
              <a:rPr lang="de-CH" sz="2000" dirty="0">
                <a:cs typeface="Arial" panose="020B0604020202020204" pitchFamily="34" charset="0"/>
              </a:rPr>
              <a:t> (</a:t>
            </a:r>
            <a:r>
              <a:rPr lang="de-CH" sz="2000" dirty="0" err="1">
                <a:cs typeface="Arial" panose="020B0604020202020204" pitchFamily="34" charset="0"/>
              </a:rPr>
              <a:t>partly</a:t>
            </a:r>
            <a:r>
              <a:rPr lang="de-CH" sz="2000" dirty="0">
                <a:cs typeface="Arial" panose="020B0604020202020204" pitchFamily="34" charset="0"/>
              </a:rPr>
              <a:t>) </a:t>
            </a:r>
            <a:r>
              <a:rPr lang="de-CH" sz="2000" dirty="0" err="1" smtClean="0">
                <a:cs typeface="Arial" panose="020B0604020202020204" pitchFamily="34" charset="0"/>
              </a:rPr>
              <a:t>validated</a:t>
            </a:r>
            <a:endParaRPr lang="de-CH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244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1889125" y="161925"/>
            <a:ext cx="61388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200">
                <a:solidFill>
                  <a:srgbClr val="000000"/>
                </a:solidFill>
              </a:rPr>
              <a:t> </a:t>
            </a:r>
            <a:r>
              <a:rPr lang="en-GB" altLang="en-US" sz="2400">
                <a:solidFill>
                  <a:srgbClr val="FF0000"/>
                </a:solidFill>
              </a:rPr>
              <a:t>A new design of graphite wheel: 2003 - now</a:t>
            </a:r>
            <a:endParaRPr lang="de-CH" altLang="en-US" sz="2400">
              <a:solidFill>
                <a:srgbClr val="FF0000"/>
              </a:solidFill>
            </a:endParaRPr>
          </a:p>
        </p:txBody>
      </p:sp>
      <p:pic>
        <p:nvPicPr>
          <p:cNvPr id="15363" name="Picture 5" descr="Target_t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36613"/>
            <a:ext cx="8496300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AutoShape 6"/>
          <p:cNvSpPr>
            <a:spLocks noChangeArrowheads="1"/>
          </p:cNvSpPr>
          <p:nvPr/>
        </p:nvSpPr>
        <p:spPr bwMode="auto">
          <a:xfrm>
            <a:off x="5837238" y="5554663"/>
            <a:ext cx="3055937" cy="800100"/>
          </a:xfrm>
          <a:prstGeom prst="roundRect">
            <a:avLst>
              <a:gd name="adj" fmla="val 16667"/>
            </a:avLst>
          </a:prstGeom>
          <a:solidFill>
            <a:srgbClr val="DFE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altLang="ja-JP" sz="1400">
                <a:solidFill>
                  <a:srgbClr val="FF0000"/>
                </a:solidFill>
                <a:ea typeface="ＭＳ Ｐゴシック" pitchFamily="34" charset="-128"/>
              </a:rPr>
              <a:t>Record: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altLang="ja-JP" sz="1400">
                <a:solidFill>
                  <a:srgbClr val="FF0000"/>
                </a:solidFill>
                <a:ea typeface="ＭＳ Ｐゴシック" pitchFamily="34" charset="-128"/>
              </a:rPr>
              <a:t>Integrated beam current:  ~33.5 Ah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altLang="ja-JP" sz="1400">
                <a:solidFill>
                  <a:srgbClr val="FF0000"/>
                </a:solidFill>
                <a:ea typeface="ＭＳ Ｐゴシック" pitchFamily="34" charset="-128"/>
              </a:rPr>
              <a:t>Irradiation damage rate:  ~3.4 dpa</a:t>
            </a:r>
            <a:endParaRPr lang="de-CH" altLang="en-US" sz="1400">
              <a:solidFill>
                <a:srgbClr val="FF0000"/>
              </a:solidFill>
            </a:endParaRPr>
          </a:p>
        </p:txBody>
      </p:sp>
      <p:sp>
        <p:nvSpPr>
          <p:cNvPr id="15365" name="AutoShape 7"/>
          <p:cNvSpPr>
            <a:spLocks noChangeArrowheads="1"/>
          </p:cNvSpPr>
          <p:nvPr/>
        </p:nvSpPr>
        <p:spPr bwMode="auto">
          <a:xfrm>
            <a:off x="395288" y="5589588"/>
            <a:ext cx="2808287" cy="720725"/>
          </a:xfrm>
          <a:prstGeom prst="wedgeRoundRectCallout">
            <a:avLst>
              <a:gd name="adj1" fmla="val 67579"/>
              <a:gd name="adj2" fmla="val -90968"/>
              <a:gd name="adj3" fmla="val 16667"/>
            </a:avLst>
          </a:prstGeom>
          <a:solidFill>
            <a:srgbClr val="DFE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</a:rPr>
              <a:t>The gaps allow </a:t>
            </a:r>
            <a:r>
              <a:rPr lang="en-US" altLang="en-US" sz="1400">
                <a:solidFill>
                  <a:srgbClr val="FF0000"/>
                </a:solidFill>
              </a:rPr>
              <a:t>unconstrained dimensional changes</a:t>
            </a:r>
            <a:r>
              <a:rPr lang="en-US" altLang="en-US" sz="1400">
                <a:solidFill>
                  <a:srgbClr val="000000"/>
                </a:solidFill>
              </a:rPr>
              <a:t> of the irradiated part of the graphite.</a:t>
            </a:r>
            <a:endParaRPr lang="de-CH" altLang="en-US" sz="1400">
              <a:solidFill>
                <a:srgbClr val="000000"/>
              </a:solidFill>
            </a:endParaRPr>
          </a:p>
        </p:txBody>
      </p:sp>
      <p:sp>
        <p:nvSpPr>
          <p:cNvPr id="15366" name="AutoShape 8"/>
          <p:cNvSpPr>
            <a:spLocks noChangeArrowheads="1"/>
          </p:cNvSpPr>
          <p:nvPr/>
        </p:nvSpPr>
        <p:spPr bwMode="auto">
          <a:xfrm>
            <a:off x="5795963" y="836613"/>
            <a:ext cx="3055937" cy="800100"/>
          </a:xfrm>
          <a:prstGeom prst="roundRect">
            <a:avLst>
              <a:gd name="adj" fmla="val 16667"/>
            </a:avLst>
          </a:prstGeom>
          <a:solidFill>
            <a:srgbClr val="DFE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altLang="en-US" sz="1400">
                <a:solidFill>
                  <a:srgbClr val="000000"/>
                </a:solidFill>
              </a:rPr>
              <a:t>12 segments: 1mm wide gaps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altLang="en-US" sz="1400">
                <a:solidFill>
                  <a:srgbClr val="000000"/>
                </a:solidFill>
              </a:rPr>
              <a:t>at 1700 K: 0.5 mm gaps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altLang="en-US" sz="1400">
                <a:solidFill>
                  <a:srgbClr val="000000"/>
                </a:solidFill>
              </a:rPr>
              <a:t>intensity variation: &lt; 0.2%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exchange flask 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75" y="800100"/>
            <a:ext cx="3716338" cy="558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2946400" y="179388"/>
            <a:ext cx="337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altLang="en-US" sz="2400">
                <a:solidFill>
                  <a:srgbClr val="FF0000"/>
                </a:solidFill>
                <a:cs typeface="Arial" charset="0"/>
              </a:rPr>
              <a:t>Meson Production Area</a:t>
            </a:r>
            <a:endParaRPr lang="en-US" altLang="en-US" sz="24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304800" y="1600200"/>
            <a:ext cx="50292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CH" altLang="en-US" sz="2400">
                <a:solidFill>
                  <a:srgbClr val="000000"/>
                </a:solidFill>
                <a:cs typeface="Arial" charset="0"/>
              </a:rPr>
              <a:t>Access to working platform after removing 3-4 m of concrete roof shielding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de-CH" altLang="en-US" sz="2400">
              <a:solidFill>
                <a:srgbClr val="000000"/>
              </a:solidFill>
              <a:cs typeface="Arial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CH" altLang="en-US" sz="2400">
                <a:solidFill>
                  <a:srgbClr val="000000"/>
                </a:solidFill>
                <a:cs typeface="Arial" charset="0"/>
              </a:rPr>
              <a:t>Use of remotely controlled </a:t>
            </a:r>
            <a:r>
              <a:rPr lang="de-CH" altLang="en-US" sz="2400">
                <a:solidFill>
                  <a:srgbClr val="FF3300"/>
                </a:solidFill>
                <a:cs typeface="Arial" charset="0"/>
              </a:rPr>
              <a:t>shielded exchange flasks</a:t>
            </a:r>
            <a:r>
              <a:rPr lang="de-CH" altLang="en-US" sz="2400">
                <a:solidFill>
                  <a:srgbClr val="000000"/>
                </a:solidFill>
                <a:cs typeface="Arial" charset="0"/>
              </a:rPr>
              <a:t> to remove defective components.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de-CH" altLang="en-US" sz="2400">
              <a:solidFill>
                <a:srgbClr val="000000"/>
              </a:solidFill>
              <a:cs typeface="Arial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CH" altLang="en-US" sz="2400">
                <a:solidFill>
                  <a:srgbClr val="000000"/>
                </a:solidFill>
                <a:cs typeface="Arial" charset="0"/>
              </a:rPr>
              <a:t>Repair work done in a hot cell.</a:t>
            </a:r>
            <a:endParaRPr lang="en-US" altLang="en-US" sz="240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8" name="Rectangle 28"/>
          <p:cNvSpPr>
            <a:spLocks noChangeArrowheads="1"/>
          </p:cNvSpPr>
          <p:nvPr/>
        </p:nvSpPr>
        <p:spPr bwMode="auto">
          <a:xfrm>
            <a:off x="2293938" y="188913"/>
            <a:ext cx="4785284" cy="4770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500" dirty="0" smtClean="0">
                <a:solidFill>
                  <a:srgbClr val="686868"/>
                </a:solidFill>
                <a:latin typeface="Georgia"/>
                <a:cs typeface="Arial" charset="0"/>
              </a:rPr>
              <a:t>PSI Proton Accelerator Facilities</a:t>
            </a:r>
            <a:endParaRPr lang="en-US" sz="2500" dirty="0">
              <a:solidFill>
                <a:srgbClr val="686868"/>
              </a:solidFill>
              <a:latin typeface="Georgia"/>
              <a:cs typeface="Arial" charset="0"/>
            </a:endParaRPr>
          </a:p>
        </p:txBody>
      </p:sp>
      <p:pic>
        <p:nvPicPr>
          <p:cNvPr id="31" name="Picture 4" descr="image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847725"/>
            <a:ext cx="8639175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0" y="3827463"/>
            <a:ext cx="117763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cs typeface="Arial" charset="0"/>
              </a:rPr>
              <a:t>Injector 2</a:t>
            </a:r>
            <a:endParaRPr lang="en-US" sz="2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1698625" y="4103688"/>
            <a:ext cx="1661673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cs typeface="Arial" charset="0"/>
              </a:rPr>
              <a:t>Ring cyclotron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cs typeface="Arial" charset="0"/>
              </a:rPr>
              <a:t>590 MeV</a:t>
            </a:r>
            <a:endParaRPr lang="en-US" sz="2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4" name="Line 7"/>
          <p:cNvSpPr>
            <a:spLocks noChangeShapeType="1"/>
          </p:cNvSpPr>
          <p:nvPr/>
        </p:nvSpPr>
        <p:spPr bwMode="auto">
          <a:xfrm flipV="1">
            <a:off x="3629025" y="3513138"/>
            <a:ext cx="246063" cy="1058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2824163" y="4608513"/>
            <a:ext cx="110818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cs typeface="Arial" charset="0"/>
              </a:rPr>
              <a:t>Target M</a:t>
            </a:r>
            <a:endParaRPr lang="en-US" sz="2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6" name="Line 9"/>
          <p:cNvSpPr>
            <a:spLocks noChangeShapeType="1"/>
          </p:cNvSpPr>
          <p:nvPr/>
        </p:nvSpPr>
        <p:spPr bwMode="auto">
          <a:xfrm flipH="1">
            <a:off x="4165600" y="2395538"/>
            <a:ext cx="942975" cy="50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4789488" y="2174875"/>
            <a:ext cx="1013611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cs typeface="Arial" charset="0"/>
              </a:rPr>
              <a:t>Target E</a:t>
            </a:r>
            <a:endParaRPr lang="en-US" sz="2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8" name="Line 11"/>
          <p:cNvSpPr>
            <a:spLocks noChangeShapeType="1"/>
          </p:cNvSpPr>
          <p:nvPr/>
        </p:nvSpPr>
        <p:spPr bwMode="auto">
          <a:xfrm flipH="1">
            <a:off x="4775200" y="928688"/>
            <a:ext cx="1989138" cy="622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9" name="Text Box 12"/>
          <p:cNvSpPr txBox="1">
            <a:spLocks noChangeArrowheads="1"/>
          </p:cNvSpPr>
          <p:nvPr/>
        </p:nvSpPr>
        <p:spPr bwMode="auto">
          <a:xfrm>
            <a:off x="6831013" y="747713"/>
            <a:ext cx="7056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cs typeface="Arial" charset="0"/>
              </a:rPr>
              <a:t>SINQ</a:t>
            </a:r>
            <a:endParaRPr lang="en-US" sz="2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" name="Line 13"/>
          <p:cNvSpPr>
            <a:spLocks noChangeShapeType="1"/>
          </p:cNvSpPr>
          <p:nvPr/>
        </p:nvSpPr>
        <p:spPr bwMode="auto">
          <a:xfrm flipV="1">
            <a:off x="3629025" y="4676450"/>
            <a:ext cx="668337" cy="83064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1" name="Text Box 14"/>
          <p:cNvSpPr txBox="1">
            <a:spLocks noChangeArrowheads="1"/>
          </p:cNvSpPr>
          <p:nvPr/>
        </p:nvSpPr>
        <p:spPr bwMode="auto">
          <a:xfrm>
            <a:off x="3281211" y="5424458"/>
            <a:ext cx="651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cs typeface="Arial" charset="0"/>
              </a:rPr>
              <a:t>UCN</a:t>
            </a:r>
            <a:endParaRPr lang="en-US" sz="2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2" name="Line 15"/>
          <p:cNvSpPr>
            <a:spLocks noChangeShapeType="1"/>
          </p:cNvSpPr>
          <p:nvPr/>
        </p:nvSpPr>
        <p:spPr bwMode="auto">
          <a:xfrm flipV="1">
            <a:off x="4732338" y="4354513"/>
            <a:ext cx="420687" cy="1247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3" name="Text Box 16"/>
          <p:cNvSpPr txBox="1">
            <a:spLocks noChangeArrowheads="1"/>
          </p:cNvSpPr>
          <p:nvPr/>
        </p:nvSpPr>
        <p:spPr bwMode="auto">
          <a:xfrm>
            <a:off x="4276725" y="5610225"/>
            <a:ext cx="19418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cs typeface="Arial" charset="0"/>
              </a:rPr>
              <a:t>Comet: 250 MeV</a:t>
            </a:r>
            <a:endParaRPr lang="en-US" sz="2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4" name="Text Box 17"/>
          <p:cNvSpPr txBox="1">
            <a:spLocks noChangeArrowheads="1"/>
          </p:cNvSpPr>
          <p:nvPr/>
        </p:nvSpPr>
        <p:spPr bwMode="auto">
          <a:xfrm>
            <a:off x="6570663" y="5449888"/>
            <a:ext cx="10652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cs typeface="Arial" charset="0"/>
              </a:rPr>
              <a:t>Gantry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 1</a:t>
            </a: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5" name="Line 18"/>
          <p:cNvSpPr>
            <a:spLocks noChangeShapeType="1"/>
          </p:cNvSpPr>
          <p:nvPr/>
        </p:nvSpPr>
        <p:spPr bwMode="auto">
          <a:xfrm flipH="1" flipV="1">
            <a:off x="6197600" y="5153025"/>
            <a:ext cx="465138" cy="333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6" name="Text Box 19"/>
          <p:cNvSpPr txBox="1">
            <a:spLocks noChangeArrowheads="1"/>
          </p:cNvSpPr>
          <p:nvPr/>
        </p:nvSpPr>
        <p:spPr bwMode="auto">
          <a:xfrm>
            <a:off x="7723188" y="5106988"/>
            <a:ext cx="10828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cs typeface="Arial" charset="0"/>
              </a:rPr>
              <a:t>Gantry 2</a:t>
            </a:r>
            <a:endParaRPr lang="en-US" sz="2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7" name="Line 20"/>
          <p:cNvSpPr>
            <a:spLocks noChangeShapeType="1"/>
          </p:cNvSpPr>
          <p:nvPr/>
        </p:nvSpPr>
        <p:spPr bwMode="auto">
          <a:xfrm flipH="1" flipV="1">
            <a:off x="6677025" y="4702175"/>
            <a:ext cx="1103313" cy="538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8" name="Text Box 21"/>
          <p:cNvSpPr txBox="1">
            <a:spLocks noChangeArrowheads="1"/>
          </p:cNvSpPr>
          <p:nvPr/>
        </p:nvSpPr>
        <p:spPr bwMode="auto">
          <a:xfrm>
            <a:off x="243596" y="5424458"/>
            <a:ext cx="485851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cs typeface="Arial" charset="0"/>
              </a:rPr>
              <a:t>at present: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cs typeface="Arial" charset="0"/>
              </a:rPr>
              <a:t>Nominal 2.2 mA (approval for 2.4 mA)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cs typeface="Arial" charset="0"/>
              </a:rPr>
              <a:t>Max. integral charge/year: 10 Ah on Target E </a:t>
            </a:r>
            <a:endParaRPr lang="en-US" sz="2000" dirty="0">
              <a:cs typeface="Arial" charset="0"/>
            </a:endParaRPr>
          </a:p>
        </p:txBody>
      </p:sp>
      <p:sp>
        <p:nvSpPr>
          <p:cNvPr id="49" name="Rectangle 22"/>
          <p:cNvSpPr>
            <a:spLocks noChangeArrowheads="1"/>
          </p:cNvSpPr>
          <p:nvPr/>
        </p:nvSpPr>
        <p:spPr bwMode="auto">
          <a:xfrm>
            <a:off x="7699375" y="5530850"/>
            <a:ext cx="1391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3300"/>
                </a:solidFill>
                <a:cs typeface="Arial" charset="0"/>
              </a:rPr>
              <a:t>PROSCAN</a:t>
            </a:r>
            <a:endParaRPr lang="en-US" sz="2400" dirty="0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50" name="Line 23"/>
          <p:cNvSpPr>
            <a:spLocks noChangeShapeType="1"/>
          </p:cNvSpPr>
          <p:nvPr/>
        </p:nvSpPr>
        <p:spPr bwMode="auto">
          <a:xfrm>
            <a:off x="2598738" y="1160463"/>
            <a:ext cx="187325" cy="1350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1" name="Text Box 24"/>
          <p:cNvSpPr txBox="1">
            <a:spLocks noChangeArrowheads="1"/>
          </p:cNvSpPr>
          <p:nvPr/>
        </p:nvSpPr>
        <p:spPr bwMode="auto">
          <a:xfrm>
            <a:off x="2100263" y="835025"/>
            <a:ext cx="7942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cs typeface="Arial" charset="0"/>
              </a:rPr>
              <a:t>OPTIS</a:t>
            </a:r>
            <a:endParaRPr lang="en-US" sz="2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2" name="Text Box 25"/>
          <p:cNvSpPr txBox="1">
            <a:spLocks noChangeArrowheads="1"/>
          </p:cNvSpPr>
          <p:nvPr/>
        </p:nvSpPr>
        <p:spPr bwMode="auto">
          <a:xfrm>
            <a:off x="8083550" y="4005064"/>
            <a:ext cx="9818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cs typeface="Arial" charset="0"/>
              </a:rPr>
              <a:t>OPTIS 2</a:t>
            </a:r>
            <a:endParaRPr lang="en-US" sz="2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3" name="Line 26"/>
          <p:cNvSpPr>
            <a:spLocks noChangeShapeType="1"/>
          </p:cNvSpPr>
          <p:nvPr/>
        </p:nvSpPr>
        <p:spPr bwMode="auto">
          <a:xfrm flipH="1">
            <a:off x="6313488" y="4221088"/>
            <a:ext cx="1858912" cy="176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4" name="Rectangle 27"/>
          <p:cNvSpPr>
            <a:spLocks noChangeArrowheads="1"/>
          </p:cNvSpPr>
          <p:nvPr/>
        </p:nvSpPr>
        <p:spPr bwMode="auto">
          <a:xfrm>
            <a:off x="1514475" y="1771650"/>
            <a:ext cx="117763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cs typeface="Arial" charset="0"/>
              </a:rPr>
              <a:t>Injector 1</a:t>
            </a:r>
            <a:endParaRPr lang="en-US" sz="2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5" name="Line 26"/>
          <p:cNvSpPr>
            <a:spLocks noChangeShapeType="1"/>
          </p:cNvSpPr>
          <p:nvPr/>
        </p:nvSpPr>
        <p:spPr bwMode="auto">
          <a:xfrm flipH="1">
            <a:off x="6588224" y="3717032"/>
            <a:ext cx="1080120" cy="1042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6" name="Text Box 17"/>
          <p:cNvSpPr txBox="1">
            <a:spLocks noChangeArrowheads="1"/>
          </p:cNvSpPr>
          <p:nvPr/>
        </p:nvSpPr>
        <p:spPr bwMode="auto">
          <a:xfrm>
            <a:off x="7668344" y="3501008"/>
            <a:ext cx="10828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B050"/>
                </a:solidFill>
                <a:cs typeface="Arial" charset="0"/>
              </a:rPr>
              <a:t>Gantry 3</a:t>
            </a:r>
            <a:endParaRPr lang="en-US" sz="2000" dirty="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74625" y="6424536"/>
            <a:ext cx="80965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000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Target E: World’s highest intensity </a:t>
            </a:r>
            <a:r>
              <a:rPr lang="en-GB" altLang="en-US" sz="2000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c.w</a:t>
            </a:r>
            <a:r>
              <a:rPr lang="en-GB" altLang="en-US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surface </a:t>
            </a:r>
            <a:r>
              <a:rPr lang="en-GB" altLang="en-US" sz="2000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muon beams &gt; 10</a:t>
            </a:r>
            <a:r>
              <a:rPr lang="en-GB" altLang="en-US" sz="2000" baseline="30000" dirty="0">
                <a:solidFill>
                  <a:srgbClr val="FF00FF"/>
                </a:solidFill>
                <a:latin typeface="Arial" charset="0"/>
              </a:rPr>
              <a:t>8</a:t>
            </a:r>
            <a:r>
              <a:rPr lang="en-GB" altLang="en-US" sz="2000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µ/s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3276600" y="188913"/>
            <a:ext cx="30241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CH" altLang="en-US" sz="2500" dirty="0">
                <a:solidFill>
                  <a:srgbClr val="686868"/>
                </a:solidFill>
                <a:latin typeface="Georgia" panose="02040502050405020303" pitchFamily="18" charset="0"/>
              </a:rPr>
              <a:t>Target-E design</a:t>
            </a:r>
          </a:p>
        </p:txBody>
      </p:sp>
      <p:grpSp>
        <p:nvGrpSpPr>
          <p:cNvPr id="12291" name="Group 24"/>
          <p:cNvGrpSpPr>
            <a:grpSpLocks/>
          </p:cNvGrpSpPr>
          <p:nvPr/>
        </p:nvGrpSpPr>
        <p:grpSpPr bwMode="auto">
          <a:xfrm>
            <a:off x="6300788" y="836613"/>
            <a:ext cx="3000375" cy="4549775"/>
            <a:chOff x="3938" y="799"/>
            <a:chExt cx="1890" cy="2866"/>
          </a:xfrm>
        </p:grpSpPr>
        <p:pic>
          <p:nvPicPr>
            <p:cNvPr id="1230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79"/>
            <a:stretch>
              <a:fillRect/>
            </a:stretch>
          </p:blipFill>
          <p:spPr bwMode="auto">
            <a:xfrm>
              <a:off x="3938" y="799"/>
              <a:ext cx="1669" cy="2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12304" name="Line 6"/>
            <p:cNvSpPr>
              <a:spLocks noChangeShapeType="1"/>
            </p:cNvSpPr>
            <p:nvPr/>
          </p:nvSpPr>
          <p:spPr bwMode="auto">
            <a:xfrm>
              <a:off x="5300" y="2815"/>
              <a:ext cx="432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305" name="Line 7"/>
            <p:cNvSpPr>
              <a:spLocks noChangeShapeType="1"/>
            </p:cNvSpPr>
            <p:nvPr/>
          </p:nvSpPr>
          <p:spPr bwMode="auto">
            <a:xfrm flipH="1">
              <a:off x="4820" y="2815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306" name="Text Box 8"/>
            <p:cNvSpPr txBox="1">
              <a:spLocks noChangeArrowheads="1"/>
            </p:cNvSpPr>
            <p:nvPr/>
          </p:nvSpPr>
          <p:spPr bwMode="auto">
            <a:xfrm>
              <a:off x="5239" y="2911"/>
              <a:ext cx="5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defTabSz="76200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6200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620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620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620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de-CH" altLang="en-US" sz="1600">
                  <a:solidFill>
                    <a:srgbClr val="FF0000"/>
                  </a:solidFill>
                </a:rPr>
                <a:t>p-beam</a:t>
              </a:r>
              <a:endParaRPr lang="en-US" altLang="en-US" sz="1600">
                <a:solidFill>
                  <a:srgbClr val="FF0000"/>
                </a:solidFill>
              </a:endParaRPr>
            </a:p>
          </p:txBody>
        </p:sp>
      </p:grpSp>
      <p:pic>
        <p:nvPicPr>
          <p:cNvPr id="12292" name="Picture 9" descr="~AUT00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8663"/>
            <a:ext cx="301307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10"/>
          <p:cNvSpPr txBox="1">
            <a:spLocks noChangeArrowheads="1"/>
          </p:cNvSpPr>
          <p:nvPr/>
        </p:nvSpPr>
        <p:spPr bwMode="auto">
          <a:xfrm>
            <a:off x="1331913" y="549275"/>
            <a:ext cx="1295400" cy="336550"/>
          </a:xfrm>
          <a:prstGeom prst="rect">
            <a:avLst/>
          </a:prstGeom>
          <a:solidFill>
            <a:srgbClr val="DFE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CH" altLang="en-US" sz="1600">
                <a:solidFill>
                  <a:srgbClr val="000000"/>
                </a:solidFill>
              </a:rPr>
              <a:t>Drive shaft</a:t>
            </a:r>
            <a:endParaRPr lang="en-GB" altLang="en-US" sz="1600">
              <a:solidFill>
                <a:srgbClr val="000000"/>
              </a:solidFill>
            </a:endParaRPr>
          </a:p>
        </p:txBody>
      </p:sp>
      <p:sp>
        <p:nvSpPr>
          <p:cNvPr id="12294" name="Text Box 11"/>
          <p:cNvSpPr txBox="1">
            <a:spLocks noChangeArrowheads="1"/>
          </p:cNvSpPr>
          <p:nvPr/>
        </p:nvSpPr>
        <p:spPr bwMode="auto">
          <a:xfrm>
            <a:off x="2916238" y="4941888"/>
            <a:ext cx="3095625" cy="1508125"/>
          </a:xfrm>
          <a:prstGeom prst="rect">
            <a:avLst/>
          </a:prstGeom>
          <a:solidFill>
            <a:srgbClr val="DFE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1600" b="1" u="sng">
                <a:solidFill>
                  <a:srgbClr val="000000"/>
                </a:solidFill>
              </a:rPr>
              <a:t>BALL BEARINGS</a:t>
            </a:r>
            <a:r>
              <a:rPr lang="en-GB" altLang="en-US" sz="1600" b="1">
                <a:solidFill>
                  <a:srgbClr val="000000"/>
                </a:solidFill>
              </a:rPr>
              <a:t> *)</a:t>
            </a:r>
          </a:p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r>
              <a:rPr lang="en-GB" altLang="en-US" sz="1600">
                <a:solidFill>
                  <a:srgbClr val="000000"/>
                </a:solidFill>
              </a:rPr>
              <a:t>Silicon nitride balls, coated with MoS2</a:t>
            </a:r>
          </a:p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r>
              <a:rPr lang="en-GB" altLang="en-US" sz="1600">
                <a:solidFill>
                  <a:srgbClr val="000000"/>
                </a:solidFill>
              </a:rPr>
              <a:t>Rings and cage silver coated</a:t>
            </a:r>
          </a:p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r>
              <a:rPr lang="en-GB" altLang="en-US" sz="1600">
                <a:solidFill>
                  <a:srgbClr val="000000"/>
                </a:solidFill>
              </a:rPr>
              <a:t>*) GMN, Nürnberg, Germany</a:t>
            </a:r>
          </a:p>
        </p:txBody>
      </p:sp>
      <p:sp>
        <p:nvSpPr>
          <p:cNvPr id="12295" name="Text Box 12"/>
          <p:cNvSpPr txBox="1">
            <a:spLocks noChangeArrowheads="1"/>
          </p:cNvSpPr>
          <p:nvPr/>
        </p:nvSpPr>
        <p:spPr bwMode="auto">
          <a:xfrm>
            <a:off x="2916238" y="3789363"/>
            <a:ext cx="3168650" cy="947737"/>
          </a:xfrm>
          <a:prstGeom prst="rect">
            <a:avLst/>
          </a:prstGeom>
          <a:solidFill>
            <a:srgbClr val="DFE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CH" altLang="en-US" sz="1600" b="1" u="sng">
                <a:solidFill>
                  <a:srgbClr val="000000"/>
                </a:solidFill>
              </a:rPr>
              <a:t>SPOKES</a:t>
            </a:r>
            <a:r>
              <a:rPr lang="de-CH" altLang="en-US" sz="1600">
                <a:solidFill>
                  <a:srgbClr val="000000"/>
                </a:solidFill>
              </a:rPr>
              <a:t>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1600">
                <a:solidFill>
                  <a:srgbClr val="000000"/>
                </a:solidFill>
              </a:rPr>
              <a:t>To enable the thermal expansion of the target  cone</a:t>
            </a:r>
          </a:p>
        </p:txBody>
      </p:sp>
      <p:sp>
        <p:nvSpPr>
          <p:cNvPr id="12296" name="Line 13"/>
          <p:cNvSpPr>
            <a:spLocks noChangeShapeType="1"/>
          </p:cNvSpPr>
          <p:nvPr/>
        </p:nvSpPr>
        <p:spPr bwMode="auto">
          <a:xfrm>
            <a:off x="2305050" y="3186113"/>
            <a:ext cx="682625" cy="6746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297" name="Line 14"/>
          <p:cNvSpPr>
            <a:spLocks noChangeShapeType="1"/>
          </p:cNvSpPr>
          <p:nvPr/>
        </p:nvSpPr>
        <p:spPr bwMode="auto">
          <a:xfrm flipV="1">
            <a:off x="1873250" y="1089025"/>
            <a:ext cx="647700" cy="3127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298" name="Line 15"/>
          <p:cNvSpPr>
            <a:spLocks noChangeShapeType="1"/>
          </p:cNvSpPr>
          <p:nvPr/>
        </p:nvSpPr>
        <p:spPr bwMode="auto">
          <a:xfrm flipH="1">
            <a:off x="755650" y="836613"/>
            <a:ext cx="720725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299" name="Text Box 16"/>
          <p:cNvSpPr txBox="1">
            <a:spLocks noChangeArrowheads="1"/>
          </p:cNvSpPr>
          <p:nvPr/>
        </p:nvSpPr>
        <p:spPr bwMode="auto">
          <a:xfrm>
            <a:off x="2592388" y="836613"/>
            <a:ext cx="3635375" cy="2751137"/>
          </a:xfrm>
          <a:prstGeom prst="rect">
            <a:avLst/>
          </a:prstGeom>
          <a:solidFill>
            <a:srgbClr val="DFE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 u="sng" dirty="0">
                <a:solidFill>
                  <a:srgbClr val="000000"/>
                </a:solidFill>
              </a:rPr>
              <a:t>TARGET CONE</a:t>
            </a:r>
          </a:p>
          <a:p>
            <a:pPr eaLnBrk="0" fontAlgn="base" hangingPunct="0">
              <a:spcBef>
                <a:spcPct val="1000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</a:rPr>
              <a:t>Mean diameter:              </a:t>
            </a:r>
            <a:r>
              <a:rPr lang="en-US" altLang="en-US" sz="1600" dirty="0" smtClean="0">
                <a:solidFill>
                  <a:srgbClr val="000000"/>
                </a:solidFill>
              </a:rPr>
              <a:t> 450 </a:t>
            </a:r>
            <a:r>
              <a:rPr lang="en-US" altLang="en-US" sz="1600" dirty="0">
                <a:solidFill>
                  <a:srgbClr val="000000"/>
                </a:solidFill>
              </a:rPr>
              <a:t>mm</a:t>
            </a:r>
          </a:p>
          <a:p>
            <a:pPr eaLnBrk="0" fontAlgn="base" hangingPunct="0">
              <a:spcBef>
                <a:spcPct val="10000"/>
              </a:spcBef>
              <a:spcAft>
                <a:spcPct val="0"/>
              </a:spcAft>
            </a:pPr>
            <a:r>
              <a:rPr lang="de-CH" altLang="en-US" sz="1600" dirty="0">
                <a:solidFill>
                  <a:srgbClr val="000000"/>
                </a:solidFill>
              </a:rPr>
              <a:t>Graphite </a:t>
            </a:r>
            <a:r>
              <a:rPr lang="de-CH" altLang="en-US" sz="1600" dirty="0" err="1">
                <a:solidFill>
                  <a:srgbClr val="000000"/>
                </a:solidFill>
              </a:rPr>
              <a:t>density</a:t>
            </a:r>
            <a:r>
              <a:rPr lang="de-CH" altLang="en-US" sz="1600" dirty="0">
                <a:solidFill>
                  <a:srgbClr val="000000"/>
                </a:solidFill>
              </a:rPr>
              <a:t>:   	</a:t>
            </a:r>
            <a:r>
              <a:rPr lang="de-CH" altLang="en-US" sz="1600" dirty="0" smtClean="0">
                <a:solidFill>
                  <a:srgbClr val="000000"/>
                </a:solidFill>
              </a:rPr>
              <a:t>1.8 </a:t>
            </a:r>
            <a:r>
              <a:rPr lang="de-CH" altLang="en-US" sz="1600" dirty="0">
                <a:solidFill>
                  <a:srgbClr val="000000"/>
                </a:solidFill>
              </a:rPr>
              <a:t>g/cm</a:t>
            </a:r>
            <a:r>
              <a:rPr lang="de-CH" altLang="en-US" sz="1600" baseline="30000" dirty="0">
                <a:solidFill>
                  <a:srgbClr val="000000"/>
                </a:solidFill>
              </a:rPr>
              <a:t>3</a:t>
            </a:r>
            <a:endParaRPr lang="en-US" altLang="en-US" sz="1600" baseline="30000" dirty="0">
              <a:solidFill>
                <a:srgbClr val="000000"/>
              </a:solidFill>
            </a:endParaRPr>
          </a:p>
          <a:p>
            <a:pPr fontAlgn="base">
              <a:spcBef>
                <a:spcPct val="10000"/>
              </a:spcBef>
              <a:spcAft>
                <a:spcPct val="0"/>
              </a:spcAft>
              <a:buClr>
                <a:srgbClr val="333399"/>
              </a:buClr>
            </a:pPr>
            <a:r>
              <a:rPr lang="de-CH" altLang="en-US" sz="1600" dirty="0">
                <a:solidFill>
                  <a:srgbClr val="000000"/>
                </a:solidFill>
              </a:rPr>
              <a:t>Operating </a:t>
            </a:r>
            <a:r>
              <a:rPr lang="de-CH" altLang="en-US" sz="1600" dirty="0" err="1">
                <a:solidFill>
                  <a:srgbClr val="000000"/>
                </a:solidFill>
              </a:rPr>
              <a:t>Temperature</a:t>
            </a:r>
            <a:r>
              <a:rPr lang="de-CH" altLang="en-US" sz="1600" dirty="0">
                <a:solidFill>
                  <a:srgbClr val="000000"/>
                </a:solidFill>
              </a:rPr>
              <a:t>: 1700 K</a:t>
            </a:r>
          </a:p>
          <a:p>
            <a:pPr fontAlgn="base">
              <a:spcBef>
                <a:spcPct val="10000"/>
              </a:spcBef>
              <a:spcAft>
                <a:spcPct val="0"/>
              </a:spcAft>
              <a:buClr>
                <a:srgbClr val="333399"/>
              </a:buClr>
            </a:pPr>
            <a:r>
              <a:rPr lang="de-CH" altLang="en-US" sz="1600" dirty="0">
                <a:solidFill>
                  <a:srgbClr val="000000"/>
                </a:solidFill>
              </a:rPr>
              <a:t>Irradiation </a:t>
            </a:r>
            <a:r>
              <a:rPr lang="de-CH" altLang="en-US" sz="1600" dirty="0" err="1">
                <a:solidFill>
                  <a:srgbClr val="000000"/>
                </a:solidFill>
              </a:rPr>
              <a:t>damage</a:t>
            </a:r>
            <a:r>
              <a:rPr lang="de-CH" altLang="en-US" sz="1600" dirty="0">
                <a:solidFill>
                  <a:srgbClr val="000000"/>
                </a:solidFill>
              </a:rPr>
              <a:t> rate:  0.1 dpa/Ah</a:t>
            </a:r>
          </a:p>
          <a:p>
            <a:pPr fontAlgn="base">
              <a:spcBef>
                <a:spcPct val="10000"/>
              </a:spcBef>
              <a:spcAft>
                <a:spcPct val="0"/>
              </a:spcAft>
              <a:buClr>
                <a:srgbClr val="333399"/>
              </a:buClr>
            </a:pPr>
            <a:r>
              <a:rPr lang="de-CH" altLang="en-US" sz="1600" dirty="0" err="1">
                <a:solidFill>
                  <a:srgbClr val="000000"/>
                </a:solidFill>
              </a:rPr>
              <a:t>Rotational</a:t>
            </a:r>
            <a:r>
              <a:rPr lang="de-CH" altLang="en-US" sz="1600" dirty="0">
                <a:solidFill>
                  <a:srgbClr val="000000"/>
                </a:solidFill>
              </a:rPr>
              <a:t> Speed: 	</a:t>
            </a:r>
            <a:r>
              <a:rPr lang="de-CH" altLang="en-US" sz="1600" dirty="0" smtClean="0">
                <a:solidFill>
                  <a:srgbClr val="000000"/>
                </a:solidFill>
              </a:rPr>
              <a:t>1 </a:t>
            </a:r>
            <a:r>
              <a:rPr lang="de-CH" altLang="en-US" sz="1600" dirty="0">
                <a:solidFill>
                  <a:srgbClr val="000000"/>
                </a:solidFill>
              </a:rPr>
              <a:t>Turn/s</a:t>
            </a:r>
          </a:p>
          <a:p>
            <a:pPr fontAlgn="base">
              <a:spcBef>
                <a:spcPct val="10000"/>
              </a:spcBef>
              <a:spcAft>
                <a:spcPct val="0"/>
              </a:spcAft>
              <a:buClr>
                <a:srgbClr val="333399"/>
              </a:buClr>
            </a:pPr>
            <a:r>
              <a:rPr lang="de-CH" altLang="en-US" sz="1600" dirty="0">
                <a:solidFill>
                  <a:srgbClr val="000000"/>
                </a:solidFill>
              </a:rPr>
              <a:t>Target </a:t>
            </a:r>
            <a:r>
              <a:rPr lang="de-CH" altLang="en-US" sz="1600" dirty="0" err="1">
                <a:solidFill>
                  <a:srgbClr val="000000"/>
                </a:solidFill>
              </a:rPr>
              <a:t>thickness</a:t>
            </a:r>
            <a:r>
              <a:rPr lang="de-CH" altLang="en-US" sz="1600" dirty="0">
                <a:solidFill>
                  <a:srgbClr val="000000"/>
                </a:solidFill>
              </a:rPr>
              <a:t>:    60  /  40 mm</a:t>
            </a:r>
          </a:p>
          <a:p>
            <a:pPr fontAlgn="base">
              <a:spcBef>
                <a:spcPct val="10000"/>
              </a:spcBef>
              <a:spcAft>
                <a:spcPct val="0"/>
              </a:spcAft>
              <a:buClr>
                <a:srgbClr val="333399"/>
              </a:buClr>
            </a:pPr>
            <a:r>
              <a:rPr lang="de-CH" altLang="en-US" sz="1600" dirty="0">
                <a:solidFill>
                  <a:srgbClr val="000000"/>
                </a:solidFill>
              </a:rPr>
              <a:t>                               10  /  7 g/cm</a:t>
            </a:r>
            <a:r>
              <a:rPr lang="de-CH" altLang="en-US" sz="1600" baseline="30000" dirty="0">
                <a:solidFill>
                  <a:srgbClr val="000000"/>
                </a:solidFill>
              </a:rPr>
              <a:t>2</a:t>
            </a:r>
          </a:p>
          <a:p>
            <a:pPr fontAlgn="base">
              <a:spcBef>
                <a:spcPct val="10000"/>
              </a:spcBef>
              <a:spcAft>
                <a:spcPct val="0"/>
              </a:spcAft>
              <a:buClr>
                <a:srgbClr val="333399"/>
              </a:buClr>
            </a:pPr>
            <a:r>
              <a:rPr lang="de-CH" altLang="en-US" sz="1600" dirty="0">
                <a:solidFill>
                  <a:srgbClr val="000000"/>
                </a:solidFill>
              </a:rPr>
              <a:t>Beam </a:t>
            </a:r>
            <a:r>
              <a:rPr lang="de-CH" altLang="en-US" sz="1600" dirty="0" err="1">
                <a:solidFill>
                  <a:srgbClr val="000000"/>
                </a:solidFill>
              </a:rPr>
              <a:t>loss</a:t>
            </a:r>
            <a:r>
              <a:rPr lang="de-CH" altLang="en-US" sz="1600" dirty="0">
                <a:solidFill>
                  <a:srgbClr val="000000"/>
                </a:solidFill>
              </a:rPr>
              <a:t>:              </a:t>
            </a:r>
            <a:r>
              <a:rPr lang="de-CH" altLang="en-US" sz="1600" dirty="0" smtClean="0">
                <a:solidFill>
                  <a:srgbClr val="000000"/>
                </a:solidFill>
              </a:rPr>
              <a:t>12 </a:t>
            </a:r>
            <a:r>
              <a:rPr lang="de-CH" altLang="en-US" sz="1600" dirty="0">
                <a:solidFill>
                  <a:srgbClr val="000000"/>
                </a:solidFill>
              </a:rPr>
              <a:t>/  8</a:t>
            </a:r>
            <a:r>
              <a:rPr lang="de-CH" altLang="en-US" sz="1600" dirty="0" smtClean="0">
                <a:solidFill>
                  <a:srgbClr val="000000"/>
                </a:solidFill>
              </a:rPr>
              <a:t>  </a:t>
            </a:r>
            <a:r>
              <a:rPr lang="de-CH" altLang="en-US" sz="1600" dirty="0">
                <a:solidFill>
                  <a:srgbClr val="000000"/>
                </a:solidFill>
              </a:rPr>
              <a:t>%</a:t>
            </a:r>
          </a:p>
          <a:p>
            <a:pPr fontAlgn="base">
              <a:spcBef>
                <a:spcPct val="10000"/>
              </a:spcBef>
              <a:spcAft>
                <a:spcPct val="0"/>
              </a:spcAft>
              <a:buClr>
                <a:srgbClr val="333399"/>
              </a:buClr>
            </a:pPr>
            <a:r>
              <a:rPr lang="de-CH" altLang="en-US" sz="1600" dirty="0">
                <a:solidFill>
                  <a:srgbClr val="000000"/>
                </a:solidFill>
              </a:rPr>
              <a:t>Power </a:t>
            </a:r>
            <a:r>
              <a:rPr lang="de-CH" altLang="en-US" sz="1600" dirty="0" err="1">
                <a:solidFill>
                  <a:srgbClr val="000000"/>
                </a:solidFill>
              </a:rPr>
              <a:t>deposition</a:t>
            </a:r>
            <a:r>
              <a:rPr lang="de-CH" altLang="en-US" sz="1600" dirty="0">
                <a:solidFill>
                  <a:srgbClr val="000000"/>
                </a:solidFill>
              </a:rPr>
              <a:t>:   30 /  20  kW/mA</a:t>
            </a:r>
            <a:endParaRPr lang="en-US" altLang="en-US" sz="1600" dirty="0">
              <a:solidFill>
                <a:srgbClr val="000000"/>
              </a:solidFill>
            </a:endParaRPr>
          </a:p>
        </p:txBody>
      </p:sp>
      <p:sp>
        <p:nvSpPr>
          <p:cNvPr id="12300" name="Line 17"/>
          <p:cNvSpPr>
            <a:spLocks noChangeShapeType="1"/>
          </p:cNvSpPr>
          <p:nvPr/>
        </p:nvSpPr>
        <p:spPr bwMode="auto">
          <a:xfrm>
            <a:off x="2089150" y="4400550"/>
            <a:ext cx="827088" cy="684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301" name="Text Box 18"/>
          <p:cNvSpPr txBox="1">
            <a:spLocks noChangeArrowheads="1"/>
          </p:cNvSpPr>
          <p:nvPr/>
        </p:nvSpPr>
        <p:spPr bwMode="auto">
          <a:xfrm>
            <a:off x="6092825" y="5445125"/>
            <a:ext cx="28763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wheel</a:t>
            </a:r>
            <a:r>
              <a:rPr lang="de-DE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cooled</a:t>
            </a:r>
            <a:r>
              <a:rPr lang="de-DE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de-DE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radiation</a:t>
            </a:r>
            <a:endParaRPr lang="de-DE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302" name="Text Box 21"/>
          <p:cNvSpPr txBox="1">
            <a:spLocks noChangeArrowheads="1"/>
          </p:cNvSpPr>
          <p:nvPr/>
        </p:nvSpPr>
        <p:spPr bwMode="auto">
          <a:xfrm>
            <a:off x="250825" y="549275"/>
            <a:ext cx="714375" cy="346075"/>
          </a:xfrm>
          <a:prstGeom prst="rect">
            <a:avLst/>
          </a:prstGeom>
          <a:solidFill>
            <a:srgbClr val="DFE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altLang="en-US" sz="1600">
                <a:solidFill>
                  <a:srgbClr val="000000"/>
                </a:solidFill>
              </a:rPr>
              <a:t>motor</a:t>
            </a:r>
            <a:endParaRPr lang="en-US" altLang="en-US" sz="16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Targets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graphite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>
                <a:solidFill>
                  <a:srgbClr val="000000"/>
                </a:solidFill>
              </a:rPr>
              <a:t>Page </a:t>
            </a:r>
            <a:fld id="{EBC07571-3134-BB4B-B83F-1A9FE18D34F3}" type="slidenum">
              <a:rPr lang="de-DE" smtClean="0">
                <a:solidFill>
                  <a:srgbClr val="000000"/>
                </a:solidFill>
              </a:rPr>
              <a:pPr algn="r">
                <a:defRPr/>
              </a:pPr>
              <a:t>5</a:t>
            </a:fld>
            <a:endParaRPr lang="de-DE" dirty="0">
              <a:solidFill>
                <a:srgbClr val="000000"/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787849"/>
              </p:ext>
            </p:extLst>
          </p:nvPr>
        </p:nvGraphicFramePr>
        <p:xfrm>
          <a:off x="755576" y="1982684"/>
          <a:ext cx="3528392" cy="22139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3264"/>
                <a:gridCol w="2635128"/>
              </a:tblGrid>
              <a:tr h="368995"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u="none" strike="noStrike" dirty="0">
                          <a:effectLst/>
                        </a:rPr>
                        <a:t>years</a:t>
                      </a:r>
                      <a:endParaRPr lang="en-GB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u="none" strike="noStrike" dirty="0">
                          <a:effectLst/>
                        </a:rPr>
                        <a:t>Ah</a:t>
                      </a:r>
                      <a:endParaRPr lang="en-GB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995"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0.5</a:t>
                      </a:r>
                      <a:endParaRPr lang="en-GB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 smtClean="0">
                          <a:effectLst/>
                        </a:rPr>
                        <a:t>6.6</a:t>
                      </a:r>
                      <a:endParaRPr lang="en-GB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995"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0.5</a:t>
                      </a:r>
                      <a:endParaRPr lang="en-GB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 smtClean="0">
                          <a:effectLst/>
                        </a:rPr>
                        <a:t>6.3</a:t>
                      </a:r>
                      <a:endParaRPr lang="en-GB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995"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0.7</a:t>
                      </a:r>
                      <a:endParaRPr lang="en-GB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 smtClean="0">
                          <a:effectLst/>
                        </a:rPr>
                        <a:t>7.4</a:t>
                      </a:r>
                      <a:endParaRPr lang="en-GB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995"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0.7</a:t>
                      </a:r>
                      <a:endParaRPr lang="en-GB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 smtClean="0">
                          <a:effectLst/>
                        </a:rPr>
                        <a:t>8.5</a:t>
                      </a:r>
                      <a:endParaRPr lang="en-GB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995"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3.8</a:t>
                      </a:r>
                      <a:endParaRPr lang="en-GB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i="1" u="none" strike="noStrike" dirty="0">
                          <a:effectLst/>
                        </a:rPr>
                        <a:t>activity measurement</a:t>
                      </a:r>
                      <a:endParaRPr lang="en-GB" sz="1800" b="0" i="1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755576" y="1628799"/>
            <a:ext cx="1897764" cy="32162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000" b="1" kern="1000" spc="30" dirty="0" smtClean="0">
                <a:solidFill>
                  <a:srgbClr val="0070C0"/>
                </a:solidFill>
                <a:cs typeface="Franklin Gothic Book"/>
              </a:rPr>
              <a:t>E92: grade R6510</a:t>
            </a:r>
            <a:endParaRPr lang="en-GB" sz="2000" b="1" kern="1000" spc="30" dirty="0" smtClean="0">
              <a:solidFill>
                <a:srgbClr val="0070C0"/>
              </a:solidFill>
              <a:cs typeface="Franklin Gothic Book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947517" y="1018882"/>
            <a:ext cx="7195368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000" kern="1000" spc="30" dirty="0" smtClean="0">
                <a:latin typeface="+mn-lt"/>
                <a:cs typeface="Franklin Gothic Book"/>
              </a:rPr>
              <a:t>All 3 </a:t>
            </a:r>
            <a:r>
              <a:rPr lang="de-CH" sz="2000" kern="1000" spc="30" dirty="0" err="1" smtClean="0">
                <a:latin typeface="+mn-lt"/>
                <a:cs typeface="Franklin Gothic Book"/>
              </a:rPr>
              <a:t>targets</a:t>
            </a:r>
            <a:r>
              <a:rPr lang="de-CH" sz="2000" kern="1000" spc="30" dirty="0" smtClean="0">
                <a:latin typeface="+mn-lt"/>
                <a:cs typeface="Franklin Gothic Book"/>
              </a:rPr>
              <a:t> </a:t>
            </a:r>
            <a:r>
              <a:rPr lang="de-CH" sz="2000" kern="1000" spc="30" dirty="0" err="1" smtClean="0">
                <a:latin typeface="+mn-lt"/>
                <a:cs typeface="Franklin Gothic Book"/>
              </a:rPr>
              <a:t>made</a:t>
            </a:r>
            <a:r>
              <a:rPr lang="de-CH" sz="2000" kern="1000" spc="30" dirty="0" smtClean="0">
                <a:latin typeface="+mn-lt"/>
                <a:cs typeface="Franklin Gothic Book"/>
              </a:rPr>
              <a:t> </a:t>
            </a:r>
            <a:r>
              <a:rPr lang="de-CH" sz="2000" kern="1000" spc="30" dirty="0" err="1" smtClean="0">
                <a:latin typeface="+mn-lt"/>
                <a:cs typeface="Franklin Gothic Book"/>
              </a:rPr>
              <a:t>from</a:t>
            </a:r>
            <a:r>
              <a:rPr lang="de-CH" sz="2000" kern="1000" spc="30" dirty="0" smtClean="0">
                <a:latin typeface="+mn-lt"/>
                <a:cs typeface="Franklin Gothic Book"/>
              </a:rPr>
              <a:t> SGL-CARBON </a:t>
            </a:r>
            <a:r>
              <a:rPr lang="de-CH" sz="2000" kern="1000" spc="30" dirty="0" err="1" smtClean="0">
                <a:latin typeface="+mn-lt"/>
                <a:cs typeface="Franklin Gothic Book"/>
              </a:rPr>
              <a:t>graphite</a:t>
            </a:r>
            <a:r>
              <a:rPr lang="de-CH" sz="2000" kern="1000" spc="30" dirty="0" smtClean="0">
                <a:latin typeface="+mn-lt"/>
                <a:cs typeface="Franklin Gothic Book"/>
              </a:rPr>
              <a:t> but different grade. </a:t>
            </a:r>
            <a:endParaRPr lang="en-GB" sz="2000" kern="1000" spc="30" dirty="0" smtClean="0">
              <a:latin typeface="+mn-lt"/>
              <a:cs typeface="Franklin Gothic Book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979712" y="4339843"/>
            <a:ext cx="2356543" cy="32162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000" b="1" kern="1000" spc="30" dirty="0" smtClean="0">
                <a:latin typeface="+mn-lt"/>
                <a:cs typeface="Franklin Gothic Book"/>
              </a:rPr>
              <a:t>total </a:t>
            </a:r>
            <a:r>
              <a:rPr lang="de-CH" sz="2000" b="1" kern="1000" spc="30" dirty="0" err="1" smtClean="0">
                <a:latin typeface="+mn-lt"/>
                <a:cs typeface="Franklin Gothic Book"/>
              </a:rPr>
              <a:t>charge</a:t>
            </a:r>
            <a:r>
              <a:rPr lang="de-CH" sz="2000" b="1" kern="1000" spc="30" dirty="0" smtClean="0">
                <a:latin typeface="+mn-lt"/>
                <a:cs typeface="Franklin Gothic Book"/>
              </a:rPr>
              <a:t>: 28.8. Ah</a:t>
            </a:r>
            <a:endParaRPr lang="en-GB" sz="2000" b="1" kern="1000" spc="30" dirty="0" smtClean="0">
              <a:latin typeface="+mn-lt"/>
              <a:cs typeface="Franklin Gothic Book"/>
            </a:endParaRPr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787999"/>
              </p:ext>
            </p:extLst>
          </p:nvPr>
        </p:nvGraphicFramePr>
        <p:xfrm>
          <a:off x="755576" y="5157192"/>
          <a:ext cx="3523773" cy="10519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096"/>
                <a:gridCol w="2659677"/>
              </a:tblGrid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u="none" strike="noStrike" dirty="0">
                          <a:effectLst/>
                        </a:rPr>
                        <a:t>years</a:t>
                      </a:r>
                      <a:endParaRPr lang="en-GB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u="none" strike="noStrike" dirty="0">
                          <a:effectLst/>
                        </a:rPr>
                        <a:t>Ah</a:t>
                      </a:r>
                      <a:endParaRPr lang="en-GB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42"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0.6</a:t>
                      </a:r>
                      <a:endParaRPr lang="en-GB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 smtClean="0">
                          <a:effectLst/>
                        </a:rPr>
                        <a:t>6.6</a:t>
                      </a:r>
                      <a:endParaRPr lang="en-GB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42"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9.9</a:t>
                      </a:r>
                      <a:endParaRPr lang="en-GB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i="1" u="none" strike="noStrike" dirty="0">
                          <a:effectLst/>
                        </a:rPr>
                        <a:t>activity measurement</a:t>
                      </a:r>
                      <a:endParaRPr lang="en-GB" sz="1800" b="0" i="1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827584" y="4818638"/>
            <a:ext cx="1817613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000" b="1" kern="1000" spc="30" dirty="0" smtClean="0">
                <a:solidFill>
                  <a:srgbClr val="0070C0"/>
                </a:solidFill>
                <a:cs typeface="Franklin Gothic Book"/>
              </a:rPr>
              <a:t>E79: grade EK94 </a:t>
            </a:r>
            <a:endParaRPr lang="en-GB" sz="2000" b="1" kern="1000" spc="30" dirty="0" smtClean="0">
              <a:solidFill>
                <a:srgbClr val="0070C0"/>
              </a:solidFill>
              <a:cs typeface="Franklin Gothic Book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004048" y="1700808"/>
            <a:ext cx="1897764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000" b="1" kern="1000" spc="30" dirty="0" smtClean="0">
                <a:solidFill>
                  <a:srgbClr val="0070C0"/>
                </a:solidFill>
                <a:cs typeface="Franklin Gothic Book"/>
              </a:rPr>
              <a:t>E83: grade R6400</a:t>
            </a:r>
            <a:endParaRPr lang="en-GB" sz="2000" b="1" kern="1000" spc="30" dirty="0" smtClean="0">
              <a:solidFill>
                <a:srgbClr val="0070C0"/>
              </a:solidFill>
              <a:cs typeface="Franklin Gothic Book"/>
            </a:endParaRPr>
          </a:p>
        </p:txBody>
      </p:sp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013878"/>
              </p:ext>
            </p:extLst>
          </p:nvPr>
        </p:nvGraphicFramePr>
        <p:xfrm>
          <a:off x="5004048" y="2040790"/>
          <a:ext cx="3528629" cy="8640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3849"/>
                <a:gridCol w="2634780"/>
              </a:tblGrid>
              <a:tr h="288032"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u="none" strike="noStrike" dirty="0">
                          <a:effectLst/>
                        </a:rPr>
                        <a:t>years</a:t>
                      </a:r>
                      <a:endParaRPr lang="en-GB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u="none" strike="noStrike" dirty="0">
                          <a:effectLst/>
                        </a:rPr>
                        <a:t>Ah</a:t>
                      </a:r>
                      <a:endParaRPr lang="en-GB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u="none" strike="noStrike" dirty="0">
                          <a:effectLst/>
                        </a:rPr>
                        <a:t>0.2</a:t>
                      </a:r>
                      <a:endParaRPr lang="en-GB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u="none" strike="noStrike" dirty="0" smtClean="0">
                          <a:effectLst/>
                        </a:rPr>
                        <a:t>1.8</a:t>
                      </a:r>
                      <a:endParaRPr lang="en-GB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u="none" strike="noStrike">
                          <a:effectLst/>
                        </a:rPr>
                        <a:t>7.3</a:t>
                      </a:r>
                      <a:endParaRPr lang="en-GB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1" u="none" strike="noStrike" dirty="0">
                          <a:effectLst/>
                        </a:rPr>
                        <a:t>activity measurement</a:t>
                      </a:r>
                      <a:endParaRPr lang="en-GB" sz="1800" b="0" i="1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feld 13"/>
          <p:cNvSpPr txBox="1"/>
          <p:nvPr/>
        </p:nvSpPr>
        <p:spPr>
          <a:xfrm>
            <a:off x="5148064" y="3212976"/>
            <a:ext cx="2526013" cy="66018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000" b="1" kern="1000" spc="30" dirty="0" smtClean="0">
                <a:solidFill>
                  <a:srgbClr val="0070C0"/>
                </a:solidFill>
                <a:latin typeface="+mn-lt"/>
                <a:cs typeface="Franklin Gothic Book"/>
              </a:rPr>
              <a:t>Material </a:t>
            </a:r>
            <a:r>
              <a:rPr lang="de-CH" sz="2000" b="1" kern="1000" spc="30" dirty="0" err="1" smtClean="0">
                <a:solidFill>
                  <a:srgbClr val="0070C0"/>
                </a:solidFill>
                <a:latin typeface="+mn-lt"/>
                <a:cs typeface="Franklin Gothic Book"/>
              </a:rPr>
              <a:t>analysis</a:t>
            </a:r>
            <a:r>
              <a:rPr lang="de-CH" sz="2000" b="1" kern="1000" spc="30" dirty="0" smtClean="0">
                <a:solidFill>
                  <a:srgbClr val="0070C0"/>
                </a:solidFill>
                <a:latin typeface="+mn-lt"/>
                <a:cs typeface="Franklin Gothic Book"/>
              </a:rPr>
              <a:t> </a:t>
            </a:r>
            <a:r>
              <a:rPr lang="de-CH" sz="2000" b="1" kern="1000" spc="30" dirty="0" err="1" smtClean="0">
                <a:solidFill>
                  <a:srgbClr val="0070C0"/>
                </a:solidFill>
                <a:latin typeface="+mn-lt"/>
                <a:cs typeface="Franklin Gothic Book"/>
              </a:rPr>
              <a:t>from</a:t>
            </a:r>
            <a:r>
              <a:rPr lang="de-CH" sz="2000" b="1" kern="1000" spc="30" dirty="0" smtClean="0">
                <a:solidFill>
                  <a:srgbClr val="0070C0"/>
                </a:solidFill>
                <a:latin typeface="+mn-lt"/>
                <a:cs typeface="Franklin Gothic Book"/>
              </a:rPr>
              <a:t> </a:t>
            </a:r>
            <a:endParaRPr lang="de-CH" sz="2000" b="1" kern="1000" spc="30" dirty="0" smtClean="0">
              <a:solidFill>
                <a:srgbClr val="0070C0"/>
              </a:solidFill>
              <a:latin typeface="+mn-lt"/>
              <a:cs typeface="Franklin Gothic Book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000" b="1" kern="1000" spc="30" dirty="0" smtClean="0">
                <a:solidFill>
                  <a:srgbClr val="0070C0"/>
                </a:solidFill>
                <a:latin typeface="+mn-lt"/>
                <a:cs typeface="Franklin Gothic Book"/>
              </a:rPr>
              <a:t>ICP-OES </a:t>
            </a:r>
            <a:r>
              <a:rPr lang="de-CH" sz="2000" b="1" kern="1000" spc="30" dirty="0" smtClean="0">
                <a:solidFill>
                  <a:srgbClr val="0070C0"/>
                </a:solidFill>
                <a:latin typeface="+mn-lt"/>
                <a:cs typeface="Franklin Gothic Book"/>
              </a:rPr>
              <a:t>&amp; </a:t>
            </a:r>
            <a:r>
              <a:rPr lang="de-CH" sz="2000" b="1" i="1" kern="1000" spc="30" dirty="0" smtClean="0">
                <a:solidFill>
                  <a:srgbClr val="0070C0"/>
                </a:solidFill>
                <a:latin typeface="+mn-lt"/>
                <a:cs typeface="Franklin Gothic Book"/>
              </a:rPr>
              <a:t>GDMS</a:t>
            </a:r>
            <a:endParaRPr lang="en-GB" sz="2000" b="1" i="1" kern="1000" spc="30" dirty="0" smtClean="0">
              <a:solidFill>
                <a:srgbClr val="0070C0"/>
              </a:solidFill>
              <a:latin typeface="+mn-lt"/>
              <a:cs typeface="Franklin Gothic Book"/>
            </a:endParaRP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036613"/>
              </p:ext>
            </p:extLst>
          </p:nvPr>
        </p:nvGraphicFramePr>
        <p:xfrm>
          <a:off x="5136228" y="3948779"/>
          <a:ext cx="2244084" cy="20782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2619"/>
                <a:gridCol w="1071465"/>
              </a:tblGrid>
              <a:tr h="375201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</a:rPr>
                        <a:t>ppm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u="none" strike="noStrike" dirty="0">
                          <a:effectLst/>
                        </a:rPr>
                        <a:t>avg</a:t>
                      </a:r>
                      <a:r>
                        <a:rPr lang="en-GB" sz="1800" b="1" u="none" strike="noStrike" dirty="0" smtClean="0">
                          <a:effectLst/>
                        </a:rPr>
                        <a:t>./range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64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N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i="1" u="none" strike="noStrike" dirty="0">
                          <a:effectLst/>
                        </a:rPr>
                        <a:t>15</a:t>
                      </a:r>
                      <a:endParaRPr lang="en-GB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64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Na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13-77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64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Al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6-25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64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Cl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i="1" u="none" strike="noStrike" dirty="0">
                          <a:effectLst/>
                        </a:rPr>
                        <a:t>1.1</a:t>
                      </a:r>
                      <a:endParaRPr lang="en-GB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64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Ti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0.4 -1.0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64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Mn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~ 0.1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970400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157192"/>
            <a:ext cx="3600400" cy="123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0" t="23105"/>
          <a:stretch/>
        </p:blipFill>
        <p:spPr bwMode="auto">
          <a:xfrm>
            <a:off x="1043608" y="928004"/>
            <a:ext cx="4850508" cy="40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Gerade Verbindung mit Pfeil 2"/>
          <p:cNvCxnSpPr/>
          <p:nvPr/>
        </p:nvCxnSpPr>
        <p:spPr bwMode="auto">
          <a:xfrm flipV="1">
            <a:off x="971600" y="2970195"/>
            <a:ext cx="1217623" cy="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feld 3"/>
          <p:cNvSpPr txBox="1"/>
          <p:nvPr/>
        </p:nvSpPr>
        <p:spPr>
          <a:xfrm>
            <a:off x="179512" y="2970197"/>
            <a:ext cx="967894" cy="66018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000" kern="1000" spc="30" dirty="0" smtClean="0">
                <a:latin typeface="+mn-lt"/>
                <a:cs typeface="Franklin Gothic Book"/>
              </a:rPr>
              <a:t>590 </a:t>
            </a:r>
            <a:r>
              <a:rPr lang="de-CH" sz="2000" kern="1000" spc="30" dirty="0" err="1" smtClean="0">
                <a:latin typeface="+mn-lt"/>
                <a:cs typeface="Franklin Gothic Book"/>
              </a:rPr>
              <a:t>MeV</a:t>
            </a:r>
            <a:endParaRPr lang="de-CH" sz="2000" kern="1000" spc="30" dirty="0" smtClean="0">
              <a:latin typeface="+mn-lt"/>
              <a:cs typeface="Franklin Gothic Book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000" kern="1000" spc="30" dirty="0" err="1" smtClean="0">
                <a:cs typeface="Franklin Gothic Book"/>
              </a:rPr>
              <a:t>protons</a:t>
            </a:r>
            <a:endParaRPr lang="en-GB" sz="2000" kern="1000" spc="30" dirty="0" smtClean="0">
              <a:latin typeface="+mn-lt"/>
              <a:cs typeface="Franklin Gothic Book"/>
            </a:endParaRPr>
          </a:p>
        </p:txBody>
      </p:sp>
      <p:sp>
        <p:nvSpPr>
          <p:cNvPr id="5" name="Ellipse 4"/>
          <p:cNvSpPr/>
          <p:nvPr/>
        </p:nvSpPr>
        <p:spPr bwMode="auto">
          <a:xfrm>
            <a:off x="2463552" y="2746520"/>
            <a:ext cx="504056" cy="447351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2567073" y="201469"/>
            <a:ext cx="4153701" cy="4770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500" dirty="0" smtClean="0">
                <a:solidFill>
                  <a:srgbClr val="686868"/>
                </a:solidFill>
                <a:latin typeface="Georgia"/>
                <a:cs typeface="Arial" charset="0"/>
              </a:rPr>
              <a:t>Geometry in MCNPX model</a:t>
            </a:r>
            <a:endParaRPr lang="en-US" sz="2500" dirty="0">
              <a:solidFill>
                <a:srgbClr val="686868"/>
              </a:solidFill>
              <a:latin typeface="Georgia"/>
              <a:cs typeface="Arial" charset="0"/>
            </a:endParaRPr>
          </a:p>
        </p:txBody>
      </p:sp>
      <p:cxnSp>
        <p:nvCxnSpPr>
          <p:cNvPr id="8" name="Gerade Verbindung mit Pfeil 7"/>
          <p:cNvCxnSpPr/>
          <p:nvPr/>
        </p:nvCxnSpPr>
        <p:spPr bwMode="auto">
          <a:xfrm>
            <a:off x="2293938" y="6121006"/>
            <a:ext cx="98191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feld 9"/>
          <p:cNvSpPr txBox="1"/>
          <p:nvPr/>
        </p:nvSpPr>
        <p:spPr>
          <a:xfrm>
            <a:off x="2189223" y="6234811"/>
            <a:ext cx="1316707" cy="32162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000" kern="1000" spc="30" dirty="0" err="1" smtClean="0">
                <a:latin typeface="+mn-lt"/>
                <a:cs typeface="Franklin Gothic Book"/>
              </a:rPr>
              <a:t>pencil</a:t>
            </a:r>
            <a:r>
              <a:rPr lang="de-CH" sz="2000" kern="1000" spc="30" dirty="0" smtClean="0">
                <a:latin typeface="+mn-lt"/>
                <a:cs typeface="Franklin Gothic Book"/>
              </a:rPr>
              <a:t> beam</a:t>
            </a:r>
            <a:endParaRPr lang="en-GB" sz="2000" kern="1000" spc="30" dirty="0" smtClean="0">
              <a:latin typeface="+mn-lt"/>
              <a:cs typeface="Franklin Gothic Book"/>
            </a:endParaRPr>
          </a:p>
        </p:txBody>
      </p:sp>
      <p:cxnSp>
        <p:nvCxnSpPr>
          <p:cNvPr id="12" name="Gerade Verbindung mit Pfeil 11"/>
          <p:cNvCxnSpPr/>
          <p:nvPr/>
        </p:nvCxnSpPr>
        <p:spPr bwMode="auto">
          <a:xfrm flipH="1">
            <a:off x="3851920" y="1628800"/>
            <a:ext cx="1800200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Gerade Verbindung mit Pfeil 13"/>
          <p:cNvCxnSpPr/>
          <p:nvPr/>
        </p:nvCxnSpPr>
        <p:spPr bwMode="auto">
          <a:xfrm flipH="1">
            <a:off x="3995936" y="1628800"/>
            <a:ext cx="1656184" cy="11177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feld 14"/>
          <p:cNvSpPr txBox="1"/>
          <p:nvPr/>
        </p:nvSpPr>
        <p:spPr>
          <a:xfrm>
            <a:off x="5678938" y="1467986"/>
            <a:ext cx="2006640" cy="32162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000" kern="1000" spc="30" dirty="0" err="1" smtClean="0">
                <a:latin typeface="+mn-lt"/>
                <a:cs typeface="Franklin Gothic Book"/>
              </a:rPr>
              <a:t>copper</a:t>
            </a:r>
            <a:r>
              <a:rPr lang="de-CH" sz="2000" kern="1000" spc="30" dirty="0" smtClean="0">
                <a:latin typeface="+mn-lt"/>
                <a:cs typeface="Franklin Gothic Book"/>
              </a:rPr>
              <a:t> </a:t>
            </a:r>
            <a:r>
              <a:rPr lang="de-CH" sz="2000" kern="1000" spc="30" dirty="0" err="1" smtClean="0">
                <a:latin typeface="+mn-lt"/>
                <a:cs typeface="Franklin Gothic Book"/>
              </a:rPr>
              <a:t>collimators</a:t>
            </a:r>
            <a:endParaRPr lang="en-GB" sz="2000" kern="1000" spc="30" dirty="0" smtClean="0">
              <a:latin typeface="+mn-lt"/>
              <a:cs typeface="Franklin Gothic Book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505930" y="4636338"/>
            <a:ext cx="1518749" cy="32162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000" kern="1000" spc="30" dirty="0" err="1" smtClean="0">
                <a:latin typeface="+mn-lt"/>
                <a:cs typeface="Franklin Gothic Book"/>
              </a:rPr>
              <a:t>iron</a:t>
            </a:r>
            <a:r>
              <a:rPr lang="de-CH" sz="2000" kern="1000" spc="30" dirty="0" smtClean="0">
                <a:latin typeface="+mn-lt"/>
                <a:cs typeface="Franklin Gothic Book"/>
              </a:rPr>
              <a:t> </a:t>
            </a:r>
            <a:r>
              <a:rPr lang="de-CH" sz="2000" kern="1000" spc="30" dirty="0" err="1" smtClean="0">
                <a:latin typeface="+mn-lt"/>
                <a:cs typeface="Franklin Gothic Book"/>
              </a:rPr>
              <a:t>shielding</a:t>
            </a:r>
            <a:r>
              <a:rPr lang="de-CH" sz="2000" kern="1000" spc="30" dirty="0" smtClean="0">
                <a:latin typeface="+mn-lt"/>
                <a:cs typeface="Franklin Gothic Book"/>
              </a:rPr>
              <a:t> </a:t>
            </a:r>
            <a:endParaRPr lang="en-GB" sz="2000" kern="1000" spc="30" dirty="0" smtClean="0">
              <a:latin typeface="+mn-lt"/>
              <a:cs typeface="Franklin Gothic Book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296209" y="5735443"/>
            <a:ext cx="2427203" cy="66018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000" kern="1000" spc="30" dirty="0" err="1" smtClean="0">
                <a:latin typeface="+mn-lt"/>
                <a:cs typeface="Franklin Gothic Book"/>
              </a:rPr>
              <a:t>conical</a:t>
            </a:r>
            <a:r>
              <a:rPr lang="de-CH" sz="2000" kern="1000" spc="30" dirty="0" smtClean="0">
                <a:latin typeface="+mn-lt"/>
                <a:cs typeface="Franklin Gothic Book"/>
              </a:rPr>
              <a:t> </a:t>
            </a:r>
            <a:r>
              <a:rPr lang="de-CH" sz="2000" kern="1000" spc="30" dirty="0" err="1" smtClean="0">
                <a:latin typeface="+mn-lt"/>
                <a:cs typeface="Franklin Gothic Book"/>
              </a:rPr>
              <a:t>graphite</a:t>
            </a:r>
            <a:r>
              <a:rPr lang="de-CH" sz="2000" kern="1000" spc="30" dirty="0" smtClean="0">
                <a:latin typeface="+mn-lt"/>
                <a:cs typeface="Franklin Gothic Book"/>
              </a:rPr>
              <a:t> </a:t>
            </a:r>
            <a:r>
              <a:rPr lang="de-CH" sz="2000" kern="1000" spc="30" dirty="0" err="1" smtClean="0">
                <a:latin typeface="+mn-lt"/>
                <a:cs typeface="Franklin Gothic Book"/>
              </a:rPr>
              <a:t>wheel</a:t>
            </a:r>
            <a:endParaRPr lang="de-CH" sz="2000" kern="1000" spc="30" dirty="0" smtClean="0">
              <a:latin typeface="+mn-lt"/>
              <a:cs typeface="Franklin Gothic Book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000" kern="1000" spc="30" dirty="0" err="1" smtClean="0">
                <a:cs typeface="Franklin Gothic Book"/>
              </a:rPr>
              <a:t>sliced</a:t>
            </a:r>
            <a:r>
              <a:rPr lang="de-CH" sz="2000" kern="1000" spc="30" dirty="0" smtClean="0">
                <a:cs typeface="Franklin Gothic Book"/>
              </a:rPr>
              <a:t> in 5 </a:t>
            </a:r>
            <a:r>
              <a:rPr lang="de-CH" sz="2000" kern="1000" spc="30" dirty="0" err="1" smtClean="0">
                <a:cs typeface="Franklin Gothic Book"/>
              </a:rPr>
              <a:t>pieces</a:t>
            </a:r>
            <a:endParaRPr lang="en-GB" sz="2000" kern="1000" spc="30" dirty="0" smtClean="0">
              <a:latin typeface="+mn-lt"/>
              <a:cs typeface="Franklin Gothic Book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296209" y="2492896"/>
            <a:ext cx="2581284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000" kern="1000" spc="30" dirty="0" err="1" smtClean="0">
                <a:latin typeface="+mn-lt"/>
                <a:cs typeface="Franklin Gothic Book"/>
              </a:rPr>
              <a:t>full</a:t>
            </a:r>
            <a:r>
              <a:rPr lang="de-CH" sz="2000" kern="1000" spc="30" dirty="0" smtClean="0">
                <a:latin typeface="+mn-lt"/>
                <a:cs typeface="Franklin Gothic Book"/>
              </a:rPr>
              <a:t> </a:t>
            </a:r>
            <a:r>
              <a:rPr lang="de-CH" sz="2000" kern="1000" spc="30" dirty="0" err="1" smtClean="0">
                <a:latin typeface="+mn-lt"/>
                <a:cs typeface="Franklin Gothic Book"/>
              </a:rPr>
              <a:t>geometry</a:t>
            </a:r>
            <a:r>
              <a:rPr lang="de-CH" sz="2000" kern="1000" spc="30" dirty="0" smtClean="0">
                <a:latin typeface="+mn-lt"/>
                <a:cs typeface="Franklin Gothic Book"/>
              </a:rPr>
              <a:t> </a:t>
            </a:r>
            <a:r>
              <a:rPr lang="de-CH" sz="2000" kern="1000" spc="30" dirty="0" err="1" smtClean="0">
                <a:latin typeface="+mn-lt"/>
                <a:cs typeface="Franklin Gothic Book"/>
              </a:rPr>
              <a:t>models</a:t>
            </a:r>
            <a:r>
              <a:rPr lang="de-CH" sz="2000" kern="1000" spc="30" dirty="0" smtClean="0">
                <a:latin typeface="+mn-lt"/>
                <a:cs typeface="Franklin Gothic Book"/>
              </a:rPr>
              <a:t> </a:t>
            </a:r>
            <a:r>
              <a:rPr lang="de-CH" sz="2000" kern="1000" spc="30" dirty="0" err="1" smtClean="0">
                <a:latin typeface="+mn-lt"/>
                <a:cs typeface="Franklin Gothic Book"/>
              </a:rPr>
              <a:t>to</a:t>
            </a:r>
            <a:endParaRPr lang="de-CH" sz="2000" kern="1000" spc="30" dirty="0" smtClean="0">
              <a:latin typeface="+mn-lt"/>
              <a:cs typeface="Franklin Gothic Book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000" kern="1000" spc="30" dirty="0" err="1" smtClean="0">
                <a:cs typeface="Franklin Gothic Book"/>
              </a:rPr>
              <a:t>take</a:t>
            </a:r>
            <a:r>
              <a:rPr lang="de-CH" sz="2000" kern="1000" spc="30" dirty="0" smtClean="0">
                <a:cs typeface="Franklin Gothic Book"/>
              </a:rPr>
              <a:t> </a:t>
            </a:r>
            <a:r>
              <a:rPr lang="de-CH" sz="2000" kern="1000" spc="30" dirty="0" err="1" smtClean="0">
                <a:cs typeface="Franklin Gothic Book"/>
              </a:rPr>
              <a:t>backscattering</a:t>
            </a:r>
            <a:r>
              <a:rPr lang="de-CH" sz="2000" kern="1000" spc="30" dirty="0" smtClean="0">
                <a:cs typeface="Franklin Gothic Book"/>
              </a:rPr>
              <a:t> </a:t>
            </a:r>
            <a:r>
              <a:rPr lang="de-CH" sz="2000" kern="1000" spc="30" dirty="0" err="1" smtClean="0">
                <a:cs typeface="Franklin Gothic Book"/>
              </a:rPr>
              <a:t>of</a:t>
            </a:r>
            <a:endParaRPr lang="de-CH" sz="2000" kern="1000" spc="30" dirty="0" smtClean="0">
              <a:cs typeface="Franklin Gothic Book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000" kern="1000" spc="30" dirty="0" smtClean="0">
                <a:latin typeface="+mn-lt"/>
                <a:cs typeface="Franklin Gothic Book"/>
              </a:rPr>
              <a:t>e.g. </a:t>
            </a:r>
            <a:r>
              <a:rPr lang="de-CH" sz="2000" kern="1000" spc="30" dirty="0" err="1" smtClean="0">
                <a:latin typeface="+mn-lt"/>
                <a:cs typeface="Franklin Gothic Book"/>
              </a:rPr>
              <a:t>neutrons</a:t>
            </a:r>
            <a:r>
              <a:rPr lang="de-CH" sz="2000" kern="1000" spc="30" dirty="0" smtClean="0">
                <a:latin typeface="+mn-lt"/>
                <a:cs typeface="Franklin Gothic Book"/>
              </a:rPr>
              <a:t> in </a:t>
            </a:r>
            <a:r>
              <a:rPr lang="de-CH" sz="2000" kern="1000" spc="30" dirty="0" err="1" smtClean="0">
                <a:latin typeface="+mn-lt"/>
                <a:cs typeface="Franklin Gothic Book"/>
              </a:rPr>
              <a:t>account</a:t>
            </a:r>
            <a:endParaRPr lang="en-GB" sz="2000" kern="1000" spc="30" dirty="0" smtClean="0">
              <a:latin typeface="+mn-lt"/>
              <a:cs typeface="Franklin Gothic Book"/>
            </a:endParaRPr>
          </a:p>
        </p:txBody>
      </p:sp>
      <p:cxnSp>
        <p:nvCxnSpPr>
          <p:cNvPr id="20" name="Gewinkelte Verbindung 19"/>
          <p:cNvCxnSpPr>
            <a:stCxn id="5" idx="4"/>
          </p:cNvCxnSpPr>
          <p:nvPr/>
        </p:nvCxnSpPr>
        <p:spPr bwMode="auto">
          <a:xfrm rot="16200000" flipH="1">
            <a:off x="1859934" y="4049517"/>
            <a:ext cx="1963321" cy="252028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4474199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 smtClean="0">
                <a:cs typeface="Arial" panose="020B0604020202020204" pitchFamily="34" charset="0"/>
              </a:rPr>
              <a:t>Applied technique for waste estimate </a:t>
            </a:r>
            <a:r>
              <a:rPr lang="en-US" altLang="de-DE" sz="2800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altLang="de-DE" sz="2800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>
                <a:solidFill>
                  <a:srgbClr val="000000"/>
                </a:solidFill>
              </a:rPr>
              <a:t>Page </a:t>
            </a:r>
            <a:fld id="{EBC07571-3134-BB4B-B83F-1A9FE18D34F3}" type="slidenum">
              <a:rPr lang="en-US">
                <a:solidFill>
                  <a:srgbClr val="000000"/>
                </a:solidFill>
              </a:rPr>
              <a:pPr algn="r"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hteck 3"/>
          <p:cNvSpPr/>
          <p:nvPr/>
        </p:nvSpPr>
        <p:spPr bwMode="auto">
          <a:xfrm>
            <a:off x="2497317" y="2182668"/>
            <a:ext cx="1145990" cy="328307"/>
          </a:xfrm>
          <a:prstGeom prst="rect">
            <a:avLst/>
          </a:prstGeom>
          <a:solidFill>
            <a:srgbClr val="FF99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183436" y="905396"/>
            <a:ext cx="7524304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Monte Carlo particle transport program                        : n,p,</a:t>
            </a:r>
            <a:r>
              <a:rPr lang="en-US" altLang="de-DE" sz="2000" dirty="0" smtClean="0">
                <a:solidFill>
                  <a:srgbClr val="0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g,a,p</a:t>
            </a:r>
            <a:r>
              <a:rPr lang="en-US" altLang="de-DE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,d,</a:t>
            </a:r>
            <a:r>
              <a:rPr lang="en-US" altLang="de-DE" sz="2000" baseline="30000" dirty="0" smtClean="0">
                <a:solidFill>
                  <a:srgbClr val="000000"/>
                </a:solidFill>
                <a:cs typeface="Arial" panose="020B0604020202020204" pitchFamily="34" charset="0"/>
              </a:rPr>
              <a:t>3</a:t>
            </a:r>
            <a:r>
              <a:rPr lang="en-US" altLang="de-DE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H....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2000" dirty="0" smtClean="0">
                <a:solidFill>
                  <a:srgbClr val="0000FF"/>
                </a:solidFill>
                <a:cs typeface="Arial" panose="020B0604020202020204" pitchFamily="34" charset="0"/>
              </a:rPr>
              <a:t>Input:</a:t>
            </a:r>
            <a:r>
              <a:rPr lang="en-US" altLang="de-DE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de-DE" sz="2000" i="1" dirty="0" smtClean="0">
                <a:solidFill>
                  <a:srgbClr val="000000"/>
                </a:solidFill>
                <a:cs typeface="Arial" panose="020B0604020202020204" pitchFamily="34" charset="0"/>
              </a:rPr>
              <a:t>dedicated geometry, material compositions,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         cross sections: for n&lt;20MeV ENDF-BVI, otherwise models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2000" dirty="0" smtClean="0">
                <a:solidFill>
                  <a:srgbClr val="0000FF"/>
                </a:solidFill>
                <a:cs typeface="Arial" panose="020B0604020202020204" pitchFamily="34" charset="0"/>
              </a:rPr>
              <a:t>Output:</a:t>
            </a:r>
            <a:r>
              <a:rPr lang="en-US" altLang="de-DE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n-fluxes (E&lt;20 MeV), residual nuclei production rates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            with </a:t>
            </a:r>
            <a:r>
              <a:rPr lang="en-US" altLang="de-DE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rnucs</a:t>
            </a:r>
            <a:r>
              <a:rPr lang="en-US" altLang="de-DE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-card (former active </a:t>
            </a:r>
            <a:r>
              <a:rPr lang="en-US" altLang="de-DE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htape</a:t>
            </a:r>
            <a:r>
              <a:rPr lang="en-US" altLang="de-DE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) in *.o file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            - avoids huge </a:t>
            </a:r>
            <a:r>
              <a:rPr lang="en-US" altLang="de-DE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histp</a:t>
            </a:r>
            <a:r>
              <a:rPr lang="en-US" altLang="de-DE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file (can be several GB)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            - developed by F. </a:t>
            </a:r>
            <a:r>
              <a:rPr lang="en-US" altLang="de-DE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Gallmeier</a:t>
            </a:r>
            <a:r>
              <a:rPr lang="en-US" altLang="de-DE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&amp; M. Wohlmuther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            - patch in the Cinder2008 release on RSICC</a:t>
            </a:r>
            <a:endParaRPr lang="en-US" altLang="de-DE" sz="2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100374" y="3675824"/>
            <a:ext cx="1676934" cy="369332"/>
          </a:xfrm>
          <a:prstGeom prst="rect">
            <a:avLst/>
          </a:prstGeom>
          <a:solidFill>
            <a:srgbClr val="FF99CC"/>
          </a:solidFill>
          <a:ln>
            <a:solidFill>
              <a:schemeClr val="tx1"/>
            </a:solidFill>
          </a:ln>
          <a:effectLst/>
          <a:ex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dirty="0" smtClean="0">
                <a:solidFill>
                  <a:srgbClr val="000000"/>
                </a:solidFill>
                <a:cs typeface="Arial" panose="020B0604020202020204" pitchFamily="34" charset="0"/>
              </a:rPr>
              <a:t>activation script</a:t>
            </a:r>
            <a:endParaRPr lang="en-US" altLang="de-DE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640144" y="4505293"/>
            <a:ext cx="806631" cy="369332"/>
          </a:xfrm>
          <a:prstGeom prst="rect">
            <a:avLst/>
          </a:prstGeom>
          <a:solidFill>
            <a:srgbClr val="FF99CC">
              <a:alpha val="4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de-DE" b="1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Cinder</a:t>
            </a:r>
            <a:endParaRPr lang="en-US" altLang="de-DE" b="1" kern="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824794" y="4521168"/>
            <a:ext cx="914033" cy="369332"/>
          </a:xfrm>
          <a:prstGeom prst="rect">
            <a:avLst/>
          </a:prstGeom>
          <a:solidFill>
            <a:srgbClr val="FF99CC">
              <a:alpha val="49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de-DE" b="1" kern="0" dirty="0">
                <a:solidFill>
                  <a:srgbClr val="000000"/>
                </a:solidFill>
                <a:cs typeface="Arial" panose="020B0604020202020204" pitchFamily="34" charset="0"/>
              </a:rPr>
              <a:t>Orihet3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716595" y="4519580"/>
            <a:ext cx="1165098" cy="646331"/>
          </a:xfrm>
          <a:prstGeom prst="rect">
            <a:avLst/>
          </a:pr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de-DE" b="1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SP-</a:t>
            </a:r>
            <a:r>
              <a:rPr lang="en-US" altLang="de-DE" b="1" kern="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Fispact</a:t>
            </a:r>
            <a:r>
              <a:rPr lang="en-US" altLang="de-DE" b="1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+ EAF2010</a:t>
            </a:r>
            <a:endParaRPr lang="en-US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051431" y="4529105"/>
            <a:ext cx="3529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dirty="0" smtClean="0">
                <a:solidFill>
                  <a:srgbClr val="000000"/>
                </a:solidFill>
                <a:latin typeface="Arial Narrow"/>
                <a:cs typeface="Arial" pitchFamily="34" charset="0"/>
              </a:rPr>
              <a:t>or</a:t>
            </a:r>
            <a:endParaRPr lang="en-US" altLang="de-DE" dirty="0">
              <a:solidFill>
                <a:srgbClr val="000000"/>
              </a:solidFill>
              <a:latin typeface="Arial Narrow"/>
              <a:cs typeface="Arial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281869" y="4529105"/>
            <a:ext cx="3529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dirty="0" smtClean="0">
                <a:solidFill>
                  <a:srgbClr val="000000"/>
                </a:solidFill>
                <a:latin typeface="Arial Narrow"/>
                <a:cs typeface="Arial" pitchFamily="34" charset="0"/>
              </a:rPr>
              <a:t>or</a:t>
            </a:r>
            <a:endParaRPr lang="en-US" altLang="de-DE" dirty="0">
              <a:solidFill>
                <a:srgbClr val="000000"/>
              </a:solidFill>
              <a:latin typeface="Arial Narrow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435410" y="917507"/>
            <a:ext cx="1383712" cy="369332"/>
          </a:xfrm>
          <a:prstGeom prst="rect">
            <a:avLst/>
          </a:pr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de-DE" b="1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MCNPX2.7.0</a:t>
            </a:r>
            <a:endParaRPr lang="en-US" altLang="de-DE" b="1" kern="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H="1">
            <a:off x="1615505" y="2182668"/>
            <a:ext cx="0" cy="15050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000" kern="0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1615505" y="3663918"/>
            <a:ext cx="3829753" cy="238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000" kern="0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H="1">
            <a:off x="5446844" y="3687730"/>
            <a:ext cx="1588" cy="8255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000" kern="0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437319" y="3687730"/>
            <a:ext cx="1816100" cy="8016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000" kern="0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H="1">
            <a:off x="3344994" y="3687730"/>
            <a:ext cx="2116138" cy="787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000" kern="0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18" name="Rectangle 27"/>
          <p:cNvSpPr>
            <a:spLocks noChangeArrowheads="1"/>
          </p:cNvSpPr>
          <p:nvPr/>
        </p:nvSpPr>
        <p:spPr bwMode="auto">
          <a:xfrm>
            <a:off x="0" y="4151350"/>
            <a:ext cx="2473754" cy="10772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de-DE" sz="1600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M. Wohlmuther et al., </a:t>
            </a:r>
          </a:p>
          <a:p>
            <a:pPr>
              <a:defRPr/>
            </a:pPr>
            <a:r>
              <a:rPr lang="en-US" altLang="de-DE" sz="1600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Proc. </a:t>
            </a:r>
            <a:r>
              <a:rPr lang="en-US" altLang="de-DE" sz="1600" kern="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AccApp</a:t>
            </a:r>
            <a:r>
              <a:rPr lang="en-US" altLang="de-DE" sz="1600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de-DE" sz="1600" i="1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2007</a:t>
            </a:r>
            <a:r>
              <a:rPr lang="en-US" altLang="de-DE" sz="1600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</a:p>
          <a:p>
            <a:pPr>
              <a:defRPr/>
            </a:pPr>
            <a:r>
              <a:rPr lang="en-US" altLang="de-DE" sz="1600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Pocatello, p. 226.</a:t>
            </a:r>
          </a:p>
          <a:p>
            <a:pPr>
              <a:defRPr/>
            </a:pPr>
            <a:r>
              <a:rPr lang="en-US" altLang="de-DE" sz="1600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F.X. </a:t>
            </a:r>
            <a:r>
              <a:rPr lang="en-US" altLang="de-DE" sz="1600" kern="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Gallmeier</a:t>
            </a:r>
            <a:r>
              <a:rPr lang="en-US" altLang="de-DE" sz="1600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en-US" altLang="de-DE" sz="1600" kern="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dito</a:t>
            </a:r>
            <a:r>
              <a:rPr lang="en-US" altLang="de-DE" sz="1600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, p. 207</a:t>
            </a:r>
            <a:endParaRPr lang="en-US" altLang="de-DE" sz="1600" kern="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2640144" y="4867388"/>
            <a:ext cx="1249573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+ </a:t>
            </a:r>
            <a:r>
              <a:rPr lang="en-US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c.s</a:t>
            </a: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. library</a:t>
            </a:r>
            <a:endParaRPr lang="en-US" sz="2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1042744" y="6377066"/>
            <a:ext cx="2115259" cy="31963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 nuclide inventory</a:t>
            </a:r>
            <a:endParaRPr lang="en-US" sz="20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4340174" y="5331425"/>
            <a:ext cx="2191113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fontAlgn="base" hangingPunct="0">
              <a:lnSpc>
                <a:spcPct val="110000"/>
              </a:lnSpc>
              <a:spcAft>
                <a:spcPct val="0"/>
              </a:spcAft>
            </a:pPr>
            <a:r>
              <a:rPr lang="en-US" sz="2000" kern="1000" spc="30" dirty="0" smtClean="0">
                <a:solidFill>
                  <a:srgbClr val="000000"/>
                </a:solidFill>
                <a:cs typeface="Franklin Gothic Book"/>
              </a:rPr>
              <a:t>+ </a:t>
            </a:r>
            <a:r>
              <a:rPr lang="en-US" sz="2000" i="1" kern="1000" spc="30" dirty="0" smtClean="0">
                <a:solidFill>
                  <a:srgbClr val="000000"/>
                </a:solidFill>
                <a:cs typeface="Franklin Gothic Book"/>
              </a:rPr>
              <a:t>irradiation history 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1090473" y="5669979"/>
            <a:ext cx="765289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000" kern="1000" spc="30" dirty="0" err="1" smtClean="0">
                <a:solidFill>
                  <a:srgbClr val="0070C0"/>
                </a:solidFill>
                <a:latin typeface="+mn-lt"/>
                <a:cs typeface="Franklin Gothic Book"/>
              </a:rPr>
              <a:t>option</a:t>
            </a:r>
            <a:r>
              <a:rPr lang="de-CH" sz="2000" kern="1000" spc="30" dirty="0" smtClean="0">
                <a:solidFill>
                  <a:srgbClr val="0070C0"/>
                </a:solidFill>
                <a:latin typeface="+mn-lt"/>
                <a:cs typeface="Franklin Gothic Book"/>
              </a:rPr>
              <a:t> «</a:t>
            </a:r>
            <a:r>
              <a:rPr lang="de-CH" sz="2000" kern="1000" spc="30" dirty="0" err="1" smtClean="0">
                <a:solidFill>
                  <a:srgbClr val="0070C0"/>
                </a:solidFill>
                <a:latin typeface="+mn-lt"/>
                <a:cs typeface="Franklin Gothic Book"/>
              </a:rPr>
              <a:t>impurity</a:t>
            </a:r>
            <a:r>
              <a:rPr lang="de-CH" sz="2000" kern="1000" spc="30" dirty="0" smtClean="0">
                <a:solidFill>
                  <a:srgbClr val="0070C0"/>
                </a:solidFill>
                <a:latin typeface="+mn-lt"/>
                <a:cs typeface="Franklin Gothic Book"/>
              </a:rPr>
              <a:t>» </a:t>
            </a:r>
            <a:r>
              <a:rPr lang="de-CH" sz="2000" kern="1000" spc="30" dirty="0" err="1" smtClean="0">
                <a:solidFill>
                  <a:srgbClr val="0070C0"/>
                </a:solidFill>
                <a:latin typeface="+mn-lt"/>
                <a:cs typeface="Franklin Gothic Book"/>
              </a:rPr>
              <a:t>used</a:t>
            </a:r>
            <a:r>
              <a:rPr lang="de-CH" sz="2000" kern="1000" spc="30" dirty="0" smtClean="0">
                <a:solidFill>
                  <a:srgbClr val="0070C0"/>
                </a:solidFill>
                <a:latin typeface="+mn-lt"/>
                <a:cs typeface="Franklin Gothic Book"/>
              </a:rPr>
              <a:t>: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2000" kern="1000" spc="30" dirty="0" err="1" smtClean="0">
                <a:latin typeface="+mn-lt"/>
                <a:cs typeface="Franklin Gothic Book"/>
              </a:rPr>
              <a:t>scattering</a:t>
            </a:r>
            <a:r>
              <a:rPr lang="de-CH" sz="2000" kern="1000" spc="30" dirty="0" smtClean="0">
                <a:latin typeface="+mn-lt"/>
                <a:cs typeface="Franklin Gothic Book"/>
              </a:rPr>
              <a:t> </a:t>
            </a:r>
            <a:r>
              <a:rPr lang="de-CH" sz="2000" kern="1000" spc="30" dirty="0" err="1" smtClean="0">
                <a:latin typeface="+mn-lt"/>
                <a:cs typeface="Franklin Gothic Book"/>
              </a:rPr>
              <a:t>of</a:t>
            </a:r>
            <a:r>
              <a:rPr lang="de-CH" sz="2000" kern="1000" spc="30" dirty="0" smtClean="0">
                <a:latin typeface="+mn-lt"/>
                <a:cs typeface="Franklin Gothic Book"/>
              </a:rPr>
              <a:t> all </a:t>
            </a:r>
            <a:r>
              <a:rPr lang="de-CH" sz="2000" kern="1000" spc="30" dirty="0" err="1" smtClean="0">
                <a:latin typeface="+mn-lt"/>
                <a:cs typeface="Franklin Gothic Book"/>
              </a:rPr>
              <a:t>particles</a:t>
            </a:r>
            <a:r>
              <a:rPr lang="de-CH" sz="2000" kern="1000" spc="30" dirty="0" smtClean="0">
                <a:latin typeface="+mn-lt"/>
                <a:cs typeface="Franklin Gothic Book"/>
              </a:rPr>
              <a:t> at </a:t>
            </a:r>
            <a:r>
              <a:rPr lang="de-CH" sz="2000" kern="1000" spc="30" dirty="0" err="1" smtClean="0">
                <a:latin typeface="+mn-lt"/>
                <a:cs typeface="Franklin Gothic Book"/>
              </a:rPr>
              <a:t>eac</a:t>
            </a:r>
            <a:r>
              <a:rPr lang="de-CH" sz="2000" kern="1000" spc="30" dirty="0" err="1" smtClean="0">
                <a:cs typeface="Franklin Gothic Book"/>
              </a:rPr>
              <a:t>h</a:t>
            </a:r>
            <a:r>
              <a:rPr lang="de-CH" sz="2000" kern="1000" spc="30" dirty="0" smtClean="0">
                <a:cs typeface="Franklin Gothic Book"/>
              </a:rPr>
              <a:t> isotopes </a:t>
            </a:r>
            <a:r>
              <a:rPr lang="de-CH" sz="2000" kern="1000" spc="30" dirty="0" err="1" smtClean="0">
                <a:cs typeface="Franklin Gothic Book"/>
              </a:rPr>
              <a:t>of</a:t>
            </a:r>
            <a:r>
              <a:rPr lang="de-CH" sz="2000" kern="1000" spc="30" dirty="0">
                <a:cs typeface="Franklin Gothic Book"/>
              </a:rPr>
              <a:t> </a:t>
            </a:r>
            <a:r>
              <a:rPr lang="de-CH" sz="2000" kern="1000" spc="30" dirty="0" err="1" smtClean="0">
                <a:latin typeface="+mn-lt"/>
                <a:cs typeface="Franklin Gothic Book"/>
              </a:rPr>
              <a:t>the</a:t>
            </a:r>
            <a:r>
              <a:rPr lang="de-CH" sz="2000" kern="1000" spc="30" dirty="0" smtClean="0">
                <a:latin typeface="+mn-lt"/>
                <a:cs typeface="Franklin Gothic Book"/>
              </a:rPr>
              <a:t> material </a:t>
            </a:r>
            <a:r>
              <a:rPr lang="de-CH" sz="2000" kern="1000" spc="30" dirty="0" err="1" smtClean="0">
                <a:latin typeface="+mn-lt"/>
                <a:cs typeface="Franklin Gothic Book"/>
              </a:rPr>
              <a:t>composition</a:t>
            </a:r>
            <a:endParaRPr lang="en-GB" sz="2000" kern="1000" spc="30" dirty="0" smtClean="0">
              <a:latin typeface="+mn-lt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42639752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49490" y="188913"/>
            <a:ext cx="5190845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altLang="de-DE" sz="2500" dirty="0" smtClean="0">
                <a:solidFill>
                  <a:srgbClr val="686868"/>
                </a:solidFill>
                <a:latin typeface="Georgia"/>
              </a:rPr>
              <a:t>Selected </a:t>
            </a:r>
            <a:r>
              <a:rPr lang="de-CH" altLang="de-DE" sz="2500" dirty="0" err="1" smtClean="0">
                <a:solidFill>
                  <a:srgbClr val="686868"/>
                </a:solidFill>
                <a:latin typeface="Georgia"/>
              </a:rPr>
              <a:t>physics</a:t>
            </a:r>
            <a:r>
              <a:rPr lang="de-CH" altLang="de-DE" sz="2500" dirty="0" smtClean="0">
                <a:solidFill>
                  <a:srgbClr val="686868"/>
                </a:solidFill>
                <a:latin typeface="Georgia"/>
              </a:rPr>
              <a:t> </a:t>
            </a:r>
            <a:r>
              <a:rPr lang="de-CH" altLang="de-DE" sz="2500" dirty="0" err="1" smtClean="0">
                <a:solidFill>
                  <a:srgbClr val="686868"/>
                </a:solidFill>
                <a:latin typeface="Georgia"/>
              </a:rPr>
              <a:t>models</a:t>
            </a:r>
            <a:r>
              <a:rPr lang="de-CH" altLang="de-DE" sz="2500" dirty="0" smtClean="0">
                <a:solidFill>
                  <a:srgbClr val="686868"/>
                </a:solidFill>
                <a:latin typeface="Georgia"/>
              </a:rPr>
              <a:t> in MCNPX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95536" y="2805372"/>
            <a:ext cx="6669646" cy="31393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CH" sz="2000" b="1" dirty="0" smtClean="0">
                <a:solidFill>
                  <a:srgbClr val="0070C0"/>
                </a:solidFill>
                <a:cs typeface="Arial Narrow"/>
              </a:rPr>
              <a:t>1) MCNPX </a:t>
            </a:r>
            <a:r>
              <a:rPr lang="de-CH" sz="2000" b="1" dirty="0" err="1" smtClean="0">
                <a:solidFill>
                  <a:srgbClr val="0070C0"/>
                </a:solidFill>
                <a:cs typeface="Arial Narrow"/>
              </a:rPr>
              <a:t>default</a:t>
            </a:r>
            <a:r>
              <a:rPr lang="de-CH" sz="2000" b="1" dirty="0" smtClean="0">
                <a:solidFill>
                  <a:srgbClr val="0070C0"/>
                </a:solidFill>
                <a:cs typeface="Arial Narrow"/>
              </a:rPr>
              <a:t> </a:t>
            </a:r>
            <a:r>
              <a:rPr lang="de-CH" sz="2000" b="1" dirty="0" err="1" smtClean="0">
                <a:solidFill>
                  <a:srgbClr val="0070C0"/>
                </a:solidFill>
                <a:cs typeface="Arial Narrow"/>
              </a:rPr>
              <a:t>option</a:t>
            </a:r>
            <a:r>
              <a:rPr lang="de-CH" sz="2000" b="1" dirty="0" smtClean="0">
                <a:solidFill>
                  <a:srgbClr val="0070C0"/>
                </a:solidFill>
                <a:cs typeface="Arial Narrow"/>
              </a:rPr>
              <a:t>: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CH" sz="2000" dirty="0" err="1" smtClean="0">
                <a:solidFill>
                  <a:srgbClr val="00B050"/>
                </a:solidFill>
                <a:cs typeface="Arial Narrow"/>
              </a:rPr>
              <a:t>for</a:t>
            </a:r>
            <a:r>
              <a:rPr lang="de-CH" sz="2000" dirty="0" smtClean="0">
                <a:solidFill>
                  <a:srgbClr val="00B050"/>
                </a:solidFill>
                <a:cs typeface="Arial Narrow"/>
              </a:rPr>
              <a:t> n &amp; p: &lt; 3.5 </a:t>
            </a:r>
            <a:r>
              <a:rPr lang="de-CH" sz="2000" dirty="0" err="1" smtClean="0">
                <a:solidFill>
                  <a:srgbClr val="00B050"/>
                </a:solidFill>
                <a:cs typeface="Arial Narrow"/>
              </a:rPr>
              <a:t>GeV</a:t>
            </a:r>
            <a:endParaRPr lang="de-CH" sz="2000" dirty="0" smtClean="0">
              <a:solidFill>
                <a:srgbClr val="00B050"/>
              </a:solidFill>
              <a:cs typeface="Arial Narrow"/>
            </a:endParaRPr>
          </a:p>
          <a:p>
            <a:r>
              <a:rPr lang="de-CH" altLang="de-DE" sz="2000" dirty="0" smtClean="0">
                <a:solidFill>
                  <a:srgbClr val="3366FF"/>
                </a:solidFill>
              </a:rPr>
              <a:t>     </a:t>
            </a:r>
            <a:r>
              <a:rPr lang="de-CH" altLang="de-DE" sz="2000" dirty="0" smtClean="0">
                <a:solidFill>
                  <a:srgbClr val="0070C0"/>
                </a:solidFill>
              </a:rPr>
              <a:t>BERTINI </a:t>
            </a:r>
            <a:r>
              <a:rPr lang="de-CH" altLang="de-DE" sz="2000" dirty="0">
                <a:solidFill>
                  <a:srgbClr val="0070C0"/>
                </a:solidFill>
              </a:rPr>
              <a:t>(INC) + </a:t>
            </a:r>
            <a:r>
              <a:rPr lang="de-CH" altLang="de-DE" sz="2000" dirty="0" err="1">
                <a:solidFill>
                  <a:srgbClr val="0070C0"/>
                </a:solidFill>
              </a:rPr>
              <a:t>Dresner</a:t>
            </a:r>
            <a:r>
              <a:rPr lang="de-CH" altLang="de-DE" sz="2000" dirty="0">
                <a:solidFill>
                  <a:srgbClr val="0070C0"/>
                </a:solidFill>
              </a:rPr>
              <a:t> (</a:t>
            </a:r>
            <a:r>
              <a:rPr lang="de-CH" altLang="de-DE" sz="2000" dirty="0" err="1">
                <a:solidFill>
                  <a:srgbClr val="0070C0"/>
                </a:solidFill>
              </a:rPr>
              <a:t>evaporation</a:t>
            </a:r>
            <a:r>
              <a:rPr lang="de-CH" altLang="de-DE" sz="2000" dirty="0">
                <a:solidFill>
                  <a:srgbClr val="0070C0"/>
                </a:solidFill>
              </a:rPr>
              <a:t>) + RAL (</a:t>
            </a:r>
            <a:r>
              <a:rPr lang="de-CH" altLang="de-DE" sz="2000" dirty="0" err="1">
                <a:solidFill>
                  <a:srgbClr val="0070C0"/>
                </a:solidFill>
              </a:rPr>
              <a:t>fission</a:t>
            </a:r>
            <a:r>
              <a:rPr lang="de-CH" altLang="de-DE" sz="2000" dirty="0">
                <a:solidFill>
                  <a:srgbClr val="0070C0"/>
                </a:solidFill>
              </a:rPr>
              <a:t>): </a:t>
            </a:r>
            <a:endParaRPr lang="de-CH" altLang="de-DE" sz="2000" dirty="0" smtClean="0">
              <a:solidFill>
                <a:srgbClr val="0070C0"/>
              </a:solidFill>
            </a:endParaRPr>
          </a:p>
          <a:p>
            <a:r>
              <a:rPr lang="de-CH" altLang="de-DE" sz="2000" dirty="0">
                <a:solidFill>
                  <a:srgbClr val="000000"/>
                </a:solidFill>
              </a:rPr>
              <a:t> </a:t>
            </a:r>
            <a:r>
              <a:rPr lang="de-CH" altLang="de-DE" sz="2000" dirty="0" smtClean="0">
                <a:solidFill>
                  <a:srgbClr val="000000"/>
                </a:solidFill>
              </a:rPr>
              <a:t>    - </a:t>
            </a:r>
            <a:r>
              <a:rPr lang="de-CH" altLang="de-DE" sz="2000" b="1" dirty="0" smtClean="0">
                <a:solidFill>
                  <a:srgbClr val="000000"/>
                </a:solidFill>
              </a:rPr>
              <a:t>BERTINI</a:t>
            </a:r>
            <a:r>
              <a:rPr lang="de-CH" altLang="de-DE" sz="2000" dirty="0" smtClean="0">
                <a:solidFill>
                  <a:srgbClr val="000000"/>
                </a:solidFill>
              </a:rPr>
              <a:t>: </a:t>
            </a:r>
            <a:r>
              <a:rPr lang="de-CH" altLang="de-DE" sz="2000" dirty="0" err="1">
                <a:solidFill>
                  <a:srgbClr val="000000"/>
                </a:solidFill>
              </a:rPr>
              <a:t>based</a:t>
            </a:r>
            <a:r>
              <a:rPr lang="de-CH" altLang="de-DE" sz="2000" dirty="0">
                <a:solidFill>
                  <a:srgbClr val="000000"/>
                </a:solidFill>
              </a:rPr>
              <a:t> on </a:t>
            </a:r>
            <a:r>
              <a:rPr lang="de-CH" altLang="de-DE" sz="2000" dirty="0" err="1">
                <a:solidFill>
                  <a:srgbClr val="000000"/>
                </a:solidFill>
              </a:rPr>
              <a:t>Serber‘s</a:t>
            </a:r>
            <a:r>
              <a:rPr lang="de-CH" altLang="de-DE" sz="2000" dirty="0">
                <a:solidFill>
                  <a:srgbClr val="000000"/>
                </a:solidFill>
              </a:rPr>
              <a:t> </a:t>
            </a:r>
            <a:r>
              <a:rPr lang="de-CH" altLang="de-DE" sz="2000" dirty="0" err="1">
                <a:solidFill>
                  <a:srgbClr val="000000"/>
                </a:solidFill>
              </a:rPr>
              <a:t>model</a:t>
            </a:r>
            <a:r>
              <a:rPr lang="de-CH" altLang="de-DE" sz="2000" dirty="0">
                <a:solidFill>
                  <a:srgbClr val="000000"/>
                </a:solidFill>
              </a:rPr>
              <a:t>, </a:t>
            </a:r>
            <a:r>
              <a:rPr lang="de-CH" altLang="de-DE" sz="2000" dirty="0" err="1">
                <a:solidFill>
                  <a:srgbClr val="000000"/>
                </a:solidFill>
              </a:rPr>
              <a:t>spacelike</a:t>
            </a:r>
            <a:r>
              <a:rPr lang="de-CH" altLang="de-DE" sz="2000" dirty="0">
                <a:solidFill>
                  <a:srgbClr val="000000"/>
                </a:solidFill>
              </a:rPr>
              <a:t> </a:t>
            </a:r>
            <a:r>
              <a:rPr lang="de-CH" altLang="de-DE" sz="2000" dirty="0" err="1">
                <a:solidFill>
                  <a:srgbClr val="000000"/>
                </a:solidFill>
              </a:rPr>
              <a:t>realization</a:t>
            </a:r>
            <a:endParaRPr lang="de-CH" altLang="de-DE" sz="2000" dirty="0">
              <a:solidFill>
                <a:srgbClr val="000000"/>
              </a:solidFill>
            </a:endParaRPr>
          </a:p>
          <a:p>
            <a:r>
              <a:rPr lang="de-CH" altLang="de-DE" sz="2000" dirty="0">
                <a:solidFill>
                  <a:srgbClr val="000000"/>
                </a:solidFill>
              </a:rPr>
              <a:t>  </a:t>
            </a:r>
            <a:r>
              <a:rPr lang="de-CH" altLang="de-DE" sz="2000" dirty="0" smtClean="0">
                <a:solidFill>
                  <a:srgbClr val="000000"/>
                </a:solidFill>
              </a:rPr>
              <a:t>   - </a:t>
            </a:r>
            <a:r>
              <a:rPr lang="de-CH" altLang="de-DE" sz="2000" b="1" dirty="0" smtClean="0">
                <a:solidFill>
                  <a:srgbClr val="000000"/>
                </a:solidFill>
              </a:rPr>
              <a:t>DRESNER</a:t>
            </a:r>
            <a:r>
              <a:rPr lang="de-CH" altLang="de-DE" sz="2000" dirty="0" smtClean="0">
                <a:solidFill>
                  <a:srgbClr val="000000"/>
                </a:solidFill>
              </a:rPr>
              <a:t>: </a:t>
            </a:r>
            <a:r>
              <a:rPr lang="de-CH" altLang="de-DE" sz="2000" dirty="0">
                <a:solidFill>
                  <a:srgbClr val="000000"/>
                </a:solidFill>
              </a:rPr>
              <a:t>EVAP-A, </a:t>
            </a:r>
            <a:r>
              <a:rPr lang="de-CH" altLang="de-DE" sz="2000" dirty="0" err="1">
                <a:solidFill>
                  <a:srgbClr val="000000"/>
                </a:solidFill>
              </a:rPr>
              <a:t>based</a:t>
            </a:r>
            <a:r>
              <a:rPr lang="de-CH" altLang="de-DE" sz="2000" dirty="0">
                <a:solidFill>
                  <a:srgbClr val="000000"/>
                </a:solidFill>
              </a:rPr>
              <a:t> on </a:t>
            </a:r>
            <a:r>
              <a:rPr lang="de-CH" altLang="de-DE" sz="2000" dirty="0" err="1">
                <a:solidFill>
                  <a:srgbClr val="000000"/>
                </a:solidFill>
              </a:rPr>
              <a:t>Weisskopf‘s</a:t>
            </a:r>
            <a:r>
              <a:rPr lang="de-CH" altLang="de-DE" sz="2000" dirty="0">
                <a:solidFill>
                  <a:srgbClr val="000000"/>
                </a:solidFill>
              </a:rPr>
              <a:t> </a:t>
            </a:r>
            <a:r>
              <a:rPr lang="de-CH" altLang="de-DE" sz="2000" dirty="0" err="1">
                <a:solidFill>
                  <a:srgbClr val="000000"/>
                </a:solidFill>
              </a:rPr>
              <a:t>statistical</a:t>
            </a:r>
            <a:r>
              <a:rPr lang="de-CH" altLang="de-DE" sz="2000" dirty="0">
                <a:solidFill>
                  <a:srgbClr val="000000"/>
                </a:solidFill>
              </a:rPr>
              <a:t> </a:t>
            </a:r>
            <a:r>
              <a:rPr lang="de-CH" altLang="de-DE" sz="2000" dirty="0" err="1">
                <a:solidFill>
                  <a:srgbClr val="000000"/>
                </a:solidFill>
              </a:rPr>
              <a:t>model</a:t>
            </a:r>
            <a:endParaRPr lang="de-CH" altLang="de-DE" sz="2000" dirty="0">
              <a:solidFill>
                <a:srgbClr val="000000"/>
              </a:solidFill>
            </a:endParaRPr>
          </a:p>
          <a:p>
            <a:r>
              <a:rPr lang="de-CH" altLang="de-DE" sz="2000" dirty="0">
                <a:solidFill>
                  <a:srgbClr val="000000"/>
                </a:solidFill>
              </a:rPr>
              <a:t>  </a:t>
            </a:r>
            <a:r>
              <a:rPr lang="de-CH" altLang="de-DE" sz="2000" dirty="0" smtClean="0">
                <a:solidFill>
                  <a:srgbClr val="000000"/>
                </a:solidFill>
              </a:rPr>
              <a:t>   - </a:t>
            </a:r>
            <a:r>
              <a:rPr lang="de-CH" altLang="de-DE" sz="2000" b="1" dirty="0" smtClean="0">
                <a:solidFill>
                  <a:srgbClr val="000000"/>
                </a:solidFill>
              </a:rPr>
              <a:t>RAL</a:t>
            </a:r>
            <a:r>
              <a:rPr lang="de-CH" altLang="de-DE" sz="2000" dirty="0" smtClean="0">
                <a:solidFill>
                  <a:srgbClr val="000000"/>
                </a:solidFill>
              </a:rPr>
              <a:t> </a:t>
            </a:r>
            <a:r>
              <a:rPr lang="de-CH" altLang="de-DE" sz="2000" dirty="0">
                <a:solidFill>
                  <a:srgbClr val="000000"/>
                </a:solidFill>
              </a:rPr>
              <a:t>(</a:t>
            </a:r>
            <a:r>
              <a:rPr lang="de-CH" altLang="de-DE" sz="2000" dirty="0" err="1">
                <a:solidFill>
                  <a:srgbClr val="000000"/>
                </a:solidFill>
              </a:rPr>
              <a:t>Atchison</a:t>
            </a:r>
            <a:r>
              <a:rPr lang="de-CH" altLang="de-DE" sz="2000" dirty="0">
                <a:solidFill>
                  <a:srgbClr val="000000"/>
                </a:solidFill>
              </a:rPr>
              <a:t>): </a:t>
            </a:r>
            <a:r>
              <a:rPr lang="de-CH" altLang="de-DE" sz="2000" dirty="0" err="1">
                <a:solidFill>
                  <a:srgbClr val="000000"/>
                </a:solidFill>
              </a:rPr>
              <a:t>fission</a:t>
            </a:r>
            <a:r>
              <a:rPr lang="de-CH" altLang="de-DE" sz="2000" dirty="0">
                <a:solidFill>
                  <a:srgbClr val="000000"/>
                </a:solidFill>
              </a:rPr>
              <a:t> in </a:t>
            </a:r>
            <a:r>
              <a:rPr lang="de-CH" altLang="de-DE" sz="2000" dirty="0" err="1">
                <a:solidFill>
                  <a:srgbClr val="000000"/>
                </a:solidFill>
              </a:rPr>
              <a:t>between</a:t>
            </a:r>
            <a:r>
              <a:rPr lang="de-CH" altLang="de-DE" sz="2000" dirty="0">
                <a:solidFill>
                  <a:srgbClr val="000000"/>
                </a:solidFill>
              </a:rPr>
              <a:t> </a:t>
            </a:r>
            <a:r>
              <a:rPr lang="de-CH" altLang="de-DE" sz="2000" dirty="0" err="1">
                <a:solidFill>
                  <a:srgbClr val="000000"/>
                </a:solidFill>
              </a:rPr>
              <a:t>of</a:t>
            </a:r>
            <a:r>
              <a:rPr lang="de-CH" altLang="de-DE" sz="2000" dirty="0">
                <a:solidFill>
                  <a:srgbClr val="000000"/>
                </a:solidFill>
              </a:rPr>
              <a:t> </a:t>
            </a:r>
            <a:r>
              <a:rPr lang="de-CH" altLang="de-DE" sz="2000" dirty="0" err="1">
                <a:solidFill>
                  <a:srgbClr val="000000"/>
                </a:solidFill>
              </a:rPr>
              <a:t>the</a:t>
            </a:r>
            <a:r>
              <a:rPr lang="de-CH" altLang="de-DE" sz="2000" dirty="0">
                <a:solidFill>
                  <a:srgbClr val="000000"/>
                </a:solidFill>
              </a:rPr>
              <a:t> </a:t>
            </a:r>
            <a:r>
              <a:rPr lang="de-CH" altLang="de-DE" sz="2000" dirty="0" err="1">
                <a:solidFill>
                  <a:srgbClr val="000000"/>
                </a:solidFill>
              </a:rPr>
              <a:t>evaporation</a:t>
            </a:r>
            <a:r>
              <a:rPr lang="de-CH" altLang="de-DE" sz="2000" dirty="0">
                <a:solidFill>
                  <a:srgbClr val="000000"/>
                </a:solidFill>
              </a:rPr>
              <a:t> </a:t>
            </a:r>
            <a:r>
              <a:rPr lang="de-CH" altLang="de-DE" sz="2000" dirty="0" err="1" smtClean="0">
                <a:solidFill>
                  <a:srgbClr val="000000"/>
                </a:solidFill>
              </a:rPr>
              <a:t>stages</a:t>
            </a:r>
            <a:endParaRPr lang="de-CH" altLang="de-DE" sz="2000" dirty="0" smtClean="0">
              <a:solidFill>
                <a:srgbClr val="000000"/>
              </a:solidFill>
            </a:endParaRPr>
          </a:p>
          <a:p>
            <a:endParaRPr lang="de-CH" altLang="de-DE" sz="2000" dirty="0" smtClean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altLang="de-DE" sz="2000" dirty="0" err="1" smtClean="0">
                <a:solidFill>
                  <a:srgbClr val="00B050"/>
                </a:solidFill>
              </a:rPr>
              <a:t>for</a:t>
            </a:r>
            <a:r>
              <a:rPr lang="de-CH" altLang="de-DE" sz="2000" dirty="0" smtClean="0">
                <a:solidFill>
                  <a:srgbClr val="00B050"/>
                </a:solidFill>
              </a:rPr>
              <a:t> light </a:t>
            </a:r>
            <a:r>
              <a:rPr lang="de-CH" altLang="de-DE" sz="2000" dirty="0" err="1" smtClean="0">
                <a:solidFill>
                  <a:srgbClr val="00B050"/>
                </a:solidFill>
              </a:rPr>
              <a:t>ions</a:t>
            </a:r>
            <a:r>
              <a:rPr lang="de-CH" altLang="de-DE" sz="2000" dirty="0" smtClean="0">
                <a:solidFill>
                  <a:srgbClr val="00B050"/>
                </a:solidFill>
              </a:rPr>
              <a:t> (d, t, </a:t>
            </a:r>
            <a:r>
              <a:rPr lang="de-CH" altLang="de-DE" sz="2000" dirty="0" smtClean="0">
                <a:solidFill>
                  <a:srgbClr val="00B050"/>
                </a:solidFill>
                <a:latin typeface="Symbol" panose="05050102010706020507" pitchFamily="18" charset="2"/>
              </a:rPr>
              <a:t>a</a:t>
            </a:r>
            <a:r>
              <a:rPr lang="de-CH" altLang="de-DE" sz="2000" dirty="0" smtClean="0">
                <a:solidFill>
                  <a:srgbClr val="00B050"/>
                </a:solidFill>
              </a:rPr>
              <a:t>): &lt; 1 </a:t>
            </a:r>
            <a:r>
              <a:rPr lang="de-CH" altLang="de-DE" sz="2000" dirty="0" err="1" smtClean="0">
                <a:solidFill>
                  <a:srgbClr val="00B050"/>
                </a:solidFill>
              </a:rPr>
              <a:t>GeV</a:t>
            </a:r>
            <a:endParaRPr lang="de-CH" altLang="de-DE" sz="2000" dirty="0" smtClean="0">
              <a:solidFill>
                <a:srgbClr val="00B050"/>
              </a:solidFill>
            </a:endParaRPr>
          </a:p>
          <a:p>
            <a:r>
              <a:rPr lang="de-CH" altLang="de-DE" sz="2000" dirty="0">
                <a:solidFill>
                  <a:srgbClr val="000000"/>
                </a:solidFill>
              </a:rPr>
              <a:t> </a:t>
            </a:r>
            <a:r>
              <a:rPr lang="de-CH" altLang="de-DE" sz="2000" dirty="0" smtClean="0">
                <a:solidFill>
                  <a:srgbClr val="000000"/>
                </a:solidFill>
              </a:rPr>
              <a:t>   </a:t>
            </a:r>
            <a:r>
              <a:rPr lang="de-CH" altLang="de-DE" sz="2000" dirty="0" smtClean="0">
                <a:solidFill>
                  <a:srgbClr val="0070C0"/>
                </a:solidFill>
              </a:rPr>
              <a:t> ISABEL </a:t>
            </a:r>
            <a:r>
              <a:rPr lang="de-CH" altLang="de-DE" sz="2000" dirty="0">
                <a:solidFill>
                  <a:srgbClr val="0070C0"/>
                </a:solidFill>
              </a:rPr>
              <a:t>(INC) + </a:t>
            </a:r>
            <a:r>
              <a:rPr lang="de-CH" altLang="de-DE" sz="2000" dirty="0" err="1" smtClean="0">
                <a:solidFill>
                  <a:srgbClr val="0070C0"/>
                </a:solidFill>
              </a:rPr>
              <a:t>Dresner</a:t>
            </a:r>
            <a:r>
              <a:rPr lang="de-CH" altLang="de-DE" sz="2000" dirty="0" smtClean="0">
                <a:solidFill>
                  <a:srgbClr val="0070C0"/>
                </a:solidFill>
              </a:rPr>
              <a:t> + RAL:</a:t>
            </a:r>
          </a:p>
          <a:p>
            <a:r>
              <a:rPr lang="de-CH" altLang="de-DE" sz="2000" dirty="0">
                <a:solidFill>
                  <a:srgbClr val="3366FF"/>
                </a:solidFill>
              </a:rPr>
              <a:t> </a:t>
            </a:r>
            <a:r>
              <a:rPr lang="de-CH" altLang="de-DE" sz="2000" dirty="0" smtClean="0">
                <a:solidFill>
                  <a:srgbClr val="3366FF"/>
                </a:solidFill>
              </a:rPr>
              <a:t>    </a:t>
            </a:r>
            <a:r>
              <a:rPr lang="de-CH" altLang="de-DE" sz="2000" dirty="0" smtClean="0">
                <a:solidFill>
                  <a:srgbClr val="000000"/>
                </a:solidFill>
              </a:rPr>
              <a:t>-</a:t>
            </a:r>
            <a:r>
              <a:rPr lang="de-CH" altLang="de-DE" sz="2000" dirty="0" smtClean="0">
                <a:solidFill>
                  <a:srgbClr val="3366FF"/>
                </a:solidFill>
              </a:rPr>
              <a:t> </a:t>
            </a:r>
            <a:r>
              <a:rPr lang="de-CH" altLang="de-DE" sz="2000" dirty="0" smtClean="0">
                <a:solidFill>
                  <a:srgbClr val="000000"/>
                </a:solidFill>
              </a:rPr>
              <a:t>ISABEL: </a:t>
            </a:r>
            <a:r>
              <a:rPr lang="de-CH" altLang="de-DE" sz="2000" dirty="0" err="1" smtClean="0">
                <a:solidFill>
                  <a:srgbClr val="000000"/>
                </a:solidFill>
              </a:rPr>
              <a:t>based</a:t>
            </a:r>
            <a:r>
              <a:rPr lang="de-CH" altLang="de-DE" sz="2000" dirty="0" smtClean="0">
                <a:solidFill>
                  <a:srgbClr val="000000"/>
                </a:solidFill>
              </a:rPr>
              <a:t> </a:t>
            </a:r>
            <a:r>
              <a:rPr lang="de-CH" altLang="de-DE" sz="2000" dirty="0">
                <a:solidFill>
                  <a:srgbClr val="000000"/>
                </a:solidFill>
              </a:rPr>
              <a:t>on </a:t>
            </a:r>
            <a:r>
              <a:rPr lang="de-CH" altLang="de-DE" sz="2000" dirty="0" err="1">
                <a:solidFill>
                  <a:srgbClr val="000000"/>
                </a:solidFill>
              </a:rPr>
              <a:t>Serber‘s</a:t>
            </a:r>
            <a:r>
              <a:rPr lang="de-CH" altLang="de-DE" sz="2000" dirty="0">
                <a:solidFill>
                  <a:srgbClr val="000000"/>
                </a:solidFill>
              </a:rPr>
              <a:t> </a:t>
            </a:r>
            <a:r>
              <a:rPr lang="de-CH" altLang="de-DE" sz="2000" dirty="0" err="1">
                <a:solidFill>
                  <a:srgbClr val="000000"/>
                </a:solidFill>
              </a:rPr>
              <a:t>model</a:t>
            </a:r>
            <a:r>
              <a:rPr lang="de-CH" altLang="de-DE" sz="2000" dirty="0">
                <a:solidFill>
                  <a:srgbClr val="000000"/>
                </a:solidFill>
              </a:rPr>
              <a:t>, </a:t>
            </a:r>
            <a:r>
              <a:rPr lang="de-CH" altLang="de-DE" sz="2000" dirty="0" err="1">
                <a:solidFill>
                  <a:srgbClr val="000000"/>
                </a:solidFill>
              </a:rPr>
              <a:t>timelike</a:t>
            </a:r>
            <a:r>
              <a:rPr lang="de-CH" altLang="de-DE" sz="2000" dirty="0">
                <a:solidFill>
                  <a:srgbClr val="000000"/>
                </a:solidFill>
              </a:rPr>
              <a:t> </a:t>
            </a:r>
            <a:r>
              <a:rPr lang="de-CH" altLang="de-DE" sz="2000" dirty="0" err="1" smtClean="0">
                <a:solidFill>
                  <a:srgbClr val="000000"/>
                </a:solidFill>
              </a:rPr>
              <a:t>realization</a:t>
            </a:r>
            <a:endParaRPr lang="de-CH" altLang="de-DE" sz="2000" dirty="0" smtClean="0">
              <a:solidFill>
                <a:srgbClr val="000000"/>
              </a:solidFill>
            </a:endParaRPr>
          </a:p>
        </p:txBody>
      </p:sp>
      <p:pic>
        <p:nvPicPr>
          <p:cNvPr id="8" name="Picture 3" descr="spall_proces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96" b="63500"/>
          <a:stretch/>
        </p:blipFill>
        <p:spPr bwMode="auto">
          <a:xfrm>
            <a:off x="31169" y="908720"/>
            <a:ext cx="4495573" cy="1378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179514" y="768646"/>
            <a:ext cx="2901435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CH" sz="2000" dirty="0" smtClean="0">
                <a:solidFill>
                  <a:srgbClr val="000000"/>
                </a:solidFill>
                <a:latin typeface="Georgia"/>
                <a:cs typeface="Arial Narrow"/>
              </a:rPr>
              <a:t>1) Intra-</a:t>
            </a:r>
            <a:r>
              <a:rPr lang="de-CH" sz="2000" dirty="0" err="1" smtClean="0">
                <a:solidFill>
                  <a:srgbClr val="000000"/>
                </a:solidFill>
                <a:latin typeface="Georgia"/>
                <a:cs typeface="Arial Narrow"/>
              </a:rPr>
              <a:t>Nuclear</a:t>
            </a:r>
            <a:r>
              <a:rPr lang="de-CH" sz="2000" dirty="0" smtClean="0">
                <a:solidFill>
                  <a:srgbClr val="000000"/>
                </a:solidFill>
                <a:latin typeface="Georgia"/>
                <a:cs typeface="Arial Narrow"/>
              </a:rPr>
              <a:t> </a:t>
            </a:r>
            <a:r>
              <a:rPr lang="de-CH" sz="2000" dirty="0" err="1" smtClean="0">
                <a:solidFill>
                  <a:srgbClr val="000000"/>
                </a:solidFill>
                <a:latin typeface="Georgia"/>
                <a:cs typeface="Arial Narrow"/>
              </a:rPr>
              <a:t>Cascade</a:t>
            </a:r>
            <a:r>
              <a:rPr lang="de-CH" sz="2000" dirty="0" smtClean="0">
                <a:solidFill>
                  <a:srgbClr val="000000"/>
                </a:solidFill>
                <a:latin typeface="Georgia"/>
                <a:cs typeface="Arial Narrow"/>
              </a:rPr>
              <a:t>:</a:t>
            </a:r>
            <a:endParaRPr lang="de-CH" sz="2000" dirty="0">
              <a:solidFill>
                <a:srgbClr val="000000"/>
              </a:solidFill>
              <a:latin typeface="Georgia"/>
              <a:cs typeface="Arial Narrow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962" y="1112406"/>
            <a:ext cx="4551053" cy="169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4661463" y="773852"/>
            <a:ext cx="2608086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CH" sz="2000" dirty="0" smtClean="0">
                <a:solidFill>
                  <a:srgbClr val="000000"/>
                </a:solidFill>
                <a:latin typeface="Georgia"/>
                <a:cs typeface="Arial Narrow"/>
              </a:rPr>
              <a:t>2. Evaporation/Fission</a:t>
            </a:r>
            <a:endParaRPr lang="de-CH" sz="2000" dirty="0">
              <a:solidFill>
                <a:srgbClr val="000000"/>
              </a:solidFill>
              <a:latin typeface="Georgia"/>
              <a:cs typeface="Arial Narrow"/>
            </a:endParaRPr>
          </a:p>
        </p:txBody>
      </p:sp>
      <p:cxnSp>
        <p:nvCxnSpPr>
          <p:cNvPr id="12" name="Gerade Verbindung 11"/>
          <p:cNvCxnSpPr/>
          <p:nvPr/>
        </p:nvCxnSpPr>
        <p:spPr bwMode="auto">
          <a:xfrm>
            <a:off x="4526742" y="768646"/>
            <a:ext cx="0" cy="186826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1518670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50827" y="827409"/>
            <a:ext cx="5148845" cy="28193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0070C0"/>
                </a:solidFill>
                <a:latin typeface="Georgia"/>
                <a:cs typeface="Arial Narrow"/>
              </a:rPr>
              <a:t>INCL4.6 + ABLA07: </a:t>
            </a:r>
            <a:r>
              <a:rPr lang="en-US" dirty="0" smtClean="0">
                <a:solidFill>
                  <a:srgbClr val="0070C0"/>
                </a:solidFill>
                <a:latin typeface="Georgia"/>
                <a:cs typeface="Arial Narrow"/>
              </a:rPr>
              <a:t>implemented in </a:t>
            </a:r>
            <a:r>
              <a:rPr lang="en-US" dirty="0" smtClean="0">
                <a:solidFill>
                  <a:srgbClr val="0070C0"/>
                </a:solidFill>
                <a:latin typeface="Georgia"/>
                <a:cs typeface="Arial Narrow"/>
              </a:rPr>
              <a:t>MCNPX2.7.0</a:t>
            </a:r>
            <a:endParaRPr lang="en-US" dirty="0">
              <a:solidFill>
                <a:srgbClr val="0070C0"/>
              </a:solidFill>
              <a:latin typeface="Georgia"/>
              <a:cs typeface="Arial Narrow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144361" y="188913"/>
            <a:ext cx="5190845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2500" dirty="0" smtClean="0">
                <a:solidFill>
                  <a:srgbClr val="686868"/>
                </a:solidFill>
                <a:latin typeface="Georgia"/>
              </a:rPr>
              <a:t>Selected physics models in MCNPX</a:t>
            </a:r>
          </a:p>
        </p:txBody>
      </p:sp>
      <p:sp>
        <p:nvSpPr>
          <p:cNvPr id="6" name="Rechteck 5"/>
          <p:cNvSpPr/>
          <p:nvPr/>
        </p:nvSpPr>
        <p:spPr>
          <a:xfrm>
            <a:off x="573764" y="5517232"/>
            <a:ext cx="85444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INCL4.6:</a:t>
            </a:r>
            <a:r>
              <a:rPr lang="en-US" dirty="0" smtClean="0">
                <a:solidFill>
                  <a:srgbClr val="000000"/>
                </a:solidFill>
              </a:rPr>
              <a:t> A. </a:t>
            </a:r>
            <a:r>
              <a:rPr lang="en-US" dirty="0" err="1" smtClean="0">
                <a:solidFill>
                  <a:srgbClr val="000000"/>
                </a:solidFill>
              </a:rPr>
              <a:t>Boudard</a:t>
            </a:r>
            <a:r>
              <a:rPr lang="en-US" dirty="0" smtClean="0">
                <a:solidFill>
                  <a:srgbClr val="000000"/>
                </a:solidFill>
              </a:rPr>
              <a:t> et al., Phys. Rev. C. 87, 014606 (2013)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ABLA07:</a:t>
            </a:r>
            <a:r>
              <a:rPr lang="en-US" dirty="0" smtClean="0">
                <a:solidFill>
                  <a:srgbClr val="000000"/>
                </a:solidFill>
              </a:rPr>
              <a:t> M. V. </a:t>
            </a:r>
            <a:r>
              <a:rPr lang="en-US" dirty="0" err="1" smtClean="0">
                <a:solidFill>
                  <a:srgbClr val="000000"/>
                </a:solidFill>
              </a:rPr>
              <a:t>Ricciardi</a:t>
            </a:r>
            <a:r>
              <a:rPr lang="en-US" dirty="0" smtClean="0">
                <a:solidFill>
                  <a:srgbClr val="000000"/>
                </a:solidFill>
              </a:rPr>
              <a:t>, A. </a:t>
            </a:r>
            <a:r>
              <a:rPr lang="en-US" dirty="0" err="1" smtClean="0">
                <a:solidFill>
                  <a:srgbClr val="000000"/>
                </a:solidFill>
              </a:rPr>
              <a:t>Kelić</a:t>
            </a:r>
            <a:r>
              <a:rPr lang="en-US" dirty="0" smtClean="0">
                <a:solidFill>
                  <a:srgbClr val="000000"/>
                </a:solidFill>
              </a:rPr>
              <a:t>, K-H. Schmidt, Joint ICTP-IAEA Advanced Workshop on Model Codes for Spallation Reactions„ held in Trieste, Italy, 4-8 January 2008, p. </a:t>
            </a:r>
            <a:r>
              <a:rPr lang="en-US" dirty="0" smtClean="0">
                <a:solidFill>
                  <a:srgbClr val="000000"/>
                </a:solidFill>
              </a:rPr>
              <a:t>181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J. –Ch. Davide: </a:t>
            </a:r>
            <a:r>
              <a:rPr lang="en-US" dirty="0" smtClean="0">
                <a:solidFill>
                  <a:srgbClr val="000000"/>
                </a:solidFill>
              </a:rPr>
              <a:t>habilitation (2. </a:t>
            </a:r>
            <a:r>
              <a:rPr lang="en-US" dirty="0" err="1" smtClean="0">
                <a:solidFill>
                  <a:srgbClr val="000000"/>
                </a:solidFill>
              </a:rPr>
              <a:t>Phd</a:t>
            </a:r>
            <a:r>
              <a:rPr lang="en-US" dirty="0" smtClean="0">
                <a:solidFill>
                  <a:srgbClr val="000000"/>
                </a:solidFill>
              </a:rPr>
              <a:t> thesis)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834779" y="1111590"/>
            <a:ext cx="5191871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solidFill>
                  <a:srgbClr val="000000"/>
                </a:solidFill>
                <a:cs typeface="Arial Narrow"/>
              </a:rPr>
              <a:t>Large improvements compared to INCL4.2+ABLA </a:t>
            </a:r>
          </a:p>
          <a:p>
            <a:pPr>
              <a:lnSpc>
                <a:spcPct val="110000"/>
              </a:lnSpc>
            </a:pPr>
            <a:r>
              <a:rPr lang="en-US" sz="2000" dirty="0" smtClean="0">
                <a:solidFill>
                  <a:srgbClr val="000000"/>
                </a:solidFill>
                <a:cs typeface="Arial Narrow"/>
              </a:rPr>
              <a:t>implemented in standard version of MCNPX2.7.0</a:t>
            </a:r>
            <a:endParaRPr lang="en-US" sz="2000" dirty="0">
              <a:solidFill>
                <a:srgbClr val="FF00FF"/>
              </a:solidFill>
              <a:cs typeface="Arial Narrow"/>
            </a:endParaRPr>
          </a:p>
        </p:txBody>
      </p:sp>
      <p:graphicFrame>
        <p:nvGraphicFramePr>
          <p:cNvPr id="15" name="Tableau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537858"/>
              </p:ext>
            </p:extLst>
          </p:nvPr>
        </p:nvGraphicFramePr>
        <p:xfrm>
          <a:off x="1691680" y="1988840"/>
          <a:ext cx="5832750" cy="1584960"/>
        </p:xfrm>
        <a:graphic>
          <a:graphicData uri="http://schemas.openxmlformats.org/drawingml/2006/table">
            <a:tbl>
              <a:tblPr firstRow="1" bandRow="1"/>
              <a:tblGrid>
                <a:gridCol w="1296648"/>
                <a:gridCol w="4536102"/>
              </a:tblGrid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INCL4.2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fr-FR" sz="2000" dirty="0" smtClean="0">
                          <a:solidFill>
                            <a:schemeClr val="tx1"/>
                          </a:solidFill>
                          <a:sym typeface="Wingdings" pitchFamily="-106" charset="2"/>
                        </a:rPr>
                        <a:t>n, p, </a:t>
                      </a:r>
                      <a:r>
                        <a:rPr lang="fr-FR" sz="2000" dirty="0" smtClean="0">
                          <a:solidFill>
                            <a:schemeClr val="tx1"/>
                          </a:solidFill>
                          <a:latin typeface="Symbol" pitchFamily="-106" charset="2"/>
                          <a:ea typeface="Symbol" pitchFamily="-106" charset="2"/>
                          <a:cs typeface="Symbol" pitchFamily="-106" charset="2"/>
                          <a:sym typeface="Wingdings" pitchFamily="-106" charset="2"/>
                        </a:rPr>
                        <a:t>p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ABLA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fr-FR" sz="2000" dirty="0" smtClean="0">
                          <a:solidFill>
                            <a:schemeClr val="tx1"/>
                          </a:solidFill>
                          <a:sym typeface="Wingdings" pitchFamily="-106" charset="2"/>
                        </a:rPr>
                        <a:t>n, p, </a:t>
                      </a:r>
                      <a:r>
                        <a:rPr lang="fr-FR" sz="2000" dirty="0" smtClean="0">
                          <a:solidFill>
                            <a:schemeClr val="tx1"/>
                          </a:solidFill>
                          <a:latin typeface="Symbol" pitchFamily="-106" charset="2"/>
                          <a:ea typeface="Symbol" pitchFamily="-106" charset="2"/>
                          <a:cs typeface="Symbol" pitchFamily="-106" charset="2"/>
                          <a:sym typeface="Wingdings" pitchFamily="-106" charset="2"/>
                        </a:rPr>
                        <a:t>a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INCL4.6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fr-FR" sz="2000" dirty="0" smtClean="0">
                          <a:solidFill>
                            <a:schemeClr val="tx1"/>
                          </a:solidFill>
                          <a:sym typeface="Wingdings" pitchFamily="-106" charset="2"/>
                        </a:rPr>
                        <a:t>n, p, </a:t>
                      </a:r>
                      <a:r>
                        <a:rPr lang="fr-FR" sz="2000" dirty="0" smtClean="0">
                          <a:solidFill>
                            <a:schemeClr val="tx1"/>
                          </a:solidFill>
                          <a:latin typeface="Symbol" pitchFamily="-106" charset="2"/>
                          <a:ea typeface="Symbol" pitchFamily="-106" charset="2"/>
                          <a:cs typeface="Symbol" pitchFamily="-106" charset="2"/>
                          <a:sym typeface="Wingdings" pitchFamily="-106" charset="2"/>
                        </a:rPr>
                        <a:t>p</a:t>
                      </a:r>
                      <a:r>
                        <a:rPr lang="fr-FR" sz="2000" dirty="0" smtClean="0">
                          <a:solidFill>
                            <a:schemeClr val="tx1"/>
                          </a:solidFill>
                          <a:sym typeface="Wingdings" pitchFamily="-106" charset="2"/>
                        </a:rPr>
                        <a:t>, </a:t>
                      </a:r>
                      <a:r>
                        <a:rPr lang="fr-FR" sz="2000" dirty="0" smtClean="0">
                          <a:solidFill>
                            <a:srgbClr val="00B050"/>
                          </a:solidFill>
                          <a:sym typeface="Wingdings" pitchFamily="-106" charset="2"/>
                        </a:rPr>
                        <a:t>d, t, </a:t>
                      </a:r>
                      <a:r>
                        <a:rPr lang="fr-FR" sz="2000" baseline="30000" dirty="0" smtClean="0">
                          <a:solidFill>
                            <a:srgbClr val="00B050"/>
                          </a:solidFill>
                          <a:sym typeface="Wingdings" pitchFamily="-106" charset="2"/>
                        </a:rPr>
                        <a:t>3</a:t>
                      </a:r>
                      <a:r>
                        <a:rPr lang="fr-FR" sz="2000" dirty="0" smtClean="0">
                          <a:solidFill>
                            <a:srgbClr val="00B050"/>
                          </a:solidFill>
                          <a:sym typeface="Wingdings" pitchFamily="-106" charset="2"/>
                        </a:rPr>
                        <a:t>He, </a:t>
                      </a:r>
                      <a:r>
                        <a:rPr lang="fr-FR" sz="2000" dirty="0" smtClean="0">
                          <a:solidFill>
                            <a:srgbClr val="00B050"/>
                          </a:solidFill>
                          <a:latin typeface="Symbol" pitchFamily="-106" charset="2"/>
                          <a:ea typeface="Symbol" pitchFamily="-106" charset="2"/>
                          <a:cs typeface="Symbol" pitchFamily="-106" charset="2"/>
                          <a:sym typeface="Wingdings" pitchFamily="-106" charset="2"/>
                        </a:rPr>
                        <a:t>a </a:t>
                      </a:r>
                      <a:r>
                        <a:rPr lang="fr-FR" sz="2000" dirty="0" smtClean="0">
                          <a:solidFill>
                            <a:srgbClr val="00B050"/>
                          </a:solidFill>
                          <a:latin typeface="+mn-lt"/>
                          <a:ea typeface="Symbol" pitchFamily="-106" charset="2"/>
                          <a:cs typeface="Symbol" pitchFamily="-106" charset="2"/>
                          <a:sym typeface="Wingdings" pitchFamily="-106" charset="2"/>
                        </a:rPr>
                        <a:t> and  A ≤ 8</a:t>
                      </a:r>
                      <a:endParaRPr lang="en-US" sz="2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ABLA07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fr-FR" sz="2000" dirty="0" smtClean="0">
                          <a:solidFill>
                            <a:schemeClr val="tx1"/>
                          </a:solidFill>
                          <a:sym typeface="Wingdings" pitchFamily="-106" charset="2"/>
                        </a:rPr>
                        <a:t>n, p, </a:t>
                      </a:r>
                      <a:r>
                        <a:rPr lang="fr-FR" sz="2000" dirty="0" smtClean="0">
                          <a:solidFill>
                            <a:srgbClr val="00B050"/>
                          </a:solidFill>
                          <a:sym typeface="Wingdings" pitchFamily="-106" charset="2"/>
                        </a:rPr>
                        <a:t>d, t, </a:t>
                      </a:r>
                      <a:r>
                        <a:rPr lang="fr-FR" sz="2000" baseline="30000" dirty="0" smtClean="0">
                          <a:solidFill>
                            <a:srgbClr val="00B050"/>
                          </a:solidFill>
                          <a:sym typeface="Wingdings" pitchFamily="-106" charset="2"/>
                        </a:rPr>
                        <a:t>3</a:t>
                      </a:r>
                      <a:r>
                        <a:rPr lang="fr-FR" sz="2000" dirty="0" smtClean="0">
                          <a:solidFill>
                            <a:srgbClr val="00B050"/>
                          </a:solidFill>
                          <a:sym typeface="Wingdings" pitchFamily="-106" charset="2"/>
                        </a:rPr>
                        <a:t>He</a:t>
                      </a:r>
                      <a:r>
                        <a:rPr lang="fr-FR" sz="2000" dirty="0" smtClean="0">
                          <a:solidFill>
                            <a:schemeClr val="tx1"/>
                          </a:solidFill>
                          <a:sym typeface="Wingdings" pitchFamily="-106" charset="2"/>
                        </a:rPr>
                        <a:t>, </a:t>
                      </a:r>
                      <a:r>
                        <a:rPr lang="fr-FR" sz="2000" dirty="0" smtClean="0">
                          <a:solidFill>
                            <a:schemeClr val="tx1"/>
                          </a:solidFill>
                          <a:latin typeface="Symbol" pitchFamily="-106" charset="2"/>
                          <a:ea typeface="Symbol" pitchFamily="-106" charset="2"/>
                          <a:cs typeface="Symbol" pitchFamily="-106" charset="2"/>
                          <a:sym typeface="Wingdings" pitchFamily="-106" charset="2"/>
                        </a:rPr>
                        <a:t>a </a:t>
                      </a:r>
                      <a:r>
                        <a:rPr lang="fr-FR" sz="2000" dirty="0" smtClean="0">
                          <a:solidFill>
                            <a:schemeClr val="tx1"/>
                          </a:solidFill>
                          <a:latin typeface="+mn-lt"/>
                          <a:ea typeface="Symbol" pitchFamily="-106" charset="2"/>
                          <a:cs typeface="Symbol" pitchFamily="-106" charset="2"/>
                          <a:sym typeface="Wingdings" pitchFamily="-106" charset="2"/>
                        </a:rPr>
                        <a:t> and  clusters (IMF)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6" name="Connecteur droit 22"/>
          <p:cNvCxnSpPr/>
          <p:nvPr/>
        </p:nvCxnSpPr>
        <p:spPr>
          <a:xfrm>
            <a:off x="1705470" y="2828170"/>
            <a:ext cx="4234361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8" name="ZoneTexte 23"/>
          <p:cNvSpPr txBox="1"/>
          <p:nvPr/>
        </p:nvSpPr>
        <p:spPr>
          <a:xfrm>
            <a:off x="3999472" y="2123049"/>
            <a:ext cx="1364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 smtClean="0">
                <a:solidFill>
                  <a:srgbClr val="FF0000"/>
                </a:solidFill>
              </a:rPr>
              <a:t>no </a:t>
            </a:r>
            <a:r>
              <a:rPr lang="en-US" baseline="30000" dirty="0" smtClean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H (t)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Rechteck 18"/>
          <p:cNvSpPr/>
          <p:nvPr/>
        </p:nvSpPr>
        <p:spPr bwMode="auto">
          <a:xfrm>
            <a:off x="1705469" y="1988840"/>
            <a:ext cx="5314804" cy="1584176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834781" y="3645024"/>
            <a:ext cx="5814349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solidFill>
                  <a:srgbClr val="00B050"/>
                </a:solidFill>
                <a:cs typeface="Arial Narrow"/>
              </a:rPr>
              <a:t>INCL4.6:</a:t>
            </a:r>
            <a:r>
              <a:rPr lang="en-US" sz="2000" dirty="0" smtClean="0">
                <a:solidFill>
                  <a:srgbClr val="000000"/>
                </a:solidFill>
                <a:cs typeface="Arial Narrow"/>
              </a:rPr>
              <a:t> allows </a:t>
            </a:r>
            <a:r>
              <a:rPr lang="en-US" sz="2000" dirty="0" smtClean="0">
                <a:solidFill>
                  <a:srgbClr val="00B050"/>
                </a:solidFill>
                <a:cs typeface="Arial Narrow"/>
              </a:rPr>
              <a:t>for incident clusters</a:t>
            </a:r>
          </a:p>
          <a:p>
            <a:pPr>
              <a:lnSpc>
                <a:spcPct val="110000"/>
              </a:lnSpc>
            </a:pPr>
            <a:r>
              <a:rPr lang="en-US" sz="2000" dirty="0" smtClean="0">
                <a:solidFill>
                  <a:srgbClr val="000000"/>
                </a:solidFill>
                <a:cs typeface="Arial Narrow"/>
              </a:rPr>
              <a:t>               coalescence in phase space </a:t>
            </a:r>
            <a:r>
              <a:rPr lang="en-US" sz="2000" dirty="0" smtClean="0">
                <a:solidFill>
                  <a:srgbClr val="00B050"/>
                </a:solidFill>
                <a:cs typeface="Arial Narrow"/>
                <a:sym typeface="Wingdings" panose="05000000000000000000" pitchFamily="2" charset="2"/>
              </a:rPr>
              <a:t> emitting clusters</a:t>
            </a:r>
            <a:endParaRPr lang="en-US" sz="2000" dirty="0">
              <a:solidFill>
                <a:srgbClr val="00B050"/>
              </a:solidFill>
              <a:cs typeface="Arial Narrow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804016" y="4509120"/>
            <a:ext cx="791902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solidFill>
                  <a:srgbClr val="000000"/>
                </a:solidFill>
                <a:cs typeface="Arial Narrow"/>
              </a:rPr>
              <a:t>Newest MCNPX2.7.0 INCL4.6/ABLA07 version: </a:t>
            </a:r>
          </a:p>
          <a:p>
            <a:pPr>
              <a:lnSpc>
                <a:spcPct val="110000"/>
              </a:lnSpc>
            </a:pPr>
            <a:r>
              <a:rPr lang="en-US" sz="2000" dirty="0" smtClean="0">
                <a:solidFill>
                  <a:srgbClr val="000000"/>
                </a:solidFill>
                <a:cs typeface="Arial Narrow"/>
              </a:rPr>
              <a:t>handles also metastable isotopes according to data from file (PHTLIB)</a:t>
            </a:r>
            <a:endParaRPr lang="en-US" sz="2000" dirty="0">
              <a:solidFill>
                <a:srgbClr val="000000"/>
              </a:solidFill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400239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SI-Powerpoint-Master Calibri V2">
  <a:themeElements>
    <a:clrScheme name="Farbwelt des PSI">
      <a:dk1>
        <a:srgbClr val="000000"/>
      </a:dk1>
      <a:lt1>
        <a:srgbClr val="FFFFFF"/>
      </a:lt1>
      <a:dk2>
        <a:srgbClr val="000000"/>
      </a:dk2>
      <a:lt2>
        <a:srgbClr val="686868"/>
      </a:lt2>
      <a:accent1>
        <a:srgbClr val="FDCA00"/>
      </a:accent1>
      <a:accent2>
        <a:srgbClr val="EB5B00"/>
      </a:accent2>
      <a:accent3>
        <a:srgbClr val="C50006"/>
      </a:accent3>
      <a:accent4>
        <a:srgbClr val="7C204E"/>
      </a:accent4>
      <a:accent5>
        <a:srgbClr val="003B6E"/>
      </a:accent5>
      <a:accent6>
        <a:srgbClr val="197418"/>
      </a:accent6>
      <a:hlink>
        <a:srgbClr val="000000"/>
      </a:hlink>
      <a:folHlink>
        <a:srgbClr val="686868"/>
      </a:folHlink>
    </a:clrScheme>
    <a:fontScheme name="Georgia/Calibri">
      <a:majorFont>
        <a:latin typeface="Georgia"/>
        <a:ea typeface="ヒラギノ角ゴ Pro W3"/>
        <a:cs typeface="ヒラギノ角ゴ Pro W3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  <a:txDef>
      <a:spPr>
        <a:noFill/>
      </a:spPr>
      <a:bodyPr wrap="none" lIns="0" tIns="0" rIns="0" bIns="0" rtlCol="0">
        <a:spAutoFit/>
      </a:bodyPr>
      <a:lstStyle>
        <a:defPPr>
          <a:lnSpc>
            <a:spcPct val="110000"/>
          </a:lnSpc>
          <a:spcBef>
            <a:spcPts val="0"/>
          </a:spcBef>
          <a:defRPr sz="2000" kern="1000" spc="30" dirty="0" smtClean="0">
            <a:latin typeface="+mn-lt"/>
            <a:cs typeface="Franklin Gothic Book"/>
          </a:defRPr>
        </a:defPPr>
      </a:lstStyle>
    </a:txDef>
  </a:objectDefaults>
  <a:extraClrSchemeLst>
    <a:extraClrScheme>
      <a:clrScheme name="Farbwelt des PSI">
        <a:dk1>
          <a:srgbClr val="000000"/>
        </a:dk1>
        <a:lt1>
          <a:srgbClr val="FFFFFF"/>
        </a:lt1>
        <a:dk2>
          <a:srgbClr val="000000"/>
        </a:dk2>
        <a:lt2>
          <a:srgbClr val="686868"/>
        </a:lt2>
        <a:accent1>
          <a:srgbClr val="FDCA00"/>
        </a:accent1>
        <a:accent2>
          <a:srgbClr val="EB5B00"/>
        </a:accent2>
        <a:accent3>
          <a:srgbClr val="C50006"/>
        </a:accent3>
        <a:accent4>
          <a:srgbClr val="7C204E"/>
        </a:accent4>
        <a:accent5>
          <a:srgbClr val="003B6E"/>
        </a:accent5>
        <a:accent6>
          <a:srgbClr val="197418"/>
        </a:accent6>
        <a:hlink>
          <a:srgbClr val="000000"/>
        </a:hlink>
        <a:folHlink>
          <a:srgbClr val="6868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Grau 100%">
      <a:srgbClr val="505050"/>
    </a:custClr>
    <a:custClr name="Gelb 100%">
      <a:srgbClr val="FDCA00"/>
    </a:custClr>
    <a:custClr name="Orange 100%">
      <a:srgbClr val="EB5B00"/>
    </a:custClr>
    <a:custClr name="Rot 100%">
      <a:srgbClr val="C50006"/>
    </a:custClr>
    <a:custClr name="Braun 100%">
      <a:srgbClr val="85543A"/>
    </a:custClr>
    <a:custClr name="Olivgrün 100%">
      <a:srgbClr val="8F7111"/>
    </a:custClr>
    <a:custClr name="Hellgrün 100%">
      <a:srgbClr val="82911A"/>
    </a:custClr>
    <a:custClr name="Grün 100%">
      <a:srgbClr val="197418"/>
    </a:custClr>
    <a:custClr name="Violet 100%">
      <a:srgbClr val="7C204E"/>
    </a:custClr>
    <a:custClr name="Blau 100%">
      <a:srgbClr val="003B6E"/>
    </a:custClr>
    <a:custClr name="Grau 80%">
      <a:srgbClr val="686868"/>
    </a:custClr>
    <a:custClr name="Gelb 80%">
      <a:srgbClr val="FED43E"/>
    </a:custClr>
    <a:custClr name="Orange 80%">
      <a:srgbClr val="EE7B34"/>
    </a:custClr>
    <a:custClr name="Rot 80%">
      <a:srgbClr val="D04729"/>
    </a:custClr>
    <a:custClr name="Braun 80%">
      <a:srgbClr val="9A7059"/>
    </a:custClr>
    <a:custClr name="Olivgrün 80%">
      <a:srgbClr val="A48841"/>
    </a:custClr>
    <a:custClr name="Hellgrün 80%">
      <a:srgbClr val="9BA34C"/>
    </a:custClr>
    <a:custClr name="Grün 80%">
      <a:srgbClr val="518A42"/>
    </a:custClr>
    <a:custClr name="Violet 80%">
      <a:srgbClr val="914967"/>
    </a:custClr>
    <a:custClr name="Blau 80%">
      <a:srgbClr val="405583"/>
    </a:custClr>
    <a:custClr name="Grau 60%">
      <a:srgbClr val="969696"/>
    </a:custClr>
    <a:custClr name="Gelb 60%">
      <a:srgbClr val="FEDE74"/>
    </a:custClr>
    <a:custClr name="Orange 60%">
      <a:srgbClr val="F29E62"/>
    </a:custClr>
    <a:custClr name="Rot 60%">
      <a:srgbClr val="DA7252"/>
    </a:custClr>
    <a:custClr name="Braun 60%">
      <a:srgbClr val="B2917D"/>
    </a:custClr>
    <a:custClr name="Olivgrün 60%">
      <a:srgbClr val="BAA46A"/>
    </a:custClr>
    <a:custClr name="Hellgrün 60%">
      <a:srgbClr val="B5B874"/>
    </a:custClr>
    <a:custClr name="Grün 60%">
      <a:srgbClr val="7DA569"/>
    </a:custClr>
    <a:custClr name="Violet 60%">
      <a:srgbClr val="AA7084"/>
    </a:custClr>
    <a:custClr name="Blau 60%">
      <a:srgbClr val="69769E"/>
    </a:custClr>
    <a:custClr name="Grau 40%">
      <a:srgbClr val="B9B9B9"/>
    </a:custClr>
    <a:custClr name="Gelb 40%">
      <a:srgbClr val="FFEAA8"/>
    </a:custClr>
    <a:custClr name="Orange 40%">
      <a:srgbClr val="F6C096"/>
    </a:custClr>
    <a:custClr name="Rot 40%">
      <a:srgbClr val="E7A287"/>
    </a:custClr>
    <a:custClr name="Braun 40%">
      <a:srgbClr val="CAB5A6"/>
    </a:custClr>
    <a:custClr name="Olivgrün 40%">
      <a:srgbClr val="D0C19B"/>
    </a:custClr>
    <a:custClr name="Hellgrün 40%">
      <a:srgbClr val="CED0A4"/>
    </a:custClr>
    <a:custClr name="Grün 40%">
      <a:srgbClr val="A8C39A"/>
    </a:custClr>
    <a:custClr name="Violet 40%">
      <a:srgbClr val="C49FAA"/>
    </a:custClr>
    <a:custClr name="Blau 40%">
      <a:srgbClr val="989FBD"/>
    </a:custClr>
    <a:custClr name="Grau 20%">
      <a:srgbClr val="E5E5E5"/>
    </a:custClr>
    <a:custClr name="Gelb 20%">
      <a:srgbClr val="FFF5D6"/>
    </a:custClr>
    <a:custClr name="Orange 20%">
      <a:srgbClr val="FBE1CC"/>
    </a:custClr>
    <a:custClr name="Rot 20%">
      <a:srgbClr val="F3D2C2"/>
    </a:custClr>
    <a:custClr name="Braun 20%">
      <a:srgbClr val="E4D9D2"/>
    </a:custClr>
    <a:custClr name="Olivgrün 20%">
      <a:srgbClr val="E8E1CE"/>
    </a:custClr>
    <a:custClr name="Hellgrün 20%">
      <a:srgbClr val="E7E8D3"/>
    </a:custClr>
    <a:custClr name="Grün 20%">
      <a:srgbClr val="D4E2CE"/>
    </a:custClr>
    <a:custClr name="Violet 20%">
      <a:srgbClr val="E1D0D5"/>
    </a:custClr>
    <a:custClr name="Blau 20%">
      <a:srgbClr val="CBCFDF"/>
    </a:custClr>
  </a:custClrLst>
</a:theme>
</file>

<file path=ppt/theme/theme2.xml><?xml version="1.0" encoding="utf-8"?>
<a:theme xmlns:a="http://schemas.openxmlformats.org/drawingml/2006/main" name="1_PSI-Powerpoint-Master Calibri V2">
  <a:themeElements>
    <a:clrScheme name="Farbwelt des PSI">
      <a:dk1>
        <a:srgbClr val="000000"/>
      </a:dk1>
      <a:lt1>
        <a:srgbClr val="FFFFFF"/>
      </a:lt1>
      <a:dk2>
        <a:srgbClr val="000000"/>
      </a:dk2>
      <a:lt2>
        <a:srgbClr val="686868"/>
      </a:lt2>
      <a:accent1>
        <a:srgbClr val="FDCA00"/>
      </a:accent1>
      <a:accent2>
        <a:srgbClr val="EB5B00"/>
      </a:accent2>
      <a:accent3>
        <a:srgbClr val="C50006"/>
      </a:accent3>
      <a:accent4>
        <a:srgbClr val="7C204E"/>
      </a:accent4>
      <a:accent5>
        <a:srgbClr val="003B6E"/>
      </a:accent5>
      <a:accent6>
        <a:srgbClr val="197418"/>
      </a:accent6>
      <a:hlink>
        <a:srgbClr val="000000"/>
      </a:hlink>
      <a:folHlink>
        <a:srgbClr val="686868"/>
      </a:folHlink>
    </a:clrScheme>
    <a:fontScheme name="Georgia/Calibri">
      <a:majorFont>
        <a:latin typeface="Georgia"/>
        <a:ea typeface="ヒラギノ角ゴ Pro W3"/>
        <a:cs typeface="ヒラギノ角ゴ Pro W3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  <a:txDef>
      <a:spPr>
        <a:noFill/>
      </a:spPr>
      <a:bodyPr wrap="none" lIns="0" tIns="0" rIns="0" bIns="0" rtlCol="0">
        <a:spAutoFit/>
      </a:bodyPr>
      <a:lstStyle>
        <a:defPPr>
          <a:lnSpc>
            <a:spcPct val="110000"/>
          </a:lnSpc>
          <a:spcBef>
            <a:spcPts val="0"/>
          </a:spcBef>
          <a:defRPr sz="2000" kern="1000" spc="30" dirty="0" smtClean="0">
            <a:latin typeface="+mn-lt"/>
            <a:cs typeface="Franklin Gothic Book"/>
          </a:defRPr>
        </a:defPPr>
      </a:lstStyle>
    </a:txDef>
  </a:objectDefaults>
  <a:extraClrSchemeLst>
    <a:extraClrScheme>
      <a:clrScheme name="Farbwelt des PSI">
        <a:dk1>
          <a:srgbClr val="000000"/>
        </a:dk1>
        <a:lt1>
          <a:srgbClr val="FFFFFF"/>
        </a:lt1>
        <a:dk2>
          <a:srgbClr val="000000"/>
        </a:dk2>
        <a:lt2>
          <a:srgbClr val="686868"/>
        </a:lt2>
        <a:accent1>
          <a:srgbClr val="FDCA00"/>
        </a:accent1>
        <a:accent2>
          <a:srgbClr val="EB5B00"/>
        </a:accent2>
        <a:accent3>
          <a:srgbClr val="C50006"/>
        </a:accent3>
        <a:accent4>
          <a:srgbClr val="7C204E"/>
        </a:accent4>
        <a:accent5>
          <a:srgbClr val="003B6E"/>
        </a:accent5>
        <a:accent6>
          <a:srgbClr val="197418"/>
        </a:accent6>
        <a:hlink>
          <a:srgbClr val="000000"/>
        </a:hlink>
        <a:folHlink>
          <a:srgbClr val="6868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Grau 100%">
      <a:srgbClr val="505050"/>
    </a:custClr>
    <a:custClr name="Gelb 100%">
      <a:srgbClr val="FDCA00"/>
    </a:custClr>
    <a:custClr name="Orange 100%">
      <a:srgbClr val="EB5B00"/>
    </a:custClr>
    <a:custClr name="Rot 100%">
      <a:srgbClr val="C50006"/>
    </a:custClr>
    <a:custClr name="Braun 100%">
      <a:srgbClr val="85543A"/>
    </a:custClr>
    <a:custClr name="Olivgrün 100%">
      <a:srgbClr val="8F7111"/>
    </a:custClr>
    <a:custClr name="Hellgrün 100%">
      <a:srgbClr val="82911A"/>
    </a:custClr>
    <a:custClr name="Grün 100%">
      <a:srgbClr val="197418"/>
    </a:custClr>
    <a:custClr name="Violet 100%">
      <a:srgbClr val="7C204E"/>
    </a:custClr>
    <a:custClr name="Blau 100%">
      <a:srgbClr val="003B6E"/>
    </a:custClr>
    <a:custClr name="Grau 80%">
      <a:srgbClr val="686868"/>
    </a:custClr>
    <a:custClr name="Gelb 80%">
      <a:srgbClr val="FED43E"/>
    </a:custClr>
    <a:custClr name="Orange 80%">
      <a:srgbClr val="EE7B34"/>
    </a:custClr>
    <a:custClr name="Rot 80%">
      <a:srgbClr val="D04729"/>
    </a:custClr>
    <a:custClr name="Braun 80%">
      <a:srgbClr val="9A7059"/>
    </a:custClr>
    <a:custClr name="Olivgrün 80%">
      <a:srgbClr val="A48841"/>
    </a:custClr>
    <a:custClr name="Hellgrün 80%">
      <a:srgbClr val="9BA34C"/>
    </a:custClr>
    <a:custClr name="Grün 80%">
      <a:srgbClr val="518A42"/>
    </a:custClr>
    <a:custClr name="Violet 80%">
      <a:srgbClr val="914967"/>
    </a:custClr>
    <a:custClr name="Blau 80%">
      <a:srgbClr val="405583"/>
    </a:custClr>
    <a:custClr name="Grau 60%">
      <a:srgbClr val="969696"/>
    </a:custClr>
    <a:custClr name="Gelb 60%">
      <a:srgbClr val="FEDE74"/>
    </a:custClr>
    <a:custClr name="Orange 60%">
      <a:srgbClr val="F29E62"/>
    </a:custClr>
    <a:custClr name="Rot 60%">
      <a:srgbClr val="DA7252"/>
    </a:custClr>
    <a:custClr name="Braun 60%">
      <a:srgbClr val="B2917D"/>
    </a:custClr>
    <a:custClr name="Olivgrün 60%">
      <a:srgbClr val="BAA46A"/>
    </a:custClr>
    <a:custClr name="Hellgrün 60%">
      <a:srgbClr val="B5B874"/>
    </a:custClr>
    <a:custClr name="Grün 60%">
      <a:srgbClr val="7DA569"/>
    </a:custClr>
    <a:custClr name="Violet 60%">
      <a:srgbClr val="AA7084"/>
    </a:custClr>
    <a:custClr name="Blau 60%">
      <a:srgbClr val="69769E"/>
    </a:custClr>
    <a:custClr name="Grau 40%">
      <a:srgbClr val="B9B9B9"/>
    </a:custClr>
    <a:custClr name="Gelb 40%">
      <a:srgbClr val="FFEAA8"/>
    </a:custClr>
    <a:custClr name="Orange 40%">
      <a:srgbClr val="F6C096"/>
    </a:custClr>
    <a:custClr name="Rot 40%">
      <a:srgbClr val="E7A287"/>
    </a:custClr>
    <a:custClr name="Braun 40%">
      <a:srgbClr val="CAB5A6"/>
    </a:custClr>
    <a:custClr name="Olivgrün 40%">
      <a:srgbClr val="D0C19B"/>
    </a:custClr>
    <a:custClr name="Hellgrün 40%">
      <a:srgbClr val="CED0A4"/>
    </a:custClr>
    <a:custClr name="Grün 40%">
      <a:srgbClr val="A8C39A"/>
    </a:custClr>
    <a:custClr name="Violet 40%">
      <a:srgbClr val="C49FAA"/>
    </a:custClr>
    <a:custClr name="Blau 40%">
      <a:srgbClr val="989FBD"/>
    </a:custClr>
    <a:custClr name="Grau 20%">
      <a:srgbClr val="E5E5E5"/>
    </a:custClr>
    <a:custClr name="Gelb 20%">
      <a:srgbClr val="FFF5D6"/>
    </a:custClr>
    <a:custClr name="Orange 20%">
      <a:srgbClr val="FBE1CC"/>
    </a:custClr>
    <a:custClr name="Rot 20%">
      <a:srgbClr val="F3D2C2"/>
    </a:custClr>
    <a:custClr name="Braun 20%">
      <a:srgbClr val="E4D9D2"/>
    </a:custClr>
    <a:custClr name="Olivgrün 20%">
      <a:srgbClr val="E8E1CE"/>
    </a:custClr>
    <a:custClr name="Hellgrün 20%">
      <a:srgbClr val="E7E8D3"/>
    </a:custClr>
    <a:custClr name="Grün 20%">
      <a:srgbClr val="D4E2CE"/>
    </a:custClr>
    <a:custClr name="Violet 20%">
      <a:srgbClr val="E1D0D5"/>
    </a:custClr>
    <a:custClr name="Blau 20%">
      <a:srgbClr val="CBCFDF"/>
    </a:custClr>
  </a:custClrLst>
</a:theme>
</file>

<file path=ppt/theme/theme3.xml><?xml version="1.0" encoding="utf-8"?>
<a:theme xmlns:a="http://schemas.openxmlformats.org/drawingml/2006/main" name="2_PSI-Powerpoint-Master Calibri V2">
  <a:themeElements>
    <a:clrScheme name="Farbwelt des PSI">
      <a:dk1>
        <a:srgbClr val="000000"/>
      </a:dk1>
      <a:lt1>
        <a:srgbClr val="FFFFFF"/>
      </a:lt1>
      <a:dk2>
        <a:srgbClr val="000000"/>
      </a:dk2>
      <a:lt2>
        <a:srgbClr val="686868"/>
      </a:lt2>
      <a:accent1>
        <a:srgbClr val="FDCA00"/>
      </a:accent1>
      <a:accent2>
        <a:srgbClr val="EB5B00"/>
      </a:accent2>
      <a:accent3>
        <a:srgbClr val="C50006"/>
      </a:accent3>
      <a:accent4>
        <a:srgbClr val="7C204E"/>
      </a:accent4>
      <a:accent5>
        <a:srgbClr val="003B6E"/>
      </a:accent5>
      <a:accent6>
        <a:srgbClr val="197418"/>
      </a:accent6>
      <a:hlink>
        <a:srgbClr val="000000"/>
      </a:hlink>
      <a:folHlink>
        <a:srgbClr val="686868"/>
      </a:folHlink>
    </a:clrScheme>
    <a:fontScheme name="Georgia/Calibri">
      <a:majorFont>
        <a:latin typeface="Georgia"/>
        <a:ea typeface="ヒラギノ角ゴ Pro W3"/>
        <a:cs typeface="ヒラギノ角ゴ Pro W3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  <a:txDef>
      <a:spPr>
        <a:noFill/>
      </a:spPr>
      <a:bodyPr wrap="none" lIns="0" tIns="0" rIns="0" bIns="0" rtlCol="0">
        <a:spAutoFit/>
      </a:bodyPr>
      <a:lstStyle>
        <a:defPPr>
          <a:lnSpc>
            <a:spcPct val="110000"/>
          </a:lnSpc>
          <a:spcBef>
            <a:spcPts val="0"/>
          </a:spcBef>
          <a:defRPr sz="2000" kern="1000" spc="30" dirty="0" smtClean="0">
            <a:latin typeface="+mn-lt"/>
            <a:cs typeface="Franklin Gothic Book"/>
          </a:defRPr>
        </a:defPPr>
      </a:lstStyle>
    </a:txDef>
  </a:objectDefaults>
  <a:extraClrSchemeLst>
    <a:extraClrScheme>
      <a:clrScheme name="Farbwelt des PSI">
        <a:dk1>
          <a:srgbClr val="000000"/>
        </a:dk1>
        <a:lt1>
          <a:srgbClr val="FFFFFF"/>
        </a:lt1>
        <a:dk2>
          <a:srgbClr val="000000"/>
        </a:dk2>
        <a:lt2>
          <a:srgbClr val="686868"/>
        </a:lt2>
        <a:accent1>
          <a:srgbClr val="FDCA00"/>
        </a:accent1>
        <a:accent2>
          <a:srgbClr val="EB5B00"/>
        </a:accent2>
        <a:accent3>
          <a:srgbClr val="C50006"/>
        </a:accent3>
        <a:accent4>
          <a:srgbClr val="7C204E"/>
        </a:accent4>
        <a:accent5>
          <a:srgbClr val="003B6E"/>
        </a:accent5>
        <a:accent6>
          <a:srgbClr val="197418"/>
        </a:accent6>
        <a:hlink>
          <a:srgbClr val="000000"/>
        </a:hlink>
        <a:folHlink>
          <a:srgbClr val="6868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Grau 100%">
      <a:srgbClr val="505050"/>
    </a:custClr>
    <a:custClr name="Gelb 100%">
      <a:srgbClr val="FDCA00"/>
    </a:custClr>
    <a:custClr name="Orange 100%">
      <a:srgbClr val="EB5B00"/>
    </a:custClr>
    <a:custClr name="Rot 100%">
      <a:srgbClr val="C50006"/>
    </a:custClr>
    <a:custClr name="Braun 100%">
      <a:srgbClr val="85543A"/>
    </a:custClr>
    <a:custClr name="Olivgrün 100%">
      <a:srgbClr val="8F7111"/>
    </a:custClr>
    <a:custClr name="Hellgrün 100%">
      <a:srgbClr val="82911A"/>
    </a:custClr>
    <a:custClr name="Grün 100%">
      <a:srgbClr val="197418"/>
    </a:custClr>
    <a:custClr name="Violet 100%">
      <a:srgbClr val="7C204E"/>
    </a:custClr>
    <a:custClr name="Blau 100%">
      <a:srgbClr val="003B6E"/>
    </a:custClr>
    <a:custClr name="Grau 80%">
      <a:srgbClr val="686868"/>
    </a:custClr>
    <a:custClr name="Gelb 80%">
      <a:srgbClr val="FED43E"/>
    </a:custClr>
    <a:custClr name="Orange 80%">
      <a:srgbClr val="EE7B34"/>
    </a:custClr>
    <a:custClr name="Rot 80%">
      <a:srgbClr val="D04729"/>
    </a:custClr>
    <a:custClr name="Braun 80%">
      <a:srgbClr val="9A7059"/>
    </a:custClr>
    <a:custClr name="Olivgrün 80%">
      <a:srgbClr val="A48841"/>
    </a:custClr>
    <a:custClr name="Hellgrün 80%">
      <a:srgbClr val="9BA34C"/>
    </a:custClr>
    <a:custClr name="Grün 80%">
      <a:srgbClr val="518A42"/>
    </a:custClr>
    <a:custClr name="Violet 80%">
      <a:srgbClr val="914967"/>
    </a:custClr>
    <a:custClr name="Blau 80%">
      <a:srgbClr val="405583"/>
    </a:custClr>
    <a:custClr name="Grau 60%">
      <a:srgbClr val="969696"/>
    </a:custClr>
    <a:custClr name="Gelb 60%">
      <a:srgbClr val="FEDE74"/>
    </a:custClr>
    <a:custClr name="Orange 60%">
      <a:srgbClr val="F29E62"/>
    </a:custClr>
    <a:custClr name="Rot 60%">
      <a:srgbClr val="DA7252"/>
    </a:custClr>
    <a:custClr name="Braun 60%">
      <a:srgbClr val="B2917D"/>
    </a:custClr>
    <a:custClr name="Olivgrün 60%">
      <a:srgbClr val="BAA46A"/>
    </a:custClr>
    <a:custClr name="Hellgrün 60%">
      <a:srgbClr val="B5B874"/>
    </a:custClr>
    <a:custClr name="Grün 60%">
      <a:srgbClr val="7DA569"/>
    </a:custClr>
    <a:custClr name="Violet 60%">
      <a:srgbClr val="AA7084"/>
    </a:custClr>
    <a:custClr name="Blau 60%">
      <a:srgbClr val="69769E"/>
    </a:custClr>
    <a:custClr name="Grau 40%">
      <a:srgbClr val="B9B9B9"/>
    </a:custClr>
    <a:custClr name="Gelb 40%">
      <a:srgbClr val="FFEAA8"/>
    </a:custClr>
    <a:custClr name="Orange 40%">
      <a:srgbClr val="F6C096"/>
    </a:custClr>
    <a:custClr name="Rot 40%">
      <a:srgbClr val="E7A287"/>
    </a:custClr>
    <a:custClr name="Braun 40%">
      <a:srgbClr val="CAB5A6"/>
    </a:custClr>
    <a:custClr name="Olivgrün 40%">
      <a:srgbClr val="D0C19B"/>
    </a:custClr>
    <a:custClr name="Hellgrün 40%">
      <a:srgbClr val="CED0A4"/>
    </a:custClr>
    <a:custClr name="Grün 40%">
      <a:srgbClr val="A8C39A"/>
    </a:custClr>
    <a:custClr name="Violet 40%">
      <a:srgbClr val="C49FAA"/>
    </a:custClr>
    <a:custClr name="Blau 40%">
      <a:srgbClr val="989FBD"/>
    </a:custClr>
    <a:custClr name="Grau 20%">
      <a:srgbClr val="E5E5E5"/>
    </a:custClr>
    <a:custClr name="Gelb 20%">
      <a:srgbClr val="FFF5D6"/>
    </a:custClr>
    <a:custClr name="Orange 20%">
      <a:srgbClr val="FBE1CC"/>
    </a:custClr>
    <a:custClr name="Rot 20%">
      <a:srgbClr val="F3D2C2"/>
    </a:custClr>
    <a:custClr name="Braun 20%">
      <a:srgbClr val="E4D9D2"/>
    </a:custClr>
    <a:custClr name="Olivgrün 20%">
      <a:srgbClr val="E8E1CE"/>
    </a:custClr>
    <a:custClr name="Hellgrün 20%">
      <a:srgbClr val="E7E8D3"/>
    </a:custClr>
    <a:custClr name="Grün 20%">
      <a:srgbClr val="D4E2CE"/>
    </a:custClr>
    <a:custClr name="Violet 20%">
      <a:srgbClr val="E1D0D5"/>
    </a:custClr>
    <a:custClr name="Blau 20%">
      <a:srgbClr val="CBCFDF"/>
    </a:custClr>
  </a:custClrLst>
</a:theme>
</file>

<file path=ppt/theme/theme4.xml><?xml version="1.0" encoding="utf-8"?>
<a:theme xmlns:a="http://schemas.openxmlformats.org/drawingml/2006/main" name="3_PSI-Powerpoint-Master Calibri V2">
  <a:themeElements>
    <a:clrScheme name="Farbwelt des PSI">
      <a:dk1>
        <a:srgbClr val="000000"/>
      </a:dk1>
      <a:lt1>
        <a:srgbClr val="FFFFFF"/>
      </a:lt1>
      <a:dk2>
        <a:srgbClr val="000000"/>
      </a:dk2>
      <a:lt2>
        <a:srgbClr val="686868"/>
      </a:lt2>
      <a:accent1>
        <a:srgbClr val="FDCA00"/>
      </a:accent1>
      <a:accent2>
        <a:srgbClr val="EB5B00"/>
      </a:accent2>
      <a:accent3>
        <a:srgbClr val="C50006"/>
      </a:accent3>
      <a:accent4>
        <a:srgbClr val="7C204E"/>
      </a:accent4>
      <a:accent5>
        <a:srgbClr val="003B6E"/>
      </a:accent5>
      <a:accent6>
        <a:srgbClr val="197418"/>
      </a:accent6>
      <a:hlink>
        <a:srgbClr val="000000"/>
      </a:hlink>
      <a:folHlink>
        <a:srgbClr val="686868"/>
      </a:folHlink>
    </a:clrScheme>
    <a:fontScheme name="Georgia/Calibri">
      <a:majorFont>
        <a:latin typeface="Georgia"/>
        <a:ea typeface="ヒラギノ角ゴ Pro W3"/>
        <a:cs typeface="ヒラギノ角ゴ Pro W3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  <a:txDef>
      <a:spPr>
        <a:noFill/>
      </a:spPr>
      <a:bodyPr wrap="none" lIns="0" tIns="0" rIns="0" bIns="0" rtlCol="0">
        <a:spAutoFit/>
      </a:bodyPr>
      <a:lstStyle>
        <a:defPPr>
          <a:lnSpc>
            <a:spcPct val="110000"/>
          </a:lnSpc>
          <a:spcBef>
            <a:spcPts val="0"/>
          </a:spcBef>
          <a:defRPr sz="2000" kern="1000" spc="30" dirty="0" smtClean="0">
            <a:latin typeface="+mn-lt"/>
            <a:cs typeface="Franklin Gothic Book"/>
          </a:defRPr>
        </a:defPPr>
      </a:lstStyle>
    </a:txDef>
  </a:objectDefaults>
  <a:extraClrSchemeLst>
    <a:extraClrScheme>
      <a:clrScheme name="Farbwelt des PSI">
        <a:dk1>
          <a:srgbClr val="000000"/>
        </a:dk1>
        <a:lt1>
          <a:srgbClr val="FFFFFF"/>
        </a:lt1>
        <a:dk2>
          <a:srgbClr val="000000"/>
        </a:dk2>
        <a:lt2>
          <a:srgbClr val="686868"/>
        </a:lt2>
        <a:accent1>
          <a:srgbClr val="FDCA00"/>
        </a:accent1>
        <a:accent2>
          <a:srgbClr val="EB5B00"/>
        </a:accent2>
        <a:accent3>
          <a:srgbClr val="C50006"/>
        </a:accent3>
        <a:accent4>
          <a:srgbClr val="7C204E"/>
        </a:accent4>
        <a:accent5>
          <a:srgbClr val="003B6E"/>
        </a:accent5>
        <a:accent6>
          <a:srgbClr val="197418"/>
        </a:accent6>
        <a:hlink>
          <a:srgbClr val="000000"/>
        </a:hlink>
        <a:folHlink>
          <a:srgbClr val="6868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Grau 100%">
      <a:srgbClr val="505050"/>
    </a:custClr>
    <a:custClr name="Gelb 100%">
      <a:srgbClr val="FDCA00"/>
    </a:custClr>
    <a:custClr name="Orange 100%">
      <a:srgbClr val="EB5B00"/>
    </a:custClr>
    <a:custClr name="Rot 100%">
      <a:srgbClr val="C50006"/>
    </a:custClr>
    <a:custClr name="Braun 100%">
      <a:srgbClr val="85543A"/>
    </a:custClr>
    <a:custClr name="Olivgrün 100%">
      <a:srgbClr val="8F7111"/>
    </a:custClr>
    <a:custClr name="Hellgrün 100%">
      <a:srgbClr val="82911A"/>
    </a:custClr>
    <a:custClr name="Grün 100%">
      <a:srgbClr val="197418"/>
    </a:custClr>
    <a:custClr name="Violet 100%">
      <a:srgbClr val="7C204E"/>
    </a:custClr>
    <a:custClr name="Blau 100%">
      <a:srgbClr val="003B6E"/>
    </a:custClr>
    <a:custClr name="Grau 80%">
      <a:srgbClr val="686868"/>
    </a:custClr>
    <a:custClr name="Gelb 80%">
      <a:srgbClr val="FED43E"/>
    </a:custClr>
    <a:custClr name="Orange 80%">
      <a:srgbClr val="EE7B34"/>
    </a:custClr>
    <a:custClr name="Rot 80%">
      <a:srgbClr val="D04729"/>
    </a:custClr>
    <a:custClr name="Braun 80%">
      <a:srgbClr val="9A7059"/>
    </a:custClr>
    <a:custClr name="Olivgrün 80%">
      <a:srgbClr val="A48841"/>
    </a:custClr>
    <a:custClr name="Hellgrün 80%">
      <a:srgbClr val="9BA34C"/>
    </a:custClr>
    <a:custClr name="Grün 80%">
      <a:srgbClr val="518A42"/>
    </a:custClr>
    <a:custClr name="Violet 80%">
      <a:srgbClr val="914967"/>
    </a:custClr>
    <a:custClr name="Blau 80%">
      <a:srgbClr val="405583"/>
    </a:custClr>
    <a:custClr name="Grau 60%">
      <a:srgbClr val="969696"/>
    </a:custClr>
    <a:custClr name="Gelb 60%">
      <a:srgbClr val="FEDE74"/>
    </a:custClr>
    <a:custClr name="Orange 60%">
      <a:srgbClr val="F29E62"/>
    </a:custClr>
    <a:custClr name="Rot 60%">
      <a:srgbClr val="DA7252"/>
    </a:custClr>
    <a:custClr name="Braun 60%">
      <a:srgbClr val="B2917D"/>
    </a:custClr>
    <a:custClr name="Olivgrün 60%">
      <a:srgbClr val="BAA46A"/>
    </a:custClr>
    <a:custClr name="Hellgrün 60%">
      <a:srgbClr val="B5B874"/>
    </a:custClr>
    <a:custClr name="Grün 60%">
      <a:srgbClr val="7DA569"/>
    </a:custClr>
    <a:custClr name="Violet 60%">
      <a:srgbClr val="AA7084"/>
    </a:custClr>
    <a:custClr name="Blau 60%">
      <a:srgbClr val="69769E"/>
    </a:custClr>
    <a:custClr name="Grau 40%">
      <a:srgbClr val="B9B9B9"/>
    </a:custClr>
    <a:custClr name="Gelb 40%">
      <a:srgbClr val="FFEAA8"/>
    </a:custClr>
    <a:custClr name="Orange 40%">
      <a:srgbClr val="F6C096"/>
    </a:custClr>
    <a:custClr name="Rot 40%">
      <a:srgbClr val="E7A287"/>
    </a:custClr>
    <a:custClr name="Braun 40%">
      <a:srgbClr val="CAB5A6"/>
    </a:custClr>
    <a:custClr name="Olivgrün 40%">
      <a:srgbClr val="D0C19B"/>
    </a:custClr>
    <a:custClr name="Hellgrün 40%">
      <a:srgbClr val="CED0A4"/>
    </a:custClr>
    <a:custClr name="Grün 40%">
      <a:srgbClr val="A8C39A"/>
    </a:custClr>
    <a:custClr name="Violet 40%">
      <a:srgbClr val="C49FAA"/>
    </a:custClr>
    <a:custClr name="Blau 40%">
      <a:srgbClr val="989FBD"/>
    </a:custClr>
    <a:custClr name="Grau 20%">
      <a:srgbClr val="E5E5E5"/>
    </a:custClr>
    <a:custClr name="Gelb 20%">
      <a:srgbClr val="FFF5D6"/>
    </a:custClr>
    <a:custClr name="Orange 20%">
      <a:srgbClr val="FBE1CC"/>
    </a:custClr>
    <a:custClr name="Rot 20%">
      <a:srgbClr val="F3D2C2"/>
    </a:custClr>
    <a:custClr name="Braun 20%">
      <a:srgbClr val="E4D9D2"/>
    </a:custClr>
    <a:custClr name="Olivgrün 20%">
      <a:srgbClr val="E8E1CE"/>
    </a:custClr>
    <a:custClr name="Hellgrün 20%">
      <a:srgbClr val="E7E8D3"/>
    </a:custClr>
    <a:custClr name="Grün 20%">
      <a:srgbClr val="D4E2CE"/>
    </a:custClr>
    <a:custClr name="Violet 20%">
      <a:srgbClr val="E1D0D5"/>
    </a:custClr>
    <a:custClr name="Blau 20%">
      <a:srgbClr val="CBCFDF"/>
    </a:custClr>
  </a:custClrLst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1738</Words>
  <Application>Microsoft Office PowerPoint</Application>
  <PresentationFormat>Bildschirmpräsentation (4:3)</PresentationFormat>
  <Paragraphs>352</Paragraphs>
  <Slides>21</Slides>
  <Notes>10</Notes>
  <HiddenSlides>0</HiddenSlides>
  <MMClips>0</MMClips>
  <ScaleCrop>false</ScaleCrop>
  <HeadingPairs>
    <vt:vector size="6" baseType="variant">
      <vt:variant>
        <vt:lpstr>Design</vt:lpstr>
      </vt:variant>
      <vt:variant>
        <vt:i4>4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6" baseType="lpstr">
      <vt:lpstr>PSI-Powerpoint-Master Calibri V2</vt:lpstr>
      <vt:lpstr>1_PSI-Powerpoint-Master Calibri V2</vt:lpstr>
      <vt:lpstr>2_PSI-Powerpoint-Master Calibri V2</vt:lpstr>
      <vt:lpstr>3_PSI-Powerpoint-Master Calibri V2</vt:lpstr>
      <vt:lpstr>Microsoft Excel Worksheet</vt:lpstr>
      <vt:lpstr>Proton induced activity in graphite – comparison between measurement and simulation </vt:lpstr>
      <vt:lpstr>PowerPoint-Präsentation</vt:lpstr>
      <vt:lpstr>PowerPoint-Präsentation</vt:lpstr>
      <vt:lpstr>PowerPoint-Präsentation</vt:lpstr>
      <vt:lpstr>Targets and graphite</vt:lpstr>
      <vt:lpstr>PowerPoint-Präsentation</vt:lpstr>
      <vt:lpstr>Applied technique for waste estimate  </vt:lpstr>
      <vt:lpstr>PowerPoint-Präsentation</vt:lpstr>
      <vt:lpstr>PowerPoint-Präsentation</vt:lpstr>
      <vt:lpstr>PowerPoint-Präsentation</vt:lpstr>
      <vt:lpstr>Comparison exp.data and MC (pure carbon)</vt:lpstr>
      <vt:lpstr>Cross sections with tritons and deuterons </vt:lpstr>
      <vt:lpstr>Deuteron and triton spectra</vt:lpstr>
      <vt:lpstr>E79: Tritium in slices</vt:lpstr>
      <vt:lpstr>E83: Tritium in slices</vt:lpstr>
      <vt:lpstr>E92: Tritium in slices</vt:lpstr>
      <vt:lpstr>What about Na-22, Al-26, Ti-44, Mn-54</vt:lpstr>
      <vt:lpstr>Wir schaffen Wissen – heute für morgen</vt:lpstr>
      <vt:lpstr>Wir schaffen Wissen – heute für morgen</vt:lpstr>
      <vt:lpstr>PowerPoint-Präsentation</vt:lpstr>
      <vt:lpstr>PowerPoint-Präsentation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Po-production in lead: A benchmark between Geant4, FLUKA and MCNPX </dc:title>
  <dc:creator>dani</dc:creator>
  <cp:lastModifiedBy>dani</cp:lastModifiedBy>
  <cp:revision>62</cp:revision>
  <dcterms:created xsi:type="dcterms:W3CDTF">2017-05-19T00:03:10Z</dcterms:created>
  <dcterms:modified xsi:type="dcterms:W3CDTF">2017-05-22T05:32:23Z</dcterms:modified>
</cp:coreProperties>
</file>