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7" r:id="rId2"/>
    <p:sldId id="815" r:id="rId3"/>
    <p:sldId id="858" r:id="rId4"/>
    <p:sldId id="873" r:id="rId5"/>
    <p:sldId id="872" r:id="rId6"/>
    <p:sldId id="979" r:id="rId7"/>
    <p:sldId id="980" r:id="rId8"/>
    <p:sldId id="897" r:id="rId9"/>
    <p:sldId id="898" r:id="rId10"/>
    <p:sldId id="835" r:id="rId11"/>
    <p:sldId id="883" r:id="rId12"/>
    <p:sldId id="836" r:id="rId13"/>
    <p:sldId id="893" r:id="rId14"/>
    <p:sldId id="900" r:id="rId15"/>
    <p:sldId id="887" r:id="rId16"/>
    <p:sldId id="978" r:id="rId17"/>
    <p:sldId id="977" r:id="rId18"/>
    <p:sldId id="915" r:id="rId19"/>
    <p:sldId id="936" r:id="rId20"/>
    <p:sldId id="963" r:id="rId21"/>
    <p:sldId id="958" r:id="rId22"/>
    <p:sldId id="948" r:id="rId23"/>
    <p:sldId id="919" r:id="rId24"/>
    <p:sldId id="666" r:id="rId25"/>
  </p:sldIdLst>
  <p:sldSz cx="9144000" cy="6858000" type="screen4x3"/>
  <p:notesSz cx="6797675" cy="9928225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3300" b="1" kern="1200">
        <a:solidFill>
          <a:schemeClr val="bg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pos="93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678">
          <p15:clr>
            <a:srgbClr val="A4A3A4"/>
          </p15:clr>
        </p15:guide>
        <p15:guide id="5" pos="3424" userDrawn="1">
          <p15:clr>
            <a:srgbClr val="A4A3A4"/>
          </p15:clr>
        </p15:guide>
        <p15:guide id="6" pos="340" userDrawn="1">
          <p15:clr>
            <a:srgbClr val="A4A3A4"/>
          </p15:clr>
        </p15:guide>
        <p15:guide id="7" pos="2517" userDrawn="1">
          <p15:clr>
            <a:srgbClr val="A4A3A4"/>
          </p15:clr>
        </p15:guide>
        <p15:guide id="8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800D"/>
    <a:srgbClr val="FFFF00"/>
    <a:srgbClr val="000000"/>
    <a:srgbClr val="C00000"/>
    <a:srgbClr val="00CC99"/>
    <a:srgbClr val="4848D1"/>
    <a:srgbClr val="C2FFF0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6" autoAdjust="0"/>
    <p:restoredTop sz="85185" autoAdjust="0"/>
  </p:normalViewPr>
  <p:slideViewPr>
    <p:cSldViewPr snapToGrid="0">
      <p:cViewPr varScale="1">
        <p:scale>
          <a:sx n="102" d="100"/>
          <a:sy n="102" d="100"/>
        </p:scale>
        <p:origin x="-614" y="-91"/>
      </p:cViewPr>
      <p:guideLst>
        <p:guide orient="horz" pos="981"/>
        <p:guide orient="horz" pos="527"/>
        <p:guide orient="horz" pos="3678"/>
        <p:guide pos="930"/>
        <p:guide pos="3424"/>
        <p:guide pos="340"/>
        <p:guide pos="2517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558" y="78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t" anchorCtr="0" compatLnSpc="1">
            <a:prstTxWarp prst="textNoShape">
              <a:avLst/>
            </a:prstTxWarp>
          </a:bodyPr>
          <a:lstStyle>
            <a:lvl1pPr algn="l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t" anchorCtr="0" compatLnSpc="1">
            <a:prstTxWarp prst="textNoShape">
              <a:avLst/>
            </a:prstTxWarp>
          </a:bodyPr>
          <a:lstStyle>
            <a:lvl1pPr algn="r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b" anchorCtr="0" compatLnSpc="1">
            <a:prstTxWarp prst="textNoShape">
              <a:avLst/>
            </a:prstTxWarp>
          </a:bodyPr>
          <a:lstStyle>
            <a:lvl1pPr algn="l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b" anchorCtr="0" compatLnSpc="1">
            <a:prstTxWarp prst="textNoShape">
              <a:avLst/>
            </a:prstTxWarp>
          </a:bodyPr>
          <a:lstStyle>
            <a:lvl1pPr algn="r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5BA8AB41-3873-4DAF-8416-84656D9F25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6638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t" anchorCtr="0" compatLnSpc="1">
            <a:prstTxWarp prst="textNoShape">
              <a:avLst/>
            </a:prstTxWarp>
          </a:bodyPr>
          <a:lstStyle>
            <a:lvl1pPr algn="l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t" anchorCtr="0" compatLnSpc="1">
            <a:prstTxWarp prst="textNoShape">
              <a:avLst/>
            </a:prstTxWarp>
          </a:bodyPr>
          <a:lstStyle>
            <a:lvl1pPr algn="r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4" y="4716709"/>
            <a:ext cx="5441950" cy="446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b" anchorCtr="0" compatLnSpc="1">
            <a:prstTxWarp prst="textNoShape">
              <a:avLst/>
            </a:prstTxWarp>
          </a:bodyPr>
          <a:lstStyle>
            <a:lvl1pPr algn="l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0" tIns="45320" rIns="90640" bIns="45320" numCol="1" anchor="b" anchorCtr="0" compatLnSpc="1">
            <a:prstTxWarp prst="textNoShape">
              <a:avLst/>
            </a:prstTxWarp>
          </a:bodyPr>
          <a:lstStyle>
            <a:lvl1pPr algn="r" defTabSz="906424"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BAA027DC-6637-4542-AC84-ECB8F501BC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3273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1363"/>
            <a:ext cx="4965700" cy="372586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8303"/>
            <a:ext cx="5707062" cy="446770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ko-KR" sz="1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027DC-6637-4542-AC84-ECB8F501BC2F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399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10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55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11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034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12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847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13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lvl="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104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14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977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15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664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16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baseline="0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04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17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780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18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z="1200" dirty="0">
              <a:solidFill>
                <a:schemeClr val="tx1"/>
              </a:solidFill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92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19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pt-BR" altLang="ko-KR" sz="1200" dirty="0">
              <a:solidFill>
                <a:schemeClr val="tx1"/>
              </a:solidFill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9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ea typeface="굴림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027DC-6637-4542-AC84-ECB8F501BC2F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534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20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algn="just">
              <a:buAutoNum type="arabicParenR"/>
            </a:pPr>
            <a:endParaRPr lang="en-US" altLang="ko-K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91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21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pt-BR" altLang="ko-KR" sz="1200" dirty="0">
              <a:solidFill>
                <a:schemeClr val="tx1"/>
              </a:solidFill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22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pt-BR" altLang="ko-KR" sz="1200" dirty="0">
              <a:solidFill>
                <a:schemeClr val="tx1"/>
              </a:solidFill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7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24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18" indent="-285738" defTabSz="906424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2951" indent="-228591" defTabSz="906424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132" indent="-228591" defTabSz="906424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312" indent="-228591" defTabSz="906424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492" indent="-228591" algn="ctr" defTabSz="906424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673" indent="-228591" algn="ctr" defTabSz="906424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8853" indent="-228591" algn="ctr" defTabSz="906424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033" indent="-228591" algn="ctr" defTabSz="906424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fld id="{B8A1890D-DB45-4CB7-B126-EB6401CEB087}" type="slidenum">
              <a:rPr lang="en-US" altLang="ko-KR" sz="1200" b="0">
                <a:solidFill>
                  <a:schemeClr val="tx1"/>
                </a:solidFill>
                <a:latin typeface="굴림" pitchFamily="50" charset="-127"/>
              </a:rPr>
              <a:pPr eaLnBrk="1" hangingPunct="1"/>
              <a:t>23</a:t>
            </a:fld>
            <a:endParaRPr lang="en-US" altLang="ko-KR" sz="1200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43" indent="-171443" eaLnBrk="1" hangingPunct="1">
              <a:buFontTx/>
              <a:buChar char="-"/>
            </a:pP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854056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43" indent="-171443" eaLnBrk="1" hangingPunct="1">
              <a:buFontTx/>
              <a:buChar char="-"/>
            </a:pPr>
            <a:r>
              <a:rPr lang="en-US" altLang="ko-KR" sz="1000" dirty="0" smtClean="0"/>
              <a:t>Thank you for listening.</a:t>
            </a:r>
            <a:endParaRPr lang="en-US" altLang="ko-KR" sz="1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027DC-6637-4542-AC84-ECB8F501BC2F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40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ko-KR" sz="1000" baseline="0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027DC-6637-4542-AC84-ECB8F501BC2F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403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4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150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5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10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6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658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7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70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8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78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9D33D56-00D0-4B3D-9073-93FE401D8EC3}" type="slidenum">
              <a:rPr lang="de-DE" altLang="ko-KR" smtClean="0">
                <a:ea typeface="굴림" charset="-127"/>
              </a:rPr>
              <a:pPr defTabSz="950913"/>
              <a:t>9</a:t>
            </a:fld>
            <a:endParaRPr lang="de-DE" altLang="ko-KR" smtClean="0">
              <a:ea typeface="굴림" charset="-127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054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417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50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99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08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90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13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718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590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12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86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32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ptl_under_red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362700"/>
            <a:ext cx="8636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7161" y="6373813"/>
            <a:ext cx="25429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latinLnBrk="0" hangingPunct="0">
              <a:spcBef>
                <a:spcPct val="0"/>
              </a:spcBef>
            </a:pPr>
            <a:r>
              <a:rPr kumimoji="0" lang="en-US" altLang="ko-KR" sz="1200" baseline="0" dirty="0" smtClean="0">
                <a:solidFill>
                  <a:schemeClr val="accent2"/>
                </a:solidFill>
                <a:latin typeface="Times New Roman" pitchFamily="18" charset="0"/>
              </a:rPr>
              <a:t>ARIA17, 22 ~ 24 May 2017 @ Lund</a:t>
            </a:r>
            <a:endParaRPr kumimoji="0" lang="en-US" altLang="ko-KR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211138" y="762000"/>
            <a:ext cx="8651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242537"/>
            <a:ext cx="967740" cy="455653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13550" y="63738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26B1E687-C542-4683-A8B6-A52DDEA781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 b="1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928964" y="416178"/>
            <a:ext cx="1925670" cy="3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47894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600" dirty="0" smtClean="0">
                <a:solidFill>
                  <a:srgbClr val="000000"/>
                </a:solidFill>
              </a:rPr>
              <a:t>24 May 2017</a:t>
            </a:r>
            <a:endParaRPr lang="ko-KR" altLang="ko-KR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77650" y="4200554"/>
            <a:ext cx="7813050" cy="1515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2000" tIns="72000" rIns="72000" bIns="720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000" dirty="0" err="1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Arim</a:t>
            </a: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Lee*, </a:t>
            </a: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Nam-Suk Jung, </a:t>
            </a: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</a:b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Leila </a:t>
            </a:r>
            <a:r>
              <a:rPr lang="en-US" altLang="ko-KR" sz="2000" dirty="0" err="1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Mokhtari</a:t>
            </a: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Oranj</a:t>
            </a: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altLang="ko-KR" sz="2000" dirty="0" err="1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Hee-Seock</a:t>
            </a: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 Lee</a:t>
            </a:r>
            <a:b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</a:br>
            <a:endParaRPr lang="en-US" altLang="ko-KR" sz="500" dirty="0" smtClean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Radiation </a:t>
            </a: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Protection </a:t>
            </a: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Team</a:t>
            </a:r>
            <a:b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</a:b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Pohang </a:t>
            </a:r>
            <a:r>
              <a:rPr lang="en-US" altLang="ko-KR" sz="200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Accelerator Laboratory / </a:t>
            </a:r>
            <a:r>
              <a:rPr lang="en-US" altLang="ko-KR" sz="2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POSTECH, Korea</a:t>
            </a:r>
            <a:endParaRPr lang="en-US" altLang="ko-KR" sz="2000" dirty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5220" y="1980655"/>
            <a:ext cx="8246724" cy="1722559"/>
          </a:xfrm>
          <a:prstGeom prst="rect">
            <a:avLst/>
          </a:prstGeom>
          <a:solidFill>
            <a:srgbClr val="000064"/>
          </a:solidFill>
          <a:ln>
            <a:noFill/>
          </a:ln>
          <a:effectLst/>
          <a:extLst/>
        </p:spPr>
        <p:txBody>
          <a:bodyPr wrap="square" lIns="72000" tIns="72000" rIns="72000" bIns="72000" anchor="ctr">
            <a:no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r>
              <a:rPr lang="en-US" altLang="ko-KR" sz="3200" dirty="0" smtClean="0"/>
              <a:t>Leakage of radioactive materials </a:t>
            </a:r>
            <a:br>
              <a:rPr lang="en-US" altLang="ko-KR" sz="3200" dirty="0" smtClean="0"/>
            </a:br>
            <a:r>
              <a:rPr lang="en-US" altLang="ko-KR" sz="3200" dirty="0" smtClean="0"/>
              <a:t>from particle accelerator facilities</a:t>
            </a:r>
            <a:br>
              <a:rPr lang="en-US" altLang="ko-KR" sz="3200" dirty="0" smtClean="0"/>
            </a:br>
            <a:r>
              <a:rPr lang="en-US" altLang="ko-KR" sz="3200" dirty="0" smtClean="0"/>
              <a:t>by non-radiation disasters</a:t>
            </a:r>
            <a:endParaRPr lang="ko-KR" altLang="ko-KR" sz="3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6553"/>
          <a:stretch/>
        </p:blipFill>
        <p:spPr>
          <a:xfrm>
            <a:off x="1028700" y="227297"/>
            <a:ext cx="1752600" cy="43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23988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3) </a:t>
            </a:r>
            <a:r>
              <a:rPr lang="en-US" altLang="ko-KR" sz="1800" kern="0" dirty="0">
                <a:solidFill>
                  <a:srgbClr val="3333CC"/>
                </a:solidFill>
              </a:rPr>
              <a:t>Concrete</a:t>
            </a:r>
            <a:endParaRPr lang="en-US" altLang="ko-KR" sz="1800" b="0" dirty="0">
              <a:solidFill>
                <a:srgbClr val="000064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36" y="1256892"/>
            <a:ext cx="4465607" cy="27020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57331" y="245862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</a:p>
        </p:txBody>
      </p:sp>
      <p:sp>
        <p:nvSpPr>
          <p:cNvPr id="12" name="왼쪽 중괄호 11"/>
          <p:cNvSpPr/>
          <p:nvPr/>
        </p:nvSpPr>
        <p:spPr bwMode="auto">
          <a:xfrm rot="17652914">
            <a:off x="3916229" y="1949586"/>
            <a:ext cx="432123" cy="2469019"/>
          </a:xfrm>
          <a:prstGeom prst="leftBrace">
            <a:avLst>
              <a:gd name="adj1" fmla="val 0"/>
              <a:gd name="adj2" fmla="val 240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flipH="1" flipV="1">
            <a:off x="2194086" y="2658699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직사각형 22"/>
          <p:cNvSpPr/>
          <p:nvPr/>
        </p:nvSpPr>
        <p:spPr>
          <a:xfrm>
            <a:off x="6967314" y="1715437"/>
            <a:ext cx="605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</a:p>
        </p:txBody>
      </p:sp>
      <p:cxnSp>
        <p:nvCxnSpPr>
          <p:cNvPr id="24" name="직선 화살표 연결선 23"/>
          <p:cNvCxnSpPr/>
          <p:nvPr/>
        </p:nvCxnSpPr>
        <p:spPr bwMode="auto">
          <a:xfrm flipH="1">
            <a:off x="5800725" y="1909104"/>
            <a:ext cx="1192730" cy="549524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직사각형 3"/>
          <p:cNvSpPr/>
          <p:nvPr/>
        </p:nvSpPr>
        <p:spPr>
          <a:xfrm>
            <a:off x="6867734" y="2452933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Concrete</a:t>
            </a:r>
            <a:endParaRPr lang="ko-KR" altLang="en-US" sz="3600" dirty="0"/>
          </a:p>
        </p:txBody>
      </p:sp>
      <p:cxnSp>
        <p:nvCxnSpPr>
          <p:cNvPr id="17" name="직선 화살표 연결선 16"/>
          <p:cNvCxnSpPr>
            <a:stCxn id="6" idx="3"/>
          </p:cNvCxnSpPr>
          <p:nvPr/>
        </p:nvCxnSpPr>
        <p:spPr bwMode="auto">
          <a:xfrm flipH="1" flipV="1">
            <a:off x="5977720" y="2582819"/>
            <a:ext cx="982423" cy="25081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95313"/>
              </p:ext>
            </p:extLst>
          </p:nvPr>
        </p:nvGraphicFramePr>
        <p:xfrm>
          <a:off x="755180" y="4103583"/>
          <a:ext cx="7605049" cy="1014517"/>
        </p:xfrm>
        <a:graphic>
          <a:graphicData uri="http://schemas.openxmlformats.org/drawingml/2006/table">
            <a:tbl>
              <a:tblPr/>
              <a:tblGrid>
                <a:gridCol w="1837413"/>
                <a:gridCol w="5767636"/>
              </a:tblGrid>
              <a:tr h="335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Tunnel,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shielding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 is the main material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tunnel and shielding.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 shield is important to solid activation.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960" y="239602"/>
            <a:ext cx="781557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39696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23988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3) </a:t>
            </a:r>
            <a:r>
              <a:rPr lang="en-US" altLang="ko-KR" sz="1800" kern="0" dirty="0">
                <a:solidFill>
                  <a:srgbClr val="3333CC"/>
                </a:solidFill>
              </a:rPr>
              <a:t>Concrete</a:t>
            </a:r>
            <a:endParaRPr lang="en-US" altLang="ko-KR" sz="1800" b="0" dirty="0">
              <a:solidFill>
                <a:srgbClr val="000064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79688"/>
              </p:ext>
            </p:extLst>
          </p:nvPr>
        </p:nvGraphicFramePr>
        <p:xfrm>
          <a:off x="539750" y="1404360"/>
          <a:ext cx="8324850" cy="2932305"/>
        </p:xfrm>
        <a:graphic>
          <a:graphicData uri="http://schemas.openxmlformats.org/drawingml/2006/table">
            <a:tbl>
              <a:tblPr/>
              <a:tblGrid>
                <a:gridCol w="1276350"/>
                <a:gridCol w="5803900"/>
                <a:gridCol w="12446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Considered events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Considerable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properties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 leakage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45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Changes on the properties depends on temperature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100 ℃ or higher: free pore water release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100 ~200 ℃: physically adsorbed water is released. Safety ensured.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300 or higher: cement hydrate in the concrete chemically altered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400 ℃ ↑ : release chemical combined water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500 ℃ ↑ : calcium hydroxide(Ca(OH)</a:t>
                      </a:r>
                      <a:r>
                        <a:rPr lang="en-US" altLang="ko-KR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is thermally decomposed, 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50% reduction in strength by heating</a:t>
                      </a:r>
                    </a:p>
                    <a:p>
                      <a:pPr marL="1778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600 ~ 800 ℃ : Cement paste shrink.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reduction in strength </a:t>
                      </a:r>
                    </a:p>
                    <a:p>
                      <a:pPr marL="1778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1,000 ~ 1,200 ℃, ↑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Concrete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Spalling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melting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Incombustible 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ossible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Flood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altLang="ko-KR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is the most frequent among the cement compound.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reacts with water to produce calcium hydroxide (Ca(OH)</a:t>
                      </a:r>
                      <a:r>
                        <a:rPr lang="en-US" altLang="ko-KR" sz="120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and the calcium silicate hydrate (C-S-H)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en-US" altLang="ko-KR" sz="120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is changed into high alkaline</a:t>
                      </a:r>
                      <a:endParaRPr lang="en-US" sz="1200" b="1" u="sng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  <a:r>
                        <a:rPr lang="en-US" altLang="ko-KR" sz="12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</a:t>
                      </a:r>
                      <a:endParaRPr lang="en-US" altLang="ko-KR" sz="12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655243" y="4426328"/>
            <a:ext cx="6304357" cy="101566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285750" lvl="0" indent="-28575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kern="0" dirty="0">
                <a:solidFill>
                  <a:srgbClr val="000000"/>
                </a:solidFill>
                <a:cs typeface="Arial" panose="020B0604020202020204" pitchFamily="34" charset="0"/>
              </a:rPr>
              <a:t>Concrete is </a:t>
            </a:r>
            <a:r>
              <a:rPr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a nonflammable material.</a:t>
            </a:r>
            <a:endParaRPr lang="en-US" altLang="ko-KR" sz="14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lvl="0" indent="-28575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Over </a:t>
            </a:r>
            <a:r>
              <a:rPr lang="en-US" altLang="ko-KR" sz="1400" dirty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  <a:r>
              <a:rPr lang="en-US" altLang="ko-KR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00 ℃, phenomena will not be appear</a:t>
            </a:r>
            <a:r>
              <a:rPr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en-US" altLang="ko-KR" sz="1400" kern="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ko-KR" sz="1400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0" lang="en-US" altLang="ko-KR" sz="1600" kern="0" dirty="0">
                <a:solidFill>
                  <a:srgbClr val="000514"/>
                </a:solidFill>
                <a:cs typeface="Arial" panose="020B0604020202020204" pitchFamily="34" charset="0"/>
                <a:sym typeface="Symbol" pitchFamily="18" charset="2"/>
              </a:rPr>
              <a:t>⇒ </a:t>
            </a:r>
            <a:r>
              <a:rPr kumimoji="0" lang="en-US" altLang="ko-KR" sz="1600" u="sng" kern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Concrete </a:t>
            </a:r>
            <a:r>
              <a:rPr kumimoji="0" lang="en-US" altLang="ko-KR" sz="1600" u="sng" kern="0" dirty="0" smtClean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need </a:t>
            </a:r>
            <a:r>
              <a:rPr kumimoji="0" lang="en-US" altLang="ko-KR" sz="1600" u="sng" kern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to be considered for a </a:t>
            </a:r>
            <a:r>
              <a:rPr kumimoji="0" lang="en-US" altLang="ko-KR" sz="1600" u="sng" kern="0" dirty="0" smtClean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flood </a:t>
            </a:r>
            <a:r>
              <a:rPr kumimoji="0" lang="en-US" altLang="ko-KR" sz="1600" u="sng" kern="0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event.</a:t>
            </a:r>
            <a:endParaRPr kumimoji="0" lang="en-US" altLang="ko-KR" sz="1600" kern="0" dirty="0">
              <a:solidFill>
                <a:srgbClr val="FF0000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120" y="239602"/>
            <a:ext cx="780541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12233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31720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4) </a:t>
            </a:r>
            <a:r>
              <a:rPr lang="en-US" altLang="ko-KR" sz="1800" kern="0" dirty="0">
                <a:solidFill>
                  <a:srgbClr val="3333CC"/>
                </a:solidFill>
              </a:rPr>
              <a:t>Metal</a:t>
            </a:r>
            <a:endParaRPr lang="en-US" altLang="ko-KR" sz="1800" b="0" dirty="0">
              <a:solidFill>
                <a:srgbClr val="000064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36" y="1256892"/>
            <a:ext cx="4465607" cy="27020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57329" y="2458628"/>
            <a:ext cx="604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 smtClean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  <a:endParaRPr kumimoji="0" lang="en-US" altLang="ko-KR" sz="1400" kern="0" dirty="0">
              <a:solidFill>
                <a:schemeClr val="bg1">
                  <a:lumMod val="65000"/>
                </a:schemeClr>
              </a:solidFill>
              <a:ea typeface="굴림"/>
              <a:cs typeface="Arial" panose="020B0604020202020204" pitchFamily="34" charset="0"/>
            </a:endParaRPr>
          </a:p>
        </p:txBody>
      </p:sp>
      <p:sp>
        <p:nvSpPr>
          <p:cNvPr id="12" name="왼쪽 중괄호 11"/>
          <p:cNvSpPr/>
          <p:nvPr/>
        </p:nvSpPr>
        <p:spPr bwMode="auto">
          <a:xfrm rot="17652914">
            <a:off x="3916229" y="1949586"/>
            <a:ext cx="432123" cy="2469019"/>
          </a:xfrm>
          <a:prstGeom prst="leftBrace">
            <a:avLst>
              <a:gd name="adj1" fmla="val 0"/>
              <a:gd name="adj2" fmla="val 240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flipH="1" flipV="1">
            <a:off x="2194086" y="2658699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직사각형 22"/>
          <p:cNvSpPr/>
          <p:nvPr/>
        </p:nvSpPr>
        <p:spPr>
          <a:xfrm>
            <a:off x="6967314" y="1715437"/>
            <a:ext cx="598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</a:p>
        </p:txBody>
      </p:sp>
      <p:cxnSp>
        <p:nvCxnSpPr>
          <p:cNvPr id="24" name="직선 화살표 연결선 23"/>
          <p:cNvCxnSpPr/>
          <p:nvPr/>
        </p:nvCxnSpPr>
        <p:spPr bwMode="auto">
          <a:xfrm flipH="1">
            <a:off x="5800725" y="1909104"/>
            <a:ext cx="1192730" cy="549524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직사각형 3"/>
          <p:cNvSpPr/>
          <p:nvPr/>
        </p:nvSpPr>
        <p:spPr>
          <a:xfrm>
            <a:off x="6867731" y="2452933"/>
            <a:ext cx="997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400" dirty="0" smtClean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Concrete</a:t>
            </a:r>
            <a:endParaRPr lang="ko-KR" alt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직선 화살표 연결선 16"/>
          <p:cNvCxnSpPr>
            <a:stCxn id="6" idx="3"/>
          </p:cNvCxnSpPr>
          <p:nvPr/>
        </p:nvCxnSpPr>
        <p:spPr bwMode="auto">
          <a:xfrm flipH="1" flipV="1">
            <a:off x="5977720" y="2582819"/>
            <a:ext cx="982423" cy="25081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직사각형 17"/>
          <p:cNvSpPr/>
          <p:nvPr/>
        </p:nvSpPr>
        <p:spPr>
          <a:xfrm>
            <a:off x="7006574" y="3108421"/>
            <a:ext cx="655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Metal</a:t>
            </a:r>
            <a:endParaRPr kumimoji="0" lang="en-US" altLang="ko-KR" sz="1400" dirty="0">
              <a:solidFill>
                <a:srgbClr val="000000"/>
              </a:solidFill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19" name="직선 화살표 연결선 18"/>
          <p:cNvCxnSpPr/>
          <p:nvPr/>
        </p:nvCxnSpPr>
        <p:spPr bwMode="auto">
          <a:xfrm flipH="1" flipV="1">
            <a:off x="4857750" y="3028950"/>
            <a:ext cx="2195258" cy="234439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직선 화살표 연결선 25"/>
          <p:cNvCxnSpPr/>
          <p:nvPr/>
        </p:nvCxnSpPr>
        <p:spPr bwMode="auto">
          <a:xfrm flipH="1">
            <a:off x="5955878" y="3263995"/>
            <a:ext cx="1084037" cy="497480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직사각형 28"/>
          <p:cNvSpPr/>
          <p:nvPr/>
        </p:nvSpPr>
        <p:spPr>
          <a:xfrm>
            <a:off x="1827570" y="1641782"/>
            <a:ext cx="655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Metal</a:t>
            </a:r>
            <a:endParaRPr kumimoji="0" lang="en-US" altLang="ko-KR" sz="1400" dirty="0">
              <a:solidFill>
                <a:srgbClr val="000000"/>
              </a:solidFill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31" name="직선 화살표 연결선 30"/>
          <p:cNvCxnSpPr/>
          <p:nvPr/>
        </p:nvCxnSpPr>
        <p:spPr bwMode="auto">
          <a:xfrm flipH="1" flipV="1">
            <a:off x="2401671" y="1832375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70274"/>
              </p:ext>
            </p:extLst>
          </p:nvPr>
        </p:nvGraphicFramePr>
        <p:xfrm>
          <a:off x="755180" y="4090883"/>
          <a:ext cx="7605049" cy="1268517"/>
        </p:xfrm>
        <a:graphic>
          <a:graphicData uri="http://schemas.openxmlformats.org/drawingml/2006/table">
            <a:tbl>
              <a:tblPr/>
              <a:tblGrid>
                <a:gridCol w="1740594"/>
                <a:gridCol w="5864455"/>
              </a:tblGrid>
              <a:tr h="335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devices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Types: Aluminum, Steel(iron), Stainless steel, Copper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components are largely made of metals.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Irradiated accelerator components are related with residual activity.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720" y="239602"/>
            <a:ext cx="770381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23363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26198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4) </a:t>
            </a:r>
            <a:r>
              <a:rPr lang="en-US" altLang="ko-KR" sz="1800" kern="0" dirty="0">
                <a:solidFill>
                  <a:srgbClr val="3333CC"/>
                </a:solidFill>
              </a:rPr>
              <a:t>Metal</a:t>
            </a:r>
            <a:endParaRPr lang="en-US" altLang="ko-KR" sz="1800" b="0" dirty="0">
              <a:solidFill>
                <a:srgbClr val="000064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31004" y="4616258"/>
            <a:ext cx="82832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kern="0" dirty="0" smtClean="0">
                <a:solidFill>
                  <a:srgbClr val="000514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According to experiment using tray, </a:t>
            </a:r>
            <a:br>
              <a:rPr kumimoji="0" lang="en-US" altLang="ko-KR" sz="1400" kern="0" dirty="0" smtClean="0">
                <a:solidFill>
                  <a:srgbClr val="000514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400" kern="0" dirty="0" smtClean="0">
                <a:solidFill>
                  <a:srgbClr val="000514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max. temperature of cable on fire : 700~800 </a:t>
            </a:r>
            <a:r>
              <a:rPr lang="en-US" altLang="ko-KR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℃, (400 ℃</a:t>
            </a:r>
            <a:r>
              <a:rPr lang="ko-KR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↓</a:t>
            </a:r>
            <a:r>
              <a:rPr lang="en-US" altLang="ko-KR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, 500~1000s)</a:t>
            </a:r>
            <a:endParaRPr kumimoji="0" lang="en-US" altLang="ko-KR" sz="1400" kern="0" dirty="0" smtClean="0">
              <a:solidFill>
                <a:srgbClr val="000514"/>
              </a:solidFill>
              <a:ea typeface="+mn-ea"/>
              <a:cs typeface="Arial" panose="020B0604020202020204" pitchFamily="34" charset="0"/>
              <a:sym typeface="Symbol" pitchFamily="18" charset="2"/>
            </a:endParaRPr>
          </a:p>
          <a:p>
            <a:pPr marL="285750" lvl="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kern="0" dirty="0" smtClean="0">
                <a:solidFill>
                  <a:srgbClr val="000514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According to NUREC, fire on tray : </a:t>
            </a:r>
            <a:r>
              <a:rPr lang="en-US" altLang="ko-K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extinguished in 1000~3000s, no melting. </a:t>
            </a:r>
            <a:br>
              <a:rPr lang="en-US" altLang="ko-KR" sz="1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ko-K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		       fire on cabinet : </a:t>
            </a:r>
            <a:r>
              <a:rPr lang="en-US" altLang="ko-KR" sz="1400" dirty="0">
                <a:solidFill>
                  <a:schemeClr val="tx1"/>
                </a:solidFill>
                <a:cs typeface="Arial" panose="020B0604020202020204" pitchFamily="34" charset="0"/>
              </a:rPr>
              <a:t>extinguished</a:t>
            </a:r>
            <a:r>
              <a:rPr lang="en-US" altLang="ko-KR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 within 38 min.</a:t>
            </a:r>
          </a:p>
          <a:p>
            <a:pPr marL="285750" lvl="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kumimoji="0" lang="en-US" altLang="ko-KR" sz="700" kern="0" dirty="0" smtClean="0">
              <a:solidFill>
                <a:srgbClr val="000514"/>
              </a:solidFill>
              <a:ea typeface="+mn-ea"/>
              <a:cs typeface="Arial" panose="020B0604020202020204" pitchFamily="34" charset="0"/>
              <a:sym typeface="Symbol" pitchFamily="18" charset="2"/>
            </a:endParaRPr>
          </a:p>
          <a:p>
            <a:pPr lvl="0"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kern="0" dirty="0" smtClean="0">
                <a:solidFill>
                  <a:srgbClr val="000514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     ⇒ </a:t>
            </a:r>
            <a:r>
              <a:rPr kumimoji="0" lang="en-US" altLang="ko-KR" sz="1400" kern="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Metals </a:t>
            </a:r>
            <a:r>
              <a:rPr kumimoji="0" lang="en-US" altLang="ko-KR" sz="1400" kern="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need </a:t>
            </a:r>
            <a:r>
              <a:rPr kumimoji="0" lang="en-US" altLang="ko-KR" sz="1400" kern="0" dirty="0">
                <a:solidFill>
                  <a:srgbClr val="FF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to be considered for a </a:t>
            </a:r>
            <a:r>
              <a:rPr kumimoji="0" lang="en-US" altLang="ko-KR" sz="1400" kern="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flood </a:t>
            </a:r>
            <a:r>
              <a:rPr kumimoji="0" lang="en-US" altLang="ko-KR" sz="1400" kern="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event.</a:t>
            </a:r>
            <a:endParaRPr kumimoji="0" lang="en-US" altLang="ko-KR" sz="1400" kern="0" dirty="0">
              <a:solidFill>
                <a:srgbClr val="FF0000"/>
              </a:solidFill>
              <a:ea typeface="+mn-ea"/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88817"/>
              </p:ext>
            </p:extLst>
          </p:nvPr>
        </p:nvGraphicFramePr>
        <p:xfrm>
          <a:off x="497542" y="1397604"/>
          <a:ext cx="8325373" cy="3037076"/>
        </p:xfrm>
        <a:graphic>
          <a:graphicData uri="http://schemas.openxmlformats.org/drawingml/2006/table">
            <a:tbl>
              <a:tblPr/>
              <a:tblGrid>
                <a:gridCol w="1204258"/>
                <a:gridCol w="1193651"/>
                <a:gridCol w="4722607"/>
                <a:gridCol w="1204857"/>
              </a:tblGrid>
              <a:tr h="319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Considered events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Considerable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properties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 leakage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51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Vapor pressure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2,517 ℃ (100 </a:t>
                      </a:r>
                      <a:r>
                        <a:rPr lang="en-US" altLang="ko-KR" sz="120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kPa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Melt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 point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660 ℃ / 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Boiling point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2519 °C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Incombustible /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Impossible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Steel(Iron)</a:t>
                      </a:r>
                      <a:endParaRPr lang="en-US" altLang="ko-KR" sz="1200" b="1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Vapor pressure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3,132 K (2,859 ℃, 100 </a:t>
                      </a:r>
                      <a:r>
                        <a:rPr lang="en-US" altLang="ko-KR" sz="120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kPa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Melt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 point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1535 °C / 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Boiling point</a:t>
                      </a: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2861 °C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Stainless steel</a:t>
                      </a:r>
                      <a:endParaRPr lang="en-US" altLang="ko-KR" sz="1200" b="1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Boiling point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1400 ~ 1455 °C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Vapor pressure</a:t>
                      </a:r>
                      <a:r>
                        <a:rPr lang="ko-KR" altLang="en-US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2,563 ℃ (100 </a:t>
                      </a:r>
                      <a:r>
                        <a:rPr lang="en-US" altLang="ko-KR" sz="1200" b="1" u="non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kPa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Melting 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 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1083 ~ 1084 °C/ 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Boiling point</a:t>
                      </a:r>
                      <a:r>
                        <a:rPr lang="ko-KR" altLang="en-US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ko-KR" altLang="en-US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2,324 ~ 2,595 ℃ 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511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Flood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Solubility:</a:t>
                      </a:r>
                      <a: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Insoluble in water, 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altLang="ko-KR" sz="120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dissolved in alkaline</a:t>
                      </a: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hydrochloric acid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Insoluble</a:t>
                      </a:r>
                      <a:r>
                        <a:rPr lang="de-DE" altLang="ko-KR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(water)</a:t>
                      </a:r>
                      <a:endParaRPr lang="de-DE" altLang="ko-KR" sz="12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Soluble</a:t>
                      </a:r>
                      <a:r>
                        <a:rPr lang="de-DE" altLang="ko-KR" sz="1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(alkali)</a:t>
                      </a:r>
                      <a:r>
                        <a:rPr lang="de-DE" altLang="ko-K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altLang="ko-KR" sz="12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Possible 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Steel(Iron)</a:t>
                      </a:r>
                      <a:endParaRPr lang="en-US" altLang="ko-KR" sz="1200" b="1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Solubility: Insoluble in water, </a:t>
                      </a:r>
                      <a:b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altLang="ko-KR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dissolved in alkaline</a:t>
                      </a:r>
                      <a: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alcohol, ether, dilute acid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5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Stainless steel</a:t>
                      </a:r>
                      <a:endParaRPr lang="en-US" altLang="ko-KR" sz="1200" b="1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Solubility: Insoluble in water, </a:t>
                      </a:r>
                      <a:r>
                        <a:rPr lang="en-US" altLang="ko-KR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soluble in alkaline </a:t>
                      </a:r>
                      <a:endParaRPr lang="ko-KR" altLang="en-US" sz="1200" b="1" u="none" baseline="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7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3600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Solubility: Insoluble in water, </a:t>
                      </a:r>
                      <a:r>
                        <a:rPr lang="en-US" altLang="ko-KR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soluble slowly in alkaline 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560" y="239602"/>
            <a:ext cx="771397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38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31720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5) </a:t>
            </a:r>
            <a:r>
              <a:rPr lang="en-US" altLang="ko-KR" sz="1800" kern="0" dirty="0">
                <a:solidFill>
                  <a:srgbClr val="3333CC"/>
                </a:solidFill>
              </a:rPr>
              <a:t>Paint</a:t>
            </a:r>
            <a:endParaRPr lang="en-US" altLang="ko-KR" sz="1800" b="0" kern="0" dirty="0" smtClean="0">
              <a:solidFill>
                <a:srgbClr val="3333C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36" y="1256892"/>
            <a:ext cx="4465607" cy="27020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57330" y="2458628"/>
            <a:ext cx="582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 smtClean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  <a:endParaRPr kumimoji="0" lang="en-US" altLang="ko-KR" sz="1400" kern="0" dirty="0">
              <a:solidFill>
                <a:schemeClr val="bg1">
                  <a:lumMod val="65000"/>
                </a:schemeClr>
              </a:solidFill>
              <a:ea typeface="굴림"/>
              <a:cs typeface="Arial" panose="020B0604020202020204" pitchFamily="34" charset="0"/>
            </a:endParaRPr>
          </a:p>
        </p:txBody>
      </p:sp>
      <p:sp>
        <p:nvSpPr>
          <p:cNvPr id="12" name="왼쪽 중괄호 11"/>
          <p:cNvSpPr/>
          <p:nvPr/>
        </p:nvSpPr>
        <p:spPr bwMode="auto">
          <a:xfrm rot="17652914">
            <a:off x="3916229" y="1949586"/>
            <a:ext cx="432123" cy="2469019"/>
          </a:xfrm>
          <a:prstGeom prst="leftBrace">
            <a:avLst>
              <a:gd name="adj1" fmla="val 0"/>
              <a:gd name="adj2" fmla="val 240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flipH="1" flipV="1">
            <a:off x="2194086" y="2658699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직사각형 22"/>
          <p:cNvSpPr/>
          <p:nvPr/>
        </p:nvSpPr>
        <p:spPr>
          <a:xfrm>
            <a:off x="6964348" y="1715437"/>
            <a:ext cx="599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</a:p>
        </p:txBody>
      </p:sp>
      <p:cxnSp>
        <p:nvCxnSpPr>
          <p:cNvPr id="24" name="직선 화살표 연결선 23"/>
          <p:cNvCxnSpPr/>
          <p:nvPr/>
        </p:nvCxnSpPr>
        <p:spPr bwMode="auto">
          <a:xfrm flipH="1">
            <a:off x="6037039" y="1909104"/>
            <a:ext cx="961174" cy="116569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그룹 12"/>
          <p:cNvGrpSpPr/>
          <p:nvPr/>
        </p:nvGrpSpPr>
        <p:grpSpPr>
          <a:xfrm>
            <a:off x="5972074" y="2394926"/>
            <a:ext cx="1864237" cy="307777"/>
            <a:chOff x="5981322" y="2394926"/>
            <a:chExt cx="1845778" cy="307777"/>
          </a:xfrm>
        </p:grpSpPr>
        <p:sp>
          <p:nvSpPr>
            <p:cNvPr id="4" name="직사각형 3"/>
            <p:cNvSpPr/>
            <p:nvPr/>
          </p:nvSpPr>
          <p:spPr>
            <a:xfrm>
              <a:off x="6876092" y="2394926"/>
              <a:ext cx="951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ko-KR" sz="1400" dirty="0" smtClean="0">
                  <a:solidFill>
                    <a:schemeClr val="bg1">
                      <a:lumMod val="65000"/>
                    </a:schemeClr>
                  </a:solidFill>
                  <a:ea typeface="굴림"/>
                  <a:cs typeface="Arial" panose="020B0604020202020204" pitchFamily="34" charset="0"/>
                </a:rPr>
                <a:t>Concrete</a:t>
              </a:r>
            </a:p>
          </p:txBody>
        </p:sp>
        <p:cxnSp>
          <p:nvCxnSpPr>
            <p:cNvPr id="17" name="직선 화살표 연결선 16"/>
            <p:cNvCxnSpPr/>
            <p:nvPr/>
          </p:nvCxnSpPr>
          <p:spPr bwMode="auto">
            <a:xfrm flipH="1" flipV="1">
              <a:off x="5981322" y="2524812"/>
              <a:ext cx="982423" cy="25081"/>
            </a:xfrm>
            <a:prstGeom prst="straightConnector1">
              <a:avLst/>
            </a:prstGeom>
            <a:solidFill>
              <a:srgbClr val="000064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직사각형 17"/>
          <p:cNvSpPr/>
          <p:nvPr/>
        </p:nvSpPr>
        <p:spPr>
          <a:xfrm>
            <a:off x="7003420" y="3108421"/>
            <a:ext cx="637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Metal</a:t>
            </a:r>
          </a:p>
        </p:txBody>
      </p:sp>
      <p:cxnSp>
        <p:nvCxnSpPr>
          <p:cNvPr id="19" name="직선 화살표 연결선 18"/>
          <p:cNvCxnSpPr/>
          <p:nvPr/>
        </p:nvCxnSpPr>
        <p:spPr bwMode="auto">
          <a:xfrm flipH="1" flipV="1">
            <a:off x="4857750" y="3028950"/>
            <a:ext cx="2195258" cy="234439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직선 화살표 연결선 25"/>
          <p:cNvCxnSpPr/>
          <p:nvPr/>
        </p:nvCxnSpPr>
        <p:spPr bwMode="auto">
          <a:xfrm flipH="1">
            <a:off x="5950458" y="3263995"/>
            <a:ext cx="1094877" cy="497480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직사각형 28"/>
          <p:cNvSpPr/>
          <p:nvPr/>
        </p:nvSpPr>
        <p:spPr>
          <a:xfrm>
            <a:off x="1814762" y="1641782"/>
            <a:ext cx="656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Metal</a:t>
            </a:r>
            <a:endParaRPr kumimoji="0" lang="en-US" altLang="ko-KR" sz="1400" dirty="0">
              <a:solidFill>
                <a:schemeClr val="bg1">
                  <a:lumMod val="65000"/>
                </a:schemeClr>
              </a:solidFill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31" name="직선 화살표 연결선 30"/>
          <p:cNvCxnSpPr/>
          <p:nvPr/>
        </p:nvCxnSpPr>
        <p:spPr bwMode="auto">
          <a:xfrm flipH="1" flipV="1">
            <a:off x="2401671" y="1832375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직사각형 4"/>
          <p:cNvSpPr/>
          <p:nvPr/>
        </p:nvSpPr>
        <p:spPr>
          <a:xfrm>
            <a:off x="608775" y="3144217"/>
            <a:ext cx="1954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Insulator</a:t>
            </a:r>
            <a:endParaRPr kumimoji="0" lang="en-US" altLang="ko-KR" sz="1400" dirty="0" smtClean="0">
              <a:solidFill>
                <a:schemeClr val="bg1">
                  <a:lumMod val="65000"/>
                </a:schemeClr>
              </a:solidFill>
              <a:ea typeface="굴림"/>
              <a:cs typeface="Arial" panose="020B0604020202020204" pitchFamily="34" charset="0"/>
            </a:endParaRPr>
          </a:p>
          <a:p>
            <a:pPr lvl="0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(Carbon compounds)</a:t>
            </a:r>
            <a:endParaRPr kumimoji="0" lang="en-US" altLang="ko-KR" sz="1400" dirty="0">
              <a:solidFill>
                <a:schemeClr val="bg1">
                  <a:lumMod val="65000"/>
                </a:schemeClr>
              </a:solidFill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H="1" flipV="1">
            <a:off x="1975943" y="3340395"/>
            <a:ext cx="1567357" cy="69647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직선 화살표 연결선 26"/>
          <p:cNvCxnSpPr/>
          <p:nvPr/>
        </p:nvCxnSpPr>
        <p:spPr bwMode="auto">
          <a:xfrm flipH="1">
            <a:off x="1962850" y="2736834"/>
            <a:ext cx="1790000" cy="600137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그룹 19"/>
          <p:cNvGrpSpPr/>
          <p:nvPr/>
        </p:nvGrpSpPr>
        <p:grpSpPr>
          <a:xfrm>
            <a:off x="6436001" y="1912831"/>
            <a:ext cx="2198808" cy="414855"/>
            <a:chOff x="6466425" y="1912831"/>
            <a:chExt cx="2177038" cy="414855"/>
          </a:xfrm>
        </p:grpSpPr>
        <p:sp>
          <p:nvSpPr>
            <p:cNvPr id="28" name="직사각형 27"/>
            <p:cNvSpPr/>
            <p:nvPr/>
          </p:nvSpPr>
          <p:spPr>
            <a:xfrm>
              <a:off x="7466934" y="1912831"/>
              <a:ext cx="1176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400" dirty="0" smtClean="0">
                  <a:solidFill>
                    <a:schemeClr val="bg1">
                      <a:lumMod val="65000"/>
                    </a:schemeClr>
                  </a:solidFill>
                  <a:ea typeface="굴림"/>
                  <a:cs typeface="Arial" panose="020B0604020202020204" pitchFamily="34" charset="0"/>
                </a:rPr>
                <a:t>Insulator</a:t>
              </a:r>
              <a:endParaRPr kumimoji="0" lang="en-US" altLang="ko-KR" sz="140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endParaRPr>
            </a:p>
          </p:txBody>
        </p:sp>
        <p:cxnSp>
          <p:nvCxnSpPr>
            <p:cNvPr id="32" name="직선 화살표 연결선 31"/>
            <p:cNvCxnSpPr/>
            <p:nvPr/>
          </p:nvCxnSpPr>
          <p:spPr bwMode="auto">
            <a:xfrm flipH="1">
              <a:off x="6466425" y="2096208"/>
              <a:ext cx="1171071" cy="231478"/>
            </a:xfrm>
            <a:prstGeom prst="straightConnector1">
              <a:avLst/>
            </a:prstGeom>
            <a:solidFill>
              <a:srgbClr val="000064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직사각형 6"/>
          <p:cNvSpPr/>
          <p:nvPr/>
        </p:nvSpPr>
        <p:spPr>
          <a:xfrm>
            <a:off x="5131586" y="1804817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Paint</a:t>
            </a:r>
            <a:endParaRPr lang="ko-KR" altLang="en-US" sz="3600" dirty="0"/>
          </a:p>
        </p:txBody>
      </p:sp>
      <p:sp>
        <p:nvSpPr>
          <p:cNvPr id="10" name="타원 9"/>
          <p:cNvSpPr/>
          <p:nvPr/>
        </p:nvSpPr>
        <p:spPr bwMode="auto">
          <a:xfrm>
            <a:off x="4260992" y="1741761"/>
            <a:ext cx="1618803" cy="504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554860" y="2859565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dirty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Paint</a:t>
            </a:r>
            <a:endParaRPr lang="ko-KR" altLang="en-US" sz="3600" dirty="0"/>
          </a:p>
        </p:txBody>
      </p:sp>
      <p:cxnSp>
        <p:nvCxnSpPr>
          <p:cNvPr id="33" name="직선 화살표 연결선 32"/>
          <p:cNvCxnSpPr/>
          <p:nvPr/>
        </p:nvCxnSpPr>
        <p:spPr bwMode="auto">
          <a:xfrm flipH="1" flipV="1">
            <a:off x="4782567" y="2383233"/>
            <a:ext cx="2821617" cy="645111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6777"/>
              </p:ext>
            </p:extLst>
          </p:nvPr>
        </p:nvGraphicFramePr>
        <p:xfrm>
          <a:off x="856886" y="3958869"/>
          <a:ext cx="7601314" cy="1137566"/>
        </p:xfrm>
        <a:graphic>
          <a:graphicData uri="http://schemas.openxmlformats.org/drawingml/2006/table">
            <a:tbl>
              <a:tblPr/>
              <a:tblGrid>
                <a:gridCol w="2054951"/>
                <a:gridCol w="5546363"/>
              </a:tblGrid>
              <a:tr h="335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Acrylic resin-based paint, </a:t>
                      </a:r>
                      <a:endParaRPr lang="en-US" altLang="ko-KR" sz="1200" b="1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Epoxy resin-based paint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Acrylic resin-based paint</a:t>
                      </a:r>
                      <a:r>
                        <a:rPr lang="en-US" altLang="ko-KR" sz="1200" b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Acc. tunnel wall.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Epoxy resin-based paint 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Acc. components &amp; tunnel floor.</a:t>
                      </a:r>
                      <a:endParaRPr lang="en-US" altLang="ko-KR" sz="5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39602"/>
            <a:ext cx="779525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7077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31720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5) </a:t>
            </a:r>
            <a:r>
              <a:rPr lang="en-US" altLang="ko-KR" sz="1800" kern="0" dirty="0">
                <a:solidFill>
                  <a:srgbClr val="3333CC"/>
                </a:solidFill>
              </a:rPr>
              <a:t>Paint</a:t>
            </a:r>
            <a:endParaRPr lang="en-US" altLang="ko-KR" sz="1800" b="0" kern="0" dirty="0" smtClean="0">
              <a:solidFill>
                <a:srgbClr val="3333C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1318"/>
              </p:ext>
            </p:extLst>
          </p:nvPr>
        </p:nvGraphicFramePr>
        <p:xfrm>
          <a:off x="539749" y="1472999"/>
          <a:ext cx="7935178" cy="3139145"/>
        </p:xfrm>
        <a:graphic>
          <a:graphicData uri="http://schemas.openxmlformats.org/drawingml/2006/table">
            <a:tbl>
              <a:tblPr/>
              <a:tblGrid>
                <a:gridCol w="1154580"/>
                <a:gridCol w="5634318"/>
                <a:gridCol w="1146280"/>
              </a:tblGrid>
              <a:tr h="399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Considered events</a:t>
                      </a:r>
                      <a:endParaRPr lang="ko-KR" altLang="en-US" sz="11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Considerable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properties</a:t>
                      </a:r>
                      <a:endParaRPr lang="ko-KR" altLang="en-US" sz="11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 leakage</a:t>
                      </a:r>
                      <a:endParaRPr lang="ko-KR" altLang="en-US" sz="11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2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5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</a:t>
                      </a:r>
                      <a:endParaRPr lang="ko-KR" altLang="en-US" sz="115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Acrylic resin-based paint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burn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combustion is continued even after deletion of flame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point: 36 ℃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altLang="ko-KR" sz="11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Self-ignition</a:t>
                      </a:r>
                      <a:r>
                        <a:rPr lang="en-US" altLang="ko-KR" sz="11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480 ℃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Combustible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</a:t>
                      </a:r>
                      <a:endParaRPr lang="en-US" altLang="ko-KR" sz="1150" b="1" u="non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150" b="1" u="non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3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Epoxy resin-based paint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NFPA*</a:t>
                      </a:r>
                      <a:r>
                        <a:rPr lang="ko-KR" altLang="en-US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number of flammability hazard</a:t>
                      </a:r>
                      <a:b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 (</a:t>
                      </a:r>
                      <a:r>
                        <a:rPr lang="en-US" altLang="ko-KR" sz="1150" b="1" u="sng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be heated or high ambient temperature to burn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(</a:t>
                      </a:r>
                      <a:r>
                        <a:rPr lang="en-US" altLang="ko-KR" sz="1150" b="1" u="sng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ignited under almost all ambient temperatures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point: 23~26 ℃</a:t>
                      </a:r>
                      <a:endParaRPr lang="en-US" altLang="ko-KR" sz="11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29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Flood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Acrylic resin-based paint </a:t>
                      </a:r>
                      <a:b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Solubility: Soluble in organic solvents/ </a:t>
                      </a:r>
                      <a:r>
                        <a:rPr lang="en-US" altLang="ko-KR" sz="115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Resistant to alkaline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acids. </a:t>
                      </a:r>
                      <a:b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15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Resistance: Excellent for 5% </a:t>
                      </a:r>
                      <a:r>
                        <a:rPr lang="en-US" altLang="ko-KR" sz="1150" b="1" u="sng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NaOH</a:t>
                      </a:r>
                      <a:r>
                        <a:rPr lang="en-US" altLang="ko-KR" sz="115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altLang="ko-KR" sz="115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altLang="ko-KR" sz="115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ossible</a:t>
                      </a:r>
                      <a:endParaRPr lang="en-US" altLang="ko-KR" sz="115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9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Epoxy resin-based paint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Solubility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ko-KR" sz="1150" b="1" u="sng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 in water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15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n-US" altLang="ko-KR" sz="115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acid, </a:t>
                      </a:r>
                      <a:r>
                        <a:rPr lang="en-US" altLang="ko-KR" sz="115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alkaline excellent resistance 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 durability.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635031" y="5442594"/>
            <a:ext cx="59673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400" u="sng" kern="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Paint is combustible.</a:t>
            </a:r>
            <a:r>
              <a:rPr lang="en-US" altLang="ko-KR" sz="1400" kern="0" dirty="0" smtClean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  </a:t>
            </a:r>
            <a:endParaRPr lang="en-US" altLang="ko-KR" sz="1400" u="sng" kern="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120" y="239602"/>
            <a:ext cx="780541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8313" y="5036279"/>
            <a:ext cx="6160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0" dirty="0">
                <a:solidFill>
                  <a:schemeClr val="tx1"/>
                </a:solidFill>
                <a:ea typeface="맑은 고딕" pitchFamily="50" charset="-127"/>
                <a:cs typeface="Arial" panose="020B0604020202020204" pitchFamily="34" charset="0"/>
              </a:rPr>
              <a:t>*</a:t>
            </a:r>
            <a:r>
              <a:rPr lang="en-US" altLang="ko-KR" sz="1200" b="0" dirty="0" smtClean="0">
                <a:solidFill>
                  <a:schemeClr val="tx1"/>
                </a:solidFill>
                <a:ea typeface="맑은 고딕" pitchFamily="50" charset="-127"/>
                <a:cs typeface="Arial" panose="020B0604020202020204" pitchFamily="34" charset="0"/>
              </a:rPr>
              <a:t>NFPA 704 : Standard </a:t>
            </a:r>
            <a:r>
              <a:rPr lang="en-US" altLang="ko-KR" sz="1200" b="0" dirty="0">
                <a:solidFill>
                  <a:schemeClr val="tx1"/>
                </a:solidFill>
                <a:ea typeface="맑은 고딕" pitchFamily="50" charset="-127"/>
                <a:cs typeface="Arial" panose="020B0604020202020204" pitchFamily="34" charset="0"/>
              </a:rPr>
              <a:t>maintained by the U.S.-based National Fire Protection Association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749" y="4639607"/>
            <a:ext cx="578876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50" dirty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Acrylic resin-based paint </a:t>
            </a:r>
            <a:r>
              <a:rPr kumimoji="0" lang="en-US" altLang="ko-KR" sz="900" dirty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(ACRYDIC A-846</a:t>
            </a:r>
            <a:r>
              <a:rPr kumimoji="0" lang="en-US" altLang="ko-KR" sz="9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dirty="0">
                <a:solidFill>
                  <a:srgbClr val="000000"/>
                </a:solidFill>
                <a:cs typeface="Arial" panose="020B0604020202020204" pitchFamily="34" charset="0"/>
              </a:rPr>
              <a:t>Epoxy resin-based paint </a:t>
            </a:r>
            <a:r>
              <a:rPr lang="en-US" altLang="ko-KR" sz="900" dirty="0">
                <a:solidFill>
                  <a:srgbClr val="000000"/>
                </a:solidFill>
                <a:cs typeface="Arial" panose="020B0604020202020204" pitchFamily="34" charset="0"/>
              </a:rPr>
              <a:t>(Epocoat210, NUKOPOX PRIMER EP103, NUKOPOX TOPCOAT ET597</a:t>
            </a:r>
            <a:r>
              <a:rPr lang="en-US" altLang="ko-KR" sz="115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en-US" altLang="ko-KR" sz="115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015995"/>
            <a:ext cx="5869295" cy="32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277" y="1276947"/>
            <a:ext cx="3548641" cy="2093643"/>
          </a:xfrm>
          <a:prstGeom prst="rect">
            <a:avLst/>
          </a:prstGeom>
        </p:spPr>
      </p:pic>
      <p:pic>
        <p:nvPicPr>
          <p:cNvPr id="1027" name="Picture 3" descr="화재, 불꽃, 캠프, 모닥불, 따뜻한, 따뜻함, 불을 붙이다, 굽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38" y="2066036"/>
            <a:ext cx="373412" cy="5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9025" y="848995"/>
            <a:ext cx="8690767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algn="l" eaLnBrk="1" hangingPunct="1">
              <a:buFont typeface="Wingdings" pitchFamily="2" charset="2"/>
              <a:buChar char="q"/>
            </a:pPr>
            <a:r>
              <a:rPr lang="en-US" altLang="ko-KR" sz="1800" b="0" dirty="0">
                <a:solidFill>
                  <a:srgbClr val="000064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1800" kern="0" dirty="0">
                <a:solidFill>
                  <a:srgbClr val="3333CC"/>
                </a:solidFill>
                <a:sym typeface="Symbol" pitchFamily="18" charset="2"/>
              </a:rPr>
              <a:t>Assumption of </a:t>
            </a:r>
            <a:r>
              <a:rPr kumimoji="0" lang="en-US" altLang="ko-KR" sz="1800" kern="0" dirty="0">
                <a:solidFill>
                  <a:srgbClr val="C00000"/>
                </a:solidFill>
                <a:cs typeface="Arial" panose="020B0604020202020204" pitchFamily="34" charset="0"/>
                <a:sym typeface="Symbol" pitchFamily="18" charset="2"/>
              </a:rPr>
              <a:t>fire</a:t>
            </a:r>
            <a:r>
              <a:rPr kumimoji="0" lang="en-US" altLang="ko-KR" sz="1800" kern="0" dirty="0">
                <a:solidFill>
                  <a:srgbClr val="3333CC"/>
                </a:solidFill>
                <a:sym typeface="Symbol" pitchFamily="18" charset="2"/>
              </a:rPr>
              <a:t> </a:t>
            </a:r>
            <a:r>
              <a:rPr kumimoji="0" lang="en-US" altLang="ko-KR" sz="1800" kern="0" dirty="0" smtClean="0">
                <a:solidFill>
                  <a:srgbClr val="3333CC"/>
                </a:solidFill>
                <a:sym typeface="Symbol" pitchFamily="18" charset="2"/>
              </a:rPr>
              <a:t>case occurred </a:t>
            </a:r>
            <a:r>
              <a:rPr kumimoji="0" lang="en-US" altLang="ko-KR" sz="1800" kern="0" dirty="0">
                <a:solidFill>
                  <a:srgbClr val="3333CC"/>
                </a:solidFill>
                <a:sym typeface="Symbol" pitchFamily="18" charset="2"/>
              </a:rPr>
              <a:t>at accelerator facilities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100" y="239602"/>
            <a:ext cx="7698440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Assumed leakage path of radioactive material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490037" y="1725855"/>
            <a:ext cx="469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kern="0" dirty="0">
                <a:solidFill>
                  <a:schemeClr val="tx1"/>
                </a:solidFill>
                <a:sym typeface="Symbol" pitchFamily="18" charset="2"/>
              </a:rPr>
              <a:t>For fire events, </a:t>
            </a:r>
            <a: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  <a:t/>
            </a:r>
            <a:b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kumimoji="0" lang="en-US" altLang="ko-KR" sz="1400" kern="0" dirty="0">
                <a:solidFill>
                  <a:srgbClr val="C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Dust, insulator, paint </a:t>
            </a:r>
            <a:r>
              <a:rPr kumimoji="0" lang="en-US" altLang="ko-KR" sz="1400" kern="0" dirty="0" smtClean="0">
                <a:solidFill>
                  <a:srgbClr val="C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  <a:t>should  </a:t>
            </a:r>
            <a:r>
              <a:rPr kumimoji="0" lang="en-US" altLang="ko-KR" sz="1400" kern="0" dirty="0">
                <a:solidFill>
                  <a:schemeClr val="tx1"/>
                </a:solidFill>
                <a:sym typeface="Symbol" pitchFamily="18" charset="2"/>
              </a:rPr>
              <a:t>be </a:t>
            </a:r>
            <a: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  <a:t>considered</a:t>
            </a:r>
            <a:b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</a:br>
            <a:endParaRPr kumimoji="0" lang="ko-KR" altLang="en-US" sz="1400" kern="0" dirty="0">
              <a:solidFill>
                <a:srgbClr val="C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712827" y="3299161"/>
            <a:ext cx="4575772" cy="917927"/>
            <a:chOff x="1591590" y="3456616"/>
            <a:chExt cx="4353710" cy="890935"/>
          </a:xfrm>
        </p:grpSpPr>
        <p:sp>
          <p:nvSpPr>
            <p:cNvPr id="4" name="직사각형 3"/>
            <p:cNvSpPr/>
            <p:nvPr/>
          </p:nvSpPr>
          <p:spPr bwMode="auto">
            <a:xfrm>
              <a:off x="1591590" y="3463513"/>
              <a:ext cx="475028" cy="243067"/>
            </a:xfrm>
            <a:prstGeom prst="rect">
              <a:avLst/>
            </a:prstGeom>
            <a:solidFill>
              <a:srgbClr val="00CC99">
                <a:alpha val="12157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596961" y="3803523"/>
              <a:ext cx="647457" cy="252937"/>
            </a:xfrm>
            <a:prstGeom prst="rect">
              <a:avLst/>
            </a:prstGeom>
            <a:solidFill>
              <a:srgbClr val="00CC99">
                <a:alpha val="12157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1596961" y="4106891"/>
              <a:ext cx="647457" cy="240660"/>
            </a:xfrm>
            <a:prstGeom prst="rect">
              <a:avLst/>
            </a:prstGeom>
            <a:solidFill>
              <a:srgbClr val="00CC99">
                <a:alpha val="12157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2452521" y="3930873"/>
              <a:ext cx="863397" cy="258021"/>
            </a:xfrm>
            <a:prstGeom prst="rect">
              <a:avLst/>
            </a:prstGeom>
            <a:solidFill>
              <a:srgbClr val="00CC99">
                <a:alpha val="12157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2443200" y="3456616"/>
              <a:ext cx="993492" cy="250433"/>
            </a:xfrm>
            <a:prstGeom prst="rect">
              <a:avLst/>
            </a:prstGeom>
            <a:solidFill>
              <a:srgbClr val="00CC99">
                <a:alpha val="12157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5139351" y="3760674"/>
              <a:ext cx="805949" cy="584486"/>
            </a:xfrm>
            <a:prstGeom prst="rect">
              <a:avLst/>
            </a:prstGeom>
            <a:solidFill>
              <a:srgbClr val="C00000">
                <a:alpha val="10196"/>
              </a:srgbClr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 rot="21131504">
            <a:off x="6393075" y="3705142"/>
            <a:ext cx="15327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altLang="ko-KR" sz="1100" b="0" kern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Consider </a:t>
            </a:r>
            <a:br>
              <a:rPr kumimoji="0" lang="en-US" altLang="ko-KR" sz="1100" b="0" kern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</a:br>
            <a:r>
              <a:rPr kumimoji="0" lang="en-US" altLang="ko-KR" sz="1100" b="0" kern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activation level </a:t>
            </a:r>
            <a:r>
              <a:rPr lang="en-US" altLang="ko-KR" sz="1100" b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!!</a:t>
            </a:r>
            <a:endParaRPr kumimoji="0" lang="en-US" altLang="ko-KR" sz="1100" b="0" kern="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4101601" y="3289179"/>
            <a:ext cx="736030" cy="250433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0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7" y="3277228"/>
            <a:ext cx="5984513" cy="29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277" y="1276947"/>
            <a:ext cx="3548641" cy="2093643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29025" y="848995"/>
            <a:ext cx="8616801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algn="l" eaLnBrk="1" hangingPunct="1">
              <a:buFont typeface="Wingdings" pitchFamily="2" charset="2"/>
              <a:buChar char="q"/>
            </a:pPr>
            <a:r>
              <a:rPr lang="en-US" altLang="ko-KR" sz="1800" b="0" dirty="0">
                <a:solidFill>
                  <a:srgbClr val="000064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kumimoji="0" lang="en-US" altLang="ko-KR" sz="1800" kern="0" dirty="0" smtClean="0">
                <a:solidFill>
                  <a:srgbClr val="3333CC"/>
                </a:solidFill>
                <a:sym typeface="Symbol" pitchFamily="18" charset="2"/>
              </a:rPr>
              <a:t>Assumption of </a:t>
            </a:r>
            <a:r>
              <a:rPr kumimoji="0" lang="en-US" altLang="ko-KR" sz="1800" kern="0" dirty="0" smtClean="0">
                <a:solidFill>
                  <a:srgbClr val="00CC99"/>
                </a:solidFill>
                <a:sym typeface="Symbol" pitchFamily="18" charset="2"/>
              </a:rPr>
              <a:t>flood</a:t>
            </a:r>
            <a:r>
              <a:rPr kumimoji="0" lang="en-US" altLang="ko-KR" sz="1800" kern="0" dirty="0" smtClean="0">
                <a:solidFill>
                  <a:srgbClr val="3333CC"/>
                </a:solidFill>
                <a:sym typeface="Symbol" pitchFamily="18" charset="2"/>
              </a:rPr>
              <a:t> case occurred </a:t>
            </a:r>
            <a:r>
              <a:rPr kumimoji="0" lang="en-US" altLang="ko-KR" sz="1800" kern="0" dirty="0">
                <a:solidFill>
                  <a:srgbClr val="3333CC"/>
                </a:solidFill>
                <a:sym typeface="Symbol" pitchFamily="18" charset="2"/>
              </a:rPr>
              <a:t>at accelerator </a:t>
            </a:r>
            <a:r>
              <a:rPr kumimoji="0" lang="en-US" altLang="ko-KR" sz="1800" kern="0" dirty="0" smtClean="0">
                <a:solidFill>
                  <a:srgbClr val="3333CC"/>
                </a:solidFill>
                <a:sym typeface="Symbol" pitchFamily="18" charset="2"/>
              </a:rPr>
              <a:t>facilities</a:t>
            </a:r>
            <a:endParaRPr kumimoji="0" lang="en-US" altLang="ko-KR" sz="1800" kern="0" dirty="0">
              <a:solidFill>
                <a:srgbClr val="3333CC"/>
              </a:solidFill>
              <a:sym typeface="Symbol" pitchFamily="18" charset="2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5140036" y="2883746"/>
            <a:ext cx="3347039" cy="418223"/>
          </a:xfrm>
          <a:prstGeom prst="rect">
            <a:avLst/>
          </a:prstGeom>
          <a:blipFill dpi="0" rotWithShape="1">
            <a:blip r:embed="rId5">
              <a:alphaModFix amt="61000"/>
            </a:blip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 pitchFamily="50" charset="-127"/>
              </a:rPr>
              <a:t>water</a:t>
            </a:r>
            <a:endParaRPr kumimoji="1" lang="ko-KR" altLang="en-US" sz="3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129" y="239602"/>
            <a:ext cx="7655411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Assumed leakage path of radioactive material </a:t>
            </a:r>
            <a:endParaRPr lang="ko-KR" alt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90037" y="1736015"/>
            <a:ext cx="469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en-US" altLang="ko-KR" sz="1400" kern="0" dirty="0">
                <a:solidFill>
                  <a:schemeClr val="tx1"/>
                </a:solidFill>
                <a:sym typeface="Symbol" pitchFamily="18" charset="2"/>
              </a:rPr>
              <a:t>For flood events</a:t>
            </a:r>
            <a: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  <a:t>,</a:t>
            </a:r>
            <a:b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kumimoji="0" lang="en-US" altLang="ko-KR" sz="1400" kern="0" dirty="0">
                <a:solidFill>
                  <a:srgbClr val="C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Dust, concrete, </a:t>
            </a:r>
            <a:r>
              <a:rPr kumimoji="0" lang="en-US" altLang="ko-KR" sz="1400" kern="0" dirty="0" smtClean="0">
                <a:solidFill>
                  <a:srgbClr val="C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metal</a:t>
            </a:r>
            <a: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kumimoji="0" lang="en-US" altLang="ko-KR" sz="1400" kern="0" dirty="0">
                <a:solidFill>
                  <a:schemeClr val="tx1"/>
                </a:solidFill>
                <a:sym typeface="Symbol" pitchFamily="18" charset="2"/>
              </a:rPr>
              <a:t>should be </a:t>
            </a:r>
            <a:r>
              <a:rPr kumimoji="0" lang="en-US" altLang="ko-KR" sz="1400" kern="0" dirty="0">
                <a:solidFill>
                  <a:schemeClr val="tx1"/>
                </a:solidFill>
                <a:sym typeface="Symbol" pitchFamily="18" charset="2"/>
              </a:rPr>
              <a:t>considered </a:t>
            </a:r>
            <a: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  <a:t/>
            </a:r>
            <a:br>
              <a:rPr kumimoji="0" lang="en-US" altLang="ko-KR" sz="1400" kern="0" dirty="0" smtClean="0">
                <a:solidFill>
                  <a:schemeClr val="tx1"/>
                </a:solidFill>
                <a:sym typeface="Symbol" pitchFamily="18" charset="2"/>
              </a:rPr>
            </a:br>
            <a:endParaRPr kumimoji="0" lang="en-US" altLang="ko-KR" sz="1400" kern="0" dirty="0">
              <a:solidFill>
                <a:srgbClr val="C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1805657" y="3457162"/>
            <a:ext cx="538176" cy="278229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1740023" y="3897080"/>
            <a:ext cx="794375" cy="268497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1851138" y="4669829"/>
            <a:ext cx="591994" cy="275476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59" name="직사각형 58"/>
          <p:cNvSpPr/>
          <p:nvPr/>
        </p:nvSpPr>
        <p:spPr bwMode="auto">
          <a:xfrm>
            <a:off x="2824181" y="3460851"/>
            <a:ext cx="946454" cy="281011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2819009" y="3893329"/>
            <a:ext cx="843603" cy="265839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2826315" y="4667377"/>
            <a:ext cx="1051727" cy="285461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4211597" y="4268872"/>
            <a:ext cx="1735716" cy="278231"/>
          </a:xfrm>
          <a:prstGeom prst="rect">
            <a:avLst/>
          </a:prstGeom>
          <a:solidFill>
            <a:srgbClr val="00CC99">
              <a:alpha val="12157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5419787" y="3370630"/>
            <a:ext cx="940374" cy="659646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 rot="21131504">
            <a:off x="6323543" y="3777649"/>
            <a:ext cx="15327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kumimoji="0" lang="en-US" altLang="ko-KR" sz="1100" b="0" kern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Consider </a:t>
            </a:r>
            <a:br>
              <a:rPr kumimoji="0" lang="en-US" altLang="ko-KR" sz="1100" b="0" kern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</a:br>
            <a:r>
              <a:rPr kumimoji="0" lang="en-US" altLang="ko-KR" sz="1100" b="0" kern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activation level </a:t>
            </a:r>
            <a:r>
              <a:rPr lang="en-US" altLang="ko-KR" sz="1100" b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!!</a:t>
            </a:r>
            <a:endParaRPr kumimoji="0" lang="en-US" altLang="ko-KR" sz="1100" b="0" kern="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63765" y="862830"/>
            <a:ext cx="8607186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Font typeface="Wingdings" pitchFamily="2" charset="2"/>
              <a:buChar char="q"/>
            </a:pPr>
            <a:r>
              <a:rPr lang="en-US" altLang="ko-KR" sz="1800" dirty="0" smtClean="0">
                <a:solidFill>
                  <a:srgbClr val="000064"/>
                </a:solidFill>
                <a:cs typeface="Arial" panose="020B0604020202020204" pitchFamily="34" charset="0"/>
              </a:rPr>
              <a:t> </a:t>
            </a:r>
            <a:r>
              <a:rPr lang="en-US" altLang="ko-KR" sz="1800" dirty="0">
                <a:solidFill>
                  <a:srgbClr val="000064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 Assumption for calculation using MC </a:t>
            </a:r>
            <a:r>
              <a:rPr lang="en-US" altLang="ko-KR" sz="1800" dirty="0" smtClean="0">
                <a:solidFill>
                  <a:srgbClr val="000064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codes</a:t>
            </a:r>
            <a:endParaRPr lang="en-US" altLang="ko-KR" sz="1800" dirty="0" smtClean="0">
              <a:solidFill>
                <a:srgbClr val="000064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450850" indent="-206375" algn="l">
              <a:buFont typeface="Arial" panose="020B0604020202020204" pitchFamily="34" charset="0"/>
              <a:buChar char="•"/>
            </a:pP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Codes</a:t>
            </a:r>
            <a:endParaRPr kumimoji="0" lang="en-US" altLang="ko-KR" sz="100" kern="0" dirty="0" smtClean="0">
              <a:solidFill>
                <a:srgbClr val="0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244475" algn="l"/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  1) </a:t>
            </a:r>
            <a:r>
              <a:rPr kumimoji="0" lang="en-US" altLang="ko-KR" sz="14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MCNPX 2.7+SP-FISPACT 2007    2) FLUKA 2011.2c   3) PHITS 2.64+DCHAIN-SP 2001</a:t>
            </a:r>
            <a:endParaRPr kumimoji="0" lang="en-US" altLang="ko-KR" sz="1600" kern="0" dirty="0" smtClean="0">
              <a:solidFill>
                <a:srgbClr val="0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00" kern="0" dirty="0" smtClean="0">
              <a:solidFill>
                <a:srgbClr val="0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50850" lvl="0" indent="-206375" algn="l">
              <a:buFont typeface="Arial" panose="020B0604020202020204" pitchFamily="34" charset="0"/>
              <a:buChar char="•"/>
            </a:pP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Beam &amp; Target </a:t>
            </a: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condi</a:t>
            </a: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tion</a:t>
            </a:r>
            <a:endParaRPr kumimoji="0" lang="en-US" altLang="ko-KR" sz="18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244475" lvl="0" algn="l"/>
            <a:endParaRPr kumimoji="0" lang="en-US" altLang="ko-KR" sz="18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50850" lvl="0" indent="-206375" algn="l">
              <a:buFont typeface="Arial" panose="020B0604020202020204" pitchFamily="34" charset="0"/>
              <a:buChar char="•"/>
            </a:pPr>
            <a:endParaRPr kumimoji="0" lang="en-US" altLang="ko-KR" sz="18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50850" lvl="0" indent="-206375" algn="l">
              <a:buFont typeface="Arial" panose="020B0604020202020204" pitchFamily="34" charset="0"/>
              <a:buChar char="•"/>
            </a:pPr>
            <a:endParaRPr kumimoji="0" lang="en-US" altLang="ko-KR" sz="24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50850" lvl="0" indent="-206375" algn="l">
              <a:buFont typeface="Arial" panose="020B0604020202020204" pitchFamily="34" charset="0"/>
              <a:buChar char="•"/>
            </a:pP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Geometry &amp; Samples</a:t>
            </a:r>
            <a:endParaRPr kumimoji="0" lang="en-US" altLang="ko-KR" sz="1800" kern="0" dirty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11012" y="2599020"/>
            <a:ext cx="7657953" cy="127727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8288" lvl="0" indent="-268288" algn="l">
              <a:buFont typeface="Wingdings" panose="05000000000000000000" pitchFamily="2" charset="2"/>
              <a:buChar char="ü"/>
            </a:pPr>
            <a:r>
              <a:rPr kumimoji="0" lang="en-US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Beam particles : electron, proton, carbon, uranium</a:t>
            </a:r>
          </a:p>
          <a:p>
            <a:pPr marL="268288" lvl="0" indent="-268288" algn="l">
              <a:buFont typeface="Wingdings" panose="05000000000000000000" pitchFamily="2" charset="2"/>
              <a:buChar char="ü"/>
            </a:pPr>
            <a:r>
              <a:rPr kumimoji="0" lang="de-DE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Beam energy </a:t>
            </a:r>
            <a:r>
              <a:rPr kumimoji="0" lang="en-US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: 100, 430, 600, 1,000 MeV or MeV/nucleon, (Beam Intensity : 1kW)</a:t>
            </a:r>
          </a:p>
          <a:p>
            <a:pPr marL="268288" indent="-268288" algn="l">
              <a:buFont typeface="Wingdings" panose="05000000000000000000" pitchFamily="2" charset="2"/>
              <a:buChar char="ü"/>
            </a:pPr>
            <a:r>
              <a:rPr kumimoji="0" lang="en-US" altLang="ko-KR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Irradiation:</a:t>
            </a:r>
            <a:r>
              <a:rPr kumimoji="0" lang="ko-KR" altLang="en-US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10</a:t>
            </a:r>
            <a:r>
              <a:rPr kumimoji="0" lang="ko-KR" altLang="en-US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days</a:t>
            </a:r>
            <a:r>
              <a:rPr kumimoji="0"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,   </a:t>
            </a:r>
            <a:r>
              <a:rPr kumimoji="0" lang="en-US" altLang="ko-KR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Cooling:</a:t>
            </a:r>
            <a:r>
              <a:rPr kumimoji="0" lang="ko-KR" altLang="en-US" sz="1400" kern="0" dirty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No-cooling, </a:t>
            </a:r>
            <a:r>
              <a:rPr kumimoji="0"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4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30 min, 1 hour, 1 day, 1month</a:t>
            </a:r>
          </a:p>
          <a:p>
            <a:pPr marL="268288" indent="-268288" algn="l">
              <a:buFont typeface="Wingdings" panose="05000000000000000000" pitchFamily="2" charset="2"/>
              <a:buChar char="ü"/>
            </a:pPr>
            <a:r>
              <a:rPr kumimoji="0" lang="en-US" altLang="ko-KR" sz="1400" kern="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  <a:sym typeface="Symbol" pitchFamily="18" charset="2"/>
              </a:rPr>
              <a:t>Target material </a:t>
            </a:r>
            <a:r>
              <a:rPr kumimoji="0" lang="en-US" altLang="ko-KR" sz="1400" kern="0" dirty="0">
                <a:solidFill>
                  <a:srgbClr val="000000"/>
                </a:solidFill>
                <a:ea typeface="굴림"/>
                <a:cs typeface="Arial" panose="020B0604020202020204" pitchFamily="34" charset="0"/>
                <a:sym typeface="Symbol" pitchFamily="18" charset="2"/>
              </a:rPr>
              <a:t>: </a:t>
            </a:r>
            <a:r>
              <a:rPr kumimoji="0" lang="en-US" altLang="ko-KR" sz="1400" kern="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  <a:sym typeface="Symbol" pitchFamily="18" charset="2"/>
              </a:rPr>
              <a:t>Copper</a:t>
            </a:r>
            <a:endParaRPr kumimoji="0" lang="en-US" altLang="ko-KR" sz="1400" kern="0" dirty="0">
              <a:solidFill>
                <a:srgbClr val="000000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39602"/>
            <a:ext cx="7795260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Activation calculation using MC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codes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154794" y="4228686"/>
            <a:ext cx="3565164" cy="1399904"/>
            <a:chOff x="1002611" y="4995623"/>
            <a:chExt cx="2782391" cy="1078044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3"/>
            <a:srcRect t="11220" r="5082" b="14608"/>
            <a:stretch/>
          </p:blipFill>
          <p:spPr>
            <a:xfrm>
              <a:off x="1052495" y="4995623"/>
              <a:ext cx="2732507" cy="107804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8" name="오른쪽 화살표 17"/>
            <p:cNvSpPr/>
            <p:nvPr/>
          </p:nvSpPr>
          <p:spPr bwMode="auto">
            <a:xfrm>
              <a:off x="1061754" y="5372360"/>
              <a:ext cx="629927" cy="300569"/>
            </a:xfrm>
            <a:prstGeom prst="rightArrow">
              <a:avLst/>
            </a:prstGeom>
            <a:solidFill>
              <a:srgbClr val="0000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5885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3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150568" y="5362864"/>
              <a:ext cx="1175546" cy="268194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altLang="ko-KR" sz="12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Copper target</a:t>
              </a:r>
              <a:endParaRPr lang="en-US" altLang="ko-KR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002611" y="5196813"/>
              <a:ext cx="503364" cy="268194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altLang="ko-KR" sz="12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  <a:endParaRPr lang="en-US" altLang="ko-KR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911012" y="4328104"/>
            <a:ext cx="4243781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8288" indent="-268288" algn="l">
              <a:buFont typeface="Wingdings" panose="05000000000000000000" pitchFamily="2" charset="2"/>
              <a:buChar char="ü"/>
            </a:pPr>
            <a:r>
              <a:rPr kumimoji="0" lang="en-US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Sample size : </a:t>
            </a:r>
            <a:r>
              <a:rPr lang="el-GR" altLang="ko-KR" sz="1400" dirty="0" smtClean="0">
                <a:solidFill>
                  <a:schemeClr val="tx1"/>
                </a:solidFill>
              </a:rPr>
              <a:t>Φ</a:t>
            </a:r>
            <a:r>
              <a:rPr lang="en-US" altLang="ko-KR" sz="1400" dirty="0" smtClean="0">
                <a:solidFill>
                  <a:schemeClr val="tx1"/>
                </a:solidFill>
              </a:rPr>
              <a:t>2.5 </a:t>
            </a:r>
            <a:r>
              <a:rPr lang="en-US" altLang="ko-KR" sz="1400" dirty="0">
                <a:solidFill>
                  <a:schemeClr val="tx1"/>
                </a:solidFill>
              </a:rPr>
              <a:t>cm x 0.5 </a:t>
            </a:r>
            <a:r>
              <a:rPr lang="en-US" altLang="ko-KR" sz="1400" dirty="0" smtClean="0">
                <a:solidFill>
                  <a:schemeClr val="tx1"/>
                </a:solidFill>
              </a:rPr>
              <a:t>cm (10 cm</a:t>
            </a:r>
            <a:r>
              <a:rPr lang="en-US" altLang="ko-KR" sz="1400" baseline="30000" dirty="0" smtClean="0">
                <a:solidFill>
                  <a:schemeClr val="tx1"/>
                </a:solidFill>
              </a:rPr>
              <a:t>3</a:t>
            </a:r>
            <a:r>
              <a:rPr kumimoji="0" lang="en-US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marL="268288" indent="-268288" algn="l">
              <a:buFont typeface="Wingdings" panose="05000000000000000000" pitchFamily="2" charset="2"/>
              <a:buChar char="ü"/>
            </a:pPr>
            <a:r>
              <a:rPr kumimoji="0" lang="en-US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Sample materials :</a:t>
            </a:r>
          </a:p>
          <a:p>
            <a:pPr lvl="0" algn="l"/>
            <a:r>
              <a:rPr kumimoji="0" lang="en-US" altLang="ko-KR" sz="14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4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    1) Metal   2) Concrete   3) Insulator  4) Paint</a:t>
            </a:r>
          </a:p>
        </p:txBody>
      </p:sp>
    </p:spTree>
    <p:extLst>
      <p:ext uri="{BB962C8B-B14F-4D97-AF65-F5344CB8AC3E}">
        <p14:creationId xmlns:p14="http://schemas.microsoft.com/office/powerpoint/2010/main" val="24503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39602"/>
            <a:ext cx="7795260" cy="504000"/>
          </a:xfrm>
        </p:spPr>
        <p:txBody>
          <a:bodyPr/>
          <a:lstStyle/>
          <a:p>
            <a:pPr algn="r" eaLnBrk="1" hangingPunct="1"/>
            <a:r>
              <a:rPr lang="fr-FR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Comparison </a:t>
            </a:r>
            <a:r>
              <a:rPr lang="fr-FR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of </a:t>
            </a:r>
            <a:r>
              <a:rPr lang="fr-FR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MC </a:t>
            </a:r>
            <a:r>
              <a:rPr lang="fr-FR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calculations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874" y="897140"/>
            <a:ext cx="78869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06375" algn="l">
              <a:buFont typeface="Arial" panose="020B0604020202020204" pitchFamily="34" charset="0"/>
              <a:buChar char="•"/>
            </a:pP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Total specific </a:t>
            </a:r>
            <a:r>
              <a:rPr kumimoji="0" lang="en-US" altLang="ko-KR" sz="1800" kern="0" dirty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activity calculated </a:t>
            </a:r>
            <a:r>
              <a:rPr kumimoji="0"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by codes</a:t>
            </a:r>
            <a:endParaRPr kumimoji="0" lang="en-US" altLang="ko-KR" sz="1600" kern="0" dirty="0" smtClean="0">
              <a:solidFill>
                <a:srgbClr val="0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Heavy ions case : FLUKA &gt; MCNPX+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FISPACT  &gt; PHITS+DCHAIN-SP</a:t>
            </a:r>
            <a:r>
              <a:rPr kumimoji="0" lang="en-US" altLang="ko-KR" sz="1600" kern="0" dirty="0" smtClean="0">
                <a:solidFill>
                  <a:srgbClr val="FF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- Proton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600" kern="0" dirty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: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600" kern="0" dirty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MCNPX+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FISPACT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≒ </a:t>
            </a:r>
            <a:r>
              <a:rPr kumimoji="0" lang="en-US" altLang="ko-KR" sz="1600" kern="0" dirty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FLUKA &gt;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PHITS+DCHAIN-SP</a:t>
            </a:r>
            <a:endParaRPr kumimoji="0" lang="en-US" altLang="ko-KR" sz="16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52300"/>
              </p:ext>
            </p:extLst>
          </p:nvPr>
        </p:nvGraphicFramePr>
        <p:xfrm>
          <a:off x="3199920" y="2471932"/>
          <a:ext cx="5753021" cy="365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Graph" r:id="rId4" imgW="4754880" imgH="3024000" progId="Origin50.Graph">
                  <p:embed/>
                </p:oleObj>
              </mc:Choice>
              <mc:Fallback>
                <p:oleObj name="Graph" r:id="rId4" imgW="4754880" imgH="3024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9920" y="2471932"/>
                        <a:ext cx="5753021" cy="3659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7159"/>
              </p:ext>
            </p:extLst>
          </p:nvPr>
        </p:nvGraphicFramePr>
        <p:xfrm>
          <a:off x="267707" y="2520485"/>
          <a:ext cx="2877471" cy="351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Graph" r:id="rId6" imgW="2377440" imgH="2901600" progId="Origin50.Graph">
                  <p:embed/>
                </p:oleObj>
              </mc:Choice>
              <mc:Fallback>
                <p:oleObj name="Graph" r:id="rId6" imgW="23774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707" y="2520485"/>
                        <a:ext cx="2877471" cy="351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3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55329" y="4498033"/>
            <a:ext cx="2413243" cy="1731332"/>
            <a:chOff x="817300" y="1839315"/>
            <a:chExt cx="5087958" cy="2841207"/>
          </a:xfrm>
        </p:grpSpPr>
        <p:cxnSp>
          <p:nvCxnSpPr>
            <p:cNvPr id="15" name="직선 연결선 14"/>
            <p:cNvCxnSpPr/>
            <p:nvPr/>
          </p:nvCxnSpPr>
          <p:spPr bwMode="auto">
            <a:xfrm flipV="1">
              <a:off x="834131" y="4077888"/>
              <a:ext cx="0" cy="602634"/>
            </a:xfrm>
            <a:prstGeom prst="line">
              <a:avLst/>
            </a:prstGeom>
            <a:solidFill>
              <a:srgbClr val="000064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/>
            <a:srcRect l="6936" t="21230" r="14316" b="8791"/>
            <a:stretch/>
          </p:blipFill>
          <p:spPr>
            <a:xfrm>
              <a:off x="817300" y="1839315"/>
              <a:ext cx="4968552" cy="2484275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936706" y="4333763"/>
              <a:ext cx="4968552" cy="2827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/>
              <a:endParaRPr lang="en-US" altLang="ko-KR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3847" y="827825"/>
            <a:ext cx="9030473" cy="59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algn="l" defTabSz="914400" eaLnBrk="1" hangingPunct="1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ko-KR" sz="1800" dirty="0" smtClean="0">
                <a:solidFill>
                  <a:srgbClr val="000064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100" dirty="0">
                <a:solidFill>
                  <a:srgbClr val="000064"/>
                </a:solidFill>
                <a:ea typeface="HY견고딕" pitchFamily="18" charset="-127"/>
                <a:cs typeface="Arial" panose="020B0604020202020204" pitchFamily="34" charset="0"/>
              </a:rPr>
              <a:t>Present requirements about </a:t>
            </a:r>
            <a:r>
              <a:rPr lang="en-US" altLang="ko-KR" sz="2100" dirty="0" smtClean="0">
                <a:solidFill>
                  <a:srgbClr val="000064"/>
                </a:solidFill>
                <a:ea typeface="HY견고딕" pitchFamily="18" charset="-127"/>
                <a:cs typeface="Arial" panose="020B0604020202020204" pitchFamily="34" charset="0"/>
              </a:rPr>
              <a:t>fire/inundation </a:t>
            </a:r>
            <a:r>
              <a:rPr lang="en-US" altLang="ko-KR" sz="2100" dirty="0">
                <a:solidFill>
                  <a:srgbClr val="000064"/>
                </a:solidFill>
                <a:ea typeface="HY견고딕" pitchFamily="18" charset="-127"/>
                <a:cs typeface="Arial" panose="020B0604020202020204" pitchFamily="34" charset="0"/>
              </a:rPr>
              <a:t>to get operation </a:t>
            </a:r>
            <a:r>
              <a:rPr lang="en-US" altLang="ko-KR" sz="2100" dirty="0" smtClean="0">
                <a:solidFill>
                  <a:srgbClr val="000064"/>
                </a:solidFill>
                <a:ea typeface="HY견고딕" pitchFamily="18" charset="-127"/>
                <a:cs typeface="Arial" panose="020B0604020202020204" pitchFamily="34" charset="0"/>
              </a:rPr>
              <a:t>permit</a:t>
            </a:r>
            <a:endParaRPr lang="en-US" altLang="ko-KR" sz="1800" dirty="0" smtClean="0">
              <a:solidFill>
                <a:srgbClr val="000064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35888" y="1236627"/>
            <a:ext cx="82813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800" kern="0" dirty="0">
                <a:solidFill>
                  <a:srgbClr val="3333CC"/>
                </a:solidFill>
              </a:rPr>
              <a:t>•</a:t>
            </a:r>
            <a:r>
              <a:rPr kumimoji="0" lang="ko-KR" altLang="en-US" sz="1800" kern="0" dirty="0">
                <a:solidFill>
                  <a:srgbClr val="3333CC"/>
                </a:solidFill>
                <a:sym typeface="Symbol" pitchFamily="18" charset="2"/>
              </a:rPr>
              <a:t> </a:t>
            </a:r>
            <a:r>
              <a:rPr kumimoji="0" lang="en-US" altLang="ko-KR" sz="1800" kern="0" dirty="0">
                <a:solidFill>
                  <a:srgbClr val="3333CC"/>
                </a:solidFill>
                <a:sym typeface="Symbol" pitchFamily="18" charset="2"/>
              </a:rPr>
              <a:t>In Korean Law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198554" y="3419112"/>
            <a:ext cx="6978997" cy="11310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85725" algn="l" fontAlgn="auto" latinLnBrk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CC99"/>
              </a:buClr>
              <a:defRPr/>
            </a:pPr>
            <a: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- To apply </a:t>
            </a:r>
            <a:r>
              <a:rPr lang="en-US" altLang="ko-KR" sz="15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the </a:t>
            </a:r>
            <a: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same level of regulation; </a:t>
            </a:r>
            <a: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non-nuclear or  </a:t>
            </a:r>
            <a: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nuclear facilities</a:t>
            </a:r>
            <a:r>
              <a:rPr lang="en-US" altLang="ko-KR" sz="1500" dirty="0" smtClean="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?</a:t>
            </a:r>
            <a:br>
              <a:rPr lang="en-US" altLang="ko-KR" sz="1500" dirty="0" smtClean="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</a:br>
            <a:r>
              <a:rPr lang="en-US" altLang="ko-KR" sz="15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- </a:t>
            </a:r>
            <a: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In the case of accelerate facilities, different beam particle? </a:t>
            </a:r>
            <a:b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</a:br>
            <a:r>
              <a:rPr lang="en-US" altLang="ko-KR" sz="1500" dirty="0" smtClean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- How to estimate the impact of non radiation disasters (fire/inundation)?</a:t>
            </a:r>
            <a:endParaRPr lang="ko-KR" altLang="en-US" sz="1500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370097" y="5293746"/>
            <a:ext cx="481176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kumimoji="0" lang="en-US" altLang="ko-KR" sz="1600" kern="0" dirty="0" smtClean="0">
                <a:solidFill>
                  <a:srgbClr val="FF0000"/>
                </a:solidFill>
                <a:latin typeface="Arial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Application of law is ambiguous !!</a:t>
            </a:r>
            <a:endParaRPr lang="ko-KR" altLang="en-US" sz="1600" dirty="0">
              <a:solidFill>
                <a:srgbClr val="FF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6" name="아래쪽 화살표 5"/>
          <p:cNvSpPr/>
          <p:nvPr/>
        </p:nvSpPr>
        <p:spPr bwMode="auto">
          <a:xfrm>
            <a:off x="3893568" y="4723496"/>
            <a:ext cx="1610162" cy="465973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6408" y="5954333"/>
            <a:ext cx="2769660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4625" algn="l"/>
              </a:tabLst>
              <a:defRPr/>
            </a:pPr>
            <a:r>
              <a:rPr lang="en-US" altLang="ko-KR" sz="1200" b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PAL-XFEL </a:t>
            </a:r>
            <a:r>
              <a:rPr lang="en-US" altLang="ko-KR" sz="1200" b="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10.0 GeV, 0.06 </a:t>
            </a:r>
            <a:r>
              <a:rPr lang="en-US" altLang="ko-KR" sz="1200" b="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nm    </a:t>
            </a:r>
            <a:endParaRPr lang="en-US" altLang="ko-KR" sz="1200" b="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아래쪽 화살표 18"/>
          <p:cNvSpPr/>
          <p:nvPr/>
        </p:nvSpPr>
        <p:spPr bwMode="auto">
          <a:xfrm rot="19045421">
            <a:off x="797714" y="5033204"/>
            <a:ext cx="197184" cy="20117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243" y="271758"/>
            <a:ext cx="5832792" cy="468969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en-US" altLang="ko-K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아래쪽 화살표 설명선 11"/>
          <p:cNvSpPr/>
          <p:nvPr/>
        </p:nvSpPr>
        <p:spPr>
          <a:xfrm>
            <a:off x="801934" y="1750073"/>
            <a:ext cx="7753673" cy="1480185"/>
          </a:xfrm>
          <a:prstGeom prst="downArrowCallout">
            <a:avLst>
              <a:gd name="adj1" fmla="val 65485"/>
              <a:gd name="adj2" fmla="val 66742"/>
              <a:gd name="adj3" fmla="val 16550"/>
              <a:gd name="adj4" fmla="val 764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000" lvl="0" algn="l" fontAlgn="auto" latinLnBrk="0">
              <a:spcBef>
                <a:spcPts val="1200"/>
              </a:spcBef>
              <a:spcAft>
                <a:spcPts val="0"/>
              </a:spcAft>
              <a:buClr>
                <a:srgbClr val="00CC99"/>
              </a:buClr>
              <a:defRPr/>
            </a:pPr>
            <a:r>
              <a:rPr kumimoji="0" lang="en-US" altLang="ko-KR" sz="1600" kern="0" dirty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&lt;Location of Use </a:t>
            </a:r>
            <a:r>
              <a:rPr kumimoji="0" lang="en-US" altLang="ko-KR" sz="16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Facilities&gt;</a:t>
            </a:r>
            <a:br>
              <a:rPr kumimoji="0" lang="en-US" altLang="ko-KR" sz="16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4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4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The use facilities and conservation facilities of radiation generating devices </a:t>
            </a:r>
            <a:r>
              <a:rPr kumimoji="0" lang="en-US" altLang="ko-KR" sz="16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should </a:t>
            </a:r>
            <a:r>
              <a:rPr kumimoji="0" lang="en-US" altLang="ko-KR" sz="16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be installed at </a:t>
            </a:r>
            <a:r>
              <a:rPr kumimoji="0" lang="en-US" altLang="ko-KR" sz="1600" kern="0" dirty="0" smtClean="0">
                <a:solidFill>
                  <a:srgbClr val="FF00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a place with the less </a:t>
            </a:r>
            <a:r>
              <a:rPr kumimoji="0" lang="en-US" altLang="ko-KR" sz="1600" kern="0" dirty="0" smtClean="0">
                <a:solidFill>
                  <a:srgbClr val="FF00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risk </a:t>
            </a:r>
            <a:r>
              <a:rPr kumimoji="0" lang="en-US" altLang="ko-KR" sz="1600" kern="0" dirty="0" smtClean="0">
                <a:solidFill>
                  <a:srgbClr val="FF00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of a fire, inundation </a:t>
            </a:r>
            <a:br>
              <a:rPr kumimoji="0" lang="en-US" altLang="ko-KR" sz="1600" kern="0" dirty="0" smtClean="0">
                <a:solidFill>
                  <a:srgbClr val="FF00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rgbClr val="FF0000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or ground subsidence</a:t>
            </a:r>
            <a:r>
              <a:rPr kumimoji="0" lang="en-US" altLang="ko-KR" sz="1600" kern="0" dirty="0" smtClean="0">
                <a:solidFill>
                  <a:srgbClr val="000514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  <a:sym typeface="Symbol" pitchFamily="18" charset="2"/>
              </a:rPr>
              <a:t>.</a:t>
            </a:r>
            <a:endParaRPr kumimoji="0" lang="en-US" altLang="ko-KR" sz="1600" kern="0" dirty="0">
              <a:solidFill>
                <a:srgbClr val="000514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47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-395" y="862830"/>
            <a:ext cx="867566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Beam : 430 MeV/n Carbon, Cooling time : 1 day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39602"/>
            <a:ext cx="7795260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Activity ratio of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MC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codes vs FLUKA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748355" y="2268049"/>
            <a:ext cx="23469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&lt;</a:t>
            </a:r>
            <a:r>
              <a:rPr lang="en-US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Major isotopes&gt;</a:t>
            </a:r>
          </a:p>
          <a:p>
            <a:pPr marL="171450" indent="-171450" algn="l">
              <a:buFontTx/>
              <a:buChar char="-"/>
            </a:pP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ST304L 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/>
            </a:r>
            <a:b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</a:b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: 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44,44m,47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Sc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48,</a:t>
            </a:r>
            <a:r>
              <a:rPr lang="pt-BR" altLang="ko-KR" sz="1200" baseline="30000" dirty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49</a:t>
            </a:r>
            <a:r>
              <a:rPr lang="pt-BR" altLang="ko-KR" sz="1200" dirty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V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51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Cr, 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         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52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54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Mn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</a:t>
            </a:r>
            <a:r>
              <a:rPr lang="pt-BR" altLang="ko-KR" sz="1200" baseline="30000" dirty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55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Fe, 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58,58m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Co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57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Ni</a:t>
            </a:r>
          </a:p>
          <a:p>
            <a:pPr marL="171450" indent="-171450" algn="l" eaLnBrk="1" hangingPunct="1">
              <a:buFontTx/>
              <a:buChar char="-"/>
            </a:pPr>
            <a:r>
              <a:rPr lang="en-US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Concrete(ANSI-ANS) </a:t>
            </a:r>
            <a:br>
              <a:rPr lang="en-US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</a:br>
            <a:r>
              <a:rPr lang="en-US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: </a:t>
            </a:r>
            <a:r>
              <a:rPr lang="pt-BR" altLang="ko-KR" sz="1200" baseline="30000" dirty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7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Be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24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Na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31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Si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32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P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37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Ar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42,43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K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45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,47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Ca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51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Cr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55,59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Fe</a:t>
            </a:r>
          </a:p>
          <a:p>
            <a:pPr marL="171450" indent="-171450" algn="l" eaLnBrk="1" hangingPunct="1">
              <a:buFontTx/>
              <a:buChar char="-"/>
            </a:pP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Kapton </a:t>
            </a:r>
            <a:b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</a:b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: </a:t>
            </a:r>
            <a:r>
              <a:rPr lang="pt-BR" altLang="ko-KR" sz="1200" baseline="30000" dirty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3</a:t>
            </a:r>
            <a:r>
              <a:rPr lang="pt-BR" altLang="ko-KR" sz="1200" dirty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H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7,10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Be</a:t>
            </a:r>
            <a:r>
              <a:rPr lang="pt-BR" altLang="ko-KR" sz="12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11,</a:t>
            </a:r>
            <a:r>
              <a:rPr lang="pt-BR" altLang="ko-KR" sz="1200" baseline="30000" dirty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14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C</a:t>
            </a:r>
            <a:endParaRPr lang="pt-BR" altLang="ko-KR" sz="1200" dirty="0" smtClean="0">
              <a:solidFill>
                <a:schemeClr val="tx1"/>
              </a:solidFill>
              <a:ea typeface="굴림" charset="-127"/>
              <a:cs typeface="Arial" panose="020B0604020202020204" pitchFamily="34" charset="0"/>
            </a:endParaRPr>
          </a:p>
          <a:p>
            <a:pPr marL="171450" indent="-171450" algn="l" eaLnBrk="1" hangingPunct="1">
              <a:buFontTx/>
              <a:buChar char="-"/>
            </a:pP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Epoxy </a:t>
            </a:r>
            <a:b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</a:b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: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3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H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 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7,10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Be</a:t>
            </a:r>
            <a:r>
              <a:rPr lang="pt-BR" altLang="ko-KR" sz="12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, </a:t>
            </a:r>
            <a:r>
              <a:rPr lang="pt-BR" altLang="ko-KR" sz="1200" baseline="30000" dirty="0" smtClean="0">
                <a:solidFill>
                  <a:schemeClr val="tx1"/>
                </a:solidFill>
                <a:ea typeface="굴림" charset="-127"/>
                <a:cs typeface="Arial" panose="020B0604020202020204" pitchFamily="34" charset="0"/>
              </a:rPr>
              <a:t>11,</a:t>
            </a:r>
            <a:r>
              <a:rPr lang="pt-BR" altLang="ko-KR" sz="1200" baseline="300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14</a:t>
            </a:r>
            <a:r>
              <a:rPr lang="pt-BR" altLang="ko-KR" sz="1200" dirty="0" smtClean="0">
                <a:solidFill>
                  <a:srgbClr val="C00000"/>
                </a:solidFill>
                <a:ea typeface="굴림" charset="-127"/>
                <a:cs typeface="Arial" panose="020B0604020202020204" pitchFamily="34" charset="0"/>
              </a:rPr>
              <a:t>C</a:t>
            </a:r>
            <a:endParaRPr lang="pt-BR" altLang="ko-KR" sz="1200" dirty="0">
              <a:solidFill>
                <a:schemeClr val="tx1"/>
              </a:solidFill>
              <a:ea typeface="굴림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19242" y="1734323"/>
            <a:ext cx="6352978" cy="4439543"/>
            <a:chOff x="419242" y="2008643"/>
            <a:chExt cx="6352978" cy="4439543"/>
          </a:xfrm>
        </p:grpSpPr>
        <p:pic>
          <p:nvPicPr>
            <p:cNvPr id="21663" name="Picture 1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2" y="2008643"/>
              <a:ext cx="3875757" cy="2170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64" name="Picture 1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81" y="2013184"/>
              <a:ext cx="2470039" cy="216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65" name="Picture 1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379" y="4108054"/>
              <a:ext cx="2507415" cy="2340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67" name="Picture 1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42" y="4081283"/>
              <a:ext cx="3875757" cy="2170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8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09486"/>
              </p:ext>
            </p:extLst>
          </p:nvPr>
        </p:nvGraphicFramePr>
        <p:xfrm>
          <a:off x="3953641" y="1897380"/>
          <a:ext cx="4029045" cy="352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Graph" r:id="rId4" imgW="2926080" imgH="2560320" progId="Origin50.Graph">
                  <p:embed/>
                </p:oleObj>
              </mc:Choice>
              <mc:Fallback>
                <p:oleObj name="Graph" r:id="rId4" imgW="2926080" imgH="2560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3641" y="1897380"/>
                        <a:ext cx="4029045" cy="352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-395" y="852670"/>
            <a:ext cx="8675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06375" algn="l">
              <a:buFont typeface="Arial" panose="020B0604020202020204" pitchFamily="34" charset="0"/>
              <a:buChar char="•"/>
            </a:pP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Total specific </a:t>
            </a:r>
            <a:r>
              <a:rPr kumimoji="0" lang="en-US" altLang="ko-KR" sz="1800" kern="0" dirty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activity 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from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Carbon 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beam on interested materials </a:t>
            </a:r>
            <a:r>
              <a:rPr kumimoji="0" lang="en-US" altLang="ko-KR" sz="1800" kern="0" dirty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calculated using FLUKA 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code</a:t>
            </a:r>
            <a:endParaRPr kumimoji="0" lang="en-US" altLang="ko-KR" sz="18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Activation : Metal, Concrete &gt; Insulator, Paint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                 </a:t>
            </a:r>
            <a:r>
              <a:rPr kumimoji="0" lang="en-US" altLang="ko-KR" sz="11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  <a:endParaRPr kumimoji="0" lang="en-US" altLang="ko-KR" sz="1600" kern="0" dirty="0" smtClean="0">
              <a:solidFill>
                <a:srgbClr val="000000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720" y="239602"/>
            <a:ext cx="8211820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Comparison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of specific activity 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81600"/>
              </p:ext>
            </p:extLst>
          </p:nvPr>
        </p:nvGraphicFramePr>
        <p:xfrm>
          <a:off x="895971" y="1894744"/>
          <a:ext cx="2918458" cy="354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Graph" r:id="rId6" imgW="2377440" imgH="2889360" progId="Origin50.Graph">
                  <p:embed/>
                </p:oleObj>
              </mc:Choice>
              <mc:Fallback>
                <p:oleObj name="Graph" r:id="rId6" imgW="2377440" imgH="2889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971" y="1894744"/>
                        <a:ext cx="2918458" cy="354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9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765" y="812030"/>
            <a:ext cx="86756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06375" algn="l">
              <a:buFont typeface="Arial" panose="020B0604020202020204" pitchFamily="34" charset="0"/>
              <a:buChar char="•"/>
            </a:pP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Clearance index of concerned materials</a:t>
            </a:r>
            <a:endParaRPr kumimoji="0" lang="en-US" altLang="ko-KR" sz="1800" kern="0" dirty="0" smtClean="0">
              <a:solidFill>
                <a:srgbClr val="3333CC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Irradiation : 10 days, beam power : 1 kW</a:t>
            </a:r>
          </a:p>
          <a:p>
            <a:pPr marL="447675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Activation : Metal, Concrete &gt; Insulator, Paint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39602"/>
            <a:ext cx="8384540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Comparison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of clearance index 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746363"/>
              </p:ext>
            </p:extLst>
          </p:nvPr>
        </p:nvGraphicFramePr>
        <p:xfrm>
          <a:off x="770088" y="1921131"/>
          <a:ext cx="7424436" cy="44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Graph" r:id="rId4" imgW="4275720" imgH="2560320" progId="Origin50.Graph">
                  <p:embed/>
                </p:oleObj>
              </mc:Choice>
              <mc:Fallback>
                <p:oleObj name="Graph" r:id="rId4" imgW="4275720" imgH="2560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0088" y="1921131"/>
                        <a:ext cx="7424436" cy="444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6288809" y="1457048"/>
            <a:ext cx="2640232" cy="522835"/>
            <a:chOff x="5273170" y="4126736"/>
            <a:chExt cx="2574539" cy="522835"/>
          </a:xfrm>
        </p:grpSpPr>
        <p:sp>
          <p:nvSpPr>
            <p:cNvPr id="11" name="직사각형 10"/>
            <p:cNvSpPr/>
            <p:nvPr/>
          </p:nvSpPr>
          <p:spPr>
            <a:xfrm>
              <a:off x="5273170" y="4258942"/>
              <a:ext cx="2574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/>
              <a:r>
                <a:rPr kumimoji="0" lang="en-US" altLang="ko-KR" sz="1400" kern="0" dirty="0" smtClean="0">
                  <a:solidFill>
                    <a:srgbClr val="000000"/>
                  </a:solidFill>
                  <a:latin typeface="+mn-ea"/>
                  <a:ea typeface="+mn-ea"/>
                  <a:sym typeface="Symbol" pitchFamily="18" charset="2"/>
                </a:rPr>
                <a:t>*Clearance Index : </a:t>
              </a:r>
              <a:endParaRPr kumimoji="0" lang="en-US" altLang="ko-KR" sz="1400" kern="0" dirty="0">
                <a:solidFill>
                  <a:srgbClr val="000000"/>
                </a:solidFill>
                <a:latin typeface="+mn-ea"/>
                <a:ea typeface="+mn-ea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75286" y="4126736"/>
                  <a:ext cx="561534" cy="5228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ko-KR" alt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ko-KR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4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altLang="ko-KR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oMath>
                    </m:oMathPara>
                  </a14:m>
                  <a:endParaRPr lang="ko-KR" altLang="en-US" sz="1400" b="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286" y="4126736"/>
                  <a:ext cx="561534" cy="52283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7021" t="-144186" r="-118085" b="-2046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64644" y="246381"/>
            <a:ext cx="6071990" cy="5301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2000" tIns="72000" rIns="72000" bIns="720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500" dirty="0" smtClean="0">
                <a:solidFill>
                  <a:schemeClr val="tx1"/>
                </a:solidFill>
                <a:ea typeface="HY견고딕" pitchFamily="18" charset="-127"/>
                <a:cs typeface="Arial" panose="020B0604020202020204" pitchFamily="34" charset="0"/>
              </a:rPr>
              <a:t>Conclusion</a:t>
            </a:r>
            <a:endParaRPr lang="ko-KR" altLang="ko-KR" sz="2500" dirty="0">
              <a:solidFill>
                <a:schemeClr val="tx1"/>
              </a:solidFill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537" name="직사각형 536"/>
          <p:cNvSpPr/>
          <p:nvPr/>
        </p:nvSpPr>
        <p:spPr>
          <a:xfrm>
            <a:off x="223634" y="1166592"/>
            <a:ext cx="8647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- In order to review the radiological protection 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for non-radiation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disasters (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fire, flood),  </a:t>
            </a:r>
            <a:b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case study and the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leakage path of radioactive materials was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investigated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. </a:t>
            </a:r>
            <a:endParaRPr kumimoji="0" lang="en-US" altLang="ko-KR" sz="1600" kern="0" dirty="0" smtClean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algn="l"/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   ⇒ </a:t>
            </a:r>
            <a:r>
              <a:rPr kumimoji="0" lang="en-US" altLang="ko-KR" sz="1600" kern="0" dirty="0" smtClean="0">
                <a:solidFill>
                  <a:schemeClr val="tx1"/>
                </a:solidFill>
                <a:sym typeface="Symbol" pitchFamily="18" charset="2"/>
              </a:rPr>
              <a:t>Fire events : </a:t>
            </a:r>
            <a:r>
              <a:rPr kumimoji="0" lang="en-US" altLang="ko-KR" sz="1600" kern="0" dirty="0">
                <a:solidFill>
                  <a:schemeClr val="tx1"/>
                </a:solidFill>
                <a:sym typeface="Symbol" pitchFamily="18" charset="2"/>
              </a:rPr>
              <a:t>d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ust,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insulator, paint / </a:t>
            </a:r>
            <a:r>
              <a:rPr kumimoji="0" lang="en-US" altLang="ko-KR" sz="1600" kern="0" dirty="0" smtClean="0">
                <a:solidFill>
                  <a:schemeClr val="tx1"/>
                </a:solidFill>
                <a:sym typeface="Symbol" pitchFamily="18" charset="2"/>
              </a:rPr>
              <a:t>Flood events : 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d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ust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,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concrete, metal</a:t>
            </a:r>
          </a:p>
          <a:p>
            <a:pPr algn="l"/>
            <a:endParaRPr kumimoji="0" lang="en-US" altLang="ko-KR" sz="1600" kern="0" dirty="0" smtClean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algn="l"/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- The 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activation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calculations were carried out using different MC codes for various    </a:t>
            </a:r>
            <a:b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beam particles and energy.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l"/>
            <a:r>
              <a:rPr kumimoji="0" lang="en-US" altLang="ko-KR" sz="7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   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⇒  Induced activities by electron beam was the lowest. It was 10</a:t>
            </a:r>
            <a:r>
              <a:rPr kumimoji="0" lang="en-US" altLang="ko-KR" sz="1600" kern="0" baseline="30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– 10</a:t>
            </a:r>
            <a:r>
              <a:rPr kumimoji="0" lang="en-US" altLang="ko-KR" sz="1600" kern="0" baseline="3000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5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times less </a:t>
            </a:r>
            <a:b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        than uranium beam case.</a:t>
            </a:r>
          </a:p>
          <a:p>
            <a:pPr algn="l"/>
            <a:endParaRPr kumimoji="0" lang="en-US" altLang="ko-KR" sz="1600" kern="0" dirty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algn="l"/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Safety regulation should be applied regarding beam particle type and beam energy</a:t>
            </a:r>
            <a:endParaRPr kumimoji="0" lang="en-US" altLang="ko-KR" sz="1600" kern="0" dirty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1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43844" y="2967809"/>
            <a:ext cx="6071990" cy="5301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2000" tIns="72000" rIns="72000" bIns="720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5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Thank you. </a:t>
            </a:r>
            <a:endParaRPr lang="ko-KR" altLang="ko-KR" sz="25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243" y="271758"/>
            <a:ext cx="5832792" cy="468969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en-US" altLang="ko-K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774" y="3043898"/>
            <a:ext cx="8547222" cy="5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algn="l" eaLnBrk="1" hangingPunct="1">
              <a:lnSpc>
                <a:spcPct val="120000"/>
              </a:lnSpc>
              <a:buFont typeface="Wingdings" pitchFamily="2" charset="2"/>
              <a:buChar char="q"/>
            </a:pPr>
            <a:r>
              <a:rPr lang="en-US" altLang="ko-KR" sz="1800" dirty="0" smtClean="0">
                <a:solidFill>
                  <a:srgbClr val="000064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 Method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72518" y="3461211"/>
            <a:ext cx="2884333" cy="993073"/>
          </a:xfrm>
          <a:prstGeom prst="round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accent1"/>
            </a:solidFill>
          </a:ln>
          <a:effectLst/>
          <a:extLst/>
        </p:spPr>
        <p:txBody>
          <a:bodyPr vert="horz" wrap="square" lIns="36000" tIns="36000" rIns="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defTabSz="958850" latinLnBrk="0">
              <a:defRPr/>
            </a:pPr>
            <a:r>
              <a:rPr kumimoji="0" lang="en-US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</a:t>
            </a:r>
            <a:r>
              <a:rPr kumimoji="0" lang="en-US" altLang="ko-KR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ase</a:t>
            </a:r>
            <a:r>
              <a:rPr kumimoji="0" lang="en-US" altLang="ko-K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study</a:t>
            </a:r>
            <a:endParaRPr kumimoji="0" lang="ko-KR" alt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  <a:p>
            <a:pPr lvl="0" algn="l" defTabSz="958850" latinLnBrk="0">
              <a:defRPr/>
            </a:pPr>
            <a:r>
              <a:rPr kumimoji="0" lang="en-US" altLang="ko-KR" sz="1200" kern="0" dirty="0" smtClean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- Fire/flood occurred at acc. Facilities</a:t>
            </a:r>
          </a:p>
          <a:p>
            <a:pPr algn="l" defTabSz="958850" latinLnBrk="0">
              <a:defRPr/>
            </a:pPr>
            <a:r>
              <a:rPr kumimoji="0" lang="en-US" altLang="ko-KR" sz="1200" kern="0" dirty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Select the five common material       </a:t>
            </a:r>
            <a:br>
              <a:rPr kumimoji="0" lang="en-US" altLang="ko-KR" sz="1200" kern="0" dirty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200" kern="0" dirty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inside of accelerator </a:t>
            </a:r>
            <a:r>
              <a:rPr kumimoji="0" lang="en-US" altLang="ko-KR" sz="1200" kern="0" dirty="0" smtClean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tunnel</a:t>
            </a: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3529774" y="3572278"/>
            <a:ext cx="2280990" cy="1255227"/>
          </a:xfrm>
          <a:prstGeom prst="round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accent1"/>
            </a:solidFill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defTabSz="958850" latinLnBrk="0">
              <a:defRPr/>
            </a:pPr>
            <a:r>
              <a:rPr kumimoji="0" lang="en-US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Review on leakage </a:t>
            </a:r>
            <a:r>
              <a:rPr kumimoji="0" lang="en-US" altLang="ko-KR" sz="1300" kern="0" dirty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of radioactive material </a:t>
            </a:r>
            <a:r>
              <a:rPr kumimoji="0" lang="en-US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to the environment</a:t>
            </a:r>
          </a:p>
          <a:p>
            <a:pPr lvl="0" algn="l" defTabSz="958850" latinLnBrk="0">
              <a:defRPr/>
            </a:pPr>
            <a:r>
              <a:rPr kumimoji="0" lang="en-US" altLang="ko-KR" sz="1200" kern="0" dirty="0" smtClean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Based </a:t>
            </a:r>
            <a:r>
              <a:rPr kumimoji="0" lang="en-US" altLang="ko-KR" sz="1200" kern="0" dirty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on </a:t>
            </a:r>
            <a:r>
              <a:rPr kumimoji="0" lang="en-US" altLang="ko-KR" sz="1200" kern="0" dirty="0" smtClean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the properties of</a:t>
            </a:r>
            <a:br>
              <a:rPr kumimoji="0" lang="en-US" altLang="ko-KR" sz="1200" kern="0" dirty="0" smtClean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200" kern="0" dirty="0" smtClean="0">
                <a:solidFill>
                  <a:srgbClr val="2D2DB9">
                    <a:lumMod val="50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interested materials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226192" y="3600936"/>
            <a:ext cx="2551891" cy="523112"/>
          </a:xfrm>
          <a:prstGeom prst="round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accent1"/>
            </a:solidFill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defTabSz="958850" latinLnBrk="0">
              <a:defRPr/>
            </a:pPr>
            <a:r>
              <a:rPr kumimoji="0" lang="de-DE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Activation </a:t>
            </a:r>
            <a:r>
              <a:rPr kumimoji="0" lang="de-DE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calculation</a:t>
            </a:r>
            <a:r>
              <a:rPr kumimoji="0" lang="ko-KR" altLang="en-US" sz="1300" kern="0" dirty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300" kern="0" dirty="0" smtClean="0">
                <a:solidFill>
                  <a:srgbClr val="2D2DB9">
                    <a:lumMod val="75000"/>
                  </a:srgbClr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of five interested materials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225769" y="3799207"/>
            <a:ext cx="252364" cy="6725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algn="l" fontAlgn="auto" latinLnBrk="0">
              <a:spcBef>
                <a:spcPts val="1200"/>
              </a:spcBef>
              <a:spcAft>
                <a:spcPts val="0"/>
              </a:spcAft>
              <a:buClr>
                <a:srgbClr val="00CC99"/>
              </a:buClr>
              <a:defRPr/>
            </a:pPr>
            <a:endParaRPr lang="ko-KR" altLang="en-US" sz="1600" dirty="0"/>
          </a:p>
        </p:txBody>
      </p:sp>
      <p:sp>
        <p:nvSpPr>
          <p:cNvPr id="20" name="오른쪽 화살표 19"/>
          <p:cNvSpPr/>
          <p:nvPr/>
        </p:nvSpPr>
        <p:spPr>
          <a:xfrm>
            <a:off x="5859403" y="3815666"/>
            <a:ext cx="305360" cy="6725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algn="l" fontAlgn="auto" latinLnBrk="0">
              <a:spcBef>
                <a:spcPts val="1200"/>
              </a:spcBef>
              <a:spcAft>
                <a:spcPts val="0"/>
              </a:spcAft>
              <a:buClr>
                <a:srgbClr val="00CC99"/>
              </a:buClr>
              <a:defRPr/>
            </a:pP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266648" y="4503546"/>
            <a:ext cx="2848709" cy="1239458"/>
            <a:chOff x="530351" y="3662635"/>
            <a:chExt cx="2764929" cy="1239458"/>
          </a:xfrm>
        </p:grpSpPr>
        <p:sp>
          <p:nvSpPr>
            <p:cNvPr id="9" name="모서리가 둥근 직사각형 8"/>
            <p:cNvSpPr/>
            <p:nvPr/>
          </p:nvSpPr>
          <p:spPr bwMode="auto">
            <a:xfrm>
              <a:off x="530351" y="3662635"/>
              <a:ext cx="2764929" cy="523112"/>
            </a:xfrm>
            <a:prstGeom prst="roundRect">
              <a:avLst/>
            </a:prstGeom>
            <a:gradFill flip="none" rotWithShape="1">
              <a:gsLst>
                <a:gs pos="0">
                  <a:srgbClr val="00CC99">
                    <a:tint val="66000"/>
                    <a:satMod val="160000"/>
                  </a:srgbClr>
                </a:gs>
                <a:gs pos="50000">
                  <a:srgbClr val="00CC99">
                    <a:tint val="44500"/>
                    <a:satMod val="160000"/>
                  </a:srgbClr>
                </a:gs>
                <a:gs pos="100000">
                  <a:srgbClr val="00CC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2700">
              <a:solidFill>
                <a:schemeClr val="accent1"/>
              </a:solidFill>
            </a:ln>
            <a:effectLst/>
            <a:ex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58850" latinLnBrk="0">
                <a:defRPr/>
              </a:pPr>
              <a:r>
                <a:rPr kumimoji="0" lang="de-DE" altLang="ko-KR" sz="1300" kern="0" dirty="0">
                  <a:solidFill>
                    <a:srgbClr val="2D2DB9">
                      <a:lumMod val="75000"/>
                    </a:srgbClr>
                  </a:solidFill>
                  <a:ea typeface="HY견고딕" panose="02030600000101010101" pitchFamily="18" charset="-127"/>
                  <a:cs typeface="Arial" panose="020B0604020202020204" pitchFamily="34" charset="0"/>
                  <a:sym typeface="Symbol" pitchFamily="18" charset="2"/>
                </a:rPr>
                <a:t>Investigation on </a:t>
              </a:r>
              <a:r>
                <a:rPr kumimoji="0" lang="de-DE" altLang="ko-KR" sz="1300" kern="0" dirty="0" smtClean="0">
                  <a:solidFill>
                    <a:srgbClr val="2D2DB9">
                      <a:lumMod val="75000"/>
                    </a:srgbClr>
                  </a:solidFill>
                  <a:ea typeface="HY견고딕" panose="02030600000101010101" pitchFamily="18" charset="-127"/>
                  <a:cs typeface="Arial" panose="020B0604020202020204" pitchFamily="34" charset="0"/>
                  <a:sym typeface="Symbol" pitchFamily="18" charset="2"/>
                </a:rPr>
                <a:t>properties</a:t>
              </a:r>
              <a:br>
                <a:rPr kumimoji="0" lang="de-DE" altLang="ko-KR" sz="1300" kern="0" dirty="0" smtClean="0">
                  <a:solidFill>
                    <a:srgbClr val="2D2DB9">
                      <a:lumMod val="75000"/>
                    </a:srgbClr>
                  </a:solidFill>
                  <a:ea typeface="HY견고딕" panose="02030600000101010101" pitchFamily="18" charset="-127"/>
                  <a:cs typeface="Arial" panose="020B0604020202020204" pitchFamily="34" charset="0"/>
                  <a:sym typeface="Symbol" pitchFamily="18" charset="2"/>
                </a:rPr>
              </a:br>
              <a:r>
                <a:rPr kumimoji="0" lang="de-DE" altLang="ko-KR" sz="1300" kern="0" dirty="0" smtClean="0">
                  <a:solidFill>
                    <a:srgbClr val="2D2DB9">
                      <a:lumMod val="75000"/>
                    </a:srgbClr>
                  </a:solidFill>
                  <a:ea typeface="HY견고딕" panose="02030600000101010101" pitchFamily="18" charset="-127"/>
                  <a:cs typeface="Arial" panose="020B0604020202020204" pitchFamily="34" charset="0"/>
                  <a:sym typeface="Symbol" pitchFamily="18" charset="2"/>
                </a:rPr>
                <a:t>of interested materials</a:t>
              </a:r>
              <a:endPara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22292" y="4255762"/>
              <a:ext cx="238424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l" fontAlgn="auto" latinLnBrk="0">
                <a:spcBef>
                  <a:spcPts val="1200"/>
                </a:spcBef>
                <a:spcAft>
                  <a:spcPts val="0"/>
                </a:spcAft>
                <a:buClr>
                  <a:srgbClr val="00CC99"/>
                </a:buClr>
                <a:defRPr/>
              </a:pPr>
              <a:r>
                <a:rPr lang="en-US" altLang="ko-KR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Interested materials</a:t>
              </a:r>
              <a:r>
                <a:rPr lang="ko-KR" altLang="en-US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ko-KR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US" altLang="ko-KR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1. Dust   2. Insulator  </a:t>
              </a:r>
              <a:br>
                <a:rPr kumimoji="0" lang="en-US" altLang="ko-KR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</a:br>
              <a:r>
                <a:rPr kumimoji="0" lang="en-US" altLang="ko-KR" sz="12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3. Concrete   4. Metal   5. Paint</a:t>
              </a:r>
              <a:endParaRPr kumimoji="0" lang="ko-KR" alt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225287" y="916209"/>
            <a:ext cx="8918713" cy="160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buFont typeface="Wingdings" pitchFamily="2" charset="2"/>
              <a:buChar char="q"/>
            </a:pPr>
            <a:r>
              <a:rPr lang="ko-KR" altLang="en-US" sz="1800" dirty="0" smtClean="0">
                <a:solidFill>
                  <a:srgbClr val="000064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800" dirty="0" smtClean="0">
                <a:solidFill>
                  <a:srgbClr val="000064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Purpose</a:t>
            </a:r>
            <a:br>
              <a:rPr lang="en-US" altLang="ko-KR" sz="1800" dirty="0" smtClean="0">
                <a:solidFill>
                  <a:srgbClr val="000064"/>
                </a:solidFill>
                <a:ea typeface="HY견고딕" panose="02030600000101010101" pitchFamily="18" charset="-127"/>
                <a:cs typeface="Arial" panose="020B0604020202020204" pitchFamily="34" charset="0"/>
              </a:rPr>
            </a:br>
            <a:endParaRPr lang="ko-KR" altLang="en-US" sz="300" dirty="0" smtClean="0">
              <a:solidFill>
                <a:srgbClr val="000064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355600" indent="-177800" algn="l" fontAlgn="auto" latinLnBrk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800" kern="0" dirty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To suggest reasonable 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application of regulations </a:t>
            </a:r>
            <a:r>
              <a:rPr kumimoji="0" lang="en-US" altLang="ko-KR" sz="1800" kern="0" dirty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on </a:t>
            </a:r>
            <a: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fire/inundation(flood)</a:t>
            </a:r>
            <a:br>
              <a:rPr kumimoji="0" lang="en-US" altLang="ko-KR" sz="18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7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700" kern="0" dirty="0" smtClean="0">
                <a:solidFill>
                  <a:schemeClr val="accent2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1) Review the possibility of the leakage of radioactive materials </a:t>
            </a:r>
            <a:b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 due 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to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fire/flood at accelerator tunnel</a:t>
            </a:r>
          </a:p>
          <a:p>
            <a:pPr marL="177800"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    2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) E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stimation of </a:t>
            </a: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the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activation level/radionuclide production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467839" y="4168853"/>
            <a:ext cx="218917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 fontAlgn="auto" latinLnBrk="0">
              <a:spcBef>
                <a:spcPts val="1200"/>
              </a:spcBef>
              <a:spcAft>
                <a:spcPts val="0"/>
              </a:spcAft>
              <a:buClr>
                <a:srgbClr val="00CC99"/>
              </a:buClr>
              <a:defRPr/>
            </a:pP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condition</a:t>
            </a: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Beam</a:t>
            </a:r>
            <a:r>
              <a:rPr lang="ko-KR" alt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electron, proton</a:t>
            </a:r>
            <a:b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Carbon, Uranium</a:t>
            </a:r>
            <a:b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Energy : 100. 430, 600,</a:t>
            </a:r>
            <a:b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05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1000 MeV</a:t>
            </a:r>
            <a:b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Used Monte Carlo codes</a:t>
            </a:r>
            <a:b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(FLUKA, PHITS, MCNPX)</a:t>
            </a:r>
            <a:r>
              <a:rPr lang="ko-KR" altLang="en-US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ko-KR" altLang="en-US" sz="12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48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04116"/>
              </p:ext>
            </p:extLst>
          </p:nvPr>
        </p:nvGraphicFramePr>
        <p:xfrm>
          <a:off x="698499" y="923849"/>
          <a:ext cx="7981267" cy="4093073"/>
        </p:xfrm>
        <a:graphic>
          <a:graphicData uri="http://schemas.openxmlformats.org/drawingml/2006/table">
            <a:tbl>
              <a:tblPr/>
              <a:tblGrid>
                <a:gridCol w="1007415"/>
                <a:gridCol w="713729"/>
                <a:gridCol w="567397"/>
                <a:gridCol w="1509656"/>
                <a:gridCol w="1311134"/>
                <a:gridCol w="1787786"/>
                <a:gridCol w="1084150"/>
              </a:tblGrid>
              <a:tr h="474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Facility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Nations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Leakage of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Radioactive material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Fermilab</a:t>
                      </a:r>
                      <a:r>
                        <a:rPr kumimoji="0" lang="en-US" altLang="ko-K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- 150 GeV </a:t>
                      </a:r>
                      <a:br>
                        <a:rPr kumimoji="0" lang="en-US" altLang="ko-K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- 400 kW</a:t>
                      </a:r>
                    </a:p>
                  </a:txBody>
                  <a:tcPr marL="36000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U.S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October 3, 1987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wire ribbon cable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described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3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Over-current in a cable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888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SLAC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- 15 </a:t>
                      </a:r>
                      <a:r>
                        <a:rPr kumimoji="0" lang="en-US" altLang="ko-KR" sz="1000" b="1" kern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</a:t>
                      </a:r>
                      <a:endParaRPr kumimoji="0" lang="en-US" altLang="ko-KR" sz="1000" b="1" kern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- 0.15 nm</a:t>
                      </a:r>
                      <a:endParaRPr lang="en-US" altLang="ko-KR" sz="10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U.S.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May, 2013</a:t>
                      </a: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Beam switching yard</a:t>
                      </a:r>
                      <a:endParaRPr lang="en-US" altLang="ko-KR" sz="1100" b="1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described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Magnet in the beam switching yard </a:t>
                      </a:r>
                      <a:endParaRPr lang="ko-KR" altLang="en-US" sz="1200" b="1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June 25, 2014</a:t>
                      </a:r>
                      <a:endParaRPr lang="de-DE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Klystron</a:t>
                      </a:r>
                      <a:r>
                        <a:rPr lang="en-US" altLang="ko-KR" sz="1100" b="1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gallery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described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Electrical fire from switchgear cabinet.</a:t>
                      </a: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Cornell's electron synchrotron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U.S.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September 16, 2009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Underground storage ring </a:t>
                      </a:r>
                      <a:r>
                        <a:rPr lang="de-DE" altLang="ko-KR" sz="11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Wilson</a:t>
                      </a:r>
                      <a:r>
                        <a:rPr lang="de-DE" altLang="ko-KR" sz="1100" b="1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altLang="ko-KR" sz="11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Synchrotron</a:t>
                      </a:r>
                      <a:r>
                        <a:rPr lang="de-DE" altLang="ko-KR" sz="1100" b="1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altLang="ko-KR" sz="11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Laboratory</a:t>
                      </a:r>
                      <a:endParaRPr lang="en-US" altLang="ko-KR" sz="1100" b="1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described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October 14, 2009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8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Old power supply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80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Moscow nuclear institute</a:t>
                      </a:r>
                      <a:endParaRPr lang="en-US" altLang="ko-KR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2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Russia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5,2012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ko-KR" altLang="en-US" sz="1200" b="1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altLang="ko-KR" sz="1200" b="1" dirty="0" err="1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Alikhanov</a:t>
                      </a: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Institute of Theoretical and Experimental Physics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b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Acc. was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shut down.)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75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J-PARC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- 3 </a:t>
                      </a:r>
                      <a:r>
                        <a:rPr kumimoji="0" lang="en-US" altLang="ko-KR" sz="1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</a:t>
                      </a:r>
                      <a:r>
                        <a:rPr kumimoji="0" lang="en-US" altLang="ko-K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- 1000 kW</a:t>
                      </a:r>
                    </a:p>
                  </a:txBody>
                  <a:tcPr marL="36000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Japan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July, 2014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altLang="ko-KR" sz="1200" b="1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information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Diesel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generator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8883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January, 2015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Muon D-line area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6000" marR="0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 the circuit of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newly installed transformer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748" y="250360"/>
            <a:ext cx="5832792" cy="504000"/>
          </a:xfrm>
        </p:spPr>
        <p:txBody>
          <a:bodyPr/>
          <a:lstStyle/>
          <a:p>
            <a:pPr algn="r" eaLnBrk="1" hangingPunct="1"/>
            <a:r>
              <a:rPr lang="de-DE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Case study: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Fire at Acc. facilities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97652" y="5127984"/>
            <a:ext cx="8111067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8288" lvl="0" indent="-268288" algn="l">
              <a:buFont typeface="Wingdings" panose="05000000000000000000" pitchFamily="2" charset="2"/>
              <a:buChar char="ü"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Fired </a:t>
            </a:r>
            <a:r>
              <a:rPr kumimoji="0" lang="en-US" altLang="ko-KR" sz="16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parts/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components</a:t>
            </a:r>
            <a:r>
              <a:rPr kumimoji="0" lang="de-DE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de-DE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: Magnet, power supply, switchgear </a:t>
            </a:r>
            <a:r>
              <a:rPr kumimoji="0" lang="en-US" altLang="ko-KR" sz="16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cabinet,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diesel </a:t>
            </a:r>
            <a:r>
              <a:rPr kumimoji="0" lang="en-US" altLang="ko-KR" sz="16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generator,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cable/cable</a:t>
            </a:r>
            <a:r>
              <a:rPr kumimoji="0" lang="en-US" altLang="ko-KR" sz="16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> tray</a:t>
            </a:r>
            <a:br>
              <a:rPr kumimoji="0" lang="en-US" altLang="ko-KR" sz="16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8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8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Materials : </a:t>
            </a:r>
            <a:r>
              <a:rPr kumimoji="0" lang="en-US" altLang="ko-KR" sz="1600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Metals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(stainless, iron, etc.), </a:t>
            </a:r>
            <a:r>
              <a:rPr kumimoji="0" lang="en-US" altLang="ko-KR" sz="1600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Insulators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(Carbon compounds)</a:t>
            </a:r>
          </a:p>
        </p:txBody>
      </p:sp>
    </p:spTree>
    <p:extLst>
      <p:ext uri="{BB962C8B-B14F-4D97-AF65-F5344CB8AC3E}">
        <p14:creationId xmlns:p14="http://schemas.microsoft.com/office/powerpoint/2010/main" val="39756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79278"/>
              </p:ext>
            </p:extLst>
          </p:nvPr>
        </p:nvGraphicFramePr>
        <p:xfrm>
          <a:off x="827087" y="953588"/>
          <a:ext cx="7656163" cy="2512874"/>
        </p:xfrm>
        <a:graphic>
          <a:graphicData uri="http://schemas.openxmlformats.org/drawingml/2006/table">
            <a:tbl>
              <a:tblPr/>
              <a:tblGrid>
                <a:gridCol w="769484"/>
                <a:gridCol w="754743"/>
                <a:gridCol w="683986"/>
                <a:gridCol w="1633519"/>
                <a:gridCol w="1247887"/>
                <a:gridCol w="1342655"/>
                <a:gridCol w="1223889"/>
              </a:tblGrid>
              <a:tr h="435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Facility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Nations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Leakage of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Radioactive material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Fermilab</a:t>
                      </a:r>
                      <a:endParaRPr lang="en-US" altLang="ko-KR" sz="1200" b="1" kern="0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- 150 GeV </a:t>
                      </a:r>
                      <a:br>
                        <a:rPr kumimoji="0"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- 400 kW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U.S.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0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July 17-18, 1996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 ring tunnel</a:t>
                      </a:r>
                      <a:endParaRPr lang="ko-KR" altLang="en-US" sz="1200" b="1" kern="0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Rainfall (45.72 cm)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0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18, 2013</a:t>
                      </a:r>
                      <a:endParaRPr lang="de-DE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altLang="ko-KR" sz="1200" b="1" baseline="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information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described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Rainfall</a:t>
                      </a:r>
                      <a:endParaRPr lang="de-DE" sz="12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56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J-PARC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- 3 </a:t>
                      </a:r>
                      <a:r>
                        <a:rPr lang="en-US" altLang="ko-KR" sz="1000" b="1" kern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1" kern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- 1000 kW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Japan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March 11, 2011 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Linac tunnel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US" altLang="ko-KR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5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10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Lose of power for water pumping system</a:t>
                      </a:r>
                    </a:p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10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Max. depth of water reached 10cm (March 24)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September,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  <a:endParaRPr lang="ko-KR" altLang="en-US" sz="1200" b="1" kern="0" spc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region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de-DE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Muon facility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US" altLang="ko-KR" sz="13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526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Valve connection problems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962878" y="4845797"/>
            <a:ext cx="7422491" cy="1385866"/>
            <a:chOff x="1130300" y="4847579"/>
            <a:chExt cx="7062246" cy="133179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rcRect l="650" r="16263" b="9680"/>
            <a:stretch/>
          </p:blipFill>
          <p:spPr>
            <a:xfrm>
              <a:off x="4445000" y="4851041"/>
              <a:ext cx="1816100" cy="12996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/>
            <a:srcRect l="2936" r="1297" b="25681"/>
            <a:stretch/>
          </p:blipFill>
          <p:spPr>
            <a:xfrm>
              <a:off x="1130300" y="4847579"/>
              <a:ext cx="1473200" cy="1303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" t="5197" r="1895" b="7471"/>
            <a:stretch/>
          </p:blipFill>
          <p:spPr>
            <a:xfrm>
              <a:off x="2628900" y="4852342"/>
              <a:ext cx="1790700" cy="129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3564" y="5889673"/>
              <a:ext cx="825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Fermilab</a:t>
              </a:r>
              <a:endParaRPr lang="ko-KR" alt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6250" y="5889672"/>
              <a:ext cx="825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Fermilab</a:t>
              </a:r>
              <a:endParaRPr lang="ko-KR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0275" y="5895914"/>
              <a:ext cx="743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J-PARC</a:t>
              </a:r>
              <a:endParaRPr lang="ko-KR" altLang="en-US" sz="1200" dirty="0"/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7"/>
            <a:srcRect l="4147" r="9476"/>
            <a:stretch/>
          </p:blipFill>
          <p:spPr>
            <a:xfrm>
              <a:off x="6286500" y="4856862"/>
              <a:ext cx="1816100" cy="129377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437870" y="5902370"/>
              <a:ext cx="75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J-PARC</a:t>
              </a:r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748" y="250360"/>
            <a:ext cx="5832792" cy="504000"/>
          </a:xfrm>
        </p:spPr>
        <p:txBody>
          <a:bodyPr/>
          <a:lstStyle/>
          <a:p>
            <a:pPr algn="r" eaLnBrk="1" hangingPunct="1"/>
            <a:r>
              <a:rPr lang="de-DE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Case study: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Flood </a:t>
            </a:r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at Acc. facilities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809413" y="3624304"/>
            <a:ext cx="7664028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8288" lvl="0" indent="-268288" algn="l">
              <a:buFont typeface="Wingdings" panose="05000000000000000000" pitchFamily="2" charset="2"/>
              <a:buChar char="ü"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Flooded components/parts</a:t>
            </a:r>
            <a:r>
              <a:rPr kumimoji="0" lang="de-DE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</a:t>
            </a:r>
            <a:br>
              <a:rPr kumimoji="0" lang="de-DE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: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Preamplifier box (placed on floor @J-PARC), girder, floor </a:t>
            </a:r>
            <a:r>
              <a:rPr kumimoji="0" lang="en-US" altLang="ko-KR" sz="16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1600" kern="0" dirty="0" smtClean="0">
                <a:solidFill>
                  <a:srgbClr val="000000"/>
                </a:solidFill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8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/>
            </a:r>
            <a:br>
              <a:rPr kumimoji="0" lang="en-US" altLang="ko-KR" sz="8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</a:b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Materials : </a:t>
            </a:r>
            <a:r>
              <a:rPr kumimoji="0" lang="en-US" altLang="ko-KR" sz="1600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Metals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 (stainless, iron, aluminum, etc.), </a:t>
            </a:r>
            <a:r>
              <a:rPr kumimoji="0" lang="en-US" altLang="ko-KR" sz="1600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Concrete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, </a:t>
            </a:r>
            <a:r>
              <a:rPr kumimoji="0" lang="en-US" altLang="ko-KR" sz="1600" kern="0" dirty="0" smtClean="0">
                <a:solidFill>
                  <a:srgbClr val="C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Paint </a:t>
            </a:r>
          </a:p>
        </p:txBody>
      </p:sp>
    </p:spTree>
    <p:extLst>
      <p:ext uri="{BB962C8B-B14F-4D97-AF65-F5344CB8AC3E}">
        <p14:creationId xmlns:p14="http://schemas.microsoft.com/office/powerpoint/2010/main" val="28925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40262" y="788829"/>
            <a:ext cx="61950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800" kern="0" dirty="0">
                <a:solidFill>
                  <a:srgbClr val="3333CC"/>
                </a:solidFill>
                <a:cs typeface="Arial" panose="020B0604020202020204" pitchFamily="34" charset="0"/>
              </a:rPr>
              <a:t>•</a:t>
            </a:r>
            <a:r>
              <a:rPr kumimoji="0" lang="ko-KR" altLang="en-US" sz="1800" kern="0" dirty="0">
                <a:solidFill>
                  <a:srgbClr val="3333CC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800" kern="0" dirty="0" smtClean="0">
                <a:solidFill>
                  <a:srgbClr val="3333CC"/>
                </a:solidFill>
                <a:cs typeface="Arial" panose="020B0604020202020204" pitchFamily="34" charset="0"/>
                <a:sym typeface="Symbol" pitchFamily="18" charset="2"/>
              </a:rPr>
              <a:t>In the case of </a:t>
            </a:r>
            <a:r>
              <a:rPr kumimoji="0" lang="en-US" altLang="ko-KR" sz="1800" kern="0" dirty="0" smtClean="0">
                <a:solidFill>
                  <a:srgbClr val="C00000"/>
                </a:solidFill>
                <a:cs typeface="Arial" panose="020B0604020202020204" pitchFamily="34" charset="0"/>
                <a:sym typeface="Symbol" pitchFamily="18" charset="2"/>
              </a:rPr>
              <a:t>Fire</a:t>
            </a:r>
            <a:r>
              <a:rPr kumimoji="0" lang="en-US" altLang="ko-KR" sz="1800" kern="0" dirty="0" smtClean="0">
                <a:solidFill>
                  <a:srgbClr val="3333CC"/>
                </a:solidFill>
                <a:cs typeface="Arial" panose="020B0604020202020204" pitchFamily="34" charset="0"/>
                <a:sym typeface="Symbol" pitchFamily="18" charset="2"/>
              </a:rPr>
              <a:t>,</a:t>
            </a:r>
            <a:endParaRPr kumimoji="0" lang="en-US" altLang="ko-KR" sz="1800" kern="0" dirty="0">
              <a:solidFill>
                <a:srgbClr val="3333CC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marL="176213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Flammability, Melting point, etc.</a:t>
            </a:r>
            <a:endParaRPr kumimoji="0" lang="en-US" altLang="ko-KR" sz="1600" kern="0" dirty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748" y="250360"/>
            <a:ext cx="5832792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Issued point of fire/flood event</a:t>
            </a:r>
            <a:endParaRPr lang="en-US" altLang="ko-KR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28132" y="1663424"/>
            <a:ext cx="8111067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600" kern="0" dirty="0">
                <a:solidFill>
                  <a:srgbClr val="000000"/>
                </a:solidFill>
                <a:cs typeface="Arial" panose="020B0604020202020204" pitchFamily="34" charset="0"/>
              </a:rPr>
              <a:t>Ignition </a:t>
            </a:r>
            <a:r>
              <a:rPr lang="en-US" altLang="ko-KR" sz="1600" kern="0" dirty="0">
                <a:solidFill>
                  <a:schemeClr val="tx1"/>
                </a:solidFill>
                <a:cs typeface="Arial" panose="020B0604020202020204" pitchFamily="34" charset="0"/>
              </a:rPr>
              <a:t>temperature of insulator : 450 ℃</a:t>
            </a:r>
            <a:endParaRPr kumimoji="0" lang="en-US" altLang="ko-KR" sz="1600" b="0" kern="0" dirty="0">
              <a:solidFill>
                <a:schemeClr val="tx1"/>
              </a:solidFill>
              <a:sym typeface="Symbol" pitchFamily="18" charset="2"/>
            </a:endParaRPr>
          </a:p>
          <a:p>
            <a:pPr marL="285750" lvl="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altLang="ko-KR" sz="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lvl="0" indent="-285750" algn="l" fontAlgn="auto" latinLnBrk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ko-KR" sz="1600" kern="0" dirty="0">
                <a:solidFill>
                  <a:schemeClr val="tx1"/>
                </a:solidFill>
                <a:cs typeface="Arial" panose="020B0604020202020204" pitchFamily="34" charset="0"/>
              </a:rPr>
              <a:t>According to flammability experiment of horizontal/vertical</a:t>
            </a:r>
            <a:r>
              <a:rPr lang="ko-KR" altLang="en-US" sz="1600" kern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kern="0" dirty="0">
                <a:solidFill>
                  <a:schemeClr val="tx1"/>
                </a:solidFill>
                <a:cs typeface="Arial" panose="020B0604020202020204" pitchFamily="34" charset="0"/>
              </a:rPr>
              <a:t>cable tray, </a:t>
            </a:r>
            <a:r>
              <a:rPr lang="en-US" altLang="ko-KR" sz="16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ceiling </a:t>
            </a:r>
            <a:r>
              <a:rPr lang="en-US" altLang="ko-KR" sz="1600" kern="0" dirty="0">
                <a:solidFill>
                  <a:schemeClr val="tx1"/>
                </a:solidFill>
                <a:cs typeface="Arial" panose="020B0604020202020204" pitchFamily="34" charset="0"/>
              </a:rPr>
              <a:t>temperature of opened tunnel : 250 </a:t>
            </a:r>
            <a:r>
              <a:rPr lang="en-US" altLang="ko-KR" sz="16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℃</a:t>
            </a:r>
            <a:endParaRPr kumimoji="0" lang="en-US" altLang="ko-KR" sz="1600" b="0" kern="0" dirty="0">
              <a:solidFill>
                <a:schemeClr val="tx1"/>
              </a:solidFill>
              <a:sym typeface="Symbol" pitchFamily="18" charset="2"/>
            </a:endParaRPr>
          </a:p>
          <a:p>
            <a:pPr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0" kern="0" dirty="0">
                <a:solidFill>
                  <a:schemeClr val="tx1"/>
                </a:solidFill>
                <a:sym typeface="Symbol" pitchFamily="18" charset="2"/>
              </a:rPr>
              <a:t>      ⇒ </a:t>
            </a:r>
            <a:r>
              <a:rPr kumimoji="0" lang="en-US" altLang="ko-KR" sz="1600" kern="0" dirty="0">
                <a:solidFill>
                  <a:schemeClr val="tx1"/>
                </a:solidFill>
                <a:sym typeface="Symbol" pitchFamily="18" charset="2"/>
              </a:rPr>
              <a:t>450 ℃ is set as a sta</a:t>
            </a:r>
            <a:r>
              <a:rPr kumimoji="0" lang="en-US" altLang="ko-KR" sz="1600" kern="0" dirty="0">
                <a:solidFill>
                  <a:srgbClr val="000514"/>
                </a:solidFill>
                <a:sym typeface="Symbol" pitchFamily="18" charset="2"/>
              </a:rPr>
              <a:t>ndard for combustibility in the accelerator tunnel.  </a:t>
            </a:r>
            <a:endParaRPr kumimoji="0" lang="en-US" altLang="ko-KR" sz="1600" kern="0" dirty="0" smtClean="0">
              <a:solidFill>
                <a:srgbClr val="000000"/>
              </a:solidFill>
              <a:ea typeface="+mn-ea"/>
              <a:cs typeface="Arial" panose="020B0604020202020204" pitchFamily="34" charset="0"/>
              <a:sym typeface="Symbol" pitchFamily="18" charset="2"/>
            </a:endParaRPr>
          </a:p>
          <a:p>
            <a:pPr marL="268288" lvl="0" indent="-268288" algn="l">
              <a:buFont typeface="Wingdings" panose="05000000000000000000" pitchFamily="2" charset="2"/>
              <a:buChar char="ü"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The </a:t>
            </a:r>
            <a:r>
              <a:rPr kumimoji="0" lang="en-US" altLang="ko-KR" sz="16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insulator is assumed to be a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material </a:t>
            </a:r>
            <a:r>
              <a:rPr kumimoji="0" lang="en-US" altLang="ko-KR" sz="16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that is likely to start burning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.</a:t>
            </a:r>
            <a:endParaRPr kumimoji="0" lang="en-US" altLang="ko-KR" sz="1600" kern="0" dirty="0" smtClean="0">
              <a:solidFill>
                <a:srgbClr val="C00000"/>
              </a:solidFill>
              <a:ea typeface="+mn-ea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40262" y="3542189"/>
            <a:ext cx="61950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800" kern="0" dirty="0">
                <a:solidFill>
                  <a:srgbClr val="3333CC"/>
                </a:solidFill>
                <a:cs typeface="Arial" panose="020B0604020202020204" pitchFamily="34" charset="0"/>
              </a:rPr>
              <a:t>•</a:t>
            </a:r>
            <a:r>
              <a:rPr kumimoji="0" lang="ko-KR" altLang="en-US" sz="1800" kern="0" dirty="0">
                <a:solidFill>
                  <a:srgbClr val="3333CC"/>
                </a:solidFill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kumimoji="0" lang="en-US" altLang="ko-KR" sz="1800" kern="0" dirty="0" smtClean="0">
                <a:solidFill>
                  <a:srgbClr val="3333CC"/>
                </a:solidFill>
                <a:cs typeface="Arial" panose="020B0604020202020204" pitchFamily="34" charset="0"/>
                <a:sym typeface="Symbol" pitchFamily="18" charset="2"/>
              </a:rPr>
              <a:t>In the case of </a:t>
            </a:r>
            <a:r>
              <a:rPr kumimoji="0" lang="en-US" altLang="ko-KR" sz="1800" kern="0" dirty="0" smtClean="0">
                <a:solidFill>
                  <a:schemeClr val="accent1"/>
                </a:solidFill>
                <a:cs typeface="Arial" panose="020B0604020202020204" pitchFamily="34" charset="0"/>
                <a:sym typeface="Symbol" pitchFamily="18" charset="2"/>
              </a:rPr>
              <a:t>Flood</a:t>
            </a:r>
            <a:r>
              <a:rPr kumimoji="0" lang="en-US" altLang="ko-KR" sz="1800" kern="0" dirty="0" smtClean="0">
                <a:solidFill>
                  <a:srgbClr val="3333CC"/>
                </a:solidFill>
                <a:cs typeface="Arial" panose="020B0604020202020204" pitchFamily="34" charset="0"/>
                <a:sym typeface="Symbol" pitchFamily="18" charset="2"/>
              </a:rPr>
              <a:t>,</a:t>
            </a:r>
            <a:endParaRPr kumimoji="0" lang="en-US" altLang="ko-KR" sz="1800" kern="0" dirty="0">
              <a:solidFill>
                <a:srgbClr val="3333CC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marL="176213" lvl="0" algn="l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- </a:t>
            </a:r>
            <a:r>
              <a:rPr kumimoji="0" lang="en-US" altLang="ko-KR" sz="1600" kern="0" dirty="0" smtClean="0">
                <a:solidFill>
                  <a:schemeClr val="tx1"/>
                </a:solidFill>
                <a:ea typeface="HY견고딕" panose="02030600000101010101" pitchFamily="18" charset="-127"/>
                <a:cs typeface="Arial" panose="020B0604020202020204" pitchFamily="34" charset="0"/>
                <a:sym typeface="Symbol" pitchFamily="18" charset="2"/>
              </a:rPr>
              <a:t>Solubility, resistance to water and alkaline, etc. </a:t>
            </a:r>
            <a:endParaRPr kumimoji="0" lang="en-US" altLang="ko-KR" sz="1600" kern="0" dirty="0">
              <a:solidFill>
                <a:schemeClr val="tx1"/>
              </a:solidFill>
              <a:ea typeface="HY견고딕" panose="02030600000101010101" pitchFamily="18" charset="-127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28132" y="4416784"/>
            <a:ext cx="8111067" cy="5847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8288" lvl="0" indent="-268288" algn="l">
              <a:buFont typeface="Wingdings" panose="05000000000000000000" pitchFamily="2" charset="2"/>
              <a:buChar char="ü"/>
            </a:pP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Through the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flood </a:t>
            </a:r>
            <a:r>
              <a:rPr kumimoji="0" lang="en-US" altLang="ko-KR" sz="1600" kern="0" dirty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occurred in J-PARC, we considered the </a:t>
            </a:r>
            <a:r>
              <a:rPr kumimoji="0" lang="en-US" altLang="ko-KR" sz="1600" kern="0" dirty="0" smtClean="0">
                <a:solidFill>
                  <a:srgbClr val="000000"/>
                </a:solidFill>
                <a:ea typeface="+mn-ea"/>
                <a:cs typeface="Arial" panose="020B0604020202020204" pitchFamily="34" charset="0"/>
                <a:sym typeface="Symbol" pitchFamily="18" charset="2"/>
              </a:rPr>
              <a:t>resistance to the alkaline due to the reaction between concrete and water.</a:t>
            </a:r>
          </a:p>
        </p:txBody>
      </p:sp>
    </p:spTree>
    <p:extLst>
      <p:ext uri="{BB962C8B-B14F-4D97-AF65-F5344CB8AC3E}">
        <p14:creationId xmlns:p14="http://schemas.microsoft.com/office/powerpoint/2010/main" val="3877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26200" y="848995"/>
            <a:ext cx="846756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kern="0" dirty="0" smtClean="0">
                <a:solidFill>
                  <a:srgbClr val="3333CC"/>
                </a:solidFill>
                <a:ea typeface="HY견고딕" panose="02030600000101010101" pitchFamily="18" charset="-127"/>
                <a:cs typeface="Arial" panose="020B0604020202020204" pitchFamily="34" charset="0"/>
              </a:rPr>
              <a:t>1) Dust</a:t>
            </a:r>
            <a:endParaRPr lang="en-US" altLang="ko-KR" sz="1800" dirty="0" smtClean="0">
              <a:solidFill>
                <a:srgbClr val="000064"/>
              </a:solidFill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36" y="1256892"/>
            <a:ext cx="4465607" cy="2702016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78583"/>
              </p:ext>
            </p:extLst>
          </p:nvPr>
        </p:nvGraphicFramePr>
        <p:xfrm>
          <a:off x="755180" y="4036048"/>
          <a:ext cx="7811425" cy="858360"/>
        </p:xfrm>
        <a:graphic>
          <a:graphicData uri="http://schemas.openxmlformats.org/drawingml/2006/table">
            <a:tbl>
              <a:tblPr/>
              <a:tblGrid>
                <a:gridCol w="1912716"/>
                <a:gridCol w="5898709"/>
              </a:tblGrid>
              <a:tr h="277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of tunnel wall &amp;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devices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dust 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accelerator tunnel normally found is mainly produced by natural erosion and by work of radioactive machine part.</a:t>
                      </a:r>
                      <a:endParaRPr lang="en-US" altLang="ko-KR" sz="1200" b="1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657330" y="2458628"/>
            <a:ext cx="582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Dust</a:t>
            </a:r>
            <a:endParaRPr kumimoji="0" lang="en-US" altLang="ko-KR" sz="1400" kern="0" dirty="0">
              <a:solidFill>
                <a:srgbClr val="000000"/>
              </a:solidFill>
              <a:ea typeface="굴림"/>
              <a:cs typeface="Arial" panose="020B0604020202020204" pitchFamily="34" charset="0"/>
            </a:endParaRPr>
          </a:p>
        </p:txBody>
      </p:sp>
      <p:sp>
        <p:nvSpPr>
          <p:cNvPr id="12" name="왼쪽 중괄호 11"/>
          <p:cNvSpPr/>
          <p:nvPr/>
        </p:nvSpPr>
        <p:spPr bwMode="auto">
          <a:xfrm rot="17652914">
            <a:off x="3916229" y="1949586"/>
            <a:ext cx="432123" cy="2469019"/>
          </a:xfrm>
          <a:prstGeom prst="leftBrace">
            <a:avLst>
              <a:gd name="adj1" fmla="val 0"/>
              <a:gd name="adj2" fmla="val 240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flipH="1" flipV="1">
            <a:off x="2194086" y="2658699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직사각형 22"/>
          <p:cNvSpPr/>
          <p:nvPr/>
        </p:nvSpPr>
        <p:spPr>
          <a:xfrm>
            <a:off x="6940367" y="1715437"/>
            <a:ext cx="592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Dust</a:t>
            </a:r>
            <a:endParaRPr kumimoji="0" lang="en-US" altLang="ko-KR" sz="1400" kern="0" dirty="0">
              <a:solidFill>
                <a:srgbClr val="000000"/>
              </a:solidFill>
              <a:ea typeface="굴림"/>
              <a:cs typeface="Arial" panose="020B0604020202020204" pitchFamily="34" charset="0"/>
            </a:endParaRPr>
          </a:p>
        </p:txBody>
      </p:sp>
      <p:cxnSp>
        <p:nvCxnSpPr>
          <p:cNvPr id="24" name="직선 화살표 연결선 23"/>
          <p:cNvCxnSpPr/>
          <p:nvPr/>
        </p:nvCxnSpPr>
        <p:spPr bwMode="auto">
          <a:xfrm flipH="1">
            <a:off x="5800725" y="1909104"/>
            <a:ext cx="1192730" cy="549524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39602"/>
            <a:ext cx="757173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</a:t>
            </a:r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concerned materials in </a:t>
            </a:r>
            <a:r>
              <a:rPr lang="en-US" altLang="ko-K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Acc. </a:t>
            </a:r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tunnel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62215"/>
              </p:ext>
            </p:extLst>
          </p:nvPr>
        </p:nvGraphicFramePr>
        <p:xfrm>
          <a:off x="755179" y="5027172"/>
          <a:ext cx="7811426" cy="1192686"/>
        </p:xfrm>
        <a:graphic>
          <a:graphicData uri="http://schemas.openxmlformats.org/drawingml/2006/table">
            <a:tbl>
              <a:tblPr/>
              <a:tblGrid>
                <a:gridCol w="1912716"/>
                <a:gridCol w="4850505"/>
                <a:gridCol w="1048205"/>
              </a:tblGrid>
              <a:tr h="281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Considered events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Considerable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properties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 leakage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en-US" altLang="ko-KR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move following the air</a:t>
                      </a:r>
                      <a:r>
                        <a:rPr kumimoji="0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u="non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Moveable</a:t>
                      </a:r>
                      <a:r>
                        <a:rPr lang="en-US" altLang="ko-KR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Possible</a:t>
                      </a:r>
                      <a:endParaRPr lang="en-US" altLang="ko-KR" sz="1200" b="1" u="non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Flood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sng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solved into immigrated water </a:t>
                      </a:r>
                      <a:r>
                        <a:rPr lang="de-DE" altLang="ko-KR" sz="1200" b="1" u="sng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ko-KR" altLang="en-US" sz="1200" b="1" u="sng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u="sng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following water</a:t>
                      </a:r>
                      <a:r>
                        <a:rPr lang="en-US" altLang="ko-KR" sz="12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altLang="ko-KR" sz="12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  <a:r>
                        <a:rPr lang="en-US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u="non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Possible</a:t>
                      </a:r>
                      <a:endParaRPr lang="en-US" sz="1200" b="1" u="non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36" y="1256892"/>
            <a:ext cx="4465607" cy="27020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57331" y="245862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</a:p>
        </p:txBody>
      </p:sp>
      <p:sp>
        <p:nvSpPr>
          <p:cNvPr id="12" name="왼쪽 중괄호 11"/>
          <p:cNvSpPr/>
          <p:nvPr/>
        </p:nvSpPr>
        <p:spPr bwMode="auto">
          <a:xfrm rot="17652914">
            <a:off x="3916229" y="1949586"/>
            <a:ext cx="432123" cy="2469019"/>
          </a:xfrm>
          <a:prstGeom prst="leftBrace">
            <a:avLst>
              <a:gd name="adj1" fmla="val 0"/>
              <a:gd name="adj2" fmla="val 240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3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 bwMode="auto">
          <a:xfrm flipH="1" flipV="1">
            <a:off x="2194086" y="2658699"/>
            <a:ext cx="1274600" cy="468676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직사각형 22"/>
          <p:cNvSpPr/>
          <p:nvPr/>
        </p:nvSpPr>
        <p:spPr>
          <a:xfrm>
            <a:off x="6960914" y="1715437"/>
            <a:ext cx="649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kern="0" dirty="0">
                <a:solidFill>
                  <a:schemeClr val="bg1">
                    <a:lumMod val="65000"/>
                  </a:schemeClr>
                </a:solidFill>
                <a:ea typeface="굴림"/>
                <a:cs typeface="Arial" panose="020B0604020202020204" pitchFamily="34" charset="0"/>
              </a:rPr>
              <a:t>Dust</a:t>
            </a:r>
          </a:p>
        </p:txBody>
      </p:sp>
      <p:cxnSp>
        <p:nvCxnSpPr>
          <p:cNvPr id="24" name="직선 화살표 연결선 23"/>
          <p:cNvCxnSpPr/>
          <p:nvPr/>
        </p:nvCxnSpPr>
        <p:spPr bwMode="auto">
          <a:xfrm flipH="1">
            <a:off x="5800725" y="1909104"/>
            <a:ext cx="1192730" cy="549524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직사각형 4"/>
          <p:cNvSpPr/>
          <p:nvPr/>
        </p:nvSpPr>
        <p:spPr>
          <a:xfrm>
            <a:off x="570801" y="3154975"/>
            <a:ext cx="1932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Insulator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(</a:t>
            </a:r>
            <a:r>
              <a:rPr kumimoji="0" lang="de-DE" altLang="ko-KR" sz="1400" dirty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Carbon </a:t>
            </a:r>
            <a:r>
              <a:rPr kumimoji="0" lang="de-DE" altLang="ko-KR" sz="1400" dirty="0" smtClean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compounds</a:t>
            </a:r>
            <a:r>
              <a:rPr kumimoji="0" lang="en-US" altLang="ko-KR" sz="1400" dirty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H="1" flipV="1">
            <a:off x="1975943" y="3340395"/>
            <a:ext cx="1567357" cy="69647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직선 화살표 연결선 26"/>
          <p:cNvCxnSpPr/>
          <p:nvPr/>
        </p:nvCxnSpPr>
        <p:spPr bwMode="auto">
          <a:xfrm flipH="1">
            <a:off x="1962850" y="2736834"/>
            <a:ext cx="1790000" cy="600137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직사각형 27"/>
          <p:cNvSpPr/>
          <p:nvPr/>
        </p:nvSpPr>
        <p:spPr>
          <a:xfrm>
            <a:off x="7625705" y="1924812"/>
            <a:ext cx="1051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>
                <a:solidFill>
                  <a:srgbClr val="000000"/>
                </a:solidFill>
                <a:ea typeface="굴림"/>
                <a:cs typeface="Arial" panose="020B0604020202020204" pitchFamily="34" charset="0"/>
              </a:rPr>
              <a:t>Insulator</a:t>
            </a:r>
          </a:p>
        </p:txBody>
      </p:sp>
      <p:cxnSp>
        <p:nvCxnSpPr>
          <p:cNvPr id="32" name="직선 화살표 연결선 31"/>
          <p:cNvCxnSpPr>
            <a:stCxn id="28" idx="1"/>
          </p:cNvCxnSpPr>
          <p:nvPr/>
        </p:nvCxnSpPr>
        <p:spPr bwMode="auto">
          <a:xfrm flipH="1">
            <a:off x="6413807" y="2078701"/>
            <a:ext cx="1211898" cy="298739"/>
          </a:xfrm>
          <a:prstGeom prst="straightConnector1">
            <a:avLst/>
          </a:prstGeom>
          <a:solidFill>
            <a:srgbClr val="000064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10768"/>
              </p:ext>
            </p:extLst>
          </p:nvPr>
        </p:nvGraphicFramePr>
        <p:xfrm>
          <a:off x="755180" y="4123157"/>
          <a:ext cx="7756088" cy="1104726"/>
        </p:xfrm>
        <a:graphic>
          <a:graphicData uri="http://schemas.openxmlformats.org/drawingml/2006/table">
            <a:tbl>
              <a:tblPr/>
              <a:tblGrid>
                <a:gridCol w="1670520"/>
                <a:gridCol w="6085568"/>
              </a:tblGrid>
              <a:tr h="335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Composition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altLang="ko-KR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Carbon compounds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Type: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Polyvinylchloride(PVC), Kapton(polyimide), Teflon(PTFE)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Used in the accelerator tunnel as insulating materials for control/signal processing cable or wire.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31720" y="848995"/>
            <a:ext cx="844597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Insulator</a:t>
            </a:r>
            <a:endParaRPr lang="en-US" altLang="ko-KR" sz="1800" kern="0" dirty="0">
              <a:solidFill>
                <a:srgbClr val="3333CC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080" y="239602"/>
            <a:ext cx="749045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28018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31720" y="848995"/>
            <a:ext cx="8445970" cy="48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8" tIns="47894" rIns="95788" bIns="158400">
            <a:spAutoFit/>
          </a:bodyPr>
          <a:lstStyle>
            <a:lvl1pPr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defTabSz="958850" eaLnBrk="0" hangingPunct="0"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kumimoji="1" sz="3300" b="1">
                <a:solidFill>
                  <a:schemeClr val="bg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800" b="0" kern="0" dirty="0" smtClean="0">
                <a:solidFill>
                  <a:srgbClr val="33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2) Insulator</a:t>
            </a:r>
            <a:endParaRPr lang="en-US" altLang="ko-KR" sz="1800" kern="0" dirty="0">
              <a:solidFill>
                <a:srgbClr val="3333CC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1E687-C542-4683-A8B6-A52DDEA781B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69109"/>
              </p:ext>
            </p:extLst>
          </p:nvPr>
        </p:nvGraphicFramePr>
        <p:xfrm>
          <a:off x="510989" y="1417281"/>
          <a:ext cx="8283387" cy="2976833"/>
        </p:xfrm>
        <a:graphic>
          <a:graphicData uri="http://schemas.openxmlformats.org/drawingml/2006/table">
            <a:tbl>
              <a:tblPr/>
              <a:tblGrid>
                <a:gridCol w="1279711"/>
                <a:gridCol w="1463489"/>
                <a:gridCol w="4450976"/>
                <a:gridCol w="1089211"/>
              </a:tblGrid>
              <a:tr h="344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Considered events</a:t>
                      </a:r>
                      <a:endParaRPr lang="ko-KR" altLang="en-US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Considerable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properties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 leakage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78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</a:t>
                      </a:r>
                      <a:endParaRPr lang="ko-KR" altLang="en-US" sz="12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Polyvinylchloride</a:t>
                      </a:r>
                      <a:b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(PVC)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Self-extinguishing</a:t>
                      </a:r>
                      <a:r>
                        <a:rPr lang="en-US" altLang="ko-KR" sz="1200" b="1" u="non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material. </a:t>
                      </a:r>
                      <a:endParaRPr lang="en-US" altLang="ko-KR" sz="1200" b="1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Melting point : 154 ~ 213 °C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Flash-ignition : 330 ~400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°C / 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Self-ignition : 385 ~400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Combustible</a:t>
                      </a:r>
                      <a:r>
                        <a:rPr lang="en-US" altLang="ko-KR" sz="11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5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</a:t>
                      </a:r>
                      <a:endParaRPr lang="en-US" altLang="ko-KR" sz="1200" b="1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Teflon</a:t>
                      </a:r>
                      <a:b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(PTFE)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Flammability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(UL94) : V-0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Flash-ignition : 560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°C / </a:t>
                      </a: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Self-ignition : 580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2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Kapton</a:t>
                      </a:r>
                      <a:b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(polyimide)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Flammability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V-0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service temperature, Air : 4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 ℃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2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Flood</a:t>
                      </a:r>
                    </a:p>
                  </a:txBody>
                  <a:tcPr marL="57513" marR="57513" marT="15901" marB="1590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Polyvinylchloride</a:t>
                      </a:r>
                      <a:b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(PVC)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absorption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0.02 - 0.400 %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 alkaline and water resistance.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Insoluble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ossible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5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Teflon</a:t>
                      </a:r>
                      <a:b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(PTFE)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absorption</a:t>
                      </a: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0.21 - 0.49 %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Excellent chemical resistance.</a:t>
                      </a:r>
                      <a:endParaRPr lang="en-US" altLang="ko-KR" sz="1200" b="1" u="non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Kapton</a:t>
                      </a:r>
                      <a:b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ko-KR" sz="1200" b="1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(polyimide)</a:t>
                      </a:r>
                    </a:p>
                  </a:txBody>
                  <a:tcPr marL="57513" marR="57513" marT="15901" marB="159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de-DE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 absorption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2.8 % </a:t>
                      </a:r>
                    </a:p>
                    <a:p>
                      <a:pPr marL="174625" marR="0" indent="-17462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Greater resistance to water, resistant to organic solvents. </a:t>
                      </a:r>
                    </a:p>
                  </a:txBody>
                  <a:tcPr marL="57513" marR="57513" marT="15901" marB="1590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39602"/>
            <a:ext cx="7622539" cy="504000"/>
          </a:xfrm>
        </p:spPr>
        <p:txBody>
          <a:bodyPr/>
          <a:lstStyle/>
          <a:p>
            <a:pPr algn="r" eaLnBrk="1" hangingPunct="1"/>
            <a:r>
              <a:rPr lang="en-US" altLang="ko-K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Properties of concerned materials in Acc. tunnel </a:t>
            </a:r>
          </a:p>
        </p:txBody>
      </p:sp>
    </p:spTree>
    <p:extLst>
      <p:ext uri="{BB962C8B-B14F-4D97-AF65-F5344CB8AC3E}">
        <p14:creationId xmlns:p14="http://schemas.microsoft.com/office/powerpoint/2010/main" val="11474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">
  <a:themeElements>
    <a:clrScheme name="forma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mat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5885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5885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굴림" pitchFamily="50" charset="-127"/>
          </a:defRPr>
        </a:defPPr>
      </a:lstStyle>
    </a:lnDef>
  </a:objectDefaults>
  <a:extraClrSchemeLst>
    <a:extraClrScheme>
      <a:clrScheme name="forma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102245</TotalTime>
  <Words>1613</Words>
  <Application>Microsoft Office PowerPoint</Application>
  <PresentationFormat>화면 슬라이드 쇼(4:3)</PresentationFormat>
  <Paragraphs>447</Paragraphs>
  <Slides>24</Slides>
  <Notes>24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6" baseType="lpstr">
      <vt:lpstr>format</vt:lpstr>
      <vt:lpstr>Graph</vt:lpstr>
      <vt:lpstr>PowerPoint 프레젠테이션</vt:lpstr>
      <vt:lpstr>Introduction</vt:lpstr>
      <vt:lpstr>Introduction</vt:lpstr>
      <vt:lpstr>Case study: Fire at Acc. facilities</vt:lpstr>
      <vt:lpstr>Case study: Flood at Acc. facilities</vt:lpstr>
      <vt:lpstr>Issued point of fire/flood event</vt:lpstr>
      <vt:lpstr>Properties of concerned materials in Acc. tunnel </vt:lpstr>
      <vt:lpstr>Properties of concerned materials in Acc. tunnel </vt:lpstr>
      <vt:lpstr>Properties of concerned materials in Acc. tunnel </vt:lpstr>
      <vt:lpstr>Properties of concerned materials in Acc. tunnel </vt:lpstr>
      <vt:lpstr>Properties of concerned materials in Acc. tunnel </vt:lpstr>
      <vt:lpstr>Properties of concerned materials in Acc. tunnel </vt:lpstr>
      <vt:lpstr>Properties of concerned materials in Acc. tunnel </vt:lpstr>
      <vt:lpstr>Properties of concerned materials in Acc. tunnel </vt:lpstr>
      <vt:lpstr>Properties of concerned materials in Acc. tunnel </vt:lpstr>
      <vt:lpstr>Assumed leakage path of radioactive material </vt:lpstr>
      <vt:lpstr>Assumed leakage path of radioactive material </vt:lpstr>
      <vt:lpstr>Activation calculation using MC codes</vt:lpstr>
      <vt:lpstr>Comparison of MC calculations</vt:lpstr>
      <vt:lpstr>Activity ratio of MC codes vs FLUKA</vt:lpstr>
      <vt:lpstr>Comparison of specific activity </vt:lpstr>
      <vt:lpstr>Comparison of clearance index 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NamSuk</dc:creator>
  <cp:lastModifiedBy>rad</cp:lastModifiedBy>
  <cp:revision>3146</cp:revision>
  <cp:lastPrinted>2016-04-04T09:57:27Z</cp:lastPrinted>
  <dcterms:created xsi:type="dcterms:W3CDTF">1601-01-01T00:00:00Z</dcterms:created>
  <dcterms:modified xsi:type="dcterms:W3CDTF">2017-05-24T08:28:35Z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