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757" r:id="rId3"/>
    <p:sldMasterId id="2147483774" r:id="rId4"/>
    <p:sldMasterId id="2147483786" r:id="rId5"/>
    <p:sldMasterId id="2147483803" r:id="rId6"/>
    <p:sldMasterId id="2147483815" r:id="rId7"/>
    <p:sldMasterId id="2147483846" r:id="rId8"/>
    <p:sldMasterId id="2147483858" r:id="rId9"/>
    <p:sldMasterId id="2147483874" r:id="rId10"/>
  </p:sldMasterIdLst>
  <p:notesMasterIdLst>
    <p:notesMasterId r:id="rId39"/>
  </p:notesMasterIdLst>
  <p:sldIdLst>
    <p:sldId id="256" r:id="rId11"/>
    <p:sldId id="351" r:id="rId12"/>
    <p:sldId id="352" r:id="rId13"/>
    <p:sldId id="353" r:id="rId14"/>
    <p:sldId id="375" r:id="rId15"/>
    <p:sldId id="377" r:id="rId16"/>
    <p:sldId id="373" r:id="rId17"/>
    <p:sldId id="374" r:id="rId18"/>
    <p:sldId id="371" r:id="rId19"/>
    <p:sldId id="372" r:id="rId20"/>
    <p:sldId id="403" r:id="rId21"/>
    <p:sldId id="404" r:id="rId22"/>
    <p:sldId id="405" r:id="rId23"/>
    <p:sldId id="395" r:id="rId24"/>
    <p:sldId id="396" r:id="rId25"/>
    <p:sldId id="397" r:id="rId26"/>
    <p:sldId id="406" r:id="rId27"/>
    <p:sldId id="357" r:id="rId28"/>
    <p:sldId id="399" r:id="rId29"/>
    <p:sldId id="294" r:id="rId30"/>
    <p:sldId id="400" r:id="rId31"/>
    <p:sldId id="402" r:id="rId32"/>
    <p:sldId id="394" r:id="rId33"/>
    <p:sldId id="367" r:id="rId34"/>
    <p:sldId id="380" r:id="rId35"/>
    <p:sldId id="368" r:id="rId36"/>
    <p:sldId id="369" r:id="rId37"/>
    <p:sldId id="370"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114"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229"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344"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458"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5573"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2688"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199801"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6917"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6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1143000" y="685800"/>
            <a:ext cx="4572000" cy="3429000"/>
          </a:xfrm>
          <a:prstGeom prst="rect">
            <a:avLst/>
          </a:prstGeom>
        </p:spPr>
        <p:txBody>
          <a:bodyPr/>
          <a:lstStyle/>
          <a:p>
            <a:endParaRPr/>
          </a:p>
        </p:txBody>
      </p:sp>
      <p:sp>
        <p:nvSpPr>
          <p:cNvPr id="427" name="Shape 4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649388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61A53A7-64CD-4D0E-AAE8-1AC9C79D7085}" type="slidenum">
              <a:rPr lang="sv-SE" smtClean="0"/>
              <a:pPr/>
              <a:t>8</a:t>
            </a:fld>
            <a:endParaRPr lang="sv-SE" dirty="0"/>
          </a:p>
        </p:txBody>
      </p:sp>
    </p:spTree>
    <p:extLst>
      <p:ext uri="{BB962C8B-B14F-4D97-AF65-F5344CB8AC3E}">
        <p14:creationId xmlns:p14="http://schemas.microsoft.com/office/powerpoint/2010/main" val="91329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Shape 1514"/>
          <p:cNvSpPr>
            <a:spLocks noGrp="1" noRot="1" noChangeAspect="1"/>
          </p:cNvSpPr>
          <p:nvPr>
            <p:ph type="sldImg"/>
          </p:nvPr>
        </p:nvSpPr>
        <p:spPr>
          <a:prstGeom prst="rect">
            <a:avLst/>
          </a:prstGeom>
        </p:spPr>
        <p:txBody>
          <a:bodyPr/>
          <a:lstStyle/>
          <a:p>
            <a:endParaRPr/>
          </a:p>
        </p:txBody>
      </p:sp>
      <p:sp>
        <p:nvSpPr>
          <p:cNvPr id="1515" name="Shape 1515"/>
          <p:cNvSpPr>
            <a:spLocks noGrp="1"/>
          </p:cNvSpPr>
          <p:nvPr>
            <p:ph type="body" sz="quarter" idx="1"/>
          </p:nvPr>
        </p:nvSpPr>
        <p:spPr>
          <a:prstGeom prst="rect">
            <a:avLst/>
          </a:prstGeom>
        </p:spPr>
        <p:txBody>
          <a:bodyPr/>
          <a:lstStyle>
            <a:lvl1pPr>
              <a:lnSpc>
                <a:spcPct val="117999"/>
              </a:lnSpc>
              <a:defRPr>
                <a:latin typeface="Helvetica Neue"/>
                <a:ea typeface="Helvetica Neue"/>
                <a:cs typeface="Helvetica Neue"/>
                <a:sym typeface="Helvetica Neue"/>
              </a:defRPr>
            </a:lvl1pPr>
          </a:lstStyle>
          <a:p>
            <a:r>
              <a:t>Collaboration model in place. Neutron instrument building community not used to working in the fashion but is taking ICB seriously. </a:t>
            </a:r>
          </a:p>
        </p:txBody>
      </p:sp>
    </p:spTree>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103" name="Shape 103"/>
          <p:cNvSpPr/>
          <p:nvPr/>
        </p:nvSpPr>
        <p:spPr>
          <a:xfrm>
            <a:off x="-1" y="0"/>
            <a:ext cx="9144002" cy="1434355"/>
          </a:xfrm>
          <a:prstGeom prst="rect">
            <a:avLst/>
          </a:prstGeom>
          <a:solidFill>
            <a:srgbClr val="0094CA"/>
          </a:solidFill>
          <a:ln w="3175">
            <a:miter lim="400000"/>
          </a:ln>
        </p:spPr>
        <p:txBody>
          <a:bodyPr lIns="45719" rIns="45719" anchor="ctr"/>
          <a:lstStyle/>
          <a:p>
            <a:pPr algn="ctr">
              <a:defRPr>
                <a:solidFill>
                  <a:srgbClr val="0094CA"/>
                </a:solidFill>
              </a:defRPr>
            </a:pPr>
            <a:endParaRPr/>
          </a:p>
        </p:txBody>
      </p:sp>
      <p:pic>
        <p:nvPicPr>
          <p:cNvPr id="104" name="image1.png" descr="ESS-vit-logga.png"/>
          <p:cNvPicPr>
            <a:picLocks noChangeAspect="1"/>
          </p:cNvPicPr>
          <p:nvPr/>
        </p:nvPicPr>
        <p:blipFill>
          <a:blip r:embed="rId2">
            <a:extLst/>
          </a:blip>
          <a:stretch>
            <a:fillRect/>
          </a:stretch>
        </p:blipFill>
        <p:spPr>
          <a:xfrm>
            <a:off x="7326973" y="378761"/>
            <a:ext cx="1359827" cy="727508"/>
          </a:xfrm>
          <a:prstGeom prst="rect">
            <a:avLst/>
          </a:prstGeom>
          <a:ln w="12700">
            <a:miter lim="400000"/>
          </a:ln>
        </p:spPr>
      </p:pic>
      <p:sp>
        <p:nvSpPr>
          <p:cNvPr id="105" name="Shape 105"/>
          <p:cNvSpPr>
            <a:spLocks noGrp="1"/>
          </p:cNvSpPr>
          <p:nvPr>
            <p:ph type="body" sz="half" idx="1"/>
          </p:nvPr>
        </p:nvSpPr>
        <p:spPr>
          <a:xfrm>
            <a:off x="593514" y="1955802"/>
            <a:ext cx="4766945" cy="4902199"/>
          </a:xfrm>
          <a:prstGeom prst="rect">
            <a:avLst/>
          </a:prstGeom>
        </p:spPr>
        <p:txBody>
          <a:bodyPr lIns="0" tIns="0" rIns="0" bIns="0">
            <a:noAutofit/>
          </a:bodyPr>
          <a:lstStyle>
            <a:lvl1pPr marL="368256" indent="-314267" defTabSz="457114">
              <a:spcBef>
                <a:spcPts val="1200"/>
              </a:spcBef>
              <a:defRPr sz="2200">
                <a:solidFill>
                  <a:srgbClr val="0094CA"/>
                </a:solidFill>
              </a:defRPr>
            </a:lvl1pPr>
            <a:lvl2pPr marL="699869" indent="-285947" defTabSz="457114">
              <a:spcBef>
                <a:spcPts val="1200"/>
              </a:spcBef>
              <a:buSzPct val="75000"/>
              <a:buChar char="-"/>
              <a:defRPr sz="2200">
                <a:solidFill>
                  <a:srgbClr val="0094CA"/>
                </a:solidFill>
              </a:defRPr>
            </a:lvl2pPr>
            <a:lvl3pPr marL="0" indent="914229" defTabSz="457114">
              <a:spcBef>
                <a:spcPts val="1200"/>
              </a:spcBef>
              <a:buSzTx/>
              <a:buNone/>
              <a:defRPr sz="2200">
                <a:solidFill>
                  <a:srgbClr val="0094CA"/>
                </a:solidFill>
              </a:defRPr>
            </a:lvl3pPr>
            <a:lvl4pPr marL="0" indent="1371344" defTabSz="457114">
              <a:spcBef>
                <a:spcPts val="1200"/>
              </a:spcBef>
              <a:buSzTx/>
              <a:buNone/>
              <a:defRPr sz="2200">
                <a:solidFill>
                  <a:srgbClr val="0094CA"/>
                </a:solidFill>
              </a:defRPr>
            </a:lvl4pPr>
            <a:lvl5pPr marL="0" indent="1828458" defTabSz="457114">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title"/>
          </p:nvPr>
        </p:nvSpPr>
        <p:spPr>
          <a:xfrm>
            <a:off x="593511" y="-1"/>
            <a:ext cx="5762626" cy="1441452"/>
          </a:xfrm>
          <a:prstGeom prst="rect">
            <a:avLst/>
          </a:prstGeom>
        </p:spPr>
        <p:txBody>
          <a:bodyPr lIns="0" tIns="0" rIns="0" bIns="0">
            <a:noAutofit/>
          </a:bodyPr>
          <a:lstStyle>
            <a:lvl1pPr algn="l" defTabSz="457114">
              <a:defRPr sz="2600">
                <a:solidFill>
                  <a:srgbClr val="FFFFFF"/>
                </a:solidFill>
              </a:defRPr>
            </a:lvl1pPr>
          </a:lstStyle>
          <a:p>
            <a:r>
              <a:t>Title Text</a:t>
            </a:r>
          </a:p>
        </p:txBody>
      </p:sp>
      <p:sp>
        <p:nvSpPr>
          <p:cNvPr id="107" name="Shape 107"/>
          <p:cNvSpPr/>
          <p:nvPr/>
        </p:nvSpPr>
        <p:spPr>
          <a:xfrm>
            <a:off x="-326072" y="1452398"/>
            <a:ext cx="9696396" cy="1"/>
          </a:xfrm>
          <a:prstGeom prst="line">
            <a:avLst/>
          </a:prstGeom>
          <a:ln w="3175">
            <a:solidFill>
              <a:srgbClr val="FFFFFF"/>
            </a:solidFill>
            <a:bevel/>
          </a:ln>
        </p:spPr>
        <p:txBody>
          <a:bodyPr lIns="45719" rIns="45719"/>
          <a:lstStyle/>
          <a:p>
            <a:pPr defTabSz="457200">
              <a:defRPr sz="1000">
                <a:latin typeface="+mj-lt"/>
                <a:ea typeface="+mj-ea"/>
                <a:cs typeface="+mj-cs"/>
                <a:sym typeface="Helvetica"/>
              </a:defRPr>
            </a:pPr>
            <a:endParaRPr/>
          </a:p>
        </p:txBody>
      </p:sp>
      <p:grpSp>
        <p:nvGrpSpPr>
          <p:cNvPr id="125" name="Group 125"/>
          <p:cNvGrpSpPr/>
          <p:nvPr/>
        </p:nvGrpSpPr>
        <p:grpSpPr>
          <a:xfrm>
            <a:off x="5147627" y="1176940"/>
            <a:ext cx="3881439" cy="201613"/>
            <a:chOff x="0" y="0"/>
            <a:chExt cx="3881437" cy="201612"/>
          </a:xfrm>
        </p:grpSpPr>
        <p:pic>
          <p:nvPicPr>
            <p:cNvPr id="108" name="image3.png"/>
            <p:cNvPicPr>
              <a:picLocks noChangeAspect="1"/>
            </p:cNvPicPr>
            <p:nvPr/>
          </p:nvPicPr>
          <p:blipFill>
            <a:blip r:embed="rId3">
              <a:extLst/>
            </a:blip>
            <a:stretch>
              <a:fillRect/>
            </a:stretch>
          </p:blipFill>
          <p:spPr>
            <a:xfrm>
              <a:off x="691600" y="1471"/>
              <a:ext cx="192902" cy="194285"/>
            </a:xfrm>
            <a:prstGeom prst="rect">
              <a:avLst/>
            </a:prstGeom>
            <a:ln w="3175" cap="flat">
              <a:noFill/>
              <a:miter lim="400000"/>
            </a:ln>
            <a:effectLst>
              <a:outerShdw blurRad="76200" dist="38100" dir="2700000" rotWithShape="0">
                <a:srgbClr val="000000">
                  <a:alpha val="40998"/>
                </a:srgbClr>
              </a:outerShdw>
            </a:effectLst>
          </p:spPr>
        </p:pic>
        <p:pic>
          <p:nvPicPr>
            <p:cNvPr id="109" name="image4.png"/>
            <p:cNvPicPr>
              <a:picLocks noChangeAspect="1"/>
            </p:cNvPicPr>
            <p:nvPr/>
          </p:nvPicPr>
          <p:blipFill>
            <a:blip r:embed="rId4">
              <a:extLst/>
            </a:blip>
            <a:stretch>
              <a:fillRect/>
            </a:stretch>
          </p:blipFill>
          <p:spPr>
            <a:xfrm>
              <a:off x="0" y="3664"/>
              <a:ext cx="192902" cy="194284"/>
            </a:xfrm>
            <a:prstGeom prst="rect">
              <a:avLst/>
            </a:prstGeom>
            <a:ln w="3175" cap="flat">
              <a:noFill/>
              <a:miter lim="400000"/>
            </a:ln>
            <a:effectLst>
              <a:outerShdw blurRad="76200" dist="38100" dir="2700000" rotWithShape="0">
                <a:srgbClr val="000000">
                  <a:alpha val="40998"/>
                </a:srgbClr>
              </a:outerShdw>
            </a:effectLst>
          </p:spPr>
        </p:pic>
        <p:pic>
          <p:nvPicPr>
            <p:cNvPr id="110" name="image5.png"/>
            <p:cNvPicPr>
              <a:picLocks noChangeAspect="1"/>
            </p:cNvPicPr>
            <p:nvPr/>
          </p:nvPicPr>
          <p:blipFill>
            <a:blip r:embed="rId5">
              <a:extLst/>
            </a:blip>
            <a:stretch>
              <a:fillRect/>
            </a:stretch>
          </p:blipFill>
          <p:spPr>
            <a:xfrm>
              <a:off x="230533" y="6576"/>
              <a:ext cx="192902" cy="194284"/>
            </a:xfrm>
            <a:prstGeom prst="rect">
              <a:avLst/>
            </a:prstGeom>
            <a:ln w="3175" cap="flat">
              <a:noFill/>
              <a:miter lim="400000"/>
            </a:ln>
            <a:effectLst>
              <a:outerShdw blurRad="76200" dist="38100" dir="2700000" rotWithShape="0">
                <a:srgbClr val="000000">
                  <a:alpha val="40998"/>
                </a:srgbClr>
              </a:outerShdw>
            </a:effectLst>
          </p:spPr>
        </p:pic>
        <p:pic>
          <p:nvPicPr>
            <p:cNvPr id="111" name="image6.png"/>
            <p:cNvPicPr>
              <a:picLocks noChangeAspect="1"/>
            </p:cNvPicPr>
            <p:nvPr/>
          </p:nvPicPr>
          <p:blipFill>
            <a:blip r:embed="rId6">
              <a:extLst/>
            </a:blip>
            <a:stretch>
              <a:fillRect/>
            </a:stretch>
          </p:blipFill>
          <p:spPr>
            <a:xfrm>
              <a:off x="922133" y="5856"/>
              <a:ext cx="192903" cy="194284"/>
            </a:xfrm>
            <a:prstGeom prst="rect">
              <a:avLst/>
            </a:prstGeom>
            <a:ln w="3175" cap="flat">
              <a:noFill/>
              <a:miter lim="400000"/>
            </a:ln>
            <a:effectLst>
              <a:outerShdw blurRad="76200" dist="38100" dir="2700000" rotWithShape="0">
                <a:srgbClr val="000000">
                  <a:alpha val="40998"/>
                </a:srgbClr>
              </a:outerShdw>
            </a:effectLst>
          </p:spPr>
        </p:pic>
        <p:pic>
          <p:nvPicPr>
            <p:cNvPr id="112" name="image7.png"/>
            <p:cNvPicPr>
              <a:picLocks noChangeAspect="1"/>
            </p:cNvPicPr>
            <p:nvPr/>
          </p:nvPicPr>
          <p:blipFill>
            <a:blip r:embed="rId7">
              <a:extLst/>
            </a:blip>
            <a:stretch>
              <a:fillRect/>
            </a:stretch>
          </p:blipFill>
          <p:spPr>
            <a:xfrm>
              <a:off x="3227468" y="1471"/>
              <a:ext cx="192903" cy="194285"/>
            </a:xfrm>
            <a:prstGeom prst="rect">
              <a:avLst/>
            </a:prstGeom>
            <a:ln w="3175" cap="flat">
              <a:noFill/>
              <a:miter lim="400000"/>
            </a:ln>
            <a:effectLst>
              <a:outerShdw blurRad="76200" dist="38100" dir="2700000" rotWithShape="0">
                <a:srgbClr val="000000">
                  <a:alpha val="40998"/>
                </a:srgbClr>
              </a:outerShdw>
            </a:effectLst>
          </p:spPr>
        </p:pic>
        <p:pic>
          <p:nvPicPr>
            <p:cNvPr id="113" name="image8.png"/>
            <p:cNvPicPr>
              <a:picLocks noChangeAspect="1"/>
            </p:cNvPicPr>
            <p:nvPr/>
          </p:nvPicPr>
          <p:blipFill>
            <a:blip r:embed="rId8">
              <a:extLst/>
            </a:blip>
            <a:stretch>
              <a:fillRect/>
            </a:stretch>
          </p:blipFill>
          <p:spPr>
            <a:xfrm>
              <a:off x="2535868" y="1471"/>
              <a:ext cx="192902" cy="194285"/>
            </a:xfrm>
            <a:prstGeom prst="rect">
              <a:avLst/>
            </a:prstGeom>
            <a:ln w="3175" cap="flat">
              <a:noFill/>
              <a:miter lim="400000"/>
            </a:ln>
            <a:effectLst>
              <a:outerShdw blurRad="76200" dist="38100" dir="2700000" rotWithShape="0">
                <a:srgbClr val="000000">
                  <a:alpha val="40998"/>
                </a:srgbClr>
              </a:outerShdw>
            </a:effectLst>
          </p:spPr>
        </p:pic>
        <p:pic>
          <p:nvPicPr>
            <p:cNvPr id="114" name="image9.png"/>
            <p:cNvPicPr>
              <a:picLocks noChangeAspect="1"/>
            </p:cNvPicPr>
            <p:nvPr/>
          </p:nvPicPr>
          <p:blipFill>
            <a:blip r:embed="rId9">
              <a:extLst/>
            </a:blip>
            <a:stretch>
              <a:fillRect/>
            </a:stretch>
          </p:blipFill>
          <p:spPr>
            <a:xfrm>
              <a:off x="2305335" y="1471"/>
              <a:ext cx="192902" cy="194285"/>
            </a:xfrm>
            <a:prstGeom prst="rect">
              <a:avLst/>
            </a:prstGeom>
            <a:ln w="3175" cap="flat">
              <a:noFill/>
              <a:miter lim="400000"/>
            </a:ln>
            <a:effectLst>
              <a:outerShdw blurRad="76200" dist="38100" dir="2700000" rotWithShape="0">
                <a:srgbClr val="000000">
                  <a:alpha val="40998"/>
                </a:srgbClr>
              </a:outerShdw>
            </a:effectLst>
          </p:spPr>
        </p:pic>
        <p:pic>
          <p:nvPicPr>
            <p:cNvPr id="115" name="image10.png"/>
            <p:cNvPicPr>
              <a:picLocks noChangeAspect="1"/>
            </p:cNvPicPr>
            <p:nvPr/>
          </p:nvPicPr>
          <p:blipFill>
            <a:blip r:embed="rId10">
              <a:extLst/>
            </a:blip>
            <a:stretch>
              <a:fillRect/>
            </a:stretch>
          </p:blipFill>
          <p:spPr>
            <a:xfrm>
              <a:off x="1844268" y="7328"/>
              <a:ext cx="192902" cy="194285"/>
            </a:xfrm>
            <a:prstGeom prst="rect">
              <a:avLst/>
            </a:prstGeom>
            <a:ln w="3175" cap="flat">
              <a:noFill/>
              <a:miter lim="400000"/>
            </a:ln>
            <a:effectLst>
              <a:outerShdw blurRad="76200" dist="38100" dir="2700000" rotWithShape="0">
                <a:srgbClr val="000000">
                  <a:alpha val="40998"/>
                </a:srgbClr>
              </a:outerShdw>
            </a:effectLst>
          </p:spPr>
        </p:pic>
        <p:pic>
          <p:nvPicPr>
            <p:cNvPr id="116" name="image11.png"/>
            <p:cNvPicPr>
              <a:picLocks noChangeAspect="1"/>
            </p:cNvPicPr>
            <p:nvPr/>
          </p:nvPicPr>
          <p:blipFill>
            <a:blip r:embed="rId11">
              <a:extLst/>
            </a:blip>
            <a:stretch>
              <a:fillRect/>
            </a:stretch>
          </p:blipFill>
          <p:spPr>
            <a:xfrm>
              <a:off x="3458002" y="3664"/>
              <a:ext cx="192903" cy="194284"/>
            </a:xfrm>
            <a:prstGeom prst="rect">
              <a:avLst/>
            </a:prstGeom>
            <a:ln w="3175" cap="flat">
              <a:noFill/>
              <a:miter lim="400000"/>
            </a:ln>
            <a:effectLst>
              <a:outerShdw blurRad="76200" dist="38100" dir="2700000" rotWithShape="0">
                <a:srgbClr val="000000">
                  <a:alpha val="40998"/>
                </a:srgbClr>
              </a:outerShdw>
            </a:effectLst>
          </p:spPr>
        </p:pic>
        <p:pic>
          <p:nvPicPr>
            <p:cNvPr id="117" name="image12.png"/>
            <p:cNvPicPr>
              <a:picLocks noChangeAspect="1"/>
            </p:cNvPicPr>
            <p:nvPr/>
          </p:nvPicPr>
          <p:blipFill>
            <a:blip r:embed="rId12">
              <a:extLst/>
            </a:blip>
            <a:stretch>
              <a:fillRect/>
            </a:stretch>
          </p:blipFill>
          <p:spPr>
            <a:xfrm>
              <a:off x="1152666" y="5856"/>
              <a:ext cx="192903" cy="194284"/>
            </a:xfrm>
            <a:prstGeom prst="rect">
              <a:avLst/>
            </a:prstGeom>
            <a:ln w="3175" cap="flat">
              <a:noFill/>
              <a:miter lim="400000"/>
            </a:ln>
            <a:effectLst>
              <a:outerShdw blurRad="76200" dist="38100" dir="2700000" rotWithShape="0">
                <a:srgbClr val="000000">
                  <a:alpha val="40998"/>
                </a:srgbClr>
              </a:outerShdw>
            </a:effectLst>
          </p:spPr>
        </p:pic>
        <p:pic>
          <p:nvPicPr>
            <p:cNvPr id="118" name="image13.png"/>
            <p:cNvPicPr>
              <a:picLocks noChangeAspect="1"/>
            </p:cNvPicPr>
            <p:nvPr/>
          </p:nvPicPr>
          <p:blipFill>
            <a:blip r:embed="rId13">
              <a:extLst/>
            </a:blip>
            <a:stretch>
              <a:fillRect/>
            </a:stretch>
          </p:blipFill>
          <p:spPr>
            <a:xfrm>
              <a:off x="2074801" y="1471"/>
              <a:ext cx="192902" cy="194285"/>
            </a:xfrm>
            <a:prstGeom prst="rect">
              <a:avLst/>
            </a:prstGeom>
            <a:ln w="3175" cap="flat">
              <a:noFill/>
              <a:miter lim="400000"/>
            </a:ln>
            <a:effectLst>
              <a:outerShdw blurRad="76200" dist="38100" dir="2700000" rotWithShape="0">
                <a:srgbClr val="000000">
                  <a:alpha val="40998"/>
                </a:srgbClr>
              </a:outerShdw>
            </a:effectLst>
          </p:spPr>
        </p:pic>
        <p:pic>
          <p:nvPicPr>
            <p:cNvPr id="119" name="image14.png"/>
            <p:cNvPicPr>
              <a:picLocks noChangeAspect="1"/>
            </p:cNvPicPr>
            <p:nvPr/>
          </p:nvPicPr>
          <p:blipFill>
            <a:blip r:embed="rId14">
              <a:extLst/>
            </a:blip>
            <a:stretch>
              <a:fillRect/>
            </a:stretch>
          </p:blipFill>
          <p:spPr>
            <a:xfrm>
              <a:off x="1614130" y="0"/>
              <a:ext cx="192507" cy="194283"/>
            </a:xfrm>
            <a:prstGeom prst="rect">
              <a:avLst/>
            </a:prstGeom>
            <a:ln w="3175" cap="flat">
              <a:noFill/>
              <a:miter lim="400000"/>
            </a:ln>
            <a:effectLst>
              <a:outerShdw blurRad="76200" dist="38100" dir="2700000" rotWithShape="0">
                <a:srgbClr val="000000">
                  <a:alpha val="40998"/>
                </a:srgbClr>
              </a:outerShdw>
            </a:effectLst>
          </p:spPr>
        </p:pic>
        <p:pic>
          <p:nvPicPr>
            <p:cNvPr id="120" name="image15.png"/>
            <p:cNvPicPr>
              <a:picLocks noChangeAspect="1"/>
            </p:cNvPicPr>
            <p:nvPr/>
          </p:nvPicPr>
          <p:blipFill>
            <a:blip r:embed="rId15">
              <a:extLst/>
            </a:blip>
            <a:stretch>
              <a:fillRect/>
            </a:stretch>
          </p:blipFill>
          <p:spPr>
            <a:xfrm>
              <a:off x="2766401" y="1471"/>
              <a:ext cx="192903" cy="194285"/>
            </a:xfrm>
            <a:prstGeom prst="rect">
              <a:avLst/>
            </a:prstGeom>
            <a:ln w="3175" cap="flat">
              <a:noFill/>
              <a:miter lim="400000"/>
            </a:ln>
            <a:effectLst>
              <a:outerShdw blurRad="76200" dist="38100" dir="2700000" rotWithShape="0">
                <a:srgbClr val="000000">
                  <a:alpha val="40998"/>
                </a:srgbClr>
              </a:outerShdw>
            </a:effectLst>
          </p:spPr>
        </p:pic>
        <p:pic>
          <p:nvPicPr>
            <p:cNvPr id="121" name="image16.png"/>
            <p:cNvPicPr>
              <a:picLocks noChangeAspect="1"/>
            </p:cNvPicPr>
            <p:nvPr/>
          </p:nvPicPr>
          <p:blipFill>
            <a:blip r:embed="rId16">
              <a:extLst/>
            </a:blip>
            <a:stretch>
              <a:fillRect/>
            </a:stretch>
          </p:blipFill>
          <p:spPr>
            <a:xfrm>
              <a:off x="1383200" y="1471"/>
              <a:ext cx="192903" cy="194285"/>
            </a:xfrm>
            <a:prstGeom prst="rect">
              <a:avLst/>
            </a:prstGeom>
            <a:ln w="3175" cap="flat">
              <a:noFill/>
              <a:miter lim="400000"/>
            </a:ln>
            <a:effectLst>
              <a:outerShdw blurRad="76200" dist="38100" dir="2700000" rotWithShape="0">
                <a:srgbClr val="000000">
                  <a:alpha val="40998"/>
                </a:srgbClr>
              </a:outerShdw>
            </a:effectLst>
          </p:spPr>
        </p:pic>
        <p:pic>
          <p:nvPicPr>
            <p:cNvPr id="122" name="image17.png"/>
            <p:cNvPicPr>
              <a:picLocks noChangeAspect="1"/>
            </p:cNvPicPr>
            <p:nvPr/>
          </p:nvPicPr>
          <p:blipFill>
            <a:blip r:embed="rId17">
              <a:extLst/>
            </a:blip>
            <a:stretch>
              <a:fillRect/>
            </a:stretch>
          </p:blipFill>
          <p:spPr>
            <a:xfrm>
              <a:off x="2996934" y="1471"/>
              <a:ext cx="192904" cy="194285"/>
            </a:xfrm>
            <a:prstGeom prst="rect">
              <a:avLst/>
            </a:prstGeom>
            <a:ln w="3175" cap="flat">
              <a:noFill/>
              <a:miter lim="400000"/>
            </a:ln>
            <a:effectLst>
              <a:outerShdw blurRad="76200" dist="38100" dir="2700000" rotWithShape="0">
                <a:srgbClr val="000000">
                  <a:alpha val="40998"/>
                </a:srgbClr>
              </a:outerShdw>
            </a:effectLst>
          </p:spPr>
        </p:pic>
        <p:pic>
          <p:nvPicPr>
            <p:cNvPr id="123" name="image18.png"/>
            <p:cNvPicPr>
              <a:picLocks noChangeAspect="1"/>
            </p:cNvPicPr>
            <p:nvPr/>
          </p:nvPicPr>
          <p:blipFill>
            <a:blip r:embed="rId18">
              <a:extLst/>
            </a:blip>
            <a:stretch>
              <a:fillRect/>
            </a:stretch>
          </p:blipFill>
          <p:spPr>
            <a:xfrm>
              <a:off x="461066" y="6576"/>
              <a:ext cx="192903" cy="194284"/>
            </a:xfrm>
            <a:prstGeom prst="rect">
              <a:avLst/>
            </a:prstGeom>
            <a:ln w="3175" cap="flat">
              <a:noFill/>
              <a:miter lim="400000"/>
            </a:ln>
            <a:effectLst>
              <a:outerShdw blurRad="76200" dist="38100" dir="2700000" rotWithShape="0">
                <a:srgbClr val="000000">
                  <a:alpha val="40998"/>
                </a:srgbClr>
              </a:outerShdw>
            </a:effectLst>
          </p:spPr>
        </p:pic>
        <p:pic>
          <p:nvPicPr>
            <p:cNvPr id="124" name="image19.png"/>
            <p:cNvPicPr>
              <a:picLocks noChangeAspect="1"/>
            </p:cNvPicPr>
            <p:nvPr/>
          </p:nvPicPr>
          <p:blipFill>
            <a:blip r:embed="rId19">
              <a:extLst/>
            </a:blip>
            <a:stretch>
              <a:fillRect/>
            </a:stretch>
          </p:blipFill>
          <p:spPr>
            <a:xfrm>
              <a:off x="3688534" y="3664"/>
              <a:ext cx="192904" cy="194284"/>
            </a:xfrm>
            <a:prstGeom prst="rect">
              <a:avLst/>
            </a:prstGeom>
            <a:ln w="3175" cap="flat">
              <a:noFill/>
              <a:miter lim="400000"/>
            </a:ln>
            <a:effectLst>
              <a:outerShdw blurRad="76200" dist="38100" dir="2700000" rotWithShape="0">
                <a:srgbClr val="000000">
                  <a:alpha val="40998"/>
                </a:srgbClr>
              </a:outerShdw>
            </a:effectLst>
          </p:spPr>
        </p:pic>
      </p:grpSp>
      <p:sp>
        <p:nvSpPr>
          <p:cNvPr id="126" name="Shape 126"/>
          <p:cNvSpPr>
            <a:spLocks noGrp="1"/>
          </p:cNvSpPr>
          <p:nvPr>
            <p:ph type="sldNum" sz="quarter" idx="2"/>
          </p:nvPr>
        </p:nvSpPr>
        <p:spPr>
          <a:xfrm>
            <a:off x="6553200" y="6172200"/>
            <a:ext cx="2133600" cy="368301"/>
          </a:xfrm>
          <a:prstGeom prst="rect">
            <a:avLst/>
          </a:prstGeom>
        </p:spPr>
        <p:txBody>
          <a:bodyPr wrap="square" lIns="45719" tIns="45719" rIns="45719" bIns="45719"/>
          <a:lstStyle>
            <a:lvl1pPr defTabSz="457114">
              <a:defRPr sz="1000">
                <a:solidFill>
                  <a:srgbClr val="0094CA"/>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347" name="image2.jpeg"/>
          <p:cNvPicPr>
            <a:picLocks noChangeAspect="1"/>
          </p:cNvPicPr>
          <p:nvPr/>
        </p:nvPicPr>
        <p:blipFill>
          <a:blip r:embed="rId2">
            <a:extLst/>
          </a:blip>
          <a:stretch>
            <a:fillRect/>
          </a:stretch>
        </p:blipFill>
        <p:spPr>
          <a:xfrm>
            <a:off x="1118443" y="839390"/>
            <a:ext cx="8132714" cy="6098978"/>
          </a:xfrm>
          <a:prstGeom prst="rect">
            <a:avLst/>
          </a:prstGeom>
          <a:ln w="12700">
            <a:miter lim="400000"/>
          </a:ln>
        </p:spPr>
      </p:pic>
      <p:sp>
        <p:nvSpPr>
          <p:cNvPr id="348" name="Shape 348"/>
          <p:cNvSpPr/>
          <p:nvPr/>
        </p:nvSpPr>
        <p:spPr>
          <a:xfrm>
            <a:off x="7478514" y="7070824"/>
            <a:ext cx="393105" cy="190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822960">
              <a:defRPr sz="1200" b="1">
                <a:solidFill>
                  <a:srgbClr val="1C405B"/>
                </a:solidFill>
                <a:latin typeface="Lucida Grande"/>
                <a:ea typeface="Lucida Grande"/>
                <a:cs typeface="Lucida Grande"/>
                <a:sym typeface="Lucida Grande"/>
              </a:defRPr>
            </a:lvl1pPr>
          </a:lstStyle>
          <a:p>
            <a:pPr>
              <a:defRPr sz="2800" b="0">
                <a:solidFill>
                  <a:srgbClr val="000000"/>
                </a:solidFill>
                <a:latin typeface="Gill Sans"/>
                <a:ea typeface="Gill Sans"/>
                <a:cs typeface="Gill Sans"/>
                <a:sym typeface="Gill Sans"/>
              </a:defRPr>
            </a:pPr>
            <a:r>
              <a:rPr sz="1200" b="1">
                <a:solidFill>
                  <a:srgbClr val="1C405B"/>
                </a:solidFill>
                <a:latin typeface="Lucida Grande"/>
                <a:ea typeface="Lucida Grande"/>
                <a:cs typeface="Lucida Grande"/>
                <a:sym typeface="Lucida Grande"/>
              </a:rPr>
              <a:t>page</a:t>
            </a:r>
          </a:p>
        </p:txBody>
      </p:sp>
      <p:pic>
        <p:nvPicPr>
          <p:cNvPr id="349" name="image3.png"/>
          <p:cNvPicPr>
            <a:picLocks noChangeAspect="1"/>
          </p:cNvPicPr>
          <p:nvPr/>
        </p:nvPicPr>
        <p:blipFill>
          <a:blip r:embed="rId3">
            <a:extLst/>
          </a:blip>
          <a:stretch>
            <a:fillRect/>
          </a:stretch>
        </p:blipFill>
        <p:spPr>
          <a:xfrm>
            <a:off x="267890" y="294679"/>
            <a:ext cx="1190999" cy="634009"/>
          </a:xfrm>
          <a:prstGeom prst="rect">
            <a:avLst/>
          </a:prstGeom>
          <a:ln w="12700">
            <a:miter lim="400000"/>
          </a:ln>
        </p:spPr>
      </p:pic>
      <p:sp>
        <p:nvSpPr>
          <p:cNvPr id="350" name="Shape 350"/>
          <p:cNvSpPr>
            <a:spLocks noGrp="1"/>
          </p:cNvSpPr>
          <p:nvPr>
            <p:ph type="title"/>
          </p:nvPr>
        </p:nvSpPr>
        <p:spPr>
          <a:xfrm>
            <a:off x="2000250" y="392906"/>
            <a:ext cx="6858000" cy="1207295"/>
          </a:xfrm>
          <a:prstGeom prst="rect">
            <a:avLst/>
          </a:prstGeom>
        </p:spPr>
        <p:txBody>
          <a:bodyPr lIns="0" tIns="0" rIns="0" bIns="0" anchor="t">
            <a:noAutofit/>
          </a:bodyPr>
          <a:lstStyle>
            <a:lvl1pPr algn="l" defTabSz="822960">
              <a:defRPr sz="3200">
                <a:solidFill>
                  <a:srgbClr val="1C405B"/>
                </a:solidFill>
                <a:latin typeface="Tahoma"/>
                <a:ea typeface="Tahoma"/>
                <a:cs typeface="Tahoma"/>
                <a:sym typeface="Tahoma"/>
              </a:defRPr>
            </a:lvl1pPr>
          </a:lstStyle>
          <a:p>
            <a:r>
              <a:t>Title Text</a:t>
            </a:r>
          </a:p>
        </p:txBody>
      </p:sp>
      <p:sp>
        <p:nvSpPr>
          <p:cNvPr id="351" name="Shape 351"/>
          <p:cNvSpPr>
            <a:spLocks noGrp="1"/>
          </p:cNvSpPr>
          <p:nvPr>
            <p:ph type="sldNum" sz="quarter" idx="2"/>
          </p:nvPr>
        </p:nvSpPr>
        <p:spPr>
          <a:xfrm>
            <a:off x="8214197" y="7072312"/>
            <a:ext cx="479128" cy="419895"/>
          </a:xfrm>
          <a:prstGeom prst="rect">
            <a:avLst/>
          </a:prstGeom>
        </p:spPr>
        <p:txBody>
          <a:bodyPr lIns="32146" tIns="32146" rIns="32146" bIns="32146" anchor="t"/>
          <a:lstStyle>
            <a:lvl1pPr algn="l" defTabSz="822960">
              <a:defRPr sz="2400" b="1">
                <a:solidFill>
                  <a:srgbClr val="FFFFFF"/>
                </a:solidFill>
                <a:latin typeface="Lucida Grande"/>
                <a:ea typeface="Lucida Grande"/>
                <a:cs typeface="Lucida Grande"/>
                <a:sym typeface="Lucida Grande"/>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9017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060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2269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4300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63465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54643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131087"/>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998806"/>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lvl1pPr>
            <a:lvl2pPr marL="457200" indent="0">
              <a:buNone/>
            </a:lvl2pPr>
            <a:lvl3pPr marL="914400" indent="0">
              <a:buNone/>
            </a:lvl3pPr>
            <a:lvl4pPr marL="1371600" indent="0">
              <a:buNone/>
            </a:lvl4pPr>
            <a:lvl5pPr marL="1828800"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36880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12131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58" name="Shape 358"/>
          <p:cNvSpPr/>
          <p:nvPr/>
        </p:nvSpPr>
        <p:spPr>
          <a:xfrm>
            <a:off x="-1" y="-3"/>
            <a:ext cx="9144002" cy="1434360"/>
          </a:xfrm>
          <a:prstGeom prst="rect">
            <a:avLst/>
          </a:prstGeom>
          <a:solidFill>
            <a:srgbClr val="0094CA"/>
          </a:solidFill>
          <a:ln w="3175">
            <a:miter lim="400000"/>
          </a:ln>
        </p:spPr>
        <p:txBody>
          <a:bodyPr lIns="45719" rIns="45719" anchor="ctr"/>
          <a:lstStyle/>
          <a:p>
            <a:pPr algn="ctr" defTabSz="411405">
              <a:defRPr>
                <a:solidFill>
                  <a:srgbClr val="0094CA"/>
                </a:solidFill>
              </a:defRPr>
            </a:pPr>
            <a:endParaRPr/>
          </a:p>
        </p:txBody>
      </p:sp>
      <p:pic>
        <p:nvPicPr>
          <p:cNvPr id="359" name="image1.png" descr="ESS-vit-logga.png"/>
          <p:cNvPicPr>
            <a:picLocks noChangeAspect="1"/>
          </p:cNvPicPr>
          <p:nvPr/>
        </p:nvPicPr>
        <p:blipFill>
          <a:blip r:embed="rId2">
            <a:extLst/>
          </a:blip>
          <a:stretch>
            <a:fillRect/>
          </a:stretch>
        </p:blipFill>
        <p:spPr>
          <a:xfrm>
            <a:off x="7326972" y="378761"/>
            <a:ext cx="1359830" cy="727510"/>
          </a:xfrm>
          <a:prstGeom prst="rect">
            <a:avLst/>
          </a:prstGeom>
          <a:ln w="12700">
            <a:miter lim="400000"/>
          </a:ln>
        </p:spPr>
      </p:pic>
      <p:sp>
        <p:nvSpPr>
          <p:cNvPr id="360" name="Shape 360"/>
          <p:cNvSpPr/>
          <p:nvPr/>
        </p:nvSpPr>
        <p:spPr>
          <a:xfrm>
            <a:off x="-326073" y="1452399"/>
            <a:ext cx="9696396" cy="1"/>
          </a:xfrm>
          <a:prstGeom prst="line">
            <a:avLst/>
          </a:prstGeom>
          <a:ln w="3175">
            <a:solidFill>
              <a:srgbClr val="FFFFFF"/>
            </a:solidFill>
            <a:bevel/>
          </a:ln>
        </p:spPr>
        <p:txBody>
          <a:bodyPr lIns="45719" rIns="45719"/>
          <a:lstStyle/>
          <a:p>
            <a:pPr defTabSz="411480">
              <a:defRPr sz="1000">
                <a:latin typeface="+mj-lt"/>
                <a:ea typeface="+mj-ea"/>
                <a:cs typeface="+mj-cs"/>
                <a:sym typeface="Helvetica"/>
              </a:defRPr>
            </a:pPr>
            <a:endParaRPr/>
          </a:p>
        </p:txBody>
      </p:sp>
      <p:grpSp>
        <p:nvGrpSpPr>
          <p:cNvPr id="378" name="Group 378"/>
          <p:cNvGrpSpPr/>
          <p:nvPr/>
        </p:nvGrpSpPr>
        <p:grpSpPr>
          <a:xfrm>
            <a:off x="5147625" y="1176939"/>
            <a:ext cx="3881445" cy="201617"/>
            <a:chOff x="-1" y="0"/>
            <a:chExt cx="3881444" cy="201616"/>
          </a:xfrm>
        </p:grpSpPr>
        <p:pic>
          <p:nvPicPr>
            <p:cNvPr id="361" name="image3.png"/>
            <p:cNvPicPr>
              <a:picLocks noChangeAspect="1"/>
            </p:cNvPicPr>
            <p:nvPr/>
          </p:nvPicPr>
          <p:blipFill>
            <a:blip r:embed="rId3">
              <a:extLst/>
            </a:blip>
            <a:stretch>
              <a:fillRect/>
            </a:stretch>
          </p:blipFill>
          <p:spPr>
            <a:xfrm>
              <a:off x="69160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2" name="image4.png"/>
            <p:cNvPicPr>
              <a:picLocks noChangeAspect="1"/>
            </p:cNvPicPr>
            <p:nvPr/>
          </p:nvPicPr>
          <p:blipFill>
            <a:blip r:embed="rId4">
              <a:extLst/>
            </a:blip>
            <a:stretch>
              <a:fillRect/>
            </a:stretch>
          </p:blipFill>
          <p:spPr>
            <a:xfrm>
              <a:off x="-2"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63" name="image5.png"/>
            <p:cNvPicPr>
              <a:picLocks noChangeAspect="1"/>
            </p:cNvPicPr>
            <p:nvPr/>
          </p:nvPicPr>
          <p:blipFill>
            <a:blip r:embed="rId5">
              <a:extLst/>
            </a:blip>
            <a:stretch>
              <a:fillRect/>
            </a:stretch>
          </p:blipFill>
          <p:spPr>
            <a:xfrm>
              <a:off x="230533" y="6576"/>
              <a:ext cx="192904" cy="194287"/>
            </a:xfrm>
            <a:prstGeom prst="rect">
              <a:avLst/>
            </a:prstGeom>
            <a:ln w="12700" cap="flat">
              <a:noFill/>
              <a:miter lim="400000"/>
            </a:ln>
            <a:effectLst>
              <a:outerShdw blurRad="76200" dist="38100" dir="2700000" rotWithShape="0">
                <a:srgbClr val="000000">
                  <a:alpha val="40998"/>
                </a:srgbClr>
              </a:outerShdw>
            </a:effectLst>
          </p:spPr>
        </p:pic>
        <p:pic>
          <p:nvPicPr>
            <p:cNvPr id="364" name="image6.png"/>
            <p:cNvPicPr>
              <a:picLocks noChangeAspect="1"/>
            </p:cNvPicPr>
            <p:nvPr/>
          </p:nvPicPr>
          <p:blipFill>
            <a:blip r:embed="rId6">
              <a:extLst/>
            </a:blip>
            <a:stretch>
              <a:fillRect/>
            </a:stretch>
          </p:blipFill>
          <p:spPr>
            <a:xfrm>
              <a:off x="922133"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65" name="image7.png"/>
            <p:cNvPicPr>
              <a:picLocks noChangeAspect="1"/>
            </p:cNvPicPr>
            <p:nvPr/>
          </p:nvPicPr>
          <p:blipFill>
            <a:blip r:embed="rId7">
              <a:extLst/>
            </a:blip>
            <a:stretch>
              <a:fillRect/>
            </a:stretch>
          </p:blipFill>
          <p:spPr>
            <a:xfrm>
              <a:off x="322747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6" name="image8.png"/>
            <p:cNvPicPr>
              <a:picLocks noChangeAspect="1"/>
            </p:cNvPicPr>
            <p:nvPr/>
          </p:nvPicPr>
          <p:blipFill>
            <a:blip r:embed="rId8">
              <a:extLst/>
            </a:blip>
            <a:stretch>
              <a:fillRect/>
            </a:stretch>
          </p:blipFill>
          <p:spPr>
            <a:xfrm>
              <a:off x="2535870"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67" name="image9.png"/>
            <p:cNvPicPr>
              <a:picLocks noChangeAspect="1"/>
            </p:cNvPicPr>
            <p:nvPr/>
          </p:nvPicPr>
          <p:blipFill>
            <a:blip r:embed="rId9">
              <a:extLst/>
            </a:blip>
            <a:stretch>
              <a:fillRect/>
            </a:stretch>
          </p:blipFill>
          <p:spPr>
            <a:xfrm>
              <a:off x="2305336"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68" name="image10.png"/>
            <p:cNvPicPr>
              <a:picLocks noChangeAspect="1"/>
            </p:cNvPicPr>
            <p:nvPr/>
          </p:nvPicPr>
          <p:blipFill>
            <a:blip r:embed="rId10">
              <a:extLst/>
            </a:blip>
            <a:stretch>
              <a:fillRect/>
            </a:stretch>
          </p:blipFill>
          <p:spPr>
            <a:xfrm>
              <a:off x="1844270" y="7328"/>
              <a:ext cx="192904" cy="194289"/>
            </a:xfrm>
            <a:prstGeom prst="rect">
              <a:avLst/>
            </a:prstGeom>
            <a:ln w="12700" cap="flat">
              <a:noFill/>
              <a:miter lim="400000"/>
            </a:ln>
            <a:effectLst>
              <a:outerShdw blurRad="76200" dist="38100" dir="2700000" rotWithShape="0">
                <a:srgbClr val="000000">
                  <a:alpha val="40998"/>
                </a:srgbClr>
              </a:outerShdw>
            </a:effectLst>
          </p:spPr>
        </p:pic>
        <p:pic>
          <p:nvPicPr>
            <p:cNvPr id="369" name="image11.png"/>
            <p:cNvPicPr>
              <a:picLocks noChangeAspect="1"/>
            </p:cNvPicPr>
            <p:nvPr/>
          </p:nvPicPr>
          <p:blipFill>
            <a:blip r:embed="rId11">
              <a:extLst/>
            </a:blip>
            <a:stretch>
              <a:fillRect/>
            </a:stretch>
          </p:blipFill>
          <p:spPr>
            <a:xfrm>
              <a:off x="3458005" y="3664"/>
              <a:ext cx="192906" cy="194287"/>
            </a:xfrm>
            <a:prstGeom prst="rect">
              <a:avLst/>
            </a:prstGeom>
            <a:ln w="12700" cap="flat">
              <a:noFill/>
              <a:miter lim="400000"/>
            </a:ln>
            <a:effectLst>
              <a:outerShdw blurRad="76200" dist="38100" dir="2700000" rotWithShape="0">
                <a:srgbClr val="000000">
                  <a:alpha val="40998"/>
                </a:srgbClr>
              </a:outerShdw>
            </a:effectLst>
          </p:spPr>
        </p:pic>
        <p:pic>
          <p:nvPicPr>
            <p:cNvPr id="370" name="image12.png"/>
            <p:cNvPicPr>
              <a:picLocks noChangeAspect="1"/>
            </p:cNvPicPr>
            <p:nvPr/>
          </p:nvPicPr>
          <p:blipFill>
            <a:blip r:embed="rId12">
              <a:extLst/>
            </a:blip>
            <a:stretch>
              <a:fillRect/>
            </a:stretch>
          </p:blipFill>
          <p:spPr>
            <a:xfrm>
              <a:off x="1152666" y="585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1" name="image13.png"/>
            <p:cNvPicPr>
              <a:picLocks noChangeAspect="1"/>
            </p:cNvPicPr>
            <p:nvPr/>
          </p:nvPicPr>
          <p:blipFill>
            <a:blip r:embed="rId13">
              <a:extLst/>
            </a:blip>
            <a:stretch>
              <a:fillRect/>
            </a:stretch>
          </p:blipFill>
          <p:spPr>
            <a:xfrm>
              <a:off x="2074803" y="1471"/>
              <a:ext cx="192904" cy="194288"/>
            </a:xfrm>
            <a:prstGeom prst="rect">
              <a:avLst/>
            </a:prstGeom>
            <a:ln w="12700" cap="flat">
              <a:noFill/>
              <a:miter lim="400000"/>
            </a:ln>
            <a:effectLst>
              <a:outerShdw blurRad="76200" dist="38100" dir="2700000" rotWithShape="0">
                <a:srgbClr val="000000">
                  <a:alpha val="40998"/>
                </a:srgbClr>
              </a:outerShdw>
            </a:effectLst>
          </p:spPr>
        </p:pic>
        <p:pic>
          <p:nvPicPr>
            <p:cNvPr id="372" name="image14.png"/>
            <p:cNvPicPr>
              <a:picLocks noChangeAspect="1"/>
            </p:cNvPicPr>
            <p:nvPr/>
          </p:nvPicPr>
          <p:blipFill>
            <a:blip r:embed="rId14">
              <a:extLst/>
            </a:blip>
            <a:stretch>
              <a:fillRect/>
            </a:stretch>
          </p:blipFill>
          <p:spPr>
            <a:xfrm>
              <a:off x="1614130" y="-1"/>
              <a:ext cx="192510" cy="194287"/>
            </a:xfrm>
            <a:prstGeom prst="rect">
              <a:avLst/>
            </a:prstGeom>
            <a:ln w="12700" cap="flat">
              <a:noFill/>
              <a:miter lim="400000"/>
            </a:ln>
            <a:effectLst>
              <a:outerShdw blurRad="76200" dist="38100" dir="2700000" rotWithShape="0">
                <a:srgbClr val="000000">
                  <a:alpha val="40998"/>
                </a:srgbClr>
              </a:outerShdw>
            </a:effectLst>
          </p:spPr>
        </p:pic>
        <p:pic>
          <p:nvPicPr>
            <p:cNvPr id="373" name="image15.png"/>
            <p:cNvPicPr>
              <a:picLocks noChangeAspect="1"/>
            </p:cNvPicPr>
            <p:nvPr/>
          </p:nvPicPr>
          <p:blipFill>
            <a:blip r:embed="rId15">
              <a:extLst/>
            </a:blip>
            <a:stretch>
              <a:fillRect/>
            </a:stretch>
          </p:blipFill>
          <p:spPr>
            <a:xfrm>
              <a:off x="2766403"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4" name="image16.png"/>
            <p:cNvPicPr>
              <a:picLocks noChangeAspect="1"/>
            </p:cNvPicPr>
            <p:nvPr/>
          </p:nvPicPr>
          <p:blipFill>
            <a:blip r:embed="rId16">
              <a:extLst/>
            </a:blip>
            <a:stretch>
              <a:fillRect/>
            </a:stretch>
          </p:blipFill>
          <p:spPr>
            <a:xfrm>
              <a:off x="1383200" y="1471"/>
              <a:ext cx="192905" cy="194288"/>
            </a:xfrm>
            <a:prstGeom prst="rect">
              <a:avLst/>
            </a:prstGeom>
            <a:ln w="12700" cap="flat">
              <a:noFill/>
              <a:miter lim="400000"/>
            </a:ln>
            <a:effectLst>
              <a:outerShdw blurRad="76200" dist="38100" dir="2700000" rotWithShape="0">
                <a:srgbClr val="000000">
                  <a:alpha val="40998"/>
                </a:srgbClr>
              </a:outerShdw>
            </a:effectLst>
          </p:spPr>
        </p:pic>
        <p:pic>
          <p:nvPicPr>
            <p:cNvPr id="375" name="image17.png"/>
            <p:cNvPicPr>
              <a:picLocks noChangeAspect="1"/>
            </p:cNvPicPr>
            <p:nvPr/>
          </p:nvPicPr>
          <p:blipFill>
            <a:blip r:embed="rId17">
              <a:extLst/>
            </a:blip>
            <a:stretch>
              <a:fillRect/>
            </a:stretch>
          </p:blipFill>
          <p:spPr>
            <a:xfrm>
              <a:off x="2996936" y="1471"/>
              <a:ext cx="192906" cy="194288"/>
            </a:xfrm>
            <a:prstGeom prst="rect">
              <a:avLst/>
            </a:prstGeom>
            <a:ln w="12700" cap="flat">
              <a:noFill/>
              <a:miter lim="400000"/>
            </a:ln>
            <a:effectLst>
              <a:outerShdw blurRad="76200" dist="38100" dir="2700000" rotWithShape="0">
                <a:srgbClr val="000000">
                  <a:alpha val="40998"/>
                </a:srgbClr>
              </a:outerShdw>
            </a:effectLst>
          </p:spPr>
        </p:pic>
        <p:pic>
          <p:nvPicPr>
            <p:cNvPr id="376" name="image18.png"/>
            <p:cNvPicPr>
              <a:picLocks noChangeAspect="1"/>
            </p:cNvPicPr>
            <p:nvPr/>
          </p:nvPicPr>
          <p:blipFill>
            <a:blip r:embed="rId18">
              <a:extLst/>
            </a:blip>
            <a:stretch>
              <a:fillRect/>
            </a:stretch>
          </p:blipFill>
          <p:spPr>
            <a:xfrm>
              <a:off x="461066" y="6576"/>
              <a:ext cx="192905" cy="194287"/>
            </a:xfrm>
            <a:prstGeom prst="rect">
              <a:avLst/>
            </a:prstGeom>
            <a:ln w="12700" cap="flat">
              <a:noFill/>
              <a:miter lim="400000"/>
            </a:ln>
            <a:effectLst>
              <a:outerShdw blurRad="76200" dist="38100" dir="2700000" rotWithShape="0">
                <a:srgbClr val="000000">
                  <a:alpha val="40998"/>
                </a:srgbClr>
              </a:outerShdw>
            </a:effectLst>
          </p:spPr>
        </p:pic>
        <p:pic>
          <p:nvPicPr>
            <p:cNvPr id="377" name="image19.png"/>
            <p:cNvPicPr>
              <a:picLocks noChangeAspect="1"/>
            </p:cNvPicPr>
            <p:nvPr/>
          </p:nvPicPr>
          <p:blipFill>
            <a:blip r:embed="rId19">
              <a:extLst/>
            </a:blip>
            <a:stretch>
              <a:fillRect/>
            </a:stretch>
          </p:blipFill>
          <p:spPr>
            <a:xfrm>
              <a:off x="3688538" y="3664"/>
              <a:ext cx="192906" cy="194287"/>
            </a:xfrm>
            <a:prstGeom prst="rect">
              <a:avLst/>
            </a:prstGeom>
            <a:ln w="12700" cap="flat">
              <a:noFill/>
              <a:miter lim="400000"/>
            </a:ln>
            <a:effectLst>
              <a:outerShdw blurRad="76200" dist="38100" dir="2700000" rotWithShape="0">
                <a:srgbClr val="000000">
                  <a:alpha val="40998"/>
                </a:srgbClr>
              </a:outerShdw>
            </a:effectLst>
          </p:spPr>
        </p:pic>
      </p:grpSp>
      <p:sp>
        <p:nvSpPr>
          <p:cNvPr id="379" name="Shape 379"/>
          <p:cNvSpPr>
            <a:spLocks noGrp="1"/>
          </p:cNvSpPr>
          <p:nvPr>
            <p:ph type="title"/>
          </p:nvPr>
        </p:nvSpPr>
        <p:spPr>
          <a:xfrm>
            <a:off x="593510" y="-1"/>
            <a:ext cx="5762628" cy="1441452"/>
          </a:xfrm>
          <a:prstGeom prst="rect">
            <a:avLst/>
          </a:prstGeom>
        </p:spPr>
        <p:txBody>
          <a:bodyPr lIns="0" tIns="0" rIns="0" bIns="0">
            <a:noAutofit/>
          </a:bodyPr>
          <a:lstStyle>
            <a:lvl1pPr algn="l" defTabSz="411405">
              <a:defRPr sz="2600">
                <a:solidFill>
                  <a:srgbClr val="FFFFFF"/>
                </a:solidFill>
              </a:defRPr>
            </a:lvl1pPr>
          </a:lstStyle>
          <a:p>
            <a:r>
              <a:t>Title Text</a:t>
            </a:r>
          </a:p>
        </p:txBody>
      </p:sp>
      <p:sp>
        <p:nvSpPr>
          <p:cNvPr id="380" name="Shape 380"/>
          <p:cNvSpPr>
            <a:spLocks noGrp="1"/>
          </p:cNvSpPr>
          <p:nvPr>
            <p:ph type="sldNum" sz="quarter" idx="2"/>
          </p:nvPr>
        </p:nvSpPr>
        <p:spPr>
          <a:xfrm>
            <a:off x="6553200" y="6172200"/>
            <a:ext cx="2133600" cy="368301"/>
          </a:xfrm>
          <a:prstGeom prst="rect">
            <a:avLst/>
          </a:prstGeom>
        </p:spPr>
        <p:txBody>
          <a:bodyPr wrap="square" lIns="45719" tIns="45719" rIns="45719" bIns="45719"/>
          <a:lstStyle>
            <a:lvl1pPr defTabSz="822960">
              <a:defRPr sz="10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43870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pPr/>
              <a:t>22/06/16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92901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pPr/>
              <a:t>22/06/16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0831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pPr/>
              <a:t>22/06/16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165338385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03596391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644865"/>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158284401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2022633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91762133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136BC8AF-8001-1E43-8EF9-7E94DB65C1E0}" type="datetime1">
              <a:rPr lang="en-GB" smtClean="0">
                <a:solidFill>
                  <a:prstClr val="black">
                    <a:tint val="75000"/>
                  </a:prstClr>
                </a:solidFill>
                <a:latin typeface="Calibri"/>
              </a:rPr>
              <a:pPr/>
              <a:t>22/06/16</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368221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ubrikbild bild">
    <p:spTree>
      <p:nvGrpSpPr>
        <p:cNvPr id="1" name=""/>
        <p:cNvGrpSpPr/>
        <p:nvPr/>
      </p:nvGrpSpPr>
      <p:grpSpPr>
        <a:xfrm>
          <a:off x="0" y="0"/>
          <a:ext cx="0" cy="0"/>
          <a:chOff x="0" y="0"/>
          <a:chExt cx="0" cy="0"/>
        </a:xfrm>
      </p:grpSpPr>
      <p:sp>
        <p:nvSpPr>
          <p:cNvPr id="387" name="Shape 387"/>
          <p:cNvSpPr/>
          <p:nvPr/>
        </p:nvSpPr>
        <p:spPr>
          <a:xfrm>
            <a:off x="0" y="-1"/>
            <a:ext cx="9144000" cy="1434358"/>
          </a:xfrm>
          <a:prstGeom prst="rect">
            <a:avLst/>
          </a:prstGeom>
          <a:solidFill>
            <a:srgbClr val="0094CA"/>
          </a:solidFill>
          <a:ln w="12700">
            <a:miter lim="400000"/>
          </a:ln>
        </p:spPr>
        <p:txBody>
          <a:bodyPr lIns="45719" rIns="45719" anchor="ctr"/>
          <a:lstStyle/>
          <a:p>
            <a:pPr algn="ctr" defTabSz="457114">
              <a:defRPr>
                <a:solidFill>
                  <a:srgbClr val="0094CA"/>
                </a:solidFill>
              </a:defRPr>
            </a:pPr>
            <a:endParaRPr/>
          </a:p>
        </p:txBody>
      </p:sp>
      <p:pic>
        <p:nvPicPr>
          <p:cNvPr id="388" name="image1.png" descr="ESS-vit-logga.png"/>
          <p:cNvPicPr>
            <a:picLocks noChangeAspect="1"/>
          </p:cNvPicPr>
          <p:nvPr/>
        </p:nvPicPr>
        <p:blipFill>
          <a:blip r:embed="rId2">
            <a:extLst/>
          </a:blip>
          <a:stretch>
            <a:fillRect/>
          </a:stretch>
        </p:blipFill>
        <p:spPr>
          <a:xfrm>
            <a:off x="7326972" y="378762"/>
            <a:ext cx="1359829" cy="727509"/>
          </a:xfrm>
          <a:prstGeom prst="rect">
            <a:avLst/>
          </a:prstGeom>
          <a:ln w="12700">
            <a:miter lim="400000"/>
          </a:ln>
        </p:spPr>
      </p:pic>
      <p:sp>
        <p:nvSpPr>
          <p:cNvPr id="389" name="Shape 389"/>
          <p:cNvSpPr>
            <a:spLocks noGrp="1"/>
          </p:cNvSpPr>
          <p:nvPr>
            <p:ph type="title"/>
          </p:nvPr>
        </p:nvSpPr>
        <p:spPr>
          <a:xfrm>
            <a:off x="593511" y="0"/>
            <a:ext cx="5762627" cy="1441451"/>
          </a:xfrm>
          <a:prstGeom prst="rect">
            <a:avLst/>
          </a:prstGeom>
        </p:spPr>
        <p:txBody>
          <a:bodyPr lIns="0" tIns="0" rIns="0" bIns="0"/>
          <a:lstStyle>
            <a:lvl1pPr algn="l" defTabSz="457114">
              <a:defRPr sz="2800">
                <a:solidFill>
                  <a:srgbClr val="FFFFFF"/>
                </a:solidFill>
              </a:defRPr>
            </a:lvl1pPr>
          </a:lstStyle>
          <a:p>
            <a:r>
              <a:t>Title Text</a:t>
            </a:r>
          </a:p>
        </p:txBody>
      </p:sp>
      <p:sp>
        <p:nvSpPr>
          <p:cNvPr id="390" name="Shape 390"/>
          <p:cNvSpPr/>
          <p:nvPr/>
        </p:nvSpPr>
        <p:spPr>
          <a:xfrm>
            <a:off x="-326074" y="1452399"/>
            <a:ext cx="9696400" cy="1"/>
          </a:xfrm>
          <a:prstGeom prst="line">
            <a:avLst/>
          </a:prstGeom>
          <a:ln w="6350">
            <a:solidFill>
              <a:srgbClr val="FFFFFF"/>
            </a:solidFill>
          </a:ln>
        </p:spPr>
        <p:txBody>
          <a:bodyPr lIns="45719" rIns="45719"/>
          <a:lstStyle/>
          <a:p>
            <a:pPr defTabSz="457114">
              <a:defRPr>
                <a:latin typeface="Avenir Book"/>
                <a:ea typeface="Avenir Book"/>
                <a:cs typeface="Avenir Book"/>
                <a:sym typeface="Avenir Book"/>
              </a:defRPr>
            </a:pPr>
            <a:endParaRPr/>
          </a:p>
        </p:txBody>
      </p:sp>
      <p:sp>
        <p:nvSpPr>
          <p:cNvPr id="391" name="Shape 391"/>
          <p:cNvSpPr>
            <a:spLocks noGrp="1"/>
          </p:cNvSpPr>
          <p:nvPr>
            <p:ph type="sldNum" sz="quarter" idx="2"/>
          </p:nvPr>
        </p:nvSpPr>
        <p:spPr>
          <a:xfrm>
            <a:off x="4419600" y="6172200"/>
            <a:ext cx="2133600" cy="368301"/>
          </a:xfrm>
          <a:prstGeom prst="rect">
            <a:avLst/>
          </a:prstGeom>
        </p:spPr>
        <p:txBody>
          <a:bodyPr lIns="45711" tIns="45711" rIns="45711" bIns="45711"/>
          <a:lstStyle>
            <a:lvl1pPr defTabSz="9143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hangingPunct="1"/>
            <a:endParaRPr lang="sv-SE" kern="1200" dirty="0">
              <a:solidFill>
                <a:srgbClr val="0094CA"/>
              </a:solidFill>
              <a:latin typeface="Calibri"/>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66230DB9-012E-8F40-8538-793DAB8A2154}" type="datetime1">
              <a:rPr lang="en-GB" smtClean="0">
                <a:solidFill>
                  <a:prstClr val="black">
                    <a:tint val="75000"/>
                  </a:prstClr>
                </a:solidFill>
                <a:latin typeface="Calibri"/>
              </a:rPr>
              <a:pPr/>
              <a:t>22/06/16</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2830827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hangingPunct="1"/>
            <a:endParaRPr lang="sv-SE" kern="1200"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1EF41A75-BF2B-8F4B-B809-7680ED3C060D}" type="datetime1">
              <a:rPr lang="en-GB" smtClean="0">
                <a:solidFill>
                  <a:prstClr val="black">
                    <a:tint val="75000"/>
                  </a:prstClr>
                </a:solidFill>
                <a:latin typeface="Calibri"/>
              </a:rPr>
              <a:pPr/>
              <a:t>22/06/16</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36279928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97F24E3F-A6E9-D542-96C0-576D2EDA3BAB}" type="datetime1">
              <a:rPr lang="en-GB" smtClean="0">
                <a:solidFill>
                  <a:prstClr val="black">
                    <a:tint val="75000"/>
                  </a:prstClr>
                </a:solidFill>
                <a:latin typeface="Calibri"/>
              </a:rPr>
              <a:pPr/>
              <a:t>22/06/16</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hangingPunct="1"/>
            <a:endParaRPr lang="sv-SE" kern="1200" dirty="0">
              <a:solidFill>
                <a:srgbClr val="0094CA"/>
              </a:solidFill>
              <a:latin typeface="Calibri"/>
            </a:endParaRPr>
          </a:p>
        </p:txBody>
      </p:sp>
    </p:spTree>
    <p:extLst>
      <p:ext uri="{BB962C8B-B14F-4D97-AF65-F5344CB8AC3E}">
        <p14:creationId xmlns:p14="http://schemas.microsoft.com/office/powerpoint/2010/main" val="2065068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05" name="Shape 405"/>
          <p:cNvSpPr/>
          <p:nvPr/>
        </p:nvSpPr>
        <p:spPr>
          <a:xfrm>
            <a:off x="0" y="-2"/>
            <a:ext cx="9144000" cy="1434358"/>
          </a:xfrm>
          <a:prstGeom prst="rect">
            <a:avLst/>
          </a:prstGeom>
          <a:solidFill>
            <a:srgbClr val="0094CA"/>
          </a:solidFill>
          <a:ln w="12700">
            <a:miter lim="400000"/>
          </a:ln>
        </p:spPr>
        <p:txBody>
          <a:bodyPr lIns="45719" rIns="45719" anchor="ctr"/>
          <a:lstStyle/>
          <a:p>
            <a:pPr algn="ctr" defTabSz="914318">
              <a:defRPr>
                <a:solidFill>
                  <a:srgbClr val="0094CA"/>
                </a:solidFill>
              </a:defRPr>
            </a:pPr>
            <a:endParaRPr/>
          </a:p>
        </p:txBody>
      </p:sp>
      <p:sp>
        <p:nvSpPr>
          <p:cNvPr id="406" name="Shape 406"/>
          <p:cNvSpPr>
            <a:spLocks noGrp="1"/>
          </p:cNvSpPr>
          <p:nvPr>
            <p:ph type="title"/>
          </p:nvPr>
        </p:nvSpPr>
        <p:spPr>
          <a:xfrm>
            <a:off x="457201" y="92075"/>
            <a:ext cx="7139138" cy="1508126"/>
          </a:xfrm>
          <a:prstGeom prst="rect">
            <a:avLst/>
          </a:prstGeom>
        </p:spPr>
        <p:txBody>
          <a:bodyPr lIns="45714" tIns="45714" rIns="45714" bIns="45714"/>
          <a:lstStyle>
            <a:lvl1pPr algn="l" defTabSz="914318">
              <a:defRPr sz="3200">
                <a:solidFill>
                  <a:srgbClr val="FFFFFF"/>
                </a:solidFill>
              </a:defRPr>
            </a:lvl1pPr>
          </a:lstStyle>
          <a:p>
            <a:r>
              <a:t>Title Text</a:t>
            </a:r>
          </a:p>
        </p:txBody>
      </p:sp>
      <p:sp>
        <p:nvSpPr>
          <p:cNvPr id="407" name="Shape 407"/>
          <p:cNvSpPr>
            <a:spLocks noGrp="1"/>
          </p:cNvSpPr>
          <p:nvPr>
            <p:ph type="body" idx="1"/>
          </p:nvPr>
        </p:nvSpPr>
        <p:spPr>
          <a:xfrm>
            <a:off x="457200" y="1600200"/>
            <a:ext cx="8229600" cy="5257800"/>
          </a:xfrm>
          <a:prstGeom prst="rect">
            <a:avLst/>
          </a:prstGeom>
        </p:spPr>
        <p:txBody>
          <a:bodyPr lIns="45714" tIns="45714" rIns="45714" bIns="45714"/>
          <a:lstStyle>
            <a:lvl1pPr marL="342870" indent="-342870" defTabSz="914318">
              <a:spcBef>
                <a:spcPts val="600"/>
              </a:spcBef>
              <a:defRPr sz="2800"/>
            </a:lvl1pPr>
            <a:lvl2pPr marL="790503" indent="-333345" defTabSz="914318">
              <a:spcBef>
                <a:spcPts val="600"/>
              </a:spcBef>
              <a:defRPr sz="2800"/>
            </a:lvl2pPr>
            <a:lvl3pPr marL="1234329" indent="-320010" defTabSz="914318">
              <a:spcBef>
                <a:spcPts val="600"/>
              </a:spcBef>
              <a:defRPr sz="2800"/>
            </a:lvl3pPr>
            <a:lvl4pPr marL="1727044" indent="-355567" defTabSz="914318">
              <a:spcBef>
                <a:spcPts val="600"/>
              </a:spcBef>
              <a:defRPr sz="2800"/>
            </a:lvl4pPr>
            <a:lvl5pPr marL="2148649" indent="-320008" defTabSz="914318">
              <a:spcBef>
                <a:spcPts val="600"/>
              </a:spcBef>
              <a:defRPr sz="2800"/>
            </a:lvl5pPr>
          </a:lstStyle>
          <a:p>
            <a:r>
              <a:t>Body Level One</a:t>
            </a:r>
          </a:p>
          <a:p>
            <a:pPr lvl="1"/>
            <a:r>
              <a:t>Body Level Two</a:t>
            </a:r>
          </a:p>
          <a:p>
            <a:pPr lvl="2"/>
            <a:r>
              <a:t>Body Level Three</a:t>
            </a:r>
          </a:p>
          <a:p>
            <a:pPr lvl="3"/>
            <a:r>
              <a:t>Body Level Four</a:t>
            </a:r>
          </a:p>
          <a:p>
            <a:pPr lvl="4"/>
            <a:r>
              <a:t>Body Level Five</a:t>
            </a:r>
          </a:p>
        </p:txBody>
      </p:sp>
      <p:pic>
        <p:nvPicPr>
          <p:cNvPr id="408" name="image1.png" descr="ESS-vit-logga.png"/>
          <p:cNvPicPr>
            <a:picLocks noChangeAspect="1"/>
          </p:cNvPicPr>
          <p:nvPr/>
        </p:nvPicPr>
        <p:blipFill>
          <a:blip r:embed="rId2">
            <a:extLst/>
          </a:blip>
          <a:stretch>
            <a:fillRect/>
          </a:stretch>
        </p:blipFill>
        <p:spPr>
          <a:xfrm>
            <a:off x="7594007" y="319530"/>
            <a:ext cx="1370481" cy="733209"/>
          </a:xfrm>
          <a:prstGeom prst="rect">
            <a:avLst/>
          </a:prstGeom>
          <a:ln w="12700">
            <a:miter lim="400000"/>
          </a:ln>
        </p:spPr>
      </p:pic>
      <p:sp>
        <p:nvSpPr>
          <p:cNvPr id="409" name="Shape 409"/>
          <p:cNvSpPr>
            <a:spLocks noGrp="1"/>
          </p:cNvSpPr>
          <p:nvPr>
            <p:ph type="sldNum" sz="quarter" idx="2"/>
          </p:nvPr>
        </p:nvSpPr>
        <p:spPr>
          <a:xfrm>
            <a:off x="8428195" y="6404303"/>
            <a:ext cx="258606" cy="269223"/>
          </a:xfrm>
          <a:prstGeom prst="rect">
            <a:avLst/>
          </a:prstGeom>
        </p:spPr>
        <p:txBody>
          <a:bodyPr lIns="45710" tIns="45710" rIns="45710" bIns="45710"/>
          <a:lstStyle>
            <a:lvl1pPr defTabSz="9143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81895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50413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37798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927325"/>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lvl1pPr>
            <a:lvl2pPr marL="457200" indent="0">
              <a:buNone/>
            </a:lvl2pPr>
            <a:lvl3pPr marL="914400" indent="0">
              <a:buNone/>
            </a:lvl3pPr>
            <a:lvl4pPr marL="1371600" indent="0">
              <a:buNone/>
            </a:lvl4pPr>
            <a:lvl5pPr marL="1828800"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latin typeface="Calibri"/>
              </a:rPr>
              <a:pPr/>
              <a:t>22/06/16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9980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latin typeface="Calibri"/>
              </a:rPr>
              <a:pPr/>
              <a:t>22/06/16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39577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3" name="Shape 173"/>
          <p:cNvSpPr/>
          <p:nvPr/>
        </p:nvSpPr>
        <p:spPr>
          <a:xfrm>
            <a:off x="-2" y="-1"/>
            <a:ext cx="9144004" cy="1434355"/>
          </a:xfrm>
          <a:prstGeom prst="rect">
            <a:avLst/>
          </a:prstGeom>
          <a:solidFill>
            <a:srgbClr val="0094CA"/>
          </a:solidFill>
          <a:ln w="12700">
            <a:miter lim="400000"/>
          </a:ln>
        </p:spPr>
        <p:txBody>
          <a:bodyPr lIns="45719" rIns="45719" anchor="ctr"/>
          <a:lstStyle/>
          <a:p>
            <a:pPr algn="ctr" defTabSz="914318">
              <a:defRPr>
                <a:solidFill>
                  <a:srgbClr val="0094CA"/>
                </a:solidFill>
              </a:defRPr>
            </a:pPr>
            <a:endParaRPr/>
          </a:p>
        </p:txBody>
      </p:sp>
      <p:pic>
        <p:nvPicPr>
          <p:cNvPr id="174" name="image1.png" descr="ESS-vit-logga.png"/>
          <p:cNvPicPr>
            <a:picLocks noChangeAspect="1"/>
          </p:cNvPicPr>
          <p:nvPr/>
        </p:nvPicPr>
        <p:blipFill>
          <a:blip r:embed="rId2">
            <a:extLst/>
          </a:blip>
          <a:stretch>
            <a:fillRect/>
          </a:stretch>
        </p:blipFill>
        <p:spPr>
          <a:xfrm>
            <a:off x="7594007" y="319528"/>
            <a:ext cx="1370481" cy="733210"/>
          </a:xfrm>
          <a:prstGeom prst="rect">
            <a:avLst/>
          </a:prstGeom>
          <a:ln w="12700">
            <a:miter lim="400000"/>
          </a:ln>
        </p:spPr>
      </p:pic>
      <p:sp>
        <p:nvSpPr>
          <p:cNvPr id="175" name="Shape 175"/>
          <p:cNvSpPr>
            <a:spLocks noGrp="1"/>
          </p:cNvSpPr>
          <p:nvPr>
            <p:ph type="title"/>
          </p:nvPr>
        </p:nvSpPr>
        <p:spPr>
          <a:xfrm>
            <a:off x="457200" y="92075"/>
            <a:ext cx="7139138" cy="1508126"/>
          </a:xfrm>
          <a:prstGeom prst="rect">
            <a:avLst/>
          </a:prstGeom>
        </p:spPr>
        <p:txBody>
          <a:bodyPr lIns="0" tIns="0" rIns="0" bIns="0"/>
          <a:lstStyle>
            <a:lvl1pPr algn="l" defTabSz="914318">
              <a:defRPr sz="3000">
                <a:solidFill>
                  <a:srgbClr val="FFFFFF"/>
                </a:solidFill>
              </a:defRPr>
            </a:lvl1pPr>
          </a:lstStyle>
          <a:p>
            <a:r>
              <a:t>Title Text</a:t>
            </a:r>
          </a:p>
        </p:txBody>
      </p:sp>
      <p:sp>
        <p:nvSpPr>
          <p:cNvPr id="176" name="Shape 176"/>
          <p:cNvSpPr>
            <a:spLocks noGrp="1"/>
          </p:cNvSpPr>
          <p:nvPr>
            <p:ph type="body" idx="1"/>
          </p:nvPr>
        </p:nvSpPr>
        <p:spPr>
          <a:xfrm>
            <a:off x="457198" y="1600200"/>
            <a:ext cx="8229604" cy="5257802"/>
          </a:xfrm>
          <a:prstGeom prst="rect">
            <a:avLst/>
          </a:prstGeom>
        </p:spPr>
        <p:txBody>
          <a:bodyPr lIns="0" tIns="0" rIns="0" bIns="0"/>
          <a:lstStyle>
            <a:lvl1pPr marL="318378" indent="-318378" defTabSz="914318">
              <a:spcBef>
                <a:spcPts val="600"/>
              </a:spcBef>
              <a:defRPr sz="2600"/>
            </a:lvl1pPr>
            <a:lvl2pPr marL="766693" indent="-309534" defTabSz="914318">
              <a:spcBef>
                <a:spcPts val="600"/>
              </a:spcBef>
              <a:defRPr sz="2600"/>
            </a:lvl2pPr>
            <a:lvl3pPr marL="1211471" indent="-297152" defTabSz="914318">
              <a:spcBef>
                <a:spcPts val="600"/>
              </a:spcBef>
              <a:defRPr sz="2600"/>
            </a:lvl3pPr>
            <a:lvl4pPr marL="1701648" indent="-330168" defTabSz="914318">
              <a:spcBef>
                <a:spcPts val="600"/>
              </a:spcBef>
              <a:defRPr sz="2600"/>
            </a:lvl4pPr>
            <a:lvl5pPr marL="2125790" indent="-297152" defTabSz="914318">
              <a:spcBef>
                <a:spcPts val="600"/>
              </a:spcBef>
              <a:defRPr sz="2600"/>
            </a:lvl5pPr>
          </a:lstStyle>
          <a:p>
            <a:r>
              <a:t>Body Level One</a:t>
            </a:r>
          </a:p>
          <a:p>
            <a:pPr lvl="1"/>
            <a:r>
              <a:t>Body Level Two</a:t>
            </a:r>
          </a:p>
          <a:p>
            <a:pPr lvl="2"/>
            <a:r>
              <a:t>Body Level Three</a:t>
            </a:r>
          </a:p>
          <a:p>
            <a:pPr lvl="3"/>
            <a:r>
              <a:t>Body Level Four</a:t>
            </a:r>
          </a:p>
          <a:p>
            <a:pPr lvl="4"/>
            <a:r>
              <a:t>Body Level Five</a:t>
            </a:r>
          </a:p>
        </p:txBody>
      </p:sp>
      <p:sp>
        <p:nvSpPr>
          <p:cNvPr id="177" name="Shape 177"/>
          <p:cNvSpPr>
            <a:spLocks noGrp="1"/>
          </p:cNvSpPr>
          <p:nvPr>
            <p:ph type="sldNum" sz="quarter" idx="2"/>
          </p:nvPr>
        </p:nvSpPr>
        <p:spPr>
          <a:xfrm>
            <a:off x="6553199" y="6456364"/>
            <a:ext cx="2133602" cy="165101"/>
          </a:xfrm>
          <a:prstGeom prst="rect">
            <a:avLst/>
          </a:prstGeom>
        </p:spPr>
        <p:txBody>
          <a:bodyPr wrap="square" lIns="0" tIns="0" rIns="0" bIns="0"/>
          <a:lstStyle>
            <a:lvl1pPr defTabSz="914318">
              <a:defRPr sz="10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latin typeface="Calibri"/>
              </a:rPr>
              <a:pPr/>
              <a:t>22/06/16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82568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latin typeface="Calibri"/>
              </a:rPr>
              <a:pPr/>
              <a:t>22/06/16</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27124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latin typeface="Calibri"/>
              </a:rPr>
              <a:pPr/>
              <a:t>22/06/16</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32227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latin typeface="Calibri"/>
              </a:rPr>
              <a:pPr/>
              <a:t>22/06/16</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8844164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latin typeface="Calibri"/>
              </a:rPr>
              <a:pPr/>
              <a:t>22/06/16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03768087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latin typeface="Calibri"/>
              </a:rPr>
              <a:pPr/>
              <a:t>22/06/16</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42265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latin typeface="Calibri"/>
              </a:rPr>
              <a:pPr/>
              <a:t>22/06/16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66308192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latin typeface="Calibri"/>
              </a:rPr>
              <a:pPr/>
              <a:t>22/06/16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1172072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latin typeface="Calibri"/>
              </a:rPr>
              <a:pPr/>
              <a:t>22/06/16</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72329360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56854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4" name="Shape 184"/>
          <p:cNvSpPr/>
          <p:nvPr/>
        </p:nvSpPr>
        <p:spPr>
          <a:xfrm>
            <a:off x="0" y="-1"/>
            <a:ext cx="9144000" cy="1434356"/>
          </a:xfrm>
          <a:prstGeom prst="rect">
            <a:avLst/>
          </a:prstGeom>
          <a:solidFill>
            <a:srgbClr val="0094CA"/>
          </a:solidFill>
          <a:ln w="12700">
            <a:miter lim="400000"/>
          </a:ln>
        </p:spPr>
        <p:txBody>
          <a:bodyPr lIns="45719" rIns="45719" anchor="ctr"/>
          <a:lstStyle/>
          <a:p>
            <a:pPr algn="ctr" defTabSz="914318">
              <a:defRPr>
                <a:solidFill>
                  <a:srgbClr val="0094CA"/>
                </a:solidFill>
              </a:defRPr>
            </a:pPr>
            <a:endParaRPr/>
          </a:p>
        </p:txBody>
      </p:sp>
      <p:sp>
        <p:nvSpPr>
          <p:cNvPr id="185" name="Shape 185"/>
          <p:cNvSpPr>
            <a:spLocks noGrp="1"/>
          </p:cNvSpPr>
          <p:nvPr>
            <p:ph type="title"/>
          </p:nvPr>
        </p:nvSpPr>
        <p:spPr>
          <a:xfrm>
            <a:off x="457201" y="92076"/>
            <a:ext cx="7139137" cy="1508125"/>
          </a:xfrm>
          <a:prstGeom prst="rect">
            <a:avLst/>
          </a:prstGeom>
        </p:spPr>
        <p:txBody>
          <a:bodyPr lIns="45715" tIns="45715" rIns="45715" bIns="45715"/>
          <a:lstStyle>
            <a:lvl1pPr algn="l" defTabSz="914318">
              <a:defRPr sz="3200">
                <a:solidFill>
                  <a:srgbClr val="FFFFFF"/>
                </a:solidFill>
              </a:defRPr>
            </a:lvl1pPr>
          </a:lstStyle>
          <a:p>
            <a:r>
              <a:t>Title Text</a:t>
            </a:r>
          </a:p>
        </p:txBody>
      </p:sp>
      <p:sp>
        <p:nvSpPr>
          <p:cNvPr id="186" name="Shape 186"/>
          <p:cNvSpPr>
            <a:spLocks noGrp="1"/>
          </p:cNvSpPr>
          <p:nvPr>
            <p:ph type="body" idx="1"/>
          </p:nvPr>
        </p:nvSpPr>
        <p:spPr>
          <a:xfrm>
            <a:off x="457200" y="1600200"/>
            <a:ext cx="8229600" cy="5257800"/>
          </a:xfrm>
          <a:prstGeom prst="rect">
            <a:avLst/>
          </a:prstGeom>
        </p:spPr>
        <p:txBody>
          <a:bodyPr lIns="45715" tIns="45715" rIns="45715" bIns="45715"/>
          <a:lstStyle>
            <a:lvl1pPr marL="342870" indent="-342870" defTabSz="914318">
              <a:spcBef>
                <a:spcPts val="600"/>
              </a:spcBef>
              <a:defRPr sz="2800"/>
            </a:lvl1pPr>
            <a:lvl2pPr marL="790504" indent="-333345" defTabSz="914318">
              <a:spcBef>
                <a:spcPts val="600"/>
              </a:spcBef>
              <a:defRPr sz="2800"/>
            </a:lvl2pPr>
            <a:lvl3pPr marL="1234330" indent="-320010" defTabSz="914318">
              <a:spcBef>
                <a:spcPts val="600"/>
              </a:spcBef>
              <a:defRPr sz="2800"/>
            </a:lvl3pPr>
            <a:lvl4pPr marL="1727046" indent="-355567" defTabSz="914318">
              <a:spcBef>
                <a:spcPts val="600"/>
              </a:spcBef>
              <a:defRPr sz="2800"/>
            </a:lvl4pPr>
            <a:lvl5pPr marL="2148649" indent="-320010" defTabSz="91431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87" name="Shape 187"/>
          <p:cNvSpPr>
            <a:spLocks noGrp="1"/>
          </p:cNvSpPr>
          <p:nvPr>
            <p:ph type="sldNum" sz="quarter" idx="2"/>
          </p:nvPr>
        </p:nvSpPr>
        <p:spPr>
          <a:xfrm>
            <a:off x="6553200" y="6404298"/>
            <a:ext cx="2133600" cy="269233"/>
          </a:xfrm>
          <a:prstGeom prst="rect">
            <a:avLst/>
          </a:prstGeom>
        </p:spPr>
        <p:txBody>
          <a:bodyPr wrap="square" lIns="45715" tIns="45715" rIns="45715" bIns="45715"/>
          <a:lstStyle>
            <a:lvl1pPr defTabSz="914318"/>
          </a:lstStyle>
          <a:p>
            <a:fld id="{86CB4B4D-7CA3-9044-876B-883B54F8677D}" type="slidenum">
              <a:t>‹#›</a:t>
            </a:fld>
            <a:endParaRPr/>
          </a:p>
        </p:txBody>
      </p:sp>
      <p:pic>
        <p:nvPicPr>
          <p:cNvPr id="188" name="image1.png" descr="ESS-vit-logga.png"/>
          <p:cNvPicPr>
            <a:picLocks noChangeAspect="1"/>
          </p:cNvPicPr>
          <p:nvPr/>
        </p:nvPicPr>
        <p:blipFill>
          <a:blip r:embed="rId2">
            <a:extLst/>
          </a:blip>
          <a:stretch>
            <a:fillRect/>
          </a:stretch>
        </p:blipFill>
        <p:spPr>
          <a:xfrm>
            <a:off x="7594007" y="319530"/>
            <a:ext cx="1370481" cy="733207"/>
          </a:xfrm>
          <a:prstGeom prst="rect">
            <a:avLst/>
          </a:prstGeom>
          <a:ln w="12700">
            <a:miter lim="400000"/>
          </a:ln>
        </p:spPr>
      </p:pic>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270936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48707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135118"/>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lvl1pPr>
            <a:lvl2pPr marL="457200" indent="0">
              <a:buNone/>
            </a:lvl2pPr>
            <a:lvl3pPr marL="914400" indent="0">
              <a:buNone/>
            </a:lvl3pPr>
            <a:lvl4pPr marL="1371600" indent="0">
              <a:buNone/>
            </a:lvl4pPr>
            <a:lvl5pPr marL="1828800"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02051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16079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90092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pPr/>
              <a:t>22/06/16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09798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pPr/>
              <a:t>22/06/16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92640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pPr/>
              <a:t>22/06/16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59741045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29575386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5" name="Shape 195"/>
          <p:cNvSpPr/>
          <p:nvPr/>
        </p:nvSpPr>
        <p:spPr>
          <a:xfrm>
            <a:off x="-1" y="-1"/>
            <a:ext cx="9144002" cy="1434355"/>
          </a:xfrm>
          <a:prstGeom prst="rect">
            <a:avLst/>
          </a:prstGeom>
          <a:solidFill>
            <a:srgbClr val="0094CA"/>
          </a:solidFill>
          <a:ln w="3175">
            <a:miter lim="400000"/>
          </a:ln>
        </p:spPr>
        <p:txBody>
          <a:bodyPr lIns="45719" rIns="45719" anchor="ctr"/>
          <a:lstStyle/>
          <a:p>
            <a:pPr algn="ctr" defTabSz="822960">
              <a:defRPr>
                <a:solidFill>
                  <a:srgbClr val="0094CA"/>
                </a:solidFill>
              </a:defRPr>
            </a:pPr>
            <a:endParaRPr/>
          </a:p>
        </p:txBody>
      </p:sp>
      <p:sp>
        <p:nvSpPr>
          <p:cNvPr id="196" name="Shape 196"/>
          <p:cNvSpPr>
            <a:spLocks noGrp="1"/>
          </p:cNvSpPr>
          <p:nvPr>
            <p:ph type="title"/>
          </p:nvPr>
        </p:nvSpPr>
        <p:spPr>
          <a:xfrm>
            <a:off x="457199" y="92075"/>
            <a:ext cx="7139138" cy="1508125"/>
          </a:xfrm>
          <a:prstGeom prst="rect">
            <a:avLst/>
          </a:prstGeom>
        </p:spPr>
        <p:txBody>
          <a:bodyPr lIns="45719" tIns="45719" rIns="45719" bIns="45719"/>
          <a:lstStyle>
            <a:lvl1pPr algn="l" defTabSz="822960">
              <a:defRPr sz="3000">
                <a:solidFill>
                  <a:srgbClr val="FFFFFF"/>
                </a:solidFill>
              </a:defRPr>
            </a:lvl1pPr>
          </a:lstStyle>
          <a:p>
            <a:r>
              <a:t>Title Text</a:t>
            </a:r>
          </a:p>
        </p:txBody>
      </p:sp>
      <p:sp>
        <p:nvSpPr>
          <p:cNvPr id="197" name="Shape 197"/>
          <p:cNvSpPr>
            <a:spLocks noGrp="1"/>
          </p:cNvSpPr>
          <p:nvPr>
            <p:ph type="body" idx="1"/>
          </p:nvPr>
        </p:nvSpPr>
        <p:spPr>
          <a:xfrm>
            <a:off x="457199" y="1600200"/>
            <a:ext cx="8229602" cy="5257801"/>
          </a:xfrm>
          <a:prstGeom prst="rect">
            <a:avLst/>
          </a:prstGeom>
        </p:spPr>
        <p:txBody>
          <a:bodyPr lIns="45719" tIns="45719" rIns="45719" bIns="45719"/>
          <a:lstStyle>
            <a:lvl1pPr marL="318407" indent="-318407" defTabSz="822960">
              <a:spcBef>
                <a:spcPts val="600"/>
              </a:spcBef>
              <a:defRPr sz="2600">
                <a:solidFill>
                  <a:srgbClr val="808080"/>
                </a:solidFill>
              </a:defRPr>
            </a:lvl1pPr>
            <a:lvl2pPr marL="766762" indent="-309562" defTabSz="822960">
              <a:spcBef>
                <a:spcPts val="600"/>
              </a:spcBef>
              <a:defRPr sz="2600">
                <a:solidFill>
                  <a:srgbClr val="808080"/>
                </a:solidFill>
              </a:defRPr>
            </a:lvl2pPr>
            <a:lvl3pPr marL="1211580" indent="-297180" defTabSz="822960">
              <a:spcBef>
                <a:spcPts val="600"/>
              </a:spcBef>
              <a:defRPr sz="2600">
                <a:solidFill>
                  <a:srgbClr val="808080"/>
                </a:solidFill>
              </a:defRPr>
            </a:lvl3pPr>
            <a:lvl4pPr marL="1701800" indent="-330200" defTabSz="822960">
              <a:spcBef>
                <a:spcPts val="600"/>
              </a:spcBef>
              <a:defRPr sz="2600">
                <a:solidFill>
                  <a:srgbClr val="808080"/>
                </a:solidFill>
              </a:defRPr>
            </a:lvl4pPr>
            <a:lvl5pPr marL="2125979" indent="-297179" defTabSz="822960">
              <a:spcBef>
                <a:spcPts val="600"/>
              </a:spcBef>
              <a:defRPr sz="2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98" name="Shape 198"/>
          <p:cNvSpPr>
            <a:spLocks noGrp="1"/>
          </p:cNvSpPr>
          <p:nvPr>
            <p:ph type="sldNum" sz="quarter" idx="2"/>
          </p:nvPr>
        </p:nvSpPr>
        <p:spPr>
          <a:xfrm>
            <a:off x="6553200" y="6410642"/>
            <a:ext cx="2133600" cy="256541"/>
          </a:xfrm>
          <a:prstGeom prst="rect">
            <a:avLst/>
          </a:prstGeom>
        </p:spPr>
        <p:txBody>
          <a:bodyPr wrap="square" lIns="45719" tIns="45719" rIns="45719" bIns="45719"/>
          <a:lstStyle>
            <a:lvl1pPr defTabSz="822960">
              <a:defRPr sz="1000"/>
            </a:lvl1pPr>
          </a:lstStyle>
          <a:p>
            <a:fld id="{86CB4B4D-7CA3-9044-876B-883B54F8677D}" type="slidenum">
              <a:t>‹#›</a:t>
            </a:fld>
            <a:endParaRPr/>
          </a:p>
        </p:txBody>
      </p:sp>
      <p:pic>
        <p:nvPicPr>
          <p:cNvPr id="199" name="image1.png" descr="ESS-vit-logga.png"/>
          <p:cNvPicPr>
            <a:picLocks noChangeAspect="1"/>
          </p:cNvPicPr>
          <p:nvPr/>
        </p:nvPicPr>
        <p:blipFill>
          <a:blip r:embed="rId2">
            <a:extLst/>
          </a:blip>
          <a:stretch>
            <a:fillRect/>
          </a:stretch>
        </p:blipFill>
        <p:spPr>
          <a:xfrm>
            <a:off x="7594007" y="319529"/>
            <a:ext cx="1370481" cy="733208"/>
          </a:xfrm>
          <a:prstGeom prst="rect">
            <a:avLst/>
          </a:prstGeom>
          <a:ln w="12700">
            <a:miter lim="400000"/>
          </a:ln>
        </p:spPr>
      </p:pic>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97039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84037543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136067254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74592202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27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871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586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893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518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49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pic>
        <p:nvPicPr>
          <p:cNvPr id="206" name="image1.pdf"/>
          <p:cNvPicPr>
            <a:picLocks noChangeAspect="1"/>
          </p:cNvPicPr>
          <p:nvPr/>
        </p:nvPicPr>
        <p:blipFill>
          <a:blip r:embed="rId2">
            <a:extLst/>
          </a:blip>
          <a:stretch>
            <a:fillRect/>
          </a:stretch>
        </p:blipFill>
        <p:spPr>
          <a:xfrm>
            <a:off x="0" y="5964740"/>
            <a:ext cx="9146977" cy="893260"/>
          </a:xfrm>
          <a:prstGeom prst="rect">
            <a:avLst/>
          </a:prstGeom>
          <a:ln w="3175"/>
          <a:effectLst>
            <a:outerShdw blurRad="76200" dist="38100" dir="16200000" rotWithShape="0">
              <a:srgbClr val="424242">
                <a:alpha val="15000"/>
              </a:srgbClr>
            </a:outerShdw>
          </a:effectLst>
        </p:spPr>
      </p:pic>
      <p:sp>
        <p:nvSpPr>
          <p:cNvPr id="207" name="Shape 207"/>
          <p:cNvSpPr>
            <a:spLocks noGrp="1"/>
          </p:cNvSpPr>
          <p:nvPr>
            <p:ph type="title"/>
          </p:nvPr>
        </p:nvSpPr>
        <p:spPr>
          <a:xfrm>
            <a:off x="457349" y="158736"/>
            <a:ext cx="8232280" cy="603265"/>
          </a:xfrm>
          <a:prstGeom prst="rect">
            <a:avLst/>
          </a:prstGeom>
          <a:ln w="3175">
            <a:round/>
          </a:ln>
        </p:spPr>
        <p:txBody>
          <a:bodyPr lIns="34290" tIns="34290" rIns="34290" bIns="34290"/>
          <a:lstStyle>
            <a:lvl1pPr defTabSz="438966">
              <a:defRPr sz="2800" b="1">
                <a:solidFill>
                  <a:srgbClr val="00A5D4"/>
                </a:solidFill>
                <a:uFill>
                  <a:solidFill>
                    <a:srgbClr val="00A5D4"/>
                  </a:solidFill>
                </a:uFill>
                <a:latin typeface="Arial"/>
                <a:ea typeface="Arial"/>
                <a:cs typeface="Arial"/>
                <a:sym typeface="Arial"/>
              </a:defRPr>
            </a:lvl1pPr>
          </a:lstStyle>
          <a:p>
            <a:r>
              <a:t>Title Text</a:t>
            </a:r>
          </a:p>
        </p:txBody>
      </p:sp>
      <p:sp>
        <p:nvSpPr>
          <p:cNvPr id="208" name="Shape 208"/>
          <p:cNvSpPr/>
          <p:nvPr/>
        </p:nvSpPr>
        <p:spPr>
          <a:xfrm>
            <a:off x="6138530" y="6077762"/>
            <a:ext cx="2823211" cy="495301"/>
          </a:xfrm>
          <a:prstGeom prst="rect">
            <a:avLst/>
          </a:prstGeom>
          <a:ln w="3175"/>
          <a:extLst>
            <a:ext uri="{C572A759-6A51-4108-AA02-DFA0A04FC94B}">
              <ma14:wrappingTextBoxFlag xmlns:ma14="http://schemas.microsoft.com/office/mac/drawingml/2011/main" val="1"/>
            </a:ext>
          </a:extLst>
        </p:spPr>
        <p:txBody>
          <a:bodyPr lIns="34290" tIns="34290" rIns="34290" bIns="34290">
            <a:spAutoFit/>
          </a:bodyPr>
          <a:lstStyle/>
          <a:p>
            <a:pPr algn="r" defTabSz="438966">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SAC-10</a:t>
            </a:r>
          </a:p>
          <a:p>
            <a:pPr algn="r" defTabSz="438966">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Science Directorate - Dimitri Argyriou</a:t>
            </a:r>
          </a:p>
        </p:txBody>
      </p:sp>
      <p:sp>
        <p:nvSpPr>
          <p:cNvPr id="209" name="Shape 209"/>
          <p:cNvSpPr>
            <a:spLocks noGrp="1"/>
          </p:cNvSpPr>
          <p:nvPr>
            <p:ph type="sldNum" sz="quarter" idx="2"/>
          </p:nvPr>
        </p:nvSpPr>
        <p:spPr>
          <a:xfrm>
            <a:off x="8441397" y="6470967"/>
            <a:ext cx="245404" cy="226987"/>
          </a:xfrm>
          <a:prstGeom prst="rect">
            <a:avLst/>
          </a:prstGeom>
        </p:spPr>
        <p:txBody>
          <a:bodyPr lIns="45719" tIns="45719" rIns="45719" bIns="45719" anchor="t">
            <a:normAutofit/>
          </a:bodyPr>
          <a:lstStyle>
            <a:lvl1pPr defTabSz="438966">
              <a:defRPr sz="10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1935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042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40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25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19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55461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8"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62" y="1955801"/>
            <a:ext cx="2479040"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478502"/>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58311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8"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483327"/>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7" y="1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8" y="1964948"/>
            <a:ext cx="6536399" cy="4038981"/>
          </a:xfrm>
        </p:spPr>
        <p:txBody>
          <a:bodyPr/>
          <a:lstStyle>
            <a:lvl1pPr marL="0" indent="0">
              <a:buNone/>
            </a:lvl1pPr>
            <a:lvl2pPr marL="457200" indent="0">
              <a:buNone/>
            </a:lvl2pPr>
            <a:lvl3pPr marL="914400" indent="0">
              <a:buNone/>
            </a:lvl3pPr>
            <a:lvl4pPr marL="1371600" indent="0">
              <a:buNone/>
            </a:lvl4pPr>
            <a:lvl5pPr marL="1828800"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89747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5" name="Shape 265"/>
          <p:cNvSpPr/>
          <p:nvPr/>
        </p:nvSpPr>
        <p:spPr>
          <a:xfrm>
            <a:off x="0" y="-1"/>
            <a:ext cx="9144000" cy="1434356"/>
          </a:xfrm>
          <a:prstGeom prst="rect">
            <a:avLst/>
          </a:prstGeom>
          <a:solidFill>
            <a:srgbClr val="0094CA"/>
          </a:solidFill>
          <a:ln w="12700">
            <a:miter lim="400000"/>
          </a:ln>
        </p:spPr>
        <p:txBody>
          <a:bodyPr lIns="45719" rIns="45719" anchor="ctr"/>
          <a:lstStyle/>
          <a:p>
            <a:pPr algn="ctr" defTabSz="914318">
              <a:defRPr>
                <a:solidFill>
                  <a:srgbClr val="0094CA"/>
                </a:solidFill>
              </a:defRPr>
            </a:pPr>
            <a:endParaRPr/>
          </a:p>
        </p:txBody>
      </p:sp>
      <p:sp>
        <p:nvSpPr>
          <p:cNvPr id="266" name="Shape 266"/>
          <p:cNvSpPr>
            <a:spLocks noGrp="1"/>
          </p:cNvSpPr>
          <p:nvPr>
            <p:ph type="title"/>
          </p:nvPr>
        </p:nvSpPr>
        <p:spPr>
          <a:xfrm>
            <a:off x="457201" y="274638"/>
            <a:ext cx="7139137" cy="1143001"/>
          </a:xfrm>
          <a:prstGeom prst="rect">
            <a:avLst/>
          </a:prstGeom>
        </p:spPr>
        <p:txBody>
          <a:bodyPr lIns="45715" tIns="45715" rIns="45715" bIns="45715"/>
          <a:lstStyle>
            <a:lvl1pPr algn="l" defTabSz="914318">
              <a:defRPr sz="3200">
                <a:solidFill>
                  <a:srgbClr val="FFFFFF"/>
                </a:solidFill>
              </a:defRPr>
            </a:lvl1pPr>
          </a:lstStyle>
          <a:p>
            <a:r>
              <a:t>Title Text</a:t>
            </a:r>
          </a:p>
        </p:txBody>
      </p:sp>
      <p:sp>
        <p:nvSpPr>
          <p:cNvPr id="267" name="Shape 267"/>
          <p:cNvSpPr>
            <a:spLocks noGrp="1"/>
          </p:cNvSpPr>
          <p:nvPr>
            <p:ph type="body" idx="1"/>
          </p:nvPr>
        </p:nvSpPr>
        <p:spPr>
          <a:xfrm>
            <a:off x="457200" y="1600200"/>
            <a:ext cx="8229600" cy="4525963"/>
          </a:xfrm>
          <a:prstGeom prst="rect">
            <a:avLst/>
          </a:prstGeom>
        </p:spPr>
        <p:txBody>
          <a:bodyPr lIns="45715" tIns="45715" rIns="45715" bIns="45715"/>
          <a:lstStyle>
            <a:lvl1pPr marL="342870" indent="-342870" defTabSz="914318">
              <a:spcBef>
                <a:spcPts val="600"/>
              </a:spcBef>
              <a:defRPr sz="2800"/>
            </a:lvl1pPr>
            <a:lvl2pPr marL="790504" indent="-333345" defTabSz="914318">
              <a:spcBef>
                <a:spcPts val="600"/>
              </a:spcBef>
              <a:defRPr sz="2800"/>
            </a:lvl2pPr>
            <a:lvl3pPr marL="1234330" indent="-320010" defTabSz="914318">
              <a:spcBef>
                <a:spcPts val="600"/>
              </a:spcBef>
              <a:defRPr sz="2800"/>
            </a:lvl3pPr>
            <a:lvl4pPr marL="1727046" indent="-355567" defTabSz="914318">
              <a:spcBef>
                <a:spcPts val="600"/>
              </a:spcBef>
              <a:defRPr sz="2800"/>
            </a:lvl4pPr>
            <a:lvl5pPr marL="2148649" indent="-320010" defTabSz="91431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68" name="Shape 268"/>
          <p:cNvSpPr>
            <a:spLocks noGrp="1"/>
          </p:cNvSpPr>
          <p:nvPr>
            <p:ph type="sldNum" sz="quarter" idx="2"/>
          </p:nvPr>
        </p:nvSpPr>
        <p:spPr>
          <a:xfrm>
            <a:off x="8428184" y="6404298"/>
            <a:ext cx="258617" cy="269233"/>
          </a:xfrm>
          <a:prstGeom prst="rect">
            <a:avLst/>
          </a:prstGeom>
        </p:spPr>
        <p:txBody>
          <a:bodyPr lIns="45715" tIns="45715" rIns="45715" bIns="45715"/>
          <a:lstStyle>
            <a:lvl1pPr defTabSz="914318"/>
          </a:lstStyle>
          <a:p>
            <a:fld id="{86CB4B4D-7CA3-9044-876B-883B54F8677D}" type="slidenum">
              <a:t>‹#›</a:t>
            </a:fld>
            <a:endParaRPr/>
          </a:p>
        </p:txBody>
      </p:sp>
      <p:pic>
        <p:nvPicPr>
          <p:cNvPr id="269" name="image1.png" descr="ESS-vit-logga.png"/>
          <p:cNvPicPr>
            <a:picLocks noChangeAspect="1"/>
          </p:cNvPicPr>
          <p:nvPr/>
        </p:nvPicPr>
        <p:blipFill>
          <a:blip r:embed="rId2">
            <a:extLst/>
          </a:blip>
          <a:stretch>
            <a:fillRect/>
          </a:stretch>
        </p:blipFill>
        <p:spPr>
          <a:xfrm>
            <a:off x="7594007" y="319530"/>
            <a:ext cx="1370481" cy="733207"/>
          </a:xfrm>
          <a:prstGeom prst="rect">
            <a:avLst/>
          </a:prstGeom>
          <a:ln w="12700">
            <a:miter lim="400000"/>
          </a:ln>
        </p:spPr>
      </p:pic>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cxnSp>
        <p:nvCxnSpPr>
          <p:cNvPr id="7"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95634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97265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pPr/>
              <a:t>22/06/16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pPr/>
              <a:t>‹#›</a:t>
            </a:fld>
            <a:endParaRPr lang="sv-SE"/>
          </a:p>
        </p:txBody>
      </p:sp>
      <p:cxnSp>
        <p:nvCxnSpPr>
          <p:cNvPr id="10"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61701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pPr/>
              <a:t>22/06/16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pPr/>
              <a:t>‹#›</a:t>
            </a:fld>
            <a:endParaRPr lang="sv-SE"/>
          </a:p>
        </p:txBody>
      </p:sp>
      <p:cxnSp>
        <p:nvCxnSpPr>
          <p:cNvPr id="6"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96476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pPr/>
              <a:t>22/06/16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352607108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57234729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pPr/>
              <a:t>22/06/16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pPr/>
              <a:t>‹#›</a:t>
            </a:fld>
            <a:endParaRPr lang="sv-SE"/>
          </a:p>
        </p:txBody>
      </p:sp>
      <p:cxnSp>
        <p:nvCxnSpPr>
          <p:cNvPr id="8" name="Rak 7"/>
          <p:cNvCxnSpPr/>
          <p:nvPr userDrawn="1"/>
        </p:nvCxnSpPr>
        <p:spPr>
          <a:xfrm>
            <a:off x="-326073" y="1452399"/>
            <a:ext cx="969639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711895"/>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213586178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Tree>
    <p:extLst>
      <p:ext uri="{BB962C8B-B14F-4D97-AF65-F5344CB8AC3E}">
        <p14:creationId xmlns:p14="http://schemas.microsoft.com/office/powerpoint/2010/main" val="4144557435"/>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0"/>
            <a:ext cx="9144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pPr/>
              <a:t>22/06/16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pPr/>
              <a:t>‹#›</a:t>
            </a:fld>
            <a:endParaRPr lang="sv-SE"/>
          </a:p>
        </p:txBody>
      </p:sp>
      <p:sp>
        <p:nvSpPr>
          <p:cNvPr id="9" name="Rubrik 1"/>
          <p:cNvSpPr>
            <a:spLocks noGrp="1"/>
          </p:cNvSpPr>
          <p:nvPr>
            <p:ph type="ctrTitle"/>
          </p:nvPr>
        </p:nvSpPr>
        <p:spPr>
          <a:xfrm>
            <a:off x="622143" y="130722"/>
            <a:ext cx="6290083"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358744555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pic>
        <p:nvPicPr>
          <p:cNvPr id="276" name="image1.pdf"/>
          <p:cNvPicPr>
            <a:picLocks noChangeAspect="1"/>
          </p:cNvPicPr>
          <p:nvPr/>
        </p:nvPicPr>
        <p:blipFill>
          <a:blip r:embed="rId2">
            <a:extLst/>
          </a:blip>
          <a:stretch>
            <a:fillRect/>
          </a:stretch>
        </p:blipFill>
        <p:spPr>
          <a:xfrm>
            <a:off x="0" y="5964740"/>
            <a:ext cx="9146977" cy="893260"/>
          </a:xfrm>
          <a:prstGeom prst="rect">
            <a:avLst/>
          </a:prstGeom>
          <a:ln w="3175"/>
          <a:effectLst>
            <a:outerShdw blurRad="76200" dist="38100" dir="16200000" rotWithShape="0">
              <a:srgbClr val="424242">
                <a:alpha val="15000"/>
              </a:srgbClr>
            </a:outerShdw>
          </a:effectLst>
        </p:spPr>
      </p:pic>
      <p:sp>
        <p:nvSpPr>
          <p:cNvPr id="277" name="Shape 277"/>
          <p:cNvSpPr/>
          <p:nvPr/>
        </p:nvSpPr>
        <p:spPr>
          <a:xfrm>
            <a:off x="6138530" y="6077762"/>
            <a:ext cx="2823211" cy="495301"/>
          </a:xfrm>
          <a:prstGeom prst="rect">
            <a:avLst/>
          </a:prstGeom>
          <a:ln w="12700"/>
          <a:extLst>
            <a:ext uri="{C572A759-6A51-4108-AA02-DFA0A04FC94B}">
              <ma14:wrappingTextBoxFlag xmlns:ma14="http://schemas.microsoft.com/office/mac/drawingml/2011/main" val="1"/>
            </a:ext>
          </a:extLst>
        </p:spPr>
        <p:txBody>
          <a:bodyPr lIns="34290" tIns="34290" rIns="34290" bIns="34290">
            <a:spAutoFit/>
          </a:bodyPr>
          <a:lstStyle/>
          <a:p>
            <a:pPr algn="r" defTabSz="487740">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ESS Annual Review</a:t>
            </a:r>
          </a:p>
          <a:p>
            <a:pPr algn="r" defTabSz="487740">
              <a:lnSpc>
                <a:spcPct val="130000"/>
              </a:lnSpc>
              <a:buClr>
                <a:srgbClr val="FFFFFF"/>
              </a:buClr>
              <a:defRPr sz="1600">
                <a:uFill>
                  <a:solidFill>
                    <a:srgbClr val="000000"/>
                  </a:solidFill>
                </a:uFill>
                <a:latin typeface="Arial"/>
                <a:ea typeface="Arial"/>
                <a:cs typeface="Arial"/>
                <a:sym typeface="Arial"/>
              </a:defRPr>
            </a:pPr>
            <a:r>
              <a:rPr sz="1200">
                <a:solidFill>
                  <a:srgbClr val="FFFFFF"/>
                </a:solidFill>
                <a:uFill>
                  <a:solidFill>
                    <a:srgbClr val="FFFFFF"/>
                  </a:solidFill>
                </a:uFill>
              </a:rPr>
              <a:t>Science Directorate - Dimitri Argyriou</a:t>
            </a:r>
          </a:p>
        </p:txBody>
      </p:sp>
      <p:sp>
        <p:nvSpPr>
          <p:cNvPr id="278" name="Shape 278"/>
          <p:cNvSpPr>
            <a:spLocks noGrp="1"/>
          </p:cNvSpPr>
          <p:nvPr>
            <p:ph type="title"/>
          </p:nvPr>
        </p:nvSpPr>
        <p:spPr>
          <a:xfrm>
            <a:off x="457349" y="158735"/>
            <a:ext cx="8232280" cy="736875"/>
          </a:xfrm>
          <a:prstGeom prst="rect">
            <a:avLst/>
          </a:prstGeom>
          <a:ln>
            <a:round/>
          </a:ln>
        </p:spPr>
        <p:txBody>
          <a:bodyPr lIns="34290" tIns="34290" rIns="34290" bIns="34290"/>
          <a:lstStyle>
            <a:lvl1pPr defTabSz="487740">
              <a:defRPr sz="2800" b="1">
                <a:solidFill>
                  <a:srgbClr val="00A5D4"/>
                </a:solidFill>
                <a:uFill>
                  <a:solidFill>
                    <a:srgbClr val="00A5D4"/>
                  </a:solidFill>
                </a:uFill>
                <a:latin typeface="Arial"/>
                <a:ea typeface="Arial"/>
                <a:cs typeface="Arial"/>
                <a:sym typeface="Arial"/>
              </a:defRPr>
            </a:lvl1pPr>
          </a:lstStyle>
          <a:p>
            <a:r>
              <a:t>Title Text</a:t>
            </a:r>
          </a:p>
        </p:txBody>
      </p:sp>
      <p:sp>
        <p:nvSpPr>
          <p:cNvPr id="279" name="Shape 279"/>
          <p:cNvSpPr>
            <a:spLocks noGrp="1"/>
          </p:cNvSpPr>
          <p:nvPr>
            <p:ph type="body" idx="1"/>
          </p:nvPr>
        </p:nvSpPr>
        <p:spPr>
          <a:xfrm>
            <a:off x="457350" y="1085269"/>
            <a:ext cx="8232277" cy="4553531"/>
          </a:xfrm>
          <a:prstGeom prst="rect">
            <a:avLst/>
          </a:prstGeom>
          <a:ln>
            <a:round/>
          </a:ln>
        </p:spPr>
        <p:txBody>
          <a:bodyPr lIns="34290" tIns="34290" rIns="34290" bIns="34290"/>
          <a:lstStyle>
            <a:lvl1pPr marL="0" indent="0" defTabSz="487740">
              <a:spcBef>
                <a:spcPts val="500"/>
              </a:spcBef>
              <a:buSzTx/>
              <a:buFontTx/>
              <a:buNone/>
              <a:defRPr sz="2000">
                <a:uFill>
                  <a:solidFill>
                    <a:srgbClr val="000000"/>
                  </a:solidFill>
                </a:uFill>
                <a:latin typeface="Arial"/>
                <a:ea typeface="Arial"/>
                <a:cs typeface="Arial"/>
                <a:sym typeface="Arial"/>
              </a:defRPr>
            </a:lvl1pPr>
            <a:lvl2pPr marL="487740" indent="0" algn="ctr" defTabSz="487740">
              <a:spcBef>
                <a:spcPts val="400"/>
              </a:spcBef>
              <a:buSzTx/>
              <a:buFontTx/>
              <a:buNone/>
              <a:defRPr sz="1800">
                <a:solidFill>
                  <a:srgbClr val="9A9A9A"/>
                </a:solidFill>
                <a:uFill>
                  <a:solidFill>
                    <a:srgbClr val="9A9A9A"/>
                  </a:solidFill>
                </a:uFill>
                <a:latin typeface="Arial"/>
                <a:ea typeface="Arial"/>
                <a:cs typeface="Arial"/>
                <a:sym typeface="Arial"/>
              </a:defRPr>
            </a:lvl2pPr>
            <a:lvl3pPr marL="975482" indent="0" algn="ctr" defTabSz="487740">
              <a:spcBef>
                <a:spcPts val="300"/>
              </a:spcBef>
              <a:buSzTx/>
              <a:buFontTx/>
              <a:buNone/>
              <a:defRPr sz="1400">
                <a:solidFill>
                  <a:srgbClr val="9A9A9A"/>
                </a:solidFill>
                <a:uFill>
                  <a:solidFill>
                    <a:srgbClr val="9A9A9A"/>
                  </a:solidFill>
                </a:uFill>
                <a:latin typeface="Arial"/>
                <a:ea typeface="Arial"/>
                <a:cs typeface="Arial"/>
                <a:sym typeface="Arial"/>
              </a:defRPr>
            </a:lvl3pPr>
            <a:lvl4pPr marL="1463222" indent="0" algn="ctr" defTabSz="487740">
              <a:spcBef>
                <a:spcPts val="300"/>
              </a:spcBef>
              <a:buSzTx/>
              <a:buFontTx/>
              <a:buNone/>
              <a:defRPr sz="1200">
                <a:solidFill>
                  <a:srgbClr val="9A9A9A"/>
                </a:solidFill>
                <a:uFill>
                  <a:solidFill>
                    <a:srgbClr val="9A9A9A"/>
                  </a:solidFill>
                </a:uFill>
                <a:latin typeface="Arial"/>
                <a:ea typeface="Arial"/>
                <a:cs typeface="Arial"/>
                <a:sym typeface="Arial"/>
              </a:defRPr>
            </a:lvl4pPr>
            <a:lvl5pPr marL="1950963" indent="0" algn="ctr" defTabSz="487740">
              <a:spcBef>
                <a:spcPts val="200"/>
              </a:spcBef>
              <a:buSzTx/>
              <a:buFontTx/>
              <a:buNone/>
              <a:defRPr sz="1000">
                <a:solidFill>
                  <a:srgbClr val="9A9A9A"/>
                </a:solidFill>
                <a:uFill>
                  <a:solidFill>
                    <a:srgbClr val="9A9A9A"/>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sldNum" sz="quarter" idx="2"/>
          </p:nvPr>
        </p:nvSpPr>
        <p:spPr>
          <a:xfrm>
            <a:off x="8441397" y="6470967"/>
            <a:ext cx="245404" cy="226987"/>
          </a:xfrm>
          <a:prstGeom prst="rect">
            <a:avLst/>
          </a:prstGeom>
        </p:spPr>
        <p:txBody>
          <a:bodyPr lIns="45719" tIns="45719" rIns="45719" bIns="45719" anchor="t"/>
          <a:lstStyle>
            <a:lvl1pPr defTabSz="487740">
              <a:defRPr sz="1000">
                <a:solidFill>
                  <a:srgbClr val="000000"/>
                </a:solidFill>
                <a:uFill>
                  <a:solidFill>
                    <a:srgbClr val="000000"/>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r>
              <a:t>Title Text</a:t>
            </a:r>
          </a:p>
        </p:txBody>
      </p:sp>
      <p:sp>
        <p:nvSpPr>
          <p:cNvPr id="35" name="Shape 3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39283031"/>
      </p:ext>
    </p:extLst>
  </p:cSld>
  <p:clrMapOvr>
    <a:masterClrMapping/>
  </p:clrMapOvr>
  <p:transition xmlns:p14="http://schemas.microsoft.com/office/powerpoint/2010/mai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879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08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572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105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728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512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996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611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2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287" name="Shape 287"/>
          <p:cNvSpPr/>
          <p:nvPr/>
        </p:nvSpPr>
        <p:spPr>
          <a:xfrm>
            <a:off x="0" y="-1"/>
            <a:ext cx="9144000" cy="1434358"/>
          </a:xfrm>
          <a:prstGeom prst="rect">
            <a:avLst/>
          </a:prstGeom>
          <a:solidFill>
            <a:srgbClr val="0094CA"/>
          </a:solidFill>
          <a:ln w="12700">
            <a:miter lim="400000"/>
          </a:ln>
        </p:spPr>
        <p:txBody>
          <a:bodyPr lIns="45719" rIns="45719" anchor="ctr"/>
          <a:lstStyle/>
          <a:p>
            <a:pPr algn="ctr" defTabSz="457114">
              <a:defRPr>
                <a:solidFill>
                  <a:srgbClr val="0094CA"/>
                </a:solidFill>
              </a:defRPr>
            </a:pPr>
            <a:endParaRPr/>
          </a:p>
        </p:txBody>
      </p:sp>
      <p:pic>
        <p:nvPicPr>
          <p:cNvPr id="288" name="image1.png" descr="ESS-vit-logga.png"/>
          <p:cNvPicPr>
            <a:picLocks noChangeAspect="1"/>
          </p:cNvPicPr>
          <p:nvPr/>
        </p:nvPicPr>
        <p:blipFill>
          <a:blip r:embed="rId2">
            <a:extLst/>
          </a:blip>
          <a:stretch>
            <a:fillRect/>
          </a:stretch>
        </p:blipFill>
        <p:spPr>
          <a:xfrm>
            <a:off x="7326972" y="378762"/>
            <a:ext cx="1359830" cy="727509"/>
          </a:xfrm>
          <a:prstGeom prst="rect">
            <a:avLst/>
          </a:prstGeom>
          <a:ln w="12700">
            <a:miter lim="400000"/>
          </a:ln>
        </p:spPr>
      </p:pic>
      <p:sp>
        <p:nvSpPr>
          <p:cNvPr id="289" name="Shape 289"/>
          <p:cNvSpPr>
            <a:spLocks noGrp="1"/>
          </p:cNvSpPr>
          <p:nvPr>
            <p:ph type="body" sz="half" idx="1"/>
          </p:nvPr>
        </p:nvSpPr>
        <p:spPr>
          <a:xfrm>
            <a:off x="593514" y="1955800"/>
            <a:ext cx="4766946" cy="4902202"/>
          </a:xfrm>
          <a:prstGeom prst="rect">
            <a:avLst/>
          </a:prstGeom>
        </p:spPr>
        <p:txBody>
          <a:bodyPr lIns="0" tIns="0" rIns="0" bIns="0"/>
          <a:lstStyle>
            <a:lvl1pPr marL="396825" indent="-342836" defTabSz="457114">
              <a:spcBef>
                <a:spcPts val="1200"/>
              </a:spcBef>
              <a:defRPr sz="2400">
                <a:solidFill>
                  <a:srgbClr val="0094CA"/>
                </a:solidFill>
              </a:defRPr>
            </a:lvl1pPr>
            <a:lvl2pPr marL="725863" indent="-311942" defTabSz="457114">
              <a:spcBef>
                <a:spcPts val="1200"/>
              </a:spcBef>
              <a:buSzPct val="75000"/>
              <a:buChar char="-"/>
              <a:defRPr sz="2400">
                <a:solidFill>
                  <a:srgbClr val="0094CA"/>
                </a:solidFill>
              </a:defRPr>
            </a:lvl2pPr>
            <a:lvl3pPr marL="0" indent="0" defTabSz="457114">
              <a:spcBef>
                <a:spcPts val="1200"/>
              </a:spcBef>
              <a:buSzTx/>
              <a:buNone/>
              <a:defRPr sz="2400">
                <a:solidFill>
                  <a:srgbClr val="0094CA"/>
                </a:solidFill>
              </a:defRPr>
            </a:lvl3pPr>
            <a:lvl4pPr marL="0" indent="0" defTabSz="457114">
              <a:spcBef>
                <a:spcPts val="1200"/>
              </a:spcBef>
              <a:buSzTx/>
              <a:buNone/>
              <a:defRPr sz="2400">
                <a:solidFill>
                  <a:srgbClr val="0094CA"/>
                </a:solidFill>
              </a:defRPr>
            </a:lvl4pPr>
            <a:lvl5pPr marL="0" indent="0" defTabSz="457114">
              <a:spcBef>
                <a:spcPts val="1200"/>
              </a:spcBef>
              <a:buSzTx/>
              <a:buNone/>
              <a:defRPr sz="24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290" name="Shape 290"/>
          <p:cNvSpPr>
            <a:spLocks noGrp="1"/>
          </p:cNvSpPr>
          <p:nvPr>
            <p:ph type="title"/>
          </p:nvPr>
        </p:nvSpPr>
        <p:spPr>
          <a:xfrm>
            <a:off x="593511" y="0"/>
            <a:ext cx="5762627" cy="1441451"/>
          </a:xfrm>
          <a:prstGeom prst="rect">
            <a:avLst/>
          </a:prstGeom>
        </p:spPr>
        <p:txBody>
          <a:bodyPr lIns="0" tIns="0" rIns="0" bIns="0"/>
          <a:lstStyle>
            <a:lvl1pPr algn="l" defTabSz="457114">
              <a:defRPr sz="2800">
                <a:solidFill>
                  <a:srgbClr val="FFFFFF"/>
                </a:solidFill>
              </a:defRPr>
            </a:lvl1pPr>
          </a:lstStyle>
          <a:p>
            <a:r>
              <a:t>Title Text</a:t>
            </a:r>
          </a:p>
        </p:txBody>
      </p:sp>
      <p:sp>
        <p:nvSpPr>
          <p:cNvPr id="291" name="Shape 291"/>
          <p:cNvSpPr/>
          <p:nvPr/>
        </p:nvSpPr>
        <p:spPr>
          <a:xfrm>
            <a:off x="-326074" y="1452399"/>
            <a:ext cx="9696400" cy="1"/>
          </a:xfrm>
          <a:prstGeom prst="line">
            <a:avLst/>
          </a:prstGeom>
          <a:ln w="6350">
            <a:solidFill>
              <a:srgbClr val="FFFFFF"/>
            </a:solidFill>
          </a:ln>
        </p:spPr>
        <p:txBody>
          <a:bodyPr lIns="45719" rIns="45719"/>
          <a:lstStyle/>
          <a:p>
            <a:pPr defTabSz="457114">
              <a:defRPr>
                <a:latin typeface="Avenir Book"/>
                <a:ea typeface="Avenir Book"/>
                <a:cs typeface="Avenir Book"/>
                <a:sym typeface="Avenir Book"/>
              </a:defRPr>
            </a:pPr>
            <a:endParaRPr/>
          </a:p>
        </p:txBody>
      </p:sp>
      <p:grpSp>
        <p:nvGrpSpPr>
          <p:cNvPr id="309" name="Group 309"/>
          <p:cNvGrpSpPr/>
          <p:nvPr/>
        </p:nvGrpSpPr>
        <p:grpSpPr>
          <a:xfrm>
            <a:off x="5147623" y="1176938"/>
            <a:ext cx="3881448" cy="201620"/>
            <a:chOff x="0" y="0"/>
            <a:chExt cx="3881446" cy="201618"/>
          </a:xfrm>
        </p:grpSpPr>
        <p:pic>
          <p:nvPicPr>
            <p:cNvPr id="292" name="image3.png"/>
            <p:cNvPicPr>
              <a:picLocks noChangeAspect="1"/>
            </p:cNvPicPr>
            <p:nvPr/>
          </p:nvPicPr>
          <p:blipFill>
            <a:blip r:embed="rId3">
              <a:extLst/>
            </a:blip>
            <a:stretch>
              <a:fillRect/>
            </a:stretch>
          </p:blipFill>
          <p:spPr>
            <a:xfrm>
              <a:off x="69160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3" name="image4.png"/>
            <p:cNvPicPr>
              <a:picLocks noChangeAspect="1"/>
            </p:cNvPicPr>
            <p:nvPr/>
          </p:nvPicPr>
          <p:blipFill>
            <a:blip r:embed="rId4">
              <a:extLst/>
            </a:blip>
            <a:stretch>
              <a:fillRect/>
            </a:stretch>
          </p:blipFill>
          <p:spPr>
            <a:xfrm>
              <a:off x="-1"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294" name="image5.png"/>
            <p:cNvPicPr>
              <a:picLocks noChangeAspect="1"/>
            </p:cNvPicPr>
            <p:nvPr/>
          </p:nvPicPr>
          <p:blipFill>
            <a:blip r:embed="rId5">
              <a:extLst/>
            </a:blip>
            <a:stretch>
              <a:fillRect/>
            </a:stretch>
          </p:blipFill>
          <p:spPr>
            <a:xfrm>
              <a:off x="230534" y="6576"/>
              <a:ext cx="192905" cy="194289"/>
            </a:xfrm>
            <a:prstGeom prst="rect">
              <a:avLst/>
            </a:prstGeom>
            <a:ln w="3175" cap="flat">
              <a:noFill/>
              <a:miter lim="400000"/>
            </a:ln>
            <a:effectLst>
              <a:outerShdw blurRad="88900" dist="50800" dir="2700000" rotWithShape="0">
                <a:srgbClr val="000000">
                  <a:alpha val="40998"/>
                </a:srgbClr>
              </a:outerShdw>
            </a:effectLst>
          </p:spPr>
        </p:pic>
        <p:pic>
          <p:nvPicPr>
            <p:cNvPr id="295" name="image6.png"/>
            <p:cNvPicPr>
              <a:picLocks noChangeAspect="1"/>
            </p:cNvPicPr>
            <p:nvPr/>
          </p:nvPicPr>
          <p:blipFill>
            <a:blip r:embed="rId6">
              <a:extLst/>
            </a:blip>
            <a:stretch>
              <a:fillRect/>
            </a:stretch>
          </p:blipFill>
          <p:spPr>
            <a:xfrm>
              <a:off x="922134"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296" name="image7.png"/>
            <p:cNvPicPr>
              <a:picLocks noChangeAspect="1"/>
            </p:cNvPicPr>
            <p:nvPr/>
          </p:nvPicPr>
          <p:blipFill>
            <a:blip r:embed="rId7">
              <a:extLst/>
            </a:blip>
            <a:stretch>
              <a:fillRect/>
            </a:stretch>
          </p:blipFill>
          <p:spPr>
            <a:xfrm>
              <a:off x="322747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7" name="image8.png"/>
            <p:cNvPicPr>
              <a:picLocks noChangeAspect="1"/>
            </p:cNvPicPr>
            <p:nvPr/>
          </p:nvPicPr>
          <p:blipFill>
            <a:blip r:embed="rId8">
              <a:extLst/>
            </a:blip>
            <a:stretch>
              <a:fillRect/>
            </a:stretch>
          </p:blipFill>
          <p:spPr>
            <a:xfrm>
              <a:off x="2535871"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298" name="image9.png"/>
            <p:cNvPicPr>
              <a:picLocks noChangeAspect="1"/>
            </p:cNvPicPr>
            <p:nvPr/>
          </p:nvPicPr>
          <p:blipFill>
            <a:blip r:embed="rId9">
              <a:extLst/>
            </a:blip>
            <a:stretch>
              <a:fillRect/>
            </a:stretch>
          </p:blipFill>
          <p:spPr>
            <a:xfrm>
              <a:off x="2305337"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299" name="image10.png"/>
            <p:cNvPicPr>
              <a:picLocks noChangeAspect="1"/>
            </p:cNvPicPr>
            <p:nvPr/>
          </p:nvPicPr>
          <p:blipFill>
            <a:blip r:embed="rId10">
              <a:extLst/>
            </a:blip>
            <a:stretch>
              <a:fillRect/>
            </a:stretch>
          </p:blipFill>
          <p:spPr>
            <a:xfrm>
              <a:off x="1844270" y="7328"/>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0" name="image11.png"/>
            <p:cNvPicPr>
              <a:picLocks noChangeAspect="1"/>
            </p:cNvPicPr>
            <p:nvPr/>
          </p:nvPicPr>
          <p:blipFill>
            <a:blip r:embed="rId11">
              <a:extLst/>
            </a:blip>
            <a:stretch>
              <a:fillRect/>
            </a:stretch>
          </p:blipFill>
          <p:spPr>
            <a:xfrm>
              <a:off x="3458006" y="3664"/>
              <a:ext cx="192907" cy="194289"/>
            </a:xfrm>
            <a:prstGeom prst="rect">
              <a:avLst/>
            </a:prstGeom>
            <a:ln w="3175" cap="flat">
              <a:noFill/>
              <a:miter lim="400000"/>
            </a:ln>
            <a:effectLst>
              <a:outerShdw blurRad="88900" dist="50800" dir="2700000" rotWithShape="0">
                <a:srgbClr val="000000">
                  <a:alpha val="40998"/>
                </a:srgbClr>
              </a:outerShdw>
            </a:effectLst>
          </p:spPr>
        </p:pic>
        <p:pic>
          <p:nvPicPr>
            <p:cNvPr id="301" name="image12.png"/>
            <p:cNvPicPr>
              <a:picLocks noChangeAspect="1"/>
            </p:cNvPicPr>
            <p:nvPr/>
          </p:nvPicPr>
          <p:blipFill>
            <a:blip r:embed="rId12">
              <a:extLst/>
            </a:blip>
            <a:stretch>
              <a:fillRect/>
            </a:stretch>
          </p:blipFill>
          <p:spPr>
            <a:xfrm>
              <a:off x="1152667" y="585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2" name="image13.png"/>
            <p:cNvPicPr>
              <a:picLocks noChangeAspect="1"/>
            </p:cNvPicPr>
            <p:nvPr/>
          </p:nvPicPr>
          <p:blipFill>
            <a:blip r:embed="rId13">
              <a:extLst/>
            </a:blip>
            <a:stretch>
              <a:fillRect/>
            </a:stretch>
          </p:blipFill>
          <p:spPr>
            <a:xfrm>
              <a:off x="2074804" y="1471"/>
              <a:ext cx="192905" cy="194290"/>
            </a:xfrm>
            <a:prstGeom prst="rect">
              <a:avLst/>
            </a:prstGeom>
            <a:ln w="3175" cap="flat">
              <a:noFill/>
              <a:miter lim="400000"/>
            </a:ln>
            <a:effectLst>
              <a:outerShdw blurRad="88900" dist="50800" dir="2700000" rotWithShape="0">
                <a:srgbClr val="000000">
                  <a:alpha val="40998"/>
                </a:srgbClr>
              </a:outerShdw>
            </a:effectLst>
          </p:spPr>
        </p:pic>
        <p:pic>
          <p:nvPicPr>
            <p:cNvPr id="303" name="image14.png"/>
            <p:cNvPicPr>
              <a:picLocks noChangeAspect="1"/>
            </p:cNvPicPr>
            <p:nvPr/>
          </p:nvPicPr>
          <p:blipFill>
            <a:blip r:embed="rId14">
              <a:extLst/>
            </a:blip>
            <a:stretch>
              <a:fillRect/>
            </a:stretch>
          </p:blipFill>
          <p:spPr>
            <a:xfrm>
              <a:off x="1614131" y="-1"/>
              <a:ext cx="192511" cy="194289"/>
            </a:xfrm>
            <a:prstGeom prst="rect">
              <a:avLst/>
            </a:prstGeom>
            <a:ln w="3175" cap="flat">
              <a:noFill/>
              <a:miter lim="400000"/>
            </a:ln>
            <a:effectLst>
              <a:outerShdw blurRad="88900" dist="50800" dir="2700000" rotWithShape="0">
                <a:srgbClr val="000000">
                  <a:alpha val="40998"/>
                </a:srgbClr>
              </a:outerShdw>
            </a:effectLst>
          </p:spPr>
        </p:pic>
        <p:pic>
          <p:nvPicPr>
            <p:cNvPr id="304" name="image15.png"/>
            <p:cNvPicPr>
              <a:picLocks noChangeAspect="1"/>
            </p:cNvPicPr>
            <p:nvPr/>
          </p:nvPicPr>
          <p:blipFill>
            <a:blip r:embed="rId15">
              <a:extLst/>
            </a:blip>
            <a:stretch>
              <a:fillRect/>
            </a:stretch>
          </p:blipFill>
          <p:spPr>
            <a:xfrm>
              <a:off x="2766404"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5" name="image16.png"/>
            <p:cNvPicPr>
              <a:picLocks noChangeAspect="1"/>
            </p:cNvPicPr>
            <p:nvPr/>
          </p:nvPicPr>
          <p:blipFill>
            <a:blip r:embed="rId16">
              <a:extLst/>
            </a:blip>
            <a:stretch>
              <a:fillRect/>
            </a:stretch>
          </p:blipFill>
          <p:spPr>
            <a:xfrm>
              <a:off x="1383201" y="1471"/>
              <a:ext cx="192906" cy="194290"/>
            </a:xfrm>
            <a:prstGeom prst="rect">
              <a:avLst/>
            </a:prstGeom>
            <a:ln w="3175" cap="flat">
              <a:noFill/>
              <a:miter lim="400000"/>
            </a:ln>
            <a:effectLst>
              <a:outerShdw blurRad="88900" dist="50800" dir="2700000" rotWithShape="0">
                <a:srgbClr val="000000">
                  <a:alpha val="40998"/>
                </a:srgbClr>
              </a:outerShdw>
            </a:effectLst>
          </p:spPr>
        </p:pic>
        <p:pic>
          <p:nvPicPr>
            <p:cNvPr id="306" name="image17.png"/>
            <p:cNvPicPr>
              <a:picLocks noChangeAspect="1"/>
            </p:cNvPicPr>
            <p:nvPr/>
          </p:nvPicPr>
          <p:blipFill>
            <a:blip r:embed="rId17">
              <a:extLst/>
            </a:blip>
            <a:stretch>
              <a:fillRect/>
            </a:stretch>
          </p:blipFill>
          <p:spPr>
            <a:xfrm>
              <a:off x="2996937" y="1471"/>
              <a:ext cx="192907" cy="194290"/>
            </a:xfrm>
            <a:prstGeom prst="rect">
              <a:avLst/>
            </a:prstGeom>
            <a:ln w="3175" cap="flat">
              <a:noFill/>
              <a:miter lim="400000"/>
            </a:ln>
            <a:effectLst>
              <a:outerShdw blurRad="88900" dist="50800" dir="2700000" rotWithShape="0">
                <a:srgbClr val="000000">
                  <a:alpha val="40998"/>
                </a:srgbClr>
              </a:outerShdw>
            </a:effectLst>
          </p:spPr>
        </p:pic>
        <p:pic>
          <p:nvPicPr>
            <p:cNvPr id="307" name="image18.png"/>
            <p:cNvPicPr>
              <a:picLocks noChangeAspect="1"/>
            </p:cNvPicPr>
            <p:nvPr/>
          </p:nvPicPr>
          <p:blipFill>
            <a:blip r:embed="rId18">
              <a:extLst/>
            </a:blip>
            <a:stretch>
              <a:fillRect/>
            </a:stretch>
          </p:blipFill>
          <p:spPr>
            <a:xfrm>
              <a:off x="461067" y="6576"/>
              <a:ext cx="192906" cy="194289"/>
            </a:xfrm>
            <a:prstGeom prst="rect">
              <a:avLst/>
            </a:prstGeom>
            <a:ln w="3175" cap="flat">
              <a:noFill/>
              <a:miter lim="400000"/>
            </a:ln>
            <a:effectLst>
              <a:outerShdw blurRad="88900" dist="50800" dir="2700000" rotWithShape="0">
                <a:srgbClr val="000000">
                  <a:alpha val="40998"/>
                </a:srgbClr>
              </a:outerShdw>
            </a:effectLst>
          </p:spPr>
        </p:pic>
        <p:pic>
          <p:nvPicPr>
            <p:cNvPr id="308" name="image19.png"/>
            <p:cNvPicPr>
              <a:picLocks noChangeAspect="1"/>
            </p:cNvPicPr>
            <p:nvPr/>
          </p:nvPicPr>
          <p:blipFill>
            <a:blip r:embed="rId19">
              <a:extLst/>
            </a:blip>
            <a:stretch>
              <a:fillRect/>
            </a:stretch>
          </p:blipFill>
          <p:spPr>
            <a:xfrm>
              <a:off x="3688539" y="3664"/>
              <a:ext cx="192908" cy="194289"/>
            </a:xfrm>
            <a:prstGeom prst="rect">
              <a:avLst/>
            </a:prstGeom>
            <a:ln w="3175" cap="flat">
              <a:noFill/>
              <a:miter lim="400000"/>
            </a:ln>
            <a:effectLst>
              <a:outerShdw blurRad="88900" dist="50800" dir="2700000" rotWithShape="0">
                <a:srgbClr val="000000">
                  <a:alpha val="40998"/>
                </a:srgbClr>
              </a:outerShdw>
            </a:effectLst>
          </p:spPr>
        </p:pic>
      </p:grpSp>
      <p:sp>
        <p:nvSpPr>
          <p:cNvPr id="310" name="Shape 310"/>
          <p:cNvSpPr>
            <a:spLocks noGrp="1"/>
          </p:cNvSpPr>
          <p:nvPr>
            <p:ph type="sldNum" sz="quarter" idx="2"/>
          </p:nvPr>
        </p:nvSpPr>
        <p:spPr>
          <a:xfrm>
            <a:off x="4419600" y="6172200"/>
            <a:ext cx="2133600" cy="368301"/>
          </a:xfrm>
          <a:prstGeom prst="rect">
            <a:avLst/>
          </a:prstGeom>
        </p:spPr>
        <p:txBody>
          <a:bodyPr lIns="45711" tIns="45711" rIns="45711" bIns="45711"/>
          <a:lstStyle>
            <a:lvl1pPr defTabSz="9143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948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428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70368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1618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7187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0593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3426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7184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37282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844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_Rubrikbild text">
    <p:spTree>
      <p:nvGrpSpPr>
        <p:cNvPr id="1" name=""/>
        <p:cNvGrpSpPr/>
        <p:nvPr/>
      </p:nvGrpSpPr>
      <p:grpSpPr>
        <a:xfrm>
          <a:off x="0" y="0"/>
          <a:ext cx="0" cy="0"/>
          <a:chOff x="0" y="0"/>
          <a:chExt cx="0" cy="0"/>
        </a:xfrm>
      </p:grpSpPr>
      <p:sp>
        <p:nvSpPr>
          <p:cNvPr id="317" name="Shape 317"/>
          <p:cNvSpPr/>
          <p:nvPr/>
        </p:nvSpPr>
        <p:spPr>
          <a:xfrm>
            <a:off x="-2" y="0"/>
            <a:ext cx="9144004" cy="1434355"/>
          </a:xfrm>
          <a:prstGeom prst="rect">
            <a:avLst/>
          </a:prstGeom>
          <a:solidFill>
            <a:srgbClr val="0094CA"/>
          </a:solidFill>
          <a:ln w="12700">
            <a:miter lim="400000"/>
          </a:ln>
        </p:spPr>
        <p:txBody>
          <a:bodyPr lIns="45719" rIns="45719" anchor="ctr"/>
          <a:lstStyle/>
          <a:p>
            <a:pPr algn="ctr" defTabSz="457114">
              <a:defRPr>
                <a:solidFill>
                  <a:srgbClr val="0094CA"/>
                </a:solidFill>
              </a:defRPr>
            </a:pPr>
            <a:endParaRPr/>
          </a:p>
        </p:txBody>
      </p:sp>
      <p:pic>
        <p:nvPicPr>
          <p:cNvPr id="318" name="image1.png" descr="ESS-vit-logga.png"/>
          <p:cNvPicPr>
            <a:picLocks noChangeAspect="1"/>
          </p:cNvPicPr>
          <p:nvPr/>
        </p:nvPicPr>
        <p:blipFill>
          <a:blip r:embed="rId2">
            <a:extLst/>
          </a:blip>
          <a:stretch>
            <a:fillRect/>
          </a:stretch>
        </p:blipFill>
        <p:spPr>
          <a:xfrm>
            <a:off x="7326972" y="378760"/>
            <a:ext cx="1359828" cy="727510"/>
          </a:xfrm>
          <a:prstGeom prst="rect">
            <a:avLst/>
          </a:prstGeom>
          <a:ln w="12700">
            <a:miter lim="400000"/>
          </a:ln>
        </p:spPr>
      </p:pic>
      <p:sp>
        <p:nvSpPr>
          <p:cNvPr id="319" name="Shape 319"/>
          <p:cNvSpPr>
            <a:spLocks noGrp="1"/>
          </p:cNvSpPr>
          <p:nvPr>
            <p:ph type="body" sz="half" idx="1"/>
          </p:nvPr>
        </p:nvSpPr>
        <p:spPr>
          <a:xfrm>
            <a:off x="593514" y="1955801"/>
            <a:ext cx="4766946" cy="4902200"/>
          </a:xfrm>
          <a:prstGeom prst="rect">
            <a:avLst/>
          </a:prstGeom>
        </p:spPr>
        <p:txBody>
          <a:bodyPr lIns="0" tIns="0" rIns="0" bIns="0"/>
          <a:lstStyle>
            <a:lvl1pPr marL="368256" indent="-314267" defTabSz="457114">
              <a:spcBef>
                <a:spcPts val="1200"/>
              </a:spcBef>
              <a:defRPr sz="2200">
                <a:solidFill>
                  <a:srgbClr val="0094CA"/>
                </a:solidFill>
              </a:defRPr>
            </a:lvl1pPr>
            <a:lvl2pPr marL="699869" indent="-285946" defTabSz="457114">
              <a:spcBef>
                <a:spcPts val="1200"/>
              </a:spcBef>
              <a:buSzPct val="75000"/>
              <a:buChar char="-"/>
              <a:defRPr sz="2200">
                <a:solidFill>
                  <a:srgbClr val="0094CA"/>
                </a:solidFill>
              </a:defRPr>
            </a:lvl2pPr>
            <a:lvl3pPr marL="0" indent="0" defTabSz="457114">
              <a:spcBef>
                <a:spcPts val="1200"/>
              </a:spcBef>
              <a:buSzTx/>
              <a:buNone/>
              <a:defRPr sz="2200">
                <a:solidFill>
                  <a:srgbClr val="0094CA"/>
                </a:solidFill>
              </a:defRPr>
            </a:lvl3pPr>
            <a:lvl4pPr marL="0" indent="0" defTabSz="457114">
              <a:spcBef>
                <a:spcPts val="1200"/>
              </a:spcBef>
              <a:buSzTx/>
              <a:buNone/>
              <a:defRPr sz="2200">
                <a:solidFill>
                  <a:srgbClr val="0094CA"/>
                </a:solidFill>
              </a:defRPr>
            </a:lvl4pPr>
            <a:lvl5pPr marL="0" indent="0" defTabSz="457114">
              <a:spcBef>
                <a:spcPts val="1200"/>
              </a:spcBef>
              <a:buSzTx/>
              <a:buNone/>
              <a:defRPr sz="2200">
                <a:solidFill>
                  <a:srgbClr val="0094CA"/>
                </a:solidFill>
              </a:defRPr>
            </a:lvl5pPr>
          </a:lstStyle>
          <a:p>
            <a:r>
              <a:t>Body Level One</a:t>
            </a:r>
          </a:p>
          <a:p>
            <a:pPr lvl="1"/>
            <a:r>
              <a:t>Body Level Two</a:t>
            </a:r>
          </a:p>
          <a:p>
            <a:pPr lvl="2"/>
            <a:r>
              <a:t>Body Level Three</a:t>
            </a:r>
          </a:p>
          <a:p>
            <a:pPr lvl="3"/>
            <a:r>
              <a:t>Body Level Four</a:t>
            </a:r>
          </a:p>
          <a:p>
            <a:pPr lvl="4"/>
            <a:r>
              <a:t>Body Level Five</a:t>
            </a:r>
          </a:p>
        </p:txBody>
      </p:sp>
      <p:sp>
        <p:nvSpPr>
          <p:cNvPr id="320" name="Shape 320"/>
          <p:cNvSpPr>
            <a:spLocks noGrp="1"/>
          </p:cNvSpPr>
          <p:nvPr>
            <p:ph type="title"/>
          </p:nvPr>
        </p:nvSpPr>
        <p:spPr>
          <a:xfrm>
            <a:off x="593511" y="-2"/>
            <a:ext cx="5762627" cy="1441454"/>
          </a:xfrm>
          <a:prstGeom prst="rect">
            <a:avLst/>
          </a:prstGeom>
        </p:spPr>
        <p:txBody>
          <a:bodyPr lIns="0" tIns="0" rIns="0" bIns="0"/>
          <a:lstStyle>
            <a:lvl1pPr algn="l" defTabSz="457114">
              <a:defRPr sz="2600">
                <a:solidFill>
                  <a:srgbClr val="FFFFFF"/>
                </a:solidFill>
              </a:defRPr>
            </a:lvl1pPr>
          </a:lstStyle>
          <a:p>
            <a:r>
              <a:t>Title Text</a:t>
            </a:r>
          </a:p>
        </p:txBody>
      </p:sp>
      <p:sp>
        <p:nvSpPr>
          <p:cNvPr id="321" name="Shape 321"/>
          <p:cNvSpPr/>
          <p:nvPr/>
        </p:nvSpPr>
        <p:spPr>
          <a:xfrm>
            <a:off x="-326073" y="1452398"/>
            <a:ext cx="9696398" cy="1"/>
          </a:xfrm>
          <a:prstGeom prst="line">
            <a:avLst/>
          </a:prstGeom>
          <a:ln w="3175">
            <a:solidFill>
              <a:srgbClr val="FFFFFF"/>
            </a:solidFill>
          </a:ln>
        </p:spPr>
        <p:txBody>
          <a:bodyPr lIns="45719" rIns="45719"/>
          <a:lstStyle/>
          <a:p>
            <a:pPr defTabSz="457114">
              <a:defRPr>
                <a:latin typeface="Avenir Book"/>
                <a:ea typeface="Avenir Book"/>
                <a:cs typeface="Avenir Book"/>
                <a:sym typeface="Avenir Book"/>
              </a:defRPr>
            </a:pPr>
            <a:endParaRPr/>
          </a:p>
        </p:txBody>
      </p:sp>
      <p:grpSp>
        <p:nvGrpSpPr>
          <p:cNvPr id="339" name="Group 339"/>
          <p:cNvGrpSpPr/>
          <p:nvPr/>
        </p:nvGrpSpPr>
        <p:grpSpPr>
          <a:xfrm>
            <a:off x="5147626" y="1176939"/>
            <a:ext cx="3881442" cy="201615"/>
            <a:chOff x="0" y="0"/>
            <a:chExt cx="3881440" cy="201613"/>
          </a:xfrm>
        </p:grpSpPr>
        <p:pic>
          <p:nvPicPr>
            <p:cNvPr id="322" name="image3.png"/>
            <p:cNvPicPr>
              <a:picLocks noChangeAspect="1"/>
            </p:cNvPicPr>
            <p:nvPr/>
          </p:nvPicPr>
          <p:blipFill>
            <a:blip r:embed="rId3">
              <a:extLst/>
            </a:blip>
            <a:stretch>
              <a:fillRect/>
            </a:stretch>
          </p:blipFill>
          <p:spPr>
            <a:xfrm>
              <a:off x="691600"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3" name="image4.png"/>
            <p:cNvPicPr>
              <a:picLocks noChangeAspect="1"/>
            </p:cNvPicPr>
            <p:nvPr/>
          </p:nvPicPr>
          <p:blipFill>
            <a:blip r:embed="rId4">
              <a:extLst/>
            </a:blip>
            <a:stretch>
              <a:fillRect/>
            </a:stretch>
          </p:blipFill>
          <p:spPr>
            <a:xfrm>
              <a:off x="-1"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4" name="image5.png"/>
            <p:cNvPicPr>
              <a:picLocks noChangeAspect="1"/>
            </p:cNvPicPr>
            <p:nvPr/>
          </p:nvPicPr>
          <p:blipFill>
            <a:blip r:embed="rId5">
              <a:extLst/>
            </a:blip>
            <a:stretch>
              <a:fillRect/>
            </a:stretch>
          </p:blipFill>
          <p:spPr>
            <a:xfrm>
              <a:off x="230533" y="6576"/>
              <a:ext cx="192903" cy="194285"/>
            </a:xfrm>
            <a:prstGeom prst="rect">
              <a:avLst/>
            </a:prstGeom>
            <a:ln w="12700" cap="flat">
              <a:noFill/>
              <a:miter lim="400000"/>
            </a:ln>
            <a:effectLst>
              <a:outerShdw blurRad="76200" dist="38100" dir="2700000" rotWithShape="0">
                <a:srgbClr val="000000">
                  <a:alpha val="40998"/>
                </a:srgbClr>
              </a:outerShdw>
            </a:effectLst>
          </p:spPr>
        </p:pic>
        <p:pic>
          <p:nvPicPr>
            <p:cNvPr id="325" name="image6.png"/>
            <p:cNvPicPr>
              <a:picLocks noChangeAspect="1"/>
            </p:cNvPicPr>
            <p:nvPr/>
          </p:nvPicPr>
          <p:blipFill>
            <a:blip r:embed="rId6">
              <a:extLst/>
            </a:blip>
            <a:stretch>
              <a:fillRect/>
            </a:stretch>
          </p:blipFill>
          <p:spPr>
            <a:xfrm>
              <a:off x="922133"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26" name="image7.png"/>
            <p:cNvPicPr>
              <a:picLocks noChangeAspect="1"/>
            </p:cNvPicPr>
            <p:nvPr/>
          </p:nvPicPr>
          <p:blipFill>
            <a:blip r:embed="rId7">
              <a:extLst/>
            </a:blip>
            <a:stretch>
              <a:fillRect/>
            </a:stretch>
          </p:blipFill>
          <p:spPr>
            <a:xfrm>
              <a:off x="3227469"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27" name="image8.png"/>
            <p:cNvPicPr>
              <a:picLocks noChangeAspect="1"/>
            </p:cNvPicPr>
            <p:nvPr/>
          </p:nvPicPr>
          <p:blipFill>
            <a:blip r:embed="rId8">
              <a:extLst/>
            </a:blip>
            <a:stretch>
              <a:fillRect/>
            </a:stretch>
          </p:blipFill>
          <p:spPr>
            <a:xfrm>
              <a:off x="2535869"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8" name="image9.png"/>
            <p:cNvPicPr>
              <a:picLocks noChangeAspect="1"/>
            </p:cNvPicPr>
            <p:nvPr/>
          </p:nvPicPr>
          <p:blipFill>
            <a:blip r:embed="rId9">
              <a:extLst/>
            </a:blip>
            <a:stretch>
              <a:fillRect/>
            </a:stretch>
          </p:blipFill>
          <p:spPr>
            <a:xfrm>
              <a:off x="2305336"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29" name="image10.png"/>
            <p:cNvPicPr>
              <a:picLocks noChangeAspect="1"/>
            </p:cNvPicPr>
            <p:nvPr/>
          </p:nvPicPr>
          <p:blipFill>
            <a:blip r:embed="rId10">
              <a:extLst/>
            </a:blip>
            <a:stretch>
              <a:fillRect/>
            </a:stretch>
          </p:blipFill>
          <p:spPr>
            <a:xfrm>
              <a:off x="1844269" y="7328"/>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0" name="image11.png"/>
            <p:cNvPicPr>
              <a:picLocks noChangeAspect="1"/>
            </p:cNvPicPr>
            <p:nvPr/>
          </p:nvPicPr>
          <p:blipFill>
            <a:blip r:embed="rId11">
              <a:extLst/>
            </a:blip>
            <a:stretch>
              <a:fillRect/>
            </a:stretch>
          </p:blipFill>
          <p:spPr>
            <a:xfrm>
              <a:off x="3458004" y="3664"/>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1" name="image12.png"/>
            <p:cNvPicPr>
              <a:picLocks noChangeAspect="1"/>
            </p:cNvPicPr>
            <p:nvPr/>
          </p:nvPicPr>
          <p:blipFill>
            <a:blip r:embed="rId12">
              <a:extLst/>
            </a:blip>
            <a:stretch>
              <a:fillRect/>
            </a:stretch>
          </p:blipFill>
          <p:spPr>
            <a:xfrm>
              <a:off x="1152666" y="585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2" name="image13.png"/>
            <p:cNvPicPr>
              <a:picLocks noChangeAspect="1"/>
            </p:cNvPicPr>
            <p:nvPr/>
          </p:nvPicPr>
          <p:blipFill>
            <a:blip r:embed="rId13">
              <a:extLst/>
            </a:blip>
            <a:stretch>
              <a:fillRect/>
            </a:stretch>
          </p:blipFill>
          <p:spPr>
            <a:xfrm>
              <a:off x="2074802" y="1471"/>
              <a:ext cx="192903" cy="194286"/>
            </a:xfrm>
            <a:prstGeom prst="rect">
              <a:avLst/>
            </a:prstGeom>
            <a:ln w="12700" cap="flat">
              <a:noFill/>
              <a:miter lim="400000"/>
            </a:ln>
            <a:effectLst>
              <a:outerShdw blurRad="76200" dist="38100" dir="2700000" rotWithShape="0">
                <a:srgbClr val="000000">
                  <a:alpha val="40998"/>
                </a:srgbClr>
              </a:outerShdw>
            </a:effectLst>
          </p:spPr>
        </p:pic>
        <p:pic>
          <p:nvPicPr>
            <p:cNvPr id="333" name="image14.png"/>
            <p:cNvPicPr>
              <a:picLocks noChangeAspect="1"/>
            </p:cNvPicPr>
            <p:nvPr/>
          </p:nvPicPr>
          <p:blipFill>
            <a:blip r:embed="rId14">
              <a:extLst/>
            </a:blip>
            <a:stretch>
              <a:fillRect/>
            </a:stretch>
          </p:blipFill>
          <p:spPr>
            <a:xfrm>
              <a:off x="1614130" y="0"/>
              <a:ext cx="192508" cy="194284"/>
            </a:xfrm>
            <a:prstGeom prst="rect">
              <a:avLst/>
            </a:prstGeom>
            <a:ln w="12700" cap="flat">
              <a:noFill/>
              <a:miter lim="400000"/>
            </a:ln>
            <a:effectLst>
              <a:outerShdw blurRad="76200" dist="38100" dir="2700000" rotWithShape="0">
                <a:srgbClr val="000000">
                  <a:alpha val="40998"/>
                </a:srgbClr>
              </a:outerShdw>
            </a:effectLst>
          </p:spPr>
        </p:pic>
        <p:pic>
          <p:nvPicPr>
            <p:cNvPr id="334" name="image15.png"/>
            <p:cNvPicPr>
              <a:picLocks noChangeAspect="1"/>
            </p:cNvPicPr>
            <p:nvPr/>
          </p:nvPicPr>
          <p:blipFill>
            <a:blip r:embed="rId15">
              <a:extLst/>
            </a:blip>
            <a:stretch>
              <a:fillRect/>
            </a:stretch>
          </p:blipFill>
          <p:spPr>
            <a:xfrm>
              <a:off x="2766402"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5" name="image16.png"/>
            <p:cNvPicPr>
              <a:picLocks noChangeAspect="1"/>
            </p:cNvPicPr>
            <p:nvPr/>
          </p:nvPicPr>
          <p:blipFill>
            <a:blip r:embed="rId16">
              <a:extLst/>
            </a:blip>
            <a:stretch>
              <a:fillRect/>
            </a:stretch>
          </p:blipFill>
          <p:spPr>
            <a:xfrm>
              <a:off x="1383200" y="1471"/>
              <a:ext cx="192904" cy="194286"/>
            </a:xfrm>
            <a:prstGeom prst="rect">
              <a:avLst/>
            </a:prstGeom>
            <a:ln w="12700" cap="flat">
              <a:noFill/>
              <a:miter lim="400000"/>
            </a:ln>
            <a:effectLst>
              <a:outerShdw blurRad="76200" dist="38100" dir="2700000" rotWithShape="0">
                <a:srgbClr val="000000">
                  <a:alpha val="40998"/>
                </a:srgbClr>
              </a:outerShdw>
            </a:effectLst>
          </p:spPr>
        </p:pic>
        <p:pic>
          <p:nvPicPr>
            <p:cNvPr id="336" name="image17.png"/>
            <p:cNvPicPr>
              <a:picLocks noChangeAspect="1"/>
            </p:cNvPicPr>
            <p:nvPr/>
          </p:nvPicPr>
          <p:blipFill>
            <a:blip r:embed="rId17">
              <a:extLst/>
            </a:blip>
            <a:stretch>
              <a:fillRect/>
            </a:stretch>
          </p:blipFill>
          <p:spPr>
            <a:xfrm>
              <a:off x="2996935" y="1471"/>
              <a:ext cx="192905" cy="194286"/>
            </a:xfrm>
            <a:prstGeom prst="rect">
              <a:avLst/>
            </a:prstGeom>
            <a:ln w="12700" cap="flat">
              <a:noFill/>
              <a:miter lim="400000"/>
            </a:ln>
            <a:effectLst>
              <a:outerShdw blurRad="76200" dist="38100" dir="2700000" rotWithShape="0">
                <a:srgbClr val="000000">
                  <a:alpha val="40998"/>
                </a:srgbClr>
              </a:outerShdw>
            </a:effectLst>
          </p:spPr>
        </p:pic>
        <p:pic>
          <p:nvPicPr>
            <p:cNvPr id="337" name="image18.png"/>
            <p:cNvPicPr>
              <a:picLocks noChangeAspect="1"/>
            </p:cNvPicPr>
            <p:nvPr/>
          </p:nvPicPr>
          <p:blipFill>
            <a:blip r:embed="rId18">
              <a:extLst/>
            </a:blip>
            <a:stretch>
              <a:fillRect/>
            </a:stretch>
          </p:blipFill>
          <p:spPr>
            <a:xfrm>
              <a:off x="461066" y="6576"/>
              <a:ext cx="192904" cy="194285"/>
            </a:xfrm>
            <a:prstGeom prst="rect">
              <a:avLst/>
            </a:prstGeom>
            <a:ln w="12700" cap="flat">
              <a:noFill/>
              <a:miter lim="400000"/>
            </a:ln>
            <a:effectLst>
              <a:outerShdw blurRad="76200" dist="38100" dir="2700000" rotWithShape="0">
                <a:srgbClr val="000000">
                  <a:alpha val="40998"/>
                </a:srgbClr>
              </a:outerShdw>
            </a:effectLst>
          </p:spPr>
        </p:pic>
        <p:pic>
          <p:nvPicPr>
            <p:cNvPr id="338" name="image19.png"/>
            <p:cNvPicPr>
              <a:picLocks noChangeAspect="1"/>
            </p:cNvPicPr>
            <p:nvPr/>
          </p:nvPicPr>
          <p:blipFill>
            <a:blip r:embed="rId19">
              <a:extLst/>
            </a:blip>
            <a:stretch>
              <a:fillRect/>
            </a:stretch>
          </p:blipFill>
          <p:spPr>
            <a:xfrm>
              <a:off x="3688536" y="3664"/>
              <a:ext cx="192905" cy="194285"/>
            </a:xfrm>
            <a:prstGeom prst="rect">
              <a:avLst/>
            </a:prstGeom>
            <a:ln w="12700" cap="flat">
              <a:noFill/>
              <a:miter lim="400000"/>
            </a:ln>
            <a:effectLst>
              <a:outerShdw blurRad="76200" dist="38100" dir="2700000" rotWithShape="0">
                <a:srgbClr val="000000">
                  <a:alpha val="40998"/>
                </a:srgbClr>
              </a:outerShdw>
            </a:effectLst>
          </p:spPr>
        </p:pic>
      </p:grpSp>
      <p:sp>
        <p:nvSpPr>
          <p:cNvPr id="340" name="Shape 340"/>
          <p:cNvSpPr>
            <a:spLocks noGrp="1"/>
          </p:cNvSpPr>
          <p:nvPr>
            <p:ph type="sldNum" sz="quarter" idx="2"/>
          </p:nvPr>
        </p:nvSpPr>
        <p:spPr>
          <a:xfrm>
            <a:off x="4419600" y="6172200"/>
            <a:ext cx="2133600" cy="368301"/>
          </a:xfrm>
          <a:prstGeom prst="rect">
            <a:avLst/>
          </a:prstGeom>
        </p:spPr>
        <p:txBody>
          <a:bodyPr lIns="45711" tIns="45711" rIns="45711" bIns="45711"/>
          <a:lstStyle>
            <a:lvl1pPr defTabSz="914318"/>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9190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66138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latin typeface="Calibri"/>
              </a:rPr>
              <a:pPr/>
              <a:t>22/06/16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47775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3298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912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1723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8773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67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6128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84CFF-5DB3-AD48-A168-D6A70DDC789D}" type="datetimeFigureOut">
              <a:rPr lang="en-US" smtClean="0">
                <a:solidFill>
                  <a:prstClr val="black">
                    <a:tint val="75000"/>
                  </a:prstClr>
                </a:solidFill>
              </a:rPr>
              <a:pPr/>
              <a:t>22/06/16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8C4E92-0610-FF46-BF23-562FBAC8DB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2376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theme" Target="../theme/theme10.xml"/><Relationship Id="rId1" Type="http://schemas.openxmlformats.org/officeDocument/2006/relationships/slideLayout" Target="../slideLayouts/slideLayout119.xml"/><Relationship Id="rId2"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theme" Target="../theme/theme2.xml"/><Relationship Id="rId17" Type="http://schemas.openxmlformats.org/officeDocument/2006/relationships/image" Target="../media/image23.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theme" Target="../theme/theme3.xml"/><Relationship Id="rId17" Type="http://schemas.openxmlformats.org/officeDocument/2006/relationships/image" Target="../media/image23.pn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4.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theme" Target="../theme/theme5.xml"/><Relationship Id="rId18" Type="http://schemas.openxmlformats.org/officeDocument/2006/relationships/image" Target="../media/image23.png"/><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6.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8.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slideLayout" Target="../slideLayouts/slideLayout118.xml"/><Relationship Id="rId16" Type="http://schemas.openxmlformats.org/officeDocument/2006/relationships/theme" Target="../theme/theme9.xml"/><Relationship Id="rId17" Type="http://schemas.openxmlformats.org/officeDocument/2006/relationships/image" Target="../media/image23.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4" tIns="45714" rIns="45714" bIns="45714" anchor="ctr">
            <a:normAutofit/>
          </a:bodyPr>
          <a:lstStyle/>
          <a:p>
            <a:r>
              <a:t>Title Text</a:t>
            </a:r>
          </a:p>
        </p:txBody>
      </p:sp>
      <p:sp>
        <p:nvSpPr>
          <p:cNvPr id="3" name="Shape 3"/>
          <p:cNvSpPr>
            <a:spLocks noGrp="1"/>
          </p:cNvSpPr>
          <p:nvPr>
            <p:ph type="body" idx="1"/>
          </p:nvPr>
        </p:nvSpPr>
        <p:spPr>
          <a:xfrm>
            <a:off x="457200" y="1600200"/>
            <a:ext cx="8229600" cy="4525964"/>
          </a:xfrm>
          <a:prstGeom prst="rect">
            <a:avLst/>
          </a:prstGeom>
          <a:ln w="12700">
            <a:miter lim="400000"/>
          </a:ln>
          <a:extLst>
            <a:ext uri="{C572A759-6A51-4108-AA02-DFA0A04FC94B}">
              <ma14:wrappingTextBoxFlag xmlns:ma14="http://schemas.microsoft.com/office/mac/drawingml/2011/main" val="1"/>
            </a:ext>
          </a:extLst>
        </p:spPr>
        <p:txBody>
          <a:bodyPr lIns="45714" tIns="45714" rIns="45714" bIns="45714">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86" y="6404299"/>
            <a:ext cx="258614" cy="269231"/>
          </a:xfrm>
          <a:prstGeom prst="rect">
            <a:avLst/>
          </a:prstGeom>
          <a:ln w="12700">
            <a:miter lim="400000"/>
          </a:ln>
        </p:spPr>
        <p:txBody>
          <a:bodyPr wrap="none" lIns="45714" tIns="45714" rIns="45714" bIns="45714" anchor="ctr">
            <a:spAutoFit/>
          </a:bodyPr>
          <a:lstStyle>
            <a:lvl1pPr algn="r" defTabSz="457145">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 id="2147483664" r:id="rId6"/>
    <p:sldLayoutId id="2147483665" r:id="rId7"/>
    <p:sldLayoutId id="2147483666" r:id="rId8"/>
    <p:sldLayoutId id="2147483667" r:id="rId9"/>
    <p:sldLayoutId id="2147483668" r:id="rId10"/>
    <p:sldLayoutId id="2147483669" r:id="rId11"/>
    <p:sldLayoutId id="2147483670" r:id="rId12"/>
    <p:sldLayoutId id="2147483672" r:id="rId13"/>
  </p:sldLayoutIdLst>
  <p:transition xmlns:p14="http://schemas.microsoft.com/office/powerpoint/2010/main" spd="med"/>
  <p:txStyles>
    <p:titleStyle>
      <a:lvl1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145"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858" marR="0" indent="-342858"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677" marR="0" indent="-326532"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053" marR="0" indent="-304763"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151" marR="0" indent="-365716"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296" marR="0" indent="-365716"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441" marR="0" indent="-365716"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586" marR="0" indent="-365716"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5733" marR="0" indent="-365717"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2877" marR="0" indent="-365716" algn="l" defTabSz="457145"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145"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290"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434"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581"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725"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2870"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015"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160" algn="r" defTabSz="457145"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hangingPunct="1"/>
            <a:fld id="{D36DF7C5-B172-DC49-9D35-5CF0E5AA7BF1}" type="datetime1">
              <a:rPr lang="en-GB" kern="1200" smtClean="0">
                <a:solidFill>
                  <a:prstClr val="black">
                    <a:tint val="75000"/>
                  </a:prstClr>
                </a:solidFill>
                <a:ea typeface="+mn-ea"/>
                <a:cs typeface="+mn-cs"/>
              </a:rPr>
              <a:pPr defTabSz="914400" hangingPunct="1"/>
              <a:t>22/06/16</a:t>
            </a:fld>
            <a:endParaRPr lang="sv-SE"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hangingPunct="1"/>
            <a:endParaRPr lang="sv-SE"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hangingPunct="1"/>
            <a:fld id="{551115BC-487E-4422-894C-CB7CD3E79223}" type="slidenum">
              <a:rPr lang="sv-SE" kern="1200" smtClean="0">
                <a:solidFill>
                  <a:prstClr val="black">
                    <a:tint val="75000"/>
                  </a:prstClr>
                </a:solidFill>
                <a:ea typeface="+mn-ea"/>
                <a:cs typeface="+mn-cs"/>
              </a:rPr>
              <a:pPr defTabSz="914400" hangingPunct="1"/>
              <a:t>‹#›</a:t>
            </a:fld>
            <a:endParaRPr lang="sv-SE" kern="1200" dirty="0">
              <a:solidFill>
                <a:prstClr val="black">
                  <a:tint val="75000"/>
                </a:prstClr>
              </a:solidFill>
              <a:ea typeface="+mn-ea"/>
              <a:cs typeface="+mn-cs"/>
            </a:endParaRPr>
          </a:p>
        </p:txBody>
      </p:sp>
    </p:spTree>
    <p:extLst>
      <p:ext uri="{BB962C8B-B14F-4D97-AF65-F5344CB8AC3E}">
        <p14:creationId xmlns:p14="http://schemas.microsoft.com/office/powerpoint/2010/main" val="125289229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pPr defTabSz="457200" hangingPunct="1"/>
            <a:fld id="{536FF277-5E8C-C849-958D-3EBBE89D3841}" type="datetime1">
              <a:rPr lang="sv-SE" kern="1200" smtClean="0">
                <a:ea typeface="+mn-ea"/>
                <a:cs typeface="+mn-cs"/>
              </a:rPr>
              <a:pPr defTabSz="457200" hangingPunct="1"/>
              <a:t>22/06/16</a:t>
            </a:fld>
            <a:endParaRPr lang="sv-SE" kern="1200">
              <a:ea typeface="+mn-ea"/>
              <a:cs typeface="+mn-cs"/>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pPr defTabSz="457200" hangingPunct="1"/>
            <a:endParaRPr lang="sv-SE" kern="1200">
              <a:ea typeface="+mn-ea"/>
              <a:cs typeface="+mn-cs"/>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pPr defTabSz="457200" hangingPunct="1"/>
            <a:fld id="{038C62C7-F79B-CD4A-A5DF-5683BBEC4A65}" type="slidenum">
              <a:rPr lang="sv-SE" kern="1200" smtClean="0">
                <a:ea typeface="+mn-ea"/>
                <a:cs typeface="+mn-cs"/>
              </a:rPr>
              <a:pPr defTabSz="457200" hangingPunct="1"/>
              <a:t>‹#›</a:t>
            </a:fld>
            <a:endParaRPr lang="sv-SE" kern="1200">
              <a:ea typeface="+mn-ea"/>
              <a:cs typeface="+mn-cs"/>
            </a:endParaRPr>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598281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xmlns:p14="http://schemas.microsoft.com/office/powerpoint/2010/main"/>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pPr defTabSz="457200" hangingPunct="1"/>
            <a:fld id="{536FF277-5E8C-C849-958D-3EBBE89D3841}" type="datetime1">
              <a:rPr lang="sv-SE" kern="1200" smtClean="0"/>
              <a:pPr defTabSz="457200" hangingPunct="1"/>
              <a:t>22/06/16</a:t>
            </a:fld>
            <a:endParaRPr lang="sv-SE" kern="120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pPr defTabSz="457200" hangingPunct="1"/>
            <a:endParaRPr lang="sv-SE" kern="120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pPr defTabSz="457200" hangingPunct="1"/>
            <a:fld id="{038C62C7-F79B-CD4A-A5DF-5683BBEC4A65}" type="slidenum">
              <a:rPr lang="sv-SE" kern="1200" smtClean="0"/>
              <a:pPr defTabSz="457200" hangingPunct="1"/>
              <a:t>‹#›</a:t>
            </a:fld>
            <a:endParaRPr lang="sv-SE" kern="1200"/>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27342319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ransition xmlns:p14="http://schemas.microsoft.com/office/powerpoint/2010/main"/>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hangingPunct="1"/>
            <a:fld id="{E9E84CFF-5DB3-AD48-A168-D6A70DDC789D}" type="datetimeFigureOut">
              <a:rPr lang="en-US" kern="1200" smtClean="0">
                <a:solidFill>
                  <a:prstClr val="black">
                    <a:tint val="75000"/>
                  </a:prstClr>
                </a:solidFill>
              </a:rPr>
              <a:pPr defTabSz="457200" hangingPunct="1"/>
              <a:t>22/06/16</a:t>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hangingPunct="1"/>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hangingPunct="1"/>
            <a:fld id="{FC8C4E92-0610-FF46-BF23-562FBAC8DB5F}" type="slidenum">
              <a:rPr lang="en-US" kern="1200" smtClean="0">
                <a:solidFill>
                  <a:prstClr val="black">
                    <a:tint val="75000"/>
                  </a:prstClr>
                </a:solidFill>
              </a:rPr>
              <a:pPr defTabSz="457200" hangingPunct="1"/>
              <a:t>‹#›</a:t>
            </a:fld>
            <a:endParaRPr lang="en-US" kern="1200">
              <a:solidFill>
                <a:prstClr val="black">
                  <a:tint val="75000"/>
                </a:prstClr>
              </a:solidFill>
            </a:endParaRPr>
          </a:p>
        </p:txBody>
      </p:sp>
    </p:spTree>
    <p:extLst>
      <p:ext uri="{BB962C8B-B14F-4D97-AF65-F5344CB8AC3E}">
        <p14:creationId xmlns:p14="http://schemas.microsoft.com/office/powerpoint/2010/main" val="8572423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6" y="1964948"/>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rgbClr val="0094CA"/>
                </a:solidFill>
              </a:defRPr>
            </a:lvl1pPr>
          </a:lstStyle>
          <a:p>
            <a:pPr defTabSz="457200" hangingPunct="1"/>
            <a:fld id="{536FF277-5E8C-C849-958D-3EBBE89D3841}" type="datetime1">
              <a:rPr lang="sv-SE" kern="1200" smtClean="0"/>
              <a:pPr defTabSz="457200" hangingPunct="1"/>
              <a:t>22/06/16</a:t>
            </a:fld>
            <a:endParaRPr lang="sv-SE" kern="1200"/>
          </a:p>
        </p:txBody>
      </p:sp>
      <p:sp>
        <p:nvSpPr>
          <p:cNvPr id="5" name="Platshållare för sidfot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rgbClr val="0094CA"/>
                </a:solidFill>
              </a:defRPr>
            </a:lvl1pPr>
          </a:lstStyle>
          <a:p>
            <a:pPr defTabSz="457200" hangingPunct="1"/>
            <a:endParaRPr lang="sv-SE" kern="1200"/>
          </a:p>
        </p:txBody>
      </p:sp>
      <p:sp>
        <p:nvSpPr>
          <p:cNvPr id="6" name="Platshållare för bildnumm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rgbClr val="0094CA"/>
                </a:solidFill>
              </a:defRPr>
            </a:lvl1pPr>
          </a:lstStyle>
          <a:p>
            <a:pPr defTabSz="457200" hangingPunct="1"/>
            <a:fld id="{038C62C7-F79B-CD4A-A5DF-5683BBEC4A65}" type="slidenum">
              <a:rPr lang="sv-SE" kern="1200" smtClean="0"/>
              <a:pPr defTabSz="457200" hangingPunct="1"/>
              <a:t>‹#›</a:t>
            </a:fld>
            <a:endParaRPr lang="sv-SE" kern="1200"/>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8">
            <a:extLst>
              <a:ext uri="{28A0092B-C50C-407E-A947-70E740481C1C}">
                <a14:useLocalDpi xmlns:a14="http://schemas.microsoft.com/office/drawing/2010/main" val="0"/>
              </a:ext>
            </a:extLst>
          </a:blip>
          <a:stretch/>
        </p:blipFill>
        <p:spPr>
          <a:xfrm>
            <a:off x="7326974" y="37876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2120642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ransition xmlns:p14="http://schemas.microsoft.com/office/powerpoint/2010/main"/>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hangingPunct="1"/>
            <a:fld id="{E9E84CFF-5DB3-AD48-A168-D6A70DDC789D}" type="datetimeFigureOut">
              <a:rPr lang="en-US" kern="1200" smtClean="0">
                <a:solidFill>
                  <a:prstClr val="black">
                    <a:tint val="75000"/>
                  </a:prstClr>
                </a:solidFill>
              </a:rPr>
              <a:pPr defTabSz="457200" hangingPunct="1"/>
              <a:t>22/06/16</a:t>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hangingPunct="1"/>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hangingPunct="1"/>
            <a:fld id="{FC8C4E92-0610-FF46-BF23-562FBAC8DB5F}" type="slidenum">
              <a:rPr lang="en-US" kern="1200" smtClean="0">
                <a:solidFill>
                  <a:prstClr val="black">
                    <a:tint val="75000"/>
                  </a:prstClr>
                </a:solidFill>
              </a:rPr>
              <a:pPr defTabSz="457200" hangingPunct="1"/>
              <a:t>‹#›</a:t>
            </a:fld>
            <a:endParaRPr lang="en-US" kern="1200">
              <a:solidFill>
                <a:prstClr val="black">
                  <a:tint val="75000"/>
                </a:prstClr>
              </a:solidFill>
            </a:endParaRPr>
          </a:p>
        </p:txBody>
      </p:sp>
    </p:spTree>
    <p:extLst>
      <p:ext uri="{BB962C8B-B14F-4D97-AF65-F5344CB8AC3E}">
        <p14:creationId xmlns:p14="http://schemas.microsoft.com/office/powerpoint/2010/main" val="14840608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hangingPunct="1"/>
            <a:fld id="{E9E84CFF-5DB3-AD48-A168-D6A70DDC789D}" type="datetimeFigureOut">
              <a:rPr lang="en-US" kern="1200" smtClean="0">
                <a:solidFill>
                  <a:prstClr val="black">
                    <a:tint val="75000"/>
                  </a:prstClr>
                </a:solidFill>
                <a:ea typeface="+mn-ea"/>
                <a:cs typeface="+mn-cs"/>
              </a:rPr>
              <a:pPr defTabSz="457200" hangingPunct="1"/>
              <a:t>22/06/16</a:t>
            </a:fld>
            <a:endParaRPr lang="en-US" kern="120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hangingPunct="1"/>
            <a:endParaRPr lang="en-US" kern="120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hangingPunct="1"/>
            <a:fld id="{FC8C4E92-0610-FF46-BF23-562FBAC8DB5F}" type="slidenum">
              <a:rPr lang="en-US" kern="1200" smtClean="0">
                <a:solidFill>
                  <a:prstClr val="black">
                    <a:tint val="75000"/>
                  </a:prstClr>
                </a:solidFill>
                <a:ea typeface="+mn-ea"/>
                <a:cs typeface="+mn-cs"/>
              </a:rPr>
              <a:pPr defTabSz="457200" hangingPunct="1"/>
              <a:t>‹#›</a:t>
            </a:fld>
            <a:endParaRPr lang="en-US" kern="1200">
              <a:solidFill>
                <a:prstClr val="black">
                  <a:tint val="75000"/>
                </a:prstClr>
              </a:solidFill>
              <a:ea typeface="+mn-ea"/>
              <a:cs typeface="+mn-cs"/>
            </a:endParaRPr>
          </a:p>
        </p:txBody>
      </p:sp>
    </p:spTree>
    <p:extLst>
      <p:ext uri="{BB962C8B-B14F-4D97-AF65-F5344CB8AC3E}">
        <p14:creationId xmlns:p14="http://schemas.microsoft.com/office/powerpoint/2010/main" val="338454276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hangingPunct="1"/>
            <a:fld id="{E9E84CFF-5DB3-AD48-A168-D6A70DDC789D}" type="datetimeFigureOut">
              <a:rPr lang="en-US" kern="1200" smtClean="0">
                <a:solidFill>
                  <a:prstClr val="black">
                    <a:tint val="75000"/>
                  </a:prstClr>
                </a:solidFill>
              </a:rPr>
              <a:pPr defTabSz="457200" hangingPunct="1"/>
              <a:t>22/06/16</a:t>
            </a:fld>
            <a:endParaRPr lang="en-US" kern="120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hangingPunct="1"/>
            <a:endParaRPr lang="en-US" kern="120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hangingPunct="1"/>
            <a:fld id="{FC8C4E92-0610-FF46-BF23-562FBAC8DB5F}" type="slidenum">
              <a:rPr lang="en-US" kern="1200" smtClean="0">
                <a:solidFill>
                  <a:prstClr val="black">
                    <a:tint val="75000"/>
                  </a:prstClr>
                </a:solidFill>
              </a:rPr>
              <a:pPr defTabSz="457200" hangingPunct="1"/>
              <a:t>‹#›</a:t>
            </a:fld>
            <a:endParaRPr lang="en-US" kern="1200">
              <a:solidFill>
                <a:prstClr val="black">
                  <a:tint val="75000"/>
                </a:prstClr>
              </a:solidFill>
            </a:endParaRPr>
          </a:p>
        </p:txBody>
      </p:sp>
    </p:spTree>
    <p:extLst>
      <p:ext uri="{BB962C8B-B14F-4D97-AF65-F5344CB8AC3E}">
        <p14:creationId xmlns:p14="http://schemas.microsoft.com/office/powerpoint/2010/main" val="15702199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pPr defTabSz="457200" hangingPunct="1"/>
            <a:fld id="{536FF277-5E8C-C849-958D-3EBBE89D3841}" type="datetime1">
              <a:rPr lang="sv-SE" kern="1200" smtClean="0"/>
              <a:pPr defTabSz="457200" hangingPunct="1"/>
              <a:t>22/06/16</a:t>
            </a:fld>
            <a:endParaRPr lang="sv-SE" kern="120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pPr defTabSz="457200" hangingPunct="1"/>
            <a:endParaRPr lang="sv-SE" kern="120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pPr defTabSz="457200" hangingPunct="1"/>
            <a:fld id="{038C62C7-F79B-CD4A-A5DF-5683BBEC4A65}" type="slidenum">
              <a:rPr lang="sv-SE" kern="1200" smtClean="0"/>
              <a:pPr defTabSz="457200" hangingPunct="1"/>
              <a:t>‹#›</a:t>
            </a:fld>
            <a:endParaRPr lang="sv-SE" kern="1200"/>
          </a:p>
        </p:txBody>
      </p:sp>
      <p:sp>
        <p:nvSpPr>
          <p:cNvPr id="7" name="Rektangel 6"/>
          <p:cNvSpPr/>
          <p:nvPr userDrawn="1"/>
        </p:nvSpPr>
        <p:spPr>
          <a:xfrm>
            <a:off x="0" y="0"/>
            <a:ext cx="9144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sv-SE" kern="1200">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23194037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transition xmlns:p14="http://schemas.microsoft.com/office/powerpoint/2010/main"/>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3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07/relationships/hdphoto" Target="../media/hdphoto1.wdp"/><Relationship Id="rId1" Type="http://schemas.openxmlformats.org/officeDocument/2006/relationships/slideLayout" Target="../slideLayouts/slideLayout33.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07/relationships/hdphoto" Target="../media/hdphoto1.wdp"/><Relationship Id="rId1" Type="http://schemas.openxmlformats.org/officeDocument/2006/relationships/slideLayout" Target="../slideLayouts/slideLayout33.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07/relationships/hdphoto" Target="../media/hdphoto1.wdp"/><Relationship Id="rId1" Type="http://schemas.openxmlformats.org/officeDocument/2006/relationships/slideLayout" Target="../slideLayouts/slideLayout44.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image2.pdf"/>
          <p:cNvPicPr>
            <a:picLocks noChangeAspect="1"/>
          </p:cNvPicPr>
          <p:nvPr/>
        </p:nvPicPr>
        <p:blipFill>
          <a:blip r:embed="rId2">
            <a:extLst/>
          </a:blip>
          <a:stretch>
            <a:fillRect/>
          </a:stretch>
        </p:blipFill>
        <p:spPr>
          <a:xfrm>
            <a:off x="-11430" y="0"/>
            <a:ext cx="9155907" cy="6866930"/>
          </a:xfrm>
          <a:prstGeom prst="rect">
            <a:avLst/>
          </a:prstGeom>
          <a:ln w="12700"/>
        </p:spPr>
      </p:pic>
      <p:pic>
        <p:nvPicPr>
          <p:cNvPr id="430" name="image3.png"/>
          <p:cNvPicPr>
            <a:picLocks noChangeAspect="1"/>
          </p:cNvPicPr>
          <p:nvPr/>
        </p:nvPicPr>
        <p:blipFill>
          <a:blip r:embed="rId3">
            <a:extLst/>
          </a:blip>
          <a:stretch>
            <a:fillRect/>
          </a:stretch>
        </p:blipFill>
        <p:spPr>
          <a:xfrm>
            <a:off x="5908476" y="274320"/>
            <a:ext cx="2818805" cy="1683331"/>
          </a:xfrm>
          <a:prstGeom prst="rect">
            <a:avLst/>
          </a:prstGeom>
          <a:ln w="12700"/>
        </p:spPr>
      </p:pic>
      <p:sp>
        <p:nvSpPr>
          <p:cNvPr id="431" name="Shape 431"/>
          <p:cNvSpPr/>
          <p:nvPr/>
        </p:nvSpPr>
        <p:spPr>
          <a:xfrm>
            <a:off x="205740" y="2019709"/>
            <a:ext cx="8732520" cy="3239348"/>
          </a:xfrm>
          <a:prstGeom prst="rect">
            <a:avLst/>
          </a:prstGeom>
          <a:ln w="12700"/>
          <a:extLst>
            <a:ext uri="{C572A759-6A51-4108-AA02-DFA0A04FC94B}">
              <ma14:wrappingTextBoxFlag xmlns:ma14="http://schemas.microsoft.com/office/mac/drawingml/2011/main" val="1"/>
            </a:ext>
          </a:extLst>
        </p:spPr>
        <p:txBody>
          <a:bodyPr lIns="34290" tIns="34290" rIns="34290" bIns="34290">
            <a:spAutoFit/>
          </a:bodyPr>
          <a:lstStyle/>
          <a:p>
            <a:pPr marL="60968" algn="ctr" defTabSz="487740">
              <a:defRPr sz="2800" b="1">
                <a:solidFill>
                  <a:srgbClr val="FFFFFF"/>
                </a:solidFill>
                <a:uFill>
                  <a:solidFill>
                    <a:srgbClr val="FFFFFF"/>
                  </a:solidFill>
                </a:uFill>
                <a:latin typeface="Arial"/>
                <a:ea typeface="Arial"/>
                <a:cs typeface="Arial"/>
                <a:sym typeface="Arial"/>
              </a:defRPr>
            </a:pPr>
            <a:r>
              <a:rPr lang="en-US" sz="3600" dirty="0" smtClean="0"/>
              <a:t>Science </a:t>
            </a:r>
            <a:r>
              <a:rPr lang="en-US" sz="3600" dirty="0"/>
              <a:t>D</a:t>
            </a:r>
            <a:r>
              <a:rPr lang="en-US" sz="3600" dirty="0" smtClean="0"/>
              <a:t>irectorate Update</a:t>
            </a:r>
            <a:endParaRPr sz="3600" dirty="0"/>
          </a:p>
          <a:p>
            <a:pPr marL="60968" defTabSz="487740">
              <a:defRPr sz="2000">
                <a:solidFill>
                  <a:srgbClr val="FFFFFF"/>
                </a:solidFill>
                <a:uFill>
                  <a:solidFill>
                    <a:srgbClr val="FFFFFF"/>
                  </a:solidFill>
                </a:uFill>
                <a:latin typeface="Arial"/>
                <a:ea typeface="Arial"/>
                <a:cs typeface="Arial"/>
                <a:sym typeface="Arial"/>
              </a:defRPr>
            </a:pPr>
            <a:endParaRPr dirty="0"/>
          </a:p>
          <a:p>
            <a:pPr marL="60968" algn="ctr" defTabSz="487740">
              <a:buClr>
                <a:srgbClr val="FFFFFF"/>
              </a:buClr>
              <a:defRPr sz="3200">
                <a:uFill>
                  <a:solidFill>
                    <a:srgbClr val="000000"/>
                  </a:solidFill>
                </a:uFill>
                <a:latin typeface="Arial"/>
                <a:ea typeface="Arial"/>
                <a:cs typeface="Arial"/>
                <a:sym typeface="Arial"/>
              </a:defRPr>
            </a:pPr>
            <a:r>
              <a:rPr lang="x-none" dirty="0" smtClean="0">
                <a:solidFill>
                  <a:srgbClr val="FFFFFF"/>
                </a:solidFill>
                <a:uFill>
                  <a:solidFill>
                    <a:srgbClr val="FFFFFF"/>
                  </a:solidFill>
                </a:uFill>
              </a:rPr>
              <a:t>Andreas Schreyer</a:t>
            </a:r>
            <a:endParaRPr dirty="0">
              <a:solidFill>
                <a:srgbClr val="FFFFFF"/>
              </a:solidFill>
              <a:uFill>
                <a:solidFill>
                  <a:srgbClr val="FFFFFF"/>
                </a:solidFill>
              </a:uFill>
            </a:endParaRPr>
          </a:p>
          <a:p>
            <a:pPr marL="60968" defTabSz="487740">
              <a:defRPr>
                <a:solidFill>
                  <a:srgbClr val="FFFFFF"/>
                </a:solidFill>
                <a:uFill>
                  <a:solidFill>
                    <a:srgbClr val="FFFFFF"/>
                  </a:solidFill>
                </a:uFill>
                <a:latin typeface="Arial"/>
                <a:ea typeface="Arial"/>
                <a:cs typeface="Arial"/>
                <a:sym typeface="Arial"/>
              </a:defRPr>
            </a:pPr>
            <a:endParaRPr dirty="0">
              <a:solidFill>
                <a:srgbClr val="FFFFFF"/>
              </a:solidFill>
              <a:uFill>
                <a:solidFill>
                  <a:srgbClr val="FFFFFF"/>
                </a:solidFill>
              </a:uFill>
            </a:endParaRPr>
          </a:p>
          <a:p>
            <a:pPr marL="60968" algn="ctr" defTabSz="487740">
              <a:buClr>
                <a:srgbClr val="FFFFFF"/>
              </a:buClr>
              <a:defRPr sz="2000">
                <a:solidFill>
                  <a:srgbClr val="FFFFFF"/>
                </a:solidFill>
                <a:uFill>
                  <a:solidFill>
                    <a:srgbClr val="FFFFFF"/>
                  </a:solidFill>
                </a:uFill>
                <a:latin typeface="Arial"/>
                <a:ea typeface="Arial"/>
                <a:cs typeface="Arial"/>
                <a:sym typeface="Arial"/>
              </a:defRPr>
            </a:pPr>
            <a:r>
              <a:rPr dirty="0"/>
              <a:t>European Spallation Source ERIC </a:t>
            </a:r>
            <a:br>
              <a:rPr dirty="0"/>
            </a:br>
            <a:endParaRPr lang="x-none" dirty="0" smtClean="0"/>
          </a:p>
          <a:p>
            <a:pPr marL="60968" algn="ctr" defTabSz="487740">
              <a:buClr>
                <a:srgbClr val="FFFFFF"/>
              </a:buClr>
              <a:defRPr sz="2000">
                <a:solidFill>
                  <a:srgbClr val="FFFFFF"/>
                </a:solidFill>
                <a:uFill>
                  <a:solidFill>
                    <a:srgbClr val="FFFFFF"/>
                  </a:solidFill>
                </a:uFill>
                <a:latin typeface="Arial"/>
                <a:ea typeface="Arial"/>
                <a:cs typeface="Arial"/>
                <a:sym typeface="Arial"/>
              </a:defRPr>
            </a:pPr>
            <a:r>
              <a:rPr lang="en-US" dirty="0" smtClean="0"/>
              <a:t>Instrument </a:t>
            </a:r>
            <a:r>
              <a:rPr lang="en-US" dirty="0" err="1" smtClean="0"/>
              <a:t>Collaboaration</a:t>
            </a:r>
            <a:r>
              <a:rPr lang="en-US" dirty="0" smtClean="0"/>
              <a:t> Board</a:t>
            </a:r>
            <a:endParaRPr dirty="0"/>
          </a:p>
          <a:p>
            <a:pPr marL="60968" algn="ctr" defTabSz="487740">
              <a:buClr>
                <a:srgbClr val="FFFFFF"/>
              </a:buClr>
              <a:defRPr sz="2000">
                <a:solidFill>
                  <a:srgbClr val="FFFFFF"/>
                </a:solidFill>
                <a:uFill>
                  <a:solidFill>
                    <a:srgbClr val="FFFFFF"/>
                  </a:solidFill>
                </a:uFill>
                <a:latin typeface="Arial"/>
                <a:ea typeface="Arial"/>
                <a:cs typeface="Arial"/>
                <a:sym typeface="Arial"/>
              </a:defRPr>
            </a:pPr>
            <a:r>
              <a:rPr lang="en-US" dirty="0" smtClean="0"/>
              <a:t>Malmö</a:t>
            </a:r>
            <a:endParaRPr lang="x-none" dirty="0" smtClean="0"/>
          </a:p>
          <a:p>
            <a:pPr marL="60968" algn="ctr" defTabSz="487740">
              <a:buClr>
                <a:srgbClr val="FFFFFF"/>
              </a:buClr>
              <a:defRPr sz="2000">
                <a:solidFill>
                  <a:srgbClr val="FFFFFF"/>
                </a:solidFill>
                <a:uFill>
                  <a:solidFill>
                    <a:srgbClr val="FFFFFF"/>
                  </a:solidFill>
                </a:uFill>
                <a:latin typeface="Arial"/>
                <a:ea typeface="Arial"/>
                <a:cs typeface="Arial"/>
                <a:sym typeface="Arial"/>
              </a:defRPr>
            </a:pPr>
            <a:r>
              <a:rPr lang="x-none" dirty="0" smtClean="0"/>
              <a:t>June </a:t>
            </a:r>
            <a:r>
              <a:rPr lang="en-US" dirty="0" smtClean="0"/>
              <a:t>22</a:t>
            </a:r>
            <a:r>
              <a:rPr dirty="0" smtClean="0"/>
              <a:t>, 201</a:t>
            </a:r>
            <a:r>
              <a:rPr lang="x-none" dirty="0" smtClean="0"/>
              <a:t>6</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p:cNvSpPr>
          <p:nvPr>
            <p:ph type="title"/>
          </p:nvPr>
        </p:nvSpPr>
        <p:spPr>
          <a:xfrm>
            <a:off x="457204" y="44633"/>
            <a:ext cx="4159539" cy="1143001"/>
          </a:xfrm>
          <a:prstGeom prst="rect">
            <a:avLst/>
          </a:prstGeom>
        </p:spPr>
        <p:txBody>
          <a:bodyPr/>
          <a:lstStyle/>
          <a:p>
            <a:r>
              <a:rPr dirty="0"/>
              <a:t>NSS Project Instruments</a:t>
            </a:r>
          </a:p>
          <a:p>
            <a:r>
              <a:rPr dirty="0"/>
              <a:t>MOU Status</a:t>
            </a:r>
          </a:p>
        </p:txBody>
      </p:sp>
      <p:sp>
        <p:nvSpPr>
          <p:cNvPr id="488" name="Shape 488"/>
          <p:cNvSpPr>
            <a:spLocks noGrp="1"/>
          </p:cNvSpPr>
          <p:nvPr>
            <p:ph type="sldNum" sz="quarter" idx="2"/>
          </p:nvPr>
        </p:nvSpPr>
        <p:spPr>
          <a:xfrm>
            <a:off x="8505419" y="6404302"/>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10</a:t>
            </a:fld>
            <a:endParaRPr/>
          </a:p>
        </p:txBody>
      </p:sp>
      <p:graphicFrame>
        <p:nvGraphicFramePr>
          <p:cNvPr id="489" name="Table 489"/>
          <p:cNvGraphicFramePr/>
          <p:nvPr>
            <p:extLst>
              <p:ext uri="{D42A27DB-BD31-4B8C-83A1-F6EECF244321}">
                <p14:modId xmlns:p14="http://schemas.microsoft.com/office/powerpoint/2010/main" val="3672930828"/>
              </p:ext>
            </p:extLst>
          </p:nvPr>
        </p:nvGraphicFramePr>
        <p:xfrm>
          <a:off x="30095" y="1550504"/>
          <a:ext cx="7867408" cy="5205971"/>
        </p:xfrm>
        <a:graphic>
          <a:graphicData uri="http://schemas.openxmlformats.org/drawingml/2006/table">
            <a:tbl>
              <a:tblPr>
                <a:tableStyleId>{4C3C2611-4C71-4FC5-86AE-919BDF0F9419}</a:tableStyleId>
              </a:tblPr>
              <a:tblGrid>
                <a:gridCol w="804445"/>
                <a:gridCol w="2203506"/>
                <a:gridCol w="2589108"/>
                <a:gridCol w="692543"/>
                <a:gridCol w="274561"/>
                <a:gridCol w="459728"/>
                <a:gridCol w="367144"/>
                <a:gridCol w="476373"/>
              </a:tblGrid>
              <a:tr h="277027">
                <a:tc>
                  <a:txBody>
                    <a:bodyPr/>
                    <a:lstStyle/>
                    <a:p>
                      <a:pPr algn="ctr" defTabSz="914400">
                        <a:defRPr sz="1800" b="0" i="0"/>
                      </a:pPr>
                      <a:r>
                        <a:rPr sz="1200" b="1">
                          <a:solidFill>
                            <a:srgbClr val="FFFFFF"/>
                          </a:solidFill>
                        </a:rPr>
                        <a:t>class</a:t>
                      </a:r>
                    </a:p>
                  </a:txBody>
                  <a:tcPr marL="0" marR="0" marT="0" marB="0" anchor="ctr" horzOverflow="overflow">
                    <a:lnL w="6350">
                      <a:solidFill>
                        <a:srgbClr val="BFBFB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dirty="0">
                          <a:solidFill>
                            <a:srgbClr val="FFFFFF"/>
                          </a:solidFill>
                        </a:rPr>
                        <a:t>Instrument</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dirty="0">
                          <a:solidFill>
                            <a:srgbClr val="FFFFFF"/>
                          </a:solidFill>
                        </a:rPr>
                        <a:t>In-kind Partners  (% contribution)</a:t>
                      </a:r>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6350" cap="flat" cmpd="sng" algn="ctr">
                      <a:solidFill>
                        <a:srgbClr val="BFBFBF"/>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b="0" i="0"/>
                      </a:pPr>
                      <a:r>
                        <a:rPr lang="en-US" sz="1200" b="1" dirty="0" smtClean="0">
                          <a:solidFill>
                            <a:srgbClr val="FFFFFF"/>
                          </a:solidFill>
                        </a:rPr>
                        <a:t>Cost Book (M€)</a:t>
                      </a:r>
                    </a:p>
                  </a:txBody>
                  <a:tcPr marL="0" marR="0" marT="0" marB="0" anchor="ctr"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6350" cap="flat" cmpd="sng" algn="ctr">
                      <a:solidFill>
                        <a:srgbClr val="BFBFBF"/>
                      </a:solidFill>
                      <a:prstDash val="solid"/>
                      <a:round/>
                      <a:headEnd type="none" w="med" len="med"/>
                      <a:tailEnd type="none" w="med" len="med"/>
                    </a:lnB>
                    <a:solidFill>
                      <a:schemeClr val="accent1"/>
                    </a:solidFill>
                  </a:tcPr>
                </a:tc>
                <a:tc gridSpan="2">
                  <a:txBody>
                    <a:bodyPr/>
                    <a:lstStyle/>
                    <a:p>
                      <a:pPr algn="ctr" defTabSz="914400">
                        <a:defRPr sz="1800" b="0" i="0"/>
                      </a:pPr>
                      <a:r>
                        <a:rPr lang="en-US" sz="1200" b="1" dirty="0" smtClean="0">
                          <a:solidFill>
                            <a:srgbClr val="FFFFFF"/>
                          </a:solidFill>
                        </a:rPr>
                        <a:t>C</a:t>
                      </a:r>
                      <a:r>
                        <a:rPr sz="1200" b="1" dirty="0" smtClean="0">
                          <a:solidFill>
                            <a:srgbClr val="FFFFFF"/>
                          </a:solidFill>
                        </a:rPr>
                        <a:t>ost </a:t>
                      </a:r>
                      <a:r>
                        <a:rPr lang="en-US" sz="1200" b="1" dirty="0" smtClean="0">
                          <a:solidFill>
                            <a:srgbClr val="FFFFFF"/>
                          </a:solidFill>
                        </a:rPr>
                        <a:t>Target</a:t>
                      </a:r>
                    </a:p>
                    <a:p>
                      <a:pPr algn="ctr" defTabSz="914400">
                        <a:defRPr sz="1800" b="0" i="0"/>
                      </a:pPr>
                      <a:r>
                        <a:rPr sz="1200" b="1" dirty="0" smtClean="0">
                          <a:solidFill>
                            <a:srgbClr val="FFFFFF"/>
                          </a:solidFill>
                        </a:rPr>
                        <a:t>(</a:t>
                      </a:r>
                      <a:r>
                        <a:rPr sz="1200" b="1" dirty="0">
                          <a:solidFill>
                            <a:srgbClr val="FFFFFF"/>
                          </a:solidFill>
                        </a:rPr>
                        <a:t>M€)</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hMerge="1">
                  <a:txBody>
                    <a:bodyPr/>
                    <a:lstStyle/>
                    <a:p>
                      <a:pPr algn="ctr" defTabSz="914400">
                        <a:defRPr sz="1800" b="0" i="0"/>
                      </a:pPr>
                      <a:endParaRPr sz="1200" b="1" dirty="0">
                        <a:solidFill>
                          <a:srgbClr val="FFFFFF"/>
                        </a:solidFill>
                      </a:endParaRP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a:solidFill>
                            <a:srgbClr val="FFFFFF"/>
                          </a:solidFill>
                        </a:rPr>
                        <a:t>% IK</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dirty="0" smtClean="0">
                          <a:solidFill>
                            <a:srgbClr val="FFFFFF"/>
                          </a:solidFill>
                        </a:rPr>
                        <a:t>Cash </a:t>
                      </a:r>
                      <a:r>
                        <a:rPr sz="1200" b="1" dirty="0">
                          <a:solidFill>
                            <a:srgbClr val="FFFFFF"/>
                          </a:solidFill>
                        </a:rPr>
                        <a:t>(M€)</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r>
              <a:tr h="316603">
                <a:tc rowSpan="4">
                  <a:txBody>
                    <a:bodyPr/>
                    <a:lstStyle/>
                    <a:p>
                      <a:pPr algn="ctr" defTabSz="914400">
                        <a:defRPr sz="1800" b="0" i="0"/>
                      </a:pPr>
                      <a:r>
                        <a:rPr sz="1000"/>
                        <a:t>Large scale structures</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dirty="0"/>
                        <a:t>LOKI broadband SANS</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dirty="0"/>
                        <a:t>UK (ISIS) </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b="0" i="0"/>
                      </a:pPr>
                      <a:r>
                        <a:rPr lang="en-US" sz="1000" dirty="0" smtClean="0"/>
                        <a:t>12.2</a:t>
                      </a:r>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endParaRPr lang="en-US"/>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dirty="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b="1"/>
                        <a:t>90%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dirty="0"/>
                        <a:t>3.66</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11069">
                <a:tc vMerge="1">
                  <a:txBody>
                    <a:bodyPr/>
                    <a:lstStyle/>
                    <a:p>
                      <a:endParaRPr lang="en-US"/>
                    </a:p>
                  </a:txBody>
                  <a:tcPr/>
                </a:tc>
                <a:tc>
                  <a:txBody>
                    <a:bodyPr/>
                    <a:lstStyle/>
                    <a:p>
                      <a:pPr algn="l" defTabSz="914400">
                        <a:defRPr sz="1800" b="0" i="0"/>
                      </a:pPr>
                      <a:r>
                        <a:rPr sz="1000"/>
                        <a:t>SKADI general-purpose SANS (note 1)</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b="1"/>
                        <a:t>DE(FZJ 50%) + FR(LLB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197877">
                <a:tc vMerge="1">
                  <a:txBody>
                    <a:bodyPr/>
                    <a:lstStyle/>
                    <a:p>
                      <a:endParaRPr lang="en-US"/>
                    </a:p>
                  </a:txBody>
                  <a:tcPr/>
                </a:tc>
                <a:tc>
                  <a:txBody>
                    <a:bodyPr/>
                    <a:lstStyle/>
                    <a:p>
                      <a:pPr algn="l" defTabSz="914400">
                        <a:defRPr sz="1800" b="0" i="0"/>
                      </a:pPr>
                      <a:r>
                        <a:rPr sz="1000" dirty="0"/>
                        <a:t>ESTIA focusing reflectometer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a:t>CH(PSI)</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9</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0.45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197877">
                <a:tc vMerge="1">
                  <a:txBody>
                    <a:bodyPr/>
                    <a:lstStyle/>
                    <a:p>
                      <a:endParaRPr lang="en-US"/>
                    </a:p>
                  </a:txBody>
                  <a:tcPr/>
                </a:tc>
                <a:tc>
                  <a:txBody>
                    <a:bodyPr/>
                    <a:lstStyle/>
                    <a:p>
                      <a:pPr algn="l" defTabSz="914400">
                        <a:defRPr sz="1800" b="0" i="0"/>
                      </a:pPr>
                      <a:r>
                        <a:rPr sz="1000"/>
                        <a:t>FREIA liquids reflectometer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b="1"/>
                        <a:t>UK (ISIS)</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9</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0.45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58339">
                <a:tc rowSpan="4">
                  <a:txBody>
                    <a:bodyPr/>
                    <a:lstStyle/>
                    <a:p>
                      <a:pPr algn="ctr" defTabSz="914400">
                        <a:defRPr sz="1800" b="0" i="0"/>
                      </a:pPr>
                      <a:r>
                        <a:rPr sz="1000"/>
                        <a:t>Diffraction</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a:t>NMX macromolecular crystallography</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pPr>
                      <a:r>
                        <a:rPr dirty="0"/>
                        <a:t>ESS  (&lt;30%) + </a:t>
                      </a:r>
                      <a:r>
                        <a:rPr b="0" dirty="0"/>
                        <a:t>HU (</a:t>
                      </a:r>
                      <a:r>
                        <a:rPr b="0" dirty="0" smtClean="0"/>
                        <a:t>Wigner</a:t>
                      </a:r>
                      <a:r>
                        <a:rPr lang="sv-SE" b="0" dirty="0" smtClean="0"/>
                        <a:t> and Centre for Energy Research</a:t>
                      </a:r>
                      <a:r>
                        <a:rPr b="0" dirty="0" smtClean="0"/>
                        <a:t>) </a:t>
                      </a:r>
                      <a:r>
                        <a:rPr b="0" dirty="0"/>
                        <a:t>+ FR (LLB</a:t>
                      </a:r>
                      <a:r>
                        <a:rPr b="0" dirty="0" smtClean="0"/>
                        <a:t>)</a:t>
                      </a:r>
                      <a:r>
                        <a:rPr lang="sv-SE" b="0" dirty="0" smtClean="0"/>
                        <a:t> </a:t>
                      </a:r>
                      <a:r>
                        <a:rPr b="0" dirty="0" smtClean="0"/>
                        <a:t>+ </a:t>
                      </a:r>
                      <a:r>
                        <a:rPr lang="x-none" b="0" dirty="0" smtClean="0"/>
                        <a:t>NO</a:t>
                      </a:r>
                      <a:r>
                        <a:rPr lang="x-none" b="0" baseline="0" dirty="0" smtClean="0"/>
                        <a:t> (Bergen Uni)</a:t>
                      </a:r>
                      <a:endParaRPr b="0" dirty="0"/>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b="0" i="0"/>
                      </a:pPr>
                      <a:r>
                        <a:rPr lang="en-US" sz="1000" dirty="0" smtClean="0"/>
                        <a:t>11.7</a:t>
                      </a:r>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endParaRPr lang="en-US"/>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dirty="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b="1"/>
                        <a:t>70%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3.50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11069">
                <a:tc vMerge="1">
                  <a:txBody>
                    <a:bodyPr/>
                    <a:lstStyle/>
                    <a:p>
                      <a:endParaRPr lang="en-US"/>
                    </a:p>
                  </a:txBody>
                  <a:tcPr/>
                </a:tc>
                <a:tc>
                  <a:txBody>
                    <a:bodyPr/>
                    <a:lstStyle/>
                    <a:p>
                      <a:pPr algn="l" defTabSz="914400">
                        <a:defRPr sz="1800" b="0" i="0"/>
                      </a:pPr>
                      <a:r>
                        <a:rPr sz="1000"/>
                        <a:t>DREAM powder diffractometer (bispectral)</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rPr dirty="0"/>
                        <a:t>DE(FZJ 75%) +</a:t>
                      </a:r>
                      <a:r>
                        <a:rPr b="0" dirty="0"/>
                        <a:t> FR(LLB 25%)</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dirty="0"/>
                        <a:t>0.60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vMerge="1">
                  <a:txBody>
                    <a:bodyPr/>
                    <a:lstStyle/>
                    <a:p>
                      <a:endParaRPr lang="en-US"/>
                    </a:p>
                  </a:txBody>
                  <a:tcPr/>
                </a:tc>
                <a:tc>
                  <a:txBody>
                    <a:bodyPr/>
                    <a:lstStyle/>
                    <a:p>
                      <a:pPr algn="l" defTabSz="914400">
                        <a:defRPr sz="1800" b="0" i="0"/>
                      </a:pPr>
                      <a:r>
                        <a:rPr sz="1000"/>
                        <a:t>HEIMDAL hybrid diffractometer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solidFill>
                            <a:srgbClr val="3366FF"/>
                          </a:solidFill>
                        </a:defRPr>
                      </a:pPr>
                      <a:r>
                        <a:rPr dirty="0">
                          <a:solidFill>
                            <a:srgbClr val="340053"/>
                          </a:solidFill>
                        </a:rPr>
                        <a:t>DK</a:t>
                      </a:r>
                      <a:r>
                        <a:rPr dirty="0">
                          <a:solidFill>
                            <a:srgbClr val="000000"/>
                          </a:solidFill>
                        </a:rPr>
                        <a:t>(AU 30%)</a:t>
                      </a:r>
                      <a:r>
                        <a:rPr b="0" dirty="0">
                          <a:solidFill>
                            <a:srgbClr val="000000"/>
                          </a:solidFill>
                        </a:rPr>
                        <a:t> +CH(PSI) +NO (IFE) </a:t>
                      </a:r>
                      <a:r>
                        <a:rPr b="0" dirty="0" smtClean="0">
                          <a:solidFill>
                            <a:srgbClr val="000000"/>
                          </a:solidFill>
                        </a:rPr>
                        <a:t> </a:t>
                      </a:r>
                      <a:endParaRPr b="0" dirty="0">
                        <a:solidFill>
                          <a:srgbClr val="000000"/>
                        </a:solidFill>
                      </a:endParaRP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70%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b="0" i="0"/>
                      </a:pPr>
                      <a:endParaRPr/>
                    </a:p>
                  </a:txBody>
                  <a:tcPr marL="0" marR="0" marT="0" marB="0" anchor="b" horzOverflow="overflow">
                    <a:lnL w="6350">
                      <a:solidFill>
                        <a:srgbClr val="BFBFBF"/>
                      </a:solidFill>
                    </a:lnL>
                    <a:lnR w="6350">
                      <a:solidFill>
                        <a:srgbClr val="BFBFBF"/>
                      </a:solidFill>
                    </a:lnR>
                    <a:lnT w="6350">
                      <a:solidFill>
                        <a:srgbClr val="BFBFBF"/>
                      </a:solidFill>
                    </a:lnT>
                    <a:lnB w="6350">
                      <a:solidFill>
                        <a:srgbClr val="BFBFBF"/>
                      </a:solidFill>
                    </a:lnB>
                    <a:noFill/>
                  </a:tcPr>
                </a:tc>
              </a:tr>
              <a:tr h="211069">
                <a:tc vMerge="1">
                  <a:txBody>
                    <a:bodyPr/>
                    <a:lstStyle/>
                    <a:p>
                      <a:endParaRPr lang="en-US"/>
                    </a:p>
                  </a:txBody>
                  <a:tcPr/>
                </a:tc>
                <a:tc>
                  <a:txBody>
                    <a:bodyPr/>
                    <a:lstStyle/>
                    <a:p>
                      <a:pPr algn="l" defTabSz="914400">
                        <a:defRPr sz="1800" b="0" i="0"/>
                      </a:pPr>
                      <a:r>
                        <a:rPr sz="1000"/>
                        <a:t>MAGIC magnetism single-crystal diffractometer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rPr dirty="0"/>
                        <a:t>FR (LLB </a:t>
                      </a:r>
                      <a:r>
                        <a:rPr lang="x-none" dirty="0" smtClean="0"/>
                        <a:t>6</a:t>
                      </a:r>
                      <a:r>
                        <a:rPr dirty="0" smtClean="0"/>
                        <a:t>5</a:t>
                      </a:r>
                      <a:r>
                        <a:rPr dirty="0"/>
                        <a:t>%)</a:t>
                      </a:r>
                      <a:r>
                        <a:rPr b="0" dirty="0"/>
                        <a:t> + DE (FZJ </a:t>
                      </a:r>
                      <a:r>
                        <a:rPr b="0" dirty="0" smtClean="0"/>
                        <a:t>2</a:t>
                      </a:r>
                      <a:r>
                        <a:rPr lang="x-none" b="0" dirty="0" smtClean="0"/>
                        <a:t>0</a:t>
                      </a:r>
                      <a:r>
                        <a:rPr b="0" dirty="0" smtClean="0"/>
                        <a:t>%)</a:t>
                      </a:r>
                      <a:r>
                        <a:rPr lang="x-none" b="0" dirty="0" smtClean="0"/>
                        <a:t> + CH (PSI 15%)</a:t>
                      </a:r>
                      <a:endParaRPr b="0" dirty="0"/>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rowSpan="2">
                  <a:txBody>
                    <a:bodyPr/>
                    <a:lstStyle/>
                    <a:p>
                      <a:pPr algn="ctr" defTabSz="914400">
                        <a:defRPr sz="1800" b="0" i="0"/>
                      </a:pPr>
                      <a:r>
                        <a:rPr sz="1000"/>
                        <a:t>Engineering</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a:t>BEER engineering diffractometer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a:t>DE (HZG 50%), CZ (NPI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197877">
                <a:tc vMerge="1">
                  <a:txBody>
                    <a:bodyPr/>
                    <a:lstStyle/>
                    <a:p>
                      <a:endParaRPr lang="en-US"/>
                    </a:p>
                  </a:txBody>
                  <a:tcPr/>
                </a:tc>
                <a:tc>
                  <a:txBody>
                    <a:bodyPr/>
                    <a:lstStyle/>
                    <a:p>
                      <a:pPr algn="l" defTabSz="914400">
                        <a:defRPr sz="1800" b="0" i="0"/>
                      </a:pPr>
                      <a:r>
                        <a:rPr sz="1000"/>
                        <a:t>ODIN multi-purpose imaging</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t>ESS</a:t>
                      </a:r>
                      <a:r>
                        <a:rPr b="0"/>
                        <a:t> -&gt;  DE(TUM 50%) +CH (PSI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9</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0.45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rowSpan="6">
                  <a:txBody>
                    <a:bodyPr/>
                    <a:lstStyle/>
                    <a:p>
                      <a:pPr algn="ctr" defTabSz="914400">
                        <a:defRPr sz="1800" b="0" i="0"/>
                      </a:pPr>
                      <a:r>
                        <a:rPr sz="1000"/>
                        <a:t>Spectroscopy</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a:t>C-SPEC cold chopper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a:t>DE(TUM 50%) + FR(LLB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47346">
                <a:tc vMerge="1">
                  <a:txBody>
                    <a:bodyPr/>
                    <a:lstStyle/>
                    <a:p>
                      <a:endParaRPr lang="en-US"/>
                    </a:p>
                  </a:txBody>
                  <a:tcPr/>
                </a:tc>
                <a:tc>
                  <a:txBody>
                    <a:bodyPr/>
                    <a:lstStyle/>
                    <a:p>
                      <a:pPr algn="l" defTabSz="914400">
                        <a:defRPr sz="1800" b="0" i="0"/>
                      </a:pPr>
                      <a:r>
                        <a:rPr sz="1000"/>
                        <a:t>BIFROST extreme-environments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solidFill>
                            <a:srgbClr val="3366FF"/>
                          </a:solidFill>
                        </a:defRPr>
                      </a:pPr>
                      <a:r>
                        <a:rPr dirty="0">
                          <a:solidFill>
                            <a:srgbClr val="800000"/>
                          </a:solidFill>
                        </a:rPr>
                        <a:t>DK</a:t>
                      </a:r>
                      <a:r>
                        <a:rPr dirty="0">
                          <a:solidFill>
                            <a:srgbClr val="000000"/>
                          </a:solidFill>
                        </a:rPr>
                        <a:t>(DTU/KU 30%)</a:t>
                      </a:r>
                      <a:r>
                        <a:rPr b="0" dirty="0">
                          <a:solidFill>
                            <a:srgbClr val="000000"/>
                          </a:solidFill>
                        </a:rPr>
                        <a:t> +CH(PSI) + </a:t>
                      </a:r>
                      <a:r>
                        <a:rPr b="0" dirty="0" smtClean="0">
                          <a:solidFill>
                            <a:srgbClr val="000000"/>
                          </a:solidFill>
                        </a:rPr>
                        <a:t>HU(</a:t>
                      </a:r>
                      <a:r>
                        <a:rPr b="0" dirty="0">
                          <a:solidFill>
                            <a:srgbClr val="000000"/>
                          </a:solidFill>
                        </a:rPr>
                        <a:t>Wigner) +NO (IFE</a:t>
                      </a:r>
                      <a:r>
                        <a:rPr b="0" dirty="0" smtClean="0">
                          <a:solidFill>
                            <a:srgbClr val="000000"/>
                          </a:solidFill>
                        </a:rPr>
                        <a:t>)</a:t>
                      </a:r>
                      <a:r>
                        <a:rPr lang="sv-SE" b="0" dirty="0" smtClean="0">
                          <a:solidFill>
                            <a:srgbClr val="000000"/>
                          </a:solidFill>
                        </a:rPr>
                        <a:t> + FR(LLB)</a:t>
                      </a:r>
                      <a:endParaRPr b="0" dirty="0">
                        <a:solidFill>
                          <a:srgbClr val="000000"/>
                        </a:solidFill>
                      </a:endParaRP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70%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dirty="0"/>
                        <a:t> </a:t>
                      </a:r>
                    </a:p>
                  </a:txBody>
                  <a:tcPr marL="0" marR="0" marT="0" marB="0" anchor="b"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vMerge="1">
                  <a:txBody>
                    <a:bodyPr/>
                    <a:lstStyle/>
                    <a:p>
                      <a:endParaRPr lang="en-US"/>
                    </a:p>
                  </a:txBody>
                  <a:tcPr/>
                </a:tc>
                <a:tc>
                  <a:txBody>
                    <a:bodyPr/>
                    <a:lstStyle/>
                    <a:p>
                      <a:pPr algn="l" defTabSz="914400">
                        <a:defRPr sz="1800" b="0" i="0"/>
                      </a:pPr>
                      <a:r>
                        <a:rPr sz="1000"/>
                        <a:t>T-REX bispectral chopper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pPr>
                      <a:r>
                        <a:rPr dirty="0"/>
                        <a:t>DE (FZJ 75%)</a:t>
                      </a:r>
                      <a:r>
                        <a:rPr b="0" dirty="0"/>
                        <a:t> + IT </a:t>
                      </a:r>
                      <a:r>
                        <a:rPr b="0" dirty="0" smtClean="0"/>
                        <a:t>(</a:t>
                      </a:r>
                      <a:r>
                        <a:rPr lang="sv-SE" b="0" dirty="0" smtClean="0"/>
                        <a:t>CNR</a:t>
                      </a:r>
                      <a:r>
                        <a:rPr lang="sv-SE" b="0" baseline="0" dirty="0" smtClean="0"/>
                        <a:t> </a:t>
                      </a:r>
                      <a:r>
                        <a:rPr b="0" dirty="0" smtClean="0"/>
                        <a:t>25</a:t>
                      </a:r>
                      <a:r>
                        <a:rPr b="0" dirty="0"/>
                        <a:t>%)</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0.75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11069">
                <a:tc vMerge="1">
                  <a:txBody>
                    <a:bodyPr/>
                    <a:lstStyle/>
                    <a:p>
                      <a:endParaRPr lang="en-US"/>
                    </a:p>
                  </a:txBody>
                  <a:tcPr/>
                </a:tc>
                <a:tc>
                  <a:txBody>
                    <a:bodyPr/>
                    <a:lstStyle/>
                    <a:p>
                      <a:pPr algn="l" defTabSz="914400">
                        <a:defRPr sz="1800" b="0" i="0"/>
                      </a:pPr>
                      <a:r>
                        <a:rPr sz="1000"/>
                        <a:t>VESPA vibrational spectroscopy</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t>IT</a:t>
                      </a:r>
                      <a:r>
                        <a:rPr b="0"/>
                        <a:t> (CNR) + UK (ISIS)</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316603">
                <a:tc vMerge="1">
                  <a:txBody>
                    <a:bodyPr/>
                    <a:lstStyle/>
                    <a:p>
                      <a:endParaRPr lang="en-US"/>
                    </a:p>
                  </a:txBody>
                  <a:tcPr/>
                </a:tc>
                <a:tc>
                  <a:txBody>
                    <a:bodyPr/>
                    <a:lstStyle/>
                    <a:p>
                      <a:pPr algn="l" defTabSz="914400">
                        <a:defRPr sz="1800" b="0" i="0"/>
                      </a:pPr>
                      <a:r>
                        <a:rPr sz="1000"/>
                        <a:t>MIRACLES backscattering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solidFill>
                            <a:srgbClr val="3366FF"/>
                          </a:solidFill>
                        </a:defRPr>
                      </a:pPr>
                      <a:r>
                        <a:rPr b="0" dirty="0" smtClean="0">
                          <a:solidFill>
                            <a:srgbClr val="000000"/>
                          </a:solidFill>
                        </a:rPr>
                        <a:t>E</a:t>
                      </a:r>
                      <a:r>
                        <a:rPr lang="x-none" b="0" dirty="0" smtClean="0">
                          <a:solidFill>
                            <a:srgbClr val="000000"/>
                          </a:solidFill>
                        </a:rPr>
                        <a:t>S</a:t>
                      </a:r>
                      <a:r>
                        <a:rPr b="0" dirty="0" smtClean="0">
                          <a:solidFill>
                            <a:srgbClr val="000000"/>
                          </a:solidFill>
                        </a:rPr>
                        <a:t>S</a:t>
                      </a:r>
                      <a:r>
                        <a:rPr b="0" dirty="0">
                          <a:solidFill>
                            <a:srgbClr val="000000"/>
                          </a:solidFill>
                        </a:rPr>
                        <a:t>(Bilbao) </a:t>
                      </a:r>
                      <a:r>
                        <a:rPr b="0" dirty="0" smtClean="0">
                          <a:solidFill>
                            <a:srgbClr val="000000"/>
                          </a:solidFill>
                        </a:rPr>
                        <a:t>+</a:t>
                      </a:r>
                      <a:r>
                        <a:rPr lang="x-none" b="0" dirty="0" smtClean="0">
                          <a:solidFill>
                            <a:srgbClr val="000000"/>
                          </a:solidFill>
                        </a:rPr>
                        <a:t> </a:t>
                      </a:r>
                      <a:r>
                        <a:rPr b="0" dirty="0" smtClean="0">
                          <a:solidFill>
                            <a:srgbClr val="000000"/>
                          </a:solidFill>
                        </a:rPr>
                        <a:t>HU </a:t>
                      </a:r>
                      <a:r>
                        <a:rPr b="0" dirty="0">
                          <a:solidFill>
                            <a:srgbClr val="000000"/>
                          </a:solidFill>
                        </a:rPr>
                        <a:t>(Wigner) + ESS</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b="0" i="0"/>
                      </a:pPr>
                      <a:endParaRPr/>
                    </a:p>
                  </a:txBody>
                  <a:tcPr marL="0" marR="0" marT="0" marB="0" anchor="b" horzOverflow="overflow">
                    <a:lnL w="6350">
                      <a:solidFill>
                        <a:srgbClr val="BFBFBF"/>
                      </a:solidFill>
                    </a:lnL>
                    <a:lnR w="6350">
                      <a:solidFill>
                        <a:srgbClr val="BFBFBF"/>
                      </a:solidFill>
                    </a:lnR>
                    <a:lnT w="6350">
                      <a:solidFill>
                        <a:srgbClr val="BFBFBF"/>
                      </a:solidFill>
                    </a:lnT>
                    <a:lnB w="6350">
                      <a:solidFill>
                        <a:srgbClr val="BFBFBF"/>
                      </a:solidFill>
                    </a:lnB>
                    <a:noFill/>
                  </a:tcPr>
                </a:tc>
              </a:tr>
              <a:tr h="212250">
                <a:tc vMerge="1">
                  <a:txBody>
                    <a:bodyPr/>
                    <a:lstStyle/>
                    <a:p>
                      <a:endParaRPr lang="en-US"/>
                    </a:p>
                  </a:txBody>
                  <a:tcPr/>
                </a:tc>
                <a:tc>
                  <a:txBody>
                    <a:bodyPr/>
                    <a:lstStyle/>
                    <a:p>
                      <a:pPr algn="ctr" defTabSz="914400">
                        <a:defRPr sz="1000" b="0" i="0"/>
                      </a:pPr>
                      <a:r>
                        <a:rPr dirty="0"/>
                        <a:t>16th Spectrometer </a:t>
                      </a:r>
                      <a:endParaRPr dirty="0">
                        <a:solidFill>
                          <a:srgbClr val="800000"/>
                        </a:solidFill>
                      </a:endParaRPr>
                    </a:p>
                    <a:p>
                      <a:pPr algn="ctr" defTabSz="914400">
                        <a:defRPr sz="1000" b="0" i="0"/>
                      </a:pPr>
                      <a:r>
                        <a:rPr b="1" dirty="0">
                          <a:solidFill>
                            <a:srgbClr val="800000"/>
                          </a:solidFill>
                        </a:rPr>
                        <a:t>(VOR or Spin-Echo, Decide 2018)</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b="0" i="0">
                          <a:solidFill>
                            <a:srgbClr val="FF0000"/>
                          </a:solidFill>
                        </a:defRPr>
                      </a:pPr>
                      <a:r>
                        <a:rPr dirty="0">
                          <a:solidFill>
                            <a:srgbClr val="800000"/>
                          </a:solidFill>
                        </a:rPr>
                        <a:t>Wigner Institute (HU) for VOR </a:t>
                      </a:r>
                      <a:r>
                        <a:rPr i="1" u="sng" dirty="0">
                          <a:solidFill>
                            <a:srgbClr val="800000"/>
                          </a:solidFill>
                        </a:rPr>
                        <a:t>or</a:t>
                      </a:r>
                      <a:r>
                        <a:rPr dirty="0">
                          <a:solidFill>
                            <a:srgbClr val="800000"/>
                          </a:solidFill>
                        </a:rPr>
                        <a:t> Juelich and TUM for Spin-Echo</a:t>
                      </a:r>
                      <a:r>
                        <a:rPr dirty="0"/>
                        <a:t> </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solidFill>
                          <a:srgbClr val="FF0000"/>
                        </a:solidFill>
                      </a:endParaRPr>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solidFill>
                            <a:srgbClr val="FF0000"/>
                          </a:solidFill>
                        </a:rPr>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solidFill>
                          <a:srgbClr val="FF0000"/>
                        </a:solidFill>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solidFill>
                            <a:srgbClr val="FF0000"/>
                          </a:solidFill>
                        </a:rPr>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0.60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9863">
                <a:tc>
                  <a:txBody>
                    <a:bodyPr/>
                    <a:lstStyle/>
                    <a:p>
                      <a:pPr algn="l" defTabSz="914400">
                        <a:defRPr b="0" i="0"/>
                      </a:pPr>
                      <a:endParaRPr/>
                    </a:p>
                  </a:txBody>
                  <a:tcPr marL="0" marR="0" marT="0" marB="0" anchor="b" horzOverflow="overflow">
                    <a:lnL w="6350">
                      <a:solidFill>
                        <a:srgbClr val="BFBFBF"/>
                      </a:solidFill>
                    </a:lnL>
                    <a:lnR w="12700">
                      <a:solidFill>
                        <a:srgbClr val="FFFFFF"/>
                      </a:solidFill>
                    </a:lnR>
                    <a:lnT w="6350">
                      <a:solidFill>
                        <a:srgbClr val="BFBFBF"/>
                      </a:solidFill>
                    </a:lnT>
                    <a:lnB w="12700">
                      <a:miter lim="400000"/>
                    </a:lnB>
                    <a:noFill/>
                  </a:tcPr>
                </a:tc>
                <a:tc>
                  <a:txBody>
                    <a:bodyPr/>
                    <a:lstStyle/>
                    <a:p>
                      <a:pPr algn="ctr" defTabSz="914400">
                        <a:defRPr sz="1800" b="0" i="0"/>
                      </a:pPr>
                      <a:r>
                        <a:rPr sz="1000" b="1"/>
                        <a:t>16 instruments</a:t>
                      </a:r>
                    </a:p>
                  </a:txBody>
                  <a:tcPr marL="0" marR="0" marT="0" marB="0" anchor="ctr" horzOverflow="overflow">
                    <a:lnL w="12700">
                      <a:solidFill>
                        <a:srgbClr val="FFFFFF"/>
                      </a:solidFill>
                    </a:lnL>
                    <a:lnR w="12700">
                      <a:solidFill>
                        <a:srgbClr val="FFFFFF"/>
                      </a:solidFill>
                    </a:lnR>
                    <a:lnT w="6350">
                      <a:solidFill>
                        <a:srgbClr val="BFBFBF"/>
                      </a:solidFill>
                    </a:lnT>
                    <a:lnB w="12700">
                      <a:miter lim="400000"/>
                    </a:lnB>
                    <a:solidFill>
                      <a:srgbClr val="C2DDE6"/>
                    </a:solidFill>
                  </a:tcPr>
                </a:tc>
                <a:tc>
                  <a:txBody>
                    <a:bodyPr/>
                    <a:lstStyle/>
                    <a:p>
                      <a:pPr algn="ctr" defTabSz="914400">
                        <a:defRPr sz="1800" b="0" i="0"/>
                      </a:pPr>
                      <a:r>
                        <a:rPr sz="1000" b="1" dirty="0"/>
                        <a:t>cost</a:t>
                      </a:r>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6350" cap="flat" cmpd="sng" algn="ctr">
                      <a:solidFill>
                        <a:srgbClr val="BFBFBF"/>
                      </a:solidFill>
                      <a:prstDash val="solid"/>
                      <a:round/>
                      <a:headEnd type="none" w="med" len="med"/>
                      <a:tailEnd type="none" w="med" len="med"/>
                    </a:lnT>
                    <a:lnB w="12700">
                      <a:noFill/>
                      <a:miter lim="400000"/>
                    </a:lnB>
                    <a:solidFill>
                      <a:srgbClr val="C2DDE6"/>
                    </a:solidFill>
                  </a:tcPr>
                </a:tc>
                <a:tc gridSpan="3">
                  <a:txBody>
                    <a:bodyPr/>
                    <a:lstStyle/>
                    <a:p>
                      <a:pPr algn="ctr" defTabSz="914400">
                        <a:defRPr sz="1800" b="0" i="0"/>
                      </a:pPr>
                      <a:r>
                        <a:rPr sz="1000" b="1" dirty="0"/>
                        <a:t>188.9</a:t>
                      </a:r>
                    </a:p>
                  </a:txBody>
                  <a:tcPr marL="0" marR="0" marT="0" marB="0" anchor="ctr" horzOverflow="overflow">
                    <a:lnL w="12700">
                      <a:solidFill>
                        <a:srgbClr val="FFFFF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a:noFill/>
                      <a:miter lim="400000"/>
                    </a:lnB>
                    <a:solidFill>
                      <a:srgbClr val="C2DDE6"/>
                    </a:solidFill>
                  </a:tcPr>
                </a:tc>
                <a:tc hMerge="1">
                  <a:txBody>
                    <a:bodyPr/>
                    <a:lstStyle/>
                    <a:p>
                      <a:endParaRPr lang="en-US"/>
                    </a:p>
                  </a:txBody>
                  <a:tcPr/>
                </a:tc>
                <a:tc hMerge="1">
                  <a:txBody>
                    <a:bodyPr/>
                    <a:lstStyle/>
                    <a:p>
                      <a:pPr algn="ctr" defTabSz="914400">
                        <a:defRPr sz="1800" b="0" i="0"/>
                      </a:pPr>
                      <a:endParaRPr sz="1000" b="1" dirty="0"/>
                    </a:p>
                  </a:txBody>
                  <a:tcPr marL="0" marR="0" marT="0" marB="0" anchor="ctr" horzOverflow="overflow">
                    <a:lnL w="12700">
                      <a:solidFill>
                        <a:srgbClr val="FFFFFF"/>
                      </a:solidFill>
                    </a:lnL>
                    <a:lnR w="6350">
                      <a:solidFill>
                        <a:srgbClr val="BFBFBF"/>
                      </a:solidFill>
                    </a:lnR>
                    <a:lnT w="6350">
                      <a:solidFill>
                        <a:srgbClr val="BFBFBF"/>
                      </a:solidFill>
                    </a:lnT>
                    <a:lnB w="12700">
                      <a:miter lim="400000"/>
                    </a:lnB>
                    <a:solidFill>
                      <a:srgbClr val="C2DDE6"/>
                    </a:solidFill>
                  </a:tcPr>
                </a:tc>
                <a:tc>
                  <a:txBody>
                    <a:bodyPr/>
                    <a:lstStyle/>
                    <a:p>
                      <a:pPr algn="ctr" defTabSz="914400">
                        <a:defRPr sz="1800" b="0" i="0"/>
                      </a:pPr>
                      <a:r>
                        <a:rPr sz="1000" b="1"/>
                        <a:t>90.3%</a:t>
                      </a:r>
                    </a:p>
                  </a:txBody>
                  <a:tcPr marL="0" marR="0" marT="0" marB="0" anchor="ctr" horzOverflow="overflow">
                    <a:lnL w="6350">
                      <a:solidFill>
                        <a:srgbClr val="BFBFBF"/>
                      </a:solidFill>
                    </a:lnL>
                    <a:lnR w="6350">
                      <a:solidFill>
                        <a:srgbClr val="BFBFBF"/>
                      </a:solidFill>
                    </a:lnR>
                    <a:lnT w="6350">
                      <a:solidFill>
                        <a:srgbClr val="BFBFBF"/>
                      </a:solidFill>
                    </a:lnT>
                    <a:lnB w="12700">
                      <a:miter lim="400000"/>
                    </a:lnB>
                    <a:solidFill>
                      <a:srgbClr val="C2DDE6"/>
                    </a:solidFill>
                  </a:tcPr>
                </a:tc>
                <a:tc>
                  <a:txBody>
                    <a:bodyPr/>
                    <a:lstStyle/>
                    <a:p>
                      <a:pPr algn="ctr" defTabSz="914400">
                        <a:defRPr sz="1800" b="0" i="0"/>
                      </a:pPr>
                      <a:r>
                        <a:rPr sz="1000" b="1"/>
                        <a:t>18.3</a:t>
                      </a:r>
                    </a:p>
                  </a:txBody>
                  <a:tcPr marL="0" marR="0" marT="0" marB="0" anchor="ctr" horzOverflow="overflow">
                    <a:lnL w="6350">
                      <a:solidFill>
                        <a:srgbClr val="BFBFBF"/>
                      </a:solidFill>
                    </a:lnL>
                    <a:lnR w="6350">
                      <a:solidFill>
                        <a:srgbClr val="BFBFBF"/>
                      </a:solidFill>
                    </a:lnR>
                    <a:lnT w="6350">
                      <a:solidFill>
                        <a:srgbClr val="BFBFBF"/>
                      </a:solidFill>
                    </a:lnT>
                    <a:lnB w="12700">
                      <a:miter lim="400000"/>
                    </a:lnB>
                    <a:solidFill>
                      <a:srgbClr val="C2DDE6"/>
                    </a:solidFill>
                  </a:tcPr>
                </a:tc>
              </a:tr>
              <a:tr h="192380">
                <a:tc>
                  <a:txBody>
                    <a:bodyPr/>
                    <a:lstStyle/>
                    <a:p>
                      <a:pPr algn="l" defTabSz="914400">
                        <a:defRPr b="0" i="0"/>
                      </a:pPr>
                      <a:endParaRPr/>
                    </a:p>
                  </a:txBody>
                  <a:tcPr marL="0" marR="0" marT="0" marB="0" anchor="b" horzOverflow="overflow">
                    <a:lnL w="6350">
                      <a:solidFill>
                        <a:srgbClr val="BFBFBF"/>
                      </a:solidFill>
                    </a:lnL>
                    <a:lnR w="12700">
                      <a:solidFill>
                        <a:srgbClr val="FFFFFF"/>
                      </a:solidFill>
                    </a:lnR>
                    <a:lnT w="12700">
                      <a:miter lim="400000"/>
                    </a:lnT>
                    <a:lnB w="6350">
                      <a:solidFill>
                        <a:srgbClr val="BFBFBF"/>
                      </a:solidFill>
                    </a:lnB>
                    <a:noFill/>
                  </a:tcPr>
                </a:tc>
                <a:tc>
                  <a:txBody>
                    <a:bodyPr/>
                    <a:lstStyle/>
                    <a:p>
                      <a:pPr algn="ctr" defTabSz="914400">
                        <a:defRPr sz="1800" b="0" i="0"/>
                      </a:pPr>
                      <a:r>
                        <a:rPr sz="1000" dirty="0"/>
                        <a:t>neutron guide bunker</a:t>
                      </a:r>
                    </a:p>
                  </a:txBody>
                  <a:tcPr marL="0" marR="0" marT="0" marB="0" anchor="ctr" horzOverflow="overflow">
                    <a:lnL w="12700">
                      <a:solidFill>
                        <a:srgbClr val="FFFFFF"/>
                      </a:solidFill>
                    </a:lnL>
                    <a:lnR w="12700">
                      <a:solidFill>
                        <a:srgbClr val="FFFFFF"/>
                      </a:solidFill>
                    </a:lnR>
                    <a:lnT w="12700">
                      <a:miter lim="400000"/>
                    </a:lnT>
                    <a:lnB w="6350">
                      <a:solidFill>
                        <a:srgbClr val="BFBFBF"/>
                      </a:solidFill>
                    </a:lnB>
                    <a:noFill/>
                  </a:tcPr>
                </a:tc>
                <a:tc>
                  <a:txBody>
                    <a:bodyPr/>
                    <a:lstStyle/>
                    <a:p>
                      <a:pPr algn="ctr" defTabSz="914400">
                        <a:defRPr sz="1800" b="0" i="0"/>
                      </a:pPr>
                      <a:r>
                        <a:rPr sz="1000" dirty="0" smtClean="0"/>
                        <a:t>CZ, IT</a:t>
                      </a:r>
                      <a:r>
                        <a:rPr lang="x-none" sz="1000" dirty="0" smtClean="0"/>
                        <a:t>, D, F,…</a:t>
                      </a:r>
                      <a:endParaRPr sz="1000" dirty="0"/>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12700">
                      <a:noFill/>
                      <a:miter lim="400000"/>
                    </a:lnT>
                    <a:lnB w="6350" cap="flat" cmpd="sng" algn="ctr">
                      <a:solidFill>
                        <a:srgbClr val="BFBFBF"/>
                      </a:solidFill>
                      <a:prstDash val="solid"/>
                      <a:round/>
                      <a:headEnd type="none" w="med" len="med"/>
                      <a:tailEnd type="none" w="med" len="med"/>
                    </a:lnB>
                    <a:noFill/>
                  </a:tcPr>
                </a:tc>
                <a:tc gridSpan="2">
                  <a:txBody>
                    <a:bodyPr/>
                    <a:lstStyle/>
                    <a:p>
                      <a:pPr algn="ctr" defTabSz="914400">
                        <a:defRPr sz="1800" b="0" i="0"/>
                      </a:pPr>
                      <a:endParaRPr sz="1000"/>
                    </a:p>
                  </a:txBody>
                  <a:tcPr marL="0" marR="0" marT="0" marB="0" anchor="ctr" horzOverflow="overflow">
                    <a:lnL w="12700">
                      <a:solidFill>
                        <a:srgbClr val="FFFFFF"/>
                      </a:solidFill>
                    </a:lnL>
                    <a:lnR w="12700" cap="flat" cmpd="sng" algn="ctr">
                      <a:solidFill>
                        <a:srgbClr val="FFFFFF"/>
                      </a:solidFill>
                      <a:prstDash val="solid"/>
                      <a:round/>
                      <a:headEnd type="none" w="med" len="med"/>
                      <a:tailEnd type="none" w="med" len="med"/>
                    </a:lnR>
                    <a:lnT w="12700">
                      <a:noFill/>
                      <a:miter lim="400000"/>
                    </a:lnT>
                    <a:lnB w="6350" cap="flat" cmpd="sng" algn="ctr">
                      <a:solidFill>
                        <a:srgbClr val="BFBFBF"/>
                      </a:solidFill>
                      <a:prstDash val="solid"/>
                      <a:round/>
                      <a:headEnd type="none" w="med" len="med"/>
                      <a:tailEnd type="none" w="med" len="med"/>
                    </a:lnB>
                    <a:noFill/>
                  </a:tcPr>
                </a:tc>
                <a:tc hMerge="1">
                  <a:txBody>
                    <a:bodyPr/>
                    <a:lstStyle/>
                    <a:p>
                      <a:endParaRPr lang="en-US"/>
                    </a:p>
                  </a:txBody>
                  <a:tcPr/>
                </a:tc>
                <a:tc>
                  <a:txBody>
                    <a:bodyPr/>
                    <a:lstStyle/>
                    <a:p>
                      <a:pPr algn="ctr" defTabSz="914400">
                        <a:defRPr sz="1800" b="0" i="0"/>
                      </a:pPr>
                      <a:r>
                        <a:rPr sz="1000"/>
                        <a:t>14.6</a:t>
                      </a:r>
                    </a:p>
                  </a:txBody>
                  <a:tcPr marL="0" marR="0" marT="0" marB="0" anchor="ctr" horzOverflow="overflow">
                    <a:lnL w="12700">
                      <a:solidFill>
                        <a:srgbClr val="FFFFFF"/>
                      </a:solidFill>
                    </a:lnL>
                    <a:lnR w="6350">
                      <a:solidFill>
                        <a:srgbClr val="BFBFBF"/>
                      </a:solidFill>
                    </a:lnR>
                    <a:lnT w="12700">
                      <a:miter lim="400000"/>
                    </a:lnT>
                    <a:lnB w="6350">
                      <a:solidFill>
                        <a:srgbClr val="BFBFBF"/>
                      </a:solidFill>
                    </a:lnB>
                    <a:noFill/>
                  </a:tcPr>
                </a:tc>
                <a:tc>
                  <a:txBody>
                    <a:bodyPr/>
                    <a:lstStyle/>
                    <a:p>
                      <a:pPr algn="ctr" defTabSz="914400">
                        <a:defRPr sz="1800" b="0" i="0"/>
                      </a:pPr>
                      <a:r>
                        <a:rPr sz="1000" b="1">
                          <a:solidFill>
                            <a:srgbClr val="FF0000"/>
                          </a:solidFill>
                        </a:rPr>
                        <a:t>80.0%</a:t>
                      </a:r>
                    </a:p>
                  </a:txBody>
                  <a:tcPr marL="0" marR="0" marT="0" marB="0" anchor="ctr" horzOverflow="overflow">
                    <a:lnL w="6350">
                      <a:solidFill>
                        <a:srgbClr val="BFBFBF"/>
                      </a:solidFill>
                    </a:lnL>
                    <a:lnR w="6350">
                      <a:solidFill>
                        <a:srgbClr val="BFBFBF"/>
                      </a:solidFill>
                    </a:lnR>
                    <a:lnT w="12700">
                      <a:miter lim="400000"/>
                    </a:lnT>
                    <a:lnB w="6350">
                      <a:solidFill>
                        <a:srgbClr val="BFBFBF"/>
                      </a:solidFill>
                    </a:lnB>
                    <a:noFill/>
                  </a:tcPr>
                </a:tc>
                <a:tc>
                  <a:txBody>
                    <a:bodyPr/>
                    <a:lstStyle/>
                    <a:p>
                      <a:pPr algn="ctr" defTabSz="914400">
                        <a:defRPr sz="1800" b="0" i="0"/>
                      </a:pPr>
                      <a:r>
                        <a:rPr sz="1000"/>
                        <a:t>2.92</a:t>
                      </a:r>
                    </a:p>
                  </a:txBody>
                  <a:tcPr marL="0" marR="0" marT="0" marB="0" anchor="ctr" horzOverflow="overflow">
                    <a:lnL w="6350">
                      <a:solidFill>
                        <a:srgbClr val="BFBFBF"/>
                      </a:solidFill>
                    </a:lnL>
                    <a:lnR w="6350">
                      <a:solidFill>
                        <a:srgbClr val="BFBFBF"/>
                      </a:solidFill>
                    </a:lnR>
                    <a:lnT w="12700">
                      <a:miter lim="400000"/>
                    </a:lnT>
                    <a:lnB w="6350">
                      <a:solidFill>
                        <a:srgbClr val="BFBFBF"/>
                      </a:solidFill>
                    </a:lnB>
                    <a:noFill/>
                  </a:tcPr>
                </a:tc>
              </a:tr>
              <a:tr h="203373">
                <a:tc>
                  <a:txBody>
                    <a:bodyPr/>
                    <a:lstStyle/>
                    <a:p>
                      <a:pPr algn="l" defTabSz="914400">
                        <a:defRPr b="0" i="0"/>
                      </a:pPr>
                      <a:endParaRPr/>
                    </a:p>
                  </a:txBody>
                  <a:tcPr marL="0" marR="0" marT="0" marB="0" anchor="b" horzOverflow="overflow">
                    <a:lnL w="6350">
                      <a:solidFill>
                        <a:srgbClr val="BFBFBF"/>
                      </a:solidFill>
                    </a:lnL>
                    <a:lnR w="12700">
                      <a:solidFill>
                        <a:srgbClr val="FFFFFF"/>
                      </a:solidFill>
                    </a:lnR>
                    <a:lnT w="6350">
                      <a:solidFill>
                        <a:srgbClr val="BFBFBF"/>
                      </a:solidFill>
                    </a:lnT>
                    <a:lnB w="6350">
                      <a:solidFill>
                        <a:srgbClr val="BFBFBF"/>
                      </a:solidFill>
                    </a:lnB>
                    <a:noFill/>
                  </a:tcPr>
                </a:tc>
                <a:tc>
                  <a:txBody>
                    <a:bodyPr/>
                    <a:lstStyle/>
                    <a:p>
                      <a:pPr algn="l" defTabSz="914400">
                        <a:defRPr sz="1800" b="0" i="0"/>
                      </a:pPr>
                      <a:r>
                        <a:rPr sz="1000" dirty="0"/>
                        <a:t> </a:t>
                      </a:r>
                    </a:p>
                  </a:txBody>
                  <a:tcPr marL="0" marR="0" marT="0" marB="0" anchor="b" horzOverflow="overflow">
                    <a:lnL w="12700">
                      <a:solidFill>
                        <a:srgbClr val="FFFFFF"/>
                      </a:solidFill>
                    </a:lnL>
                    <a:lnR w="12700">
                      <a:solidFill>
                        <a:srgbClr val="FFFFFF"/>
                      </a:solidFill>
                    </a:lnR>
                    <a:lnT w="6350">
                      <a:solidFill>
                        <a:srgbClr val="BFBFBF"/>
                      </a:solidFill>
                    </a:lnT>
                    <a:lnB w="6350">
                      <a:solidFill>
                        <a:srgbClr val="BFBFBF"/>
                      </a:solidFill>
                    </a:lnB>
                    <a:solidFill>
                      <a:srgbClr val="C2DDE6"/>
                    </a:solidFill>
                  </a:tcPr>
                </a:tc>
                <a:tc>
                  <a:txBody>
                    <a:bodyPr/>
                    <a:lstStyle/>
                    <a:p>
                      <a:pPr algn="ctr" defTabSz="914400">
                        <a:defRPr sz="1800" b="0" i="0"/>
                      </a:pPr>
                      <a:r>
                        <a:rPr sz="1000" b="1" dirty="0"/>
                        <a:t>total cost (with bunker)</a:t>
                      </a:r>
                    </a:p>
                  </a:txBody>
                  <a:tcPr marL="0" marR="0" marT="0" marB="0" anchor="ctr" horzOverflow="overflow">
                    <a:lnL w="12700" cap="flat" cmpd="sng" algn="ctr">
                      <a:solidFill>
                        <a:srgbClr val="FFFFF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a:solidFill>
                        <a:srgbClr val="BFBFBF"/>
                      </a:solidFill>
                    </a:lnB>
                    <a:solidFill>
                      <a:srgbClr val="C2DDE6"/>
                    </a:solidFill>
                  </a:tcPr>
                </a:tc>
                <a:tc gridSpan="2">
                  <a:txBody>
                    <a:bodyPr/>
                    <a:lstStyle/>
                    <a:p>
                      <a:pPr algn="ctr" defTabSz="914400">
                        <a:defRPr sz="1800" b="0" i="0"/>
                      </a:pPr>
                      <a:endParaRPr sz="1000" b="1" dirty="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a:solidFill>
                        <a:srgbClr val="BFBFBF"/>
                      </a:solidFill>
                    </a:lnB>
                    <a:solidFill>
                      <a:srgbClr val="C2DDE6"/>
                    </a:solidFill>
                  </a:tcPr>
                </a:tc>
                <a:tc hMerge="1">
                  <a:txBody>
                    <a:bodyPr/>
                    <a:lstStyle/>
                    <a:p>
                      <a:endParaRPr lang="en-US"/>
                    </a:p>
                  </a:txBody>
                  <a:tcPr/>
                </a:tc>
                <a:tc>
                  <a:txBody>
                    <a:bodyPr/>
                    <a:lstStyle/>
                    <a:p>
                      <a:pPr algn="ctr" defTabSz="914400">
                        <a:defRPr sz="1800" b="0" i="0"/>
                      </a:pPr>
                      <a:r>
                        <a:rPr sz="1000" b="1" dirty="0"/>
                        <a:t>203.5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C2DDE6"/>
                    </a:solidFill>
                  </a:tcPr>
                </a:tc>
                <a:tc>
                  <a:txBody>
                    <a:bodyPr/>
                    <a:lstStyle/>
                    <a:p>
                      <a:pPr algn="ctr" defTabSz="914400">
                        <a:defRPr sz="1800" b="0" i="0"/>
                      </a:pPr>
                      <a:r>
                        <a:rPr sz="1000" b="1"/>
                        <a:t>89.6%</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C2DDE6"/>
                    </a:solidFill>
                  </a:tcPr>
                </a:tc>
                <a:tc>
                  <a:txBody>
                    <a:bodyPr/>
                    <a:lstStyle/>
                    <a:p>
                      <a:pPr algn="ctr" defTabSz="914400">
                        <a:defRPr sz="1800" b="0" i="0"/>
                      </a:pPr>
                      <a:r>
                        <a:rPr sz="1000" b="1" dirty="0"/>
                        <a:t>21.2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C2DDE6"/>
                    </a:solidFill>
                  </a:tcPr>
                </a:tc>
              </a:tr>
            </a:tbl>
          </a:graphicData>
        </a:graphic>
      </p:graphicFrame>
      <p:sp>
        <p:nvSpPr>
          <p:cNvPr id="27" name="Rectangle 26"/>
          <p:cNvSpPr/>
          <p:nvPr/>
        </p:nvSpPr>
        <p:spPr>
          <a:xfrm>
            <a:off x="7043374" y="1510531"/>
            <a:ext cx="952461" cy="5347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04" name="Shape 504"/>
          <p:cNvSpPr/>
          <p:nvPr/>
        </p:nvSpPr>
        <p:spPr>
          <a:xfrm>
            <a:off x="4794665" y="427225"/>
            <a:ext cx="543221" cy="269241"/>
          </a:xfrm>
          <a:prstGeom prst="rect">
            <a:avLst/>
          </a:prstGeom>
          <a:solidFill>
            <a:srgbClr val="00BA6B"/>
          </a:solidFill>
          <a:ln w="12700">
            <a:miter lim="400000"/>
          </a:ln>
        </p:spPr>
        <p:txBody>
          <a:bodyPr lIns="45719" rIns="45719" anchor="ctr"/>
          <a:lstStyle/>
          <a:p>
            <a:pPr>
              <a:defRPr>
                <a:solidFill>
                  <a:srgbClr val="FFFFFF"/>
                </a:solidFill>
              </a:defRPr>
            </a:pPr>
            <a:endParaRPr>
              <a:solidFill>
                <a:srgbClr val="FFFFFF"/>
              </a:solidFill>
            </a:endParaRPr>
          </a:p>
        </p:txBody>
      </p:sp>
      <p:sp>
        <p:nvSpPr>
          <p:cNvPr id="505" name="Shape 505"/>
          <p:cNvSpPr/>
          <p:nvPr/>
        </p:nvSpPr>
        <p:spPr>
          <a:xfrm>
            <a:off x="5394560" y="376416"/>
            <a:ext cx="1267908"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r>
              <a:t>MOU Signed</a:t>
            </a:r>
          </a:p>
        </p:txBody>
      </p:sp>
      <p:sp>
        <p:nvSpPr>
          <p:cNvPr id="506" name="Shape 506"/>
          <p:cNvSpPr/>
          <p:nvPr/>
        </p:nvSpPr>
        <p:spPr>
          <a:xfrm>
            <a:off x="4792725" y="776186"/>
            <a:ext cx="543221" cy="269241"/>
          </a:xfrm>
          <a:prstGeom prst="rect">
            <a:avLst/>
          </a:prstGeom>
          <a:solidFill>
            <a:srgbClr val="FFF016"/>
          </a:solidFill>
          <a:ln w="12700">
            <a:miter lim="400000"/>
          </a:ln>
        </p:spPr>
        <p:txBody>
          <a:bodyPr lIns="45719" rIns="45719" anchor="ctr"/>
          <a:lstStyle/>
          <a:p>
            <a:pPr>
              <a:defRPr>
                <a:solidFill>
                  <a:srgbClr val="FFFFFF"/>
                </a:solidFill>
              </a:defRPr>
            </a:pPr>
            <a:endParaRPr>
              <a:solidFill>
                <a:srgbClr val="FFFFFF"/>
              </a:solidFill>
            </a:endParaRPr>
          </a:p>
        </p:txBody>
      </p:sp>
      <p:sp>
        <p:nvSpPr>
          <p:cNvPr id="507" name="Shape 507"/>
          <p:cNvSpPr/>
          <p:nvPr/>
        </p:nvSpPr>
        <p:spPr>
          <a:xfrm>
            <a:off x="5392620" y="725384"/>
            <a:ext cx="196333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r>
              <a:t>MOU Can be Signed</a:t>
            </a:r>
          </a:p>
        </p:txBody>
      </p:sp>
      <p:sp>
        <p:nvSpPr>
          <p:cNvPr id="508" name="Shape 508"/>
          <p:cNvSpPr/>
          <p:nvPr/>
        </p:nvSpPr>
        <p:spPr>
          <a:xfrm>
            <a:off x="4803457" y="1139987"/>
            <a:ext cx="543221" cy="269241"/>
          </a:xfrm>
          <a:prstGeom prst="rect">
            <a:avLst/>
          </a:prstGeom>
          <a:solidFill>
            <a:srgbClr val="FF2800"/>
          </a:solidFill>
          <a:ln w="12700">
            <a:miter lim="400000"/>
          </a:ln>
        </p:spPr>
        <p:txBody>
          <a:bodyPr lIns="45719" rIns="45719" anchor="ctr"/>
          <a:lstStyle/>
          <a:p>
            <a:pPr>
              <a:defRPr>
                <a:solidFill>
                  <a:srgbClr val="FFFFFF"/>
                </a:solidFill>
              </a:defRPr>
            </a:pPr>
            <a:endParaRPr>
              <a:solidFill>
                <a:srgbClr val="FFFFFF"/>
              </a:solidFill>
            </a:endParaRPr>
          </a:p>
        </p:txBody>
      </p:sp>
      <p:sp>
        <p:nvSpPr>
          <p:cNvPr id="509" name="Shape 509"/>
          <p:cNvSpPr/>
          <p:nvPr/>
        </p:nvSpPr>
        <p:spPr>
          <a:xfrm>
            <a:off x="5403352" y="1089177"/>
            <a:ext cx="2720304"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r>
              <a:rPr lang="en-US" dirty="0" smtClean="0"/>
              <a:t>Partners waiting </a:t>
            </a:r>
            <a:r>
              <a:rPr lang="en-US" smtClean="0"/>
              <a:t>for funding</a:t>
            </a:r>
            <a:endParaRPr dirty="0"/>
          </a:p>
        </p:txBody>
      </p:sp>
      <p:sp>
        <p:nvSpPr>
          <p:cNvPr id="510" name="Shape 510"/>
          <p:cNvSpPr/>
          <p:nvPr/>
        </p:nvSpPr>
        <p:spPr>
          <a:xfrm>
            <a:off x="4758665" y="67830"/>
            <a:ext cx="322840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defRPr>
            </a:lvl1pPr>
          </a:lstStyle>
          <a:p>
            <a:r>
              <a:rPr dirty="0"/>
              <a:t>MOU Current Status </a:t>
            </a:r>
            <a:r>
              <a:rPr dirty="0" smtClean="0"/>
              <a:t>(</a:t>
            </a:r>
            <a:r>
              <a:rPr lang="x-none" dirty="0" smtClean="0"/>
              <a:t>April</a:t>
            </a:r>
            <a:r>
              <a:rPr dirty="0" smtClean="0"/>
              <a:t>-201</a:t>
            </a:r>
            <a:r>
              <a:rPr lang="x-none" dirty="0" smtClean="0"/>
              <a:t>6</a:t>
            </a:r>
            <a:r>
              <a:rPr dirty="0" smtClean="0"/>
              <a:t>)</a:t>
            </a:r>
            <a:endParaRPr dirty="0"/>
          </a:p>
        </p:txBody>
      </p:sp>
      <p:sp>
        <p:nvSpPr>
          <p:cNvPr id="490" name="Shape 490"/>
          <p:cNvSpPr/>
          <p:nvPr/>
        </p:nvSpPr>
        <p:spPr>
          <a:xfrm>
            <a:off x="7044430" y="1951432"/>
            <a:ext cx="495069" cy="269241"/>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1" name="Shape 491"/>
          <p:cNvSpPr/>
          <p:nvPr/>
        </p:nvSpPr>
        <p:spPr>
          <a:xfrm>
            <a:off x="7042273" y="2626284"/>
            <a:ext cx="495069" cy="214806"/>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2" name="Shape 492"/>
          <p:cNvSpPr/>
          <p:nvPr/>
        </p:nvSpPr>
        <p:spPr>
          <a:xfrm>
            <a:off x="7042273" y="2443925"/>
            <a:ext cx="495069" cy="182358"/>
          </a:xfrm>
          <a:prstGeom prst="rect">
            <a:avLst/>
          </a:prstGeom>
          <a:solidFill>
            <a:srgbClr val="FFF016">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3" name="Shape 493"/>
          <p:cNvSpPr/>
          <p:nvPr/>
        </p:nvSpPr>
        <p:spPr>
          <a:xfrm>
            <a:off x="7044271" y="5327543"/>
            <a:ext cx="490503" cy="323458"/>
          </a:xfrm>
          <a:prstGeom prst="rect">
            <a:avLst/>
          </a:prstGeom>
          <a:solidFill>
            <a:srgbClr val="FFF016">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4" name="Shape 494"/>
          <p:cNvSpPr/>
          <p:nvPr/>
        </p:nvSpPr>
        <p:spPr>
          <a:xfrm>
            <a:off x="7044271" y="4569298"/>
            <a:ext cx="492912" cy="310528"/>
          </a:xfrm>
          <a:prstGeom prst="rect">
            <a:avLst/>
          </a:prstGeom>
          <a:solidFill>
            <a:srgbClr val="FFF016">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6" name="Shape 496"/>
          <p:cNvSpPr/>
          <p:nvPr/>
        </p:nvSpPr>
        <p:spPr>
          <a:xfrm>
            <a:off x="7041862" y="3179540"/>
            <a:ext cx="490754" cy="259858"/>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7" name="Shape 497"/>
          <p:cNvSpPr/>
          <p:nvPr/>
        </p:nvSpPr>
        <p:spPr>
          <a:xfrm>
            <a:off x="7044271" y="3708814"/>
            <a:ext cx="492912" cy="237986"/>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8" name="Shape 498"/>
          <p:cNvSpPr/>
          <p:nvPr/>
        </p:nvSpPr>
        <p:spPr>
          <a:xfrm>
            <a:off x="7041862" y="3946806"/>
            <a:ext cx="492912" cy="218527"/>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9" name="Shape 499"/>
          <p:cNvSpPr/>
          <p:nvPr/>
        </p:nvSpPr>
        <p:spPr>
          <a:xfrm>
            <a:off x="7043130" y="4351429"/>
            <a:ext cx="491644" cy="217868"/>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0" name="Shape 500"/>
          <p:cNvSpPr/>
          <p:nvPr/>
        </p:nvSpPr>
        <p:spPr>
          <a:xfrm>
            <a:off x="7044271" y="4165328"/>
            <a:ext cx="490503" cy="182358"/>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1" name="Shape 501"/>
          <p:cNvSpPr/>
          <p:nvPr/>
        </p:nvSpPr>
        <p:spPr>
          <a:xfrm>
            <a:off x="7044271" y="4879835"/>
            <a:ext cx="491644" cy="182357"/>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2" name="Shape 502"/>
          <p:cNvSpPr/>
          <p:nvPr/>
        </p:nvSpPr>
        <p:spPr>
          <a:xfrm>
            <a:off x="7044271" y="2841090"/>
            <a:ext cx="492912" cy="338450"/>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3" name="Shape 503"/>
          <p:cNvSpPr/>
          <p:nvPr/>
        </p:nvSpPr>
        <p:spPr>
          <a:xfrm>
            <a:off x="7042273" y="2227251"/>
            <a:ext cx="495069" cy="216674"/>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28" name="Shape 502"/>
          <p:cNvSpPr/>
          <p:nvPr/>
        </p:nvSpPr>
        <p:spPr>
          <a:xfrm>
            <a:off x="7042720" y="5062182"/>
            <a:ext cx="492912" cy="269820"/>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29" name="Shape 491"/>
          <p:cNvSpPr/>
          <p:nvPr/>
        </p:nvSpPr>
        <p:spPr>
          <a:xfrm>
            <a:off x="7041867" y="3439398"/>
            <a:ext cx="495069" cy="269416"/>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527" y="2366619"/>
            <a:ext cx="4298171" cy="4032647"/>
          </a:xfrm>
          <a:prstGeom prst="rect">
            <a:avLst/>
          </a:prstGeom>
        </p:spPr>
      </p:pic>
      <p:sp>
        <p:nvSpPr>
          <p:cNvPr id="2" name="TextBox 1"/>
          <p:cNvSpPr txBox="1"/>
          <p:nvPr/>
        </p:nvSpPr>
        <p:spPr>
          <a:xfrm>
            <a:off x="4792725" y="2699744"/>
            <a:ext cx="1639429" cy="646331"/>
          </a:xfrm>
          <a:prstGeom prst="rect">
            <a:avLst/>
          </a:prstGeom>
          <a:noFill/>
        </p:spPr>
        <p:txBody>
          <a:bodyPr wrap="none" rtlCol="0">
            <a:spAutoFit/>
          </a:bodyPr>
          <a:lstStyle/>
          <a:p>
            <a:r>
              <a:rPr lang="en-US" dirty="0" smtClean="0"/>
              <a:t>NSS instrument </a:t>
            </a:r>
          </a:p>
          <a:p>
            <a:r>
              <a:rPr lang="en-US" dirty="0" smtClean="0"/>
              <a:t>In kind budget</a:t>
            </a:r>
            <a:endParaRPr lang="en-US" dirty="0"/>
          </a:p>
        </p:txBody>
      </p:sp>
      <p:sp>
        <p:nvSpPr>
          <p:cNvPr id="31" name="TextBox 30"/>
          <p:cNvSpPr txBox="1"/>
          <p:nvPr/>
        </p:nvSpPr>
        <p:spPr>
          <a:xfrm rot="3360000">
            <a:off x="6438759" y="3423841"/>
            <a:ext cx="1187624" cy="307777"/>
          </a:xfrm>
          <a:prstGeom prst="rect">
            <a:avLst/>
          </a:prstGeom>
          <a:noFill/>
        </p:spPr>
        <p:txBody>
          <a:bodyPr wrap="square" rtlCol="0">
            <a:spAutoFit/>
          </a:bodyPr>
          <a:lstStyle/>
          <a:p>
            <a:pPr algn="ctr"/>
            <a:r>
              <a:rPr lang="en-US" sz="1400" dirty="0" smtClean="0"/>
              <a:t>Unassigned</a:t>
            </a:r>
            <a:endParaRPr lang="en-US" sz="1400" dirty="0"/>
          </a:p>
        </p:txBody>
      </p:sp>
      <p:sp>
        <p:nvSpPr>
          <p:cNvPr id="35" name="Slide Number Placeholder 3"/>
          <p:cNvSpPr txBox="1">
            <a:spLocks/>
          </p:cNvSpPr>
          <p:nvPr/>
        </p:nvSpPr>
        <p:spPr>
          <a:xfrm>
            <a:off x="6553200" y="6395642"/>
            <a:ext cx="2133600"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114"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229"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344"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458"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5573"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2688"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199801"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6917"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r"/>
            <a:fld id="{038C62C7-F79B-CD4A-A5DF-5683BBEC4A65}" type="slidenum">
              <a:rPr lang="sv-SE" smtClean="0">
                <a:solidFill>
                  <a:prstClr val="black"/>
                </a:solidFill>
              </a:rPr>
              <a:pPr algn="r"/>
              <a:t>10</a:t>
            </a:fld>
            <a:endParaRPr lang="sv-SE" dirty="0">
              <a:solidFill>
                <a:prstClr val="black"/>
              </a:solidFill>
            </a:endParaRPr>
          </a:p>
        </p:txBody>
      </p:sp>
      <p:sp>
        <p:nvSpPr>
          <p:cNvPr id="32" name="TextBox 31"/>
          <p:cNvSpPr txBox="1"/>
          <p:nvPr/>
        </p:nvSpPr>
        <p:spPr>
          <a:xfrm>
            <a:off x="166409" y="5611714"/>
            <a:ext cx="3528392" cy="1061829"/>
          </a:xfrm>
          <a:prstGeom prst="rect">
            <a:avLst/>
          </a:prstGeom>
          <a:solidFill>
            <a:srgbClr val="FFFFFF"/>
          </a:solidFill>
          <a:ln>
            <a:solidFill>
              <a:schemeClr val="tx1"/>
            </a:solidFill>
          </a:ln>
        </p:spPr>
        <p:txBody>
          <a:bodyPr wrap="square" rtlCol="0">
            <a:spAutoFit/>
          </a:bodyPr>
          <a:lstStyle/>
          <a:p>
            <a:pPr algn="ctr">
              <a:spcAft>
                <a:spcPts val="600"/>
              </a:spcAft>
            </a:pPr>
            <a:r>
              <a:rPr lang="en-US" sz="1600" b="1" dirty="0" smtClean="0"/>
              <a:t>Main unassigned scope</a:t>
            </a:r>
          </a:p>
          <a:p>
            <a:pPr marL="171450" indent="-171450">
              <a:buFont typeface="Arial"/>
              <a:buChar char="•"/>
            </a:pPr>
            <a:r>
              <a:rPr lang="en-US" sz="1400" dirty="0" smtClean="0"/>
              <a:t>16</a:t>
            </a:r>
            <a:r>
              <a:rPr lang="en-US" sz="1400" baseline="30000" dirty="0" smtClean="0"/>
              <a:t>th</a:t>
            </a:r>
            <a:r>
              <a:rPr lang="en-US" sz="1400" dirty="0" smtClean="0"/>
              <a:t> Instrument </a:t>
            </a:r>
            <a:r>
              <a:rPr lang="en-US" sz="1400" dirty="0" smtClean="0">
                <a:solidFill>
                  <a:prstClr val="white">
                    <a:lumMod val="50000"/>
                  </a:prstClr>
                </a:solidFill>
              </a:rPr>
              <a:t>(6</a:t>
            </a:r>
            <a:r>
              <a:rPr lang="en-US" sz="1400" baseline="30000" dirty="0" smtClean="0">
                <a:solidFill>
                  <a:prstClr val="white">
                    <a:lumMod val="50000"/>
                  </a:prstClr>
                </a:solidFill>
              </a:rPr>
              <a:t>th</a:t>
            </a:r>
            <a:r>
              <a:rPr lang="en-US" sz="1400" dirty="0" smtClean="0">
                <a:solidFill>
                  <a:prstClr val="white">
                    <a:lumMod val="50000"/>
                  </a:prstClr>
                </a:solidFill>
              </a:rPr>
              <a:t> Spectrometer)</a:t>
            </a:r>
            <a:r>
              <a:rPr lang="en-US" sz="1400" dirty="0" smtClean="0"/>
              <a:t> </a:t>
            </a:r>
          </a:p>
          <a:p>
            <a:pPr marL="171450" indent="-171450">
              <a:buFont typeface="Arial"/>
              <a:buChar char="•"/>
            </a:pPr>
            <a:r>
              <a:rPr lang="en-US" sz="1400" dirty="0" smtClean="0"/>
              <a:t>25% each of VESPA &amp; MIRACLES</a:t>
            </a:r>
          </a:p>
          <a:p>
            <a:pPr marL="171450" indent="-171450">
              <a:buFont typeface="Arial"/>
              <a:buChar char="•"/>
            </a:pPr>
            <a:r>
              <a:rPr lang="en-US" sz="1400" dirty="0" smtClean="0"/>
              <a:t>6% of NMX</a:t>
            </a:r>
          </a:p>
        </p:txBody>
      </p:sp>
    </p:spTree>
    <p:extLst>
      <p:ext uri="{BB962C8B-B14F-4D97-AF65-F5344CB8AC3E}">
        <p14:creationId xmlns:p14="http://schemas.microsoft.com/office/powerpoint/2010/main" val="28572075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200800" cy="1224136"/>
          </a:xfrm>
        </p:spPr>
        <p:txBody>
          <a:bodyPr>
            <a:normAutofit/>
          </a:bodyPr>
          <a:lstStyle/>
          <a:p>
            <a:pPr algn="ctr"/>
            <a:r>
              <a:rPr lang="en-US" dirty="0" smtClean="0"/>
              <a:t>NSS other In</a:t>
            </a:r>
            <a:r>
              <a:rPr lang="en-US" dirty="0"/>
              <a:t>-Kind Contributions  </a:t>
            </a:r>
            <a:r>
              <a:rPr lang="en-US" dirty="0" smtClean="0"/>
              <a:t/>
            </a:r>
            <a:br>
              <a:rPr lang="en-US" dirty="0" smtClean="0"/>
            </a:br>
            <a:r>
              <a:rPr lang="en-US" b="1" dirty="0" smtClean="0"/>
              <a:t>Country Summary</a:t>
            </a:r>
            <a:endParaRPr lang="en-US" sz="22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11</a:t>
            </a:fld>
            <a:endParaRPr lang="sv-SE" dirty="0">
              <a:solidFill>
                <a:prstClr val="black">
                  <a:tint val="75000"/>
                </a:prstClr>
              </a:solidFill>
              <a:latin typeface="Calibri"/>
            </a:endParaRPr>
          </a:p>
        </p:txBody>
      </p:sp>
      <p:sp>
        <p:nvSpPr>
          <p:cNvPr id="8" name="TextBox 7"/>
          <p:cNvSpPr txBox="1"/>
          <p:nvPr/>
        </p:nvSpPr>
        <p:spPr>
          <a:xfrm>
            <a:off x="8172400" y="6597353"/>
            <a:ext cx="971600" cy="246221"/>
          </a:xfrm>
          <a:prstGeom prst="rect">
            <a:avLst/>
          </a:prstGeom>
          <a:noFill/>
        </p:spPr>
        <p:txBody>
          <a:bodyPr wrap="square" rtlCol="0">
            <a:spAutoFit/>
          </a:bodyPr>
          <a:lstStyle/>
          <a:p>
            <a:pPr algn="ctr" defTabSz="914400" hangingPunct="1"/>
            <a:r>
              <a:rPr lang="en-US" sz="1000" kern="1200" dirty="0">
                <a:solidFill>
                  <a:srgbClr val="7F7F7F"/>
                </a:solidFill>
                <a:ea typeface="+mn-ea"/>
                <a:cs typeface="+mn-cs"/>
              </a:rPr>
              <a:t>5</a:t>
            </a:r>
            <a:r>
              <a:rPr lang="en-US" sz="1000" kern="1200" dirty="0" smtClean="0">
                <a:solidFill>
                  <a:srgbClr val="7F7F7F"/>
                </a:solidFill>
                <a:ea typeface="+mn-ea"/>
                <a:cs typeface="+mn-cs"/>
              </a:rPr>
              <a:t> April 2016</a:t>
            </a:r>
            <a:endParaRPr lang="en-US" sz="1000" kern="1200" dirty="0">
              <a:solidFill>
                <a:srgbClr val="7F7F7F"/>
              </a:solidFill>
              <a:ea typeface="+mn-ea"/>
              <a:cs typeface="+mn-cs"/>
            </a:endParaRPr>
          </a:p>
        </p:txBody>
      </p:sp>
      <p:sp>
        <p:nvSpPr>
          <p:cNvPr id="12" name="TextBox 11"/>
          <p:cNvSpPr txBox="1"/>
          <p:nvPr/>
        </p:nvSpPr>
        <p:spPr>
          <a:xfrm>
            <a:off x="35280" y="2060848"/>
            <a:ext cx="4104672" cy="2654573"/>
          </a:xfrm>
          <a:prstGeom prst="rect">
            <a:avLst/>
          </a:prstGeom>
          <a:noFill/>
          <a:ln>
            <a:solidFill>
              <a:schemeClr val="tx1"/>
            </a:solidFill>
          </a:ln>
        </p:spPr>
        <p:txBody>
          <a:bodyPr wrap="square" rtlCol="0">
            <a:spAutoFit/>
          </a:bodyPr>
          <a:lstStyle/>
          <a:p>
            <a:pPr algn="ctr" defTabSz="914400" hangingPunct="1">
              <a:spcAft>
                <a:spcPts val="600"/>
              </a:spcAft>
            </a:pPr>
            <a:r>
              <a:rPr lang="en-US" sz="1600" b="1" kern="1200" dirty="0" smtClean="0">
                <a:solidFill>
                  <a:prstClr val="black"/>
                </a:solidFill>
                <a:ea typeface="+mn-ea"/>
                <a:cs typeface="+mn-cs"/>
              </a:rPr>
              <a:t>Main IK items outside of Instrument delivery  </a:t>
            </a:r>
          </a:p>
          <a:p>
            <a:pPr marL="171450" indent="-171450" defTabSz="914400" hangingPunct="1">
              <a:spcAft>
                <a:spcPts val="300"/>
              </a:spcAft>
              <a:buFont typeface="Arial"/>
              <a:buChar char="•"/>
            </a:pPr>
            <a:r>
              <a:rPr lang="en-US" sz="1600" kern="1200" dirty="0" smtClean="0">
                <a:solidFill>
                  <a:prstClr val="black"/>
                </a:solidFill>
                <a:ea typeface="+mn-ea"/>
                <a:cs typeface="+mn-cs"/>
              </a:rPr>
              <a:t>Experiment control systems (PSI)        1.5 M</a:t>
            </a:r>
            <a:r>
              <a:rPr lang="en-US" sz="1600" kern="1200" dirty="0" smtClean="0">
                <a:latin typeface="Lucida Grande"/>
                <a:ea typeface="Lucida Grande"/>
                <a:cs typeface="Lucida Grande"/>
              </a:rPr>
              <a:t>€</a:t>
            </a:r>
            <a:endParaRPr lang="en-US" sz="1600" kern="1200" dirty="0" smtClean="0">
              <a:solidFill>
                <a:prstClr val="black"/>
              </a:solidFill>
              <a:ea typeface="+mn-ea"/>
              <a:cs typeface="+mn-cs"/>
            </a:endParaRPr>
          </a:p>
          <a:p>
            <a:pPr marL="171450" indent="-171450" defTabSz="914400" hangingPunct="1">
              <a:spcAft>
                <a:spcPts val="300"/>
              </a:spcAft>
              <a:buFont typeface="Arial"/>
              <a:buChar char="•"/>
            </a:pPr>
            <a:r>
              <a:rPr lang="en-US" sz="1600" kern="1200" dirty="0" err="1" smtClean="0">
                <a:solidFill>
                  <a:prstClr val="black"/>
                </a:solidFill>
                <a:ea typeface="+mn-ea"/>
                <a:cs typeface="+mn-cs"/>
              </a:rPr>
              <a:t>BandGEM</a:t>
            </a:r>
            <a:r>
              <a:rPr lang="en-US" sz="1600" kern="1200" dirty="0" smtClean="0">
                <a:solidFill>
                  <a:prstClr val="black"/>
                </a:solidFill>
                <a:ea typeface="+mn-ea"/>
                <a:cs typeface="+mn-cs"/>
              </a:rPr>
              <a:t> detectors (CNR)</a:t>
            </a:r>
            <a:r>
              <a:rPr lang="en-US" sz="1600" kern="1200" dirty="0">
                <a:solidFill>
                  <a:prstClr val="black"/>
                </a:solidFill>
                <a:ea typeface="+mn-ea"/>
                <a:cs typeface="+mn-cs"/>
              </a:rPr>
              <a:t>	 </a:t>
            </a:r>
            <a:r>
              <a:rPr lang="en-US" sz="1600" kern="1200" dirty="0" smtClean="0">
                <a:solidFill>
                  <a:prstClr val="black"/>
                </a:solidFill>
                <a:ea typeface="+mn-ea"/>
                <a:cs typeface="+mn-cs"/>
              </a:rPr>
              <a:t>          0.5 </a:t>
            </a:r>
            <a:r>
              <a:rPr lang="en-US" sz="1600" kern="1200" dirty="0">
                <a:solidFill>
                  <a:prstClr val="black"/>
                </a:solidFill>
                <a:ea typeface="+mn-ea"/>
                <a:cs typeface="+mn-cs"/>
              </a:rPr>
              <a:t>M</a:t>
            </a:r>
            <a:r>
              <a:rPr lang="en-US" sz="1600" kern="1200" dirty="0">
                <a:latin typeface="Lucida Grande"/>
                <a:ea typeface="Lucida Grande"/>
                <a:cs typeface="Lucida Grande"/>
              </a:rPr>
              <a:t>€</a:t>
            </a:r>
            <a:endParaRPr lang="en-US" sz="1600" kern="1200" dirty="0" smtClean="0">
              <a:solidFill>
                <a:prstClr val="black"/>
              </a:solidFill>
              <a:ea typeface="+mn-ea"/>
              <a:cs typeface="+mn-cs"/>
            </a:endParaRPr>
          </a:p>
          <a:p>
            <a:pPr marL="171450" indent="-171450" defTabSz="914400" hangingPunct="1">
              <a:spcAft>
                <a:spcPts val="300"/>
              </a:spcAft>
              <a:buFont typeface="Arial"/>
              <a:buChar char="•"/>
            </a:pPr>
            <a:r>
              <a:rPr lang="en-US" sz="1600" kern="1200" dirty="0" smtClean="0">
                <a:solidFill>
                  <a:prstClr val="black"/>
                </a:solidFill>
                <a:ea typeface="+mn-ea"/>
                <a:cs typeface="+mn-cs"/>
              </a:rPr>
              <a:t>Data reduction &amp; streaming (STFC)     3.3 </a:t>
            </a:r>
            <a:r>
              <a:rPr lang="en-US" sz="1600" kern="1200" dirty="0">
                <a:solidFill>
                  <a:prstClr val="black"/>
                </a:solidFill>
                <a:ea typeface="+mn-ea"/>
                <a:cs typeface="+mn-cs"/>
              </a:rPr>
              <a:t>M</a:t>
            </a:r>
            <a:r>
              <a:rPr lang="en-US" sz="1600" kern="1200" dirty="0">
                <a:latin typeface="Lucida Grande"/>
                <a:ea typeface="Lucida Grande"/>
                <a:cs typeface="Lucida Grande"/>
              </a:rPr>
              <a:t>€</a:t>
            </a:r>
            <a:endParaRPr lang="en-US" sz="1600" kern="1200" dirty="0" smtClean="0">
              <a:solidFill>
                <a:prstClr val="black"/>
              </a:solidFill>
              <a:ea typeface="+mn-ea"/>
              <a:cs typeface="+mn-cs"/>
            </a:endParaRPr>
          </a:p>
          <a:p>
            <a:pPr marL="171450" indent="-171450" defTabSz="914400" hangingPunct="1">
              <a:spcAft>
                <a:spcPts val="300"/>
              </a:spcAft>
              <a:buFont typeface="Arial"/>
              <a:buChar char="•"/>
            </a:pPr>
            <a:r>
              <a:rPr lang="en-US" sz="1600" kern="1200" dirty="0" smtClean="0">
                <a:solidFill>
                  <a:prstClr val="black"/>
                </a:solidFill>
                <a:ea typeface="+mn-ea"/>
                <a:cs typeface="+mn-cs"/>
              </a:rPr>
              <a:t>Detector readout system (STFC)          3.0 M</a:t>
            </a:r>
            <a:r>
              <a:rPr lang="en-US" sz="1600" kern="1200" dirty="0">
                <a:latin typeface="Lucida Grande"/>
                <a:ea typeface="Lucida Grande"/>
                <a:cs typeface="Lucida Grande"/>
              </a:rPr>
              <a:t>€</a:t>
            </a:r>
            <a:endParaRPr lang="en-US" sz="1600" kern="1200" dirty="0" smtClean="0">
              <a:solidFill>
                <a:prstClr val="black"/>
              </a:solidFill>
              <a:ea typeface="+mn-ea"/>
              <a:cs typeface="+mn-cs"/>
            </a:endParaRPr>
          </a:p>
          <a:p>
            <a:pPr marL="171450" indent="-171450" defTabSz="914400" hangingPunct="1">
              <a:spcAft>
                <a:spcPts val="300"/>
              </a:spcAft>
              <a:buFont typeface="Arial"/>
              <a:buChar char="•"/>
            </a:pPr>
            <a:r>
              <a:rPr lang="en-US" sz="1600" kern="1200" dirty="0" smtClean="0">
                <a:solidFill>
                  <a:prstClr val="black"/>
                </a:solidFill>
                <a:ea typeface="+mn-ea"/>
                <a:cs typeface="+mn-cs"/>
              </a:rPr>
              <a:t>User Laboratories (STFC)	           1.0 </a:t>
            </a:r>
            <a:r>
              <a:rPr lang="en-US" sz="1600" kern="1200" dirty="0">
                <a:solidFill>
                  <a:prstClr val="black"/>
                </a:solidFill>
                <a:ea typeface="+mn-ea"/>
                <a:cs typeface="+mn-cs"/>
              </a:rPr>
              <a:t>M</a:t>
            </a:r>
            <a:r>
              <a:rPr lang="en-US" sz="1600" kern="1200" dirty="0" smtClean="0">
                <a:latin typeface="Lucida Grande"/>
                <a:ea typeface="Lucida Grande"/>
                <a:cs typeface="Lucida Grande"/>
              </a:rPr>
              <a:t>€</a:t>
            </a:r>
          </a:p>
          <a:p>
            <a:pPr marL="171450" indent="-171450" defTabSz="914400" hangingPunct="1">
              <a:spcAft>
                <a:spcPts val="300"/>
              </a:spcAft>
              <a:buFont typeface="Arial"/>
              <a:buChar char="•"/>
            </a:pPr>
            <a:r>
              <a:rPr lang="en-US" sz="1600" kern="1200" dirty="0">
                <a:solidFill>
                  <a:prstClr val="black"/>
                </a:solidFill>
                <a:ea typeface="+mn-ea"/>
                <a:cs typeface="+mn-cs"/>
              </a:rPr>
              <a:t>Other </a:t>
            </a:r>
            <a:r>
              <a:rPr lang="en-US" sz="1600" kern="1200" dirty="0" smtClean="0">
                <a:solidFill>
                  <a:prstClr val="black"/>
                </a:solidFill>
                <a:ea typeface="+mn-ea"/>
                <a:cs typeface="+mn-cs"/>
              </a:rPr>
              <a:t>contributions	 (EE, DK…)</a:t>
            </a:r>
            <a:r>
              <a:rPr lang="en-US" sz="1600" kern="1200" dirty="0">
                <a:solidFill>
                  <a:prstClr val="black"/>
                </a:solidFill>
                <a:ea typeface="+mn-ea"/>
                <a:cs typeface="+mn-cs"/>
              </a:rPr>
              <a:t>	</a:t>
            </a:r>
            <a:r>
              <a:rPr lang="en-US" sz="1600" kern="1200" dirty="0" smtClean="0">
                <a:solidFill>
                  <a:prstClr val="black"/>
                </a:solidFill>
                <a:ea typeface="+mn-ea"/>
                <a:cs typeface="+mn-cs"/>
              </a:rPr>
              <a:t>           2.1 </a:t>
            </a:r>
            <a:r>
              <a:rPr lang="en-US" sz="1600" kern="1200" dirty="0">
                <a:solidFill>
                  <a:prstClr val="black"/>
                </a:solidFill>
                <a:ea typeface="+mn-ea"/>
                <a:cs typeface="+mn-cs"/>
              </a:rPr>
              <a:t>M€</a:t>
            </a:r>
          </a:p>
          <a:p>
            <a:pPr marL="171450" indent="-171450" defTabSz="914400" hangingPunct="1">
              <a:spcAft>
                <a:spcPts val="300"/>
              </a:spcAft>
              <a:buFont typeface="Arial"/>
              <a:buChar char="•"/>
            </a:pPr>
            <a:endParaRPr lang="en-US" sz="1600" kern="1200" dirty="0">
              <a:latin typeface="Lucida Grande"/>
              <a:ea typeface="Lucida Grande"/>
              <a:cs typeface="Lucida Grande"/>
            </a:endParaRPr>
          </a:p>
          <a:p>
            <a:pPr defTabSz="914400" hangingPunct="1">
              <a:spcAft>
                <a:spcPts val="300"/>
              </a:spcAft>
            </a:pPr>
            <a:r>
              <a:rPr lang="en-US" sz="1600" b="1" kern="1200" dirty="0" smtClean="0">
                <a:latin typeface="Lucida Grande"/>
                <a:ea typeface="Lucida Grande"/>
                <a:cs typeface="Lucida Grande"/>
              </a:rPr>
              <a:t>Total value		      </a:t>
            </a:r>
            <a:r>
              <a:rPr lang="en-US" sz="1600" b="1" kern="1200" dirty="0" smtClean="0">
                <a:solidFill>
                  <a:prstClr val="black"/>
                </a:solidFill>
                <a:ea typeface="+mn-ea"/>
                <a:cs typeface="+mn-cs"/>
              </a:rPr>
              <a:t>11.4 M</a:t>
            </a:r>
            <a:r>
              <a:rPr lang="en-US" sz="1600" b="1" kern="1200" dirty="0" smtClean="0">
                <a:latin typeface="Lucida Grande"/>
                <a:ea typeface="Lucida Grande"/>
                <a:cs typeface="Lucida Grande"/>
              </a:rPr>
              <a:t>€</a:t>
            </a:r>
            <a:endParaRPr lang="en-US" sz="1600" b="1" kern="1200" dirty="0" smtClean="0">
              <a:solidFill>
                <a:prstClr val="black"/>
              </a:solidFill>
              <a:ea typeface="+mn-ea"/>
              <a:cs typeface="+mn-cs"/>
            </a:endParaRP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l="4383" t="3081" r="907" b="5260"/>
          <a:stretch/>
        </p:blipFill>
        <p:spPr>
          <a:xfrm>
            <a:off x="4392000" y="1519200"/>
            <a:ext cx="4666449" cy="3791839"/>
          </a:xfrm>
          <a:prstGeom prst="rect">
            <a:avLst/>
          </a:prstGeom>
          <a:ln>
            <a:solidFill>
              <a:schemeClr val="tx2"/>
            </a:solidFill>
          </a:ln>
        </p:spPr>
      </p:pic>
    </p:spTree>
    <p:extLst>
      <p:ext uri="{BB962C8B-B14F-4D97-AF65-F5344CB8AC3E}">
        <p14:creationId xmlns:p14="http://schemas.microsoft.com/office/powerpoint/2010/main" val="414632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488832" cy="1224136"/>
          </a:xfrm>
        </p:spPr>
        <p:txBody>
          <a:bodyPr>
            <a:noAutofit/>
          </a:bodyPr>
          <a:lstStyle/>
          <a:p>
            <a:pPr algn="ctr"/>
            <a:r>
              <a:rPr lang="en-US" dirty="0" smtClean="0"/>
              <a:t>NSS In</a:t>
            </a:r>
            <a:r>
              <a:rPr lang="en-US" dirty="0"/>
              <a:t>-Kind C</a:t>
            </a:r>
            <a:r>
              <a:rPr lang="en-US" dirty="0" smtClean="0"/>
              <a:t>ontributions under Discussion  </a:t>
            </a:r>
            <a:br>
              <a:rPr lang="en-US" dirty="0" smtClean="0"/>
            </a:br>
            <a:r>
              <a:rPr lang="en-US" b="1" dirty="0" smtClean="0"/>
              <a:t>Country Summary</a:t>
            </a:r>
            <a:endParaRPr lang="en-US" dirty="0"/>
          </a:p>
        </p:txBody>
      </p:sp>
      <p:sp>
        <p:nvSpPr>
          <p:cNvPr id="4" name="Slide Number Placeholder 3"/>
          <p:cNvSpPr>
            <a:spLocks noGrp="1"/>
          </p:cNvSpPr>
          <p:nvPr>
            <p:ph type="sldNum" sz="quarter" idx="12"/>
          </p:nvPr>
        </p:nvSpPr>
        <p:spPr>
          <a:xfrm>
            <a:off x="6588224" y="6376243"/>
            <a:ext cx="2133600" cy="365125"/>
          </a:xfrm>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sp>
        <p:nvSpPr>
          <p:cNvPr id="8" name="TextBox 7"/>
          <p:cNvSpPr txBox="1"/>
          <p:nvPr/>
        </p:nvSpPr>
        <p:spPr>
          <a:xfrm>
            <a:off x="8172400" y="6611779"/>
            <a:ext cx="971600" cy="246221"/>
          </a:xfrm>
          <a:prstGeom prst="rect">
            <a:avLst/>
          </a:prstGeom>
          <a:noFill/>
        </p:spPr>
        <p:txBody>
          <a:bodyPr wrap="square" rtlCol="0">
            <a:spAutoFit/>
          </a:bodyPr>
          <a:lstStyle/>
          <a:p>
            <a:pPr algn="ctr" defTabSz="914400" hangingPunct="1"/>
            <a:r>
              <a:rPr lang="en-US" sz="1000" kern="1200" dirty="0" smtClean="0">
                <a:solidFill>
                  <a:srgbClr val="7F7F7F"/>
                </a:solidFill>
                <a:ea typeface="+mn-ea"/>
                <a:cs typeface="+mn-cs"/>
              </a:rPr>
              <a:t>12 April 2016</a:t>
            </a:r>
            <a:endParaRPr lang="en-US" sz="1000" kern="1200" dirty="0">
              <a:solidFill>
                <a:srgbClr val="7F7F7F"/>
              </a:solidFill>
              <a:ea typeface="+mn-ea"/>
              <a:cs typeface="+mn-cs"/>
            </a:endParaRPr>
          </a:p>
        </p:txBody>
      </p:sp>
      <p:sp>
        <p:nvSpPr>
          <p:cNvPr id="14" name="TextBox 13"/>
          <p:cNvSpPr txBox="1"/>
          <p:nvPr/>
        </p:nvSpPr>
        <p:spPr>
          <a:xfrm>
            <a:off x="2123728" y="5473387"/>
            <a:ext cx="4896544" cy="907941"/>
          </a:xfrm>
          <a:prstGeom prst="rect">
            <a:avLst/>
          </a:prstGeom>
          <a:noFill/>
          <a:ln>
            <a:solidFill>
              <a:schemeClr val="tx1"/>
            </a:solidFill>
          </a:ln>
        </p:spPr>
        <p:txBody>
          <a:bodyPr wrap="square" rtlCol="0">
            <a:spAutoFit/>
          </a:bodyPr>
          <a:lstStyle/>
          <a:p>
            <a:pPr marL="176213" indent="-176213" defTabSz="914400" hangingPunct="1">
              <a:spcAft>
                <a:spcPts val="600"/>
              </a:spcAft>
              <a:buFont typeface="Arial"/>
              <a:buChar char="•"/>
            </a:pPr>
            <a:r>
              <a:rPr lang="en-US" sz="1600" kern="1200" dirty="0" smtClean="0">
                <a:solidFill>
                  <a:prstClr val="black"/>
                </a:solidFill>
                <a:ea typeface="+mn-ea"/>
                <a:cs typeface="+mn-cs"/>
              </a:rPr>
              <a:t>This </a:t>
            </a:r>
            <a:r>
              <a:rPr lang="en-US" sz="1600" kern="1200" dirty="0">
                <a:solidFill>
                  <a:prstClr val="black"/>
                </a:solidFill>
                <a:ea typeface="+mn-ea"/>
                <a:cs typeface="+mn-cs"/>
              </a:rPr>
              <a:t>would bring NSS to  </a:t>
            </a:r>
            <a:r>
              <a:rPr lang="en-US" sz="1600" kern="1200" dirty="0" smtClean="0">
                <a:solidFill>
                  <a:prstClr val="black"/>
                </a:solidFill>
                <a:ea typeface="+mn-ea"/>
                <a:cs typeface="+mn-cs"/>
              </a:rPr>
              <a:t>~ 93 </a:t>
            </a:r>
            <a:r>
              <a:rPr lang="en-US" sz="1600" kern="1200" dirty="0">
                <a:solidFill>
                  <a:prstClr val="black"/>
                </a:solidFill>
                <a:ea typeface="+mn-ea"/>
                <a:cs typeface="+mn-cs"/>
              </a:rPr>
              <a:t>% of </a:t>
            </a:r>
            <a:r>
              <a:rPr lang="en-US" sz="1600" kern="1200" dirty="0" smtClean="0">
                <a:solidFill>
                  <a:prstClr val="black"/>
                </a:solidFill>
                <a:ea typeface="+mn-ea"/>
                <a:cs typeface="+mn-cs"/>
              </a:rPr>
              <a:t>target (enough </a:t>
            </a:r>
            <a:r>
              <a:rPr lang="en-US" sz="1600" kern="1200" dirty="0">
                <a:solidFill>
                  <a:prstClr val="black"/>
                </a:solidFill>
                <a:ea typeface="+mn-ea"/>
                <a:cs typeface="+mn-cs"/>
              </a:rPr>
              <a:t>for this stage of the </a:t>
            </a:r>
            <a:r>
              <a:rPr lang="en-US" sz="1600" kern="1200" dirty="0" smtClean="0">
                <a:solidFill>
                  <a:prstClr val="black"/>
                </a:solidFill>
                <a:ea typeface="+mn-ea"/>
                <a:cs typeface="+mn-cs"/>
              </a:rPr>
              <a:t>project).</a:t>
            </a:r>
            <a:endParaRPr lang="en-US" sz="1600" kern="1200" dirty="0">
              <a:solidFill>
                <a:prstClr val="black"/>
              </a:solidFill>
              <a:ea typeface="+mn-ea"/>
              <a:cs typeface="+mn-cs"/>
            </a:endParaRPr>
          </a:p>
          <a:p>
            <a:pPr marL="176213" indent="-176213" defTabSz="914400" hangingPunct="1">
              <a:spcAft>
                <a:spcPts val="600"/>
              </a:spcAft>
              <a:buFont typeface="Arial"/>
              <a:buChar char="•"/>
            </a:pPr>
            <a:r>
              <a:rPr lang="en-US" sz="1600" kern="1200" dirty="0">
                <a:solidFill>
                  <a:prstClr val="black"/>
                </a:solidFill>
                <a:ea typeface="+mn-ea"/>
                <a:cs typeface="+mn-cs"/>
              </a:rPr>
              <a:t>Plan </a:t>
            </a:r>
            <a:r>
              <a:rPr lang="en-US" sz="1600" kern="1200" dirty="0" smtClean="0">
                <a:solidFill>
                  <a:prstClr val="black"/>
                </a:solidFill>
                <a:ea typeface="+mn-ea"/>
                <a:cs typeface="+mn-cs"/>
              </a:rPr>
              <a:t>to keep </a:t>
            </a:r>
            <a:r>
              <a:rPr lang="en-US" sz="1600" kern="1200" dirty="0">
                <a:solidFill>
                  <a:prstClr val="black"/>
                </a:solidFill>
                <a:ea typeface="+mn-ea"/>
                <a:cs typeface="+mn-cs"/>
              </a:rPr>
              <a:t>~7 % in </a:t>
            </a:r>
            <a:r>
              <a:rPr lang="en-US" sz="1600" kern="1200" dirty="0" smtClean="0">
                <a:solidFill>
                  <a:prstClr val="black"/>
                </a:solidFill>
                <a:ea typeface="+mn-ea"/>
                <a:cs typeface="+mn-cs"/>
              </a:rPr>
              <a:t>contingency, and </a:t>
            </a:r>
            <a:r>
              <a:rPr lang="en-US" sz="1600" kern="1200" dirty="0">
                <a:solidFill>
                  <a:prstClr val="black"/>
                </a:solidFill>
                <a:ea typeface="+mn-ea"/>
                <a:cs typeface="+mn-cs"/>
              </a:rPr>
              <a:t>reassess </a:t>
            </a:r>
            <a:r>
              <a:rPr lang="en-US" sz="1600" kern="1200" dirty="0" smtClean="0">
                <a:solidFill>
                  <a:prstClr val="black"/>
                </a:solidFill>
                <a:ea typeface="+mn-ea"/>
                <a:cs typeface="+mn-cs"/>
              </a:rPr>
              <a:t>later.</a:t>
            </a:r>
            <a:endParaRPr lang="en-US" sz="1600" kern="1200" dirty="0">
              <a:solidFill>
                <a:prstClr val="black"/>
              </a:solidFill>
              <a:ea typeface="+mn-ea"/>
              <a:cs typeface="+mn-cs"/>
            </a:endParaRPr>
          </a:p>
        </p:txBody>
      </p:sp>
      <p:sp>
        <p:nvSpPr>
          <p:cNvPr id="17" name="TextBox 16"/>
          <p:cNvSpPr txBox="1"/>
          <p:nvPr/>
        </p:nvSpPr>
        <p:spPr>
          <a:xfrm>
            <a:off x="2123728" y="3861048"/>
            <a:ext cx="4896544" cy="1308050"/>
          </a:xfrm>
          <a:prstGeom prst="rect">
            <a:avLst/>
          </a:prstGeom>
          <a:noFill/>
          <a:ln>
            <a:solidFill>
              <a:schemeClr val="tx1"/>
            </a:solidFill>
          </a:ln>
        </p:spPr>
        <p:txBody>
          <a:bodyPr wrap="square" rtlCol="0">
            <a:spAutoFit/>
          </a:bodyPr>
          <a:lstStyle/>
          <a:p>
            <a:pPr defTabSz="914400" hangingPunct="1">
              <a:spcAft>
                <a:spcPts val="600"/>
              </a:spcAft>
            </a:pPr>
            <a:r>
              <a:rPr lang="en-US" sz="1600" kern="1200" dirty="0" smtClean="0">
                <a:solidFill>
                  <a:prstClr val="black"/>
                </a:solidFill>
                <a:ea typeface="+mn-ea"/>
                <a:cs typeface="+mn-cs"/>
              </a:rPr>
              <a:t>Total IK Value assigned 		= 176.5 M</a:t>
            </a:r>
            <a:r>
              <a:rPr lang="en-US" sz="1600" kern="1200" dirty="0" smtClean="0">
                <a:latin typeface="Lucida Grande"/>
                <a:ea typeface="Lucida Grande"/>
                <a:cs typeface="Lucida Grande"/>
              </a:rPr>
              <a:t>€</a:t>
            </a:r>
          </a:p>
          <a:p>
            <a:pPr defTabSz="914400" hangingPunct="1">
              <a:spcAft>
                <a:spcPts val="600"/>
              </a:spcAft>
            </a:pPr>
            <a:r>
              <a:rPr lang="en-US" sz="1600" kern="1200" dirty="0" smtClean="0">
                <a:ea typeface="Lucida Grande"/>
                <a:cs typeface="Lucida Grande"/>
              </a:rPr>
              <a:t>Value of IK contributions under discussion	=   35.2 </a:t>
            </a:r>
            <a:r>
              <a:rPr lang="en-US" sz="1600" kern="1200" dirty="0" smtClean="0">
                <a:solidFill>
                  <a:prstClr val="black"/>
                </a:solidFill>
                <a:ea typeface="+mn-ea"/>
                <a:cs typeface="+mn-cs"/>
              </a:rPr>
              <a:t>M</a:t>
            </a:r>
            <a:r>
              <a:rPr lang="en-US" sz="1600" kern="1200" dirty="0" smtClean="0">
                <a:latin typeface="Lucida Grande"/>
                <a:ea typeface="Lucida Grande"/>
                <a:cs typeface="Lucida Grande"/>
              </a:rPr>
              <a:t>€</a:t>
            </a:r>
          </a:p>
          <a:p>
            <a:pPr defTabSz="914400" hangingPunct="1">
              <a:spcAft>
                <a:spcPts val="600"/>
              </a:spcAft>
            </a:pPr>
            <a:r>
              <a:rPr lang="en-US" sz="1600" kern="1200" dirty="0" smtClean="0">
                <a:latin typeface="Lucida Grande"/>
                <a:ea typeface="Lucida Grande"/>
                <a:cs typeface="Lucida Grande"/>
              </a:rPr>
              <a:t>______________________________________________</a:t>
            </a:r>
          </a:p>
          <a:p>
            <a:pPr defTabSz="914400" hangingPunct="1">
              <a:spcAft>
                <a:spcPts val="600"/>
              </a:spcAft>
            </a:pPr>
            <a:r>
              <a:rPr lang="en-US" sz="1600" kern="1200" dirty="0" smtClean="0">
                <a:ea typeface="Lucida Grande"/>
                <a:cs typeface="Lucida Grande"/>
              </a:rPr>
              <a:t>Total (assigned + discussed)		= 211.7 M</a:t>
            </a:r>
            <a:r>
              <a:rPr lang="en-US" sz="1600" kern="1200" dirty="0">
                <a:latin typeface="Lucida Grande"/>
                <a:ea typeface="Lucida Grande"/>
                <a:cs typeface="Lucida Grande"/>
              </a:rPr>
              <a:t>€</a:t>
            </a:r>
            <a:r>
              <a:rPr lang="en-US" sz="1600" kern="1200" dirty="0" smtClean="0">
                <a:ea typeface="Lucida Grande"/>
                <a:cs typeface="Lucida Grande"/>
              </a:rPr>
              <a:t> </a:t>
            </a:r>
            <a:endParaRPr lang="en-US" sz="1600" kern="1200" dirty="0" smtClean="0">
              <a:solidFill>
                <a:prstClr val="black"/>
              </a:solidFill>
              <a:ea typeface="+mn-ea"/>
              <a:cs typeface="+mn-cs"/>
            </a:endParaRPr>
          </a:p>
        </p:txBody>
      </p:sp>
      <p:sp>
        <p:nvSpPr>
          <p:cNvPr id="11" name="TextBox 10"/>
          <p:cNvSpPr txBox="1"/>
          <p:nvPr/>
        </p:nvSpPr>
        <p:spPr>
          <a:xfrm>
            <a:off x="2555776" y="1628800"/>
            <a:ext cx="3888432" cy="2085186"/>
          </a:xfrm>
          <a:prstGeom prst="rect">
            <a:avLst/>
          </a:prstGeom>
          <a:noFill/>
          <a:ln>
            <a:solidFill>
              <a:schemeClr val="tx1"/>
            </a:solidFill>
          </a:ln>
        </p:spPr>
        <p:txBody>
          <a:bodyPr wrap="square" rtlCol="0">
            <a:spAutoFit/>
          </a:bodyPr>
          <a:lstStyle/>
          <a:p>
            <a:pPr algn="ctr" defTabSz="914400" hangingPunct="1">
              <a:spcAft>
                <a:spcPts val="600"/>
              </a:spcAft>
            </a:pPr>
            <a:r>
              <a:rPr lang="en-US" sz="1600" b="1" kern="1200" dirty="0" smtClean="0">
                <a:solidFill>
                  <a:prstClr val="black"/>
                </a:solidFill>
                <a:ea typeface="+mn-ea"/>
                <a:cs typeface="+mn-cs"/>
              </a:rPr>
              <a:t>Main IK items under discussion</a:t>
            </a:r>
          </a:p>
          <a:p>
            <a:pPr marL="171450" indent="-171450" defTabSz="914400" hangingPunct="1">
              <a:spcAft>
                <a:spcPts val="300"/>
              </a:spcAft>
              <a:buFont typeface="Arial"/>
              <a:buChar char="•"/>
            </a:pPr>
            <a:r>
              <a:rPr lang="en-US" sz="1600" kern="1200" dirty="0">
                <a:solidFill>
                  <a:prstClr val="black"/>
                </a:solidFill>
                <a:ea typeface="+mn-ea"/>
                <a:cs typeface="+mn-cs"/>
              </a:rPr>
              <a:t>1</a:t>
            </a:r>
            <a:r>
              <a:rPr lang="en-US" sz="1600" kern="1200" dirty="0" smtClean="0">
                <a:solidFill>
                  <a:prstClr val="black"/>
                </a:solidFill>
                <a:ea typeface="+mn-ea"/>
                <a:cs typeface="+mn-cs"/>
              </a:rPr>
              <a:t>6</a:t>
            </a:r>
            <a:r>
              <a:rPr lang="en-US" sz="1600" kern="1200" baseline="30000" dirty="0" smtClean="0">
                <a:solidFill>
                  <a:prstClr val="black"/>
                </a:solidFill>
                <a:ea typeface="+mn-ea"/>
                <a:cs typeface="+mn-cs"/>
              </a:rPr>
              <a:t>th</a:t>
            </a:r>
            <a:r>
              <a:rPr lang="en-US" sz="1600" kern="1200" dirty="0" smtClean="0">
                <a:solidFill>
                  <a:prstClr val="black"/>
                </a:solidFill>
                <a:ea typeface="+mn-ea"/>
                <a:cs typeface="+mn-cs"/>
              </a:rPr>
              <a:t> Instrument 		  12  M</a:t>
            </a:r>
            <a:r>
              <a:rPr lang="en-US" sz="1600" kern="1200" dirty="0" smtClean="0">
                <a:ea typeface="+mn-ea"/>
                <a:cs typeface="+mn-cs"/>
              </a:rPr>
              <a:t>€</a:t>
            </a:r>
            <a:r>
              <a:rPr lang="en-US" sz="1600" kern="1200" dirty="0" smtClean="0">
                <a:solidFill>
                  <a:prstClr val="black"/>
                </a:solidFill>
                <a:ea typeface="+mn-ea"/>
                <a:cs typeface="+mn-cs"/>
              </a:rPr>
              <a:t> </a:t>
            </a:r>
            <a:endParaRPr lang="en-US" sz="1600" kern="1200" dirty="0">
              <a:solidFill>
                <a:prstClr val="black"/>
              </a:solidFill>
              <a:ea typeface="+mn-ea"/>
              <a:cs typeface="+mn-cs"/>
            </a:endParaRPr>
          </a:p>
          <a:p>
            <a:pPr marL="171450" indent="-171450" defTabSz="914400" hangingPunct="1">
              <a:spcAft>
                <a:spcPts val="300"/>
              </a:spcAft>
              <a:buFont typeface="Arial"/>
              <a:buChar char="•"/>
            </a:pPr>
            <a:r>
              <a:rPr lang="en-US" sz="1600" kern="1200" dirty="0">
                <a:solidFill>
                  <a:prstClr val="black"/>
                </a:solidFill>
                <a:ea typeface="+mn-ea"/>
                <a:cs typeface="+mn-cs"/>
              </a:rPr>
              <a:t>25% </a:t>
            </a:r>
            <a:r>
              <a:rPr lang="en-US" sz="1600" kern="1200" dirty="0" smtClean="0">
                <a:solidFill>
                  <a:prstClr val="black"/>
                </a:solidFill>
                <a:ea typeface="+mn-ea"/>
                <a:cs typeface="+mn-cs"/>
              </a:rPr>
              <a:t>VESPA 		    3  M</a:t>
            </a:r>
            <a:r>
              <a:rPr lang="en-US" sz="1600" kern="1200" dirty="0" smtClean="0">
                <a:ea typeface="+mn-ea"/>
                <a:cs typeface="+mn-cs"/>
              </a:rPr>
              <a:t>€</a:t>
            </a:r>
          </a:p>
          <a:p>
            <a:pPr marL="171450" indent="-171450" defTabSz="914400" hangingPunct="1">
              <a:spcAft>
                <a:spcPts val="300"/>
              </a:spcAft>
              <a:buFont typeface="Arial"/>
              <a:buChar char="•"/>
            </a:pPr>
            <a:r>
              <a:rPr lang="en-US" sz="1600" kern="1200" dirty="0" smtClean="0">
                <a:ea typeface="+mn-ea"/>
                <a:cs typeface="+mn-cs"/>
              </a:rPr>
              <a:t>25% MIRACLES	</a:t>
            </a:r>
            <a:r>
              <a:rPr lang="en-US" sz="1600" kern="1200" dirty="0">
                <a:solidFill>
                  <a:prstClr val="black"/>
                </a:solidFill>
                <a:ea typeface="+mn-ea"/>
                <a:cs typeface="+mn-cs"/>
              </a:rPr>
              <a:t> </a:t>
            </a:r>
            <a:r>
              <a:rPr lang="en-US" sz="1600" kern="1200" dirty="0" smtClean="0">
                <a:solidFill>
                  <a:prstClr val="black"/>
                </a:solidFill>
                <a:ea typeface="+mn-ea"/>
                <a:cs typeface="+mn-cs"/>
              </a:rPr>
              <a:t>	    3  M</a:t>
            </a:r>
            <a:r>
              <a:rPr lang="en-US" sz="1600" kern="1200" dirty="0">
                <a:ea typeface="+mn-ea"/>
                <a:cs typeface="+mn-cs"/>
              </a:rPr>
              <a:t>€</a:t>
            </a:r>
            <a:endParaRPr lang="en-US" sz="1600" kern="1200" dirty="0">
              <a:solidFill>
                <a:prstClr val="black"/>
              </a:solidFill>
              <a:ea typeface="+mn-ea"/>
              <a:cs typeface="+mn-cs"/>
            </a:endParaRPr>
          </a:p>
          <a:p>
            <a:pPr marL="171450" indent="-171450" defTabSz="914400" hangingPunct="1">
              <a:spcAft>
                <a:spcPts val="300"/>
              </a:spcAft>
              <a:buFont typeface="Arial"/>
              <a:buChar char="•"/>
            </a:pPr>
            <a:r>
              <a:rPr lang="en-US" sz="1600" kern="1200" dirty="0">
                <a:solidFill>
                  <a:prstClr val="black"/>
                </a:solidFill>
                <a:ea typeface="+mn-ea"/>
                <a:cs typeface="+mn-cs"/>
              </a:rPr>
              <a:t>6% </a:t>
            </a:r>
            <a:r>
              <a:rPr lang="en-US" sz="1600" kern="1200" dirty="0" smtClean="0">
                <a:solidFill>
                  <a:prstClr val="black"/>
                </a:solidFill>
                <a:ea typeface="+mn-ea"/>
                <a:cs typeface="+mn-cs"/>
              </a:rPr>
              <a:t>NMX		                       0.7 </a:t>
            </a:r>
            <a:r>
              <a:rPr lang="en-US" sz="1600" kern="1200" dirty="0">
                <a:solidFill>
                  <a:prstClr val="black"/>
                </a:solidFill>
                <a:ea typeface="+mn-ea"/>
                <a:cs typeface="+mn-cs"/>
              </a:rPr>
              <a:t>M</a:t>
            </a:r>
            <a:r>
              <a:rPr lang="en-US" sz="1600" kern="1200" dirty="0" smtClean="0">
                <a:ea typeface="+mn-ea"/>
                <a:cs typeface="+mn-cs"/>
              </a:rPr>
              <a:t>€</a:t>
            </a:r>
          </a:p>
          <a:p>
            <a:pPr marL="171450" indent="-171450" defTabSz="914400" hangingPunct="1">
              <a:spcAft>
                <a:spcPts val="300"/>
              </a:spcAft>
              <a:buFont typeface="Arial"/>
              <a:buChar char="•"/>
            </a:pPr>
            <a:r>
              <a:rPr lang="en-US" sz="1600" kern="1200" dirty="0" smtClean="0">
                <a:solidFill>
                  <a:prstClr val="black"/>
                </a:solidFill>
                <a:ea typeface="+mn-ea"/>
                <a:cs typeface="+mn-cs"/>
              </a:rPr>
              <a:t>Neutron </a:t>
            </a:r>
            <a:r>
              <a:rPr lang="en-US" sz="1600" kern="1200" dirty="0">
                <a:solidFill>
                  <a:prstClr val="black"/>
                </a:solidFill>
                <a:ea typeface="+mn-ea"/>
                <a:cs typeface="+mn-cs"/>
              </a:rPr>
              <a:t>Guide Bunker </a:t>
            </a:r>
            <a:r>
              <a:rPr lang="en-US" sz="1600" kern="1200" dirty="0" smtClean="0">
                <a:solidFill>
                  <a:prstClr val="black"/>
                </a:solidFill>
                <a:ea typeface="+mn-ea"/>
                <a:cs typeface="+mn-cs"/>
              </a:rPr>
              <a:t> 	  12  M</a:t>
            </a:r>
            <a:r>
              <a:rPr lang="en-US" sz="1600" kern="1200" dirty="0" smtClean="0">
                <a:latin typeface="Lucida Grande"/>
                <a:ea typeface="Lucida Grande"/>
                <a:cs typeface="Lucida Grande"/>
              </a:rPr>
              <a:t>€</a:t>
            </a:r>
            <a:endParaRPr lang="en-US" sz="1600" kern="1200" dirty="0" smtClean="0">
              <a:solidFill>
                <a:prstClr val="black"/>
              </a:solidFill>
              <a:ea typeface="+mn-ea"/>
              <a:cs typeface="+mn-cs"/>
            </a:endParaRPr>
          </a:p>
          <a:p>
            <a:pPr marL="171450" indent="-171450" defTabSz="914400" hangingPunct="1">
              <a:spcAft>
                <a:spcPts val="300"/>
              </a:spcAft>
              <a:buFont typeface="Arial"/>
              <a:buChar char="•"/>
            </a:pPr>
            <a:r>
              <a:rPr lang="en-US" sz="1600" kern="1200" dirty="0" smtClean="0">
                <a:solidFill>
                  <a:prstClr val="black"/>
                </a:solidFill>
                <a:ea typeface="+mn-ea"/>
                <a:cs typeface="+mn-cs"/>
              </a:rPr>
              <a:t>Other non-instrument               ~ 4.5 M</a:t>
            </a:r>
            <a:r>
              <a:rPr lang="en-US" sz="1600" kern="1200" dirty="0" smtClean="0">
                <a:latin typeface="Lucida Grande"/>
                <a:ea typeface="Lucida Grande"/>
                <a:cs typeface="Lucida Grande"/>
              </a:rPr>
              <a:t>€</a:t>
            </a:r>
            <a:endParaRPr lang="en-US" sz="1600" kern="1200" dirty="0">
              <a:solidFill>
                <a:prstClr val="black"/>
              </a:solidFill>
              <a:ea typeface="+mn-ea"/>
              <a:cs typeface="+mn-cs"/>
            </a:endParaRPr>
          </a:p>
        </p:txBody>
      </p:sp>
    </p:spTree>
    <p:extLst>
      <p:ext uri="{BB962C8B-B14F-4D97-AF65-F5344CB8AC3E}">
        <p14:creationId xmlns:p14="http://schemas.microsoft.com/office/powerpoint/2010/main" val="427045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200800" cy="1224136"/>
          </a:xfrm>
        </p:spPr>
        <p:txBody>
          <a:bodyPr>
            <a:normAutofit/>
          </a:bodyPr>
          <a:lstStyle/>
          <a:p>
            <a:pPr algn="ctr"/>
            <a:r>
              <a:rPr lang="en-US" dirty="0" smtClean="0"/>
              <a:t>NSS total In</a:t>
            </a:r>
            <a:r>
              <a:rPr lang="en-US" dirty="0"/>
              <a:t>-Kind Contributions  </a:t>
            </a:r>
            <a:r>
              <a:rPr lang="en-US" dirty="0" smtClean="0"/>
              <a:t/>
            </a:r>
            <a:br>
              <a:rPr lang="en-US" dirty="0" smtClean="0"/>
            </a:br>
            <a:r>
              <a:rPr lang="en-US" b="1" dirty="0" smtClean="0"/>
              <a:t>Country Summary</a:t>
            </a:r>
            <a:endParaRPr lang="en-US" sz="22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13</a:t>
            </a:fld>
            <a:endParaRPr lang="sv-SE" dirty="0">
              <a:solidFill>
                <a:prstClr val="black">
                  <a:tint val="75000"/>
                </a:prstClr>
              </a:solidFill>
              <a:latin typeface="Calibri"/>
            </a:endParaRPr>
          </a:p>
        </p:txBody>
      </p:sp>
      <p:sp>
        <p:nvSpPr>
          <p:cNvPr id="8" name="TextBox 7"/>
          <p:cNvSpPr txBox="1"/>
          <p:nvPr/>
        </p:nvSpPr>
        <p:spPr>
          <a:xfrm>
            <a:off x="8169628" y="6611779"/>
            <a:ext cx="971600" cy="246221"/>
          </a:xfrm>
          <a:prstGeom prst="rect">
            <a:avLst/>
          </a:prstGeom>
          <a:noFill/>
        </p:spPr>
        <p:txBody>
          <a:bodyPr wrap="square" rtlCol="0">
            <a:spAutoFit/>
          </a:bodyPr>
          <a:lstStyle/>
          <a:p>
            <a:pPr algn="ctr" defTabSz="914400" hangingPunct="1"/>
            <a:r>
              <a:rPr lang="en-US" sz="1000" kern="1200" dirty="0" smtClean="0">
                <a:solidFill>
                  <a:srgbClr val="7F7F7F"/>
                </a:solidFill>
                <a:ea typeface="+mn-ea"/>
                <a:cs typeface="+mn-cs"/>
              </a:rPr>
              <a:t>12 April 2016</a:t>
            </a:r>
            <a:endParaRPr lang="en-US" sz="1000" kern="1200" dirty="0">
              <a:solidFill>
                <a:srgbClr val="7F7F7F"/>
              </a:solidFill>
              <a:ea typeface="+mn-ea"/>
              <a:cs typeface="+mn-cs"/>
            </a:endParaRPr>
          </a:p>
        </p:txBody>
      </p:sp>
      <p:pic>
        <p:nvPicPr>
          <p:cNvPr id="5" name="Picture 4"/>
          <p:cNvPicPr>
            <a:picLocks noChangeAspect="1"/>
          </p:cNvPicPr>
          <p:nvPr/>
        </p:nvPicPr>
        <p:blipFill>
          <a:blip r:embed="rId2"/>
          <a:stretch>
            <a:fillRect/>
          </a:stretch>
        </p:blipFill>
        <p:spPr>
          <a:xfrm>
            <a:off x="4443921" y="1484784"/>
            <a:ext cx="4664583" cy="4272534"/>
          </a:xfrm>
          <a:prstGeom prst="rect">
            <a:avLst/>
          </a:prstGeom>
        </p:spPr>
      </p:pic>
      <p:sp>
        <p:nvSpPr>
          <p:cNvPr id="17" name="TextBox 16"/>
          <p:cNvSpPr txBox="1"/>
          <p:nvPr/>
        </p:nvSpPr>
        <p:spPr>
          <a:xfrm>
            <a:off x="251520" y="5445224"/>
            <a:ext cx="3960440" cy="984885"/>
          </a:xfrm>
          <a:prstGeom prst="rect">
            <a:avLst/>
          </a:prstGeom>
          <a:noFill/>
          <a:ln>
            <a:solidFill>
              <a:schemeClr val="tx1"/>
            </a:solidFill>
          </a:ln>
        </p:spPr>
        <p:txBody>
          <a:bodyPr wrap="square" rtlCol="0">
            <a:spAutoFit/>
          </a:bodyPr>
          <a:lstStyle/>
          <a:p>
            <a:pPr algn="ctr" defTabSz="914400" hangingPunct="1">
              <a:spcAft>
                <a:spcPts val="600"/>
              </a:spcAft>
            </a:pPr>
            <a:r>
              <a:rPr lang="en-US" sz="1600" kern="1200" dirty="0" smtClean="0">
                <a:solidFill>
                  <a:prstClr val="black"/>
                </a:solidFill>
                <a:ea typeface="+mn-ea"/>
                <a:cs typeface="+mn-cs"/>
              </a:rPr>
              <a:t>Assigned value for instruments = 165.1 </a:t>
            </a:r>
            <a:r>
              <a:rPr lang="en-US" sz="1600" kern="1200" dirty="0">
                <a:solidFill>
                  <a:prstClr val="black"/>
                </a:solidFill>
                <a:ea typeface="+mn-ea"/>
                <a:cs typeface="+mn-cs"/>
              </a:rPr>
              <a:t>M</a:t>
            </a:r>
            <a:r>
              <a:rPr lang="en-US" sz="1600" kern="1200" dirty="0" smtClean="0">
                <a:latin typeface="Lucida Grande"/>
                <a:ea typeface="Lucida Grande"/>
                <a:cs typeface="Lucida Grande"/>
              </a:rPr>
              <a:t>€</a:t>
            </a:r>
          </a:p>
          <a:p>
            <a:pPr algn="ctr" defTabSz="914400" hangingPunct="1">
              <a:spcAft>
                <a:spcPts val="600"/>
              </a:spcAft>
            </a:pPr>
            <a:r>
              <a:rPr lang="en-US" sz="1600" kern="1200" dirty="0" smtClean="0">
                <a:ea typeface="Lucida Grande"/>
                <a:cs typeface="Lucida Grande"/>
              </a:rPr>
              <a:t>  “            for other contributions </a:t>
            </a:r>
            <a:r>
              <a:rPr lang="en-US" sz="1600" kern="1200" dirty="0" smtClean="0">
                <a:solidFill>
                  <a:prstClr val="black"/>
                </a:solidFill>
                <a:ea typeface="+mn-ea"/>
                <a:cs typeface="+mn-cs"/>
              </a:rPr>
              <a:t>= </a:t>
            </a:r>
            <a:r>
              <a:rPr lang="en-US" sz="1600" kern="1200" dirty="0" smtClean="0">
                <a:latin typeface="Lucida Grande"/>
                <a:ea typeface="Lucida Grande"/>
                <a:cs typeface="Lucida Grande"/>
              </a:rPr>
              <a:t> </a:t>
            </a:r>
            <a:r>
              <a:rPr lang="en-US" sz="1600" kern="1200" dirty="0" smtClean="0">
                <a:solidFill>
                  <a:prstClr val="black"/>
                </a:solidFill>
                <a:ea typeface="+mn-ea"/>
                <a:cs typeface="+mn-cs"/>
              </a:rPr>
              <a:t>11.4 </a:t>
            </a:r>
            <a:r>
              <a:rPr lang="en-US" sz="1600" kern="1200" dirty="0">
                <a:solidFill>
                  <a:prstClr val="black"/>
                </a:solidFill>
                <a:ea typeface="+mn-ea"/>
                <a:cs typeface="+mn-cs"/>
              </a:rPr>
              <a:t>M</a:t>
            </a:r>
            <a:r>
              <a:rPr lang="en-US" sz="1600" kern="1200" dirty="0">
                <a:latin typeface="Lucida Grande"/>
                <a:ea typeface="Lucida Grande"/>
                <a:cs typeface="Lucida Grande"/>
              </a:rPr>
              <a:t>€</a:t>
            </a:r>
          </a:p>
          <a:p>
            <a:pPr algn="ctr" defTabSz="914400" hangingPunct="1">
              <a:spcAft>
                <a:spcPts val="600"/>
              </a:spcAft>
            </a:pPr>
            <a:r>
              <a:rPr lang="en-US" sz="1600" b="1" kern="1200" dirty="0" smtClean="0">
                <a:solidFill>
                  <a:prstClr val="black"/>
                </a:solidFill>
                <a:ea typeface="+mn-ea"/>
                <a:cs typeface="+mn-cs"/>
              </a:rPr>
              <a:t>Total In-Kind Value assigned      = 176.5 M</a:t>
            </a:r>
            <a:r>
              <a:rPr lang="en-US" sz="1600" b="1" kern="1200" dirty="0" smtClean="0">
                <a:latin typeface="Lucida Grande"/>
                <a:ea typeface="Lucida Grande"/>
                <a:cs typeface="Lucida Grande"/>
              </a:rPr>
              <a:t>€</a:t>
            </a:r>
          </a:p>
        </p:txBody>
      </p:sp>
      <p:graphicFrame>
        <p:nvGraphicFramePr>
          <p:cNvPr id="7" name="Table 6"/>
          <p:cNvGraphicFramePr>
            <a:graphicFrameLocks noGrp="1"/>
          </p:cNvGraphicFramePr>
          <p:nvPr>
            <p:extLst>
              <p:ext uri="{D42A27DB-BD31-4B8C-83A1-F6EECF244321}">
                <p14:modId xmlns:p14="http://schemas.microsoft.com/office/powerpoint/2010/main" val="4208448515"/>
              </p:ext>
            </p:extLst>
          </p:nvPr>
        </p:nvGraphicFramePr>
        <p:xfrm>
          <a:off x="251520" y="1700808"/>
          <a:ext cx="3960440" cy="3384374"/>
        </p:xfrm>
        <a:graphic>
          <a:graphicData uri="http://schemas.openxmlformats.org/drawingml/2006/table">
            <a:tbl>
              <a:tblPr/>
              <a:tblGrid>
                <a:gridCol w="1080120"/>
                <a:gridCol w="864096"/>
                <a:gridCol w="936104"/>
                <a:gridCol w="1080120"/>
              </a:tblGrid>
              <a:tr h="913847">
                <a:tc>
                  <a:txBody>
                    <a:bodyPr/>
                    <a:lstStyle/>
                    <a:p>
                      <a:pPr algn="ctr" fontAlgn="ctr"/>
                      <a:r>
                        <a:rPr lang="en-US" sz="1400" b="1" i="0" u="none" strike="noStrike">
                          <a:solidFill>
                            <a:srgbClr val="000000"/>
                          </a:solidFill>
                          <a:effectLst/>
                          <a:latin typeface="Calibri"/>
                        </a:rPr>
                        <a:t>Partner Country</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Potential value (M€)</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Committed </a:t>
                      </a:r>
                      <a:r>
                        <a:rPr lang="en-US" sz="1400" b="1" i="0" u="none" strike="noStrike" dirty="0">
                          <a:solidFill>
                            <a:srgbClr val="000000"/>
                          </a:solidFill>
                          <a:effectLst/>
                          <a:latin typeface="Calibri"/>
                        </a:rPr>
                        <a:t>to NSS (M€)</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 of potential commitment to NSS</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tcPr>
                </a:tc>
              </a:tr>
              <a:tr h="200313">
                <a:tc>
                  <a:txBody>
                    <a:bodyPr/>
                    <a:lstStyle/>
                    <a:p>
                      <a:pPr algn="ctr" fontAlgn="ctr"/>
                      <a:r>
                        <a:rPr lang="en-US" sz="1200" b="1" i="0" u="none" strike="noStrike">
                          <a:solidFill>
                            <a:srgbClr val="000000"/>
                          </a:solidFill>
                          <a:effectLst/>
                          <a:latin typeface="Calibri"/>
                        </a:rPr>
                        <a:t>Czech Republic</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a:noFill/>
                    </a:lnB>
                  </a:tcPr>
                </a:tc>
                <a:tc>
                  <a:txBody>
                    <a:bodyPr/>
                    <a:lstStyle/>
                    <a:p>
                      <a:pPr algn="ctr" fontAlgn="ctr"/>
                      <a:r>
                        <a:rPr lang="nb-NO" sz="1200" b="0" i="0" u="none" strike="noStrike">
                          <a:solidFill>
                            <a:srgbClr val="000000"/>
                          </a:solidFill>
                          <a:effectLst/>
                          <a:latin typeface="Calibri"/>
                        </a:rPr>
                        <a:t>11.3</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a:noFill/>
                    </a:lnB>
                  </a:tcPr>
                </a:tc>
                <a:tc>
                  <a:txBody>
                    <a:bodyPr/>
                    <a:lstStyle/>
                    <a:p>
                      <a:pPr algn="ctr" fontAlgn="ctr"/>
                      <a:r>
                        <a:rPr lang="hr-HR" sz="1200" b="0" i="0" u="none" strike="noStrike">
                          <a:solidFill>
                            <a:srgbClr val="000000"/>
                          </a:solidFill>
                          <a:effectLst/>
                          <a:latin typeface="Calibri"/>
                        </a:rPr>
                        <a:t>6.0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effectLst/>
                          <a:latin typeface="Calibri"/>
                        </a:rPr>
                        <a:t>53%</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a:noFill/>
                    </a:lnB>
                  </a:tcPr>
                </a:tc>
              </a:tr>
              <a:tr h="200313">
                <a:tc>
                  <a:txBody>
                    <a:bodyPr/>
                    <a:lstStyle/>
                    <a:p>
                      <a:pPr algn="ctr" fontAlgn="ctr"/>
                      <a:r>
                        <a:rPr lang="en-US" sz="1200" b="1" i="0" u="none" strike="noStrike">
                          <a:solidFill>
                            <a:srgbClr val="000000"/>
                          </a:solidFill>
                          <a:effectLst/>
                          <a:latin typeface="Calibri"/>
                        </a:rPr>
                        <a:t>Denmark</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nb-NO" sz="1200" b="0" i="0" u="none" strike="noStrike">
                          <a:solidFill>
                            <a:srgbClr val="000000"/>
                          </a:solidFill>
                          <a:effectLst/>
                          <a:latin typeface="Calibri"/>
                        </a:rPr>
                        <a:t>7.9</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nb-NO" sz="1200" b="0" i="0" u="none" strike="noStrike">
                          <a:solidFill>
                            <a:srgbClr val="000000"/>
                          </a:solidFill>
                          <a:effectLst/>
                          <a:latin typeface="Calibri"/>
                        </a:rPr>
                        <a:t>7.9</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en-US" sz="1200" b="0" i="0" u="none" strike="noStrike">
                          <a:solidFill>
                            <a:srgbClr val="000000"/>
                          </a:solidFill>
                          <a:effectLst/>
                          <a:latin typeface="Calibri"/>
                        </a:rPr>
                        <a:t>100%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r>
              <a:tr h="200313">
                <a:tc>
                  <a:txBody>
                    <a:bodyPr/>
                    <a:lstStyle/>
                    <a:p>
                      <a:pPr algn="ctr" fontAlgn="ctr"/>
                      <a:r>
                        <a:rPr lang="en-US" sz="1200" b="1" i="0" u="none" strike="noStrike">
                          <a:solidFill>
                            <a:srgbClr val="000000"/>
                          </a:solidFill>
                          <a:effectLst/>
                          <a:latin typeface="Calibri"/>
                        </a:rPr>
                        <a:t>Estonia</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nb-NO" sz="1200" b="0" i="0" u="none" strike="noStrike">
                          <a:solidFill>
                            <a:srgbClr val="000000"/>
                          </a:solidFill>
                          <a:effectLst/>
                          <a:latin typeface="Calibri"/>
                        </a:rPr>
                        <a:t>0.5</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nb-NO" sz="1200" b="0" i="0" u="none" strike="noStrike">
                          <a:solidFill>
                            <a:srgbClr val="000000"/>
                          </a:solidFill>
                          <a:effectLst/>
                          <a:latin typeface="Calibri"/>
                        </a:rPr>
                        <a:t>0.3</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pt-BR" sz="1200" b="0" i="0" u="none" strike="noStrike">
                          <a:solidFill>
                            <a:srgbClr val="000000"/>
                          </a:solidFill>
                          <a:effectLst/>
                          <a:latin typeface="Calibri"/>
                        </a:rPr>
                        <a:t>53%</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r>
              <a:tr h="200313">
                <a:tc>
                  <a:txBody>
                    <a:bodyPr/>
                    <a:lstStyle/>
                    <a:p>
                      <a:pPr algn="ctr" fontAlgn="ctr"/>
                      <a:r>
                        <a:rPr lang="en-US" sz="1200" b="1" i="0" u="none" strike="noStrike">
                          <a:solidFill>
                            <a:srgbClr val="000000"/>
                          </a:solidFill>
                          <a:effectLst/>
                          <a:latin typeface="Calibri"/>
                        </a:rPr>
                        <a:t>France</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nb-NO" sz="1200" b="0" i="0" u="none" strike="noStrike">
                          <a:solidFill>
                            <a:srgbClr val="000000"/>
                          </a:solidFill>
                          <a:effectLst/>
                          <a:latin typeface="Calibri"/>
                        </a:rPr>
                        <a:t>35.0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hr-HR" sz="1200" b="0" i="0" u="none" strike="noStrike">
                          <a:solidFill>
                            <a:srgbClr val="000000"/>
                          </a:solidFill>
                          <a:effectLst/>
                          <a:latin typeface="Calibri"/>
                        </a:rPr>
                        <a:t>26.7</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pt-BR" sz="1200" b="0" i="0" u="none" strike="noStrike">
                          <a:solidFill>
                            <a:srgbClr val="000000"/>
                          </a:solidFill>
                          <a:effectLst/>
                          <a:latin typeface="Calibri"/>
                        </a:rPr>
                        <a:t>76%</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r>
              <a:tr h="200313">
                <a:tc>
                  <a:txBody>
                    <a:bodyPr/>
                    <a:lstStyle/>
                    <a:p>
                      <a:pPr algn="ctr" fontAlgn="ctr"/>
                      <a:r>
                        <a:rPr lang="en-US" sz="1200" b="1" i="0" u="none" strike="noStrike">
                          <a:solidFill>
                            <a:srgbClr val="000000"/>
                          </a:solidFill>
                          <a:effectLst/>
                          <a:latin typeface="Calibri"/>
                        </a:rPr>
                        <a:t>Germany</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hr-HR" sz="1200" b="0" i="0" u="none" strike="noStrike">
                          <a:solidFill>
                            <a:srgbClr val="000000"/>
                          </a:solidFill>
                          <a:effectLst/>
                          <a:latin typeface="Calibri"/>
                        </a:rPr>
                        <a:t>93.0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nb-NO" sz="1200" b="0" i="0" u="none" strike="noStrike">
                          <a:solidFill>
                            <a:srgbClr val="000000"/>
                          </a:solidFill>
                          <a:effectLst/>
                          <a:latin typeface="Calibri"/>
                        </a:rPr>
                        <a:t>47.0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pt-BR" sz="1200" b="0" i="0" u="none" strike="noStrike">
                          <a:solidFill>
                            <a:srgbClr val="000000"/>
                          </a:solidFill>
                          <a:effectLst/>
                          <a:latin typeface="Calibri"/>
                        </a:rPr>
                        <a:t>51%</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r>
              <a:tr h="200313">
                <a:tc>
                  <a:txBody>
                    <a:bodyPr/>
                    <a:lstStyle/>
                    <a:p>
                      <a:pPr algn="ctr" fontAlgn="ctr"/>
                      <a:r>
                        <a:rPr lang="en-US" sz="1200" b="1" i="0" u="none" strike="noStrike">
                          <a:solidFill>
                            <a:srgbClr val="000000"/>
                          </a:solidFill>
                          <a:effectLst/>
                          <a:latin typeface="Calibri"/>
                        </a:rPr>
                        <a:t>Hungary</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hr-HR" sz="1200" b="0" i="0" u="none" strike="noStrike">
                          <a:solidFill>
                            <a:srgbClr val="000000"/>
                          </a:solidFill>
                          <a:effectLst/>
                          <a:latin typeface="Calibri"/>
                        </a:rPr>
                        <a:t>8.0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hr-HR" sz="1200" b="0" i="0" u="none" strike="noStrike">
                          <a:solidFill>
                            <a:srgbClr val="000000"/>
                          </a:solidFill>
                          <a:effectLst/>
                          <a:latin typeface="Calibri"/>
                        </a:rPr>
                        <a:t>6.2</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uk-UA" sz="1200" b="0" i="0" u="none" strike="noStrike">
                          <a:solidFill>
                            <a:srgbClr val="000000"/>
                          </a:solidFill>
                          <a:effectLst/>
                          <a:latin typeface="Calibri"/>
                        </a:rPr>
                        <a:t>77%</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r>
              <a:tr h="200313">
                <a:tc>
                  <a:txBody>
                    <a:bodyPr/>
                    <a:lstStyle/>
                    <a:p>
                      <a:pPr algn="ctr" fontAlgn="ctr"/>
                      <a:r>
                        <a:rPr lang="en-US" sz="1200" b="1" i="0" u="none" strike="noStrike">
                          <a:solidFill>
                            <a:srgbClr val="000000"/>
                          </a:solidFill>
                          <a:effectLst/>
                          <a:latin typeface="Calibri"/>
                        </a:rPr>
                        <a:t>Italy</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nb-NO" sz="1200" b="0" i="0" u="none" strike="noStrike">
                          <a:solidFill>
                            <a:srgbClr val="000000"/>
                          </a:solidFill>
                          <a:effectLst/>
                          <a:latin typeface="Calibri"/>
                        </a:rPr>
                        <a:t>20.1</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hr-HR" sz="1200" b="0" i="0" u="none" strike="noStrike">
                          <a:solidFill>
                            <a:srgbClr val="000000"/>
                          </a:solidFill>
                          <a:effectLst/>
                          <a:latin typeface="Calibri"/>
                        </a:rPr>
                        <a:t>13.4</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is-IS" sz="1200" b="0" i="0" u="none" strike="noStrike">
                          <a:solidFill>
                            <a:srgbClr val="000000"/>
                          </a:solidFill>
                          <a:effectLst/>
                          <a:latin typeface="Calibri"/>
                        </a:rPr>
                        <a:t>67%</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r>
              <a:tr h="200313">
                <a:tc>
                  <a:txBody>
                    <a:bodyPr/>
                    <a:lstStyle/>
                    <a:p>
                      <a:pPr algn="ctr" fontAlgn="ctr"/>
                      <a:r>
                        <a:rPr lang="en-US" sz="1200" b="1" i="0" u="none" strike="noStrike">
                          <a:solidFill>
                            <a:srgbClr val="000000"/>
                          </a:solidFill>
                          <a:effectLst/>
                          <a:latin typeface="Calibri"/>
                        </a:rPr>
                        <a:t>Norway</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hr-HR" sz="1200" b="0" i="0" u="none" strike="noStrike">
                          <a:solidFill>
                            <a:srgbClr val="000000"/>
                          </a:solidFill>
                          <a:effectLst/>
                          <a:latin typeface="Calibri"/>
                        </a:rPr>
                        <a:t>12.0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hr-HR" sz="1200" b="0" i="0" u="none" strike="noStrike">
                          <a:solidFill>
                            <a:srgbClr val="000000"/>
                          </a:solidFill>
                          <a:effectLst/>
                          <a:latin typeface="Calibri"/>
                        </a:rPr>
                        <a:t>8.2</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is-IS" sz="1200" b="0" i="0" u="none" strike="noStrike" dirty="0">
                          <a:solidFill>
                            <a:srgbClr val="000000"/>
                          </a:solidFill>
                          <a:effectLst/>
                          <a:latin typeface="Calibri"/>
                        </a:rPr>
                        <a:t>68%</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r>
              <a:tr h="200313">
                <a:tc>
                  <a:txBody>
                    <a:bodyPr/>
                    <a:lstStyle/>
                    <a:p>
                      <a:pPr algn="ctr" fontAlgn="ctr"/>
                      <a:r>
                        <a:rPr lang="en-US" sz="1200" b="1" i="0" u="none" strike="noStrike">
                          <a:solidFill>
                            <a:srgbClr val="000000"/>
                          </a:solidFill>
                          <a:effectLst/>
                          <a:latin typeface="Calibri"/>
                        </a:rPr>
                        <a:t>Spain</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hr-HR" sz="1200" b="0" i="0" u="none" strike="noStrike">
                          <a:solidFill>
                            <a:srgbClr val="000000"/>
                          </a:solidFill>
                          <a:effectLst/>
                          <a:latin typeface="Calibri"/>
                        </a:rPr>
                        <a:t>32.5</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hr-HR" sz="1200" b="0" i="0" u="none" strike="noStrike">
                          <a:solidFill>
                            <a:srgbClr val="000000"/>
                          </a:solidFill>
                          <a:effectLst/>
                          <a:latin typeface="Calibri"/>
                        </a:rPr>
                        <a:t>8.0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25%</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tcPr>
                </a:tc>
              </a:tr>
              <a:tr h="200313">
                <a:tc>
                  <a:txBody>
                    <a:bodyPr/>
                    <a:lstStyle/>
                    <a:p>
                      <a:pPr algn="ctr" fontAlgn="ctr"/>
                      <a:r>
                        <a:rPr lang="en-US" sz="1200" b="1" i="0" u="none" strike="noStrike">
                          <a:solidFill>
                            <a:srgbClr val="000000"/>
                          </a:solidFill>
                          <a:effectLst/>
                          <a:latin typeface="Calibri"/>
                        </a:rPr>
                        <a:t>Switzerland</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nb-NO" sz="1200" b="0" i="0" u="none" strike="noStrike">
                          <a:solidFill>
                            <a:srgbClr val="000000"/>
                          </a:solidFill>
                          <a:effectLst/>
                          <a:latin typeface="Calibri"/>
                        </a:rPr>
                        <a:t>41.0</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nb-NO" sz="1200" b="0" i="0" u="none" strike="noStrike">
                          <a:solidFill>
                            <a:srgbClr val="000000"/>
                          </a:solidFill>
                          <a:effectLst/>
                          <a:latin typeface="Calibri"/>
                        </a:rPr>
                        <a:t>25.1</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c>
                  <a:txBody>
                    <a:bodyPr/>
                    <a:lstStyle/>
                    <a:p>
                      <a:pPr algn="ctr" fontAlgn="ctr"/>
                      <a:r>
                        <a:rPr lang="pt-BR" sz="1200" b="0" i="0" u="none" strike="noStrike">
                          <a:solidFill>
                            <a:srgbClr val="000000"/>
                          </a:solidFill>
                          <a:effectLst/>
                          <a:latin typeface="Calibri"/>
                        </a:rPr>
                        <a:t>61%</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a:noFill/>
                    </a:lnB>
                    <a:solidFill>
                      <a:srgbClr val="D9D9D9"/>
                    </a:solidFill>
                  </a:tcPr>
                </a:tc>
              </a:tr>
              <a:tr h="213667">
                <a:tc>
                  <a:txBody>
                    <a:bodyPr/>
                    <a:lstStyle/>
                    <a:p>
                      <a:pPr algn="ctr" fontAlgn="ctr"/>
                      <a:r>
                        <a:rPr lang="en-US" sz="1200" b="1" i="0" u="none" strike="noStrike">
                          <a:solidFill>
                            <a:srgbClr val="000000"/>
                          </a:solidFill>
                          <a:effectLst/>
                          <a:latin typeface="Calibri"/>
                        </a:rPr>
                        <a:t>United Kingdom</a:t>
                      </a:r>
                    </a:p>
                  </a:txBody>
                  <a:tcPr marL="0" marR="0" marT="0" marB="0" anchor="ctr">
                    <a:lnL w="1270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w="12700" cap="flat" cmpd="sng" algn="ctr">
                      <a:solidFill>
                        <a:srgbClr val="800000"/>
                      </a:solidFill>
                      <a:prstDash val="solid"/>
                      <a:round/>
                      <a:headEnd type="none" w="med" len="med"/>
                      <a:tailEnd type="none" w="med" len="med"/>
                    </a:lnB>
                  </a:tcPr>
                </a:tc>
                <a:tc>
                  <a:txBody>
                    <a:bodyPr/>
                    <a:lstStyle/>
                    <a:p>
                      <a:pPr algn="ctr" fontAlgn="ctr"/>
                      <a:r>
                        <a:rPr lang="nb-NO" sz="1200" b="0" i="0" u="none" strike="noStrike">
                          <a:solidFill>
                            <a:srgbClr val="000000"/>
                          </a:solidFill>
                          <a:effectLst/>
                          <a:latin typeface="Calibri"/>
                        </a:rPr>
                        <a:t>31.4</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w="12700" cap="flat" cmpd="sng" algn="ctr">
                      <a:solidFill>
                        <a:srgbClr val="800000"/>
                      </a:solidFill>
                      <a:prstDash val="solid"/>
                      <a:round/>
                      <a:headEnd type="none" w="med" len="med"/>
                      <a:tailEnd type="none" w="med" len="med"/>
                    </a:lnB>
                  </a:tcPr>
                </a:tc>
                <a:tc>
                  <a:txBody>
                    <a:bodyPr/>
                    <a:lstStyle/>
                    <a:p>
                      <a:pPr algn="ctr" fontAlgn="ctr"/>
                      <a:r>
                        <a:rPr lang="nb-NO" sz="1200" b="0" i="0" u="none" strike="noStrike">
                          <a:solidFill>
                            <a:srgbClr val="000000"/>
                          </a:solidFill>
                          <a:effectLst/>
                          <a:latin typeface="Calibri"/>
                        </a:rPr>
                        <a:t>27.8</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w="12700" cap="flat" cmpd="sng" algn="ctr">
                      <a:solidFill>
                        <a:srgbClr val="800000"/>
                      </a:solidFill>
                      <a:prstDash val="solid"/>
                      <a:round/>
                      <a:headEnd type="none" w="med" len="med"/>
                      <a:tailEnd type="none" w="med" len="med"/>
                    </a:lnB>
                  </a:tcPr>
                </a:tc>
                <a:tc>
                  <a:txBody>
                    <a:bodyPr/>
                    <a:lstStyle/>
                    <a:p>
                      <a:pPr algn="ctr" fontAlgn="b"/>
                      <a:r>
                        <a:rPr lang="it-IT" sz="1200" b="0" i="0" u="none" strike="noStrike">
                          <a:solidFill>
                            <a:srgbClr val="000000"/>
                          </a:solidFill>
                          <a:effectLst/>
                          <a:latin typeface="Calibri"/>
                        </a:rPr>
                        <a:t>89%</a:t>
                      </a:r>
                    </a:p>
                  </a:txBody>
                  <a:tcPr marL="0" marR="0" marT="0" marB="0" anchor="b">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a:noFill/>
                    </a:lnT>
                    <a:lnB w="12700" cap="flat" cmpd="sng" algn="ctr">
                      <a:solidFill>
                        <a:srgbClr val="800000"/>
                      </a:solidFill>
                      <a:prstDash val="solid"/>
                      <a:round/>
                      <a:headEnd type="none" w="med" len="med"/>
                      <a:tailEnd type="none" w="med" len="med"/>
                    </a:lnB>
                  </a:tcPr>
                </a:tc>
              </a:tr>
              <a:tr h="253730">
                <a:tc>
                  <a:txBody>
                    <a:bodyPr/>
                    <a:lstStyle/>
                    <a:p>
                      <a:pPr algn="ctr" fontAlgn="ctr"/>
                      <a:r>
                        <a:rPr lang="en-US" sz="1400" b="1" i="0" u="none" strike="noStrike" dirty="0">
                          <a:solidFill>
                            <a:srgbClr val="000000"/>
                          </a:solidFill>
                          <a:effectLst/>
                          <a:latin typeface="Calibri"/>
                        </a:rPr>
                        <a:t>total</a:t>
                      </a:r>
                    </a:p>
                  </a:txBody>
                  <a:tcPr marL="0" marR="0" marT="0" marB="0" anchor="ctr">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2F2F2"/>
                    </a:solidFill>
                  </a:tcPr>
                </a:tc>
                <a:tc>
                  <a:txBody>
                    <a:bodyPr/>
                    <a:lstStyle/>
                    <a:p>
                      <a:pPr algn="ctr" fontAlgn="ctr"/>
                      <a:r>
                        <a:rPr lang="hr-HR" sz="1400" b="1" i="0" u="none" strike="noStrike">
                          <a:solidFill>
                            <a:srgbClr val="000000"/>
                          </a:solidFill>
                          <a:effectLst/>
                          <a:latin typeface="Calibri"/>
                        </a:rPr>
                        <a:t>292.6</a:t>
                      </a:r>
                    </a:p>
                  </a:txBody>
                  <a:tcPr marL="0" marR="0" marT="0" marB="0" anchor="ctr">
                    <a:lnL>
                      <a:noFill/>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2F2F2"/>
                    </a:solidFill>
                  </a:tcPr>
                </a:tc>
                <a:tc>
                  <a:txBody>
                    <a:bodyPr/>
                    <a:lstStyle/>
                    <a:p>
                      <a:pPr algn="ctr" fontAlgn="ctr"/>
                      <a:r>
                        <a:rPr lang="hr-HR" sz="1400" b="1" i="0" u="none" strike="noStrike">
                          <a:solidFill>
                            <a:srgbClr val="000000"/>
                          </a:solidFill>
                          <a:effectLst/>
                          <a:latin typeface="Calibri"/>
                        </a:rPr>
                        <a:t>176.5</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2F2F2"/>
                    </a:solidFill>
                  </a:tcPr>
                </a:tc>
                <a:tc>
                  <a:txBody>
                    <a:bodyPr/>
                    <a:lstStyle/>
                    <a:p>
                      <a:pPr algn="ctr" fontAlgn="ctr"/>
                      <a:r>
                        <a:rPr lang="sk-SK" sz="1400" b="1" i="0" u="none" strike="noStrike" dirty="0">
                          <a:solidFill>
                            <a:srgbClr val="000000"/>
                          </a:solidFill>
                          <a:effectLst/>
                          <a:latin typeface="Calibri"/>
                        </a:rPr>
                        <a:t> </a:t>
                      </a:r>
                    </a:p>
                  </a:txBody>
                  <a:tcPr marL="0" marR="0" marT="0" marB="0" anchor="ctr">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515064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NSS delivery model approved by ESS STC (Oct. 2014)</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pPr/>
              <a:t>14</a:t>
            </a:fld>
            <a:endParaRPr lang="sv-SE"/>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3107" y="29150"/>
            <a:ext cx="5575098" cy="8471217"/>
          </a:xfrm>
          <a:prstGeom prst="rect">
            <a:avLst/>
          </a:prstGeom>
          <a:noFill/>
          <a:ln>
            <a:noFill/>
          </a:ln>
        </p:spPr>
      </p:pic>
      <p:sp>
        <p:nvSpPr>
          <p:cNvPr id="7" name="Rectangle 6"/>
          <p:cNvSpPr/>
          <p:nvPr/>
        </p:nvSpPr>
        <p:spPr>
          <a:xfrm>
            <a:off x="1352878" y="6356350"/>
            <a:ext cx="1062974" cy="2076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2858168" y="6563973"/>
            <a:ext cx="1062974" cy="29402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795503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696253" cy="1441531"/>
          </a:xfrm>
        </p:spPr>
        <p:txBody>
          <a:bodyPr/>
          <a:lstStyle/>
          <a:p>
            <a:r>
              <a:rPr lang="en-US" dirty="0">
                <a:solidFill>
                  <a:srgbClr val="FFFFFF"/>
                </a:solidFill>
                <a:uFill>
                  <a:solidFill>
                    <a:srgbClr val="FFFFFF"/>
                  </a:solidFill>
                </a:uFill>
                <a:latin typeface="Arial"/>
                <a:ea typeface="Arial"/>
                <a:cs typeface="Arial"/>
                <a:sym typeface="Arial"/>
              </a:rPr>
              <a:t>Procedure for Decisions on Construction of </a:t>
            </a:r>
            <a:r>
              <a:rPr lang="en-US" dirty="0" smtClean="0">
                <a:solidFill>
                  <a:srgbClr val="FFFFFF"/>
                </a:solidFill>
                <a:uFill>
                  <a:solidFill>
                    <a:srgbClr val="FFFFFF"/>
                  </a:solidFill>
                </a:uFill>
                <a:latin typeface="Arial"/>
                <a:ea typeface="Arial"/>
                <a:cs typeface="Arial"/>
                <a:sym typeface="Arial"/>
              </a:rPr>
              <a:t>Instruments</a:t>
            </a:r>
            <a:endParaRPr lang="en-US" dirty="0"/>
          </a:p>
        </p:txBody>
      </p:sp>
      <p:sp>
        <p:nvSpPr>
          <p:cNvPr id="3" name="Content Placeholder 2"/>
          <p:cNvSpPr>
            <a:spLocks noGrp="1"/>
          </p:cNvSpPr>
          <p:nvPr>
            <p:ph idx="1"/>
          </p:nvPr>
        </p:nvSpPr>
        <p:spPr>
          <a:xfrm>
            <a:off x="569993" y="1536959"/>
            <a:ext cx="8116807" cy="4993155"/>
          </a:xfrm>
        </p:spPr>
        <p:txBody>
          <a:bodyPr/>
          <a:lstStyle/>
          <a:p>
            <a:pPr marL="342900" indent="-342900">
              <a:buFont typeface="Arial"/>
              <a:buChar char="•"/>
            </a:pPr>
            <a:r>
              <a:rPr lang="en-US" dirty="0" smtClean="0">
                <a:solidFill>
                  <a:schemeClr val="tx1"/>
                </a:solidFill>
              </a:rPr>
              <a:t>So far two </a:t>
            </a:r>
            <a:r>
              <a:rPr lang="en-US" dirty="0">
                <a:solidFill>
                  <a:schemeClr val="tx1"/>
                </a:solidFill>
              </a:rPr>
              <a:t>step process: Council decisions to enter Phase 1, preliminary design and then individual decisions on the construction </a:t>
            </a:r>
            <a:r>
              <a:rPr lang="en-US" dirty="0" smtClean="0">
                <a:solidFill>
                  <a:schemeClr val="tx1"/>
                </a:solidFill>
              </a:rPr>
              <a:t>baseline, </a:t>
            </a:r>
            <a:r>
              <a:rPr lang="en-US" b="1" dirty="0" smtClean="0">
                <a:solidFill>
                  <a:schemeClr val="tx1"/>
                </a:solidFill>
              </a:rPr>
              <a:t>a cost book value</a:t>
            </a:r>
            <a:r>
              <a:rPr lang="en-US" dirty="0" smtClean="0">
                <a:solidFill>
                  <a:schemeClr val="tx1"/>
                </a:solidFill>
              </a:rPr>
              <a:t> </a:t>
            </a:r>
            <a:r>
              <a:rPr lang="en-US" dirty="0">
                <a:solidFill>
                  <a:schemeClr val="tx1"/>
                </a:solidFill>
              </a:rPr>
              <a:t>and to enter the Phase 2, construction for each individual instrument. </a:t>
            </a:r>
            <a:endParaRPr lang="en-US" dirty="0" smtClean="0">
              <a:solidFill>
                <a:schemeClr val="tx1"/>
              </a:solidFill>
            </a:endParaRPr>
          </a:p>
          <a:p>
            <a:pPr marL="342900" indent="-342900">
              <a:buFont typeface="Arial"/>
              <a:buChar char="•"/>
            </a:pPr>
            <a:r>
              <a:rPr lang="en-US" dirty="0" smtClean="0">
                <a:solidFill>
                  <a:schemeClr val="tx1"/>
                </a:solidFill>
              </a:rPr>
              <a:t>The </a:t>
            </a:r>
            <a:r>
              <a:rPr lang="en-US" dirty="0">
                <a:solidFill>
                  <a:schemeClr val="tx1"/>
                </a:solidFill>
              </a:rPr>
              <a:t>proposal to Council in </a:t>
            </a:r>
            <a:r>
              <a:rPr lang="en-US" dirty="0" smtClean="0">
                <a:solidFill>
                  <a:schemeClr val="tx1"/>
                </a:solidFill>
              </a:rPr>
              <a:t>Dec. </a:t>
            </a:r>
            <a:r>
              <a:rPr lang="en-US" dirty="0">
                <a:solidFill>
                  <a:schemeClr val="tx1"/>
                </a:solidFill>
              </a:rPr>
              <a:t>2016 will include a strategy for early science success, which instruments should be the first eight in user operation in 2023 and, as far as possible, </a:t>
            </a:r>
            <a:r>
              <a:rPr lang="en-US" b="1" dirty="0">
                <a:solidFill>
                  <a:schemeClr val="tx1"/>
                </a:solidFill>
              </a:rPr>
              <a:t>cost book values</a:t>
            </a:r>
            <a:r>
              <a:rPr lang="en-US" dirty="0">
                <a:solidFill>
                  <a:schemeClr val="tx1"/>
                </a:solidFill>
              </a:rPr>
              <a:t> for 13 of the instruments in phase 1 (2 other instruments already have assigned values). </a:t>
            </a:r>
            <a:endParaRPr lang="en-US" dirty="0" smtClean="0">
              <a:solidFill>
                <a:schemeClr val="tx1"/>
              </a:solidFill>
            </a:endParaRPr>
          </a:p>
          <a:p>
            <a:pPr marL="342900" indent="-342900">
              <a:buFont typeface="Arial"/>
              <a:buChar char="•"/>
            </a:pPr>
            <a:r>
              <a:rPr lang="en-US" dirty="0" smtClean="0">
                <a:solidFill>
                  <a:schemeClr val="tx1"/>
                </a:solidFill>
              </a:rPr>
              <a:t>In Dec. 2016 most instruments will not have finished Phase 1</a:t>
            </a:r>
          </a:p>
          <a:p>
            <a:pPr marL="342900" indent="-342900">
              <a:buFont typeface="Arial"/>
              <a:buChar char="•"/>
            </a:pPr>
            <a:r>
              <a:rPr lang="en-US" dirty="0" smtClean="0">
                <a:solidFill>
                  <a:schemeClr val="tx1"/>
                </a:solidFill>
              </a:rPr>
              <a:t>It is proposed to add </a:t>
            </a:r>
            <a:r>
              <a:rPr lang="en-US" dirty="0">
                <a:solidFill>
                  <a:schemeClr val="tx1"/>
                </a:solidFill>
              </a:rPr>
              <a:t>an intermediate step which provides an overall view of the breakdown of the </a:t>
            </a:r>
            <a:r>
              <a:rPr lang="en-US" dirty="0" err="1">
                <a:solidFill>
                  <a:schemeClr val="tx1"/>
                </a:solidFill>
              </a:rPr>
              <a:t>ringfenced</a:t>
            </a:r>
            <a:r>
              <a:rPr lang="en-US" dirty="0">
                <a:solidFill>
                  <a:schemeClr val="tx1"/>
                </a:solidFill>
              </a:rPr>
              <a:t> NSS construction </a:t>
            </a:r>
            <a:r>
              <a:rPr lang="en-US" dirty="0" smtClean="0">
                <a:solidFill>
                  <a:schemeClr val="tx1"/>
                </a:solidFill>
              </a:rPr>
              <a:t>budget </a:t>
            </a:r>
            <a:r>
              <a:rPr lang="en-US" b="1" dirty="0" smtClean="0">
                <a:solidFill>
                  <a:schemeClr val="tx1"/>
                </a:solidFill>
              </a:rPr>
              <a:t>including cost book values</a:t>
            </a:r>
            <a:r>
              <a:rPr lang="en-US" dirty="0" smtClean="0">
                <a:solidFill>
                  <a:schemeClr val="tx1"/>
                </a:solidFill>
              </a:rPr>
              <a:t> </a:t>
            </a:r>
            <a:r>
              <a:rPr lang="en-US" dirty="0">
                <a:solidFill>
                  <a:schemeClr val="tx1"/>
                </a:solidFill>
              </a:rPr>
              <a:t>and the preliminary schedule for the instrument program. </a:t>
            </a:r>
          </a:p>
        </p:txBody>
      </p:sp>
      <p:sp>
        <p:nvSpPr>
          <p:cNvPr id="4" name="Slide Number Placeholder 3"/>
          <p:cNvSpPr>
            <a:spLocks noGrp="1"/>
          </p:cNvSpPr>
          <p:nvPr>
            <p:ph type="sldNum" sz="quarter" idx="12"/>
          </p:nvPr>
        </p:nvSpPr>
        <p:spPr/>
        <p:txBody>
          <a:bodyPr/>
          <a:lstStyle/>
          <a:p>
            <a:fld id="{038C62C7-F79B-CD4A-A5DF-5683BBEC4A65}" type="slidenum">
              <a:rPr lang="sv-SE" smtClean="0"/>
              <a:pPr/>
              <a:t>15</a:t>
            </a:fld>
            <a:endParaRPr lang="sv-SE"/>
          </a:p>
        </p:txBody>
      </p:sp>
    </p:spTree>
    <p:extLst>
      <p:ext uri="{BB962C8B-B14F-4D97-AF65-F5344CB8AC3E}">
        <p14:creationId xmlns:p14="http://schemas.microsoft.com/office/powerpoint/2010/main" val="2051054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759740" cy="1441531"/>
          </a:xfrm>
        </p:spPr>
        <p:txBody>
          <a:bodyPr/>
          <a:lstStyle/>
          <a:p>
            <a:r>
              <a:rPr lang="en-US" dirty="0">
                <a:solidFill>
                  <a:srgbClr val="FFFFFF"/>
                </a:solidFill>
                <a:uFill>
                  <a:solidFill>
                    <a:srgbClr val="FFFFFF"/>
                  </a:solidFill>
                </a:uFill>
                <a:latin typeface="Arial"/>
                <a:ea typeface="Arial"/>
                <a:cs typeface="Arial"/>
                <a:sym typeface="Arial"/>
              </a:rPr>
              <a:t>Procedure for Decisions on Construction of </a:t>
            </a:r>
            <a:r>
              <a:rPr lang="en-US" dirty="0" smtClean="0">
                <a:solidFill>
                  <a:srgbClr val="FFFFFF"/>
                </a:solidFill>
                <a:uFill>
                  <a:solidFill>
                    <a:srgbClr val="FFFFFF"/>
                  </a:solidFill>
                </a:uFill>
                <a:latin typeface="Arial"/>
                <a:ea typeface="Arial"/>
                <a:cs typeface="Arial"/>
                <a:sym typeface="Arial"/>
              </a:rPr>
              <a:t>Instruments</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pPr/>
              <a:t>16</a:t>
            </a:fld>
            <a:endParaRPr lang="sv-SE"/>
          </a:p>
        </p:txBody>
      </p:sp>
      <p:sp>
        <p:nvSpPr>
          <p:cNvPr id="5" name="Content Placeholder 2"/>
          <p:cNvSpPr>
            <a:spLocks noGrp="1"/>
          </p:cNvSpPr>
          <p:nvPr>
            <p:ph idx="1"/>
          </p:nvPr>
        </p:nvSpPr>
        <p:spPr>
          <a:xfrm>
            <a:off x="113321" y="1536959"/>
            <a:ext cx="8116807" cy="4993155"/>
          </a:xfrm>
        </p:spPr>
        <p:txBody>
          <a:bodyPr/>
          <a:lstStyle/>
          <a:p>
            <a:pPr marL="342900" indent="-342900">
              <a:buFont typeface="Arial"/>
              <a:buChar char="•"/>
            </a:pPr>
            <a:r>
              <a:rPr lang="en-US" dirty="0" smtClean="0">
                <a:solidFill>
                  <a:schemeClr val="tx1"/>
                </a:solidFill>
              </a:rPr>
              <a:t>This </a:t>
            </a:r>
            <a:r>
              <a:rPr lang="en-US" dirty="0">
                <a:solidFill>
                  <a:schemeClr val="tx1"/>
                </a:solidFill>
              </a:rPr>
              <a:t>approach has the great advantage that it will be possible to propose an overall strategy and close to complete view for the 16 instruments which are in the scope of NSS within the </a:t>
            </a:r>
            <a:r>
              <a:rPr lang="en-US" dirty="0" err="1">
                <a:solidFill>
                  <a:schemeClr val="tx1"/>
                </a:solidFill>
              </a:rPr>
              <a:t>ringfenced</a:t>
            </a:r>
            <a:r>
              <a:rPr lang="en-US" dirty="0">
                <a:solidFill>
                  <a:schemeClr val="tx1"/>
                </a:solidFill>
              </a:rPr>
              <a:t> NSS construction budget. </a:t>
            </a:r>
          </a:p>
          <a:p>
            <a:endParaRPr lang="en-US" dirty="0">
              <a:solidFill>
                <a:schemeClr val="tx1"/>
              </a:solidFill>
            </a:endParaRPr>
          </a:p>
        </p:txBody>
      </p:sp>
      <p:sp>
        <p:nvSpPr>
          <p:cNvPr id="36" name="TextBox 35"/>
          <p:cNvSpPr txBox="1"/>
          <p:nvPr/>
        </p:nvSpPr>
        <p:spPr>
          <a:xfrm>
            <a:off x="0" y="3176804"/>
            <a:ext cx="3630244" cy="3477875"/>
          </a:xfrm>
          <a:prstGeom prst="rect">
            <a:avLst/>
          </a:prstGeom>
          <a:noFill/>
        </p:spPr>
        <p:txBody>
          <a:bodyPr wrap="square" rtlCol="0">
            <a:spAutoFit/>
          </a:bodyPr>
          <a:lstStyle/>
          <a:p>
            <a:pPr marL="342900" indent="-342900">
              <a:buFont typeface="Arial"/>
              <a:buChar char="•"/>
            </a:pPr>
            <a:r>
              <a:rPr lang="en-US" sz="2000" dirty="0">
                <a:solidFill>
                  <a:prstClr val="black"/>
                </a:solidFill>
              </a:rPr>
              <a:t>Therefore it is proposed to </a:t>
            </a:r>
            <a:r>
              <a:rPr lang="en-US" sz="2000" b="1" dirty="0">
                <a:solidFill>
                  <a:prstClr val="black"/>
                </a:solidFill>
              </a:rPr>
              <a:t>allow the provision of a cost book value before the completion of phase 1 (Tollgate 2) </a:t>
            </a:r>
            <a:r>
              <a:rPr lang="en-US" sz="2000" dirty="0">
                <a:solidFill>
                  <a:prstClr val="black"/>
                </a:solidFill>
              </a:rPr>
              <a:t>to allow an overall view and alignment of the NSS construction budget. The final Council decision to construct an instrument will take place after Tollgate 2 as agreed previously. </a:t>
            </a:r>
          </a:p>
        </p:txBody>
      </p:sp>
      <p:pic>
        <p:nvPicPr>
          <p:cNvPr id="3" name="Picture 2"/>
          <p:cNvPicPr>
            <a:picLocks noChangeAspect="1"/>
          </p:cNvPicPr>
          <p:nvPr/>
        </p:nvPicPr>
        <p:blipFill>
          <a:blip r:embed="rId2"/>
          <a:stretch>
            <a:fillRect/>
          </a:stretch>
        </p:blipFill>
        <p:spPr>
          <a:xfrm>
            <a:off x="3533801" y="2506460"/>
            <a:ext cx="5694865" cy="4370235"/>
          </a:xfrm>
          <a:prstGeom prst="rect">
            <a:avLst/>
          </a:prstGeom>
        </p:spPr>
      </p:pic>
    </p:spTree>
    <p:extLst>
      <p:ext uri="{BB962C8B-B14F-4D97-AF65-F5344CB8AC3E}">
        <p14:creationId xmlns:p14="http://schemas.microsoft.com/office/powerpoint/2010/main" val="3025812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759740" cy="1441531"/>
          </a:xfrm>
        </p:spPr>
        <p:txBody>
          <a:bodyPr/>
          <a:lstStyle/>
          <a:p>
            <a:r>
              <a:rPr lang="en-US" dirty="0">
                <a:solidFill>
                  <a:srgbClr val="FFFFFF"/>
                </a:solidFill>
                <a:uFill>
                  <a:solidFill>
                    <a:srgbClr val="FFFFFF"/>
                  </a:solidFill>
                </a:uFill>
                <a:latin typeface="Arial"/>
                <a:ea typeface="Arial"/>
                <a:cs typeface="Arial"/>
                <a:sym typeface="Arial"/>
              </a:rPr>
              <a:t>Procedure for Decisions on Construction of </a:t>
            </a:r>
            <a:r>
              <a:rPr lang="en-US" dirty="0" smtClean="0">
                <a:solidFill>
                  <a:srgbClr val="FFFFFF"/>
                </a:solidFill>
                <a:uFill>
                  <a:solidFill>
                    <a:srgbClr val="FFFFFF"/>
                  </a:solidFill>
                </a:uFill>
                <a:latin typeface="Arial"/>
                <a:ea typeface="Arial"/>
                <a:cs typeface="Arial"/>
                <a:sym typeface="Arial"/>
              </a:rPr>
              <a:t>Instruments</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pPr/>
              <a:t>17</a:t>
            </a:fld>
            <a:endParaRPr lang="sv-SE"/>
          </a:p>
        </p:txBody>
      </p:sp>
      <p:sp>
        <p:nvSpPr>
          <p:cNvPr id="5" name="Content Placeholder 2"/>
          <p:cNvSpPr>
            <a:spLocks noGrp="1"/>
          </p:cNvSpPr>
          <p:nvPr>
            <p:ph idx="1"/>
          </p:nvPr>
        </p:nvSpPr>
        <p:spPr>
          <a:xfrm>
            <a:off x="113321" y="1536959"/>
            <a:ext cx="8116807" cy="4993155"/>
          </a:xfrm>
        </p:spPr>
        <p:txBody>
          <a:bodyPr/>
          <a:lstStyle/>
          <a:p>
            <a:pPr marL="342900" indent="-342900">
              <a:buFont typeface="Arial"/>
              <a:buChar char="•"/>
            </a:pPr>
            <a:r>
              <a:rPr lang="en-US" dirty="0" smtClean="0">
                <a:solidFill>
                  <a:schemeClr val="tx1"/>
                </a:solidFill>
              </a:rPr>
              <a:t>This </a:t>
            </a:r>
            <a:r>
              <a:rPr lang="en-US" dirty="0">
                <a:solidFill>
                  <a:schemeClr val="tx1"/>
                </a:solidFill>
              </a:rPr>
              <a:t>approach has the great advantage that it will be possible to propose an overall strategy and close to complete view for the 16 instruments which are in the scope of NSS within the </a:t>
            </a:r>
            <a:r>
              <a:rPr lang="en-US" dirty="0" err="1">
                <a:solidFill>
                  <a:schemeClr val="tx1"/>
                </a:solidFill>
              </a:rPr>
              <a:t>ringfenced</a:t>
            </a:r>
            <a:r>
              <a:rPr lang="en-US" dirty="0">
                <a:solidFill>
                  <a:schemeClr val="tx1"/>
                </a:solidFill>
              </a:rPr>
              <a:t> NSS construction budget. </a:t>
            </a:r>
          </a:p>
          <a:p>
            <a:endParaRPr lang="en-US" dirty="0">
              <a:solidFill>
                <a:schemeClr val="tx1"/>
              </a:solidFill>
            </a:endParaRPr>
          </a:p>
        </p:txBody>
      </p:sp>
      <p:sp>
        <p:nvSpPr>
          <p:cNvPr id="36" name="TextBox 35"/>
          <p:cNvSpPr txBox="1"/>
          <p:nvPr/>
        </p:nvSpPr>
        <p:spPr>
          <a:xfrm>
            <a:off x="0" y="3176804"/>
            <a:ext cx="3630244" cy="3477875"/>
          </a:xfrm>
          <a:prstGeom prst="rect">
            <a:avLst/>
          </a:prstGeom>
          <a:noFill/>
        </p:spPr>
        <p:txBody>
          <a:bodyPr wrap="square" rtlCol="0">
            <a:spAutoFit/>
          </a:bodyPr>
          <a:lstStyle/>
          <a:p>
            <a:pPr marL="342900" indent="-342900">
              <a:buFont typeface="Arial"/>
              <a:buChar char="•"/>
            </a:pPr>
            <a:r>
              <a:rPr lang="en-US" sz="2000" dirty="0">
                <a:solidFill>
                  <a:prstClr val="black"/>
                </a:solidFill>
              </a:rPr>
              <a:t>Therefore it is proposed to </a:t>
            </a:r>
            <a:r>
              <a:rPr lang="en-US" sz="2000" b="1" dirty="0">
                <a:solidFill>
                  <a:prstClr val="black"/>
                </a:solidFill>
              </a:rPr>
              <a:t>allow the provision of a cost book value before the completion of phase 1 (Tollgate 2) </a:t>
            </a:r>
            <a:r>
              <a:rPr lang="en-US" sz="2000" dirty="0">
                <a:solidFill>
                  <a:prstClr val="black"/>
                </a:solidFill>
              </a:rPr>
              <a:t>to allow an overall view and alignment of the NSS construction budget. The final Council decision to construct an instrument will take place after Tollgate 2 as agreed previously. </a:t>
            </a:r>
          </a:p>
        </p:txBody>
      </p:sp>
      <p:pic>
        <p:nvPicPr>
          <p:cNvPr id="3" name="Picture 2"/>
          <p:cNvPicPr>
            <a:picLocks noChangeAspect="1"/>
          </p:cNvPicPr>
          <p:nvPr/>
        </p:nvPicPr>
        <p:blipFill>
          <a:blip r:embed="rId2"/>
          <a:stretch>
            <a:fillRect/>
          </a:stretch>
        </p:blipFill>
        <p:spPr>
          <a:xfrm>
            <a:off x="3533801" y="2506460"/>
            <a:ext cx="5694865" cy="4370235"/>
          </a:xfrm>
          <a:prstGeom prst="rect">
            <a:avLst/>
          </a:prstGeom>
        </p:spPr>
      </p:pic>
      <p:sp>
        <p:nvSpPr>
          <p:cNvPr id="7" name="TextBox 6"/>
          <p:cNvSpPr txBox="1"/>
          <p:nvPr/>
        </p:nvSpPr>
        <p:spPr>
          <a:xfrm>
            <a:off x="478616" y="2164529"/>
            <a:ext cx="8154797" cy="769441"/>
          </a:xfrm>
          <a:prstGeom prst="rect">
            <a:avLst/>
          </a:prstGeom>
          <a:solidFill>
            <a:schemeClr val="bg1"/>
          </a:solidFill>
          <a:ln w="76200">
            <a:solidFill>
              <a:srgbClr val="FF0000"/>
            </a:solidFill>
          </a:ln>
        </p:spPr>
        <p:txBody>
          <a:bodyPr wrap="none" rtlCol="0">
            <a:spAutoFit/>
          </a:bodyPr>
          <a:lstStyle/>
          <a:p>
            <a:r>
              <a:rPr lang="en-US" sz="4400" dirty="0" smtClean="0"/>
              <a:t>Approved by Council on June 10th</a:t>
            </a:r>
            <a:endParaRPr lang="en-US" sz="4400" dirty="0"/>
          </a:p>
        </p:txBody>
      </p:sp>
    </p:spTree>
    <p:extLst>
      <p:ext uri="{BB962C8B-B14F-4D97-AF65-F5344CB8AC3E}">
        <p14:creationId xmlns:p14="http://schemas.microsoft.com/office/powerpoint/2010/main" val="1603040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572988" cy="1441531"/>
          </a:xfrm>
        </p:spPr>
        <p:txBody>
          <a:bodyPr/>
          <a:lstStyle/>
          <a:p>
            <a:r>
              <a:rPr lang="en-US" dirty="0" smtClean="0"/>
              <a:t>Conclusions I</a:t>
            </a:r>
            <a:endParaRPr lang="en-US" dirty="0"/>
          </a:p>
        </p:txBody>
      </p:sp>
      <p:sp>
        <p:nvSpPr>
          <p:cNvPr id="3" name="Content Placeholder 2"/>
          <p:cNvSpPr>
            <a:spLocks noGrp="1"/>
          </p:cNvSpPr>
          <p:nvPr>
            <p:ph idx="1"/>
          </p:nvPr>
        </p:nvSpPr>
        <p:spPr>
          <a:xfrm>
            <a:off x="569993" y="1483175"/>
            <a:ext cx="8116807" cy="5374825"/>
          </a:xfrm>
        </p:spPr>
        <p:txBody>
          <a:bodyPr/>
          <a:lstStyle/>
          <a:p>
            <a:pPr marL="342900" indent="-342900">
              <a:buFont typeface="Arial"/>
              <a:buChar char="•"/>
            </a:pPr>
            <a:r>
              <a:rPr lang="en-US" dirty="0" smtClean="0">
                <a:solidFill>
                  <a:schemeClr val="tx1"/>
                </a:solidFill>
              </a:rPr>
              <a:t>Scope, budget and schedule for 13 remaining instruments to be agreed with all instrument teams before end of October</a:t>
            </a:r>
            <a:endParaRPr lang="en-US" dirty="0">
              <a:solidFill>
                <a:schemeClr val="tx1"/>
              </a:solidFill>
            </a:endParaRPr>
          </a:p>
          <a:p>
            <a:pPr marL="342900" indent="-342900">
              <a:buFont typeface="Arial"/>
              <a:buChar char="•"/>
            </a:pPr>
            <a:r>
              <a:rPr lang="en-US" dirty="0" smtClean="0">
                <a:solidFill>
                  <a:schemeClr val="tx1"/>
                </a:solidFill>
              </a:rPr>
              <a:t>Similar to the instruments, cost targets have been set for sample environment, DMSC, detectors, etc. trying to free resources for instruments</a:t>
            </a:r>
          </a:p>
          <a:p>
            <a:pPr marL="342900" indent="-342900">
              <a:buFont typeface="Arial"/>
              <a:buChar char="•"/>
            </a:pPr>
            <a:r>
              <a:rPr lang="en-US" dirty="0">
                <a:solidFill>
                  <a:schemeClr val="tx1"/>
                </a:solidFill>
              </a:rPr>
              <a:t>R</a:t>
            </a:r>
            <a:r>
              <a:rPr lang="en-US" dirty="0" smtClean="0">
                <a:solidFill>
                  <a:schemeClr val="tx1"/>
                </a:solidFill>
              </a:rPr>
              <a:t>equires </a:t>
            </a:r>
            <a:r>
              <a:rPr lang="en-US" dirty="0">
                <a:solidFill>
                  <a:schemeClr val="tx1"/>
                </a:solidFill>
              </a:rPr>
              <a:t>hard work by NSS and in-kind partners to meet the </a:t>
            </a:r>
            <a:r>
              <a:rPr lang="en-US" dirty="0" smtClean="0">
                <a:solidFill>
                  <a:schemeClr val="tx1"/>
                </a:solidFill>
              </a:rPr>
              <a:t>deadlines</a:t>
            </a:r>
          </a:p>
          <a:p>
            <a:pPr marL="342900" indent="-342900">
              <a:buFont typeface="Arial"/>
              <a:buChar char="•"/>
            </a:pPr>
            <a:r>
              <a:rPr lang="en-US" dirty="0" smtClean="0">
                <a:solidFill>
                  <a:schemeClr val="tx1"/>
                </a:solidFill>
              </a:rPr>
              <a:t>After involvement of ICB and SAC</a:t>
            </a:r>
          </a:p>
          <a:p>
            <a:pPr marL="342900" indent="-342900">
              <a:buFont typeface="Symbol" charset="0"/>
              <a:buChar char=""/>
            </a:pPr>
            <a:r>
              <a:rPr lang="en-US" dirty="0" smtClean="0">
                <a:solidFill>
                  <a:schemeClr val="tx1"/>
                </a:solidFill>
              </a:rPr>
              <a:t>Proposal to council on </a:t>
            </a:r>
          </a:p>
          <a:p>
            <a:r>
              <a:rPr lang="en-US" dirty="0">
                <a:solidFill>
                  <a:schemeClr val="tx1"/>
                </a:solidFill>
              </a:rPr>
              <a:t>	</a:t>
            </a:r>
            <a:r>
              <a:rPr lang="en-US" dirty="0" smtClean="0">
                <a:solidFill>
                  <a:schemeClr val="tx1"/>
                </a:solidFill>
              </a:rPr>
              <a:t>-  updated overall budget</a:t>
            </a:r>
          </a:p>
          <a:p>
            <a:r>
              <a:rPr lang="en-US" dirty="0">
                <a:solidFill>
                  <a:schemeClr val="tx1"/>
                </a:solidFill>
              </a:rPr>
              <a:t>	</a:t>
            </a:r>
            <a:r>
              <a:rPr lang="en-US" dirty="0" smtClean="0">
                <a:solidFill>
                  <a:schemeClr val="tx1"/>
                </a:solidFill>
              </a:rPr>
              <a:t>-  sequencing of instruments</a:t>
            </a:r>
          </a:p>
          <a:p>
            <a:r>
              <a:rPr lang="en-US" dirty="0">
                <a:solidFill>
                  <a:schemeClr val="tx1"/>
                </a:solidFill>
              </a:rPr>
              <a:t>	</a:t>
            </a:r>
            <a:r>
              <a:rPr lang="en-US" dirty="0" smtClean="0">
                <a:solidFill>
                  <a:schemeClr val="tx1"/>
                </a:solidFill>
              </a:rPr>
              <a:t>-  how to </a:t>
            </a:r>
            <a:r>
              <a:rPr lang="en-US" b="1" dirty="0" smtClean="0">
                <a:solidFill>
                  <a:schemeClr val="tx1"/>
                </a:solidFill>
              </a:rPr>
              <a:t>insure early science success</a:t>
            </a:r>
          </a:p>
          <a:p>
            <a:pPr marL="342900" indent="-342900">
              <a:buFont typeface="Symbol" charset="0"/>
              <a:buChar char=""/>
            </a:pPr>
            <a:r>
              <a:rPr lang="en-US" b="1" dirty="0" smtClean="0">
                <a:solidFill>
                  <a:schemeClr val="tx1"/>
                </a:solidFill>
              </a:rPr>
              <a:t>Strategic decision by council on instrumentation at ESS in December 2016</a:t>
            </a:r>
          </a:p>
          <a:p>
            <a:pPr marL="342900" indent="-342900">
              <a:buFont typeface="Symbol" charset="0"/>
              <a:buChar char=""/>
            </a:pPr>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2"/>
          </p:nvPr>
        </p:nvSpPr>
        <p:spPr>
          <a:xfrm>
            <a:off x="7011455" y="6474196"/>
            <a:ext cx="2133600" cy="365125"/>
          </a:xfrm>
        </p:spPr>
        <p:txBody>
          <a:bodyPr/>
          <a:lstStyle/>
          <a:p>
            <a:fld id="{038C62C7-F79B-CD4A-A5DF-5683BBEC4A65}" type="slidenum">
              <a:rPr lang="sv-SE" sz="1800" smtClean="0">
                <a:solidFill>
                  <a:prstClr val="black"/>
                </a:solidFill>
              </a:rPr>
              <a:pPr/>
              <a:t>18</a:t>
            </a:fld>
            <a:endParaRPr lang="sv-SE" sz="1800" dirty="0">
              <a:solidFill>
                <a:prstClr val="black"/>
              </a:solidFill>
            </a:endParaRPr>
          </a:p>
        </p:txBody>
      </p:sp>
      <p:grpSp>
        <p:nvGrpSpPr>
          <p:cNvPr id="5" name="Group 4"/>
          <p:cNvGrpSpPr/>
          <p:nvPr/>
        </p:nvGrpSpPr>
        <p:grpSpPr>
          <a:xfrm>
            <a:off x="5103595" y="3745784"/>
            <a:ext cx="4005251" cy="1926440"/>
            <a:chOff x="5103595" y="3649142"/>
            <a:chExt cx="4005251" cy="1926440"/>
          </a:xfrm>
        </p:grpSpPr>
        <p:pic>
          <p:nvPicPr>
            <p:cNvPr id="6" name="Picture 5"/>
            <p:cNvPicPr>
              <a:picLocks/>
            </p:cNvPicPr>
            <p:nvPr/>
          </p:nvPicPr>
          <p:blipFill rotWithShape="1">
            <a:blip r:embed="rId2"/>
            <a:srcRect b="15152"/>
            <a:stretch/>
          </p:blipFill>
          <p:spPr>
            <a:xfrm>
              <a:off x="5103595" y="4230064"/>
              <a:ext cx="4005251" cy="1345518"/>
            </a:xfrm>
            <a:prstGeom prst="rect">
              <a:avLst/>
            </a:prstGeom>
          </p:spPr>
        </p:pic>
        <p:sp>
          <p:nvSpPr>
            <p:cNvPr id="8" name="Rectangle 7"/>
            <p:cNvSpPr/>
            <p:nvPr/>
          </p:nvSpPr>
          <p:spPr>
            <a:xfrm>
              <a:off x="6507840" y="3649142"/>
              <a:ext cx="1013060" cy="771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 name="image1.png" descr="ESS-vit-logga.png"/>
            <p:cNvPicPr>
              <a:picLocks noChangeAspect="1"/>
            </p:cNvPicPr>
            <p:nvPr/>
          </p:nvPicPr>
          <p:blipFill>
            <a:blip r:embed="rId3">
              <a:alphaModFix/>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570739" y="3919512"/>
              <a:ext cx="879293" cy="470422"/>
            </a:xfrm>
            <a:prstGeom prst="rect">
              <a:avLst/>
            </a:prstGeom>
            <a:ln w="12700">
              <a:miter lim="400000"/>
            </a:ln>
            <a:effectLst/>
          </p:spPr>
        </p:pic>
      </p:grpSp>
    </p:spTree>
    <p:extLst>
      <p:ext uri="{BB962C8B-B14F-4D97-AF65-F5344CB8AC3E}">
        <p14:creationId xmlns:p14="http://schemas.microsoft.com/office/powerpoint/2010/main" val="2266523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572988" cy="1441531"/>
          </a:xfrm>
        </p:spPr>
        <p:txBody>
          <a:bodyPr/>
          <a:lstStyle/>
          <a:p>
            <a:r>
              <a:rPr lang="en-US" dirty="0" smtClean="0"/>
              <a:t>Conclusions I</a:t>
            </a:r>
            <a:endParaRPr lang="en-US" dirty="0"/>
          </a:p>
        </p:txBody>
      </p:sp>
      <p:sp>
        <p:nvSpPr>
          <p:cNvPr id="3" name="Content Placeholder 2"/>
          <p:cNvSpPr>
            <a:spLocks noGrp="1"/>
          </p:cNvSpPr>
          <p:nvPr>
            <p:ph idx="1"/>
          </p:nvPr>
        </p:nvSpPr>
        <p:spPr>
          <a:xfrm>
            <a:off x="569993" y="1483175"/>
            <a:ext cx="8116807" cy="5374825"/>
          </a:xfrm>
        </p:spPr>
        <p:txBody>
          <a:bodyPr/>
          <a:lstStyle/>
          <a:p>
            <a:pPr marL="342900" indent="-342900">
              <a:buFont typeface="Arial"/>
              <a:buChar char="•"/>
            </a:pPr>
            <a:r>
              <a:rPr lang="en-US" dirty="0" smtClean="0">
                <a:solidFill>
                  <a:schemeClr val="tx1"/>
                </a:solidFill>
              </a:rPr>
              <a:t>Scope, budget and schedule for 13 remaining instruments to be agreed with all instrument teams before end of October</a:t>
            </a:r>
            <a:endParaRPr lang="en-US" dirty="0">
              <a:solidFill>
                <a:schemeClr val="tx1"/>
              </a:solidFill>
            </a:endParaRPr>
          </a:p>
          <a:p>
            <a:pPr marL="342900" indent="-342900">
              <a:buFont typeface="Arial"/>
              <a:buChar char="•"/>
            </a:pPr>
            <a:r>
              <a:rPr lang="en-US" dirty="0" smtClean="0">
                <a:solidFill>
                  <a:schemeClr val="tx1"/>
                </a:solidFill>
              </a:rPr>
              <a:t>Similar to the instruments, cost targets have been set for sample environment, DMSC, detectors, etc. trying to free resources for instruments</a:t>
            </a:r>
          </a:p>
          <a:p>
            <a:pPr marL="342900" indent="-342900">
              <a:buFont typeface="Arial"/>
              <a:buChar char="•"/>
            </a:pPr>
            <a:r>
              <a:rPr lang="en-US" dirty="0">
                <a:solidFill>
                  <a:schemeClr val="tx1"/>
                </a:solidFill>
              </a:rPr>
              <a:t>R</a:t>
            </a:r>
            <a:r>
              <a:rPr lang="en-US" dirty="0" smtClean="0">
                <a:solidFill>
                  <a:schemeClr val="tx1"/>
                </a:solidFill>
              </a:rPr>
              <a:t>equires </a:t>
            </a:r>
            <a:r>
              <a:rPr lang="en-US" dirty="0">
                <a:solidFill>
                  <a:schemeClr val="tx1"/>
                </a:solidFill>
              </a:rPr>
              <a:t>hard work by NSS and in-kind partners to meet the </a:t>
            </a:r>
            <a:r>
              <a:rPr lang="en-US" dirty="0" smtClean="0">
                <a:solidFill>
                  <a:schemeClr val="tx1"/>
                </a:solidFill>
              </a:rPr>
              <a:t>deadlines</a:t>
            </a:r>
          </a:p>
          <a:p>
            <a:pPr marL="342900" indent="-342900">
              <a:buFont typeface="Arial"/>
              <a:buChar char="•"/>
            </a:pPr>
            <a:r>
              <a:rPr lang="en-US" dirty="0" smtClean="0">
                <a:solidFill>
                  <a:schemeClr val="tx1"/>
                </a:solidFill>
              </a:rPr>
              <a:t>After involvement of ICB and SAC</a:t>
            </a:r>
          </a:p>
          <a:p>
            <a:pPr marL="342900" indent="-342900">
              <a:buFont typeface="Symbol" charset="0"/>
              <a:buChar char=""/>
            </a:pPr>
            <a:r>
              <a:rPr lang="en-US" dirty="0" smtClean="0">
                <a:solidFill>
                  <a:schemeClr val="tx1"/>
                </a:solidFill>
              </a:rPr>
              <a:t>Proposal to council on </a:t>
            </a:r>
          </a:p>
          <a:p>
            <a:r>
              <a:rPr lang="en-US" dirty="0">
                <a:solidFill>
                  <a:schemeClr val="tx1"/>
                </a:solidFill>
              </a:rPr>
              <a:t>	</a:t>
            </a:r>
            <a:r>
              <a:rPr lang="en-US" dirty="0" smtClean="0">
                <a:solidFill>
                  <a:schemeClr val="tx1"/>
                </a:solidFill>
              </a:rPr>
              <a:t>-  updated overall budget</a:t>
            </a:r>
          </a:p>
          <a:p>
            <a:r>
              <a:rPr lang="en-US" dirty="0">
                <a:solidFill>
                  <a:schemeClr val="tx1"/>
                </a:solidFill>
              </a:rPr>
              <a:t>	</a:t>
            </a:r>
            <a:r>
              <a:rPr lang="en-US" dirty="0" smtClean="0">
                <a:solidFill>
                  <a:schemeClr val="tx1"/>
                </a:solidFill>
              </a:rPr>
              <a:t>-  sequencing of instruments</a:t>
            </a:r>
          </a:p>
          <a:p>
            <a:r>
              <a:rPr lang="en-US" dirty="0">
                <a:solidFill>
                  <a:schemeClr val="tx1"/>
                </a:solidFill>
              </a:rPr>
              <a:t>	</a:t>
            </a:r>
            <a:r>
              <a:rPr lang="en-US" dirty="0" smtClean="0">
                <a:solidFill>
                  <a:schemeClr val="tx1"/>
                </a:solidFill>
              </a:rPr>
              <a:t>-  how to </a:t>
            </a:r>
            <a:r>
              <a:rPr lang="en-US" b="1" dirty="0" smtClean="0">
                <a:solidFill>
                  <a:schemeClr val="tx1"/>
                </a:solidFill>
              </a:rPr>
              <a:t>insure early science success</a:t>
            </a:r>
          </a:p>
          <a:p>
            <a:pPr marL="342900" indent="-342900">
              <a:buFont typeface="Symbol" charset="0"/>
              <a:buChar char=""/>
            </a:pPr>
            <a:r>
              <a:rPr lang="en-US" b="1" dirty="0" smtClean="0">
                <a:solidFill>
                  <a:schemeClr val="tx1"/>
                </a:solidFill>
              </a:rPr>
              <a:t>Strategic decision by council on instrumentation at ESS in December 2016</a:t>
            </a:r>
          </a:p>
          <a:p>
            <a:pPr marL="342900" indent="-342900">
              <a:buFont typeface="Symbol" charset="0"/>
              <a:buChar char=""/>
            </a:pPr>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2"/>
          </p:nvPr>
        </p:nvSpPr>
        <p:spPr>
          <a:xfrm>
            <a:off x="7011455" y="6474196"/>
            <a:ext cx="2133600" cy="365125"/>
          </a:xfrm>
        </p:spPr>
        <p:txBody>
          <a:bodyPr/>
          <a:lstStyle/>
          <a:p>
            <a:fld id="{038C62C7-F79B-CD4A-A5DF-5683BBEC4A65}" type="slidenum">
              <a:rPr lang="sv-SE" sz="1800" smtClean="0">
                <a:solidFill>
                  <a:prstClr val="black"/>
                </a:solidFill>
              </a:rPr>
              <a:pPr/>
              <a:t>19</a:t>
            </a:fld>
            <a:endParaRPr lang="sv-SE" sz="1800" dirty="0">
              <a:solidFill>
                <a:prstClr val="black"/>
              </a:solidFill>
            </a:endParaRPr>
          </a:p>
        </p:txBody>
      </p:sp>
      <p:grpSp>
        <p:nvGrpSpPr>
          <p:cNvPr id="5" name="Group 4"/>
          <p:cNvGrpSpPr/>
          <p:nvPr/>
        </p:nvGrpSpPr>
        <p:grpSpPr>
          <a:xfrm>
            <a:off x="5103595" y="3745784"/>
            <a:ext cx="4005251" cy="1926440"/>
            <a:chOff x="5103595" y="3649142"/>
            <a:chExt cx="4005251" cy="1926440"/>
          </a:xfrm>
        </p:grpSpPr>
        <p:pic>
          <p:nvPicPr>
            <p:cNvPr id="6" name="Picture 5"/>
            <p:cNvPicPr>
              <a:picLocks/>
            </p:cNvPicPr>
            <p:nvPr/>
          </p:nvPicPr>
          <p:blipFill rotWithShape="1">
            <a:blip r:embed="rId2"/>
            <a:srcRect b="15152"/>
            <a:stretch/>
          </p:blipFill>
          <p:spPr>
            <a:xfrm>
              <a:off x="5103595" y="4230064"/>
              <a:ext cx="4005251" cy="1345518"/>
            </a:xfrm>
            <a:prstGeom prst="rect">
              <a:avLst/>
            </a:prstGeom>
          </p:spPr>
        </p:pic>
        <p:sp>
          <p:nvSpPr>
            <p:cNvPr id="8" name="Rectangle 7"/>
            <p:cNvSpPr/>
            <p:nvPr/>
          </p:nvSpPr>
          <p:spPr>
            <a:xfrm>
              <a:off x="6507840" y="3649142"/>
              <a:ext cx="1013060" cy="771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 name="image1.png" descr="ESS-vit-logga.png"/>
            <p:cNvPicPr>
              <a:picLocks noChangeAspect="1"/>
            </p:cNvPicPr>
            <p:nvPr/>
          </p:nvPicPr>
          <p:blipFill>
            <a:blip r:embed="rId3">
              <a:alphaModFix/>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570739" y="3919512"/>
              <a:ext cx="879293" cy="470422"/>
            </a:xfrm>
            <a:prstGeom prst="rect">
              <a:avLst/>
            </a:prstGeom>
            <a:ln w="12700">
              <a:miter lim="400000"/>
            </a:ln>
            <a:effectLst/>
          </p:spPr>
        </p:pic>
      </p:grpSp>
      <p:sp>
        <p:nvSpPr>
          <p:cNvPr id="9" name="TextBox 8"/>
          <p:cNvSpPr txBox="1"/>
          <p:nvPr/>
        </p:nvSpPr>
        <p:spPr>
          <a:xfrm>
            <a:off x="613346" y="2293364"/>
            <a:ext cx="7785054" cy="1446550"/>
          </a:xfrm>
          <a:prstGeom prst="rect">
            <a:avLst/>
          </a:prstGeom>
          <a:solidFill>
            <a:schemeClr val="bg1"/>
          </a:solidFill>
          <a:ln w="76200">
            <a:solidFill>
              <a:srgbClr val="FF0000"/>
            </a:solidFill>
          </a:ln>
        </p:spPr>
        <p:txBody>
          <a:bodyPr wrap="none" rtlCol="0">
            <a:spAutoFit/>
          </a:bodyPr>
          <a:lstStyle/>
          <a:p>
            <a:pPr algn="ctr"/>
            <a:r>
              <a:rPr lang="en-US" sz="4400" dirty="0" smtClean="0"/>
              <a:t>Communicated to and supported </a:t>
            </a:r>
          </a:p>
          <a:p>
            <a:pPr algn="ctr"/>
            <a:r>
              <a:rPr lang="en-US" sz="4400" dirty="0" smtClean="0"/>
              <a:t>by Council</a:t>
            </a:r>
            <a:endParaRPr lang="en-US" sz="4400" dirty="0"/>
          </a:p>
        </p:txBody>
      </p:sp>
    </p:spTree>
    <p:extLst>
      <p:ext uri="{BB962C8B-B14F-4D97-AF65-F5344CB8AC3E}">
        <p14:creationId xmlns:p14="http://schemas.microsoft.com/office/powerpoint/2010/main" val="349981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65" y="5694565"/>
            <a:ext cx="2448272" cy="830997"/>
          </a:xfrm>
          <a:prstGeom prst="rect">
            <a:avLst/>
          </a:prstGeom>
          <a:noFill/>
          <a:ln>
            <a:solidFill>
              <a:schemeClr val="tx1"/>
            </a:solidFill>
          </a:ln>
        </p:spPr>
        <p:txBody>
          <a:bodyPr wrap="square" rtlCol="0">
            <a:spAutoFit/>
          </a:bodyPr>
          <a:lstStyle/>
          <a:p>
            <a:pPr algn="ctr" defTabSz="457200" hangingPunct="1"/>
            <a:r>
              <a:rPr lang="en-US" sz="1600" kern="1200" dirty="0" smtClean="0">
                <a:solidFill>
                  <a:prstClr val="black"/>
                </a:solidFill>
              </a:rPr>
              <a:t>Baseline Layout of the NSS Neutron Beam Instruments</a:t>
            </a:r>
          </a:p>
          <a:p>
            <a:pPr algn="ctr" defTabSz="457200" hangingPunct="1"/>
            <a:r>
              <a:rPr lang="en-US" sz="1600" kern="1200" dirty="0" smtClean="0">
                <a:solidFill>
                  <a:prstClr val="black"/>
                </a:solidFill>
              </a:rPr>
              <a:t>(January 2016)</a:t>
            </a:r>
          </a:p>
        </p:txBody>
      </p:sp>
      <p:grpSp>
        <p:nvGrpSpPr>
          <p:cNvPr id="10" name="Group 9"/>
          <p:cNvGrpSpPr/>
          <p:nvPr/>
        </p:nvGrpSpPr>
        <p:grpSpPr>
          <a:xfrm>
            <a:off x="4273" y="821234"/>
            <a:ext cx="5756176" cy="6035086"/>
            <a:chOff x="4273" y="821234"/>
            <a:chExt cx="5756176" cy="6035086"/>
          </a:xfrm>
        </p:grpSpPr>
        <p:pic>
          <p:nvPicPr>
            <p:cNvPr id="8" name="Picture 7"/>
            <p:cNvPicPr>
              <a:picLocks noChangeAspect="1"/>
            </p:cNvPicPr>
            <p:nvPr/>
          </p:nvPicPr>
          <p:blipFill>
            <a:blip r:embed="rId2"/>
            <a:stretch>
              <a:fillRect/>
            </a:stretch>
          </p:blipFill>
          <p:spPr>
            <a:xfrm rot="16200000">
              <a:off x="2721600" y="5033585"/>
              <a:ext cx="1602000" cy="2043469"/>
            </a:xfrm>
            <a:prstGeom prst="rect">
              <a:avLst/>
            </a:prstGeom>
          </p:spPr>
        </p:pic>
        <p:pic>
          <p:nvPicPr>
            <p:cNvPr id="5" name="Picture 4"/>
            <p:cNvPicPr>
              <a:picLocks noChangeAspect="1"/>
            </p:cNvPicPr>
            <p:nvPr/>
          </p:nvPicPr>
          <p:blipFill>
            <a:blip r:embed="rId3"/>
            <a:stretch>
              <a:fillRect/>
            </a:stretch>
          </p:blipFill>
          <p:spPr>
            <a:xfrm>
              <a:off x="4273" y="821234"/>
              <a:ext cx="4539234" cy="4543933"/>
            </a:xfrm>
            <a:prstGeom prst="rect">
              <a:avLst/>
            </a:prstGeom>
          </p:spPr>
        </p:pic>
        <p:pic>
          <p:nvPicPr>
            <p:cNvPr id="7" name="Picture 6"/>
            <p:cNvPicPr>
              <a:picLocks noChangeAspect="1"/>
            </p:cNvPicPr>
            <p:nvPr/>
          </p:nvPicPr>
          <p:blipFill>
            <a:blip r:embed="rId4"/>
            <a:stretch>
              <a:fillRect/>
            </a:stretch>
          </p:blipFill>
          <p:spPr>
            <a:xfrm rot="10800000">
              <a:off x="4215600" y="5274000"/>
              <a:ext cx="1538732" cy="1581658"/>
            </a:xfrm>
            <a:prstGeom prst="rect">
              <a:avLst/>
            </a:prstGeom>
          </p:spPr>
        </p:pic>
        <p:pic>
          <p:nvPicPr>
            <p:cNvPr id="6" name="Picture 5"/>
            <p:cNvPicPr>
              <a:picLocks noChangeAspect="1"/>
            </p:cNvPicPr>
            <p:nvPr/>
          </p:nvPicPr>
          <p:blipFill>
            <a:blip r:embed="rId5"/>
            <a:stretch>
              <a:fillRect/>
            </a:stretch>
          </p:blipFill>
          <p:spPr>
            <a:xfrm rot="5400000">
              <a:off x="4248000" y="3787200"/>
              <a:ext cx="1515600" cy="1509299"/>
            </a:xfrm>
            <a:prstGeom prst="rect">
              <a:avLst/>
            </a:prstGeom>
          </p:spPr>
        </p:pic>
      </p:grpSp>
      <p:sp>
        <p:nvSpPr>
          <p:cNvPr id="11" name="TextBox 10"/>
          <p:cNvSpPr txBox="1"/>
          <p:nvPr/>
        </p:nvSpPr>
        <p:spPr>
          <a:xfrm>
            <a:off x="2438173" y="6146558"/>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ODIN</a:t>
            </a:r>
            <a:endParaRPr lang="en-US" sz="1600" kern="1200" dirty="0">
              <a:solidFill>
                <a:prstClr val="black"/>
              </a:solidFill>
            </a:endParaRPr>
          </a:p>
        </p:txBody>
      </p:sp>
      <p:sp>
        <p:nvSpPr>
          <p:cNvPr id="116" name="TextBox 115"/>
          <p:cNvSpPr txBox="1"/>
          <p:nvPr/>
        </p:nvSpPr>
        <p:spPr>
          <a:xfrm>
            <a:off x="2811708" y="6400834"/>
            <a:ext cx="814989" cy="338554"/>
          </a:xfrm>
          <a:prstGeom prst="rect">
            <a:avLst/>
          </a:prstGeom>
          <a:noFill/>
        </p:spPr>
        <p:txBody>
          <a:bodyPr wrap="square" rtlCol="0">
            <a:spAutoFit/>
          </a:bodyPr>
          <a:lstStyle/>
          <a:p>
            <a:pPr algn="ctr" defTabSz="457200" hangingPunct="1"/>
            <a:r>
              <a:rPr lang="en-US" sz="1600" kern="1200" dirty="0" smtClean="0">
                <a:solidFill>
                  <a:prstClr val="black"/>
                </a:solidFill>
              </a:rPr>
              <a:t>DREAM</a:t>
            </a:r>
            <a:endParaRPr lang="en-US" sz="1600" kern="1200" dirty="0">
              <a:solidFill>
                <a:prstClr val="black"/>
              </a:solidFill>
            </a:endParaRPr>
          </a:p>
        </p:txBody>
      </p:sp>
      <p:sp>
        <p:nvSpPr>
          <p:cNvPr id="117" name="TextBox 116"/>
          <p:cNvSpPr txBox="1"/>
          <p:nvPr/>
        </p:nvSpPr>
        <p:spPr>
          <a:xfrm>
            <a:off x="3797263" y="6451358"/>
            <a:ext cx="747072" cy="338554"/>
          </a:xfrm>
          <a:prstGeom prst="rect">
            <a:avLst/>
          </a:prstGeom>
          <a:noFill/>
        </p:spPr>
        <p:txBody>
          <a:bodyPr wrap="square" rtlCol="0">
            <a:spAutoFit/>
          </a:bodyPr>
          <a:lstStyle/>
          <a:p>
            <a:pPr algn="ctr" defTabSz="457200" hangingPunct="1"/>
            <a:r>
              <a:rPr lang="en-US" sz="1600" kern="1200" dirty="0" smtClean="0">
                <a:solidFill>
                  <a:prstClr val="white">
                    <a:lumMod val="50000"/>
                  </a:prstClr>
                </a:solidFill>
              </a:rPr>
              <a:t>VOR</a:t>
            </a:r>
            <a:endParaRPr lang="en-US" sz="1600" kern="1200" dirty="0">
              <a:solidFill>
                <a:prstClr val="white">
                  <a:lumMod val="50000"/>
                </a:prstClr>
              </a:solidFill>
            </a:endParaRPr>
          </a:p>
        </p:txBody>
      </p:sp>
      <p:sp>
        <p:nvSpPr>
          <p:cNvPr id="135" name="TextBox 134"/>
          <p:cNvSpPr txBox="1"/>
          <p:nvPr/>
        </p:nvSpPr>
        <p:spPr>
          <a:xfrm>
            <a:off x="477273" y="2684860"/>
            <a:ext cx="622880"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BEER</a:t>
            </a:r>
            <a:endParaRPr lang="en-US" sz="1600" kern="1200" dirty="0">
              <a:solidFill>
                <a:prstClr val="black"/>
              </a:solidFill>
            </a:endParaRPr>
          </a:p>
        </p:txBody>
      </p:sp>
      <p:sp>
        <p:nvSpPr>
          <p:cNvPr id="136" name="TextBox 135"/>
          <p:cNvSpPr txBox="1"/>
          <p:nvPr/>
        </p:nvSpPr>
        <p:spPr>
          <a:xfrm>
            <a:off x="607819" y="2265406"/>
            <a:ext cx="710745"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CSPEC</a:t>
            </a:r>
            <a:endParaRPr lang="en-US" sz="1600" kern="1200" dirty="0">
              <a:solidFill>
                <a:prstClr val="black"/>
              </a:solidFill>
            </a:endParaRPr>
          </a:p>
        </p:txBody>
      </p:sp>
      <p:sp>
        <p:nvSpPr>
          <p:cNvPr id="137" name="TextBox 136"/>
          <p:cNvSpPr txBox="1"/>
          <p:nvPr/>
        </p:nvSpPr>
        <p:spPr>
          <a:xfrm>
            <a:off x="632460" y="1936824"/>
            <a:ext cx="909223"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BIFROST</a:t>
            </a:r>
            <a:endParaRPr lang="en-US" sz="1600" kern="1200" dirty="0">
              <a:solidFill>
                <a:prstClr val="black"/>
              </a:solidFill>
            </a:endParaRPr>
          </a:p>
        </p:txBody>
      </p:sp>
      <p:sp>
        <p:nvSpPr>
          <p:cNvPr id="138" name="TextBox 137"/>
          <p:cNvSpPr txBox="1"/>
          <p:nvPr/>
        </p:nvSpPr>
        <p:spPr>
          <a:xfrm>
            <a:off x="1015314" y="1603073"/>
            <a:ext cx="1104487"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MIRACLES</a:t>
            </a:r>
            <a:endParaRPr lang="en-US" sz="1600" kern="1200" dirty="0">
              <a:solidFill>
                <a:prstClr val="black"/>
              </a:solidFill>
            </a:endParaRPr>
          </a:p>
        </p:txBody>
      </p:sp>
      <p:sp>
        <p:nvSpPr>
          <p:cNvPr id="139" name="TextBox 138"/>
          <p:cNvSpPr txBox="1"/>
          <p:nvPr/>
        </p:nvSpPr>
        <p:spPr>
          <a:xfrm>
            <a:off x="1541058" y="1307657"/>
            <a:ext cx="814989"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MAGIC</a:t>
            </a:r>
            <a:endParaRPr lang="en-US" sz="1600" kern="1200" dirty="0">
              <a:solidFill>
                <a:prstClr val="black"/>
              </a:solidFill>
            </a:endParaRPr>
          </a:p>
        </p:txBody>
      </p:sp>
      <p:sp>
        <p:nvSpPr>
          <p:cNvPr id="140" name="TextBox 139"/>
          <p:cNvSpPr txBox="1"/>
          <p:nvPr/>
        </p:nvSpPr>
        <p:spPr>
          <a:xfrm>
            <a:off x="2232660" y="1066549"/>
            <a:ext cx="639059"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TREX</a:t>
            </a:r>
            <a:endParaRPr lang="en-US" sz="1600" kern="1200" dirty="0">
              <a:solidFill>
                <a:prstClr val="black"/>
              </a:solidFill>
            </a:endParaRPr>
          </a:p>
        </p:txBody>
      </p:sp>
      <p:sp>
        <p:nvSpPr>
          <p:cNvPr id="141" name="TextBox 140"/>
          <p:cNvSpPr txBox="1"/>
          <p:nvPr/>
        </p:nvSpPr>
        <p:spPr>
          <a:xfrm>
            <a:off x="3128736" y="1075281"/>
            <a:ext cx="995921"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HEIMDAL</a:t>
            </a:r>
            <a:endParaRPr lang="en-US" sz="1600" kern="1200" dirty="0">
              <a:solidFill>
                <a:prstClr val="black"/>
              </a:solidFill>
            </a:endParaRPr>
          </a:p>
        </p:txBody>
      </p:sp>
      <p:sp>
        <p:nvSpPr>
          <p:cNvPr id="157" name="TextBox 156"/>
          <p:cNvSpPr txBox="1"/>
          <p:nvPr/>
        </p:nvSpPr>
        <p:spPr>
          <a:xfrm>
            <a:off x="299306" y="3413190"/>
            <a:ext cx="614791"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NMX</a:t>
            </a:r>
            <a:endParaRPr lang="en-US" sz="1600" kern="1200" dirty="0">
              <a:solidFill>
                <a:prstClr val="black"/>
              </a:solidFill>
            </a:endParaRPr>
          </a:p>
        </p:txBody>
      </p:sp>
      <p:sp>
        <p:nvSpPr>
          <p:cNvPr id="158" name="TextBox 157"/>
          <p:cNvSpPr txBox="1"/>
          <p:nvPr/>
        </p:nvSpPr>
        <p:spPr>
          <a:xfrm>
            <a:off x="4382556" y="6525562"/>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SKADI</a:t>
            </a:r>
            <a:endParaRPr lang="en-US" sz="1600" kern="1200" dirty="0">
              <a:solidFill>
                <a:prstClr val="black"/>
              </a:solidFill>
            </a:endParaRPr>
          </a:p>
        </p:txBody>
      </p:sp>
      <p:sp>
        <p:nvSpPr>
          <p:cNvPr id="159" name="TextBox 158"/>
          <p:cNvSpPr txBox="1"/>
          <p:nvPr/>
        </p:nvSpPr>
        <p:spPr>
          <a:xfrm>
            <a:off x="5120306" y="5715551"/>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ESTIA</a:t>
            </a:r>
            <a:endParaRPr lang="en-US" sz="1600" kern="1200" dirty="0">
              <a:solidFill>
                <a:prstClr val="black"/>
              </a:solidFill>
            </a:endParaRPr>
          </a:p>
        </p:txBody>
      </p:sp>
      <p:sp>
        <p:nvSpPr>
          <p:cNvPr id="160" name="TextBox 159"/>
          <p:cNvSpPr txBox="1"/>
          <p:nvPr/>
        </p:nvSpPr>
        <p:spPr>
          <a:xfrm>
            <a:off x="4447268" y="4131077"/>
            <a:ext cx="576220"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LOKI</a:t>
            </a:r>
            <a:endParaRPr lang="en-US" sz="1600" kern="1200" dirty="0">
              <a:solidFill>
                <a:prstClr val="black"/>
              </a:solidFill>
            </a:endParaRPr>
          </a:p>
        </p:txBody>
      </p:sp>
      <p:sp>
        <p:nvSpPr>
          <p:cNvPr id="161" name="TextBox 160"/>
          <p:cNvSpPr txBox="1"/>
          <p:nvPr/>
        </p:nvSpPr>
        <p:spPr>
          <a:xfrm>
            <a:off x="4940968" y="4276084"/>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FREIA</a:t>
            </a:r>
            <a:endParaRPr lang="en-US" sz="1600" kern="1200" dirty="0">
              <a:solidFill>
                <a:prstClr val="black"/>
              </a:solidFill>
            </a:endParaRPr>
          </a:p>
        </p:txBody>
      </p:sp>
      <p:sp>
        <p:nvSpPr>
          <p:cNvPr id="162" name="TextBox 161"/>
          <p:cNvSpPr txBox="1"/>
          <p:nvPr/>
        </p:nvSpPr>
        <p:spPr>
          <a:xfrm>
            <a:off x="5080798" y="6485112"/>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VESPA</a:t>
            </a:r>
            <a:endParaRPr lang="en-US" sz="1600" kern="1200" dirty="0">
              <a:solidFill>
                <a:prstClr val="black"/>
              </a:solidFill>
            </a:endParaRPr>
          </a:p>
        </p:txBody>
      </p:sp>
      <p:sp>
        <p:nvSpPr>
          <p:cNvPr id="26" name="Shape 476"/>
          <p:cNvSpPr>
            <a:spLocks noGrp="1"/>
          </p:cNvSpPr>
          <p:nvPr>
            <p:ph type="title"/>
          </p:nvPr>
        </p:nvSpPr>
        <p:spPr>
          <a:prstGeom prst="rect">
            <a:avLst/>
          </a:prstGeom>
        </p:spPr>
        <p:txBody>
          <a:bodyPr/>
          <a:lstStyle/>
          <a:p>
            <a:r>
              <a:rPr dirty="0" smtClean="0"/>
              <a:t>NSS</a:t>
            </a:r>
            <a:r>
              <a:rPr lang="x-none" dirty="0" smtClean="0"/>
              <a:t>: Where we stood in March 2016</a:t>
            </a:r>
            <a:br>
              <a:rPr lang="x-none" dirty="0" smtClean="0"/>
            </a:br>
            <a:r>
              <a:rPr lang="x-none" dirty="0"/>
              <a:t/>
            </a:r>
            <a:br>
              <a:rPr lang="x-none" dirty="0"/>
            </a:br>
            <a:endParaRPr dirty="0"/>
          </a:p>
        </p:txBody>
      </p:sp>
      <p:sp>
        <p:nvSpPr>
          <p:cNvPr id="4" name="TextBox 3"/>
          <p:cNvSpPr txBox="1"/>
          <p:nvPr/>
        </p:nvSpPr>
        <p:spPr>
          <a:xfrm>
            <a:off x="4509811" y="1500234"/>
            <a:ext cx="4634602" cy="2862322"/>
          </a:xfrm>
          <a:prstGeom prst="rect">
            <a:avLst/>
          </a:prstGeom>
          <a:noFill/>
        </p:spPr>
        <p:txBody>
          <a:bodyPr wrap="none" rtlCol="0">
            <a:spAutoFit/>
          </a:bodyPr>
          <a:lstStyle/>
          <a:p>
            <a:pPr marL="342900" indent="-342900">
              <a:buFont typeface="Arial"/>
              <a:buChar char="•"/>
            </a:pPr>
            <a:r>
              <a:rPr lang="en-US" sz="2000" dirty="0" smtClean="0"/>
              <a:t>Decisions on the first 16 instruments</a:t>
            </a:r>
          </a:p>
          <a:p>
            <a:pPr marL="285750" indent="-285750">
              <a:buFont typeface="Arial"/>
              <a:buChar char="•"/>
            </a:pPr>
            <a:endParaRPr lang="en-US" sz="2000" dirty="0"/>
          </a:p>
          <a:p>
            <a:pPr marL="285750" indent="-285750">
              <a:buFont typeface="Arial"/>
              <a:buChar char="•"/>
            </a:pPr>
            <a:r>
              <a:rPr lang="en-US" sz="2000" dirty="0" smtClean="0"/>
              <a:t> Baseline where to place 15 instruments</a:t>
            </a:r>
          </a:p>
          <a:p>
            <a:r>
              <a:rPr lang="en-US" sz="2000" dirty="0"/>
              <a:t>	</a:t>
            </a:r>
            <a:r>
              <a:rPr lang="en-US" sz="2000" dirty="0" smtClean="0"/>
              <a:t>- minimize mechanical interfaces</a:t>
            </a:r>
          </a:p>
          <a:p>
            <a:r>
              <a:rPr lang="en-US" sz="2000" dirty="0"/>
              <a:t>	</a:t>
            </a:r>
            <a:r>
              <a:rPr lang="en-US" sz="2000" dirty="0" smtClean="0"/>
              <a:t>- maximize number of usable beam </a:t>
            </a:r>
          </a:p>
          <a:p>
            <a:r>
              <a:rPr lang="en-US" sz="2000" dirty="0"/>
              <a:t>	</a:t>
            </a:r>
            <a:r>
              <a:rPr lang="en-US" sz="2000" dirty="0" smtClean="0"/>
              <a:t>   ports in the future</a:t>
            </a:r>
          </a:p>
          <a:p>
            <a:r>
              <a:rPr lang="en-US" sz="2000" dirty="0"/>
              <a:t>	</a:t>
            </a:r>
            <a:r>
              <a:rPr lang="en-US" sz="2000" dirty="0" smtClean="0"/>
              <a:t>-  16</a:t>
            </a:r>
            <a:r>
              <a:rPr lang="en-US" sz="2000" baseline="30000" dirty="0" smtClean="0"/>
              <a:t>th</a:t>
            </a:r>
            <a:r>
              <a:rPr lang="en-US" sz="2000" dirty="0" smtClean="0"/>
              <a:t> instrument (HR-NSE, VOR)</a:t>
            </a:r>
          </a:p>
          <a:p>
            <a:pPr marL="285750" indent="-285750">
              <a:buFont typeface="Arial"/>
              <a:buChar char="•"/>
            </a:pPr>
            <a:endParaRPr lang="en-US" sz="2000" dirty="0"/>
          </a:p>
          <a:p>
            <a:pPr marL="285750" indent="-285750">
              <a:buFont typeface="Arial"/>
              <a:buChar char="•"/>
            </a:pPr>
            <a:r>
              <a:rPr lang="en-US" sz="2000" dirty="0" smtClean="0"/>
              <a:t> </a:t>
            </a:r>
            <a:endParaRPr lang="en-US" dirty="0"/>
          </a:p>
        </p:txBody>
      </p:sp>
      <p:sp>
        <p:nvSpPr>
          <p:cNvPr id="12" name="TextBox 11"/>
          <p:cNvSpPr txBox="1"/>
          <p:nvPr/>
        </p:nvSpPr>
        <p:spPr>
          <a:xfrm>
            <a:off x="5663503" y="3953661"/>
            <a:ext cx="3604072" cy="2862322"/>
          </a:xfrm>
          <a:prstGeom prst="rect">
            <a:avLst/>
          </a:prstGeom>
          <a:noFill/>
        </p:spPr>
        <p:txBody>
          <a:bodyPr wrap="none" rtlCol="0">
            <a:spAutoFit/>
          </a:bodyPr>
          <a:lstStyle/>
          <a:p>
            <a:pPr marL="285750" indent="-285750">
              <a:buFont typeface="Arial"/>
              <a:buChar char="•"/>
            </a:pPr>
            <a:r>
              <a:rPr lang="en-US" sz="2000" dirty="0" smtClean="0"/>
              <a:t> Focus on Bunker project </a:t>
            </a:r>
          </a:p>
          <a:p>
            <a:endParaRPr lang="en-US" sz="2000" dirty="0" smtClean="0"/>
          </a:p>
          <a:p>
            <a:pPr marL="342900" indent="-342900">
              <a:buFont typeface="Arial"/>
              <a:buChar char="•"/>
            </a:pPr>
            <a:r>
              <a:rPr lang="en-US" sz="2000" dirty="0" smtClean="0"/>
              <a:t>Funding </a:t>
            </a:r>
            <a:r>
              <a:rPr lang="en-US" sz="2000" dirty="0"/>
              <a:t>delays for some </a:t>
            </a:r>
          </a:p>
          <a:p>
            <a:r>
              <a:rPr lang="en-US" sz="2000" dirty="0"/>
              <a:t>      in-kind partners (65% in kind)</a:t>
            </a:r>
          </a:p>
          <a:p>
            <a:endParaRPr lang="en-US" sz="2000" dirty="0" smtClean="0"/>
          </a:p>
          <a:p>
            <a:pPr marL="342900" indent="-342900">
              <a:buFont typeface="Arial"/>
              <a:buChar char="•"/>
            </a:pPr>
            <a:r>
              <a:rPr lang="en-US" sz="2000" dirty="0"/>
              <a:t>E</a:t>
            </a:r>
            <a:r>
              <a:rPr lang="en-US" sz="2000" dirty="0" smtClean="0"/>
              <a:t>ntering </a:t>
            </a:r>
          </a:p>
          <a:p>
            <a:r>
              <a:rPr lang="en-US" sz="2000" dirty="0" smtClean="0"/>
              <a:t>      new instruments into phase1</a:t>
            </a:r>
          </a:p>
          <a:p>
            <a:r>
              <a:rPr lang="en-US" sz="2000" dirty="0" smtClean="0"/>
              <a:t>      (</a:t>
            </a:r>
            <a:r>
              <a:rPr lang="en-US" sz="2000" dirty="0" err="1" smtClean="0"/>
              <a:t>prel</a:t>
            </a:r>
            <a:r>
              <a:rPr lang="en-US" sz="2000" dirty="0" smtClean="0"/>
              <a:t>. engineering design)</a:t>
            </a:r>
          </a:p>
          <a:p>
            <a:endParaRPr lang="en-US" sz="2000" dirty="0" smtClean="0"/>
          </a:p>
        </p:txBody>
      </p:sp>
      <p:sp>
        <p:nvSpPr>
          <p:cNvPr id="28" name="TextBox 27"/>
          <p:cNvSpPr txBox="1"/>
          <p:nvPr/>
        </p:nvSpPr>
        <p:spPr>
          <a:xfrm>
            <a:off x="4940968" y="4492222"/>
            <a:ext cx="866405" cy="338554"/>
          </a:xfrm>
          <a:prstGeom prst="rect">
            <a:avLst/>
          </a:prstGeom>
          <a:noFill/>
        </p:spPr>
        <p:txBody>
          <a:bodyPr wrap="square" rtlCol="0">
            <a:spAutoFit/>
          </a:bodyPr>
          <a:lstStyle/>
          <a:p>
            <a:pPr algn="ctr" defTabSz="457200" hangingPunct="1"/>
            <a:r>
              <a:rPr lang="en-US" sz="1600" kern="1200" dirty="0" smtClean="0">
                <a:solidFill>
                  <a:prstClr val="white">
                    <a:lumMod val="50000"/>
                  </a:prstClr>
                </a:solidFill>
              </a:rPr>
              <a:t>HR-NSE</a:t>
            </a:r>
            <a:endParaRPr lang="en-US" sz="1600" kern="1200" dirty="0">
              <a:solidFill>
                <a:prstClr val="white">
                  <a:lumMod val="50000"/>
                </a:prstClr>
              </a:solidFill>
            </a:endParaRPr>
          </a:p>
        </p:txBody>
      </p:sp>
      <p:sp>
        <p:nvSpPr>
          <p:cNvPr id="29" name="Slide Number Placeholder 3"/>
          <p:cNvSpPr>
            <a:spLocks noGrp="1"/>
          </p:cNvSpPr>
          <p:nvPr>
            <p:ph type="sldNum" sz="quarter" idx="12"/>
          </p:nvPr>
        </p:nvSpPr>
        <p:spPr>
          <a:xfrm>
            <a:off x="6697223" y="6395632"/>
            <a:ext cx="2133600" cy="365125"/>
          </a:xfrm>
        </p:spPr>
        <p:txBody>
          <a:bodyPr/>
          <a:lstStyle/>
          <a:p>
            <a:fld id="{038C62C7-F79B-CD4A-A5DF-5683BBEC4A65}" type="slidenum">
              <a:rPr lang="sv-SE" sz="1800" smtClean="0">
                <a:solidFill>
                  <a:prstClr val="black"/>
                </a:solidFill>
              </a:rPr>
              <a:pPr/>
              <a:t>2</a:t>
            </a:fld>
            <a:endParaRPr lang="sv-SE" sz="1800" dirty="0">
              <a:solidFill>
                <a:prstClr val="black"/>
              </a:solidFill>
            </a:endParaRPr>
          </a:p>
        </p:txBody>
      </p:sp>
    </p:spTree>
    <p:extLst>
      <p:ext uri="{BB962C8B-B14F-4D97-AF65-F5344CB8AC3E}">
        <p14:creationId xmlns:p14="http://schemas.microsoft.com/office/powerpoint/2010/main" val="757566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603228" cy="1441531"/>
          </a:xfrm>
        </p:spPr>
        <p:txBody>
          <a:bodyPr/>
          <a:lstStyle/>
          <a:p>
            <a:r>
              <a:rPr lang="en-US" dirty="0" smtClean="0"/>
              <a:t>Conclusions II: </a:t>
            </a:r>
            <a:endParaRPr lang="en-US" dirty="0"/>
          </a:p>
        </p:txBody>
      </p:sp>
      <p:sp>
        <p:nvSpPr>
          <p:cNvPr id="3" name="Content Placeholder 2"/>
          <p:cNvSpPr>
            <a:spLocks noGrp="1"/>
          </p:cNvSpPr>
          <p:nvPr>
            <p:ph idx="1"/>
          </p:nvPr>
        </p:nvSpPr>
        <p:spPr>
          <a:xfrm>
            <a:off x="4657042" y="1558556"/>
            <a:ext cx="4498478" cy="5162919"/>
          </a:xfrm>
        </p:spPr>
        <p:txBody>
          <a:bodyPr/>
          <a:lstStyle/>
          <a:p>
            <a:pPr marL="342900" indent="-342900">
              <a:buFont typeface="Wingdings" charset="2"/>
              <a:buChar char="Ø"/>
            </a:pPr>
            <a:r>
              <a:rPr lang="en-US" dirty="0" smtClean="0">
                <a:solidFill>
                  <a:schemeClr val="tx1"/>
                </a:solidFill>
              </a:rPr>
              <a:t>ESS plans foresee funding for upgrading instruments 1-16 to their full scope and for the instruments 17-22 in the pre-operations and operations budget </a:t>
            </a:r>
          </a:p>
          <a:p>
            <a:pPr marL="342900" indent="-342900">
              <a:buFont typeface="Wingdings" charset="2"/>
              <a:buChar char="Ø"/>
            </a:pPr>
            <a:r>
              <a:rPr lang="en-US" dirty="0" smtClean="0">
                <a:solidFill>
                  <a:schemeClr val="tx1"/>
                </a:solidFill>
              </a:rPr>
              <a:t>Decision by council on the pre-operations and operations budget </a:t>
            </a:r>
          </a:p>
          <a:p>
            <a:pPr marL="342900" indent="-342900">
              <a:buFont typeface="Arial"/>
              <a:buChar char="•"/>
            </a:pPr>
            <a:r>
              <a:rPr lang="en-US" dirty="0" smtClean="0">
                <a:solidFill>
                  <a:schemeClr val="tx1"/>
                </a:solidFill>
              </a:rPr>
              <a:t>This initiative comes at the right time to ensure that funding is available for 22 instruments</a:t>
            </a:r>
          </a:p>
          <a:p>
            <a:pPr marL="342900" indent="-342900">
              <a:buFont typeface="Arial"/>
              <a:buChar char="•"/>
            </a:pPr>
            <a:r>
              <a:rPr lang="en-US" dirty="0" smtClean="0">
                <a:solidFill>
                  <a:schemeClr val="tx1"/>
                </a:solidFill>
              </a:rPr>
              <a:t>It will hardly be possible to construct 16 instruments from the </a:t>
            </a:r>
            <a:r>
              <a:rPr lang="en-US" dirty="0" err="1" smtClean="0">
                <a:solidFill>
                  <a:schemeClr val="tx1"/>
                </a:solidFill>
              </a:rPr>
              <a:t>ringfenced</a:t>
            </a:r>
            <a:r>
              <a:rPr lang="en-US" dirty="0" smtClean="0">
                <a:solidFill>
                  <a:schemeClr val="tx1"/>
                </a:solidFill>
              </a:rPr>
              <a:t> NSS budget if no funding for further investment into those instruments is available from pre-operations and operations budget.</a:t>
            </a: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20</a:t>
            </a:fld>
            <a:endParaRPr lang="sv-SE">
              <a:latin typeface="Calibri"/>
            </a:endParaRPr>
          </a:p>
        </p:txBody>
      </p:sp>
      <p:pic>
        <p:nvPicPr>
          <p:cNvPr id="31" name="Picture 30"/>
          <p:cNvPicPr>
            <a:picLocks noChangeAspect="1"/>
          </p:cNvPicPr>
          <p:nvPr/>
        </p:nvPicPr>
        <p:blipFill>
          <a:blip r:embed="rId2"/>
          <a:stretch>
            <a:fillRect/>
          </a:stretch>
        </p:blipFill>
        <p:spPr>
          <a:xfrm>
            <a:off x="64833" y="1831157"/>
            <a:ext cx="4561969" cy="4699912"/>
          </a:xfrm>
          <a:prstGeom prst="rect">
            <a:avLst/>
          </a:prstGeom>
        </p:spPr>
      </p:pic>
    </p:spTree>
    <p:extLst>
      <p:ext uri="{BB962C8B-B14F-4D97-AF65-F5344CB8AC3E}">
        <p14:creationId xmlns:p14="http://schemas.microsoft.com/office/powerpoint/2010/main" val="157877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603228" cy="1441531"/>
          </a:xfrm>
        </p:spPr>
        <p:txBody>
          <a:bodyPr/>
          <a:lstStyle/>
          <a:p>
            <a:r>
              <a:rPr lang="en-US" dirty="0" smtClean="0"/>
              <a:t>Conclusions II: </a:t>
            </a:r>
            <a:endParaRPr lang="en-US" dirty="0"/>
          </a:p>
        </p:txBody>
      </p:sp>
      <p:sp>
        <p:nvSpPr>
          <p:cNvPr id="3" name="Content Placeholder 2"/>
          <p:cNvSpPr>
            <a:spLocks noGrp="1"/>
          </p:cNvSpPr>
          <p:nvPr>
            <p:ph idx="1"/>
          </p:nvPr>
        </p:nvSpPr>
        <p:spPr>
          <a:xfrm>
            <a:off x="4657042" y="1558556"/>
            <a:ext cx="4498478" cy="5162919"/>
          </a:xfrm>
        </p:spPr>
        <p:txBody>
          <a:bodyPr/>
          <a:lstStyle/>
          <a:p>
            <a:pPr marL="342900" indent="-342900">
              <a:buFont typeface="Wingdings" charset="2"/>
              <a:buChar char="Ø"/>
            </a:pPr>
            <a:r>
              <a:rPr lang="en-US" dirty="0" smtClean="0">
                <a:solidFill>
                  <a:schemeClr val="tx1"/>
                </a:solidFill>
              </a:rPr>
              <a:t>ESS plans foresee funding for upgrading instruments 1-16 to their full scope and for the instruments 17-22 in the pre-operations and operations budget </a:t>
            </a:r>
          </a:p>
          <a:p>
            <a:pPr marL="342900" indent="-342900">
              <a:buFont typeface="Wingdings" charset="2"/>
              <a:buChar char="Ø"/>
            </a:pPr>
            <a:r>
              <a:rPr lang="en-US" dirty="0" smtClean="0">
                <a:solidFill>
                  <a:schemeClr val="tx1"/>
                </a:solidFill>
              </a:rPr>
              <a:t>Decision by council on the pre-operations and operations budget </a:t>
            </a:r>
          </a:p>
          <a:p>
            <a:pPr marL="342900" indent="-342900">
              <a:buFont typeface="Arial"/>
              <a:buChar char="•"/>
            </a:pPr>
            <a:r>
              <a:rPr lang="en-US" dirty="0" smtClean="0">
                <a:solidFill>
                  <a:schemeClr val="tx1"/>
                </a:solidFill>
              </a:rPr>
              <a:t>This initiative comes at the right time to ensure that funding is available for 22 instruments</a:t>
            </a:r>
          </a:p>
          <a:p>
            <a:pPr marL="342900" indent="-342900">
              <a:buFont typeface="Arial"/>
              <a:buChar char="•"/>
            </a:pPr>
            <a:r>
              <a:rPr lang="en-US" dirty="0" smtClean="0">
                <a:solidFill>
                  <a:schemeClr val="tx1"/>
                </a:solidFill>
              </a:rPr>
              <a:t>It will hardly be possible to construct 16 instruments from the </a:t>
            </a:r>
            <a:r>
              <a:rPr lang="en-US" dirty="0" err="1" smtClean="0">
                <a:solidFill>
                  <a:schemeClr val="tx1"/>
                </a:solidFill>
              </a:rPr>
              <a:t>ringfenced</a:t>
            </a:r>
            <a:r>
              <a:rPr lang="en-US" dirty="0" smtClean="0">
                <a:solidFill>
                  <a:schemeClr val="tx1"/>
                </a:solidFill>
              </a:rPr>
              <a:t> NSS budget if no funding for further investment into those instruments is available from pre-operations and operations budget.</a:t>
            </a:r>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21</a:t>
            </a:fld>
            <a:endParaRPr lang="sv-SE">
              <a:latin typeface="Calibri"/>
            </a:endParaRPr>
          </a:p>
        </p:txBody>
      </p:sp>
      <p:pic>
        <p:nvPicPr>
          <p:cNvPr id="31" name="Picture 30"/>
          <p:cNvPicPr>
            <a:picLocks noChangeAspect="1"/>
          </p:cNvPicPr>
          <p:nvPr/>
        </p:nvPicPr>
        <p:blipFill>
          <a:blip r:embed="rId2"/>
          <a:stretch>
            <a:fillRect/>
          </a:stretch>
        </p:blipFill>
        <p:spPr>
          <a:xfrm>
            <a:off x="64833" y="1831157"/>
            <a:ext cx="4561969" cy="4699912"/>
          </a:xfrm>
          <a:prstGeom prst="rect">
            <a:avLst/>
          </a:prstGeom>
        </p:spPr>
      </p:pic>
      <p:sp>
        <p:nvSpPr>
          <p:cNvPr id="6" name="TextBox 5"/>
          <p:cNvSpPr txBox="1"/>
          <p:nvPr/>
        </p:nvSpPr>
        <p:spPr>
          <a:xfrm>
            <a:off x="98063" y="2643059"/>
            <a:ext cx="8962886" cy="2123658"/>
          </a:xfrm>
          <a:prstGeom prst="rect">
            <a:avLst/>
          </a:prstGeom>
          <a:solidFill>
            <a:schemeClr val="bg1"/>
          </a:solidFill>
          <a:ln w="76200">
            <a:solidFill>
              <a:srgbClr val="FF0000"/>
            </a:solidFill>
          </a:ln>
        </p:spPr>
        <p:txBody>
          <a:bodyPr wrap="none" rtlCol="0">
            <a:spAutoFit/>
          </a:bodyPr>
          <a:lstStyle/>
          <a:p>
            <a:pPr algn="ctr"/>
            <a:r>
              <a:rPr lang="en-US" sz="4400" dirty="0" smtClean="0"/>
              <a:t>Communicated to Council</a:t>
            </a:r>
          </a:p>
          <a:p>
            <a:pPr algn="ctr"/>
            <a:r>
              <a:rPr lang="en-US" sz="4400" dirty="0" smtClean="0"/>
              <a:t>Council decision on operations budget </a:t>
            </a:r>
          </a:p>
          <a:p>
            <a:pPr algn="ctr"/>
            <a:r>
              <a:rPr lang="en-US" sz="4400" dirty="0" smtClean="0"/>
              <a:t>foreseen for June 2018 </a:t>
            </a:r>
            <a:endParaRPr lang="en-US" sz="4400" dirty="0"/>
          </a:p>
        </p:txBody>
      </p:sp>
    </p:spTree>
    <p:extLst>
      <p:ext uri="{BB962C8B-B14F-4D97-AF65-F5344CB8AC3E}">
        <p14:creationId xmlns:p14="http://schemas.microsoft.com/office/powerpoint/2010/main" val="2658785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22</a:t>
            </a:fld>
            <a:endParaRPr lang="sv-SE">
              <a:latin typeface="Calibri"/>
            </a:endParaRPr>
          </a:p>
        </p:txBody>
      </p:sp>
      <p:pic>
        <p:nvPicPr>
          <p:cNvPr id="5" name="Picture 4"/>
          <p:cNvPicPr>
            <a:picLocks noChangeAspect="1"/>
          </p:cNvPicPr>
          <p:nvPr/>
        </p:nvPicPr>
        <p:blipFill>
          <a:blip r:embed="rId2"/>
          <a:stretch>
            <a:fillRect/>
          </a:stretch>
        </p:blipFill>
        <p:spPr>
          <a:xfrm>
            <a:off x="2082800" y="0"/>
            <a:ext cx="4962446" cy="6858000"/>
          </a:xfrm>
          <a:prstGeom prst="rect">
            <a:avLst/>
          </a:prstGeom>
        </p:spPr>
      </p:pic>
    </p:spTree>
    <p:extLst>
      <p:ext uri="{BB962C8B-B14F-4D97-AF65-F5344CB8AC3E}">
        <p14:creationId xmlns:p14="http://schemas.microsoft.com/office/powerpoint/2010/main" val="2513721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23</a:t>
            </a:fld>
            <a:endParaRPr lang="sv-SE">
              <a:latin typeface="Calibri"/>
            </a:endParaRPr>
          </a:p>
        </p:txBody>
      </p:sp>
    </p:spTree>
    <p:extLst>
      <p:ext uri="{BB962C8B-B14F-4D97-AF65-F5344CB8AC3E}">
        <p14:creationId xmlns:p14="http://schemas.microsoft.com/office/powerpoint/2010/main" val="3364979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24</a:t>
            </a:fld>
            <a:endParaRPr lang="sv-SE">
              <a:latin typeface="Calibri"/>
            </a:endParaRPr>
          </a:p>
        </p:txBody>
      </p:sp>
    </p:spTree>
    <p:extLst>
      <p:ext uri="{BB962C8B-B14F-4D97-AF65-F5344CB8AC3E}">
        <p14:creationId xmlns:p14="http://schemas.microsoft.com/office/powerpoint/2010/main" val="3995618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3981023"/>
              </p:ext>
            </p:extLst>
          </p:nvPr>
        </p:nvGraphicFramePr>
        <p:xfrm>
          <a:off x="457200" y="85808"/>
          <a:ext cx="8229599" cy="5985716"/>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467716">
                <a:tc>
                  <a:txBody>
                    <a:bodyPr/>
                    <a:lstStyle/>
                    <a:p>
                      <a:r>
                        <a:rPr lang="en-US" dirty="0" smtClean="0"/>
                        <a:t>Mon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Tue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Thu</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Sun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gridSpan="3">
                  <a:txBody>
                    <a:bodyPr/>
                    <a:lstStyle/>
                    <a:p>
                      <a:r>
                        <a:rPr lang="en-US" sz="3200" dirty="0" smtClean="0"/>
                        <a:t>2016 September</a:t>
                      </a:r>
                      <a:endParaRPr lang="en-US" sz="3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19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26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457200" y="3116363"/>
            <a:ext cx="2340000" cy="369332"/>
          </a:xfrm>
          <a:prstGeom prst="rect">
            <a:avLst/>
          </a:prstGeom>
          <a:solidFill>
            <a:srgbClr val="000090"/>
          </a:solidFill>
          <a:ln>
            <a:solidFill>
              <a:srgbClr val="000000"/>
            </a:solidFill>
          </a:ln>
        </p:spPr>
        <p:txBody>
          <a:bodyPr wrap="square" rtlCol="0">
            <a:spAutoFit/>
          </a:bodyPr>
          <a:lstStyle/>
          <a:p>
            <a:pPr algn="ctr" defTabSz="457200" hangingPunct="1"/>
            <a:r>
              <a:rPr lang="en-US" kern="1200" dirty="0" smtClean="0">
                <a:solidFill>
                  <a:prstClr val="white"/>
                </a:solidFill>
              </a:rPr>
              <a:t>Spectroscopy STAP</a:t>
            </a:r>
            <a:endParaRPr lang="en-US" kern="1200" dirty="0">
              <a:solidFill>
                <a:prstClr val="white"/>
              </a:solidFill>
            </a:endParaRPr>
          </a:p>
        </p:txBody>
      </p:sp>
      <p:sp>
        <p:nvSpPr>
          <p:cNvPr id="6" name="TextBox 5"/>
          <p:cNvSpPr txBox="1"/>
          <p:nvPr/>
        </p:nvSpPr>
        <p:spPr>
          <a:xfrm>
            <a:off x="2814417" y="3478515"/>
            <a:ext cx="3503370" cy="369332"/>
          </a:xfrm>
          <a:prstGeom prst="rect">
            <a:avLst/>
          </a:prstGeom>
          <a:solidFill>
            <a:srgbClr val="660066"/>
          </a:solidFill>
          <a:ln>
            <a:solidFill>
              <a:srgbClr val="000000"/>
            </a:solidFill>
          </a:ln>
        </p:spPr>
        <p:txBody>
          <a:bodyPr wrap="square" rtlCol="0">
            <a:spAutoFit/>
          </a:bodyPr>
          <a:lstStyle/>
          <a:p>
            <a:pPr algn="ctr" defTabSz="457200" hangingPunct="1"/>
            <a:r>
              <a:rPr lang="en-US" kern="1200" dirty="0" smtClean="0">
                <a:solidFill>
                  <a:prstClr val="white"/>
                </a:solidFill>
              </a:rPr>
              <a:t>IKON 11</a:t>
            </a:r>
            <a:endParaRPr lang="en-US" kern="1200" dirty="0">
              <a:solidFill>
                <a:prstClr val="white"/>
              </a:solidFill>
            </a:endParaRPr>
          </a:p>
        </p:txBody>
      </p:sp>
      <p:sp>
        <p:nvSpPr>
          <p:cNvPr id="7" name="TextBox 6"/>
          <p:cNvSpPr txBox="1"/>
          <p:nvPr/>
        </p:nvSpPr>
        <p:spPr>
          <a:xfrm>
            <a:off x="5144898" y="3109097"/>
            <a:ext cx="1188000" cy="369332"/>
          </a:xfrm>
          <a:prstGeom prst="rect">
            <a:avLst/>
          </a:prstGeom>
          <a:solidFill>
            <a:srgbClr val="000090"/>
          </a:solidFill>
          <a:ln>
            <a:solidFill>
              <a:srgbClr val="000000"/>
            </a:solidFill>
          </a:ln>
        </p:spPr>
        <p:txBody>
          <a:bodyPr wrap="square" rtlCol="0">
            <a:spAutoFit/>
          </a:bodyPr>
          <a:lstStyle/>
          <a:p>
            <a:pPr algn="ctr" defTabSz="457200" hangingPunct="1"/>
            <a:r>
              <a:rPr lang="en-US" kern="1200" dirty="0" smtClean="0">
                <a:solidFill>
                  <a:prstClr val="white"/>
                </a:solidFill>
              </a:rPr>
              <a:t>NSE STAP</a:t>
            </a:r>
            <a:endParaRPr lang="en-US" kern="1200" dirty="0">
              <a:solidFill>
                <a:prstClr val="white"/>
              </a:solidFill>
            </a:endParaRPr>
          </a:p>
        </p:txBody>
      </p:sp>
      <p:sp>
        <p:nvSpPr>
          <p:cNvPr id="8" name="TextBox 7"/>
          <p:cNvSpPr txBox="1"/>
          <p:nvPr/>
        </p:nvSpPr>
        <p:spPr>
          <a:xfrm>
            <a:off x="1641529" y="5684575"/>
            <a:ext cx="1188000" cy="369332"/>
          </a:xfrm>
          <a:prstGeom prst="rect">
            <a:avLst/>
          </a:prstGeom>
          <a:solidFill>
            <a:srgbClr val="FF0000"/>
          </a:solidFill>
          <a:ln>
            <a:solidFill>
              <a:srgbClr val="000000"/>
            </a:solidFill>
          </a:ln>
        </p:spPr>
        <p:txBody>
          <a:bodyPr wrap="square" rtlCol="0">
            <a:spAutoFit/>
          </a:bodyPr>
          <a:lstStyle/>
          <a:p>
            <a:pPr algn="ctr" defTabSz="457200" hangingPunct="1"/>
            <a:r>
              <a:rPr lang="en-US" kern="1200" dirty="0" smtClean="0">
                <a:solidFill>
                  <a:prstClr val="white"/>
                </a:solidFill>
              </a:rPr>
              <a:t>ESTIA TG2</a:t>
            </a:r>
            <a:endParaRPr lang="en-US" kern="1200" dirty="0">
              <a:solidFill>
                <a:prstClr val="white"/>
              </a:solidFill>
            </a:endParaRPr>
          </a:p>
        </p:txBody>
      </p:sp>
      <p:sp>
        <p:nvSpPr>
          <p:cNvPr id="9" name="TextBox 8"/>
          <p:cNvSpPr txBox="1"/>
          <p:nvPr/>
        </p:nvSpPr>
        <p:spPr>
          <a:xfrm>
            <a:off x="3975394" y="2185657"/>
            <a:ext cx="1184649"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rPr>
              <a:t>DREAM SS</a:t>
            </a:r>
            <a:endParaRPr lang="en-US" kern="1200" dirty="0">
              <a:solidFill>
                <a:prstClr val="black"/>
              </a:solidFill>
            </a:endParaRPr>
          </a:p>
        </p:txBody>
      </p:sp>
      <p:sp>
        <p:nvSpPr>
          <p:cNvPr id="10" name="TextBox 9"/>
          <p:cNvSpPr txBox="1"/>
          <p:nvPr/>
        </p:nvSpPr>
        <p:spPr>
          <a:xfrm>
            <a:off x="3987606" y="5684575"/>
            <a:ext cx="1184648" cy="369332"/>
          </a:xfrm>
          <a:prstGeom prst="rect">
            <a:avLst/>
          </a:prstGeom>
          <a:solidFill>
            <a:srgbClr val="FF0000"/>
          </a:solidFill>
          <a:ln>
            <a:solidFill>
              <a:srgbClr val="000000"/>
            </a:solidFill>
          </a:ln>
        </p:spPr>
        <p:txBody>
          <a:bodyPr wrap="square" rtlCol="0">
            <a:spAutoFit/>
          </a:bodyPr>
          <a:lstStyle/>
          <a:p>
            <a:pPr algn="ctr" defTabSz="457200" hangingPunct="1"/>
            <a:r>
              <a:rPr lang="en-US" kern="1200" dirty="0" smtClean="0">
                <a:solidFill>
                  <a:prstClr val="white"/>
                </a:solidFill>
              </a:rPr>
              <a:t>SKADI TG2</a:t>
            </a:r>
            <a:endParaRPr lang="en-US" kern="1200" dirty="0">
              <a:solidFill>
                <a:prstClr val="white"/>
              </a:solidFill>
            </a:endParaRPr>
          </a:p>
        </p:txBody>
      </p:sp>
      <p:sp>
        <p:nvSpPr>
          <p:cNvPr id="11" name="TextBox 10"/>
          <p:cNvSpPr txBox="1"/>
          <p:nvPr/>
        </p:nvSpPr>
        <p:spPr>
          <a:xfrm>
            <a:off x="1690707" y="6105215"/>
            <a:ext cx="1188000" cy="369332"/>
          </a:xfrm>
          <a:prstGeom prst="rect">
            <a:avLst/>
          </a:prstGeom>
          <a:solidFill>
            <a:srgbClr val="000090">
              <a:alpha val="53000"/>
            </a:srgbClr>
          </a:solidFill>
          <a:ln>
            <a:noFill/>
          </a:ln>
        </p:spPr>
        <p:txBody>
          <a:bodyPr wrap="square" rtlCol="0">
            <a:spAutoFit/>
          </a:bodyPr>
          <a:lstStyle/>
          <a:p>
            <a:pPr algn="ctr" defTabSz="457200" hangingPunct="1"/>
            <a:r>
              <a:rPr lang="en-US" kern="1200" dirty="0" smtClean="0">
                <a:solidFill>
                  <a:prstClr val="white"/>
                </a:solidFill>
              </a:rPr>
              <a:t>STAP</a:t>
            </a:r>
            <a:endParaRPr lang="en-US" kern="1200" dirty="0">
              <a:solidFill>
                <a:prstClr val="white"/>
              </a:solidFill>
            </a:endParaRPr>
          </a:p>
        </p:txBody>
      </p:sp>
      <p:sp>
        <p:nvSpPr>
          <p:cNvPr id="12" name="TextBox 11"/>
          <p:cNvSpPr txBox="1"/>
          <p:nvPr/>
        </p:nvSpPr>
        <p:spPr>
          <a:xfrm>
            <a:off x="1690707" y="6478334"/>
            <a:ext cx="1188000" cy="369332"/>
          </a:xfrm>
          <a:prstGeom prst="rect">
            <a:avLst/>
          </a:prstGeom>
          <a:solidFill>
            <a:srgbClr val="000090"/>
          </a:solidFill>
          <a:ln>
            <a:solidFill>
              <a:schemeClr val="tx1"/>
            </a:solidFill>
          </a:ln>
        </p:spPr>
        <p:txBody>
          <a:bodyPr wrap="square" rtlCol="0">
            <a:spAutoFit/>
          </a:bodyPr>
          <a:lstStyle/>
          <a:p>
            <a:pPr algn="ctr" defTabSz="457200" hangingPunct="1"/>
            <a:r>
              <a:rPr lang="en-US" kern="1200" dirty="0" smtClean="0">
                <a:solidFill>
                  <a:prstClr val="white"/>
                </a:solidFill>
              </a:rPr>
              <a:t>STAP</a:t>
            </a:r>
            <a:endParaRPr lang="en-US" kern="1200" dirty="0">
              <a:solidFill>
                <a:prstClr val="white"/>
              </a:solidFill>
            </a:endParaRPr>
          </a:p>
        </p:txBody>
      </p:sp>
      <p:sp>
        <p:nvSpPr>
          <p:cNvPr id="13" name="TextBox 12"/>
          <p:cNvSpPr txBox="1"/>
          <p:nvPr/>
        </p:nvSpPr>
        <p:spPr>
          <a:xfrm>
            <a:off x="782352" y="6478334"/>
            <a:ext cx="897113" cy="369332"/>
          </a:xfrm>
          <a:prstGeom prst="rect">
            <a:avLst/>
          </a:prstGeom>
          <a:noFill/>
        </p:spPr>
        <p:txBody>
          <a:bodyPr wrap="none" rtlCol="0">
            <a:spAutoFit/>
          </a:bodyPr>
          <a:lstStyle/>
          <a:p>
            <a:pPr defTabSz="457200" hangingPunct="1"/>
            <a:r>
              <a:rPr lang="en-US" kern="1200" dirty="0" smtClean="0">
                <a:solidFill>
                  <a:prstClr val="black"/>
                </a:solidFill>
              </a:rPr>
              <a:t>agreed:</a:t>
            </a:r>
            <a:endParaRPr lang="en-US" kern="1200" dirty="0">
              <a:solidFill>
                <a:prstClr val="black"/>
              </a:solidFill>
            </a:endParaRPr>
          </a:p>
        </p:txBody>
      </p:sp>
      <p:sp>
        <p:nvSpPr>
          <p:cNvPr id="14" name="TextBox 13"/>
          <p:cNvSpPr txBox="1"/>
          <p:nvPr/>
        </p:nvSpPr>
        <p:spPr>
          <a:xfrm>
            <a:off x="402515" y="6105215"/>
            <a:ext cx="1276950" cy="369332"/>
          </a:xfrm>
          <a:prstGeom prst="rect">
            <a:avLst/>
          </a:prstGeom>
          <a:noFill/>
        </p:spPr>
        <p:txBody>
          <a:bodyPr wrap="none" rtlCol="0">
            <a:spAutoFit/>
          </a:bodyPr>
          <a:lstStyle/>
          <a:p>
            <a:pPr defTabSz="457200" hangingPunct="1"/>
            <a:r>
              <a:rPr lang="en-US" kern="1200" dirty="0" smtClean="0">
                <a:solidFill>
                  <a:prstClr val="black"/>
                </a:solidFill>
              </a:rPr>
              <a:t>provisional:</a:t>
            </a:r>
            <a:endParaRPr lang="en-US" kern="1200" dirty="0">
              <a:solidFill>
                <a:prstClr val="black"/>
              </a:solidFill>
            </a:endParaRPr>
          </a:p>
        </p:txBody>
      </p:sp>
      <p:sp>
        <p:nvSpPr>
          <p:cNvPr id="15" name="TextBox 14"/>
          <p:cNvSpPr txBox="1"/>
          <p:nvPr/>
        </p:nvSpPr>
        <p:spPr>
          <a:xfrm>
            <a:off x="2987786" y="6080220"/>
            <a:ext cx="1472647" cy="394327"/>
          </a:xfrm>
          <a:prstGeom prst="rect">
            <a:avLst/>
          </a:prstGeom>
          <a:solidFill>
            <a:srgbClr val="FFFF00">
              <a:alpha val="53000"/>
            </a:srgbClr>
          </a:solidFill>
          <a:ln>
            <a:noFill/>
          </a:ln>
        </p:spPr>
        <p:txBody>
          <a:bodyPr wrap="square" rtlCol="0">
            <a:spAutoFit/>
          </a:bodyPr>
          <a:lstStyle/>
          <a:p>
            <a:pPr algn="ctr" defTabSz="457200" hangingPunct="1"/>
            <a:r>
              <a:rPr lang="en-US" kern="1200" dirty="0" smtClean="0">
                <a:solidFill>
                  <a:prstClr val="black"/>
                </a:solidFill>
              </a:rPr>
              <a:t>Scope-Setting</a:t>
            </a:r>
            <a:endParaRPr lang="en-US" kern="1200" dirty="0">
              <a:solidFill>
                <a:prstClr val="black"/>
              </a:solidFill>
            </a:endParaRPr>
          </a:p>
        </p:txBody>
      </p:sp>
      <p:sp>
        <p:nvSpPr>
          <p:cNvPr id="16" name="TextBox 15"/>
          <p:cNvSpPr txBox="1"/>
          <p:nvPr/>
        </p:nvSpPr>
        <p:spPr>
          <a:xfrm>
            <a:off x="2987786" y="6453339"/>
            <a:ext cx="1472647" cy="394327"/>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rPr>
              <a:t>Scope-Setting</a:t>
            </a:r>
            <a:endParaRPr lang="en-US" kern="1200" dirty="0">
              <a:solidFill>
                <a:prstClr val="black"/>
              </a:solidFill>
            </a:endParaRPr>
          </a:p>
        </p:txBody>
      </p:sp>
      <p:sp>
        <p:nvSpPr>
          <p:cNvPr id="17" name="TextBox 16"/>
          <p:cNvSpPr txBox="1"/>
          <p:nvPr/>
        </p:nvSpPr>
        <p:spPr>
          <a:xfrm>
            <a:off x="4579930" y="6080220"/>
            <a:ext cx="1292647" cy="394327"/>
          </a:xfrm>
          <a:prstGeom prst="rect">
            <a:avLst/>
          </a:prstGeom>
          <a:solidFill>
            <a:srgbClr val="FF0000">
              <a:alpha val="53000"/>
            </a:srgbClr>
          </a:solidFill>
          <a:ln>
            <a:noFill/>
          </a:ln>
        </p:spPr>
        <p:txBody>
          <a:bodyPr wrap="square" rtlCol="0">
            <a:spAutoFit/>
          </a:bodyPr>
          <a:lstStyle/>
          <a:p>
            <a:pPr algn="ctr" defTabSz="457200" hangingPunct="1"/>
            <a:r>
              <a:rPr lang="en-US" kern="1200" dirty="0" smtClean="0">
                <a:solidFill>
                  <a:prstClr val="white"/>
                </a:solidFill>
              </a:rPr>
              <a:t>TG2 Review</a:t>
            </a:r>
            <a:endParaRPr lang="en-US" kern="1200" dirty="0">
              <a:solidFill>
                <a:prstClr val="white"/>
              </a:solidFill>
            </a:endParaRPr>
          </a:p>
        </p:txBody>
      </p:sp>
      <p:sp>
        <p:nvSpPr>
          <p:cNvPr id="18" name="TextBox 17"/>
          <p:cNvSpPr txBox="1"/>
          <p:nvPr/>
        </p:nvSpPr>
        <p:spPr>
          <a:xfrm>
            <a:off x="4579930" y="6453339"/>
            <a:ext cx="1292647" cy="394327"/>
          </a:xfrm>
          <a:prstGeom prst="rect">
            <a:avLst/>
          </a:prstGeom>
          <a:solidFill>
            <a:srgbClr val="FF0000"/>
          </a:solidFill>
          <a:ln>
            <a:solidFill>
              <a:schemeClr val="tx1"/>
            </a:solidFill>
          </a:ln>
        </p:spPr>
        <p:txBody>
          <a:bodyPr wrap="square" rtlCol="0">
            <a:spAutoFit/>
          </a:bodyPr>
          <a:lstStyle/>
          <a:p>
            <a:pPr algn="ctr" defTabSz="457200" hangingPunct="1"/>
            <a:r>
              <a:rPr lang="en-US" kern="1200" dirty="0" smtClean="0">
                <a:solidFill>
                  <a:prstClr val="white"/>
                </a:solidFill>
              </a:rPr>
              <a:t>TG2 Review</a:t>
            </a:r>
            <a:endParaRPr lang="en-US" kern="1200" dirty="0">
              <a:solidFill>
                <a:prstClr val="white"/>
              </a:solidFill>
            </a:endParaRPr>
          </a:p>
        </p:txBody>
      </p:sp>
    </p:spTree>
    <p:extLst>
      <p:ext uri="{BB962C8B-B14F-4D97-AF65-F5344CB8AC3E}">
        <p14:creationId xmlns:p14="http://schemas.microsoft.com/office/powerpoint/2010/main" val="12848208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instrument budget challenge</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26</a:t>
            </a:fld>
            <a:endParaRPr lang="sv-SE">
              <a:latin typeface="Calibri"/>
            </a:endParaRPr>
          </a:p>
        </p:txBody>
      </p:sp>
      <p:sp>
        <p:nvSpPr>
          <p:cNvPr id="6" name="Content Placeholder 2"/>
          <p:cNvSpPr>
            <a:spLocks noGrp="1"/>
          </p:cNvSpPr>
          <p:nvPr>
            <p:ph idx="1"/>
          </p:nvPr>
        </p:nvSpPr>
        <p:spPr>
          <a:xfrm>
            <a:off x="569993" y="1465986"/>
            <a:ext cx="8574007" cy="5211526"/>
          </a:xfrm>
        </p:spPr>
        <p:txBody>
          <a:bodyPr/>
          <a:lstStyle/>
          <a:p>
            <a:pPr marL="342900" indent="-342900">
              <a:lnSpc>
                <a:spcPct val="100000"/>
              </a:lnSpc>
              <a:spcAft>
                <a:spcPts val="600"/>
              </a:spcAft>
              <a:buFont typeface="Arial"/>
              <a:buChar char="•"/>
            </a:pPr>
            <a:r>
              <a:rPr lang="en-US" dirty="0" smtClean="0">
                <a:solidFill>
                  <a:srgbClr val="000000"/>
                </a:solidFill>
              </a:rPr>
              <a:t>Instrument proposals were optimized for scientific quality to convince SAC/STAP</a:t>
            </a:r>
          </a:p>
          <a:p>
            <a:pPr marL="342900" indent="-342900">
              <a:lnSpc>
                <a:spcPct val="100000"/>
              </a:lnSpc>
              <a:spcAft>
                <a:spcPts val="600"/>
              </a:spcAft>
              <a:buFont typeface="Arial"/>
              <a:buChar char="•"/>
            </a:pPr>
            <a:r>
              <a:rPr lang="en-US" dirty="0">
                <a:solidFill>
                  <a:srgbClr val="000000"/>
                </a:solidFill>
              </a:rPr>
              <a:t>Instrument proposals: visionary, no incentive to design to </a:t>
            </a:r>
            <a:r>
              <a:rPr lang="en-US" dirty="0" smtClean="0">
                <a:solidFill>
                  <a:srgbClr val="000000"/>
                </a:solidFill>
              </a:rPr>
              <a:t>budget</a:t>
            </a:r>
          </a:p>
          <a:p>
            <a:pPr marL="342900" indent="-342900">
              <a:lnSpc>
                <a:spcPct val="100000"/>
              </a:lnSpc>
              <a:spcAft>
                <a:spcPts val="600"/>
              </a:spcAft>
              <a:buFont typeface="Arial"/>
              <a:buChar char="•"/>
            </a:pPr>
            <a:r>
              <a:rPr lang="en-US" dirty="0">
                <a:solidFill>
                  <a:srgbClr val="000000"/>
                </a:solidFill>
              </a:rPr>
              <a:t>N</a:t>
            </a:r>
            <a:r>
              <a:rPr lang="en-US" dirty="0" smtClean="0">
                <a:solidFill>
                  <a:srgbClr val="000000"/>
                </a:solidFill>
              </a:rPr>
              <a:t>ot </a:t>
            </a:r>
            <a:r>
              <a:rPr lang="en-US" dirty="0">
                <a:solidFill>
                  <a:srgbClr val="000000"/>
                </a:solidFill>
              </a:rPr>
              <a:t>enough </a:t>
            </a:r>
            <a:r>
              <a:rPr lang="en-US" dirty="0" smtClean="0">
                <a:solidFill>
                  <a:srgbClr val="000000"/>
                </a:solidFill>
              </a:rPr>
              <a:t>funds </a:t>
            </a:r>
            <a:r>
              <a:rPr lang="en-US" dirty="0">
                <a:solidFill>
                  <a:srgbClr val="000000"/>
                </a:solidFill>
              </a:rPr>
              <a:t>available to </a:t>
            </a:r>
            <a:r>
              <a:rPr lang="en-US" dirty="0" smtClean="0">
                <a:solidFill>
                  <a:srgbClr val="000000"/>
                </a:solidFill>
              </a:rPr>
              <a:t>cover </a:t>
            </a:r>
            <a:r>
              <a:rPr lang="en-US" dirty="0">
                <a:solidFill>
                  <a:srgbClr val="000000"/>
                </a:solidFill>
              </a:rPr>
              <a:t>the full scope of all 16 instruments within the </a:t>
            </a:r>
            <a:r>
              <a:rPr lang="en-US" dirty="0" smtClean="0">
                <a:solidFill>
                  <a:srgbClr val="000000"/>
                </a:solidFill>
              </a:rPr>
              <a:t>ring-fenced NSS construction budget of 350 Mio EUR (65% in-kind)</a:t>
            </a:r>
          </a:p>
          <a:p>
            <a:pPr marL="342900" indent="-342900">
              <a:lnSpc>
                <a:spcPct val="100000"/>
              </a:lnSpc>
              <a:spcAft>
                <a:spcPts val="600"/>
              </a:spcAft>
              <a:buFont typeface="Arial"/>
              <a:buChar char="•"/>
            </a:pPr>
            <a:r>
              <a:rPr lang="en-US" dirty="0" smtClean="0">
                <a:solidFill>
                  <a:srgbClr val="000000"/>
                </a:solidFill>
              </a:rPr>
              <a:t>Sum </a:t>
            </a:r>
            <a:r>
              <a:rPr lang="en-US" dirty="0">
                <a:solidFill>
                  <a:srgbClr val="000000"/>
                </a:solidFill>
              </a:rPr>
              <a:t>of the </a:t>
            </a:r>
            <a:r>
              <a:rPr lang="en-US" dirty="0" smtClean="0">
                <a:solidFill>
                  <a:srgbClr val="000000"/>
                </a:solidFill>
              </a:rPr>
              <a:t>“</a:t>
            </a:r>
            <a:r>
              <a:rPr lang="en-US" dirty="0">
                <a:solidFill>
                  <a:srgbClr val="000000"/>
                </a:solidFill>
              </a:rPr>
              <a:t>a</a:t>
            </a:r>
            <a:r>
              <a:rPr lang="en-US" dirty="0" smtClean="0">
                <a:solidFill>
                  <a:srgbClr val="000000"/>
                </a:solidFill>
              </a:rPr>
              <a:t>s proposed” </a:t>
            </a:r>
            <a:r>
              <a:rPr lang="en-US" dirty="0">
                <a:solidFill>
                  <a:srgbClr val="000000"/>
                </a:solidFill>
              </a:rPr>
              <a:t>budget for all 16 instruments</a:t>
            </a:r>
            <a:r>
              <a:rPr lang="en-US" dirty="0" smtClean="0">
                <a:solidFill>
                  <a:srgbClr val="000000"/>
                </a:solidFill>
              </a:rPr>
              <a:t>:</a:t>
            </a:r>
            <a:r>
              <a:rPr lang="en-US" dirty="0" smtClean="0">
                <a:solidFill>
                  <a:srgbClr val="000000"/>
                </a:solidFill>
                <a:latin typeface="Symbol" charset="2"/>
                <a:cs typeface="Symbol" charset="2"/>
              </a:rPr>
              <a:t> @ </a:t>
            </a:r>
            <a:r>
              <a:rPr lang="en-US" dirty="0" smtClean="0">
                <a:solidFill>
                  <a:srgbClr val="000000"/>
                </a:solidFill>
              </a:rPr>
              <a:t>250 </a:t>
            </a:r>
            <a:r>
              <a:rPr lang="en-US" dirty="0">
                <a:solidFill>
                  <a:srgbClr val="000000"/>
                </a:solidFill>
              </a:rPr>
              <a:t>Mio </a:t>
            </a:r>
            <a:r>
              <a:rPr lang="en-US" dirty="0" smtClean="0">
                <a:solidFill>
                  <a:srgbClr val="000000"/>
                </a:solidFill>
              </a:rPr>
              <a:t>EUR </a:t>
            </a:r>
          </a:p>
          <a:p>
            <a:pPr marL="342900" indent="-342900">
              <a:lnSpc>
                <a:spcPct val="100000"/>
              </a:lnSpc>
              <a:spcAft>
                <a:spcPts val="600"/>
              </a:spcAft>
              <a:buFont typeface="Arial"/>
              <a:buChar char="•"/>
            </a:pPr>
            <a:r>
              <a:rPr lang="en-US" dirty="0" smtClean="0">
                <a:solidFill>
                  <a:srgbClr val="000000"/>
                </a:solidFill>
              </a:rPr>
              <a:t>Current NSS budget for instruments: 188.9 Mio EUR</a:t>
            </a:r>
          </a:p>
          <a:p>
            <a:pPr marL="342900" indent="-342900">
              <a:lnSpc>
                <a:spcPct val="100000"/>
              </a:lnSpc>
              <a:spcAft>
                <a:spcPts val="600"/>
              </a:spcAft>
              <a:buFont typeface="Arial"/>
              <a:buChar char="•"/>
            </a:pPr>
            <a:r>
              <a:rPr lang="en-US" dirty="0" smtClean="0">
                <a:solidFill>
                  <a:srgbClr val="000000"/>
                </a:solidFill>
              </a:rPr>
              <a:t>Pressure to increase instrument budget</a:t>
            </a:r>
          </a:p>
          <a:p>
            <a:pPr marL="342900" indent="-342900">
              <a:lnSpc>
                <a:spcPct val="100000"/>
              </a:lnSpc>
              <a:spcAft>
                <a:spcPts val="600"/>
              </a:spcAft>
              <a:buFont typeface="Arial"/>
              <a:buChar char="•"/>
            </a:pPr>
            <a:r>
              <a:rPr lang="en-US" dirty="0" smtClean="0">
                <a:solidFill>
                  <a:srgbClr val="000000"/>
                </a:solidFill>
              </a:rPr>
              <a:t>Scenario: increase </a:t>
            </a:r>
            <a:r>
              <a:rPr lang="en-US" dirty="0">
                <a:solidFill>
                  <a:srgbClr val="000000"/>
                </a:solidFill>
              </a:rPr>
              <a:t>up to </a:t>
            </a:r>
            <a:r>
              <a:rPr lang="en-US" dirty="0" smtClean="0">
                <a:solidFill>
                  <a:srgbClr val="000000"/>
                </a:solidFill>
              </a:rPr>
              <a:t>202 </a:t>
            </a:r>
            <a:r>
              <a:rPr lang="en-US" dirty="0">
                <a:solidFill>
                  <a:srgbClr val="000000"/>
                </a:solidFill>
              </a:rPr>
              <a:t>Mio EUR </a:t>
            </a:r>
            <a:r>
              <a:rPr lang="en-US" dirty="0" smtClean="0">
                <a:solidFill>
                  <a:srgbClr val="000000"/>
                </a:solidFill>
              </a:rPr>
              <a:t>would </a:t>
            </a:r>
            <a:r>
              <a:rPr lang="en-US" dirty="0">
                <a:solidFill>
                  <a:srgbClr val="000000"/>
                </a:solidFill>
              </a:rPr>
              <a:t>require </a:t>
            </a:r>
            <a:r>
              <a:rPr lang="en-US" dirty="0" smtClean="0">
                <a:solidFill>
                  <a:srgbClr val="000000"/>
                </a:solidFill>
              </a:rPr>
              <a:t>cuts </a:t>
            </a:r>
            <a:r>
              <a:rPr lang="en-US" dirty="0">
                <a:solidFill>
                  <a:srgbClr val="000000"/>
                </a:solidFill>
              </a:rPr>
              <a:t>of </a:t>
            </a:r>
            <a:r>
              <a:rPr lang="en-US" dirty="0" smtClean="0">
                <a:solidFill>
                  <a:srgbClr val="000000"/>
                </a:solidFill>
              </a:rPr>
              <a:t>approx</a:t>
            </a:r>
            <a:r>
              <a:rPr lang="en-US" dirty="0">
                <a:solidFill>
                  <a:srgbClr val="000000"/>
                </a:solidFill>
              </a:rPr>
              <a:t>. </a:t>
            </a:r>
            <a:r>
              <a:rPr lang="en-US" dirty="0" smtClean="0">
                <a:solidFill>
                  <a:srgbClr val="000000"/>
                </a:solidFill>
              </a:rPr>
              <a:t>20% for    sample </a:t>
            </a:r>
            <a:r>
              <a:rPr lang="en-US" dirty="0">
                <a:solidFill>
                  <a:srgbClr val="000000"/>
                </a:solidFill>
              </a:rPr>
              <a:t>environment, </a:t>
            </a:r>
            <a:r>
              <a:rPr lang="en-US" dirty="0" smtClean="0">
                <a:solidFill>
                  <a:srgbClr val="000000"/>
                </a:solidFill>
              </a:rPr>
              <a:t>DMSC</a:t>
            </a:r>
            <a:r>
              <a:rPr lang="en-US" dirty="0">
                <a:solidFill>
                  <a:srgbClr val="000000"/>
                </a:solidFill>
              </a:rPr>
              <a:t>, </a:t>
            </a:r>
            <a:r>
              <a:rPr lang="en-US" dirty="0" smtClean="0">
                <a:solidFill>
                  <a:srgbClr val="000000"/>
                </a:solidFill>
              </a:rPr>
              <a:t>technology groups,…</a:t>
            </a:r>
            <a:endParaRPr lang="en-US" dirty="0">
              <a:solidFill>
                <a:srgbClr val="000000"/>
              </a:solidFill>
            </a:endParaRPr>
          </a:p>
          <a:p>
            <a:pPr marL="285750" indent="-285750">
              <a:lnSpc>
                <a:spcPct val="100000"/>
              </a:lnSpc>
              <a:spcAft>
                <a:spcPts val="600"/>
              </a:spcAft>
              <a:buFont typeface="Symbol" charset="0"/>
              <a:buChar char=""/>
            </a:pPr>
            <a:r>
              <a:rPr lang="en-US" dirty="0" smtClean="0">
                <a:solidFill>
                  <a:srgbClr val="000000"/>
                </a:solidFill>
              </a:rPr>
              <a:t>   still 48 Mio EUR missing (19 % of proposed budget for 16 instruments)</a:t>
            </a:r>
          </a:p>
          <a:p>
            <a:pPr algn="ctr">
              <a:lnSpc>
                <a:spcPct val="100000"/>
              </a:lnSpc>
              <a:spcAft>
                <a:spcPts val="600"/>
              </a:spcAft>
            </a:pPr>
            <a:r>
              <a:rPr lang="en-US" sz="1600" dirty="0" smtClean="0">
                <a:solidFill>
                  <a:srgbClr val="000000"/>
                </a:solidFill>
              </a:rPr>
              <a:t>(</a:t>
            </a:r>
            <a:r>
              <a:rPr lang="en-US" sz="1600" dirty="0">
                <a:solidFill>
                  <a:srgbClr val="000000"/>
                </a:solidFill>
              </a:rPr>
              <a:t>certain costs for shielding, vacuum, etc. have been moved into the central NSS budget)</a:t>
            </a:r>
          </a:p>
          <a:p>
            <a:pPr>
              <a:lnSpc>
                <a:spcPct val="100000"/>
              </a:lnSpc>
              <a:spcAft>
                <a:spcPts val="600"/>
              </a:spcAft>
            </a:pPr>
            <a:r>
              <a:rPr lang="en-US" dirty="0" smtClean="0">
                <a:solidFill>
                  <a:srgbClr val="000000"/>
                </a:solidFill>
              </a:rPr>
              <a:t>   </a:t>
            </a:r>
            <a:r>
              <a:rPr lang="en-US" b="1" dirty="0" smtClean="0">
                <a:solidFill>
                  <a:srgbClr val="000000"/>
                </a:solidFill>
              </a:rPr>
              <a:t>Decrease </a:t>
            </a:r>
            <a:r>
              <a:rPr lang="en-US" b="1" dirty="0">
                <a:solidFill>
                  <a:srgbClr val="000000"/>
                </a:solidFill>
              </a:rPr>
              <a:t>individual </a:t>
            </a:r>
            <a:r>
              <a:rPr lang="en-US" b="1" dirty="0" smtClean="0">
                <a:solidFill>
                  <a:srgbClr val="000000"/>
                </a:solidFill>
              </a:rPr>
              <a:t>instrument budget AND increase </a:t>
            </a:r>
            <a:r>
              <a:rPr lang="en-US" b="1" dirty="0">
                <a:solidFill>
                  <a:srgbClr val="000000"/>
                </a:solidFill>
              </a:rPr>
              <a:t>NSS instrument </a:t>
            </a:r>
            <a:r>
              <a:rPr lang="en-US" b="1" dirty="0" smtClean="0">
                <a:solidFill>
                  <a:srgbClr val="000000"/>
                </a:solidFill>
              </a:rPr>
              <a:t>budget</a:t>
            </a:r>
          </a:p>
          <a:p>
            <a:endParaRPr lang="en-US" dirty="0" smtClean="0">
              <a:solidFill>
                <a:srgbClr val="000000"/>
              </a:solidFill>
            </a:endParaRPr>
          </a:p>
        </p:txBody>
      </p:sp>
    </p:spTree>
    <p:extLst>
      <p:ext uri="{BB962C8B-B14F-4D97-AF65-F5344CB8AC3E}">
        <p14:creationId xmlns:p14="http://schemas.microsoft.com/office/powerpoint/2010/main" val="27951242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forward</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27</a:t>
            </a:fld>
            <a:endParaRPr lang="sv-SE">
              <a:latin typeface="Calibri"/>
            </a:endParaRPr>
          </a:p>
        </p:txBody>
      </p:sp>
      <p:sp>
        <p:nvSpPr>
          <p:cNvPr id="6" name="Content Placeholder 2"/>
          <p:cNvSpPr>
            <a:spLocks noGrp="1"/>
          </p:cNvSpPr>
          <p:nvPr>
            <p:ph idx="1"/>
          </p:nvPr>
        </p:nvSpPr>
        <p:spPr>
          <a:xfrm>
            <a:off x="569993" y="1677792"/>
            <a:ext cx="8258433" cy="5043683"/>
          </a:xfrm>
        </p:spPr>
        <p:txBody>
          <a:bodyPr/>
          <a:lstStyle/>
          <a:p>
            <a:pPr marL="342900" indent="-342900">
              <a:buFont typeface="Arial"/>
              <a:buChar char="•"/>
            </a:pPr>
            <a:r>
              <a:rPr lang="en-US" dirty="0" smtClean="0">
                <a:solidFill>
                  <a:srgbClr val="000000"/>
                </a:solidFill>
              </a:rPr>
              <a:t>In general the day one version of any instrument does not need to contain all “bells and whistles" as proposed: day one scope &lt; full scope</a:t>
            </a:r>
          </a:p>
          <a:p>
            <a:pPr marL="342900" indent="-342900">
              <a:buFont typeface="Arial"/>
              <a:buChar char="•"/>
            </a:pPr>
            <a:r>
              <a:rPr lang="en-US" dirty="0" smtClean="0">
                <a:solidFill>
                  <a:srgbClr val="000000"/>
                </a:solidFill>
              </a:rPr>
              <a:t>Requires intense discussions with all partners on the budget for the day one version (phase 1, scope setting meetings before Dec. 2016)</a:t>
            </a:r>
          </a:p>
          <a:p>
            <a:pPr marL="342900" indent="-342900">
              <a:buFont typeface="Arial"/>
              <a:buChar char="•"/>
            </a:pPr>
            <a:r>
              <a:rPr lang="en-US" dirty="0" smtClean="0">
                <a:solidFill>
                  <a:srgbClr val="000000"/>
                </a:solidFill>
              </a:rPr>
              <a:t>Instrument budget estimates require better understanding of the shielding requirements (phase 1)</a:t>
            </a:r>
          </a:p>
          <a:p>
            <a:pPr marL="342900" indent="-342900">
              <a:buFont typeface="Arial"/>
              <a:buChar char="•"/>
            </a:pPr>
            <a:r>
              <a:rPr lang="en-US" dirty="0">
                <a:solidFill>
                  <a:srgbClr val="000000"/>
                </a:solidFill>
              </a:rPr>
              <a:t>W</a:t>
            </a:r>
            <a:r>
              <a:rPr lang="en-US" dirty="0" smtClean="0">
                <a:solidFill>
                  <a:srgbClr val="000000"/>
                </a:solidFill>
              </a:rPr>
              <a:t>e must make sure that the day one version of any instrument delivers early scientific success (even if the accelerator is not yet at full power) </a:t>
            </a:r>
          </a:p>
          <a:p>
            <a:pPr marL="342900" indent="-342900">
              <a:buFont typeface="Arial"/>
              <a:buChar char="•"/>
            </a:pPr>
            <a:r>
              <a:rPr lang="en-US" dirty="0" smtClean="0">
                <a:solidFill>
                  <a:srgbClr val="000000"/>
                </a:solidFill>
              </a:rPr>
              <a:t>Early scientific success also requires good sample environment, data analysis tools, detectors etc.  </a:t>
            </a:r>
          </a:p>
          <a:p>
            <a:pPr marL="342900" indent="-342900">
              <a:buFont typeface="Arial"/>
              <a:buChar char="•"/>
            </a:pPr>
            <a:r>
              <a:rPr lang="en-US" dirty="0" smtClean="0">
                <a:solidFill>
                  <a:srgbClr val="000000"/>
                </a:solidFill>
              </a:rPr>
              <a:t>We must also ensure that we have the funds for scope upgrades of instruments as we go along (pre-operations budget)</a:t>
            </a:r>
          </a:p>
        </p:txBody>
      </p:sp>
    </p:spTree>
    <p:extLst>
      <p:ext uri="{BB962C8B-B14F-4D97-AF65-F5344CB8AC3E}">
        <p14:creationId xmlns:p14="http://schemas.microsoft.com/office/powerpoint/2010/main" val="2414246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 name="Shape 1458"/>
          <p:cNvSpPr>
            <a:spLocks noGrp="1"/>
          </p:cNvSpPr>
          <p:nvPr>
            <p:ph type="title"/>
          </p:nvPr>
        </p:nvSpPr>
        <p:spPr>
          <a:xfrm>
            <a:off x="593510" y="-1"/>
            <a:ext cx="5762626" cy="1441452"/>
          </a:xfrm>
          <a:prstGeom prst="rect">
            <a:avLst/>
          </a:prstGeom>
        </p:spPr>
        <p:txBody>
          <a:bodyPr/>
          <a:lstStyle>
            <a:lvl1pPr>
              <a:defRPr sz="2800"/>
            </a:lvl1pPr>
          </a:lstStyle>
          <a:p>
            <a:r>
              <a:t>The NSS Instruments Collaboration</a:t>
            </a:r>
          </a:p>
        </p:txBody>
      </p:sp>
      <p:sp>
        <p:nvSpPr>
          <p:cNvPr id="1459" name="Shape 1459"/>
          <p:cNvSpPr/>
          <p:nvPr/>
        </p:nvSpPr>
        <p:spPr>
          <a:xfrm>
            <a:off x="423706" y="3911687"/>
            <a:ext cx="7203632" cy="2890981"/>
          </a:xfrm>
          <a:prstGeom prst="rect">
            <a:avLst/>
          </a:prstGeom>
          <a:solidFill>
            <a:srgbClr val="FFFFFF"/>
          </a:solidFill>
          <a:ln w="38100">
            <a:solidFill>
              <a:schemeClr val="accent1"/>
            </a:solidFill>
            <a:bevel/>
          </a:ln>
          <a:effectLst>
            <a:outerShdw blurRad="25400" dist="12700" dir="5400000" rotWithShape="0">
              <a:srgbClr val="000000">
                <a:alpha val="35000"/>
              </a:srgbClr>
            </a:outerShdw>
          </a:effectLst>
        </p:spPr>
        <p:txBody>
          <a:bodyPr lIns="45719" rIns="45719" anchor="ctr"/>
          <a:lstStyle/>
          <a:p>
            <a:endParaRPr/>
          </a:p>
        </p:txBody>
      </p:sp>
      <p:sp>
        <p:nvSpPr>
          <p:cNvPr id="1460" name="Shape 1460"/>
          <p:cNvSpPr/>
          <p:nvPr/>
        </p:nvSpPr>
        <p:spPr>
          <a:xfrm>
            <a:off x="1577575" y="6596033"/>
            <a:ext cx="5852983" cy="1"/>
          </a:xfrm>
          <a:prstGeom prst="line">
            <a:avLst/>
          </a:prstGeom>
          <a:ln w="12700">
            <a:solidFill>
              <a:srgbClr val="000000"/>
            </a:solidFill>
            <a:custDash>
              <a:ds d="600000" sp="600000"/>
            </a:custDash>
            <a:miter lim="400000"/>
          </a:ln>
        </p:spPr>
        <p:txBody>
          <a:bodyPr lIns="45719" rIns="45719"/>
          <a:lstStyle/>
          <a:p>
            <a:pPr defTabSz="457200">
              <a:defRPr sz="1000">
                <a:latin typeface="+mj-lt"/>
                <a:ea typeface="+mj-ea"/>
                <a:cs typeface="+mj-cs"/>
                <a:sym typeface="Helvetica"/>
              </a:defRPr>
            </a:pPr>
            <a:endParaRPr/>
          </a:p>
        </p:txBody>
      </p:sp>
      <p:sp>
        <p:nvSpPr>
          <p:cNvPr id="1461" name="Shape 1461"/>
          <p:cNvSpPr/>
          <p:nvPr/>
        </p:nvSpPr>
        <p:spPr>
          <a:xfrm flipH="1">
            <a:off x="1137870" y="5126807"/>
            <a:ext cx="1" cy="1346685"/>
          </a:xfrm>
          <a:prstGeom prst="line">
            <a:avLst/>
          </a:prstGeom>
          <a:ln w="12700">
            <a:solidFill>
              <a:srgbClr val="000000"/>
            </a:solidFill>
            <a:miter lim="400000"/>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sp>
        <p:nvSpPr>
          <p:cNvPr id="1462" name="Shape 1462"/>
          <p:cNvSpPr/>
          <p:nvPr/>
        </p:nvSpPr>
        <p:spPr>
          <a:xfrm flipH="1">
            <a:off x="2485934" y="5126807"/>
            <a:ext cx="1" cy="1346685"/>
          </a:xfrm>
          <a:prstGeom prst="line">
            <a:avLst/>
          </a:prstGeom>
          <a:ln w="12700">
            <a:solidFill>
              <a:srgbClr val="000000"/>
            </a:solidFill>
            <a:miter lim="400000"/>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sp>
        <p:nvSpPr>
          <p:cNvPr id="1463" name="Shape 1463"/>
          <p:cNvSpPr/>
          <p:nvPr/>
        </p:nvSpPr>
        <p:spPr>
          <a:xfrm>
            <a:off x="3966720" y="5126937"/>
            <a:ext cx="1" cy="1346685"/>
          </a:xfrm>
          <a:prstGeom prst="line">
            <a:avLst/>
          </a:prstGeom>
          <a:ln w="12700">
            <a:solidFill>
              <a:srgbClr val="000000"/>
            </a:solidFill>
            <a:miter lim="400000"/>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cxnSp>
        <p:nvCxnSpPr>
          <p:cNvPr id="1465" name="Connector 1465"/>
          <p:cNvCxnSpPr>
            <a:stCxn id="1464" idx="0"/>
            <a:endCxn id="1499" idx="0"/>
          </p:cNvCxnSpPr>
          <p:nvPr/>
        </p:nvCxnSpPr>
        <p:spPr>
          <a:xfrm>
            <a:off x="1445825" y="1791406"/>
            <a:ext cx="1" cy="1652054"/>
          </a:xfrm>
          <a:prstGeom prst="straightConnector1">
            <a:avLst/>
          </a:prstGeom>
          <a:ln w="25400">
            <a:solidFill>
              <a:srgbClr val="000000"/>
            </a:solidFill>
            <a:prstDash val="sysDot"/>
            <a:miter lim="400000"/>
          </a:ln>
        </p:spPr>
      </p:cxnSp>
      <p:sp>
        <p:nvSpPr>
          <p:cNvPr id="1510" name="Shape 1510"/>
          <p:cNvSpPr/>
          <p:nvPr/>
        </p:nvSpPr>
        <p:spPr>
          <a:xfrm>
            <a:off x="3939540" y="3243579"/>
            <a:ext cx="2541" cy="14198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25400">
            <a:solidFill>
              <a:srgbClr val="000000"/>
            </a:solidFill>
            <a:miter lim="400000"/>
          </a:ln>
        </p:spPr>
        <p:txBody>
          <a:bodyPr/>
          <a:lstStyle/>
          <a:p>
            <a:endParaRPr/>
          </a:p>
        </p:txBody>
      </p:sp>
      <p:sp>
        <p:nvSpPr>
          <p:cNvPr id="1467" name="Shape 1467"/>
          <p:cNvSpPr/>
          <p:nvPr/>
        </p:nvSpPr>
        <p:spPr>
          <a:xfrm>
            <a:off x="3382340" y="4670144"/>
            <a:ext cx="1114850" cy="517310"/>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DMSC</a:t>
            </a:r>
          </a:p>
        </p:txBody>
      </p:sp>
      <p:sp>
        <p:nvSpPr>
          <p:cNvPr id="1468" name="Shape 1468"/>
          <p:cNvSpPr/>
          <p:nvPr/>
        </p:nvSpPr>
        <p:spPr>
          <a:xfrm>
            <a:off x="1753779" y="4670144"/>
            <a:ext cx="1463462" cy="517310"/>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p>
            <a:pPr algn="ctr" defTabSz="584200">
              <a:defRPr sz="1000" b="1">
                <a:latin typeface="+mj-lt"/>
                <a:ea typeface="+mj-ea"/>
                <a:cs typeface="+mj-cs"/>
                <a:sym typeface="Helvetica"/>
              </a:defRPr>
            </a:pPr>
            <a:r>
              <a:t>Instrument </a:t>
            </a:r>
          </a:p>
          <a:p>
            <a:pPr algn="ctr" defTabSz="584200">
              <a:defRPr sz="1000" b="1">
                <a:latin typeface="+mj-lt"/>
                <a:ea typeface="+mj-ea"/>
                <a:cs typeface="+mj-cs"/>
                <a:sym typeface="Helvetica"/>
              </a:defRPr>
            </a:pPr>
            <a:r>
              <a:t>Technologies (IT)</a:t>
            </a:r>
          </a:p>
        </p:txBody>
      </p:sp>
      <p:sp>
        <p:nvSpPr>
          <p:cNvPr id="1469" name="Shape 1469"/>
          <p:cNvSpPr/>
          <p:nvPr/>
        </p:nvSpPr>
        <p:spPr>
          <a:xfrm>
            <a:off x="496781" y="4670144"/>
            <a:ext cx="1205980" cy="517310"/>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Science Support (SS)</a:t>
            </a:r>
          </a:p>
        </p:txBody>
      </p:sp>
      <p:sp>
        <p:nvSpPr>
          <p:cNvPr id="1470" name="Shape 1470"/>
          <p:cNvSpPr/>
          <p:nvPr/>
        </p:nvSpPr>
        <p:spPr>
          <a:xfrm>
            <a:off x="4667251" y="5126937"/>
            <a:ext cx="1" cy="1237703"/>
          </a:xfrm>
          <a:prstGeom prst="line">
            <a:avLst/>
          </a:prstGeom>
          <a:ln w="12700">
            <a:solidFill>
              <a:srgbClr val="000000"/>
            </a:solidFill>
            <a:bevel/>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sp>
        <p:nvSpPr>
          <p:cNvPr id="1471" name="Shape 1471"/>
          <p:cNvSpPr/>
          <p:nvPr/>
        </p:nvSpPr>
        <p:spPr>
          <a:xfrm>
            <a:off x="4658231" y="5452591"/>
            <a:ext cx="663357" cy="1"/>
          </a:xfrm>
          <a:prstGeom prst="line">
            <a:avLst/>
          </a:prstGeom>
          <a:ln w="12700">
            <a:solidFill>
              <a:srgbClr val="000000"/>
            </a:solidFill>
            <a:bevel/>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sp>
        <p:nvSpPr>
          <p:cNvPr id="1472" name="Shape 1472"/>
          <p:cNvSpPr/>
          <p:nvPr/>
        </p:nvSpPr>
        <p:spPr>
          <a:xfrm>
            <a:off x="4658231" y="5903107"/>
            <a:ext cx="663357" cy="1"/>
          </a:xfrm>
          <a:prstGeom prst="line">
            <a:avLst/>
          </a:prstGeom>
          <a:ln w="12700">
            <a:solidFill>
              <a:srgbClr val="000000"/>
            </a:solidFill>
            <a:bevel/>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sp>
        <p:nvSpPr>
          <p:cNvPr id="1473" name="Shape 1473"/>
          <p:cNvSpPr/>
          <p:nvPr/>
        </p:nvSpPr>
        <p:spPr>
          <a:xfrm>
            <a:off x="4658231" y="6356417"/>
            <a:ext cx="663357" cy="1"/>
          </a:xfrm>
          <a:prstGeom prst="line">
            <a:avLst/>
          </a:prstGeom>
          <a:ln w="12700">
            <a:solidFill>
              <a:srgbClr val="000000"/>
            </a:solidFill>
            <a:bevel/>
          </a:ln>
          <a:effectLst>
            <a:outerShdw blurRad="25400" dir="5400000" rotWithShape="0">
              <a:srgbClr val="000000">
                <a:alpha val="38000"/>
              </a:srgbClr>
            </a:outerShdw>
          </a:effectLst>
        </p:spPr>
        <p:txBody>
          <a:bodyPr lIns="45719" rIns="45719"/>
          <a:lstStyle/>
          <a:p>
            <a:pPr defTabSz="457200">
              <a:defRPr sz="1000">
                <a:latin typeface="+mj-lt"/>
                <a:ea typeface="+mj-ea"/>
                <a:cs typeface="+mj-cs"/>
                <a:sym typeface="Helvetica"/>
              </a:defRPr>
            </a:pPr>
            <a:endParaRPr/>
          </a:p>
        </p:txBody>
      </p:sp>
      <p:sp>
        <p:nvSpPr>
          <p:cNvPr id="1474" name="Shape 1474"/>
          <p:cNvSpPr/>
          <p:nvPr/>
        </p:nvSpPr>
        <p:spPr>
          <a:xfrm>
            <a:off x="4587940" y="4670144"/>
            <a:ext cx="1114850" cy="517310"/>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p>
            <a:pPr algn="ctr" defTabSz="584200">
              <a:defRPr sz="1000" b="1">
                <a:latin typeface="+mj-lt"/>
                <a:ea typeface="+mj-ea"/>
                <a:cs typeface="+mj-cs"/>
                <a:sym typeface="Helvetica"/>
              </a:defRPr>
            </a:pPr>
            <a:r>
              <a:t>Instrument</a:t>
            </a:r>
          </a:p>
          <a:p>
            <a:pPr algn="ctr" defTabSz="584200">
              <a:defRPr sz="1000" b="1">
                <a:latin typeface="+mj-lt"/>
                <a:ea typeface="+mj-ea"/>
                <a:cs typeface="+mj-cs"/>
                <a:sym typeface="Helvetica"/>
              </a:defRPr>
            </a:pPr>
            <a:r>
              <a:t>Projects</a:t>
            </a:r>
          </a:p>
        </p:txBody>
      </p:sp>
      <p:sp>
        <p:nvSpPr>
          <p:cNvPr id="1511" name="Shape 1511"/>
          <p:cNvSpPr/>
          <p:nvPr/>
        </p:nvSpPr>
        <p:spPr>
          <a:xfrm>
            <a:off x="3942079" y="3243579"/>
            <a:ext cx="1202691" cy="1419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71"/>
                </a:lnTo>
                <a:lnTo>
                  <a:pt x="21600" y="12771"/>
                </a:lnTo>
                <a:lnTo>
                  <a:pt x="21600" y="21600"/>
                </a:lnTo>
              </a:path>
            </a:pathLst>
          </a:custGeom>
          <a:ln w="25400">
            <a:solidFill>
              <a:srgbClr val="000000"/>
            </a:solidFill>
            <a:miter lim="400000"/>
          </a:ln>
        </p:spPr>
        <p:txBody>
          <a:bodyPr/>
          <a:lstStyle/>
          <a:p>
            <a:endParaRPr/>
          </a:p>
        </p:txBody>
      </p:sp>
      <p:sp>
        <p:nvSpPr>
          <p:cNvPr id="1512" name="Shape 1512"/>
          <p:cNvSpPr/>
          <p:nvPr/>
        </p:nvSpPr>
        <p:spPr>
          <a:xfrm>
            <a:off x="2485390" y="3243579"/>
            <a:ext cx="1456690" cy="14198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2751"/>
                </a:lnTo>
                <a:lnTo>
                  <a:pt x="0" y="12751"/>
                </a:lnTo>
                <a:lnTo>
                  <a:pt x="0" y="21600"/>
                </a:lnTo>
              </a:path>
            </a:pathLst>
          </a:custGeom>
          <a:ln w="25400">
            <a:solidFill>
              <a:srgbClr val="000000"/>
            </a:solidFill>
            <a:miter lim="400000"/>
          </a:ln>
        </p:spPr>
        <p:txBody>
          <a:bodyPr/>
          <a:lstStyle/>
          <a:p>
            <a:endParaRPr/>
          </a:p>
        </p:txBody>
      </p:sp>
      <p:sp>
        <p:nvSpPr>
          <p:cNvPr id="1513" name="Shape 1513"/>
          <p:cNvSpPr/>
          <p:nvPr/>
        </p:nvSpPr>
        <p:spPr>
          <a:xfrm>
            <a:off x="1126489" y="3766820"/>
            <a:ext cx="2815591" cy="8978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7546"/>
                </a:lnTo>
                <a:lnTo>
                  <a:pt x="0" y="7546"/>
                </a:lnTo>
                <a:lnTo>
                  <a:pt x="0" y="21600"/>
                </a:lnTo>
              </a:path>
            </a:pathLst>
          </a:custGeom>
          <a:ln w="25400">
            <a:solidFill>
              <a:srgbClr val="000000"/>
            </a:solidFill>
            <a:miter lim="400000"/>
          </a:ln>
        </p:spPr>
        <p:txBody>
          <a:bodyPr/>
          <a:lstStyle/>
          <a:p>
            <a:endParaRPr/>
          </a:p>
        </p:txBody>
      </p:sp>
      <p:sp>
        <p:nvSpPr>
          <p:cNvPr id="1478" name="Shape 1478"/>
          <p:cNvSpPr/>
          <p:nvPr/>
        </p:nvSpPr>
        <p:spPr>
          <a:xfrm>
            <a:off x="2797037" y="5635645"/>
            <a:ext cx="467226" cy="525020"/>
          </a:xfrm>
          <a:prstGeom prst="rightArrow">
            <a:avLst>
              <a:gd name="adj1" fmla="val 32000"/>
              <a:gd name="adj2" fmla="val 68015"/>
            </a:avLst>
          </a:prstGeom>
          <a:solidFill>
            <a:srgbClr val="FFFFFF"/>
          </a:solidFill>
          <a:ln w="12700">
            <a:solidFill>
              <a:srgbClr val="000000"/>
            </a:solidFill>
            <a:bevel/>
          </a:ln>
          <a:effectLst>
            <a:outerShdw blurRad="25400" dist="12700" dir="5400000" rotWithShape="0">
              <a:srgbClr val="000000">
                <a:alpha val="35000"/>
              </a:srgbClr>
            </a:outerShdw>
          </a:effectLst>
        </p:spPr>
        <p:txBody>
          <a:bodyPr lIns="45719" rIns="45719" anchor="ctr"/>
          <a:lstStyle/>
          <a:p>
            <a:pPr>
              <a:defRPr>
                <a:solidFill>
                  <a:schemeClr val="accent3">
                    <a:satOff val="-6373"/>
                    <a:lumOff val="-10823"/>
                  </a:schemeClr>
                </a:solidFill>
              </a:defRPr>
            </a:pPr>
            <a:endParaRPr/>
          </a:p>
        </p:txBody>
      </p:sp>
      <p:sp>
        <p:nvSpPr>
          <p:cNvPr id="1479" name="Shape 1479"/>
          <p:cNvSpPr/>
          <p:nvPr/>
        </p:nvSpPr>
        <p:spPr>
          <a:xfrm>
            <a:off x="4085679" y="5641995"/>
            <a:ext cx="467226" cy="525020"/>
          </a:xfrm>
          <a:prstGeom prst="rightArrow">
            <a:avLst>
              <a:gd name="adj1" fmla="val 32000"/>
              <a:gd name="adj2" fmla="val 68015"/>
            </a:avLst>
          </a:prstGeom>
          <a:solidFill>
            <a:srgbClr val="FFFFFF"/>
          </a:solidFill>
          <a:ln w="12700">
            <a:solidFill>
              <a:srgbClr val="000000"/>
            </a:solidFill>
            <a:bevel/>
          </a:ln>
          <a:effectLst>
            <a:outerShdw blurRad="25400" dist="12700" dir="5400000" rotWithShape="0">
              <a:srgbClr val="000000">
                <a:alpha val="35000"/>
              </a:srgbClr>
            </a:outerShdw>
          </a:effectLst>
        </p:spPr>
        <p:txBody>
          <a:bodyPr lIns="45719" rIns="45719" anchor="ctr"/>
          <a:lstStyle/>
          <a:p>
            <a:pPr>
              <a:defRPr>
                <a:solidFill>
                  <a:schemeClr val="accent3">
                    <a:satOff val="-6373"/>
                    <a:lumOff val="-10823"/>
                  </a:schemeClr>
                </a:solidFill>
              </a:defRPr>
            </a:pPr>
            <a:endParaRPr/>
          </a:p>
        </p:txBody>
      </p:sp>
      <p:sp>
        <p:nvSpPr>
          <p:cNvPr id="1480" name="Shape 1480"/>
          <p:cNvSpPr/>
          <p:nvPr/>
        </p:nvSpPr>
        <p:spPr>
          <a:xfrm>
            <a:off x="1481510" y="5656093"/>
            <a:ext cx="467226" cy="525019"/>
          </a:xfrm>
          <a:prstGeom prst="rightArrow">
            <a:avLst>
              <a:gd name="adj1" fmla="val 32000"/>
              <a:gd name="adj2" fmla="val 68015"/>
            </a:avLst>
          </a:prstGeom>
          <a:solidFill>
            <a:srgbClr val="FFFFFF"/>
          </a:solidFill>
          <a:ln w="12700">
            <a:solidFill>
              <a:srgbClr val="000000"/>
            </a:solidFill>
            <a:bevel/>
          </a:ln>
          <a:effectLst>
            <a:outerShdw blurRad="25400" dist="12700" dir="5400000" rotWithShape="0">
              <a:srgbClr val="000000">
                <a:alpha val="35000"/>
              </a:srgbClr>
            </a:outerShdw>
          </a:effectLst>
        </p:spPr>
        <p:txBody>
          <a:bodyPr lIns="45719" rIns="45719" anchor="ctr"/>
          <a:lstStyle/>
          <a:p>
            <a:pPr>
              <a:defRPr>
                <a:solidFill>
                  <a:schemeClr val="accent3">
                    <a:satOff val="-6373"/>
                    <a:lumOff val="-10823"/>
                  </a:schemeClr>
                </a:solidFill>
              </a:defRPr>
            </a:pPr>
            <a:endParaRPr/>
          </a:p>
        </p:txBody>
      </p:sp>
      <p:sp>
        <p:nvSpPr>
          <p:cNvPr id="1481" name="Shape 1481"/>
          <p:cNvSpPr/>
          <p:nvPr/>
        </p:nvSpPr>
        <p:spPr>
          <a:xfrm>
            <a:off x="443017" y="6340923"/>
            <a:ext cx="1231380" cy="3815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In-Kind SS</a:t>
            </a:r>
          </a:p>
        </p:txBody>
      </p:sp>
      <p:sp>
        <p:nvSpPr>
          <p:cNvPr id="1482" name="Shape 1482"/>
          <p:cNvSpPr/>
          <p:nvPr/>
        </p:nvSpPr>
        <p:spPr>
          <a:xfrm>
            <a:off x="1835057" y="6354483"/>
            <a:ext cx="1231380" cy="3815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In-Kind IT</a:t>
            </a:r>
          </a:p>
        </p:txBody>
      </p:sp>
      <p:sp>
        <p:nvSpPr>
          <p:cNvPr id="1483" name="Shape 1483"/>
          <p:cNvSpPr/>
          <p:nvPr/>
        </p:nvSpPr>
        <p:spPr>
          <a:xfrm>
            <a:off x="3227097" y="6354483"/>
            <a:ext cx="1355314" cy="3815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In-Kind DMSC</a:t>
            </a:r>
          </a:p>
        </p:txBody>
      </p:sp>
      <p:sp>
        <p:nvSpPr>
          <p:cNvPr id="1484" name="Shape 1484"/>
          <p:cNvSpPr/>
          <p:nvPr/>
        </p:nvSpPr>
        <p:spPr>
          <a:xfrm flipV="1">
            <a:off x="7423831" y="3101510"/>
            <a:ext cx="1" cy="3464542"/>
          </a:xfrm>
          <a:prstGeom prst="line">
            <a:avLst/>
          </a:prstGeom>
          <a:ln w="12700">
            <a:solidFill>
              <a:srgbClr val="000000"/>
            </a:solidFill>
            <a:custDash>
              <a:ds d="600000" sp="600000"/>
            </a:custDash>
            <a:miter lim="400000"/>
          </a:ln>
        </p:spPr>
        <p:txBody>
          <a:bodyPr lIns="45719" rIns="45719"/>
          <a:lstStyle/>
          <a:p>
            <a:pPr defTabSz="457200">
              <a:defRPr sz="1000">
                <a:latin typeface="+mj-lt"/>
                <a:ea typeface="+mj-ea"/>
                <a:cs typeface="+mj-cs"/>
                <a:sym typeface="Helvetica"/>
              </a:defRPr>
            </a:pPr>
            <a:endParaRPr/>
          </a:p>
        </p:txBody>
      </p:sp>
      <p:sp>
        <p:nvSpPr>
          <p:cNvPr id="1485" name="Shape 1485"/>
          <p:cNvSpPr/>
          <p:nvPr/>
        </p:nvSpPr>
        <p:spPr>
          <a:xfrm>
            <a:off x="6125162" y="2886916"/>
            <a:ext cx="2255204" cy="886744"/>
          </a:xfrm>
          <a:prstGeom prst="rect">
            <a:avLst/>
          </a:prstGeom>
          <a:solidFill>
            <a:schemeClr val="tx2"/>
          </a:solidFill>
          <a:ln w="3175">
            <a:miter lim="400000"/>
          </a:ln>
          <a:effectLst>
            <a:outerShdw blurRad="50800" rotWithShape="0">
              <a:srgbClr val="000000">
                <a:alpha val="50000"/>
              </a:srgbClr>
            </a:outerShdw>
          </a:effectLst>
          <a:extLst>
            <a:ext uri="{C572A759-6A51-4108-AA02-DFA0A04FC94B}">
              <ma14:wrappingTextBoxFlag xmlns:ma14="http://schemas.microsoft.com/office/mac/drawingml/2011/main" val="1"/>
            </a:ext>
          </a:extLst>
        </p:spPr>
        <p:txBody>
          <a:bodyPr lIns="79375" tIns="79375" rIns="79375" bIns="79375" anchor="ctr"/>
          <a:lstStyle/>
          <a:p>
            <a:pPr algn="ctr" defTabSz="584200">
              <a:defRPr sz="1400" b="1">
                <a:solidFill>
                  <a:srgbClr val="FFFFFF"/>
                </a:solidFill>
                <a:latin typeface="+mj-lt"/>
                <a:ea typeface="+mj-ea"/>
                <a:cs typeface="+mj-cs"/>
                <a:sym typeface="Helvetica"/>
              </a:defRPr>
            </a:pPr>
            <a:r>
              <a:rPr dirty="0"/>
              <a:t>Instruments Collaboration </a:t>
            </a:r>
            <a:r>
              <a:rPr dirty="0" smtClean="0"/>
              <a:t>Board</a:t>
            </a:r>
            <a:r>
              <a:rPr lang="x-none" dirty="0" smtClean="0"/>
              <a:t> (ICB)</a:t>
            </a:r>
            <a:endParaRPr dirty="0"/>
          </a:p>
          <a:p>
            <a:pPr algn="ctr" defTabSz="584200">
              <a:defRPr sz="1000">
                <a:solidFill>
                  <a:srgbClr val="FFFFFF"/>
                </a:solidFill>
                <a:latin typeface="Helvetica Light"/>
                <a:ea typeface="Helvetica Light"/>
                <a:cs typeface="Helvetica Light"/>
                <a:sym typeface="Helvetica Light"/>
              </a:defRPr>
            </a:pPr>
            <a:r>
              <a:rPr dirty="0"/>
              <a:t>Chair: Director for Science</a:t>
            </a:r>
          </a:p>
        </p:txBody>
      </p:sp>
      <p:sp>
        <p:nvSpPr>
          <p:cNvPr id="1486" name="Shape 1486"/>
          <p:cNvSpPr/>
          <p:nvPr/>
        </p:nvSpPr>
        <p:spPr>
          <a:xfrm>
            <a:off x="5446259" y="3970668"/>
            <a:ext cx="1182488" cy="383541"/>
          </a:xfrm>
          <a:prstGeom prst="rect">
            <a:avLst/>
          </a:prstGeom>
          <a:gradFill>
            <a:gsLst>
              <a:gs pos="0">
                <a:schemeClr val="accent1"/>
              </a:gs>
              <a:gs pos="100000">
                <a:schemeClr val="accent5">
                  <a:hueOff val="249502"/>
                  <a:satOff val="48101"/>
                  <a:lumOff val="28891"/>
                </a:schemeClr>
              </a:gs>
            </a:gsLst>
            <a:lin ang="15653188"/>
          </a:gradFill>
          <a:ln w="12700">
            <a:solidFill>
              <a:schemeClr val="accent1"/>
            </a:solidFill>
            <a:bevel/>
          </a:ln>
          <a:effectLst>
            <a:outerShdw blurRad="25400" dist="12700" dir="5400000" rotWithShape="0">
              <a:srgbClr val="000000">
                <a:alpha val="35000"/>
              </a:srgbClr>
            </a:outerShdw>
          </a:effectLst>
          <a:extLst>
            <a:ext uri="{C572A759-6A51-4108-AA02-DFA0A04FC94B}">
              <ma14:wrappingTextBoxFlag xmlns:ma14="http://schemas.microsoft.com/office/mac/drawingml/2011/main" val="1"/>
            </a:ext>
          </a:extLst>
        </p:spPr>
        <p:txBody>
          <a:bodyPr wrap="none" lIns="45719" rIns="45719">
            <a:spAutoFit/>
          </a:bodyPr>
          <a:lstStyle>
            <a:lvl1pPr defTabSz="457200">
              <a:defRPr>
                <a:solidFill>
                  <a:srgbClr val="FFFFFF"/>
                </a:solidFill>
              </a:defRPr>
            </a:lvl1pPr>
          </a:lstStyle>
          <a:p>
            <a:r>
              <a:t>NSS Project</a:t>
            </a:r>
          </a:p>
        </p:txBody>
      </p:sp>
      <p:sp>
        <p:nvSpPr>
          <p:cNvPr id="1487" name="Shape 1487"/>
          <p:cNvSpPr/>
          <p:nvPr/>
        </p:nvSpPr>
        <p:spPr>
          <a:xfrm>
            <a:off x="2779347" y="1462936"/>
            <a:ext cx="2324101" cy="660401"/>
          </a:xfrm>
          <a:prstGeom prst="rect">
            <a:avLst/>
          </a:prstGeom>
          <a:ln w="381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400" b="1">
                <a:latin typeface="+mj-lt"/>
                <a:ea typeface="+mj-ea"/>
                <a:cs typeface="+mj-cs"/>
                <a:sym typeface="Helvetica"/>
              </a:defRPr>
            </a:lvl1pPr>
          </a:lstStyle>
          <a:p>
            <a:r>
              <a:rPr dirty="0" smtClean="0"/>
              <a:t>ERIC </a:t>
            </a:r>
            <a:r>
              <a:rPr dirty="0"/>
              <a:t>Council</a:t>
            </a:r>
          </a:p>
        </p:txBody>
      </p:sp>
      <p:cxnSp>
        <p:nvCxnSpPr>
          <p:cNvPr id="1488" name="Connector 1488"/>
          <p:cNvCxnSpPr/>
          <p:nvPr/>
        </p:nvCxnSpPr>
        <p:spPr>
          <a:xfrm flipH="1" flipV="1">
            <a:off x="3941397" y="2140850"/>
            <a:ext cx="850" cy="1335524"/>
          </a:xfrm>
          <a:prstGeom prst="straightConnector1">
            <a:avLst/>
          </a:prstGeom>
          <a:ln w="25400">
            <a:solidFill>
              <a:srgbClr val="000000"/>
            </a:solidFill>
            <a:bevel/>
          </a:ln>
          <a:effectLst>
            <a:outerShdw blurRad="25400" dist="12700" dir="5400000" rotWithShape="0">
              <a:srgbClr val="000000">
                <a:alpha val="35000"/>
              </a:srgbClr>
            </a:outerShdw>
          </a:effectLst>
        </p:spPr>
      </p:cxnSp>
      <p:sp>
        <p:nvSpPr>
          <p:cNvPr id="1489" name="Shape 1489"/>
          <p:cNvSpPr/>
          <p:nvPr/>
        </p:nvSpPr>
        <p:spPr>
          <a:xfrm>
            <a:off x="5021574" y="2664081"/>
            <a:ext cx="1355314" cy="1"/>
          </a:xfrm>
          <a:prstGeom prst="line">
            <a:avLst/>
          </a:prstGeom>
          <a:ln w="25400">
            <a:solidFill>
              <a:schemeClr val="accent6"/>
            </a:solidFill>
            <a:bevel/>
          </a:ln>
          <a:effectLst>
            <a:outerShdw blurRad="25400" dist="12700" dir="5400000" rotWithShape="0">
              <a:srgbClr val="000000">
                <a:alpha val="35000"/>
              </a:srgbClr>
            </a:outerShdw>
          </a:effectLst>
        </p:spPr>
        <p:txBody>
          <a:bodyPr lIns="45719" rIns="45719"/>
          <a:lstStyle/>
          <a:p>
            <a:pPr defTabSz="457200">
              <a:defRPr sz="1000">
                <a:latin typeface="+mj-lt"/>
                <a:ea typeface="+mj-ea"/>
                <a:cs typeface="+mj-cs"/>
                <a:sym typeface="Helvetica"/>
              </a:defRPr>
            </a:pPr>
            <a:endParaRPr/>
          </a:p>
        </p:txBody>
      </p:sp>
      <p:sp>
        <p:nvSpPr>
          <p:cNvPr id="1490" name="Shape 1490"/>
          <p:cNvSpPr/>
          <p:nvPr/>
        </p:nvSpPr>
        <p:spPr>
          <a:xfrm flipV="1">
            <a:off x="6390434" y="1540185"/>
            <a:ext cx="1" cy="1141692"/>
          </a:xfrm>
          <a:prstGeom prst="line">
            <a:avLst/>
          </a:prstGeom>
          <a:ln w="25400">
            <a:solidFill>
              <a:schemeClr val="accent6"/>
            </a:solidFill>
            <a:bevel/>
          </a:ln>
          <a:effectLst>
            <a:outerShdw blurRad="25400" dist="12700" dir="5400000" rotWithShape="0">
              <a:srgbClr val="000000">
                <a:alpha val="35000"/>
              </a:srgbClr>
            </a:outerShdw>
          </a:effectLst>
        </p:spPr>
        <p:txBody>
          <a:bodyPr lIns="45719" rIns="45719"/>
          <a:lstStyle/>
          <a:p>
            <a:pPr defTabSz="457200">
              <a:defRPr sz="1000">
                <a:latin typeface="+mj-lt"/>
                <a:ea typeface="+mj-ea"/>
                <a:cs typeface="+mj-cs"/>
                <a:sym typeface="Helvetica"/>
              </a:defRPr>
            </a:pPr>
            <a:endParaRPr/>
          </a:p>
        </p:txBody>
      </p:sp>
      <p:sp>
        <p:nvSpPr>
          <p:cNvPr id="1491" name="Shape 1491"/>
          <p:cNvSpPr/>
          <p:nvPr/>
        </p:nvSpPr>
        <p:spPr>
          <a:xfrm>
            <a:off x="6767291" y="5452591"/>
            <a:ext cx="663357" cy="1"/>
          </a:xfrm>
          <a:prstGeom prst="line">
            <a:avLst/>
          </a:prstGeom>
          <a:ln w="12700">
            <a:solidFill>
              <a:srgbClr val="000000"/>
            </a:solidFill>
            <a:custDash>
              <a:ds d="600000" sp="600000"/>
            </a:custDash>
            <a:miter lim="400000"/>
          </a:ln>
        </p:spPr>
        <p:txBody>
          <a:bodyPr lIns="45719" rIns="45719"/>
          <a:lstStyle/>
          <a:p>
            <a:pPr defTabSz="457200">
              <a:defRPr sz="1000">
                <a:latin typeface="+mj-lt"/>
                <a:ea typeface="+mj-ea"/>
                <a:cs typeface="+mj-cs"/>
                <a:sym typeface="Helvetica"/>
              </a:defRPr>
            </a:pPr>
            <a:endParaRPr/>
          </a:p>
        </p:txBody>
      </p:sp>
      <p:sp>
        <p:nvSpPr>
          <p:cNvPr id="1492" name="Shape 1492"/>
          <p:cNvSpPr/>
          <p:nvPr/>
        </p:nvSpPr>
        <p:spPr>
          <a:xfrm>
            <a:off x="4879705" y="5271746"/>
            <a:ext cx="2038652" cy="3561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Instrument Consortium 1</a:t>
            </a:r>
          </a:p>
        </p:txBody>
      </p:sp>
      <p:sp>
        <p:nvSpPr>
          <p:cNvPr id="1493" name="Shape 1493"/>
          <p:cNvSpPr/>
          <p:nvPr/>
        </p:nvSpPr>
        <p:spPr>
          <a:xfrm>
            <a:off x="6767291" y="5904504"/>
            <a:ext cx="663357" cy="1"/>
          </a:xfrm>
          <a:prstGeom prst="line">
            <a:avLst/>
          </a:prstGeom>
          <a:ln w="12700">
            <a:solidFill>
              <a:srgbClr val="000000"/>
            </a:solidFill>
            <a:custDash>
              <a:ds d="600000" sp="600000"/>
            </a:custDash>
            <a:miter lim="400000"/>
          </a:ln>
        </p:spPr>
        <p:txBody>
          <a:bodyPr lIns="45719" rIns="45719"/>
          <a:lstStyle/>
          <a:p>
            <a:pPr defTabSz="457200">
              <a:defRPr sz="1000">
                <a:latin typeface="+mj-lt"/>
                <a:ea typeface="+mj-ea"/>
                <a:cs typeface="+mj-cs"/>
                <a:sym typeface="Helvetica"/>
              </a:defRPr>
            </a:pPr>
            <a:endParaRPr/>
          </a:p>
        </p:txBody>
      </p:sp>
      <p:sp>
        <p:nvSpPr>
          <p:cNvPr id="1494" name="Shape 1494"/>
          <p:cNvSpPr/>
          <p:nvPr/>
        </p:nvSpPr>
        <p:spPr>
          <a:xfrm>
            <a:off x="6767291" y="6365911"/>
            <a:ext cx="663357" cy="1"/>
          </a:xfrm>
          <a:prstGeom prst="line">
            <a:avLst/>
          </a:prstGeom>
          <a:ln w="12700">
            <a:solidFill>
              <a:srgbClr val="000000"/>
            </a:solidFill>
            <a:custDash>
              <a:ds d="600000" sp="600000"/>
            </a:custDash>
            <a:miter lim="400000"/>
          </a:ln>
        </p:spPr>
        <p:txBody>
          <a:bodyPr lIns="45719" rIns="45719"/>
          <a:lstStyle/>
          <a:p>
            <a:pPr defTabSz="457200">
              <a:defRPr sz="1000">
                <a:latin typeface="+mj-lt"/>
                <a:ea typeface="+mj-ea"/>
                <a:cs typeface="+mj-cs"/>
                <a:sym typeface="Helvetica"/>
              </a:defRPr>
            </a:pPr>
            <a:endParaRPr/>
          </a:p>
        </p:txBody>
      </p:sp>
      <p:sp>
        <p:nvSpPr>
          <p:cNvPr id="1495" name="Shape 1495"/>
          <p:cNvSpPr/>
          <p:nvPr/>
        </p:nvSpPr>
        <p:spPr>
          <a:xfrm>
            <a:off x="4879705" y="5717729"/>
            <a:ext cx="2038652" cy="3561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000" b="1">
                <a:latin typeface="+mj-lt"/>
                <a:ea typeface="+mj-ea"/>
                <a:cs typeface="+mj-cs"/>
                <a:sym typeface="Helvetica"/>
              </a:defRPr>
            </a:lvl1pPr>
          </a:lstStyle>
          <a:p>
            <a:r>
              <a:t>Instrument Consortium 2</a:t>
            </a:r>
          </a:p>
        </p:txBody>
      </p:sp>
      <p:sp>
        <p:nvSpPr>
          <p:cNvPr id="1496" name="Shape 1496"/>
          <p:cNvSpPr/>
          <p:nvPr/>
        </p:nvSpPr>
        <p:spPr>
          <a:xfrm>
            <a:off x="4879705" y="6178367"/>
            <a:ext cx="2038652" cy="3561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p>
            <a:pPr algn="ctr" defTabSz="584200">
              <a:defRPr sz="1000" b="1">
                <a:latin typeface="+mj-lt"/>
                <a:ea typeface="+mj-ea"/>
                <a:cs typeface="+mj-cs"/>
                <a:sym typeface="Helvetica"/>
              </a:defRPr>
            </a:pPr>
            <a:r>
              <a:t>Instrument Consortium </a:t>
            </a:r>
            <a:r>
              <a:rPr i="1"/>
              <a:t>n</a:t>
            </a:r>
          </a:p>
        </p:txBody>
      </p:sp>
      <p:sp>
        <p:nvSpPr>
          <p:cNvPr id="1497" name="Shape 1497"/>
          <p:cNvSpPr/>
          <p:nvPr/>
        </p:nvSpPr>
        <p:spPr>
          <a:xfrm>
            <a:off x="5419341" y="1461206"/>
            <a:ext cx="2070101" cy="66040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lvl1pPr algn="ctr" defTabSz="584200">
              <a:defRPr sz="1400" b="1">
                <a:latin typeface="+mj-lt"/>
                <a:ea typeface="+mj-ea"/>
                <a:cs typeface="+mj-cs"/>
                <a:sym typeface="Helvetica"/>
              </a:defRPr>
            </a:lvl1pPr>
          </a:lstStyle>
          <a:p>
            <a:r>
              <a:t>In-kind Review Committee </a:t>
            </a:r>
          </a:p>
        </p:txBody>
      </p:sp>
      <p:sp>
        <p:nvSpPr>
          <p:cNvPr id="1498" name="Shape 1498"/>
          <p:cNvSpPr/>
          <p:nvPr/>
        </p:nvSpPr>
        <p:spPr>
          <a:xfrm>
            <a:off x="2371246" y="3437123"/>
            <a:ext cx="558453" cy="1"/>
          </a:xfrm>
          <a:prstGeom prst="line">
            <a:avLst/>
          </a:prstGeom>
          <a:ln w="25400">
            <a:solidFill>
              <a:srgbClr val="000000"/>
            </a:solidFill>
            <a:prstDash val="sysDot"/>
            <a:miter lim="400000"/>
          </a:ln>
        </p:spPr>
        <p:txBody>
          <a:bodyPr lIns="79375" tIns="79375" rIns="79375" bIns="79375" anchor="ctr"/>
          <a:lstStyle/>
          <a:p>
            <a:pPr algn="ctr" defTabSz="584200">
              <a:defRPr sz="3000">
                <a:latin typeface="Helvetica Light"/>
                <a:ea typeface="Helvetica Light"/>
                <a:cs typeface="Helvetica Light"/>
                <a:sym typeface="Helvetica Light"/>
              </a:defRPr>
            </a:pPr>
            <a:endParaRPr/>
          </a:p>
        </p:txBody>
      </p:sp>
      <p:sp>
        <p:nvSpPr>
          <p:cNvPr id="1499" name="Shape 1499"/>
          <p:cNvSpPr/>
          <p:nvPr/>
        </p:nvSpPr>
        <p:spPr>
          <a:xfrm>
            <a:off x="410775" y="3113259"/>
            <a:ext cx="2070101" cy="660401"/>
          </a:xfrm>
          <a:prstGeom prst="rect">
            <a:avLst/>
          </a:prstGeom>
          <a:solidFill>
            <a:schemeClr val="accent6"/>
          </a:solidFill>
          <a:ln w="3175">
            <a:miter lim="400000"/>
          </a:ln>
          <a:effectLst>
            <a:outerShdw blurRad="381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79375" tIns="79375" rIns="79375" bIns="79375" anchor="ctr"/>
          <a:lstStyle>
            <a:lvl1pPr algn="ctr" defTabSz="584200">
              <a:defRPr sz="1400" b="1">
                <a:solidFill>
                  <a:srgbClr val="FFFFFF"/>
                </a:solidFill>
                <a:latin typeface="+mj-lt"/>
                <a:ea typeface="+mj-ea"/>
                <a:cs typeface="+mj-cs"/>
                <a:sym typeface="Helvetica"/>
              </a:defRPr>
            </a:lvl1pPr>
          </a:lstStyle>
          <a:p>
            <a:r>
              <a:rPr lang="x-none" dirty="0" smtClean="0"/>
              <a:t>Scientific and Technical Advisory Panels (</a:t>
            </a:r>
            <a:r>
              <a:rPr dirty="0" smtClean="0"/>
              <a:t>STAP</a:t>
            </a:r>
            <a:r>
              <a:rPr lang="x-none" dirty="0" smtClean="0"/>
              <a:t>s)</a:t>
            </a:r>
            <a:endParaRPr dirty="0"/>
          </a:p>
        </p:txBody>
      </p:sp>
      <p:sp>
        <p:nvSpPr>
          <p:cNvPr id="1500" name="Shape 1500"/>
          <p:cNvSpPr/>
          <p:nvPr/>
        </p:nvSpPr>
        <p:spPr>
          <a:xfrm>
            <a:off x="1435386" y="2651381"/>
            <a:ext cx="1494791" cy="1"/>
          </a:xfrm>
          <a:prstGeom prst="line">
            <a:avLst/>
          </a:prstGeom>
          <a:ln w="25400">
            <a:solidFill>
              <a:srgbClr val="000000"/>
            </a:solidFill>
            <a:prstDash val="sysDot"/>
            <a:miter lim="400000"/>
          </a:ln>
        </p:spPr>
        <p:txBody>
          <a:bodyPr lIns="79375" tIns="79375" rIns="79375" bIns="79375" anchor="ctr"/>
          <a:lstStyle/>
          <a:p>
            <a:pPr algn="ctr" defTabSz="584200">
              <a:defRPr sz="3000">
                <a:latin typeface="Helvetica Light"/>
                <a:ea typeface="Helvetica Light"/>
                <a:cs typeface="Helvetica Light"/>
                <a:sym typeface="Helvetica Light"/>
              </a:defRPr>
            </a:pPr>
            <a:endParaRPr/>
          </a:p>
        </p:txBody>
      </p:sp>
      <p:sp>
        <p:nvSpPr>
          <p:cNvPr id="1501" name="Shape 1501"/>
          <p:cNvSpPr/>
          <p:nvPr/>
        </p:nvSpPr>
        <p:spPr>
          <a:xfrm>
            <a:off x="2781044" y="2496358"/>
            <a:ext cx="2322404" cy="1264602"/>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9375" tIns="79375" rIns="79375" bIns="79375" anchor="ctr"/>
          <a:lstStyle/>
          <a:p>
            <a:pPr algn="ctr" defTabSz="584200">
              <a:defRPr sz="1400" b="1">
                <a:latin typeface="+mj-lt"/>
                <a:ea typeface="+mj-ea"/>
                <a:cs typeface="+mj-cs"/>
                <a:sym typeface="Helvetica"/>
              </a:defRPr>
            </a:pPr>
            <a:r>
              <a:t>ESS Director General</a:t>
            </a:r>
          </a:p>
          <a:p>
            <a:pPr algn="ctr" defTabSz="584200">
              <a:lnSpc>
                <a:spcPct val="50000"/>
              </a:lnSpc>
              <a:defRPr sz="1400" b="1">
                <a:latin typeface="+mj-lt"/>
                <a:ea typeface="+mj-ea"/>
                <a:cs typeface="+mj-cs"/>
                <a:sym typeface="Helvetica"/>
              </a:defRPr>
            </a:pPr>
            <a:r>
              <a:t> </a:t>
            </a:r>
          </a:p>
          <a:p>
            <a:pPr algn="ctr" defTabSz="584200">
              <a:defRPr sz="1400" b="1">
                <a:latin typeface="+mj-lt"/>
                <a:ea typeface="+mj-ea"/>
                <a:cs typeface="+mj-cs"/>
                <a:sym typeface="Helvetica"/>
              </a:defRPr>
            </a:pPr>
            <a:r>
              <a:t>Director for Science </a:t>
            </a:r>
          </a:p>
          <a:p>
            <a:pPr algn="ctr" defTabSz="584200">
              <a:lnSpc>
                <a:spcPct val="50000"/>
              </a:lnSpc>
              <a:defRPr sz="1400" b="1">
                <a:latin typeface="+mj-lt"/>
                <a:ea typeface="+mj-ea"/>
                <a:cs typeface="+mj-cs"/>
                <a:sym typeface="Helvetica"/>
              </a:defRPr>
            </a:pPr>
            <a:r>
              <a:t> </a:t>
            </a:r>
          </a:p>
          <a:p>
            <a:pPr algn="ctr" defTabSz="584200">
              <a:defRPr sz="1400" b="1">
                <a:latin typeface="+mj-lt"/>
                <a:ea typeface="+mj-ea"/>
                <a:cs typeface="+mj-cs"/>
                <a:sym typeface="Helvetica"/>
              </a:defRPr>
            </a:pPr>
            <a:r>
              <a:t>NSS Project Leader</a:t>
            </a:r>
          </a:p>
        </p:txBody>
      </p:sp>
      <p:grpSp>
        <p:nvGrpSpPr>
          <p:cNvPr id="1508" name="Group 1508"/>
          <p:cNvGrpSpPr/>
          <p:nvPr/>
        </p:nvGrpSpPr>
        <p:grpSpPr>
          <a:xfrm>
            <a:off x="7916608" y="4150276"/>
            <a:ext cx="1114850" cy="2604631"/>
            <a:chOff x="0" y="0"/>
            <a:chExt cx="1114848" cy="2604629"/>
          </a:xfrm>
        </p:grpSpPr>
        <p:sp>
          <p:nvSpPr>
            <p:cNvPr id="1502" name="Shape 1502"/>
            <p:cNvSpPr/>
            <p:nvPr/>
          </p:nvSpPr>
          <p:spPr>
            <a:xfrm>
              <a:off x="0" y="0"/>
              <a:ext cx="1114849" cy="2604630"/>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79375" tIns="79375" rIns="79375" bIns="79375" numCol="1" anchor="ctr">
              <a:noAutofit/>
            </a:bodyPr>
            <a:lstStyle/>
            <a:p>
              <a:pPr defTabSz="584200">
                <a:defRPr sz="1000">
                  <a:latin typeface="Helvetica Light"/>
                  <a:ea typeface="Helvetica Light"/>
                  <a:cs typeface="Helvetica Light"/>
                  <a:sym typeface="Helvetica Light"/>
                </a:defRPr>
              </a:pPr>
              <a:r>
                <a:t>Management and Project Reporting</a:t>
              </a:r>
            </a:p>
            <a:p>
              <a:pPr defTabSz="584200">
                <a:defRPr sz="1000">
                  <a:latin typeface="Helvetica Light"/>
                  <a:ea typeface="Helvetica Light"/>
                  <a:cs typeface="Helvetica Light"/>
                  <a:sym typeface="Helvetica Light"/>
                </a:defRPr>
              </a:pPr>
              <a:endParaRPr/>
            </a:p>
            <a:p>
              <a:pPr defTabSz="584200">
                <a:defRPr sz="1000">
                  <a:latin typeface="Helvetica Light"/>
                  <a:ea typeface="Helvetica Light"/>
                  <a:cs typeface="Helvetica Light"/>
                  <a:sym typeface="Helvetica Light"/>
                </a:defRPr>
              </a:pPr>
              <a:r>
                <a:t>Collaboration Management and Reporting</a:t>
              </a:r>
            </a:p>
            <a:p>
              <a:pPr defTabSz="584200">
                <a:defRPr sz="1000">
                  <a:latin typeface="Helvetica Light"/>
                  <a:ea typeface="Helvetica Light"/>
                  <a:cs typeface="Helvetica Light"/>
                  <a:sym typeface="Helvetica Light"/>
                </a:defRPr>
              </a:pPr>
              <a:endParaRPr/>
            </a:p>
            <a:p>
              <a:pPr defTabSz="584200">
                <a:defRPr sz="1000">
                  <a:latin typeface="Helvetica Light"/>
                  <a:ea typeface="Helvetica Light"/>
                  <a:cs typeface="Helvetica Light"/>
                  <a:sym typeface="Helvetica Light"/>
                </a:defRPr>
              </a:pPr>
              <a:r>
                <a:t>In-kind contract workflow </a:t>
              </a:r>
            </a:p>
            <a:p>
              <a:pPr defTabSz="584200">
                <a:defRPr sz="1000">
                  <a:latin typeface="Helvetica Light"/>
                  <a:ea typeface="Helvetica Light"/>
                  <a:cs typeface="Helvetica Light"/>
                  <a:sym typeface="Helvetica Light"/>
                </a:defRPr>
              </a:pPr>
              <a:endParaRPr/>
            </a:p>
            <a:p>
              <a:pPr defTabSz="584200">
                <a:defRPr sz="1000">
                  <a:latin typeface="Helvetica Light"/>
                  <a:ea typeface="Helvetica Light"/>
                  <a:cs typeface="Helvetica Light"/>
                  <a:sym typeface="Helvetica Light"/>
                </a:defRPr>
              </a:pPr>
              <a:r>
                <a:t>Advisory</a:t>
              </a:r>
            </a:p>
          </p:txBody>
        </p:sp>
        <p:sp>
          <p:nvSpPr>
            <p:cNvPr id="1503" name="Shape 1503"/>
            <p:cNvSpPr/>
            <p:nvPr/>
          </p:nvSpPr>
          <p:spPr>
            <a:xfrm>
              <a:off x="90485" y="845484"/>
              <a:ext cx="558453" cy="1"/>
            </a:xfrm>
            <a:prstGeom prst="line">
              <a:avLst/>
            </a:prstGeom>
            <a:noFill/>
            <a:ln w="25400" cap="flat">
              <a:solidFill>
                <a:srgbClr val="000000"/>
              </a:solidFill>
              <a:prstDash val="solid"/>
              <a:miter lim="400000"/>
            </a:ln>
            <a:effectLst/>
          </p:spPr>
          <p:txBody>
            <a:bodyPr wrap="square" lIns="79375" tIns="79375" rIns="79375" bIns="79375" numCol="1" anchor="ctr">
              <a:noAutofit/>
            </a:bodyPr>
            <a:lstStyle/>
            <a:p>
              <a:pPr algn="ctr" defTabSz="584200">
                <a:defRPr sz="3000">
                  <a:latin typeface="Helvetica Light"/>
                  <a:ea typeface="Helvetica Light"/>
                  <a:cs typeface="Helvetica Light"/>
                  <a:sym typeface="Helvetica Light"/>
                </a:defRPr>
              </a:pPr>
              <a:endParaRPr/>
            </a:p>
          </p:txBody>
        </p:sp>
        <p:sp>
          <p:nvSpPr>
            <p:cNvPr id="1504" name="Shape 1504"/>
            <p:cNvSpPr/>
            <p:nvPr/>
          </p:nvSpPr>
          <p:spPr>
            <a:xfrm>
              <a:off x="64657" y="2398533"/>
              <a:ext cx="558453" cy="1"/>
            </a:xfrm>
            <a:prstGeom prst="line">
              <a:avLst/>
            </a:prstGeom>
            <a:noFill/>
            <a:ln w="25400" cap="flat">
              <a:solidFill>
                <a:srgbClr val="000000"/>
              </a:solidFill>
              <a:prstDash val="sysDot"/>
              <a:miter lim="400000"/>
            </a:ln>
            <a:effectLst/>
          </p:spPr>
          <p:txBody>
            <a:bodyPr wrap="square" lIns="79375" tIns="79375" rIns="79375" bIns="79375" numCol="1" anchor="ctr">
              <a:noAutofit/>
            </a:bodyPr>
            <a:lstStyle/>
            <a:p>
              <a:pPr algn="ctr" defTabSz="584200">
                <a:defRPr sz="3000">
                  <a:latin typeface="Helvetica Light"/>
                  <a:ea typeface="Helvetica Light"/>
                  <a:cs typeface="Helvetica Light"/>
                  <a:sym typeface="Helvetica Light"/>
                </a:defRPr>
              </a:pPr>
              <a:endParaRPr/>
            </a:p>
          </p:txBody>
        </p:sp>
        <p:sp>
          <p:nvSpPr>
            <p:cNvPr id="1505" name="Shape 1505"/>
            <p:cNvSpPr/>
            <p:nvPr/>
          </p:nvSpPr>
          <p:spPr>
            <a:xfrm>
              <a:off x="21456" y="1483050"/>
              <a:ext cx="749760" cy="1"/>
            </a:xfrm>
            <a:prstGeom prst="line">
              <a:avLst/>
            </a:prstGeom>
            <a:noFill/>
            <a:ln w="12700" cap="flat">
              <a:solidFill>
                <a:srgbClr val="000000"/>
              </a:solidFill>
              <a:custDash>
                <a:ds d="600000" sp="600000"/>
              </a:custDash>
              <a:miter lim="400000"/>
            </a:ln>
            <a:effectLst/>
          </p:spPr>
          <p:txBody>
            <a:bodyPr wrap="square" lIns="79375" tIns="79375" rIns="79375" bIns="79375" numCol="1" anchor="ctr">
              <a:noAutofit/>
            </a:bodyPr>
            <a:lstStyle/>
            <a:p>
              <a:pPr algn="ctr" defTabSz="584200">
                <a:defRPr sz="3000">
                  <a:latin typeface="Helvetica Light"/>
                  <a:ea typeface="Helvetica Light"/>
                  <a:cs typeface="Helvetica Light"/>
                  <a:sym typeface="Helvetica Light"/>
                </a:defRPr>
              </a:pPr>
              <a:endParaRPr/>
            </a:p>
          </p:txBody>
        </p:sp>
        <p:sp>
          <p:nvSpPr>
            <p:cNvPr id="1506" name="Shape 1506"/>
            <p:cNvSpPr/>
            <p:nvPr/>
          </p:nvSpPr>
          <p:spPr>
            <a:xfrm>
              <a:off x="65976" y="2093504"/>
              <a:ext cx="663357" cy="1"/>
            </a:xfrm>
            <a:prstGeom prst="line">
              <a:avLst/>
            </a:prstGeom>
            <a:noFill/>
            <a:ln w="25400" cap="flat">
              <a:solidFill>
                <a:schemeClr val="accent6"/>
              </a:solidFill>
              <a:prstDash val="solid"/>
              <a:bevel/>
            </a:ln>
            <a:effectLst>
              <a:outerShdw blurRad="25400" dist="12700" dir="5400000" rotWithShape="0">
                <a:srgbClr val="000000">
                  <a:alpha val="35000"/>
                </a:srgbClr>
              </a:outerShdw>
            </a:effectLst>
          </p:spPr>
          <p:txBody>
            <a:bodyPr wrap="square" lIns="79375" tIns="79375" rIns="79375" bIns="79375" numCol="1" anchor="ctr">
              <a:noAutofit/>
            </a:bodyPr>
            <a:lstStyle/>
            <a:p>
              <a:pPr algn="ctr" defTabSz="584200">
                <a:defRPr sz="3000">
                  <a:latin typeface="Helvetica Light"/>
                  <a:ea typeface="Helvetica Light"/>
                  <a:cs typeface="Helvetica Light"/>
                  <a:sym typeface="Helvetica Light"/>
                </a:defRPr>
              </a:pPr>
              <a:endParaRPr/>
            </a:p>
          </p:txBody>
        </p:sp>
        <p:sp>
          <p:nvSpPr>
            <p:cNvPr id="1507" name="Shape 1507"/>
            <p:cNvSpPr/>
            <p:nvPr/>
          </p:nvSpPr>
          <p:spPr>
            <a:xfrm>
              <a:off x="215077" y="61044"/>
              <a:ext cx="337119"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114">
                <a:defRPr sz="1000" b="1">
                  <a:latin typeface="+mj-lt"/>
                  <a:ea typeface="+mj-ea"/>
                  <a:cs typeface="+mj-cs"/>
                  <a:sym typeface="Helvetica"/>
                </a:defRPr>
              </a:lvl1pPr>
            </a:lstStyle>
            <a:p>
              <a:r>
                <a:t>Key</a:t>
              </a:r>
            </a:p>
          </p:txBody>
        </p:sp>
      </p:grpSp>
      <p:sp>
        <p:nvSpPr>
          <p:cNvPr id="1509" name="Shape 1509"/>
          <p:cNvSpPr/>
          <p:nvPr/>
        </p:nvSpPr>
        <p:spPr>
          <a:xfrm>
            <a:off x="5131655" y="3330287"/>
            <a:ext cx="978000" cy="1"/>
          </a:xfrm>
          <a:prstGeom prst="line">
            <a:avLst/>
          </a:prstGeom>
          <a:ln w="12700">
            <a:solidFill>
              <a:srgbClr val="000000"/>
            </a:solidFill>
            <a:custDash>
              <a:ds d="600000" sp="600000"/>
            </a:custDash>
            <a:miter lim="400000"/>
          </a:ln>
        </p:spPr>
        <p:txBody>
          <a:bodyPr lIns="45719" rIns="45719"/>
          <a:lstStyle/>
          <a:p>
            <a:pPr defTabSz="457200">
              <a:defRPr sz="1000">
                <a:latin typeface="+mj-lt"/>
                <a:ea typeface="+mj-ea"/>
                <a:cs typeface="+mj-cs"/>
                <a:sym typeface="Helvetica"/>
              </a:defRPr>
            </a:pPr>
            <a:endParaRPr/>
          </a:p>
        </p:txBody>
      </p:sp>
      <p:sp>
        <p:nvSpPr>
          <p:cNvPr id="1464" name="Shape 1464"/>
          <p:cNvSpPr/>
          <p:nvPr/>
        </p:nvSpPr>
        <p:spPr>
          <a:xfrm>
            <a:off x="413799" y="1459575"/>
            <a:ext cx="2064052" cy="663663"/>
          </a:xfrm>
          <a:prstGeom prst="rect">
            <a:avLst/>
          </a:prstGeom>
          <a:solidFill>
            <a:srgbClr val="F79646"/>
          </a:solidFill>
          <a:ln w="3175">
            <a:miter lim="400000"/>
          </a:ln>
          <a:effectLst>
            <a:outerShdw blurRad="38100" dist="12700" dir="5400000" rotWithShape="0">
              <a:srgbClr val="000000">
                <a:alpha val="50000"/>
              </a:srgbClr>
            </a:outerShdw>
          </a:effectLst>
          <a:extLst>
            <a:ext uri="{C572A759-6A51-4108-AA02-DFA0A04FC94B}">
              <ma14:wrappingTextBoxFlag xmlns:ma14="http://schemas.microsoft.com/office/mac/drawingml/2011/main" val="1"/>
            </a:ext>
          </a:extLst>
        </p:spPr>
        <p:txBody>
          <a:bodyPr lIns="79375" tIns="79375" rIns="79375" bIns="79375" anchor="ctr"/>
          <a:lstStyle>
            <a:lvl1pPr algn="ctr" defTabSz="584200">
              <a:defRPr sz="1400" b="1">
                <a:solidFill>
                  <a:srgbClr val="FFFFFF"/>
                </a:solidFill>
                <a:latin typeface="+mj-lt"/>
                <a:ea typeface="+mj-ea"/>
                <a:cs typeface="+mj-cs"/>
                <a:sym typeface="Helvetica"/>
              </a:defRPr>
            </a:lvl1pPr>
          </a:lstStyle>
          <a:p>
            <a:r>
              <a:rPr dirty="0"/>
              <a:t>Science Advisory </a:t>
            </a:r>
            <a:r>
              <a:rPr dirty="0" smtClean="0"/>
              <a:t>Committee</a:t>
            </a:r>
            <a:r>
              <a:rPr lang="x-none" dirty="0" smtClean="0"/>
              <a:t> (SAC)</a:t>
            </a:r>
            <a:r>
              <a:rPr dirty="0" smtClean="0"/>
              <a:t> </a:t>
            </a:r>
            <a:endParaRPr dirty="0"/>
          </a:p>
        </p:txBody>
      </p:sp>
    </p:spTree>
    <p:extLst>
      <p:ext uri="{BB962C8B-B14F-4D97-AF65-F5344CB8AC3E}">
        <p14:creationId xmlns:p14="http://schemas.microsoft.com/office/powerpoint/2010/main" val="31827939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65" y="5694565"/>
            <a:ext cx="2448272" cy="830997"/>
          </a:xfrm>
          <a:prstGeom prst="rect">
            <a:avLst/>
          </a:prstGeom>
          <a:noFill/>
          <a:ln>
            <a:solidFill>
              <a:schemeClr val="tx1"/>
            </a:solidFill>
          </a:ln>
        </p:spPr>
        <p:txBody>
          <a:bodyPr wrap="square" rtlCol="0">
            <a:spAutoFit/>
          </a:bodyPr>
          <a:lstStyle/>
          <a:p>
            <a:pPr algn="ctr" defTabSz="457200" hangingPunct="1"/>
            <a:r>
              <a:rPr lang="en-US" sz="1600" kern="1200" dirty="0" smtClean="0">
                <a:solidFill>
                  <a:prstClr val="black"/>
                </a:solidFill>
              </a:rPr>
              <a:t>Baseline Layout of the NSS Neutron Beam Instruments</a:t>
            </a:r>
          </a:p>
          <a:p>
            <a:pPr algn="ctr" defTabSz="457200" hangingPunct="1"/>
            <a:r>
              <a:rPr lang="en-US" sz="1600" kern="1200" dirty="0" smtClean="0">
                <a:solidFill>
                  <a:prstClr val="black"/>
                </a:solidFill>
              </a:rPr>
              <a:t>(January 2016)</a:t>
            </a:r>
          </a:p>
        </p:txBody>
      </p:sp>
      <p:grpSp>
        <p:nvGrpSpPr>
          <p:cNvPr id="10" name="Group 9"/>
          <p:cNvGrpSpPr/>
          <p:nvPr/>
        </p:nvGrpSpPr>
        <p:grpSpPr>
          <a:xfrm>
            <a:off x="4273" y="821234"/>
            <a:ext cx="5756176" cy="6035086"/>
            <a:chOff x="4273" y="821234"/>
            <a:chExt cx="5756176" cy="6035086"/>
          </a:xfrm>
        </p:grpSpPr>
        <p:pic>
          <p:nvPicPr>
            <p:cNvPr id="8" name="Picture 7"/>
            <p:cNvPicPr>
              <a:picLocks noChangeAspect="1"/>
            </p:cNvPicPr>
            <p:nvPr/>
          </p:nvPicPr>
          <p:blipFill>
            <a:blip r:embed="rId2"/>
            <a:stretch>
              <a:fillRect/>
            </a:stretch>
          </p:blipFill>
          <p:spPr>
            <a:xfrm rot="16200000">
              <a:off x="2721600" y="5033585"/>
              <a:ext cx="1602000" cy="2043469"/>
            </a:xfrm>
            <a:prstGeom prst="rect">
              <a:avLst/>
            </a:prstGeom>
          </p:spPr>
        </p:pic>
        <p:pic>
          <p:nvPicPr>
            <p:cNvPr id="5" name="Picture 4"/>
            <p:cNvPicPr>
              <a:picLocks noChangeAspect="1"/>
            </p:cNvPicPr>
            <p:nvPr/>
          </p:nvPicPr>
          <p:blipFill>
            <a:blip r:embed="rId3"/>
            <a:stretch>
              <a:fillRect/>
            </a:stretch>
          </p:blipFill>
          <p:spPr>
            <a:xfrm>
              <a:off x="4273" y="821234"/>
              <a:ext cx="4539234" cy="4543933"/>
            </a:xfrm>
            <a:prstGeom prst="rect">
              <a:avLst/>
            </a:prstGeom>
          </p:spPr>
        </p:pic>
        <p:pic>
          <p:nvPicPr>
            <p:cNvPr id="7" name="Picture 6"/>
            <p:cNvPicPr>
              <a:picLocks noChangeAspect="1"/>
            </p:cNvPicPr>
            <p:nvPr/>
          </p:nvPicPr>
          <p:blipFill>
            <a:blip r:embed="rId4"/>
            <a:stretch>
              <a:fillRect/>
            </a:stretch>
          </p:blipFill>
          <p:spPr>
            <a:xfrm rot="10800000">
              <a:off x="4215600" y="5274000"/>
              <a:ext cx="1538732" cy="1581658"/>
            </a:xfrm>
            <a:prstGeom prst="rect">
              <a:avLst/>
            </a:prstGeom>
          </p:spPr>
        </p:pic>
        <p:pic>
          <p:nvPicPr>
            <p:cNvPr id="6" name="Picture 5"/>
            <p:cNvPicPr>
              <a:picLocks noChangeAspect="1"/>
            </p:cNvPicPr>
            <p:nvPr/>
          </p:nvPicPr>
          <p:blipFill>
            <a:blip r:embed="rId5"/>
            <a:stretch>
              <a:fillRect/>
            </a:stretch>
          </p:blipFill>
          <p:spPr>
            <a:xfrm rot="5400000">
              <a:off x="4248000" y="3787200"/>
              <a:ext cx="1515600" cy="1509299"/>
            </a:xfrm>
            <a:prstGeom prst="rect">
              <a:avLst/>
            </a:prstGeom>
          </p:spPr>
        </p:pic>
      </p:grpSp>
      <p:sp>
        <p:nvSpPr>
          <p:cNvPr id="11" name="TextBox 10"/>
          <p:cNvSpPr txBox="1"/>
          <p:nvPr/>
        </p:nvSpPr>
        <p:spPr>
          <a:xfrm>
            <a:off x="2438173" y="6146558"/>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ODIN</a:t>
            </a:r>
            <a:endParaRPr lang="en-US" sz="1600" kern="1200" dirty="0">
              <a:solidFill>
                <a:prstClr val="black"/>
              </a:solidFill>
            </a:endParaRPr>
          </a:p>
        </p:txBody>
      </p:sp>
      <p:sp>
        <p:nvSpPr>
          <p:cNvPr id="116" name="TextBox 115"/>
          <p:cNvSpPr txBox="1"/>
          <p:nvPr/>
        </p:nvSpPr>
        <p:spPr>
          <a:xfrm>
            <a:off x="2811708" y="6400834"/>
            <a:ext cx="814989" cy="338554"/>
          </a:xfrm>
          <a:prstGeom prst="rect">
            <a:avLst/>
          </a:prstGeom>
          <a:noFill/>
        </p:spPr>
        <p:txBody>
          <a:bodyPr wrap="square" rtlCol="0">
            <a:spAutoFit/>
          </a:bodyPr>
          <a:lstStyle/>
          <a:p>
            <a:pPr algn="ctr" defTabSz="457200" hangingPunct="1"/>
            <a:r>
              <a:rPr lang="en-US" sz="1600" kern="1200" dirty="0" smtClean="0">
                <a:solidFill>
                  <a:prstClr val="black"/>
                </a:solidFill>
              </a:rPr>
              <a:t>DREAM</a:t>
            </a:r>
            <a:endParaRPr lang="en-US" sz="1600" kern="1200" dirty="0">
              <a:solidFill>
                <a:prstClr val="black"/>
              </a:solidFill>
            </a:endParaRPr>
          </a:p>
        </p:txBody>
      </p:sp>
      <p:sp>
        <p:nvSpPr>
          <p:cNvPr id="117" name="TextBox 116"/>
          <p:cNvSpPr txBox="1"/>
          <p:nvPr/>
        </p:nvSpPr>
        <p:spPr>
          <a:xfrm>
            <a:off x="3797263" y="6451358"/>
            <a:ext cx="747072" cy="338554"/>
          </a:xfrm>
          <a:prstGeom prst="rect">
            <a:avLst/>
          </a:prstGeom>
          <a:noFill/>
        </p:spPr>
        <p:txBody>
          <a:bodyPr wrap="square" rtlCol="0">
            <a:spAutoFit/>
          </a:bodyPr>
          <a:lstStyle/>
          <a:p>
            <a:pPr algn="ctr" defTabSz="457200" hangingPunct="1"/>
            <a:r>
              <a:rPr lang="en-US" sz="1600" kern="1200" dirty="0" smtClean="0">
                <a:solidFill>
                  <a:prstClr val="white">
                    <a:lumMod val="50000"/>
                  </a:prstClr>
                </a:solidFill>
              </a:rPr>
              <a:t>VOR</a:t>
            </a:r>
            <a:endParaRPr lang="en-US" sz="1600" kern="1200" dirty="0">
              <a:solidFill>
                <a:prstClr val="white">
                  <a:lumMod val="50000"/>
                </a:prstClr>
              </a:solidFill>
            </a:endParaRPr>
          </a:p>
        </p:txBody>
      </p:sp>
      <p:sp>
        <p:nvSpPr>
          <p:cNvPr id="135" name="TextBox 134"/>
          <p:cNvSpPr txBox="1"/>
          <p:nvPr/>
        </p:nvSpPr>
        <p:spPr>
          <a:xfrm>
            <a:off x="477273" y="2684860"/>
            <a:ext cx="622880"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BEER</a:t>
            </a:r>
            <a:endParaRPr lang="en-US" sz="1600" kern="1200" dirty="0">
              <a:solidFill>
                <a:prstClr val="black"/>
              </a:solidFill>
            </a:endParaRPr>
          </a:p>
        </p:txBody>
      </p:sp>
      <p:sp>
        <p:nvSpPr>
          <p:cNvPr id="136" name="TextBox 135"/>
          <p:cNvSpPr txBox="1"/>
          <p:nvPr/>
        </p:nvSpPr>
        <p:spPr>
          <a:xfrm>
            <a:off x="607819" y="2265406"/>
            <a:ext cx="710745"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CSPEC</a:t>
            </a:r>
            <a:endParaRPr lang="en-US" sz="1600" kern="1200" dirty="0">
              <a:solidFill>
                <a:prstClr val="black"/>
              </a:solidFill>
            </a:endParaRPr>
          </a:p>
        </p:txBody>
      </p:sp>
      <p:sp>
        <p:nvSpPr>
          <p:cNvPr id="137" name="TextBox 136"/>
          <p:cNvSpPr txBox="1"/>
          <p:nvPr/>
        </p:nvSpPr>
        <p:spPr>
          <a:xfrm>
            <a:off x="632460" y="1936824"/>
            <a:ext cx="909223"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BIFROST</a:t>
            </a:r>
            <a:endParaRPr lang="en-US" sz="1600" kern="1200" dirty="0">
              <a:solidFill>
                <a:prstClr val="black"/>
              </a:solidFill>
            </a:endParaRPr>
          </a:p>
        </p:txBody>
      </p:sp>
      <p:sp>
        <p:nvSpPr>
          <p:cNvPr id="138" name="TextBox 137"/>
          <p:cNvSpPr txBox="1"/>
          <p:nvPr/>
        </p:nvSpPr>
        <p:spPr>
          <a:xfrm>
            <a:off x="1015314" y="1603073"/>
            <a:ext cx="1104487"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MIRACLES</a:t>
            </a:r>
            <a:endParaRPr lang="en-US" sz="1600" kern="1200" dirty="0">
              <a:solidFill>
                <a:prstClr val="black"/>
              </a:solidFill>
            </a:endParaRPr>
          </a:p>
        </p:txBody>
      </p:sp>
      <p:sp>
        <p:nvSpPr>
          <p:cNvPr id="139" name="TextBox 138"/>
          <p:cNvSpPr txBox="1"/>
          <p:nvPr/>
        </p:nvSpPr>
        <p:spPr>
          <a:xfrm>
            <a:off x="1541058" y="1307657"/>
            <a:ext cx="814989"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MAGIC</a:t>
            </a:r>
            <a:endParaRPr lang="en-US" sz="1600" kern="1200" dirty="0">
              <a:solidFill>
                <a:prstClr val="black"/>
              </a:solidFill>
            </a:endParaRPr>
          </a:p>
        </p:txBody>
      </p:sp>
      <p:sp>
        <p:nvSpPr>
          <p:cNvPr id="140" name="TextBox 139"/>
          <p:cNvSpPr txBox="1"/>
          <p:nvPr/>
        </p:nvSpPr>
        <p:spPr>
          <a:xfrm>
            <a:off x="2232660" y="1066549"/>
            <a:ext cx="639059"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TREX</a:t>
            </a:r>
            <a:endParaRPr lang="en-US" sz="1600" kern="1200" dirty="0">
              <a:solidFill>
                <a:prstClr val="black"/>
              </a:solidFill>
            </a:endParaRPr>
          </a:p>
        </p:txBody>
      </p:sp>
      <p:sp>
        <p:nvSpPr>
          <p:cNvPr id="141" name="TextBox 140"/>
          <p:cNvSpPr txBox="1"/>
          <p:nvPr/>
        </p:nvSpPr>
        <p:spPr>
          <a:xfrm>
            <a:off x="3128736" y="1075281"/>
            <a:ext cx="995921"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HEIMDAL</a:t>
            </a:r>
            <a:endParaRPr lang="en-US" sz="1600" kern="1200" dirty="0">
              <a:solidFill>
                <a:prstClr val="black"/>
              </a:solidFill>
            </a:endParaRPr>
          </a:p>
        </p:txBody>
      </p:sp>
      <p:sp>
        <p:nvSpPr>
          <p:cNvPr id="157" name="TextBox 156"/>
          <p:cNvSpPr txBox="1"/>
          <p:nvPr/>
        </p:nvSpPr>
        <p:spPr>
          <a:xfrm>
            <a:off x="299306" y="3413190"/>
            <a:ext cx="614791"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NMX</a:t>
            </a:r>
            <a:endParaRPr lang="en-US" sz="1600" kern="1200" dirty="0">
              <a:solidFill>
                <a:prstClr val="black"/>
              </a:solidFill>
            </a:endParaRPr>
          </a:p>
        </p:txBody>
      </p:sp>
      <p:sp>
        <p:nvSpPr>
          <p:cNvPr id="158" name="TextBox 157"/>
          <p:cNvSpPr txBox="1"/>
          <p:nvPr/>
        </p:nvSpPr>
        <p:spPr>
          <a:xfrm>
            <a:off x="4382556" y="6525562"/>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SKADI</a:t>
            </a:r>
            <a:endParaRPr lang="en-US" sz="1600" kern="1200" dirty="0">
              <a:solidFill>
                <a:prstClr val="black"/>
              </a:solidFill>
            </a:endParaRPr>
          </a:p>
        </p:txBody>
      </p:sp>
      <p:sp>
        <p:nvSpPr>
          <p:cNvPr id="159" name="TextBox 158"/>
          <p:cNvSpPr txBox="1"/>
          <p:nvPr/>
        </p:nvSpPr>
        <p:spPr>
          <a:xfrm>
            <a:off x="5127322" y="5715551"/>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ESTIA</a:t>
            </a:r>
            <a:endParaRPr lang="en-US" sz="1600" kern="1200" dirty="0">
              <a:solidFill>
                <a:prstClr val="black"/>
              </a:solidFill>
            </a:endParaRPr>
          </a:p>
        </p:txBody>
      </p:sp>
      <p:sp>
        <p:nvSpPr>
          <p:cNvPr id="160" name="TextBox 159"/>
          <p:cNvSpPr txBox="1"/>
          <p:nvPr/>
        </p:nvSpPr>
        <p:spPr>
          <a:xfrm>
            <a:off x="4447268" y="4131077"/>
            <a:ext cx="576220" cy="338554"/>
          </a:xfrm>
          <a:prstGeom prst="rect">
            <a:avLst/>
          </a:prstGeom>
          <a:solidFill>
            <a:schemeClr val="bg1">
              <a:alpha val="50000"/>
            </a:schemeClr>
          </a:solidFill>
        </p:spPr>
        <p:txBody>
          <a:bodyPr wrap="square" rtlCol="0">
            <a:spAutoFit/>
          </a:bodyPr>
          <a:lstStyle/>
          <a:p>
            <a:pPr algn="ctr" defTabSz="457200" hangingPunct="1"/>
            <a:r>
              <a:rPr lang="en-US" sz="1600" kern="1200" dirty="0" smtClean="0">
                <a:solidFill>
                  <a:prstClr val="black"/>
                </a:solidFill>
              </a:rPr>
              <a:t>LOKI</a:t>
            </a:r>
            <a:endParaRPr lang="en-US" sz="1600" kern="1200" dirty="0">
              <a:solidFill>
                <a:prstClr val="black"/>
              </a:solidFill>
            </a:endParaRPr>
          </a:p>
        </p:txBody>
      </p:sp>
      <p:sp>
        <p:nvSpPr>
          <p:cNvPr id="161" name="TextBox 160"/>
          <p:cNvSpPr txBox="1"/>
          <p:nvPr/>
        </p:nvSpPr>
        <p:spPr>
          <a:xfrm>
            <a:off x="4940968" y="4276084"/>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FREIA</a:t>
            </a:r>
            <a:endParaRPr lang="en-US" sz="1600" kern="1200" dirty="0">
              <a:solidFill>
                <a:prstClr val="black"/>
              </a:solidFill>
            </a:endParaRPr>
          </a:p>
        </p:txBody>
      </p:sp>
      <p:sp>
        <p:nvSpPr>
          <p:cNvPr id="162" name="TextBox 161"/>
          <p:cNvSpPr txBox="1"/>
          <p:nvPr/>
        </p:nvSpPr>
        <p:spPr>
          <a:xfrm>
            <a:off x="5080798" y="6485112"/>
            <a:ext cx="747072" cy="338554"/>
          </a:xfrm>
          <a:prstGeom prst="rect">
            <a:avLst/>
          </a:prstGeom>
          <a:noFill/>
        </p:spPr>
        <p:txBody>
          <a:bodyPr wrap="square" rtlCol="0">
            <a:spAutoFit/>
          </a:bodyPr>
          <a:lstStyle/>
          <a:p>
            <a:pPr algn="ctr" defTabSz="457200" hangingPunct="1"/>
            <a:r>
              <a:rPr lang="en-US" sz="1600" kern="1200" dirty="0" smtClean="0">
                <a:solidFill>
                  <a:prstClr val="black"/>
                </a:solidFill>
              </a:rPr>
              <a:t>VESPA</a:t>
            </a:r>
            <a:endParaRPr lang="en-US" sz="1600" kern="1200" dirty="0">
              <a:solidFill>
                <a:prstClr val="black"/>
              </a:solidFill>
            </a:endParaRPr>
          </a:p>
        </p:txBody>
      </p:sp>
      <p:sp>
        <p:nvSpPr>
          <p:cNvPr id="26" name="Shape 476"/>
          <p:cNvSpPr>
            <a:spLocks noGrp="1"/>
          </p:cNvSpPr>
          <p:nvPr>
            <p:ph type="title"/>
          </p:nvPr>
        </p:nvSpPr>
        <p:spPr>
          <a:prstGeom prst="rect">
            <a:avLst/>
          </a:prstGeom>
        </p:spPr>
        <p:txBody>
          <a:bodyPr/>
          <a:lstStyle/>
          <a:p>
            <a:r>
              <a:rPr dirty="0" smtClean="0"/>
              <a:t>NSS</a:t>
            </a:r>
            <a:r>
              <a:rPr lang="x-none" dirty="0" smtClean="0"/>
              <a:t>: Priorities for 2016</a:t>
            </a:r>
            <a:br>
              <a:rPr lang="x-none" dirty="0" smtClean="0"/>
            </a:br>
            <a:r>
              <a:rPr lang="x-none" dirty="0"/>
              <a:t/>
            </a:r>
            <a:br>
              <a:rPr lang="x-none" dirty="0"/>
            </a:br>
            <a:endParaRPr dirty="0"/>
          </a:p>
        </p:txBody>
      </p:sp>
      <p:sp>
        <p:nvSpPr>
          <p:cNvPr id="9" name="TextBox 8"/>
          <p:cNvSpPr txBox="1"/>
          <p:nvPr/>
        </p:nvSpPr>
        <p:spPr>
          <a:xfrm>
            <a:off x="4576988" y="1510907"/>
            <a:ext cx="4480714" cy="2246769"/>
          </a:xfrm>
          <a:prstGeom prst="rect">
            <a:avLst/>
          </a:prstGeom>
          <a:noFill/>
        </p:spPr>
        <p:txBody>
          <a:bodyPr wrap="none" rtlCol="0">
            <a:spAutoFit/>
          </a:bodyPr>
          <a:lstStyle/>
          <a:p>
            <a:pPr marL="342900" indent="-342900">
              <a:buFont typeface="Arial"/>
              <a:buChar char="•"/>
            </a:pPr>
            <a:r>
              <a:rPr lang="en-US" sz="2000" dirty="0" smtClean="0"/>
              <a:t>Align the instrument budgets with the</a:t>
            </a:r>
          </a:p>
          <a:p>
            <a:r>
              <a:rPr lang="en-US" sz="2000" dirty="0" smtClean="0"/>
              <a:t>      NSS budget, </a:t>
            </a:r>
            <a:r>
              <a:rPr lang="en-US" sz="2000" b="1" dirty="0" err="1" smtClean="0"/>
              <a:t>reavaluate</a:t>
            </a:r>
            <a:r>
              <a:rPr lang="en-US" sz="2000" b="1" dirty="0"/>
              <a:t> </a:t>
            </a:r>
            <a:r>
              <a:rPr lang="en-US" sz="2000" b="1" dirty="0" smtClean="0"/>
              <a:t>NSS budget</a:t>
            </a:r>
          </a:p>
          <a:p>
            <a:r>
              <a:rPr lang="en-US" sz="2000" dirty="0" smtClean="0"/>
              <a:t> </a:t>
            </a:r>
            <a:endParaRPr lang="en-US" sz="2000" dirty="0"/>
          </a:p>
          <a:p>
            <a:pPr marL="342900" indent="-342900">
              <a:buFont typeface="Arial"/>
              <a:buChar char="•"/>
            </a:pPr>
            <a:r>
              <a:rPr lang="en-US" sz="2000" dirty="0"/>
              <a:t>Develop a realistic </a:t>
            </a:r>
            <a:r>
              <a:rPr lang="en-US" sz="2000" dirty="0" smtClean="0"/>
              <a:t>schedule for all </a:t>
            </a:r>
            <a:endParaRPr lang="en-US" sz="2000" dirty="0"/>
          </a:p>
          <a:p>
            <a:r>
              <a:rPr lang="en-US" sz="2000" dirty="0"/>
              <a:t> </a:t>
            </a:r>
            <a:r>
              <a:rPr lang="en-US" sz="2000" dirty="0" smtClean="0"/>
              <a:t>     instruments </a:t>
            </a:r>
            <a:r>
              <a:rPr lang="en-US" sz="2000" b="1" dirty="0" smtClean="0"/>
              <a:t>ensuring early science </a:t>
            </a:r>
          </a:p>
          <a:p>
            <a:r>
              <a:rPr lang="en-US" sz="2000" b="1" dirty="0" smtClean="0"/>
              <a:t>      success</a:t>
            </a:r>
            <a:r>
              <a:rPr lang="en-US" sz="2000" dirty="0" smtClean="0"/>
              <a:t> in line with available in-kind</a:t>
            </a:r>
          </a:p>
          <a:p>
            <a:r>
              <a:rPr lang="en-US" sz="2000" dirty="0"/>
              <a:t> </a:t>
            </a:r>
            <a:r>
              <a:rPr lang="en-US" sz="2000" dirty="0" smtClean="0"/>
              <a:t>     resources and partner capabilities</a:t>
            </a:r>
            <a:endParaRPr lang="en-US" sz="2000" dirty="0"/>
          </a:p>
        </p:txBody>
      </p:sp>
      <p:sp>
        <p:nvSpPr>
          <p:cNvPr id="2" name="TextBox 1"/>
          <p:cNvSpPr txBox="1"/>
          <p:nvPr/>
        </p:nvSpPr>
        <p:spPr>
          <a:xfrm>
            <a:off x="5737146" y="3985024"/>
            <a:ext cx="3432625" cy="2862322"/>
          </a:xfrm>
          <a:prstGeom prst="rect">
            <a:avLst/>
          </a:prstGeom>
          <a:noFill/>
        </p:spPr>
        <p:txBody>
          <a:bodyPr wrap="none" rtlCol="0">
            <a:spAutoFit/>
          </a:bodyPr>
          <a:lstStyle/>
          <a:p>
            <a:pPr marL="285750" indent="-285750">
              <a:buFont typeface="Arial"/>
              <a:buChar char="•"/>
            </a:pPr>
            <a:r>
              <a:rPr lang="en-US" sz="2000" dirty="0" smtClean="0"/>
              <a:t>Propose which instruments</a:t>
            </a:r>
          </a:p>
          <a:p>
            <a:r>
              <a:rPr lang="en-US" sz="2000" dirty="0"/>
              <a:t> </a:t>
            </a:r>
            <a:r>
              <a:rPr lang="en-US" sz="2000" dirty="0" smtClean="0"/>
              <a:t>    are to be operational first</a:t>
            </a:r>
          </a:p>
          <a:p>
            <a:endParaRPr lang="en-US" sz="2000" dirty="0"/>
          </a:p>
          <a:p>
            <a:pPr marL="342900" indent="-342900">
              <a:buFont typeface="Arial"/>
              <a:buChar char="•"/>
            </a:pPr>
            <a:r>
              <a:rPr lang="en-US" sz="2000" dirty="0" smtClean="0"/>
              <a:t>Proposal to Council in </a:t>
            </a:r>
          </a:p>
          <a:p>
            <a:r>
              <a:rPr lang="en-US" sz="2000" dirty="0"/>
              <a:t> </a:t>
            </a:r>
            <a:r>
              <a:rPr lang="en-US" sz="2000" dirty="0" smtClean="0"/>
              <a:t>     December 2016</a:t>
            </a:r>
            <a:r>
              <a:rPr lang="en-US" sz="2000" dirty="0"/>
              <a:t> </a:t>
            </a:r>
            <a:r>
              <a:rPr lang="en-US" sz="2000" dirty="0" smtClean="0"/>
              <a:t>on how to </a:t>
            </a:r>
          </a:p>
          <a:p>
            <a:r>
              <a:rPr lang="en-US" sz="2000" dirty="0" smtClean="0"/>
              <a:t>      fund instruments plus </a:t>
            </a:r>
          </a:p>
          <a:p>
            <a:r>
              <a:rPr lang="en-US" sz="2000" dirty="0"/>
              <a:t> </a:t>
            </a:r>
            <a:r>
              <a:rPr lang="en-US" sz="2000" dirty="0" smtClean="0"/>
              <a:t>     everything else</a:t>
            </a:r>
            <a:r>
              <a:rPr lang="en-US" sz="2000" b="1" dirty="0" smtClean="0"/>
              <a:t> required for</a:t>
            </a:r>
          </a:p>
          <a:p>
            <a:r>
              <a:rPr lang="en-US" sz="2000" b="1" dirty="0"/>
              <a:t> </a:t>
            </a:r>
            <a:r>
              <a:rPr lang="en-US" sz="2000" b="1" dirty="0" smtClean="0"/>
              <a:t>     early science success</a:t>
            </a:r>
            <a:r>
              <a:rPr lang="en-US" sz="2000" dirty="0"/>
              <a:t> </a:t>
            </a:r>
            <a:r>
              <a:rPr lang="en-US" sz="2000" dirty="0" smtClean="0"/>
              <a:t>within</a:t>
            </a:r>
          </a:p>
          <a:p>
            <a:r>
              <a:rPr lang="en-US" sz="2000" dirty="0"/>
              <a:t> </a:t>
            </a:r>
            <a:r>
              <a:rPr lang="en-US" sz="2000" dirty="0" smtClean="0"/>
              <a:t>     budget of 350 MEUR</a:t>
            </a:r>
          </a:p>
        </p:txBody>
      </p:sp>
      <p:sp>
        <p:nvSpPr>
          <p:cNvPr id="27" name="TextBox 26"/>
          <p:cNvSpPr txBox="1"/>
          <p:nvPr/>
        </p:nvSpPr>
        <p:spPr>
          <a:xfrm>
            <a:off x="4940968" y="4492222"/>
            <a:ext cx="866405" cy="338554"/>
          </a:xfrm>
          <a:prstGeom prst="rect">
            <a:avLst/>
          </a:prstGeom>
          <a:noFill/>
        </p:spPr>
        <p:txBody>
          <a:bodyPr wrap="square" rtlCol="0">
            <a:spAutoFit/>
          </a:bodyPr>
          <a:lstStyle/>
          <a:p>
            <a:pPr algn="ctr" defTabSz="457200" hangingPunct="1"/>
            <a:r>
              <a:rPr lang="en-US" sz="1600" kern="1200" dirty="0" smtClean="0">
                <a:solidFill>
                  <a:prstClr val="white">
                    <a:lumMod val="50000"/>
                  </a:prstClr>
                </a:solidFill>
              </a:rPr>
              <a:t>HR-NSE</a:t>
            </a:r>
            <a:endParaRPr lang="en-US" sz="1600" kern="1200" dirty="0">
              <a:solidFill>
                <a:prstClr val="white">
                  <a:lumMod val="50000"/>
                </a:prstClr>
              </a:solidFill>
            </a:endParaRPr>
          </a:p>
        </p:txBody>
      </p:sp>
      <p:sp>
        <p:nvSpPr>
          <p:cNvPr id="28" name="Slide Number Placeholder 3"/>
          <p:cNvSpPr>
            <a:spLocks noGrp="1"/>
          </p:cNvSpPr>
          <p:nvPr>
            <p:ph type="sldNum" sz="quarter" idx="12"/>
          </p:nvPr>
        </p:nvSpPr>
        <p:spPr>
          <a:xfrm>
            <a:off x="6671037" y="6434914"/>
            <a:ext cx="2133600" cy="365125"/>
          </a:xfrm>
        </p:spPr>
        <p:txBody>
          <a:bodyPr/>
          <a:lstStyle/>
          <a:p>
            <a:fld id="{038C62C7-F79B-CD4A-A5DF-5683BBEC4A65}" type="slidenum">
              <a:rPr lang="sv-SE" sz="1800" smtClean="0">
                <a:solidFill>
                  <a:prstClr val="black"/>
                </a:solidFill>
              </a:rPr>
              <a:pPr/>
              <a:t>3</a:t>
            </a:fld>
            <a:endParaRPr lang="sv-SE" sz="1800" dirty="0">
              <a:solidFill>
                <a:prstClr val="black"/>
              </a:solidFill>
            </a:endParaRPr>
          </a:p>
        </p:txBody>
      </p:sp>
    </p:spTree>
    <p:extLst>
      <p:ext uri="{BB962C8B-B14F-4D97-AF65-F5344CB8AC3E}">
        <p14:creationId xmlns:p14="http://schemas.microsoft.com/office/powerpoint/2010/main" val="2183535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5871665"/>
              </p:ext>
            </p:extLst>
          </p:nvPr>
        </p:nvGraphicFramePr>
        <p:xfrm>
          <a:off x="41692" y="233693"/>
          <a:ext cx="8808203" cy="5933440"/>
        </p:xfrm>
        <a:graphic>
          <a:graphicData uri="http://schemas.openxmlformats.org/drawingml/2006/table">
            <a:tbl>
              <a:tblPr firstRow="1" bandRow="1">
                <a:tableStyleId>{5940675A-B579-460E-94D1-54222C63F5DA}</a:tableStyleId>
              </a:tblPr>
              <a:tblGrid>
                <a:gridCol w="1204823"/>
                <a:gridCol w="633615"/>
                <a:gridCol w="633615"/>
                <a:gridCol w="633615"/>
                <a:gridCol w="633615"/>
                <a:gridCol w="633615"/>
                <a:gridCol w="633615"/>
                <a:gridCol w="633615"/>
                <a:gridCol w="633615"/>
                <a:gridCol w="633615"/>
                <a:gridCol w="633615"/>
                <a:gridCol w="633615"/>
                <a:gridCol w="633615"/>
              </a:tblGrid>
              <a:tr h="370840">
                <a:tc>
                  <a:txBody>
                    <a:bodyPr/>
                    <a:lstStyle/>
                    <a:p>
                      <a:r>
                        <a:rPr lang="en-US" dirty="0" smtClean="0"/>
                        <a:t>2016</a:t>
                      </a:r>
                      <a:endParaRPr lang="en-US" dirty="0"/>
                    </a:p>
                  </a:txBody>
                  <a:tcPr/>
                </a:tc>
                <a:tc>
                  <a:txBody>
                    <a:bodyPr/>
                    <a:lstStyle/>
                    <a:p>
                      <a:pPr algn="ctr"/>
                      <a:r>
                        <a:rPr lang="en-US" dirty="0" smtClean="0"/>
                        <a:t>Jan</a:t>
                      </a:r>
                      <a:endParaRPr lang="en-US" dirty="0"/>
                    </a:p>
                  </a:txBody>
                  <a:tcPr/>
                </a:tc>
                <a:tc>
                  <a:txBody>
                    <a:bodyPr/>
                    <a:lstStyle/>
                    <a:p>
                      <a:pPr algn="ctr"/>
                      <a:r>
                        <a:rPr lang="en-US" dirty="0" smtClean="0"/>
                        <a:t>Feb</a:t>
                      </a:r>
                      <a:endParaRPr lang="en-US" dirty="0"/>
                    </a:p>
                  </a:txBody>
                  <a:tcPr/>
                </a:tc>
                <a:tc>
                  <a:txBody>
                    <a:bodyPr/>
                    <a:lstStyle/>
                    <a:p>
                      <a:pPr algn="ctr"/>
                      <a:r>
                        <a:rPr lang="en-US" dirty="0" smtClean="0"/>
                        <a:t>Mar</a:t>
                      </a:r>
                      <a:endParaRPr lang="en-US" dirty="0"/>
                    </a:p>
                  </a:txBody>
                  <a:tcPr/>
                </a:tc>
                <a:tc>
                  <a:txBody>
                    <a:bodyPr/>
                    <a:lstStyle/>
                    <a:p>
                      <a:pPr algn="ctr"/>
                      <a:r>
                        <a:rPr lang="en-US" dirty="0" smtClean="0"/>
                        <a:t>Apr</a:t>
                      </a:r>
                      <a:endParaRPr lang="en-US" dirty="0"/>
                    </a:p>
                  </a:txBody>
                  <a:tcPr/>
                </a:tc>
                <a:tc>
                  <a:txBody>
                    <a:bodyPr/>
                    <a:lstStyle/>
                    <a:p>
                      <a:pPr algn="ctr"/>
                      <a:r>
                        <a:rPr lang="en-US" dirty="0" smtClean="0"/>
                        <a:t>May</a:t>
                      </a:r>
                      <a:endParaRPr lang="en-US" dirty="0"/>
                    </a:p>
                  </a:txBody>
                  <a:tcPr/>
                </a:tc>
                <a:tc>
                  <a:txBody>
                    <a:bodyPr/>
                    <a:lstStyle/>
                    <a:p>
                      <a:pPr algn="ctr"/>
                      <a:r>
                        <a:rPr lang="en-US" dirty="0" smtClean="0"/>
                        <a:t>Jun</a:t>
                      </a:r>
                      <a:endParaRPr lang="en-US" dirty="0"/>
                    </a:p>
                  </a:txBody>
                  <a:tcPr/>
                </a:tc>
                <a:tc>
                  <a:txBody>
                    <a:bodyPr/>
                    <a:lstStyle/>
                    <a:p>
                      <a:pPr algn="ctr"/>
                      <a:r>
                        <a:rPr lang="en-US" dirty="0" smtClean="0"/>
                        <a:t>Jul</a:t>
                      </a:r>
                      <a:endParaRPr lang="en-US" dirty="0"/>
                    </a:p>
                  </a:txBody>
                  <a:tcPr>
                    <a:solidFill>
                      <a:schemeClr val="bg1">
                        <a:lumMod val="85000"/>
                      </a:schemeClr>
                    </a:solidFill>
                  </a:tcPr>
                </a:tc>
                <a:tc>
                  <a:txBody>
                    <a:bodyPr/>
                    <a:lstStyle/>
                    <a:p>
                      <a:pPr algn="ctr"/>
                      <a:r>
                        <a:rPr lang="en-US" dirty="0" smtClean="0"/>
                        <a:t>Aug</a:t>
                      </a:r>
                      <a:endParaRPr lang="en-US" dirty="0"/>
                    </a:p>
                  </a:txBody>
                  <a:tcPr>
                    <a:solidFill>
                      <a:schemeClr val="bg1">
                        <a:lumMod val="85000"/>
                      </a:schemeClr>
                    </a:solidFill>
                  </a:tcPr>
                </a:tc>
                <a:tc>
                  <a:txBody>
                    <a:bodyPr/>
                    <a:lstStyle/>
                    <a:p>
                      <a:pPr algn="ctr"/>
                      <a:r>
                        <a:rPr lang="en-US" dirty="0" smtClean="0"/>
                        <a:t>Sep</a:t>
                      </a:r>
                      <a:endParaRPr lang="en-US" dirty="0"/>
                    </a:p>
                  </a:txBody>
                  <a:tcPr/>
                </a:tc>
                <a:tc>
                  <a:txBody>
                    <a:bodyPr/>
                    <a:lstStyle/>
                    <a:p>
                      <a:pPr algn="ctr"/>
                      <a:r>
                        <a:rPr lang="en-US" dirty="0" smtClean="0"/>
                        <a:t>Oct</a:t>
                      </a:r>
                      <a:endParaRPr lang="en-US" dirty="0"/>
                    </a:p>
                  </a:txBody>
                  <a:tcPr/>
                </a:tc>
                <a:tc>
                  <a:txBody>
                    <a:bodyPr/>
                    <a:lstStyle/>
                    <a:p>
                      <a:pPr algn="ctr"/>
                      <a:r>
                        <a:rPr lang="en-US" dirty="0" smtClean="0"/>
                        <a:t>Nov</a:t>
                      </a:r>
                      <a:endParaRPr lang="en-US" dirty="0"/>
                    </a:p>
                  </a:txBody>
                  <a:tcPr/>
                </a:tc>
                <a:tc>
                  <a:txBody>
                    <a:bodyPr/>
                    <a:lstStyle/>
                    <a:p>
                      <a:pPr algn="ctr"/>
                      <a:r>
                        <a:rPr lang="en-US" dirty="0" smtClean="0"/>
                        <a:t>Dec</a:t>
                      </a:r>
                      <a:endParaRPr lang="en-US" dirty="0"/>
                    </a:p>
                  </a:txBody>
                  <a:tcPr/>
                </a:tc>
              </a:tr>
              <a:tr h="370840">
                <a:tc>
                  <a:txBody>
                    <a:bodyPr/>
                    <a:lstStyle/>
                    <a:p>
                      <a:r>
                        <a:rPr lang="en-US" dirty="0" smtClean="0"/>
                        <a:t>LOKI</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SKADI</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ESTIA</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FREIA</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NMX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MAGIC</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HEIMDAL</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DREAM</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BEER</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ODIN</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C-SPEC</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BIFROST</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MIRACLES</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T-REX</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VESPA</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bl>
          </a:graphicData>
        </a:graphic>
      </p:graphicFrame>
      <p:cxnSp>
        <p:nvCxnSpPr>
          <p:cNvPr id="18" name="Straight Connector 17"/>
          <p:cNvCxnSpPr/>
          <p:nvPr/>
        </p:nvCxnSpPr>
        <p:spPr>
          <a:xfrm>
            <a:off x="3591150" y="614948"/>
            <a:ext cx="0" cy="56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34875" y="610513"/>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117347" y="4010016"/>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13" name="Oval 12"/>
          <p:cNvSpPr/>
          <p:nvPr/>
        </p:nvSpPr>
        <p:spPr>
          <a:xfrm>
            <a:off x="6796505" y="1036622"/>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16" name="Oval 15"/>
          <p:cNvSpPr/>
          <p:nvPr/>
        </p:nvSpPr>
        <p:spPr>
          <a:xfrm>
            <a:off x="6467642" y="1416539"/>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4" name="Oval 23"/>
          <p:cNvSpPr/>
          <p:nvPr/>
        </p:nvSpPr>
        <p:spPr>
          <a:xfrm>
            <a:off x="7251032" y="1778493"/>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6" name="Oval 25"/>
          <p:cNvSpPr/>
          <p:nvPr/>
        </p:nvSpPr>
        <p:spPr>
          <a:xfrm>
            <a:off x="7117347" y="2513756"/>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8" name="Oval 27"/>
          <p:cNvSpPr/>
          <p:nvPr/>
        </p:nvSpPr>
        <p:spPr>
          <a:xfrm>
            <a:off x="6467642" y="3271153"/>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9" name="Oval 28"/>
          <p:cNvSpPr/>
          <p:nvPr/>
        </p:nvSpPr>
        <p:spPr>
          <a:xfrm>
            <a:off x="7732295" y="3276007"/>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1" name="Oval 30"/>
          <p:cNvSpPr/>
          <p:nvPr/>
        </p:nvSpPr>
        <p:spPr>
          <a:xfrm>
            <a:off x="7090611" y="3636955"/>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2" name="Oval 31"/>
          <p:cNvSpPr/>
          <p:nvPr/>
        </p:nvSpPr>
        <p:spPr>
          <a:xfrm>
            <a:off x="7090611" y="4358598"/>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5" name="Oval 34"/>
          <p:cNvSpPr/>
          <p:nvPr/>
        </p:nvSpPr>
        <p:spPr>
          <a:xfrm>
            <a:off x="7082590" y="4728082"/>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4" name="TextBox 33"/>
          <p:cNvSpPr txBox="1"/>
          <p:nvPr/>
        </p:nvSpPr>
        <p:spPr>
          <a:xfrm>
            <a:off x="2762403" y="6091258"/>
            <a:ext cx="1729560" cy="400110"/>
          </a:xfrm>
          <a:prstGeom prst="rect">
            <a:avLst/>
          </a:prstGeom>
          <a:noFill/>
        </p:spPr>
        <p:txBody>
          <a:bodyPr wrap="none" rtlCol="0">
            <a:spAutoFit/>
          </a:bodyPr>
          <a:lstStyle/>
          <a:p>
            <a:pPr defTabSz="457200" hangingPunct="1"/>
            <a:r>
              <a:rPr lang="en-US" sz="2000" kern="1200" dirty="0">
                <a:solidFill>
                  <a:prstClr val="black"/>
                </a:solidFill>
              </a:rPr>
              <a:t>Annual Review</a:t>
            </a:r>
          </a:p>
        </p:txBody>
      </p:sp>
      <p:sp>
        <p:nvSpPr>
          <p:cNvPr id="37" name="TextBox 36"/>
          <p:cNvSpPr txBox="1"/>
          <p:nvPr/>
        </p:nvSpPr>
        <p:spPr>
          <a:xfrm>
            <a:off x="5999118" y="6097167"/>
            <a:ext cx="1035886" cy="400110"/>
          </a:xfrm>
          <a:prstGeom prst="rect">
            <a:avLst/>
          </a:prstGeom>
          <a:noFill/>
        </p:spPr>
        <p:txBody>
          <a:bodyPr wrap="none" rtlCol="0">
            <a:spAutoFit/>
          </a:bodyPr>
          <a:lstStyle/>
          <a:p>
            <a:pPr defTabSz="457200" hangingPunct="1"/>
            <a:r>
              <a:rPr lang="en-US" sz="2000" kern="1200" dirty="0">
                <a:solidFill>
                  <a:prstClr val="black"/>
                </a:solidFill>
              </a:rPr>
              <a:t>IKON 11</a:t>
            </a:r>
          </a:p>
        </p:txBody>
      </p:sp>
      <p:sp>
        <p:nvSpPr>
          <p:cNvPr id="41" name="TextBox 40"/>
          <p:cNvSpPr txBox="1"/>
          <p:nvPr/>
        </p:nvSpPr>
        <p:spPr>
          <a:xfrm>
            <a:off x="7253213" y="6109997"/>
            <a:ext cx="525555" cy="400110"/>
          </a:xfrm>
          <a:prstGeom prst="rect">
            <a:avLst/>
          </a:prstGeom>
          <a:noFill/>
        </p:spPr>
        <p:txBody>
          <a:bodyPr wrap="none" rtlCol="0">
            <a:spAutoFit/>
          </a:bodyPr>
          <a:lstStyle/>
          <a:p>
            <a:pPr defTabSz="457200" hangingPunct="1"/>
            <a:r>
              <a:rPr lang="en-US" sz="2000" kern="1200" dirty="0">
                <a:solidFill>
                  <a:prstClr val="black"/>
                </a:solidFill>
              </a:rPr>
              <a:t>ICB</a:t>
            </a:r>
          </a:p>
        </p:txBody>
      </p:sp>
      <p:sp>
        <p:nvSpPr>
          <p:cNvPr id="42" name="TextBox 41"/>
          <p:cNvSpPr txBox="1"/>
          <p:nvPr/>
        </p:nvSpPr>
        <p:spPr>
          <a:xfrm>
            <a:off x="7630748" y="6109997"/>
            <a:ext cx="587671" cy="400110"/>
          </a:xfrm>
          <a:prstGeom prst="rect">
            <a:avLst/>
          </a:prstGeom>
          <a:noFill/>
        </p:spPr>
        <p:txBody>
          <a:bodyPr wrap="none" rtlCol="0">
            <a:spAutoFit/>
          </a:bodyPr>
          <a:lstStyle/>
          <a:p>
            <a:pPr defTabSz="457200" hangingPunct="1"/>
            <a:r>
              <a:rPr lang="en-US" sz="2000" kern="1200" dirty="0">
                <a:solidFill>
                  <a:prstClr val="black"/>
                </a:solidFill>
              </a:rPr>
              <a:t>SAC</a:t>
            </a:r>
          </a:p>
        </p:txBody>
      </p:sp>
      <p:sp>
        <p:nvSpPr>
          <p:cNvPr id="43" name="TextBox 42"/>
          <p:cNvSpPr txBox="1"/>
          <p:nvPr/>
        </p:nvSpPr>
        <p:spPr>
          <a:xfrm>
            <a:off x="8090158" y="6108870"/>
            <a:ext cx="1133644" cy="400110"/>
          </a:xfrm>
          <a:prstGeom prst="rect">
            <a:avLst/>
          </a:prstGeom>
          <a:noFill/>
        </p:spPr>
        <p:txBody>
          <a:bodyPr wrap="none" rtlCol="0">
            <a:spAutoFit/>
          </a:bodyPr>
          <a:lstStyle/>
          <a:p>
            <a:pPr defTabSz="457200" hangingPunct="1"/>
            <a:r>
              <a:rPr lang="en-US" sz="2000" kern="1200" dirty="0">
                <a:solidFill>
                  <a:prstClr val="black"/>
                </a:solidFill>
              </a:rPr>
              <a:t>COUNCIL</a:t>
            </a:r>
          </a:p>
        </p:txBody>
      </p:sp>
      <p:cxnSp>
        <p:nvCxnSpPr>
          <p:cNvPr id="44" name="Straight Connector 43"/>
          <p:cNvCxnSpPr/>
          <p:nvPr/>
        </p:nvCxnSpPr>
        <p:spPr>
          <a:xfrm>
            <a:off x="7663075" y="609235"/>
            <a:ext cx="0" cy="56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831135" y="595429"/>
            <a:ext cx="0" cy="56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402635" y="594302"/>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70862" y="6527184"/>
            <a:ext cx="320842" cy="240632"/>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48" name="Oval 47"/>
          <p:cNvSpPr/>
          <p:nvPr/>
        </p:nvSpPr>
        <p:spPr>
          <a:xfrm>
            <a:off x="2713394" y="6569204"/>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49" name="Oval 48"/>
          <p:cNvSpPr/>
          <p:nvPr/>
        </p:nvSpPr>
        <p:spPr>
          <a:xfrm>
            <a:off x="5827853" y="6554547"/>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0" name="TextBox 49"/>
          <p:cNvSpPr txBox="1"/>
          <p:nvPr/>
        </p:nvSpPr>
        <p:spPr>
          <a:xfrm>
            <a:off x="424693" y="6467317"/>
            <a:ext cx="710451" cy="400110"/>
          </a:xfrm>
          <a:prstGeom prst="rect">
            <a:avLst/>
          </a:prstGeom>
          <a:noFill/>
        </p:spPr>
        <p:txBody>
          <a:bodyPr wrap="none" rtlCol="0">
            <a:spAutoFit/>
          </a:bodyPr>
          <a:lstStyle/>
          <a:p>
            <a:pPr defTabSz="457200" hangingPunct="1"/>
            <a:r>
              <a:rPr lang="en-US" sz="2000" kern="1200" dirty="0" smtClean="0">
                <a:solidFill>
                  <a:prstClr val="black"/>
                </a:solidFill>
              </a:rPr>
              <a:t>STAP</a:t>
            </a:r>
          </a:p>
        </p:txBody>
      </p:sp>
      <p:sp>
        <p:nvSpPr>
          <p:cNvPr id="51" name="TextBox 50"/>
          <p:cNvSpPr txBox="1"/>
          <p:nvPr/>
        </p:nvSpPr>
        <p:spPr>
          <a:xfrm>
            <a:off x="3067430" y="6469971"/>
            <a:ext cx="2488983" cy="400110"/>
          </a:xfrm>
          <a:prstGeom prst="rect">
            <a:avLst/>
          </a:prstGeom>
          <a:noFill/>
        </p:spPr>
        <p:txBody>
          <a:bodyPr wrap="none" rtlCol="0">
            <a:spAutoFit/>
          </a:bodyPr>
          <a:lstStyle/>
          <a:p>
            <a:pPr defTabSz="457200" hangingPunct="1"/>
            <a:r>
              <a:rPr lang="en-US" sz="2000" kern="1200" dirty="0">
                <a:solidFill>
                  <a:prstClr val="black"/>
                </a:solidFill>
              </a:rPr>
              <a:t>scope-</a:t>
            </a:r>
            <a:r>
              <a:rPr lang="en-US" sz="2000" kern="1200" dirty="0" smtClean="0">
                <a:solidFill>
                  <a:prstClr val="black"/>
                </a:solidFill>
              </a:rPr>
              <a:t>setting meeting</a:t>
            </a:r>
            <a:endParaRPr lang="en-US" sz="2000" kern="1200" dirty="0">
              <a:solidFill>
                <a:prstClr val="black"/>
              </a:solidFill>
            </a:endParaRPr>
          </a:p>
        </p:txBody>
      </p:sp>
      <p:sp>
        <p:nvSpPr>
          <p:cNvPr id="52" name="TextBox 51"/>
          <p:cNvSpPr txBox="1"/>
          <p:nvPr/>
        </p:nvSpPr>
        <p:spPr>
          <a:xfrm>
            <a:off x="6185745" y="6457451"/>
            <a:ext cx="1207707" cy="400110"/>
          </a:xfrm>
          <a:prstGeom prst="rect">
            <a:avLst/>
          </a:prstGeom>
          <a:noFill/>
        </p:spPr>
        <p:txBody>
          <a:bodyPr wrap="none" rtlCol="0">
            <a:spAutoFit/>
          </a:bodyPr>
          <a:lstStyle/>
          <a:p>
            <a:pPr defTabSz="457200" hangingPunct="1"/>
            <a:r>
              <a:rPr lang="en-US" sz="2000" kern="1200" dirty="0" smtClean="0">
                <a:solidFill>
                  <a:prstClr val="black"/>
                </a:solidFill>
              </a:rPr>
              <a:t>Tollgate 2</a:t>
            </a:r>
            <a:endParaRPr lang="en-US" sz="2000" kern="1200" dirty="0">
              <a:solidFill>
                <a:prstClr val="black"/>
              </a:solidFill>
            </a:endParaRPr>
          </a:p>
        </p:txBody>
      </p:sp>
      <p:sp>
        <p:nvSpPr>
          <p:cNvPr id="54" name="Oval 53"/>
          <p:cNvSpPr/>
          <p:nvPr/>
        </p:nvSpPr>
        <p:spPr>
          <a:xfrm>
            <a:off x="7255762" y="5496439"/>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6" name="Oval 55"/>
          <p:cNvSpPr/>
          <p:nvPr/>
        </p:nvSpPr>
        <p:spPr>
          <a:xfrm>
            <a:off x="7242215" y="2894486"/>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7" name="Oval 56"/>
          <p:cNvSpPr/>
          <p:nvPr/>
        </p:nvSpPr>
        <p:spPr>
          <a:xfrm>
            <a:off x="7212410" y="5134115"/>
            <a:ext cx="320842" cy="240632"/>
          </a:xfrm>
          <a:prstGeom prst="ellipse">
            <a:avLst/>
          </a:prstGeom>
          <a:pattFill prst="ltDnDiag">
            <a:fgClr>
              <a:srgbClr val="FFFF00"/>
            </a:fgClr>
            <a:bgClr>
              <a:prstClr val="white"/>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 name="TextBox 2"/>
          <p:cNvSpPr txBox="1"/>
          <p:nvPr/>
        </p:nvSpPr>
        <p:spPr>
          <a:xfrm>
            <a:off x="961266" y="6390576"/>
            <a:ext cx="1669355" cy="461665"/>
          </a:xfrm>
          <a:prstGeom prst="rect">
            <a:avLst/>
          </a:prstGeom>
          <a:noFill/>
        </p:spPr>
        <p:txBody>
          <a:bodyPr wrap="square" rtlCol="0">
            <a:spAutoFit/>
          </a:bodyPr>
          <a:lstStyle/>
          <a:p>
            <a:pPr algn="ctr" defTabSz="457200" hangingPunct="1"/>
            <a:r>
              <a:rPr lang="en-US" sz="1200" kern="1200" dirty="0" smtClean="0">
                <a:solidFill>
                  <a:prstClr val="black"/>
                </a:solidFill>
              </a:rPr>
              <a:t>(Scientific </a:t>
            </a:r>
            <a:r>
              <a:rPr lang="en-US" sz="1200" kern="1200" dirty="0">
                <a:solidFill>
                  <a:prstClr val="black"/>
                </a:solidFill>
              </a:rPr>
              <a:t>&amp; Technical </a:t>
            </a:r>
            <a:endParaRPr lang="en-US" sz="1200" kern="1200" dirty="0" smtClean="0">
              <a:solidFill>
                <a:prstClr val="black"/>
              </a:solidFill>
            </a:endParaRPr>
          </a:p>
          <a:p>
            <a:pPr algn="ctr" defTabSz="457200" hangingPunct="1"/>
            <a:r>
              <a:rPr lang="en-US" sz="1200" kern="1200" dirty="0" smtClean="0">
                <a:solidFill>
                  <a:prstClr val="black"/>
                </a:solidFill>
              </a:rPr>
              <a:t>Advisory Panel)</a:t>
            </a:r>
            <a:endParaRPr lang="en-US" sz="1200" kern="1200" dirty="0">
              <a:solidFill>
                <a:prstClr val="black"/>
              </a:solidFill>
            </a:endParaRPr>
          </a:p>
        </p:txBody>
      </p:sp>
      <p:cxnSp>
        <p:nvCxnSpPr>
          <p:cNvPr id="62" name="Straight Connector 61"/>
          <p:cNvCxnSpPr/>
          <p:nvPr/>
        </p:nvCxnSpPr>
        <p:spPr>
          <a:xfrm>
            <a:off x="1527620" y="594302"/>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62595" y="6118416"/>
            <a:ext cx="1014320" cy="338554"/>
          </a:xfrm>
          <a:prstGeom prst="rect">
            <a:avLst/>
          </a:prstGeom>
          <a:noFill/>
        </p:spPr>
        <p:txBody>
          <a:bodyPr wrap="none" rtlCol="0">
            <a:spAutoFit/>
          </a:bodyPr>
          <a:lstStyle/>
          <a:p>
            <a:r>
              <a:rPr lang="en-US" sz="1600" dirty="0"/>
              <a:t>m</a:t>
            </a:r>
            <a:r>
              <a:rPr lang="en-US" sz="1600" dirty="0" smtClean="0"/>
              <a:t>y arrival</a:t>
            </a:r>
            <a:endParaRPr lang="en-US" sz="1600" dirty="0"/>
          </a:p>
        </p:txBody>
      </p:sp>
      <p:sp>
        <p:nvSpPr>
          <p:cNvPr id="58" name="TextBox 57"/>
          <p:cNvSpPr txBox="1"/>
          <p:nvPr/>
        </p:nvSpPr>
        <p:spPr>
          <a:xfrm>
            <a:off x="1090846" y="2888696"/>
            <a:ext cx="2494794" cy="2308324"/>
          </a:xfrm>
          <a:prstGeom prst="rect">
            <a:avLst/>
          </a:prstGeom>
          <a:solidFill>
            <a:schemeClr val="bg1"/>
          </a:solidFill>
        </p:spPr>
        <p:txBody>
          <a:bodyPr wrap="none" rtlCol="0">
            <a:spAutoFit/>
          </a:bodyPr>
          <a:lstStyle/>
          <a:p>
            <a:r>
              <a:rPr lang="en-US" sz="2400" dirty="0" smtClean="0"/>
              <a:t>Schedule for 2016</a:t>
            </a:r>
          </a:p>
          <a:p>
            <a:r>
              <a:rPr lang="en-US" sz="2400" dirty="0"/>
              <a:t>a</a:t>
            </a:r>
            <a:r>
              <a:rPr lang="en-US" sz="2400" dirty="0" smtClean="0"/>
              <a:t>greed with</a:t>
            </a:r>
          </a:p>
          <a:p>
            <a:r>
              <a:rPr lang="en-US" sz="2400" dirty="0" smtClean="0"/>
              <a:t>Instrument </a:t>
            </a:r>
          </a:p>
          <a:p>
            <a:r>
              <a:rPr lang="en-US" sz="2400" dirty="0" smtClean="0"/>
              <a:t>Collaboration </a:t>
            </a:r>
          </a:p>
          <a:p>
            <a:r>
              <a:rPr lang="en-US" sz="2400" dirty="0" smtClean="0"/>
              <a:t>Board (ICB) and all</a:t>
            </a:r>
          </a:p>
          <a:p>
            <a:r>
              <a:rPr lang="en-US" sz="2400" dirty="0" smtClean="0"/>
              <a:t>Instrument teams</a:t>
            </a:r>
            <a:endParaRPr lang="en-US" sz="2400" dirty="0"/>
          </a:p>
        </p:txBody>
      </p:sp>
      <p:sp>
        <p:nvSpPr>
          <p:cNvPr id="63" name="Oval 62"/>
          <p:cNvSpPr/>
          <p:nvPr/>
        </p:nvSpPr>
        <p:spPr>
          <a:xfrm>
            <a:off x="823388" y="2150114"/>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64" name="Oval 63"/>
          <p:cNvSpPr/>
          <p:nvPr/>
        </p:nvSpPr>
        <p:spPr>
          <a:xfrm>
            <a:off x="817294" y="677755"/>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5" name="Oval 54"/>
          <p:cNvSpPr/>
          <p:nvPr/>
        </p:nvSpPr>
        <p:spPr>
          <a:xfrm>
            <a:off x="7242215" y="5868238"/>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61" name="TextBox 60"/>
          <p:cNvSpPr txBox="1"/>
          <p:nvPr/>
        </p:nvSpPr>
        <p:spPr>
          <a:xfrm>
            <a:off x="739127" y="2113747"/>
            <a:ext cx="496650" cy="276999"/>
          </a:xfrm>
          <a:prstGeom prst="rect">
            <a:avLst/>
          </a:prstGeom>
          <a:noFill/>
        </p:spPr>
        <p:txBody>
          <a:bodyPr wrap="none" rtlCol="0">
            <a:spAutoFit/>
          </a:bodyPr>
          <a:lstStyle/>
          <a:p>
            <a:r>
              <a:rPr lang="en-US" sz="1200" dirty="0" smtClean="0">
                <a:solidFill>
                  <a:prstClr val="white"/>
                </a:solidFill>
              </a:rPr>
              <a:t>2014</a:t>
            </a:r>
            <a:endParaRPr lang="en-US" sz="1200" dirty="0">
              <a:solidFill>
                <a:prstClr val="white"/>
              </a:solidFill>
            </a:endParaRPr>
          </a:p>
        </p:txBody>
      </p:sp>
      <p:sp>
        <p:nvSpPr>
          <p:cNvPr id="65" name="TextBox 64"/>
          <p:cNvSpPr txBox="1"/>
          <p:nvPr/>
        </p:nvSpPr>
        <p:spPr>
          <a:xfrm>
            <a:off x="734411" y="642491"/>
            <a:ext cx="496650" cy="276999"/>
          </a:xfrm>
          <a:prstGeom prst="rect">
            <a:avLst/>
          </a:prstGeom>
          <a:noFill/>
        </p:spPr>
        <p:txBody>
          <a:bodyPr wrap="none" rtlCol="0">
            <a:spAutoFit/>
          </a:bodyPr>
          <a:lstStyle/>
          <a:p>
            <a:r>
              <a:rPr lang="en-US" sz="1200" dirty="0" smtClean="0">
                <a:solidFill>
                  <a:prstClr val="white"/>
                </a:solidFill>
              </a:rPr>
              <a:t>2014</a:t>
            </a:r>
            <a:endParaRPr lang="en-US" sz="1200" dirty="0">
              <a:solidFill>
                <a:prstClr val="white"/>
              </a:solidFill>
            </a:endParaRPr>
          </a:p>
        </p:txBody>
      </p:sp>
      <p:sp>
        <p:nvSpPr>
          <p:cNvPr id="66" name="TextBox 65"/>
          <p:cNvSpPr txBox="1"/>
          <p:nvPr/>
        </p:nvSpPr>
        <p:spPr>
          <a:xfrm>
            <a:off x="7090742" y="6435849"/>
            <a:ext cx="1669355" cy="461665"/>
          </a:xfrm>
          <a:prstGeom prst="rect">
            <a:avLst/>
          </a:prstGeom>
          <a:noFill/>
        </p:spPr>
        <p:txBody>
          <a:bodyPr wrap="square" rtlCol="0">
            <a:spAutoFit/>
          </a:bodyPr>
          <a:lstStyle/>
          <a:p>
            <a:pPr algn="ctr" defTabSz="457200" hangingPunct="1"/>
            <a:r>
              <a:rPr lang="en-US" sz="1200" kern="1200" dirty="0" smtClean="0">
                <a:solidFill>
                  <a:prstClr val="black"/>
                </a:solidFill>
              </a:rPr>
              <a:t>(Decision: design and construction)</a:t>
            </a:r>
            <a:endParaRPr lang="en-US" sz="1200" kern="1200" dirty="0">
              <a:solidFill>
                <a:prstClr val="black"/>
              </a:solidFill>
            </a:endParaRPr>
          </a:p>
        </p:txBody>
      </p:sp>
      <p:sp>
        <p:nvSpPr>
          <p:cNvPr id="67" name="Slide Number Placeholder 3"/>
          <p:cNvSpPr>
            <a:spLocks noGrp="1"/>
          </p:cNvSpPr>
          <p:nvPr>
            <p:ph type="sldNum" sz="quarter" idx="12"/>
          </p:nvPr>
        </p:nvSpPr>
        <p:spPr>
          <a:xfrm>
            <a:off x="6998362" y="6461102"/>
            <a:ext cx="2133600" cy="365125"/>
          </a:xfrm>
        </p:spPr>
        <p:txBody>
          <a:bodyPr/>
          <a:lstStyle/>
          <a:p>
            <a:fld id="{038C62C7-F79B-CD4A-A5DF-5683BBEC4A65}" type="slidenum">
              <a:rPr lang="sv-SE" sz="1800" smtClean="0">
                <a:solidFill>
                  <a:prstClr val="black"/>
                </a:solidFill>
              </a:rPr>
              <a:pPr/>
              <a:t>4</a:t>
            </a:fld>
            <a:endParaRPr lang="sv-SE" sz="1800" dirty="0">
              <a:solidFill>
                <a:prstClr val="black"/>
              </a:solidFill>
            </a:endParaRPr>
          </a:p>
        </p:txBody>
      </p:sp>
      <p:sp>
        <p:nvSpPr>
          <p:cNvPr id="60" name="Oval 59"/>
          <p:cNvSpPr/>
          <p:nvPr/>
        </p:nvSpPr>
        <p:spPr>
          <a:xfrm>
            <a:off x="3827578" y="643170"/>
            <a:ext cx="320842" cy="668163"/>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prstClr val="white"/>
                </a:solidFill>
                <a:latin typeface="Calibri"/>
              </a:rPr>
              <a:t>10/5</a:t>
            </a:r>
            <a:endParaRPr lang="en-US" sz="1400" dirty="0">
              <a:solidFill>
                <a:prstClr val="white"/>
              </a:solidFill>
              <a:latin typeface="Calibri"/>
            </a:endParaRPr>
          </a:p>
        </p:txBody>
      </p:sp>
      <p:sp>
        <p:nvSpPr>
          <p:cNvPr id="68" name="Oval 67"/>
          <p:cNvSpPr/>
          <p:nvPr/>
        </p:nvSpPr>
        <p:spPr>
          <a:xfrm>
            <a:off x="4557920" y="1283044"/>
            <a:ext cx="320842" cy="899996"/>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smtClean="0">
                <a:solidFill>
                  <a:prstClr val="white"/>
                </a:solidFill>
                <a:latin typeface="Calibri"/>
              </a:rPr>
              <a:t>14-15/6</a:t>
            </a:r>
            <a:endParaRPr lang="en-US" sz="1200" dirty="0">
              <a:solidFill>
                <a:prstClr val="white"/>
              </a:solidFill>
              <a:latin typeface="Calibri"/>
            </a:endParaRPr>
          </a:p>
        </p:txBody>
      </p:sp>
      <p:sp>
        <p:nvSpPr>
          <p:cNvPr id="69" name="Oval 68"/>
          <p:cNvSpPr/>
          <p:nvPr/>
        </p:nvSpPr>
        <p:spPr>
          <a:xfrm>
            <a:off x="4756047" y="2513756"/>
            <a:ext cx="334210" cy="1002883"/>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prstClr val="white"/>
                </a:solidFill>
                <a:latin typeface="Calibri"/>
              </a:rPr>
              <a:t>22-23/6</a:t>
            </a:r>
            <a:endParaRPr lang="en-US" sz="1400" dirty="0">
              <a:solidFill>
                <a:prstClr val="white"/>
              </a:solidFill>
              <a:latin typeface="Calibri"/>
            </a:endParaRPr>
          </a:p>
        </p:txBody>
      </p:sp>
      <p:sp>
        <p:nvSpPr>
          <p:cNvPr id="70" name="Oval 69"/>
          <p:cNvSpPr/>
          <p:nvPr/>
        </p:nvSpPr>
        <p:spPr>
          <a:xfrm>
            <a:off x="4646773" y="3602000"/>
            <a:ext cx="296019" cy="684000"/>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prstClr val="white"/>
                </a:solidFill>
                <a:latin typeface="Calibri"/>
              </a:rPr>
              <a:t>17/6</a:t>
            </a:r>
            <a:endParaRPr lang="en-US" sz="1400" dirty="0">
              <a:solidFill>
                <a:prstClr val="white"/>
              </a:solidFill>
              <a:latin typeface="Calibri"/>
            </a:endParaRPr>
          </a:p>
        </p:txBody>
      </p:sp>
      <p:sp>
        <p:nvSpPr>
          <p:cNvPr id="71" name="Oval 70"/>
          <p:cNvSpPr/>
          <p:nvPr/>
        </p:nvSpPr>
        <p:spPr>
          <a:xfrm>
            <a:off x="6325753" y="4358598"/>
            <a:ext cx="307899" cy="1751399"/>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solidFill>
                  <a:prstClr val="white"/>
                </a:solidFill>
                <a:latin typeface="Calibri"/>
              </a:rPr>
              <a:t>12-13/9</a:t>
            </a:r>
            <a:endParaRPr lang="en-US" sz="1600" dirty="0">
              <a:solidFill>
                <a:prstClr val="white"/>
              </a:solidFill>
              <a:latin typeface="Calibri"/>
            </a:endParaRPr>
          </a:p>
        </p:txBody>
      </p:sp>
      <p:sp>
        <p:nvSpPr>
          <p:cNvPr id="72" name="Oval 71"/>
          <p:cNvSpPr/>
          <p:nvPr/>
        </p:nvSpPr>
        <p:spPr>
          <a:xfrm>
            <a:off x="5294659" y="1419231"/>
            <a:ext cx="356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0000"/>
                </a:solidFill>
                <a:latin typeface="Calibri"/>
              </a:rPr>
              <a:t>20</a:t>
            </a:r>
            <a:endParaRPr lang="en-US" sz="1600" dirty="0">
              <a:solidFill>
                <a:srgbClr val="000000"/>
              </a:solidFill>
              <a:latin typeface="Calibri"/>
            </a:endParaRPr>
          </a:p>
        </p:txBody>
      </p:sp>
      <p:sp>
        <p:nvSpPr>
          <p:cNvPr id="73" name="Oval 72"/>
          <p:cNvSpPr/>
          <p:nvPr/>
        </p:nvSpPr>
        <p:spPr>
          <a:xfrm>
            <a:off x="4704012" y="1026199"/>
            <a:ext cx="356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0000"/>
                </a:solidFill>
                <a:latin typeface="Calibri"/>
              </a:rPr>
              <a:t>20</a:t>
            </a:r>
            <a:endParaRPr lang="en-US" sz="1600" dirty="0">
              <a:solidFill>
                <a:srgbClr val="000000"/>
              </a:solidFill>
              <a:latin typeface="Calibri"/>
            </a:endParaRPr>
          </a:p>
        </p:txBody>
      </p:sp>
      <p:cxnSp>
        <p:nvCxnSpPr>
          <p:cNvPr id="53" name="Straight Connector 52"/>
          <p:cNvCxnSpPr/>
          <p:nvPr/>
        </p:nvCxnSpPr>
        <p:spPr>
          <a:xfrm>
            <a:off x="4591775" y="597813"/>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445258" y="6108870"/>
            <a:ext cx="1133644" cy="400110"/>
          </a:xfrm>
          <a:prstGeom prst="rect">
            <a:avLst/>
          </a:prstGeom>
          <a:noFill/>
        </p:spPr>
        <p:txBody>
          <a:bodyPr wrap="none" rtlCol="0">
            <a:spAutoFit/>
          </a:bodyPr>
          <a:lstStyle/>
          <a:p>
            <a:pPr defTabSz="457200" hangingPunct="1"/>
            <a:r>
              <a:rPr lang="en-US" sz="2000" kern="1200" dirty="0">
                <a:solidFill>
                  <a:prstClr val="black"/>
                </a:solidFill>
              </a:rPr>
              <a:t>COUNCIL</a:t>
            </a:r>
          </a:p>
        </p:txBody>
      </p:sp>
    </p:spTree>
    <p:extLst>
      <p:ext uri="{BB962C8B-B14F-4D97-AF65-F5344CB8AC3E}">
        <p14:creationId xmlns:p14="http://schemas.microsoft.com/office/powerpoint/2010/main" val="2482800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9107697"/>
              </p:ext>
            </p:extLst>
          </p:nvPr>
        </p:nvGraphicFramePr>
        <p:xfrm>
          <a:off x="41692" y="233693"/>
          <a:ext cx="8808203" cy="5933440"/>
        </p:xfrm>
        <a:graphic>
          <a:graphicData uri="http://schemas.openxmlformats.org/drawingml/2006/table">
            <a:tbl>
              <a:tblPr firstRow="1" bandRow="1">
                <a:tableStyleId>{5940675A-B579-460E-94D1-54222C63F5DA}</a:tableStyleId>
              </a:tblPr>
              <a:tblGrid>
                <a:gridCol w="1204823"/>
                <a:gridCol w="633615"/>
                <a:gridCol w="633615"/>
                <a:gridCol w="633615"/>
                <a:gridCol w="633615"/>
                <a:gridCol w="633615"/>
                <a:gridCol w="633615"/>
                <a:gridCol w="633615"/>
                <a:gridCol w="633615"/>
                <a:gridCol w="633615"/>
                <a:gridCol w="633615"/>
                <a:gridCol w="633615"/>
                <a:gridCol w="633615"/>
              </a:tblGrid>
              <a:tr h="370840">
                <a:tc>
                  <a:txBody>
                    <a:bodyPr/>
                    <a:lstStyle/>
                    <a:p>
                      <a:r>
                        <a:rPr lang="en-US" dirty="0" smtClean="0"/>
                        <a:t>2016</a:t>
                      </a:r>
                      <a:endParaRPr lang="en-US" dirty="0"/>
                    </a:p>
                  </a:txBody>
                  <a:tcPr/>
                </a:tc>
                <a:tc>
                  <a:txBody>
                    <a:bodyPr/>
                    <a:lstStyle/>
                    <a:p>
                      <a:pPr algn="ctr"/>
                      <a:r>
                        <a:rPr lang="en-US" dirty="0" smtClean="0"/>
                        <a:t>Jan</a:t>
                      </a:r>
                      <a:endParaRPr lang="en-US" dirty="0"/>
                    </a:p>
                  </a:txBody>
                  <a:tcPr/>
                </a:tc>
                <a:tc>
                  <a:txBody>
                    <a:bodyPr/>
                    <a:lstStyle/>
                    <a:p>
                      <a:pPr algn="ctr"/>
                      <a:r>
                        <a:rPr lang="en-US" dirty="0" smtClean="0"/>
                        <a:t>Feb</a:t>
                      </a:r>
                      <a:endParaRPr lang="en-US" dirty="0"/>
                    </a:p>
                  </a:txBody>
                  <a:tcPr/>
                </a:tc>
                <a:tc>
                  <a:txBody>
                    <a:bodyPr/>
                    <a:lstStyle/>
                    <a:p>
                      <a:pPr algn="ctr"/>
                      <a:r>
                        <a:rPr lang="en-US" dirty="0" smtClean="0"/>
                        <a:t>Mar</a:t>
                      </a:r>
                      <a:endParaRPr lang="en-US" dirty="0"/>
                    </a:p>
                  </a:txBody>
                  <a:tcPr/>
                </a:tc>
                <a:tc>
                  <a:txBody>
                    <a:bodyPr/>
                    <a:lstStyle/>
                    <a:p>
                      <a:pPr algn="ctr"/>
                      <a:r>
                        <a:rPr lang="en-US" dirty="0" smtClean="0"/>
                        <a:t>Apr</a:t>
                      </a:r>
                      <a:endParaRPr lang="en-US" dirty="0"/>
                    </a:p>
                  </a:txBody>
                  <a:tcPr/>
                </a:tc>
                <a:tc>
                  <a:txBody>
                    <a:bodyPr/>
                    <a:lstStyle/>
                    <a:p>
                      <a:pPr algn="ctr"/>
                      <a:r>
                        <a:rPr lang="en-US" dirty="0" smtClean="0"/>
                        <a:t>May</a:t>
                      </a:r>
                      <a:endParaRPr lang="en-US" dirty="0"/>
                    </a:p>
                  </a:txBody>
                  <a:tcPr/>
                </a:tc>
                <a:tc>
                  <a:txBody>
                    <a:bodyPr/>
                    <a:lstStyle/>
                    <a:p>
                      <a:pPr algn="ctr"/>
                      <a:r>
                        <a:rPr lang="en-US" dirty="0" smtClean="0"/>
                        <a:t>Jun</a:t>
                      </a:r>
                      <a:endParaRPr lang="en-US" dirty="0"/>
                    </a:p>
                  </a:txBody>
                  <a:tcPr/>
                </a:tc>
                <a:tc>
                  <a:txBody>
                    <a:bodyPr/>
                    <a:lstStyle/>
                    <a:p>
                      <a:pPr algn="ctr"/>
                      <a:r>
                        <a:rPr lang="en-US" dirty="0" smtClean="0"/>
                        <a:t>Jul</a:t>
                      </a:r>
                      <a:endParaRPr lang="en-US" dirty="0"/>
                    </a:p>
                  </a:txBody>
                  <a:tcPr>
                    <a:solidFill>
                      <a:schemeClr val="bg1">
                        <a:lumMod val="85000"/>
                      </a:schemeClr>
                    </a:solidFill>
                  </a:tcPr>
                </a:tc>
                <a:tc>
                  <a:txBody>
                    <a:bodyPr/>
                    <a:lstStyle/>
                    <a:p>
                      <a:pPr algn="ctr"/>
                      <a:r>
                        <a:rPr lang="en-US" dirty="0" smtClean="0"/>
                        <a:t>Aug</a:t>
                      </a:r>
                      <a:endParaRPr lang="en-US" dirty="0"/>
                    </a:p>
                  </a:txBody>
                  <a:tcPr>
                    <a:solidFill>
                      <a:schemeClr val="bg1">
                        <a:lumMod val="85000"/>
                      </a:schemeClr>
                    </a:solidFill>
                  </a:tcPr>
                </a:tc>
                <a:tc>
                  <a:txBody>
                    <a:bodyPr/>
                    <a:lstStyle/>
                    <a:p>
                      <a:pPr algn="ctr"/>
                      <a:r>
                        <a:rPr lang="en-US" dirty="0" smtClean="0"/>
                        <a:t>Sep</a:t>
                      </a:r>
                      <a:endParaRPr lang="en-US" dirty="0"/>
                    </a:p>
                  </a:txBody>
                  <a:tcPr/>
                </a:tc>
                <a:tc>
                  <a:txBody>
                    <a:bodyPr/>
                    <a:lstStyle/>
                    <a:p>
                      <a:pPr algn="ctr"/>
                      <a:r>
                        <a:rPr lang="en-US" dirty="0" smtClean="0"/>
                        <a:t>Oct</a:t>
                      </a:r>
                      <a:endParaRPr lang="en-US" dirty="0"/>
                    </a:p>
                  </a:txBody>
                  <a:tcPr/>
                </a:tc>
                <a:tc>
                  <a:txBody>
                    <a:bodyPr/>
                    <a:lstStyle/>
                    <a:p>
                      <a:pPr algn="ctr"/>
                      <a:r>
                        <a:rPr lang="en-US" dirty="0" smtClean="0"/>
                        <a:t>Nov</a:t>
                      </a:r>
                      <a:endParaRPr lang="en-US" dirty="0"/>
                    </a:p>
                  </a:txBody>
                  <a:tcPr/>
                </a:tc>
                <a:tc>
                  <a:txBody>
                    <a:bodyPr/>
                    <a:lstStyle/>
                    <a:p>
                      <a:pPr algn="ctr"/>
                      <a:r>
                        <a:rPr lang="en-US" dirty="0" smtClean="0"/>
                        <a:t>Dec</a:t>
                      </a:r>
                      <a:endParaRPr lang="en-US" dirty="0"/>
                    </a:p>
                  </a:txBody>
                  <a:tcPr/>
                </a:tc>
              </a:tr>
              <a:tr h="370840">
                <a:tc>
                  <a:txBody>
                    <a:bodyPr/>
                    <a:lstStyle/>
                    <a:p>
                      <a:r>
                        <a:rPr lang="en-US" dirty="0" smtClean="0"/>
                        <a:t>LOKI</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SKADI</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ESTIA</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FREIA</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NMX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MAGIC</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HEIMDAL</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DREAM</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BEER</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ODIN</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C-SPEC</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BIFROST</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a:p>
                  </a:txBody>
                  <a:tcPr>
                    <a:solidFill>
                      <a:schemeClr val="bg1">
                        <a:lumMod val="85000"/>
                      </a:schemeClr>
                    </a:solidFill>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MIRACLES</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T-REX</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VESPA</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solidFill>
                      <a:schemeClr val="bg1">
                        <a:lumMod val="85000"/>
                      </a:schemeClr>
                    </a:solidFill>
                  </a:tcPr>
                </a:tc>
                <a:tc>
                  <a:txBody>
                    <a:bodyPr/>
                    <a:lstStyle/>
                    <a:p>
                      <a:pPr algn="ctr"/>
                      <a:endParaRPr lang="en-US" dirty="0"/>
                    </a:p>
                  </a:txBody>
                  <a:tcPr>
                    <a:solidFill>
                      <a:schemeClr val="bg1">
                        <a:lumMod val="85000"/>
                      </a:schemeClr>
                    </a:solidFill>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bl>
          </a:graphicData>
        </a:graphic>
      </p:graphicFrame>
      <p:cxnSp>
        <p:nvCxnSpPr>
          <p:cNvPr id="18" name="Straight Connector 17"/>
          <p:cNvCxnSpPr/>
          <p:nvPr/>
        </p:nvCxnSpPr>
        <p:spPr>
          <a:xfrm>
            <a:off x="3591150" y="614948"/>
            <a:ext cx="0" cy="56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34875" y="610513"/>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117347" y="4010016"/>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13" name="Oval 12"/>
          <p:cNvSpPr/>
          <p:nvPr/>
        </p:nvSpPr>
        <p:spPr>
          <a:xfrm>
            <a:off x="6796505" y="1036622"/>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16" name="Oval 15"/>
          <p:cNvSpPr/>
          <p:nvPr/>
        </p:nvSpPr>
        <p:spPr>
          <a:xfrm>
            <a:off x="6467642" y="1416539"/>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4" name="Oval 23"/>
          <p:cNvSpPr/>
          <p:nvPr/>
        </p:nvSpPr>
        <p:spPr>
          <a:xfrm>
            <a:off x="7251032" y="1778493"/>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6" name="Oval 25"/>
          <p:cNvSpPr/>
          <p:nvPr/>
        </p:nvSpPr>
        <p:spPr>
          <a:xfrm>
            <a:off x="7117347" y="2513756"/>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8" name="Oval 27"/>
          <p:cNvSpPr/>
          <p:nvPr/>
        </p:nvSpPr>
        <p:spPr>
          <a:xfrm>
            <a:off x="6467642" y="3271153"/>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29" name="Oval 28"/>
          <p:cNvSpPr/>
          <p:nvPr/>
        </p:nvSpPr>
        <p:spPr>
          <a:xfrm>
            <a:off x="7732295" y="3276007"/>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1" name="Oval 30"/>
          <p:cNvSpPr/>
          <p:nvPr/>
        </p:nvSpPr>
        <p:spPr>
          <a:xfrm>
            <a:off x="7090611" y="3636955"/>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2" name="Oval 31"/>
          <p:cNvSpPr/>
          <p:nvPr/>
        </p:nvSpPr>
        <p:spPr>
          <a:xfrm>
            <a:off x="7090611" y="4358598"/>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5" name="Oval 34"/>
          <p:cNvSpPr/>
          <p:nvPr/>
        </p:nvSpPr>
        <p:spPr>
          <a:xfrm>
            <a:off x="7082590" y="4728082"/>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4" name="TextBox 33"/>
          <p:cNvSpPr txBox="1"/>
          <p:nvPr/>
        </p:nvSpPr>
        <p:spPr>
          <a:xfrm>
            <a:off x="2762403" y="6091258"/>
            <a:ext cx="1729560" cy="400110"/>
          </a:xfrm>
          <a:prstGeom prst="rect">
            <a:avLst/>
          </a:prstGeom>
          <a:noFill/>
        </p:spPr>
        <p:txBody>
          <a:bodyPr wrap="none" rtlCol="0">
            <a:spAutoFit/>
          </a:bodyPr>
          <a:lstStyle/>
          <a:p>
            <a:pPr defTabSz="457200" hangingPunct="1"/>
            <a:r>
              <a:rPr lang="en-US" sz="2000" kern="1200" dirty="0">
                <a:solidFill>
                  <a:prstClr val="black"/>
                </a:solidFill>
              </a:rPr>
              <a:t>Annual Review</a:t>
            </a:r>
          </a:p>
        </p:txBody>
      </p:sp>
      <p:sp>
        <p:nvSpPr>
          <p:cNvPr id="37" name="TextBox 36"/>
          <p:cNvSpPr txBox="1"/>
          <p:nvPr/>
        </p:nvSpPr>
        <p:spPr>
          <a:xfrm>
            <a:off x="5999118" y="6097167"/>
            <a:ext cx="1035886" cy="400110"/>
          </a:xfrm>
          <a:prstGeom prst="rect">
            <a:avLst/>
          </a:prstGeom>
          <a:noFill/>
        </p:spPr>
        <p:txBody>
          <a:bodyPr wrap="none" rtlCol="0">
            <a:spAutoFit/>
          </a:bodyPr>
          <a:lstStyle/>
          <a:p>
            <a:pPr defTabSz="457200" hangingPunct="1"/>
            <a:r>
              <a:rPr lang="en-US" sz="2000" kern="1200" dirty="0">
                <a:solidFill>
                  <a:prstClr val="black"/>
                </a:solidFill>
              </a:rPr>
              <a:t>IKON 11</a:t>
            </a:r>
          </a:p>
        </p:txBody>
      </p:sp>
      <p:sp>
        <p:nvSpPr>
          <p:cNvPr id="41" name="TextBox 40"/>
          <p:cNvSpPr txBox="1"/>
          <p:nvPr/>
        </p:nvSpPr>
        <p:spPr>
          <a:xfrm>
            <a:off x="7253213" y="6109997"/>
            <a:ext cx="525555" cy="400110"/>
          </a:xfrm>
          <a:prstGeom prst="rect">
            <a:avLst/>
          </a:prstGeom>
          <a:noFill/>
        </p:spPr>
        <p:txBody>
          <a:bodyPr wrap="none" rtlCol="0">
            <a:spAutoFit/>
          </a:bodyPr>
          <a:lstStyle/>
          <a:p>
            <a:pPr defTabSz="457200" hangingPunct="1"/>
            <a:r>
              <a:rPr lang="en-US" sz="2000" kern="1200" dirty="0">
                <a:solidFill>
                  <a:prstClr val="black"/>
                </a:solidFill>
              </a:rPr>
              <a:t>ICB</a:t>
            </a:r>
          </a:p>
        </p:txBody>
      </p:sp>
      <p:sp>
        <p:nvSpPr>
          <p:cNvPr id="42" name="TextBox 41"/>
          <p:cNvSpPr txBox="1"/>
          <p:nvPr/>
        </p:nvSpPr>
        <p:spPr>
          <a:xfrm>
            <a:off x="7630748" y="6109997"/>
            <a:ext cx="587671" cy="400110"/>
          </a:xfrm>
          <a:prstGeom prst="rect">
            <a:avLst/>
          </a:prstGeom>
          <a:noFill/>
        </p:spPr>
        <p:txBody>
          <a:bodyPr wrap="none" rtlCol="0">
            <a:spAutoFit/>
          </a:bodyPr>
          <a:lstStyle/>
          <a:p>
            <a:pPr defTabSz="457200" hangingPunct="1"/>
            <a:r>
              <a:rPr lang="en-US" sz="2000" kern="1200" dirty="0">
                <a:solidFill>
                  <a:prstClr val="black"/>
                </a:solidFill>
              </a:rPr>
              <a:t>SAC</a:t>
            </a:r>
          </a:p>
        </p:txBody>
      </p:sp>
      <p:sp>
        <p:nvSpPr>
          <p:cNvPr id="43" name="TextBox 42"/>
          <p:cNvSpPr txBox="1"/>
          <p:nvPr/>
        </p:nvSpPr>
        <p:spPr>
          <a:xfrm>
            <a:off x="8090158" y="6108870"/>
            <a:ext cx="1133644" cy="400110"/>
          </a:xfrm>
          <a:prstGeom prst="rect">
            <a:avLst/>
          </a:prstGeom>
          <a:noFill/>
        </p:spPr>
        <p:txBody>
          <a:bodyPr wrap="none" rtlCol="0">
            <a:spAutoFit/>
          </a:bodyPr>
          <a:lstStyle/>
          <a:p>
            <a:pPr defTabSz="457200" hangingPunct="1"/>
            <a:r>
              <a:rPr lang="en-US" sz="2000" kern="1200" dirty="0">
                <a:solidFill>
                  <a:prstClr val="black"/>
                </a:solidFill>
              </a:rPr>
              <a:t>COUNCIL</a:t>
            </a:r>
          </a:p>
        </p:txBody>
      </p:sp>
      <p:cxnSp>
        <p:nvCxnSpPr>
          <p:cNvPr id="44" name="Straight Connector 43"/>
          <p:cNvCxnSpPr/>
          <p:nvPr/>
        </p:nvCxnSpPr>
        <p:spPr>
          <a:xfrm>
            <a:off x="7663075" y="595429"/>
            <a:ext cx="0" cy="56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831135" y="595429"/>
            <a:ext cx="0" cy="56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402635" y="594302"/>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70862" y="6527184"/>
            <a:ext cx="320842" cy="240632"/>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48" name="Oval 47"/>
          <p:cNvSpPr/>
          <p:nvPr/>
        </p:nvSpPr>
        <p:spPr>
          <a:xfrm>
            <a:off x="2713394" y="6569204"/>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49" name="Oval 48"/>
          <p:cNvSpPr/>
          <p:nvPr/>
        </p:nvSpPr>
        <p:spPr>
          <a:xfrm>
            <a:off x="5827853" y="6554547"/>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0" name="TextBox 49"/>
          <p:cNvSpPr txBox="1"/>
          <p:nvPr/>
        </p:nvSpPr>
        <p:spPr>
          <a:xfrm>
            <a:off x="424693" y="6467317"/>
            <a:ext cx="710451" cy="400110"/>
          </a:xfrm>
          <a:prstGeom prst="rect">
            <a:avLst/>
          </a:prstGeom>
          <a:noFill/>
        </p:spPr>
        <p:txBody>
          <a:bodyPr wrap="none" rtlCol="0">
            <a:spAutoFit/>
          </a:bodyPr>
          <a:lstStyle/>
          <a:p>
            <a:pPr defTabSz="457200" hangingPunct="1"/>
            <a:r>
              <a:rPr lang="en-US" sz="2000" kern="1200" dirty="0" smtClean="0">
                <a:solidFill>
                  <a:prstClr val="black"/>
                </a:solidFill>
              </a:rPr>
              <a:t>STAP</a:t>
            </a:r>
          </a:p>
        </p:txBody>
      </p:sp>
      <p:sp>
        <p:nvSpPr>
          <p:cNvPr id="51" name="TextBox 50"/>
          <p:cNvSpPr txBox="1"/>
          <p:nvPr/>
        </p:nvSpPr>
        <p:spPr>
          <a:xfrm>
            <a:off x="3067430" y="6469971"/>
            <a:ext cx="2488983" cy="400110"/>
          </a:xfrm>
          <a:prstGeom prst="rect">
            <a:avLst/>
          </a:prstGeom>
          <a:noFill/>
        </p:spPr>
        <p:txBody>
          <a:bodyPr wrap="none" rtlCol="0">
            <a:spAutoFit/>
          </a:bodyPr>
          <a:lstStyle/>
          <a:p>
            <a:pPr defTabSz="457200" hangingPunct="1"/>
            <a:r>
              <a:rPr lang="en-US" sz="2000" kern="1200" dirty="0">
                <a:solidFill>
                  <a:prstClr val="black"/>
                </a:solidFill>
              </a:rPr>
              <a:t>scope-</a:t>
            </a:r>
            <a:r>
              <a:rPr lang="en-US" sz="2000" kern="1200" dirty="0" smtClean="0">
                <a:solidFill>
                  <a:prstClr val="black"/>
                </a:solidFill>
              </a:rPr>
              <a:t>setting meeting</a:t>
            </a:r>
            <a:endParaRPr lang="en-US" sz="2000" kern="1200" dirty="0">
              <a:solidFill>
                <a:prstClr val="black"/>
              </a:solidFill>
            </a:endParaRPr>
          </a:p>
        </p:txBody>
      </p:sp>
      <p:sp>
        <p:nvSpPr>
          <p:cNvPr id="52" name="TextBox 51"/>
          <p:cNvSpPr txBox="1"/>
          <p:nvPr/>
        </p:nvSpPr>
        <p:spPr>
          <a:xfrm>
            <a:off x="6185745" y="6457451"/>
            <a:ext cx="1207707" cy="400110"/>
          </a:xfrm>
          <a:prstGeom prst="rect">
            <a:avLst/>
          </a:prstGeom>
          <a:noFill/>
        </p:spPr>
        <p:txBody>
          <a:bodyPr wrap="none" rtlCol="0">
            <a:spAutoFit/>
          </a:bodyPr>
          <a:lstStyle/>
          <a:p>
            <a:pPr defTabSz="457200" hangingPunct="1"/>
            <a:r>
              <a:rPr lang="en-US" sz="2000" kern="1200" dirty="0" smtClean="0">
                <a:solidFill>
                  <a:prstClr val="black"/>
                </a:solidFill>
              </a:rPr>
              <a:t>Tollgate 2</a:t>
            </a:r>
            <a:endParaRPr lang="en-US" sz="2000" kern="1200" dirty="0">
              <a:solidFill>
                <a:prstClr val="black"/>
              </a:solidFill>
            </a:endParaRPr>
          </a:p>
        </p:txBody>
      </p:sp>
      <p:sp>
        <p:nvSpPr>
          <p:cNvPr id="54" name="Oval 53"/>
          <p:cNvSpPr/>
          <p:nvPr/>
        </p:nvSpPr>
        <p:spPr>
          <a:xfrm>
            <a:off x="7255762" y="5496439"/>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6" name="Oval 55"/>
          <p:cNvSpPr/>
          <p:nvPr/>
        </p:nvSpPr>
        <p:spPr>
          <a:xfrm>
            <a:off x="7242215" y="2894486"/>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7" name="Oval 56"/>
          <p:cNvSpPr/>
          <p:nvPr/>
        </p:nvSpPr>
        <p:spPr>
          <a:xfrm>
            <a:off x="7212410" y="5134115"/>
            <a:ext cx="320842" cy="240632"/>
          </a:xfrm>
          <a:prstGeom prst="ellipse">
            <a:avLst/>
          </a:prstGeom>
          <a:pattFill prst="ltDnDiag">
            <a:fgClr>
              <a:srgbClr val="FFFF00"/>
            </a:fgClr>
            <a:bgClr>
              <a:prstClr val="white"/>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3" name="TextBox 2"/>
          <p:cNvSpPr txBox="1"/>
          <p:nvPr/>
        </p:nvSpPr>
        <p:spPr>
          <a:xfrm>
            <a:off x="961266" y="6390576"/>
            <a:ext cx="1669355" cy="461665"/>
          </a:xfrm>
          <a:prstGeom prst="rect">
            <a:avLst/>
          </a:prstGeom>
          <a:noFill/>
        </p:spPr>
        <p:txBody>
          <a:bodyPr wrap="square" rtlCol="0">
            <a:spAutoFit/>
          </a:bodyPr>
          <a:lstStyle/>
          <a:p>
            <a:pPr algn="ctr" defTabSz="457200" hangingPunct="1"/>
            <a:r>
              <a:rPr lang="en-US" sz="1200" kern="1200" dirty="0" smtClean="0">
                <a:solidFill>
                  <a:prstClr val="black"/>
                </a:solidFill>
              </a:rPr>
              <a:t>(Scientific </a:t>
            </a:r>
            <a:r>
              <a:rPr lang="en-US" sz="1200" kern="1200" dirty="0">
                <a:solidFill>
                  <a:prstClr val="black"/>
                </a:solidFill>
              </a:rPr>
              <a:t>&amp; Technical </a:t>
            </a:r>
            <a:endParaRPr lang="en-US" sz="1200" kern="1200" dirty="0" smtClean="0">
              <a:solidFill>
                <a:prstClr val="black"/>
              </a:solidFill>
            </a:endParaRPr>
          </a:p>
          <a:p>
            <a:pPr algn="ctr" defTabSz="457200" hangingPunct="1"/>
            <a:r>
              <a:rPr lang="en-US" sz="1200" kern="1200" dirty="0" smtClean="0">
                <a:solidFill>
                  <a:prstClr val="black"/>
                </a:solidFill>
              </a:rPr>
              <a:t>Advisory Panel)</a:t>
            </a:r>
            <a:endParaRPr lang="en-US" sz="1200" kern="1200" dirty="0">
              <a:solidFill>
                <a:prstClr val="black"/>
              </a:solidFill>
            </a:endParaRPr>
          </a:p>
        </p:txBody>
      </p:sp>
      <p:cxnSp>
        <p:nvCxnSpPr>
          <p:cNvPr id="62" name="Straight Connector 61"/>
          <p:cNvCxnSpPr/>
          <p:nvPr/>
        </p:nvCxnSpPr>
        <p:spPr>
          <a:xfrm>
            <a:off x="1527620" y="594302"/>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62595" y="6118416"/>
            <a:ext cx="1014320" cy="338554"/>
          </a:xfrm>
          <a:prstGeom prst="rect">
            <a:avLst/>
          </a:prstGeom>
          <a:noFill/>
        </p:spPr>
        <p:txBody>
          <a:bodyPr wrap="none" rtlCol="0">
            <a:spAutoFit/>
          </a:bodyPr>
          <a:lstStyle/>
          <a:p>
            <a:r>
              <a:rPr lang="en-US" sz="1600" dirty="0"/>
              <a:t>m</a:t>
            </a:r>
            <a:r>
              <a:rPr lang="en-US" sz="1600" dirty="0" smtClean="0"/>
              <a:t>y arrival</a:t>
            </a:r>
            <a:endParaRPr lang="en-US" sz="1600" dirty="0"/>
          </a:p>
        </p:txBody>
      </p:sp>
      <p:sp>
        <p:nvSpPr>
          <p:cNvPr id="58" name="TextBox 57"/>
          <p:cNvSpPr txBox="1"/>
          <p:nvPr/>
        </p:nvSpPr>
        <p:spPr>
          <a:xfrm>
            <a:off x="1090846" y="2888696"/>
            <a:ext cx="2444900" cy="1938992"/>
          </a:xfrm>
          <a:prstGeom prst="rect">
            <a:avLst/>
          </a:prstGeom>
          <a:solidFill>
            <a:schemeClr val="bg1"/>
          </a:solidFill>
        </p:spPr>
        <p:txBody>
          <a:bodyPr wrap="none" rtlCol="0">
            <a:spAutoFit/>
          </a:bodyPr>
          <a:lstStyle/>
          <a:p>
            <a:r>
              <a:rPr lang="en-US" sz="2400" dirty="0" smtClean="0"/>
              <a:t>Schedule for 2016</a:t>
            </a:r>
          </a:p>
          <a:p>
            <a:r>
              <a:rPr lang="en-US" sz="2400" dirty="0"/>
              <a:t>a</a:t>
            </a:r>
            <a:r>
              <a:rPr lang="en-US" sz="2400" dirty="0" smtClean="0"/>
              <a:t>greed with</a:t>
            </a:r>
          </a:p>
          <a:p>
            <a:r>
              <a:rPr lang="en-US" sz="2400" dirty="0" smtClean="0"/>
              <a:t>Instrument </a:t>
            </a:r>
          </a:p>
          <a:p>
            <a:r>
              <a:rPr lang="en-US" sz="2400" dirty="0" smtClean="0"/>
              <a:t>Collaboration </a:t>
            </a:r>
          </a:p>
          <a:p>
            <a:r>
              <a:rPr lang="en-US" sz="2400" dirty="0" smtClean="0"/>
              <a:t>Board (ICB)</a:t>
            </a:r>
            <a:endParaRPr lang="en-US" sz="2400" dirty="0"/>
          </a:p>
        </p:txBody>
      </p:sp>
      <p:sp>
        <p:nvSpPr>
          <p:cNvPr id="63" name="Oval 62"/>
          <p:cNvSpPr/>
          <p:nvPr/>
        </p:nvSpPr>
        <p:spPr>
          <a:xfrm>
            <a:off x="823388" y="2150114"/>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64" name="Oval 63"/>
          <p:cNvSpPr/>
          <p:nvPr/>
        </p:nvSpPr>
        <p:spPr>
          <a:xfrm>
            <a:off x="817294" y="677755"/>
            <a:ext cx="320842" cy="24063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55" name="Oval 54"/>
          <p:cNvSpPr/>
          <p:nvPr/>
        </p:nvSpPr>
        <p:spPr>
          <a:xfrm>
            <a:off x="7242215" y="5868238"/>
            <a:ext cx="320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sp>
        <p:nvSpPr>
          <p:cNvPr id="61" name="TextBox 60"/>
          <p:cNvSpPr txBox="1"/>
          <p:nvPr/>
        </p:nvSpPr>
        <p:spPr>
          <a:xfrm>
            <a:off x="739127" y="2113747"/>
            <a:ext cx="496650" cy="276999"/>
          </a:xfrm>
          <a:prstGeom prst="rect">
            <a:avLst/>
          </a:prstGeom>
          <a:noFill/>
        </p:spPr>
        <p:txBody>
          <a:bodyPr wrap="none" rtlCol="0">
            <a:spAutoFit/>
          </a:bodyPr>
          <a:lstStyle/>
          <a:p>
            <a:r>
              <a:rPr lang="en-US" sz="1200" dirty="0" smtClean="0">
                <a:solidFill>
                  <a:prstClr val="white"/>
                </a:solidFill>
              </a:rPr>
              <a:t>2014</a:t>
            </a:r>
            <a:endParaRPr lang="en-US" sz="1200" dirty="0">
              <a:solidFill>
                <a:prstClr val="white"/>
              </a:solidFill>
            </a:endParaRPr>
          </a:p>
        </p:txBody>
      </p:sp>
      <p:sp>
        <p:nvSpPr>
          <p:cNvPr id="65" name="TextBox 64"/>
          <p:cNvSpPr txBox="1"/>
          <p:nvPr/>
        </p:nvSpPr>
        <p:spPr>
          <a:xfrm>
            <a:off x="734411" y="642491"/>
            <a:ext cx="496650" cy="276999"/>
          </a:xfrm>
          <a:prstGeom prst="rect">
            <a:avLst/>
          </a:prstGeom>
          <a:noFill/>
        </p:spPr>
        <p:txBody>
          <a:bodyPr wrap="none" rtlCol="0">
            <a:spAutoFit/>
          </a:bodyPr>
          <a:lstStyle/>
          <a:p>
            <a:r>
              <a:rPr lang="en-US" sz="1200" dirty="0" smtClean="0">
                <a:solidFill>
                  <a:prstClr val="white"/>
                </a:solidFill>
              </a:rPr>
              <a:t>2014</a:t>
            </a:r>
            <a:endParaRPr lang="en-US" sz="1200" dirty="0">
              <a:solidFill>
                <a:prstClr val="white"/>
              </a:solidFill>
            </a:endParaRPr>
          </a:p>
        </p:txBody>
      </p:sp>
      <p:sp>
        <p:nvSpPr>
          <p:cNvPr id="66" name="TextBox 65"/>
          <p:cNvSpPr txBox="1"/>
          <p:nvPr/>
        </p:nvSpPr>
        <p:spPr>
          <a:xfrm>
            <a:off x="7090742" y="6435849"/>
            <a:ext cx="1669355" cy="461665"/>
          </a:xfrm>
          <a:prstGeom prst="rect">
            <a:avLst/>
          </a:prstGeom>
          <a:noFill/>
        </p:spPr>
        <p:txBody>
          <a:bodyPr wrap="square" rtlCol="0">
            <a:spAutoFit/>
          </a:bodyPr>
          <a:lstStyle/>
          <a:p>
            <a:pPr algn="ctr" defTabSz="457200" hangingPunct="1"/>
            <a:r>
              <a:rPr lang="en-US" sz="1200" kern="1200" dirty="0" smtClean="0">
                <a:solidFill>
                  <a:prstClr val="black"/>
                </a:solidFill>
              </a:rPr>
              <a:t>(Decision: design and construction)</a:t>
            </a:r>
            <a:endParaRPr lang="en-US" sz="1200" kern="1200" dirty="0">
              <a:solidFill>
                <a:prstClr val="black"/>
              </a:solidFill>
            </a:endParaRPr>
          </a:p>
        </p:txBody>
      </p:sp>
      <p:sp>
        <p:nvSpPr>
          <p:cNvPr id="67" name="Slide Number Placeholder 3"/>
          <p:cNvSpPr>
            <a:spLocks noGrp="1"/>
          </p:cNvSpPr>
          <p:nvPr>
            <p:ph type="sldNum" sz="quarter" idx="12"/>
          </p:nvPr>
        </p:nvSpPr>
        <p:spPr>
          <a:xfrm>
            <a:off x="6998362" y="6461102"/>
            <a:ext cx="2133600" cy="365125"/>
          </a:xfrm>
        </p:spPr>
        <p:txBody>
          <a:bodyPr/>
          <a:lstStyle/>
          <a:p>
            <a:fld id="{038C62C7-F79B-CD4A-A5DF-5683BBEC4A65}" type="slidenum">
              <a:rPr lang="sv-SE" sz="1800" smtClean="0">
                <a:solidFill>
                  <a:prstClr val="black"/>
                </a:solidFill>
              </a:rPr>
              <a:pPr/>
              <a:t>5</a:t>
            </a:fld>
            <a:endParaRPr lang="sv-SE" sz="1800" dirty="0">
              <a:solidFill>
                <a:prstClr val="black"/>
              </a:solidFill>
            </a:endParaRPr>
          </a:p>
        </p:txBody>
      </p:sp>
      <p:sp>
        <p:nvSpPr>
          <p:cNvPr id="60" name="Oval 59"/>
          <p:cNvSpPr/>
          <p:nvPr/>
        </p:nvSpPr>
        <p:spPr>
          <a:xfrm>
            <a:off x="3827578" y="643170"/>
            <a:ext cx="320842" cy="668163"/>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prstClr val="white"/>
                </a:solidFill>
                <a:latin typeface="Calibri"/>
              </a:rPr>
              <a:t>10/5</a:t>
            </a:r>
            <a:endParaRPr lang="en-US" sz="1400" dirty="0">
              <a:solidFill>
                <a:prstClr val="white"/>
              </a:solidFill>
              <a:latin typeface="Calibri"/>
            </a:endParaRPr>
          </a:p>
        </p:txBody>
      </p:sp>
      <p:sp>
        <p:nvSpPr>
          <p:cNvPr id="68" name="Oval 67"/>
          <p:cNvSpPr/>
          <p:nvPr/>
        </p:nvSpPr>
        <p:spPr>
          <a:xfrm>
            <a:off x="4557920" y="1283044"/>
            <a:ext cx="320842" cy="899996"/>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200" dirty="0" smtClean="0">
                <a:solidFill>
                  <a:prstClr val="white"/>
                </a:solidFill>
                <a:latin typeface="Calibri"/>
              </a:rPr>
              <a:t>14-15/6</a:t>
            </a:r>
            <a:endParaRPr lang="en-US" sz="1200" dirty="0">
              <a:solidFill>
                <a:prstClr val="white"/>
              </a:solidFill>
              <a:latin typeface="Calibri"/>
            </a:endParaRPr>
          </a:p>
        </p:txBody>
      </p:sp>
      <p:sp>
        <p:nvSpPr>
          <p:cNvPr id="69" name="Oval 68"/>
          <p:cNvSpPr/>
          <p:nvPr/>
        </p:nvSpPr>
        <p:spPr>
          <a:xfrm>
            <a:off x="4756047" y="2513756"/>
            <a:ext cx="334210" cy="1002883"/>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prstClr val="white"/>
                </a:solidFill>
                <a:latin typeface="Calibri"/>
              </a:rPr>
              <a:t>22-23/6</a:t>
            </a:r>
            <a:endParaRPr lang="en-US" sz="1400" dirty="0">
              <a:solidFill>
                <a:prstClr val="white"/>
              </a:solidFill>
              <a:latin typeface="Calibri"/>
            </a:endParaRPr>
          </a:p>
        </p:txBody>
      </p:sp>
      <p:sp>
        <p:nvSpPr>
          <p:cNvPr id="70" name="Oval 69"/>
          <p:cNvSpPr/>
          <p:nvPr/>
        </p:nvSpPr>
        <p:spPr>
          <a:xfrm>
            <a:off x="4646773" y="3602000"/>
            <a:ext cx="296019" cy="684000"/>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solidFill>
                  <a:prstClr val="white"/>
                </a:solidFill>
                <a:latin typeface="Calibri"/>
              </a:rPr>
              <a:t>17/6</a:t>
            </a:r>
            <a:endParaRPr lang="en-US" sz="1400" dirty="0">
              <a:solidFill>
                <a:prstClr val="white"/>
              </a:solidFill>
              <a:latin typeface="Calibri"/>
            </a:endParaRPr>
          </a:p>
        </p:txBody>
      </p:sp>
      <p:sp>
        <p:nvSpPr>
          <p:cNvPr id="71" name="Oval 70"/>
          <p:cNvSpPr/>
          <p:nvPr/>
        </p:nvSpPr>
        <p:spPr>
          <a:xfrm>
            <a:off x="6325753" y="4358598"/>
            <a:ext cx="307899" cy="1751399"/>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solidFill>
                  <a:prstClr val="white"/>
                </a:solidFill>
                <a:latin typeface="Calibri"/>
              </a:rPr>
              <a:t>12-13/9</a:t>
            </a:r>
            <a:endParaRPr lang="en-US" sz="1600" dirty="0">
              <a:solidFill>
                <a:prstClr val="white"/>
              </a:solidFill>
              <a:latin typeface="Calibri"/>
            </a:endParaRPr>
          </a:p>
        </p:txBody>
      </p:sp>
      <p:sp>
        <p:nvSpPr>
          <p:cNvPr id="72" name="Oval 71"/>
          <p:cNvSpPr/>
          <p:nvPr/>
        </p:nvSpPr>
        <p:spPr>
          <a:xfrm>
            <a:off x="5294659" y="1419231"/>
            <a:ext cx="356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0000"/>
                </a:solidFill>
                <a:latin typeface="Calibri"/>
              </a:rPr>
              <a:t>20</a:t>
            </a:r>
            <a:endParaRPr lang="en-US" sz="1600" dirty="0">
              <a:solidFill>
                <a:srgbClr val="000000"/>
              </a:solidFill>
              <a:latin typeface="Calibri"/>
            </a:endParaRPr>
          </a:p>
        </p:txBody>
      </p:sp>
      <p:sp>
        <p:nvSpPr>
          <p:cNvPr id="73" name="Oval 72"/>
          <p:cNvSpPr/>
          <p:nvPr/>
        </p:nvSpPr>
        <p:spPr>
          <a:xfrm>
            <a:off x="4704012" y="1026199"/>
            <a:ext cx="356842" cy="240632"/>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srgbClr val="000000"/>
                </a:solidFill>
                <a:latin typeface="Calibri"/>
              </a:rPr>
              <a:t>20</a:t>
            </a:r>
            <a:endParaRPr lang="en-US" sz="1600" dirty="0">
              <a:solidFill>
                <a:srgbClr val="000000"/>
              </a:solidFill>
              <a:latin typeface="Calibri"/>
            </a:endParaRPr>
          </a:p>
        </p:txBody>
      </p:sp>
      <p:sp>
        <p:nvSpPr>
          <p:cNvPr id="59" name="Oval 58"/>
          <p:cNvSpPr/>
          <p:nvPr/>
        </p:nvSpPr>
        <p:spPr>
          <a:xfrm>
            <a:off x="4565209" y="3636954"/>
            <a:ext cx="296019" cy="596829"/>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hangingPunct="1"/>
            <a:endParaRPr lang="en-US" kern="1200">
              <a:solidFill>
                <a:prstClr val="white"/>
              </a:solidFill>
              <a:latin typeface="Calibri"/>
            </a:endParaRPr>
          </a:p>
        </p:txBody>
      </p:sp>
      <p:cxnSp>
        <p:nvCxnSpPr>
          <p:cNvPr id="80" name="Straight Connector 79"/>
          <p:cNvCxnSpPr/>
          <p:nvPr/>
        </p:nvCxnSpPr>
        <p:spPr>
          <a:xfrm>
            <a:off x="4591775" y="597813"/>
            <a:ext cx="0" cy="5616000"/>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090846" y="2888696"/>
            <a:ext cx="2444900" cy="1938992"/>
          </a:xfrm>
          <a:prstGeom prst="rect">
            <a:avLst/>
          </a:prstGeom>
          <a:solidFill>
            <a:schemeClr val="bg1"/>
          </a:solidFill>
        </p:spPr>
        <p:txBody>
          <a:bodyPr wrap="none" rtlCol="0">
            <a:spAutoFit/>
          </a:bodyPr>
          <a:lstStyle/>
          <a:p>
            <a:r>
              <a:rPr lang="en-US" sz="2400" dirty="0" smtClean="0"/>
              <a:t>Schedule for 2016</a:t>
            </a:r>
          </a:p>
          <a:p>
            <a:r>
              <a:rPr lang="en-US" sz="2400" dirty="0"/>
              <a:t>a</a:t>
            </a:r>
            <a:r>
              <a:rPr lang="en-US" sz="2400" dirty="0" smtClean="0"/>
              <a:t>greed with</a:t>
            </a:r>
          </a:p>
          <a:p>
            <a:r>
              <a:rPr lang="en-US" sz="2400" dirty="0" smtClean="0"/>
              <a:t>Instrument </a:t>
            </a:r>
          </a:p>
          <a:p>
            <a:r>
              <a:rPr lang="en-US" sz="2400" dirty="0" smtClean="0"/>
              <a:t>Collaboration </a:t>
            </a:r>
          </a:p>
          <a:p>
            <a:r>
              <a:rPr lang="en-US" sz="2400" dirty="0" smtClean="0"/>
              <a:t>Board (ICB)</a:t>
            </a:r>
            <a:endParaRPr lang="en-US" sz="2400" dirty="0"/>
          </a:p>
        </p:txBody>
      </p:sp>
      <p:pic>
        <p:nvPicPr>
          <p:cNvPr id="75" name="Picture 74"/>
          <p:cNvPicPr>
            <a:picLocks/>
          </p:cNvPicPr>
          <p:nvPr/>
        </p:nvPicPr>
        <p:blipFill rotWithShape="1">
          <a:blip r:embed="rId2"/>
          <a:srcRect b="15152"/>
          <a:stretch/>
        </p:blipFill>
        <p:spPr>
          <a:xfrm>
            <a:off x="61206" y="2906622"/>
            <a:ext cx="6041600" cy="2577301"/>
          </a:xfrm>
          <a:prstGeom prst="rect">
            <a:avLst/>
          </a:prstGeom>
        </p:spPr>
      </p:pic>
      <p:pic>
        <p:nvPicPr>
          <p:cNvPr id="76" name="image1.png" descr="ESS-vit-logga.png"/>
          <p:cNvPicPr>
            <a:picLocks noChangeAspect="1"/>
          </p:cNvPicPr>
          <p:nvPr/>
        </p:nvPicPr>
        <p:blipFill>
          <a:blip r:embed="rId3">
            <a:alphaModFix/>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74275" y="2390745"/>
            <a:ext cx="1326343" cy="822103"/>
          </a:xfrm>
          <a:prstGeom prst="rect">
            <a:avLst/>
          </a:prstGeom>
          <a:ln w="12700">
            <a:miter lim="400000"/>
          </a:ln>
          <a:effectLst/>
        </p:spPr>
      </p:pic>
      <p:sp>
        <p:nvSpPr>
          <p:cNvPr id="77" name="Rectangle 76"/>
          <p:cNvSpPr/>
          <p:nvPr/>
        </p:nvSpPr>
        <p:spPr>
          <a:xfrm>
            <a:off x="2179397" y="2311769"/>
            <a:ext cx="1528120" cy="958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8" name="image1.png" descr="ESS-vit-logga.png"/>
          <p:cNvPicPr>
            <a:picLocks noChangeAspect="1"/>
          </p:cNvPicPr>
          <p:nvPr/>
        </p:nvPicPr>
        <p:blipFill>
          <a:blip r:embed="rId3">
            <a:alphaModFix/>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82652" y="2399111"/>
            <a:ext cx="1326343" cy="822103"/>
          </a:xfrm>
          <a:prstGeom prst="rect">
            <a:avLst/>
          </a:prstGeom>
          <a:ln w="12700">
            <a:miter lim="400000"/>
          </a:ln>
          <a:effectLst/>
        </p:spPr>
      </p:pic>
      <p:sp>
        <p:nvSpPr>
          <p:cNvPr id="79" name="TextBox 78"/>
          <p:cNvSpPr txBox="1"/>
          <p:nvPr/>
        </p:nvSpPr>
        <p:spPr>
          <a:xfrm>
            <a:off x="4445258" y="6108870"/>
            <a:ext cx="1133644" cy="400110"/>
          </a:xfrm>
          <a:prstGeom prst="rect">
            <a:avLst/>
          </a:prstGeom>
          <a:noFill/>
        </p:spPr>
        <p:txBody>
          <a:bodyPr wrap="none" rtlCol="0">
            <a:spAutoFit/>
          </a:bodyPr>
          <a:lstStyle/>
          <a:p>
            <a:pPr defTabSz="457200" hangingPunct="1"/>
            <a:r>
              <a:rPr lang="en-US" sz="2000" kern="1200" dirty="0">
                <a:solidFill>
                  <a:prstClr val="black"/>
                </a:solidFill>
              </a:rPr>
              <a:t>COUNCIL</a:t>
            </a:r>
          </a:p>
        </p:txBody>
      </p:sp>
    </p:spTree>
    <p:extLst>
      <p:ext uri="{BB962C8B-B14F-4D97-AF65-F5344CB8AC3E}">
        <p14:creationId xmlns:p14="http://schemas.microsoft.com/office/powerpoint/2010/main" val="12060392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564612072"/>
              </p:ext>
            </p:extLst>
          </p:nvPr>
        </p:nvGraphicFramePr>
        <p:xfrm>
          <a:off x="457200" y="85808"/>
          <a:ext cx="8229599" cy="5985716"/>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467716">
                <a:tc>
                  <a:txBody>
                    <a:bodyPr/>
                    <a:lstStyle/>
                    <a:p>
                      <a:r>
                        <a:rPr lang="en-US" dirty="0" smtClean="0"/>
                        <a:t>Mon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Tue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Thu</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Sat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Sun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gridSpan="3">
                  <a:txBody>
                    <a:bodyPr/>
                    <a:lstStyle/>
                    <a:p>
                      <a:r>
                        <a:rPr lang="en-US" sz="3200" dirty="0" smtClean="0"/>
                        <a:t>2016 October</a:t>
                      </a:r>
                      <a:endParaRPr lang="en-US" sz="3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10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17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03600">
                <a:tc>
                  <a:txBody>
                    <a:bodyPr/>
                    <a:lstStyle/>
                    <a:p>
                      <a:r>
                        <a:rPr lang="en-US" dirty="0" smtClean="0"/>
                        <a:t>24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484445" y="3306448"/>
            <a:ext cx="1169012"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HEIMDAL</a:t>
            </a:r>
            <a:endParaRPr lang="en-US" kern="1200" dirty="0">
              <a:solidFill>
                <a:prstClr val="black"/>
              </a:solidFill>
              <a:ea typeface="+mn-ea"/>
              <a:cs typeface="+mn-cs"/>
            </a:endParaRPr>
          </a:p>
        </p:txBody>
      </p:sp>
      <p:sp>
        <p:nvSpPr>
          <p:cNvPr id="9" name="TextBox 8"/>
          <p:cNvSpPr txBox="1"/>
          <p:nvPr/>
        </p:nvSpPr>
        <p:spPr>
          <a:xfrm>
            <a:off x="2816697" y="2210116"/>
            <a:ext cx="1162900" cy="369332"/>
          </a:xfrm>
          <a:prstGeom prst="rect">
            <a:avLst/>
          </a:prstGeom>
          <a:solidFill>
            <a:srgbClr val="FFFF00"/>
          </a:solidFill>
          <a:ln>
            <a:solidFill>
              <a:schemeClr val="tx1"/>
            </a:solidFill>
          </a:ln>
        </p:spPr>
        <p:txBody>
          <a:bodyPr wrap="square" rtlCol="0">
            <a:spAutoFit/>
          </a:bodyPr>
          <a:lstStyle/>
          <a:p>
            <a:pPr algn="ctr" defTabSz="457200" hangingPunct="1"/>
            <a:r>
              <a:rPr lang="en-US" kern="1200" dirty="0" smtClean="0">
                <a:solidFill>
                  <a:prstClr val="black"/>
                </a:solidFill>
                <a:ea typeface="+mn-ea"/>
                <a:cs typeface="+mn-cs"/>
              </a:rPr>
              <a:t>ODIN</a:t>
            </a:r>
            <a:endParaRPr lang="en-US" kern="1200" dirty="0">
              <a:solidFill>
                <a:prstClr val="black"/>
              </a:solidFill>
              <a:ea typeface="+mn-ea"/>
              <a:cs typeface="+mn-cs"/>
            </a:endParaRPr>
          </a:p>
        </p:txBody>
      </p:sp>
      <p:sp>
        <p:nvSpPr>
          <p:cNvPr id="10" name="TextBox 9"/>
          <p:cNvSpPr txBox="1"/>
          <p:nvPr/>
        </p:nvSpPr>
        <p:spPr>
          <a:xfrm>
            <a:off x="5141676" y="2192559"/>
            <a:ext cx="1184649"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C-SPEC</a:t>
            </a:r>
            <a:endParaRPr lang="en-US" kern="1200" dirty="0">
              <a:solidFill>
                <a:prstClr val="black"/>
              </a:solidFill>
              <a:ea typeface="+mn-ea"/>
              <a:cs typeface="+mn-cs"/>
            </a:endParaRPr>
          </a:p>
        </p:txBody>
      </p:sp>
      <p:sp>
        <p:nvSpPr>
          <p:cNvPr id="11" name="TextBox 10"/>
          <p:cNvSpPr txBox="1"/>
          <p:nvPr/>
        </p:nvSpPr>
        <p:spPr>
          <a:xfrm>
            <a:off x="2816696" y="3303422"/>
            <a:ext cx="1188000"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BIFROST</a:t>
            </a:r>
            <a:endParaRPr lang="en-US" kern="1200" dirty="0">
              <a:solidFill>
                <a:prstClr val="black"/>
              </a:solidFill>
              <a:ea typeface="+mn-ea"/>
              <a:cs typeface="+mn-cs"/>
            </a:endParaRPr>
          </a:p>
        </p:txBody>
      </p:sp>
      <p:sp>
        <p:nvSpPr>
          <p:cNvPr id="12" name="TextBox 11"/>
          <p:cNvSpPr txBox="1"/>
          <p:nvPr/>
        </p:nvSpPr>
        <p:spPr>
          <a:xfrm>
            <a:off x="5168985" y="3306448"/>
            <a:ext cx="1188000"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BEER</a:t>
            </a:r>
            <a:endParaRPr lang="en-US" kern="1200" dirty="0">
              <a:solidFill>
                <a:prstClr val="black"/>
              </a:solidFill>
              <a:ea typeface="+mn-ea"/>
              <a:cs typeface="+mn-cs"/>
            </a:endParaRPr>
          </a:p>
        </p:txBody>
      </p:sp>
      <p:sp>
        <p:nvSpPr>
          <p:cNvPr id="15" name="TextBox 14"/>
          <p:cNvSpPr txBox="1"/>
          <p:nvPr/>
        </p:nvSpPr>
        <p:spPr>
          <a:xfrm>
            <a:off x="5164557" y="4323219"/>
            <a:ext cx="1184649"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MIRACLES</a:t>
            </a:r>
            <a:endParaRPr lang="en-US" kern="1200" dirty="0">
              <a:solidFill>
                <a:prstClr val="black"/>
              </a:solidFill>
              <a:ea typeface="+mn-ea"/>
              <a:cs typeface="+mn-cs"/>
            </a:endParaRPr>
          </a:p>
        </p:txBody>
      </p:sp>
      <p:sp>
        <p:nvSpPr>
          <p:cNvPr id="17" name="TextBox 16"/>
          <p:cNvSpPr txBox="1"/>
          <p:nvPr/>
        </p:nvSpPr>
        <p:spPr>
          <a:xfrm>
            <a:off x="1690707" y="6105215"/>
            <a:ext cx="1188000" cy="369332"/>
          </a:xfrm>
          <a:prstGeom prst="rect">
            <a:avLst/>
          </a:prstGeom>
          <a:solidFill>
            <a:srgbClr val="000090">
              <a:alpha val="53000"/>
            </a:srgbClr>
          </a:solidFill>
          <a:ln>
            <a:noFill/>
          </a:ln>
        </p:spPr>
        <p:txBody>
          <a:bodyPr wrap="square" rtlCol="0">
            <a:spAutoFit/>
          </a:bodyPr>
          <a:lstStyle/>
          <a:p>
            <a:pPr algn="ctr" defTabSz="457200" hangingPunct="1"/>
            <a:r>
              <a:rPr lang="en-US" kern="1200" dirty="0" smtClean="0">
                <a:solidFill>
                  <a:prstClr val="white"/>
                </a:solidFill>
                <a:ea typeface="+mn-ea"/>
                <a:cs typeface="+mn-cs"/>
              </a:rPr>
              <a:t>STAP</a:t>
            </a:r>
            <a:endParaRPr lang="en-US" kern="1200" dirty="0">
              <a:solidFill>
                <a:prstClr val="white"/>
              </a:solidFill>
              <a:ea typeface="+mn-ea"/>
              <a:cs typeface="+mn-cs"/>
            </a:endParaRPr>
          </a:p>
        </p:txBody>
      </p:sp>
      <p:sp>
        <p:nvSpPr>
          <p:cNvPr id="18" name="TextBox 17"/>
          <p:cNvSpPr txBox="1"/>
          <p:nvPr/>
        </p:nvSpPr>
        <p:spPr>
          <a:xfrm>
            <a:off x="1690707" y="6478334"/>
            <a:ext cx="1188000" cy="369332"/>
          </a:xfrm>
          <a:prstGeom prst="rect">
            <a:avLst/>
          </a:prstGeom>
          <a:solidFill>
            <a:srgbClr val="000090"/>
          </a:solidFill>
          <a:ln>
            <a:solidFill>
              <a:srgbClr val="000000"/>
            </a:solidFill>
          </a:ln>
        </p:spPr>
        <p:txBody>
          <a:bodyPr wrap="square" rtlCol="0">
            <a:spAutoFit/>
          </a:bodyPr>
          <a:lstStyle/>
          <a:p>
            <a:pPr algn="ctr" defTabSz="457200" hangingPunct="1"/>
            <a:r>
              <a:rPr lang="en-US" kern="1200" dirty="0" smtClean="0">
                <a:solidFill>
                  <a:prstClr val="white"/>
                </a:solidFill>
                <a:ea typeface="+mn-ea"/>
                <a:cs typeface="+mn-cs"/>
              </a:rPr>
              <a:t>STAP</a:t>
            </a:r>
            <a:endParaRPr lang="en-US" kern="1200" dirty="0">
              <a:solidFill>
                <a:prstClr val="white"/>
              </a:solidFill>
              <a:ea typeface="+mn-ea"/>
              <a:cs typeface="+mn-cs"/>
            </a:endParaRPr>
          </a:p>
        </p:txBody>
      </p:sp>
      <p:sp>
        <p:nvSpPr>
          <p:cNvPr id="20" name="TextBox 19"/>
          <p:cNvSpPr txBox="1"/>
          <p:nvPr/>
        </p:nvSpPr>
        <p:spPr>
          <a:xfrm>
            <a:off x="402515" y="6105215"/>
            <a:ext cx="1276950" cy="369332"/>
          </a:xfrm>
          <a:prstGeom prst="rect">
            <a:avLst/>
          </a:prstGeom>
          <a:noFill/>
        </p:spPr>
        <p:txBody>
          <a:bodyPr wrap="none" rtlCol="0">
            <a:spAutoFit/>
          </a:bodyPr>
          <a:lstStyle/>
          <a:p>
            <a:pPr defTabSz="457200" hangingPunct="1"/>
            <a:r>
              <a:rPr lang="en-US" kern="1200" dirty="0" smtClean="0">
                <a:solidFill>
                  <a:prstClr val="black"/>
                </a:solidFill>
                <a:ea typeface="+mn-ea"/>
                <a:cs typeface="+mn-cs"/>
              </a:rPr>
              <a:t>provisional:</a:t>
            </a:r>
            <a:endParaRPr lang="en-US" kern="1200" dirty="0">
              <a:solidFill>
                <a:prstClr val="black"/>
              </a:solidFill>
              <a:ea typeface="+mn-ea"/>
              <a:cs typeface="+mn-cs"/>
            </a:endParaRPr>
          </a:p>
        </p:txBody>
      </p:sp>
      <p:sp>
        <p:nvSpPr>
          <p:cNvPr id="21" name="TextBox 20"/>
          <p:cNvSpPr txBox="1"/>
          <p:nvPr/>
        </p:nvSpPr>
        <p:spPr>
          <a:xfrm>
            <a:off x="2987786" y="6080220"/>
            <a:ext cx="1472647" cy="394327"/>
          </a:xfrm>
          <a:prstGeom prst="rect">
            <a:avLst/>
          </a:prstGeom>
          <a:solidFill>
            <a:srgbClr val="FFFF00">
              <a:alpha val="53000"/>
            </a:srgbClr>
          </a:solidFill>
          <a:ln>
            <a:noFill/>
          </a:ln>
        </p:spPr>
        <p:txBody>
          <a:bodyPr wrap="square" rtlCol="0">
            <a:spAutoFit/>
          </a:bodyPr>
          <a:lstStyle/>
          <a:p>
            <a:pPr algn="ctr" defTabSz="457200" hangingPunct="1"/>
            <a:r>
              <a:rPr lang="en-US" kern="1200" dirty="0" smtClean="0">
                <a:solidFill>
                  <a:prstClr val="black"/>
                </a:solidFill>
                <a:ea typeface="+mn-ea"/>
                <a:cs typeface="+mn-cs"/>
              </a:rPr>
              <a:t>Scope-Setting</a:t>
            </a:r>
            <a:endParaRPr lang="en-US" kern="1200" dirty="0">
              <a:solidFill>
                <a:prstClr val="black"/>
              </a:solidFill>
              <a:ea typeface="+mn-ea"/>
              <a:cs typeface="+mn-cs"/>
            </a:endParaRPr>
          </a:p>
        </p:txBody>
      </p:sp>
      <p:sp>
        <p:nvSpPr>
          <p:cNvPr id="22" name="TextBox 21"/>
          <p:cNvSpPr txBox="1"/>
          <p:nvPr/>
        </p:nvSpPr>
        <p:spPr>
          <a:xfrm>
            <a:off x="2987786" y="6453339"/>
            <a:ext cx="1472647" cy="394327"/>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Scope-Setting</a:t>
            </a:r>
            <a:endParaRPr lang="en-US" kern="1200" dirty="0">
              <a:solidFill>
                <a:prstClr val="black"/>
              </a:solidFill>
              <a:ea typeface="+mn-ea"/>
              <a:cs typeface="+mn-cs"/>
            </a:endParaRPr>
          </a:p>
        </p:txBody>
      </p:sp>
      <p:sp>
        <p:nvSpPr>
          <p:cNvPr id="23" name="TextBox 22"/>
          <p:cNvSpPr txBox="1"/>
          <p:nvPr/>
        </p:nvSpPr>
        <p:spPr>
          <a:xfrm>
            <a:off x="4579930" y="6080220"/>
            <a:ext cx="1292647" cy="394327"/>
          </a:xfrm>
          <a:prstGeom prst="rect">
            <a:avLst/>
          </a:prstGeom>
          <a:solidFill>
            <a:srgbClr val="FF0000">
              <a:alpha val="53000"/>
            </a:srgbClr>
          </a:solidFill>
          <a:ln>
            <a:noFill/>
          </a:ln>
        </p:spPr>
        <p:txBody>
          <a:bodyPr wrap="square" rtlCol="0">
            <a:spAutoFit/>
          </a:bodyPr>
          <a:lstStyle/>
          <a:p>
            <a:pPr algn="ctr" defTabSz="457200" hangingPunct="1"/>
            <a:r>
              <a:rPr lang="en-US" kern="1200" dirty="0" smtClean="0">
                <a:solidFill>
                  <a:prstClr val="white"/>
                </a:solidFill>
                <a:ea typeface="+mn-ea"/>
                <a:cs typeface="+mn-cs"/>
              </a:rPr>
              <a:t>TG2 Review</a:t>
            </a:r>
            <a:endParaRPr lang="en-US" kern="1200" dirty="0">
              <a:solidFill>
                <a:prstClr val="white"/>
              </a:solidFill>
              <a:ea typeface="+mn-ea"/>
              <a:cs typeface="+mn-cs"/>
            </a:endParaRPr>
          </a:p>
        </p:txBody>
      </p:sp>
      <p:sp>
        <p:nvSpPr>
          <p:cNvPr id="24" name="TextBox 23"/>
          <p:cNvSpPr txBox="1"/>
          <p:nvPr/>
        </p:nvSpPr>
        <p:spPr>
          <a:xfrm>
            <a:off x="4579930" y="6453339"/>
            <a:ext cx="1292647" cy="394327"/>
          </a:xfrm>
          <a:prstGeom prst="rect">
            <a:avLst/>
          </a:prstGeom>
          <a:solidFill>
            <a:srgbClr val="FF0000"/>
          </a:solidFill>
          <a:ln>
            <a:solidFill>
              <a:schemeClr val="tx1"/>
            </a:solidFill>
          </a:ln>
        </p:spPr>
        <p:txBody>
          <a:bodyPr wrap="square" rtlCol="0">
            <a:spAutoFit/>
          </a:bodyPr>
          <a:lstStyle/>
          <a:p>
            <a:pPr algn="ctr" defTabSz="457200" hangingPunct="1"/>
            <a:r>
              <a:rPr lang="en-US" kern="1200" dirty="0" smtClean="0">
                <a:solidFill>
                  <a:prstClr val="white"/>
                </a:solidFill>
                <a:ea typeface="+mn-ea"/>
                <a:cs typeface="+mn-cs"/>
              </a:rPr>
              <a:t>TG2 Review</a:t>
            </a:r>
            <a:endParaRPr lang="en-US" kern="1200" dirty="0">
              <a:solidFill>
                <a:prstClr val="white"/>
              </a:solidFill>
              <a:ea typeface="+mn-ea"/>
              <a:cs typeface="+mn-cs"/>
            </a:endParaRPr>
          </a:p>
        </p:txBody>
      </p:sp>
      <p:sp>
        <p:nvSpPr>
          <p:cNvPr id="25" name="TextBox 24"/>
          <p:cNvSpPr txBox="1"/>
          <p:nvPr/>
        </p:nvSpPr>
        <p:spPr>
          <a:xfrm>
            <a:off x="782352" y="6478334"/>
            <a:ext cx="897113" cy="369332"/>
          </a:xfrm>
          <a:prstGeom prst="rect">
            <a:avLst/>
          </a:prstGeom>
          <a:noFill/>
        </p:spPr>
        <p:txBody>
          <a:bodyPr wrap="none" rtlCol="0">
            <a:spAutoFit/>
          </a:bodyPr>
          <a:lstStyle/>
          <a:p>
            <a:pPr defTabSz="457200" hangingPunct="1"/>
            <a:r>
              <a:rPr lang="en-US" kern="1200" dirty="0" smtClean="0">
                <a:solidFill>
                  <a:prstClr val="black"/>
                </a:solidFill>
                <a:ea typeface="+mn-ea"/>
                <a:cs typeface="+mn-cs"/>
              </a:rPr>
              <a:t>agreed:</a:t>
            </a:r>
            <a:endParaRPr lang="en-US" kern="1200" dirty="0">
              <a:solidFill>
                <a:prstClr val="black"/>
              </a:solidFill>
              <a:ea typeface="+mn-ea"/>
              <a:cs typeface="+mn-cs"/>
            </a:endParaRPr>
          </a:p>
        </p:txBody>
      </p:sp>
      <p:sp>
        <p:nvSpPr>
          <p:cNvPr id="26" name="TextBox 25"/>
          <p:cNvSpPr txBox="1"/>
          <p:nvPr/>
        </p:nvSpPr>
        <p:spPr>
          <a:xfrm>
            <a:off x="451597" y="5293965"/>
            <a:ext cx="3528000" cy="369332"/>
          </a:xfrm>
          <a:prstGeom prst="rect">
            <a:avLst/>
          </a:prstGeom>
          <a:solidFill>
            <a:srgbClr val="660066"/>
          </a:solidFill>
          <a:ln>
            <a:solidFill>
              <a:srgbClr val="000000"/>
            </a:solidFill>
          </a:ln>
        </p:spPr>
        <p:txBody>
          <a:bodyPr wrap="square" rtlCol="0">
            <a:spAutoFit/>
          </a:bodyPr>
          <a:lstStyle/>
          <a:p>
            <a:pPr algn="ctr" defTabSz="457200" hangingPunct="1"/>
            <a:r>
              <a:rPr lang="en-US" kern="1200" dirty="0" smtClean="0">
                <a:solidFill>
                  <a:prstClr val="white"/>
                </a:solidFill>
                <a:ea typeface="+mn-ea"/>
                <a:cs typeface="+mn-cs"/>
              </a:rPr>
              <a:t>Operations Review</a:t>
            </a:r>
            <a:endParaRPr lang="en-US" kern="1200" dirty="0">
              <a:solidFill>
                <a:prstClr val="white"/>
              </a:solidFill>
              <a:ea typeface="+mn-ea"/>
              <a:cs typeface="+mn-cs"/>
            </a:endParaRPr>
          </a:p>
        </p:txBody>
      </p:sp>
      <p:sp>
        <p:nvSpPr>
          <p:cNvPr id="27" name="TextBox 26"/>
          <p:cNvSpPr txBox="1"/>
          <p:nvPr/>
        </p:nvSpPr>
        <p:spPr>
          <a:xfrm>
            <a:off x="5157543" y="5293965"/>
            <a:ext cx="1188000"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T-REX</a:t>
            </a:r>
            <a:endParaRPr lang="en-US" kern="1200" dirty="0">
              <a:solidFill>
                <a:prstClr val="black"/>
              </a:solidFill>
              <a:ea typeface="+mn-ea"/>
              <a:cs typeface="+mn-cs"/>
            </a:endParaRPr>
          </a:p>
        </p:txBody>
      </p:sp>
      <p:sp>
        <p:nvSpPr>
          <p:cNvPr id="34" name="TextBox 33"/>
          <p:cNvSpPr txBox="1"/>
          <p:nvPr/>
        </p:nvSpPr>
        <p:spPr>
          <a:xfrm>
            <a:off x="484445" y="4401688"/>
            <a:ext cx="1121404"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FREIA</a:t>
            </a:r>
            <a:endParaRPr lang="en-US" kern="1200" dirty="0">
              <a:solidFill>
                <a:prstClr val="black"/>
              </a:solidFill>
              <a:ea typeface="+mn-ea"/>
              <a:cs typeface="+mn-cs"/>
            </a:endParaRPr>
          </a:p>
        </p:txBody>
      </p:sp>
      <p:sp>
        <p:nvSpPr>
          <p:cNvPr id="36" name="TextBox 35"/>
          <p:cNvSpPr txBox="1"/>
          <p:nvPr/>
        </p:nvSpPr>
        <p:spPr>
          <a:xfrm>
            <a:off x="2816696" y="4381811"/>
            <a:ext cx="1188000"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MAGIC</a:t>
            </a:r>
            <a:endParaRPr lang="en-US" kern="1200" dirty="0">
              <a:solidFill>
                <a:prstClr val="black"/>
              </a:solidFill>
              <a:ea typeface="+mn-ea"/>
              <a:cs typeface="+mn-cs"/>
            </a:endParaRPr>
          </a:p>
        </p:txBody>
      </p:sp>
      <p:sp>
        <p:nvSpPr>
          <p:cNvPr id="28" name="TextBox 27"/>
          <p:cNvSpPr txBox="1"/>
          <p:nvPr/>
        </p:nvSpPr>
        <p:spPr>
          <a:xfrm>
            <a:off x="3970858" y="5294499"/>
            <a:ext cx="1188000" cy="369332"/>
          </a:xfrm>
          <a:prstGeom prst="rect">
            <a:avLst/>
          </a:prstGeom>
          <a:solidFill>
            <a:srgbClr val="FFFF00"/>
          </a:solidFill>
          <a:ln>
            <a:solidFill>
              <a:srgbClr val="000000"/>
            </a:solidFill>
          </a:ln>
        </p:spPr>
        <p:txBody>
          <a:bodyPr wrap="square" rtlCol="0">
            <a:spAutoFit/>
          </a:bodyPr>
          <a:lstStyle/>
          <a:p>
            <a:pPr algn="ctr" defTabSz="457200" hangingPunct="1"/>
            <a:r>
              <a:rPr lang="en-US" kern="1200" dirty="0" smtClean="0">
                <a:solidFill>
                  <a:prstClr val="black"/>
                </a:solidFill>
                <a:ea typeface="+mn-ea"/>
                <a:cs typeface="+mn-cs"/>
              </a:rPr>
              <a:t>VESPA</a:t>
            </a:r>
            <a:endParaRPr lang="en-US" kern="1200" dirty="0">
              <a:solidFill>
                <a:prstClr val="black"/>
              </a:solidFill>
              <a:ea typeface="+mn-ea"/>
              <a:cs typeface="+mn-cs"/>
            </a:endParaRPr>
          </a:p>
        </p:txBody>
      </p:sp>
    </p:spTree>
    <p:extLst>
      <p:ext uri="{BB962C8B-B14F-4D97-AF65-F5344CB8AC3E}">
        <p14:creationId xmlns:p14="http://schemas.microsoft.com/office/powerpoint/2010/main" val="33594373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7" y="188640"/>
            <a:ext cx="6984776" cy="1152128"/>
          </a:xfrm>
        </p:spPr>
        <p:txBody>
          <a:bodyPr anchor="t">
            <a:noAutofit/>
          </a:bodyPr>
          <a:lstStyle/>
          <a:p>
            <a:pPr algn="ctr"/>
            <a:r>
              <a:rPr lang="en-US" sz="2800" dirty="0" smtClean="0"/>
              <a:t>Potential order of commencement of operation of first 8 instruments (August 2023)</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7</a:t>
            </a:fld>
            <a:endParaRPr lang="sv-SE" dirty="0">
              <a:solidFill>
                <a:prstClr val="black">
                  <a:tint val="75000"/>
                </a:prstClr>
              </a:solidFill>
            </a:endParaRPr>
          </a:p>
        </p:txBody>
      </p:sp>
      <p:sp>
        <p:nvSpPr>
          <p:cNvPr id="3" name="Rectangle 2"/>
          <p:cNvSpPr/>
          <p:nvPr/>
        </p:nvSpPr>
        <p:spPr>
          <a:xfrm>
            <a:off x="395536" y="2484184"/>
            <a:ext cx="8208912" cy="584776"/>
          </a:xfrm>
          <a:prstGeom prst="rect">
            <a:avLst/>
          </a:prstGeom>
          <a:ln>
            <a:solidFill>
              <a:schemeClr val="tx2"/>
            </a:solidFill>
          </a:ln>
        </p:spPr>
        <p:txBody>
          <a:bodyPr wrap="square">
            <a:spAutoFit/>
          </a:bodyPr>
          <a:lstStyle/>
          <a:p>
            <a:r>
              <a:rPr lang="en-GB" sz="1600" dirty="0" smtClean="0"/>
              <a:t>Matching early success in delivery of scientific outputs with the capacity of Lead In-Kind partners to deliver on schedule (ISIS, PSI, FZJ, LLB, HZG/NPI, TUM/PSI, TUM/LLB &amp; DTU lead consortium).</a:t>
            </a:r>
          </a:p>
        </p:txBody>
      </p:sp>
      <p:graphicFrame>
        <p:nvGraphicFramePr>
          <p:cNvPr id="7" name="Table 6"/>
          <p:cNvGraphicFramePr>
            <a:graphicFrameLocks noGrp="1"/>
          </p:cNvGraphicFramePr>
          <p:nvPr>
            <p:extLst>
              <p:ext uri="{D42A27DB-BD31-4B8C-83A1-F6EECF244321}">
                <p14:modId xmlns:p14="http://schemas.microsoft.com/office/powerpoint/2010/main" val="2573409443"/>
              </p:ext>
            </p:extLst>
          </p:nvPr>
        </p:nvGraphicFramePr>
        <p:xfrm>
          <a:off x="251524" y="3133379"/>
          <a:ext cx="6840759" cy="3463979"/>
        </p:xfrm>
        <a:graphic>
          <a:graphicData uri="http://schemas.openxmlformats.org/drawingml/2006/table">
            <a:tbl>
              <a:tblPr firstRow="1" bandRow="1">
                <a:tableStyleId>{5C22544A-7EE6-4342-B048-85BDC9FD1C3A}</a:tableStyleId>
              </a:tblPr>
              <a:tblGrid>
                <a:gridCol w="1638931"/>
                <a:gridCol w="2351511"/>
                <a:gridCol w="2850317"/>
              </a:tblGrid>
              <a:tr h="345099">
                <a:tc>
                  <a:txBody>
                    <a:bodyPr/>
                    <a:lstStyle/>
                    <a:p>
                      <a:r>
                        <a:rPr lang="en-US" sz="1600" dirty="0" smtClean="0"/>
                        <a:t>Instrument Class</a:t>
                      </a:r>
                      <a:endParaRPr lang="en-US" sz="1600" dirty="0"/>
                    </a:p>
                  </a:txBody>
                  <a:tcPr/>
                </a:tc>
                <a:tc>
                  <a:txBody>
                    <a:bodyPr/>
                    <a:lstStyle/>
                    <a:p>
                      <a:r>
                        <a:rPr lang="en-US" sz="1600" dirty="0" smtClean="0"/>
                        <a:t>Sub-class</a:t>
                      </a:r>
                      <a:endParaRPr lang="en-US" sz="1600" dirty="0"/>
                    </a:p>
                  </a:txBody>
                  <a:tcPr/>
                </a:tc>
                <a:tc>
                  <a:txBody>
                    <a:bodyPr/>
                    <a:lstStyle/>
                    <a:p>
                      <a:r>
                        <a:rPr lang="en-US" sz="1600" dirty="0" smtClean="0"/>
                        <a:t>Candidates</a:t>
                      </a:r>
                      <a:endParaRPr lang="en-US" sz="1600" dirty="0"/>
                    </a:p>
                  </a:txBody>
                  <a:tcPr/>
                </a:tc>
              </a:tr>
              <a:tr h="356501">
                <a:tc rowSpan="2">
                  <a:txBody>
                    <a:bodyPr/>
                    <a:lstStyle/>
                    <a:p>
                      <a:pPr algn="ctr"/>
                      <a:r>
                        <a:rPr lang="en-US" sz="1600" dirty="0" smtClean="0"/>
                        <a:t>Large Scale Structures</a:t>
                      </a:r>
                      <a:endParaRPr lang="en-US" sz="1600" dirty="0"/>
                    </a:p>
                  </a:txBody>
                  <a:tcPr marT="187200"/>
                </a:tc>
                <a:tc>
                  <a:txBody>
                    <a:bodyPr/>
                    <a:lstStyle/>
                    <a:p>
                      <a:r>
                        <a:rPr lang="en-US" sz="1600" dirty="0" smtClean="0"/>
                        <a:t>Small Angle Scattering</a:t>
                      </a:r>
                      <a:endParaRPr lang="en-US" sz="1600" dirty="0"/>
                    </a:p>
                  </a:txBody>
                  <a:tcPr/>
                </a:tc>
                <a:tc>
                  <a:txBody>
                    <a:bodyPr/>
                    <a:lstStyle/>
                    <a:p>
                      <a:r>
                        <a:rPr lang="en-US" sz="1600" b="1" dirty="0" smtClean="0"/>
                        <a:t>LOKI</a:t>
                      </a:r>
                      <a:r>
                        <a:rPr lang="en-US" sz="1600" b="1" baseline="0" dirty="0" smtClean="0"/>
                        <a:t> (ISIS) </a:t>
                      </a:r>
                      <a:r>
                        <a:rPr lang="en-US" sz="1600" baseline="0" dirty="0" smtClean="0">
                          <a:solidFill>
                            <a:schemeClr val="tx1"/>
                          </a:solidFill>
                        </a:rPr>
                        <a:t>or </a:t>
                      </a:r>
                      <a:r>
                        <a:rPr lang="en-US" sz="1600" b="1" baseline="0" dirty="0" smtClean="0">
                          <a:solidFill>
                            <a:schemeClr val="tx1"/>
                          </a:solidFill>
                        </a:rPr>
                        <a:t>SKADI (FZJ)</a:t>
                      </a:r>
                      <a:endParaRPr lang="en-US" sz="1600" b="1" dirty="0">
                        <a:solidFill>
                          <a:schemeClr val="tx1"/>
                        </a:solidFill>
                      </a:endParaRPr>
                    </a:p>
                  </a:txBody>
                  <a:tcPr/>
                </a:tc>
              </a:tr>
              <a:tr h="356501">
                <a:tc vMerge="1">
                  <a:txBody>
                    <a:bodyPr/>
                    <a:lstStyle/>
                    <a:p>
                      <a:endParaRPr lang="en-US" dirty="0"/>
                    </a:p>
                  </a:txBody>
                  <a:tcPr/>
                </a:tc>
                <a:tc>
                  <a:txBody>
                    <a:bodyPr/>
                    <a:lstStyle/>
                    <a:p>
                      <a:r>
                        <a:rPr lang="en-US" sz="1600" dirty="0" err="1" smtClean="0"/>
                        <a:t>Reflectometry</a:t>
                      </a:r>
                      <a:endParaRPr lang="en-US" sz="1600" dirty="0"/>
                    </a:p>
                  </a:txBody>
                  <a:tcPr/>
                </a:tc>
                <a:tc>
                  <a:txBody>
                    <a:bodyPr/>
                    <a:lstStyle/>
                    <a:p>
                      <a:r>
                        <a:rPr lang="en-US" sz="1600" b="1" dirty="0" smtClean="0"/>
                        <a:t>ESTIA (PSI) </a:t>
                      </a:r>
                      <a:r>
                        <a:rPr lang="en-US" sz="1600" dirty="0" smtClean="0">
                          <a:solidFill>
                            <a:srgbClr val="000000"/>
                          </a:solidFill>
                        </a:rPr>
                        <a:t>or FREIA (ISIS)</a:t>
                      </a:r>
                      <a:endParaRPr lang="en-US" sz="1600" dirty="0">
                        <a:solidFill>
                          <a:srgbClr val="000000"/>
                        </a:solidFill>
                      </a:endParaRPr>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Diffraction</a:t>
                      </a:r>
                    </a:p>
                  </a:txBody>
                  <a:tcPr marT="187200"/>
                </a:tc>
                <a:tc>
                  <a:txBody>
                    <a:bodyPr/>
                    <a:lstStyle/>
                    <a:p>
                      <a:r>
                        <a:rPr lang="en-US" sz="1600" dirty="0" smtClean="0"/>
                        <a:t>Powder Diffraction</a:t>
                      </a:r>
                      <a:endParaRPr lang="en-US" sz="1600" dirty="0"/>
                    </a:p>
                  </a:txBody>
                  <a:tcPr/>
                </a:tc>
                <a:tc>
                  <a:txBody>
                    <a:bodyPr/>
                    <a:lstStyle/>
                    <a:p>
                      <a:r>
                        <a:rPr lang="en-US" sz="1600" b="1" dirty="0" smtClean="0"/>
                        <a:t>DREAM (FZJ) </a:t>
                      </a:r>
                      <a:r>
                        <a:rPr lang="en-US" sz="1600" dirty="0" smtClean="0">
                          <a:solidFill>
                            <a:srgbClr val="000000"/>
                          </a:solidFill>
                        </a:rPr>
                        <a:t>or HEIMDAL (ÅU)</a:t>
                      </a:r>
                      <a:endParaRPr lang="en-US" sz="1600" dirty="0">
                        <a:solidFill>
                          <a:srgbClr val="000000"/>
                        </a:solidFill>
                      </a:endParaRPr>
                    </a:p>
                  </a:txBody>
                  <a:tcPr/>
                </a:tc>
              </a:tr>
              <a:tr h="356501">
                <a:tc vMerge="1">
                  <a:txBody>
                    <a:bodyPr/>
                    <a:lstStyle/>
                    <a:p>
                      <a:endParaRPr lang="en-US" dirty="0"/>
                    </a:p>
                  </a:txBody>
                  <a:tcPr/>
                </a:tc>
                <a:tc>
                  <a:txBody>
                    <a:bodyPr/>
                    <a:lstStyle/>
                    <a:p>
                      <a:r>
                        <a:rPr lang="en-US" sz="1600" dirty="0" smtClean="0"/>
                        <a:t>Single crystal diffraction</a:t>
                      </a:r>
                      <a:endParaRPr lang="en-US" sz="1600" dirty="0"/>
                    </a:p>
                  </a:txBody>
                  <a:tcPr/>
                </a:tc>
                <a:tc>
                  <a:txBody>
                    <a:bodyPr/>
                    <a:lstStyle/>
                    <a:p>
                      <a:r>
                        <a:rPr lang="en-US" sz="1600" b="1" dirty="0" smtClean="0">
                          <a:solidFill>
                            <a:srgbClr val="000000"/>
                          </a:solidFill>
                        </a:rPr>
                        <a:t>MAGIC (LLB) </a:t>
                      </a:r>
                      <a:r>
                        <a:rPr lang="en-US" sz="1600" dirty="0" smtClean="0">
                          <a:solidFill>
                            <a:srgbClr val="000000"/>
                          </a:solidFill>
                        </a:rPr>
                        <a:t>or </a:t>
                      </a:r>
                      <a:r>
                        <a:rPr lang="en-US" sz="1600" dirty="0" smtClean="0"/>
                        <a:t>NMX (ESS)</a:t>
                      </a:r>
                      <a:endParaRPr lang="en-US" sz="1600" dirty="0"/>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Engineering</a:t>
                      </a:r>
                    </a:p>
                  </a:txBody>
                  <a:tcPr marT="187200"/>
                </a:tc>
                <a:tc>
                  <a:txBody>
                    <a:bodyPr/>
                    <a:lstStyle/>
                    <a:p>
                      <a:r>
                        <a:rPr lang="en-US" sz="1600" dirty="0" smtClean="0"/>
                        <a:t>Strain</a:t>
                      </a:r>
                      <a:r>
                        <a:rPr lang="en-US" sz="1600" baseline="0" dirty="0" smtClean="0"/>
                        <a:t> scanning</a:t>
                      </a:r>
                      <a:endParaRPr lang="en-US" sz="1600" dirty="0"/>
                    </a:p>
                  </a:txBody>
                  <a:tcPr/>
                </a:tc>
                <a:tc>
                  <a:txBody>
                    <a:bodyPr/>
                    <a:lstStyle/>
                    <a:p>
                      <a:r>
                        <a:rPr lang="en-US" sz="1600" b="1" dirty="0" smtClean="0"/>
                        <a:t>BEER (HZG/NPI)</a:t>
                      </a:r>
                      <a:endParaRPr lang="en-US" sz="1600" b="1" dirty="0"/>
                    </a:p>
                  </a:txBody>
                  <a:tcPr/>
                </a:tc>
              </a:tr>
              <a:tr h="3565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Imaging and tomography</a:t>
                      </a:r>
                      <a:endParaRPr lang="en-US" sz="1600" dirty="0"/>
                    </a:p>
                  </a:txBody>
                  <a:tcPr/>
                </a:tc>
                <a:tc>
                  <a:txBody>
                    <a:bodyPr/>
                    <a:lstStyle/>
                    <a:p>
                      <a:r>
                        <a:rPr lang="en-US" sz="1600" b="1" dirty="0" smtClean="0"/>
                        <a:t>ODIN (TUM/PSI)</a:t>
                      </a:r>
                      <a:endParaRPr lang="en-US" sz="1600" b="1" dirty="0"/>
                    </a:p>
                  </a:txBody>
                  <a:tcPr/>
                </a:tc>
              </a:tr>
              <a:tr h="35650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Spectroscopy</a:t>
                      </a:r>
                    </a:p>
                  </a:txBody>
                  <a:tcPr marT="187200"/>
                </a:tc>
                <a:tc>
                  <a:txBody>
                    <a:bodyPr/>
                    <a:lstStyle/>
                    <a:p>
                      <a:r>
                        <a:rPr lang="en-US" sz="1600" dirty="0" smtClean="0"/>
                        <a:t>Direct</a:t>
                      </a:r>
                      <a:r>
                        <a:rPr lang="en-US" sz="1600" baseline="0" dirty="0" smtClean="0"/>
                        <a:t> Geometry</a:t>
                      </a:r>
                      <a:endParaRPr lang="en-US" sz="1600" dirty="0"/>
                    </a:p>
                  </a:txBody>
                  <a:tcPr/>
                </a:tc>
                <a:tc>
                  <a:txBody>
                    <a:bodyPr/>
                    <a:lstStyle/>
                    <a:p>
                      <a:r>
                        <a:rPr lang="en-US" sz="1600" b="1" dirty="0" smtClean="0"/>
                        <a:t>C-SPEC</a:t>
                      </a:r>
                      <a:r>
                        <a:rPr lang="en-US" sz="1600" b="1" baseline="0" dirty="0" smtClean="0"/>
                        <a:t> (TUM) </a:t>
                      </a:r>
                      <a:r>
                        <a:rPr lang="en-US" sz="1600" baseline="0" dirty="0" smtClean="0">
                          <a:solidFill>
                            <a:srgbClr val="000000"/>
                          </a:solidFill>
                        </a:rPr>
                        <a:t>or T-REX (FZJ)</a:t>
                      </a:r>
                      <a:endParaRPr lang="en-US" sz="1600" dirty="0">
                        <a:solidFill>
                          <a:srgbClr val="000000"/>
                        </a:solidFill>
                      </a:endParaRPr>
                    </a:p>
                  </a:txBody>
                  <a:tcPr/>
                </a:tc>
              </a:tr>
              <a:tr h="61577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Indirect Geometry</a:t>
                      </a:r>
                      <a:endParaRPr lang="en-US" sz="1600" dirty="0"/>
                    </a:p>
                  </a:txBody>
                  <a:tcPr/>
                </a:tc>
                <a:tc>
                  <a:txBody>
                    <a:bodyPr/>
                    <a:lstStyle/>
                    <a:p>
                      <a:r>
                        <a:rPr lang="en-US" sz="1600" b="1" dirty="0" smtClean="0">
                          <a:solidFill>
                            <a:srgbClr val="000000"/>
                          </a:solidFill>
                        </a:rPr>
                        <a:t>BIFROST (DTU)</a:t>
                      </a:r>
                      <a:r>
                        <a:rPr lang="en-US" sz="1600" dirty="0" smtClean="0">
                          <a:solidFill>
                            <a:srgbClr val="000000"/>
                          </a:solidFill>
                        </a:rPr>
                        <a:t>, MIRACLES</a:t>
                      </a:r>
                      <a:r>
                        <a:rPr lang="en-US" sz="1600" dirty="0" smtClean="0">
                          <a:solidFill>
                            <a:srgbClr val="7F7F7F"/>
                          </a:solidFill>
                        </a:rPr>
                        <a:t> </a:t>
                      </a:r>
                      <a:r>
                        <a:rPr lang="en-US" sz="1600" dirty="0" smtClean="0">
                          <a:solidFill>
                            <a:srgbClr val="000000"/>
                          </a:solidFill>
                        </a:rPr>
                        <a:t>(Bilbao),</a:t>
                      </a:r>
                      <a:r>
                        <a:rPr lang="en-US" sz="1600" baseline="0" dirty="0" smtClean="0">
                          <a:solidFill>
                            <a:srgbClr val="000000"/>
                          </a:solidFill>
                        </a:rPr>
                        <a:t> VESPA (CNR)</a:t>
                      </a:r>
                      <a:endParaRPr lang="en-US" sz="1600" dirty="0">
                        <a:solidFill>
                          <a:srgbClr val="000000"/>
                        </a:solidFill>
                      </a:endParaRPr>
                    </a:p>
                  </a:txBody>
                  <a:tcPr/>
                </a:tc>
              </a:tr>
            </a:tbl>
          </a:graphicData>
        </a:graphic>
      </p:graphicFrame>
      <p:sp>
        <p:nvSpPr>
          <p:cNvPr id="13" name="TextBox 12"/>
          <p:cNvSpPr txBox="1"/>
          <p:nvPr/>
        </p:nvSpPr>
        <p:spPr>
          <a:xfrm>
            <a:off x="7308307" y="3429004"/>
            <a:ext cx="1656184" cy="1200329"/>
          </a:xfrm>
          <a:prstGeom prst="rect">
            <a:avLst/>
          </a:prstGeom>
          <a:noFill/>
          <a:ln>
            <a:solidFill>
              <a:schemeClr val="accent1"/>
            </a:solidFill>
          </a:ln>
        </p:spPr>
        <p:txBody>
          <a:bodyPr wrap="square" rtlCol="0">
            <a:spAutoFit/>
          </a:bodyPr>
          <a:lstStyle/>
          <a:p>
            <a:pPr algn="ctr"/>
            <a:r>
              <a:rPr lang="en-US" dirty="0" smtClean="0"/>
              <a:t>Instruments in Bold </a:t>
            </a:r>
            <a:r>
              <a:rPr lang="en-US" dirty="0"/>
              <a:t>type to be </a:t>
            </a:r>
            <a:r>
              <a:rPr lang="en-US" dirty="0" smtClean="0"/>
              <a:t>operational by Aug 2023</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052246143"/>
              </p:ext>
            </p:extLst>
          </p:nvPr>
        </p:nvGraphicFramePr>
        <p:xfrm>
          <a:off x="251522" y="1484784"/>
          <a:ext cx="8496944" cy="914400"/>
        </p:xfrm>
        <a:graphic>
          <a:graphicData uri="http://schemas.openxmlformats.org/drawingml/2006/table">
            <a:tbl>
              <a:tblPr firstRow="1" bandRow="1">
                <a:tableStyleId>{5C22544A-7EE6-4342-B048-85BDC9FD1C3A}</a:tableStyleId>
              </a:tblPr>
              <a:tblGrid>
                <a:gridCol w="8496944"/>
              </a:tblGrid>
              <a:tr h="0">
                <a:tc>
                  <a:txBody>
                    <a:bodyPr/>
                    <a:lstStyle/>
                    <a:p>
                      <a:pPr algn="ctr"/>
                      <a:r>
                        <a:rPr lang="en-GB" sz="1600" noProof="0" dirty="0" smtClean="0">
                          <a:latin typeface="+mn-lt"/>
                        </a:rPr>
                        <a:t>2</a:t>
                      </a:r>
                      <a:r>
                        <a:rPr lang="en-GB" sz="1600" baseline="30000" noProof="0" dirty="0" smtClean="0">
                          <a:latin typeface="+mn-lt"/>
                        </a:rPr>
                        <a:t>nd</a:t>
                      </a:r>
                      <a:r>
                        <a:rPr lang="en-GB" sz="1600" noProof="0" dirty="0" smtClean="0">
                          <a:latin typeface="+mn-lt"/>
                        </a:rPr>
                        <a:t> Annual Review Recommendation (0.5)</a:t>
                      </a:r>
                      <a:endParaRPr lang="en-GB" sz="1600" noProof="0" dirty="0">
                        <a:latin typeface="+mn-lt"/>
                      </a:endParaRPr>
                    </a:p>
                  </a:txBody>
                  <a:tcPr/>
                </a:tc>
              </a:tr>
              <a:tr h="370840">
                <a:tc>
                  <a:txBody>
                    <a:bodyPr/>
                    <a:lstStyle/>
                    <a:p>
                      <a:pPr algn="ctr"/>
                      <a:r>
                        <a:rPr lang="en-GB" sz="1600" noProof="0" dirty="0" smtClean="0">
                          <a:latin typeface="+mn-lt"/>
                        </a:rPr>
                        <a:t>Prioritisation of instruments within budget must ensure that the first tranche of instruments (8) is ready to deliver world-class science at the start of user operations (2023)</a:t>
                      </a:r>
                      <a:endParaRPr lang="en-GB" sz="1600" noProof="0" dirty="0">
                        <a:latin typeface="+mn-lt"/>
                      </a:endParaRPr>
                    </a:p>
                  </a:txBody>
                  <a:tcPr>
                    <a:solidFill>
                      <a:srgbClr val="D0D8E8"/>
                    </a:solidFill>
                  </a:tcPr>
                </a:tc>
              </a:tr>
            </a:tbl>
          </a:graphicData>
        </a:graphic>
      </p:graphicFrame>
      <p:sp>
        <p:nvSpPr>
          <p:cNvPr id="5" name="TextBox 4"/>
          <p:cNvSpPr txBox="1"/>
          <p:nvPr/>
        </p:nvSpPr>
        <p:spPr>
          <a:xfrm rot="1683905">
            <a:off x="940623" y="3622367"/>
            <a:ext cx="6060162" cy="2554545"/>
          </a:xfrm>
          <a:prstGeom prst="rect">
            <a:avLst/>
          </a:prstGeom>
          <a:noFill/>
        </p:spPr>
        <p:txBody>
          <a:bodyPr wrap="square" rtlCol="0">
            <a:spAutoFit/>
          </a:bodyPr>
          <a:lstStyle/>
          <a:p>
            <a:r>
              <a:rPr lang="en-US" sz="16000" dirty="0" smtClean="0">
                <a:solidFill>
                  <a:prstClr val="black">
                    <a:alpha val="15000"/>
                  </a:prstClr>
                </a:solidFill>
              </a:rPr>
              <a:t>DRAFT</a:t>
            </a:r>
            <a:endParaRPr lang="en-US" sz="16000" dirty="0">
              <a:solidFill>
                <a:prstClr val="black">
                  <a:alpha val="15000"/>
                </a:prstClr>
              </a:solidFill>
            </a:endParaRPr>
          </a:p>
        </p:txBody>
      </p:sp>
    </p:spTree>
    <p:extLst>
      <p:ext uri="{BB962C8B-B14F-4D97-AF65-F5344CB8AC3E}">
        <p14:creationId xmlns:p14="http://schemas.microsoft.com/office/powerpoint/2010/main" val="265417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Screen Shot 2016-04-07 at 19.22.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844824"/>
            <a:ext cx="6480720" cy="4680520"/>
          </a:xfrm>
          <a:prstGeom prst="rect">
            <a:avLst/>
          </a:prstGeom>
        </p:spPr>
      </p:pic>
      <p:sp>
        <p:nvSpPr>
          <p:cNvPr id="2" name="Title 1"/>
          <p:cNvSpPr>
            <a:spLocks noGrp="1"/>
          </p:cNvSpPr>
          <p:nvPr>
            <p:ph type="title"/>
          </p:nvPr>
        </p:nvSpPr>
        <p:spPr>
          <a:xfrm>
            <a:off x="107506" y="-27384"/>
            <a:ext cx="7488832" cy="1224136"/>
          </a:xfrm>
        </p:spPr>
        <p:txBody>
          <a:bodyPr>
            <a:normAutofit/>
          </a:bodyPr>
          <a:lstStyle/>
          <a:p>
            <a:pPr algn="ctr">
              <a:lnSpc>
                <a:spcPts val="3600"/>
              </a:lnSpc>
              <a:spcBef>
                <a:spcPts val="600"/>
              </a:spcBef>
              <a:spcAft>
                <a:spcPts val="600"/>
              </a:spcAft>
            </a:pPr>
            <a:r>
              <a:rPr lang="en-US" sz="2800" dirty="0" smtClean="0"/>
              <a:t>Neutron Beam Instrument Draft Schedule   </a:t>
            </a:r>
            <a:br>
              <a:rPr lang="en-US" sz="2800" dirty="0" smtClean="0"/>
            </a:br>
            <a:r>
              <a:rPr lang="en-US" sz="2000" dirty="0" smtClean="0"/>
              <a:t>V1.6, 7</a:t>
            </a:r>
            <a:r>
              <a:rPr lang="en-US" sz="2000" baseline="30000" dirty="0" smtClean="0"/>
              <a:t>th</a:t>
            </a:r>
            <a:r>
              <a:rPr lang="en-US" sz="2000" dirty="0" smtClean="0"/>
              <a:t> April 2016</a:t>
            </a:r>
            <a:endParaRPr lang="en-US" sz="2000" dirty="0"/>
          </a:p>
        </p:txBody>
      </p:sp>
      <p:sp>
        <p:nvSpPr>
          <p:cNvPr id="16" name="TextBox 15"/>
          <p:cNvSpPr txBox="1"/>
          <p:nvPr/>
        </p:nvSpPr>
        <p:spPr>
          <a:xfrm>
            <a:off x="35496" y="2754891"/>
            <a:ext cx="1926000" cy="2200602"/>
          </a:xfrm>
          <a:prstGeom prst="rect">
            <a:avLst/>
          </a:prstGeom>
          <a:noFill/>
          <a:ln>
            <a:solidFill>
              <a:schemeClr val="tx1"/>
            </a:solidFill>
          </a:ln>
        </p:spPr>
        <p:txBody>
          <a:bodyPr wrap="square" lIns="72000" rIns="72000" rtlCol="0">
            <a:spAutoFit/>
          </a:bodyPr>
          <a:lstStyle/>
          <a:p>
            <a:r>
              <a:rPr lang="en-US" sz="1400" b="1" dirty="0" smtClean="0"/>
              <a:t>Notes; </a:t>
            </a:r>
          </a:p>
          <a:p>
            <a:pPr marL="177800" indent="-177800">
              <a:spcAft>
                <a:spcPts val="600"/>
              </a:spcAft>
              <a:buFont typeface="Arial"/>
              <a:buChar char="•"/>
            </a:pPr>
            <a:r>
              <a:rPr lang="en-US" sz="1200" dirty="0" smtClean="0"/>
              <a:t>The </a:t>
            </a:r>
            <a:r>
              <a:rPr lang="en-US" sz="1200" dirty="0"/>
              <a:t>order of completion </a:t>
            </a:r>
            <a:r>
              <a:rPr lang="en-US" sz="1200" dirty="0" smtClean="0"/>
              <a:t>1- 8 chosen for science and deliverability</a:t>
            </a:r>
            <a:endParaRPr lang="en-US" sz="1200" dirty="0"/>
          </a:p>
          <a:p>
            <a:pPr marL="177800" indent="-177800">
              <a:spcAft>
                <a:spcPts val="600"/>
              </a:spcAft>
              <a:buFont typeface="Arial"/>
              <a:buChar char="•"/>
            </a:pPr>
            <a:r>
              <a:rPr lang="en-US" sz="1200" dirty="0" smtClean="0"/>
              <a:t>Shift 9-16 to focus on 1-8 for early science success</a:t>
            </a:r>
          </a:p>
          <a:p>
            <a:pPr marL="177800" indent="-177800">
              <a:spcAft>
                <a:spcPts val="600"/>
              </a:spcAft>
              <a:buFont typeface="Arial"/>
              <a:buChar char="•"/>
            </a:pPr>
            <a:r>
              <a:rPr lang="en-US" sz="1200" dirty="0" smtClean="0"/>
              <a:t>Hot Commissioning start;</a:t>
            </a:r>
          </a:p>
          <a:p>
            <a:pPr marL="635000" lvl="1" indent="-177800">
              <a:buFont typeface="Wingdings" charset="2"/>
              <a:buChar char="Ø"/>
            </a:pPr>
            <a:r>
              <a:rPr lang="en-US" sz="1200" dirty="0" smtClean="0"/>
              <a:t> E  ≥ 200 MeV </a:t>
            </a:r>
          </a:p>
          <a:p>
            <a:pPr marL="635000" lvl="1" indent="-177800">
              <a:buFont typeface="Wingdings" charset="2"/>
              <a:buChar char="Ø"/>
            </a:pPr>
            <a:r>
              <a:rPr lang="en-US" sz="1200" dirty="0" smtClean="0"/>
              <a:t>P ≥ 200 kW </a:t>
            </a:r>
          </a:p>
          <a:p>
            <a:pPr marL="635000" lvl="1" indent="-177800">
              <a:buFont typeface="Wingdings" charset="2"/>
              <a:buChar char="Ø"/>
            </a:pPr>
            <a:r>
              <a:rPr lang="en-US" sz="1200" dirty="0" smtClean="0"/>
              <a:t>January 2021</a:t>
            </a:r>
          </a:p>
        </p:txBody>
      </p:sp>
      <p:grpSp>
        <p:nvGrpSpPr>
          <p:cNvPr id="22" name="Group 21"/>
          <p:cNvGrpSpPr/>
          <p:nvPr/>
        </p:nvGrpSpPr>
        <p:grpSpPr>
          <a:xfrm>
            <a:off x="-36512" y="5486642"/>
            <a:ext cx="2016224" cy="1374698"/>
            <a:chOff x="-25024" y="3212975"/>
            <a:chExt cx="2052000" cy="1374698"/>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000" y="3276000"/>
              <a:ext cx="474880" cy="1296144"/>
            </a:xfrm>
            <a:prstGeom prst="rect">
              <a:avLst/>
            </a:prstGeom>
          </p:spPr>
        </p:pic>
        <p:grpSp>
          <p:nvGrpSpPr>
            <p:cNvPr id="18" name="Group 17"/>
            <p:cNvGrpSpPr/>
            <p:nvPr/>
          </p:nvGrpSpPr>
          <p:grpSpPr>
            <a:xfrm>
              <a:off x="-25024" y="3212975"/>
              <a:ext cx="2052000" cy="1374698"/>
              <a:chOff x="0" y="4869160"/>
              <a:chExt cx="2052000" cy="1620000"/>
            </a:xfrm>
          </p:grpSpPr>
          <p:sp>
            <p:nvSpPr>
              <p:cNvPr id="3" name="TextBox 2"/>
              <p:cNvSpPr txBox="1"/>
              <p:nvPr/>
            </p:nvSpPr>
            <p:spPr>
              <a:xfrm>
                <a:off x="0" y="4941167"/>
                <a:ext cx="1619672" cy="1432650"/>
              </a:xfrm>
              <a:prstGeom prst="rect">
                <a:avLst/>
              </a:prstGeom>
              <a:noFill/>
            </p:spPr>
            <p:txBody>
              <a:bodyPr wrap="square" rtlCol="0">
                <a:spAutoFit/>
              </a:bodyPr>
              <a:lstStyle/>
              <a:p>
                <a:pPr algn="r">
                  <a:spcAft>
                    <a:spcPts val="600"/>
                  </a:spcAft>
                </a:pPr>
                <a:r>
                  <a:rPr lang="en-US" sz="800" dirty="0" smtClean="0"/>
                  <a:t>Preliminary Design</a:t>
                </a:r>
              </a:p>
              <a:p>
                <a:pPr algn="r">
                  <a:spcAft>
                    <a:spcPts val="600"/>
                  </a:spcAft>
                </a:pPr>
                <a:r>
                  <a:rPr lang="en-US" sz="800" dirty="0" smtClean="0"/>
                  <a:t>Detailed Design</a:t>
                </a:r>
              </a:p>
              <a:p>
                <a:pPr algn="r">
                  <a:spcAft>
                    <a:spcPts val="600"/>
                  </a:spcAft>
                </a:pPr>
                <a:r>
                  <a:rPr lang="en-US" sz="800" dirty="0" smtClean="0"/>
                  <a:t>Manufacturing &amp; Procurement</a:t>
                </a:r>
              </a:p>
              <a:p>
                <a:pPr algn="r">
                  <a:spcAft>
                    <a:spcPts val="600"/>
                  </a:spcAft>
                </a:pPr>
                <a:r>
                  <a:rPr lang="en-US" sz="800" dirty="0" smtClean="0"/>
                  <a:t>Installation &amp; Integration</a:t>
                </a:r>
              </a:p>
              <a:p>
                <a:pPr algn="r">
                  <a:spcAft>
                    <a:spcPts val="600"/>
                  </a:spcAft>
                </a:pPr>
                <a:r>
                  <a:rPr lang="en-US" sz="800" dirty="0" smtClean="0"/>
                  <a:t>Hot Commissioning</a:t>
                </a:r>
              </a:p>
              <a:p>
                <a:pPr algn="r">
                  <a:spcAft>
                    <a:spcPts val="600"/>
                  </a:spcAft>
                </a:pPr>
                <a:r>
                  <a:rPr lang="en-US" sz="800" dirty="0" smtClean="0"/>
                  <a:t>Operation</a:t>
                </a:r>
                <a:endParaRPr lang="en-US" sz="800" dirty="0"/>
              </a:p>
            </p:txBody>
          </p:sp>
          <p:sp>
            <p:nvSpPr>
              <p:cNvPr id="17" name="Rectangle 16"/>
              <p:cNvSpPr/>
              <p:nvPr/>
            </p:nvSpPr>
            <p:spPr>
              <a:xfrm>
                <a:off x="72000" y="4869160"/>
                <a:ext cx="1980000" cy="1620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grpSp>
      <p:grpSp>
        <p:nvGrpSpPr>
          <p:cNvPr id="30" name="Group 29"/>
          <p:cNvGrpSpPr/>
          <p:nvPr/>
        </p:nvGrpSpPr>
        <p:grpSpPr>
          <a:xfrm>
            <a:off x="1979712" y="1362834"/>
            <a:ext cx="5868928" cy="5018494"/>
            <a:chOff x="1979712" y="1362834"/>
            <a:chExt cx="5868928" cy="5018494"/>
          </a:xfrm>
        </p:grpSpPr>
        <p:sp>
          <p:nvSpPr>
            <p:cNvPr id="11" name="TextBox 10"/>
            <p:cNvSpPr txBox="1"/>
            <p:nvPr/>
          </p:nvSpPr>
          <p:spPr>
            <a:xfrm>
              <a:off x="1979712" y="3409836"/>
              <a:ext cx="792088" cy="523220"/>
            </a:xfrm>
            <a:prstGeom prst="rect">
              <a:avLst/>
            </a:prstGeom>
            <a:noFill/>
          </p:spPr>
          <p:txBody>
            <a:bodyPr wrap="square" rtlCol="0">
              <a:spAutoFit/>
            </a:bodyPr>
            <a:lstStyle/>
            <a:p>
              <a:pPr algn="ctr"/>
              <a:r>
                <a:rPr lang="en-US" sz="1400" dirty="0" smtClean="0"/>
                <a:t>West sector</a:t>
              </a:r>
              <a:endParaRPr lang="en-US" sz="1400" dirty="0"/>
            </a:p>
          </p:txBody>
        </p:sp>
        <p:sp>
          <p:nvSpPr>
            <p:cNvPr id="12" name="TextBox 11"/>
            <p:cNvSpPr txBox="1"/>
            <p:nvPr/>
          </p:nvSpPr>
          <p:spPr>
            <a:xfrm>
              <a:off x="1979712" y="4777988"/>
              <a:ext cx="792088" cy="523220"/>
            </a:xfrm>
            <a:prstGeom prst="rect">
              <a:avLst/>
            </a:prstGeom>
            <a:noFill/>
          </p:spPr>
          <p:txBody>
            <a:bodyPr wrap="square" rtlCol="0">
              <a:spAutoFit/>
            </a:bodyPr>
            <a:lstStyle/>
            <a:p>
              <a:pPr algn="ctr"/>
              <a:r>
                <a:rPr lang="en-US" sz="1400" dirty="0" smtClean="0"/>
                <a:t>North sector</a:t>
              </a:r>
              <a:endParaRPr lang="en-US" sz="1400" dirty="0"/>
            </a:p>
          </p:txBody>
        </p:sp>
        <p:sp>
          <p:nvSpPr>
            <p:cNvPr id="13" name="TextBox 12"/>
            <p:cNvSpPr txBox="1"/>
            <p:nvPr/>
          </p:nvSpPr>
          <p:spPr>
            <a:xfrm>
              <a:off x="2051720" y="5427221"/>
              <a:ext cx="720080" cy="954107"/>
            </a:xfrm>
            <a:prstGeom prst="rect">
              <a:avLst/>
            </a:prstGeom>
            <a:noFill/>
          </p:spPr>
          <p:txBody>
            <a:bodyPr wrap="square" rtlCol="0">
              <a:spAutoFit/>
            </a:bodyPr>
            <a:lstStyle/>
            <a:p>
              <a:pPr algn="ctr"/>
              <a:r>
                <a:rPr lang="en-US" sz="1400" dirty="0" smtClean="0"/>
                <a:t>East and South sectors</a:t>
              </a:r>
              <a:endParaRPr lang="en-US" sz="1400" dirty="0"/>
            </a:p>
          </p:txBody>
        </p:sp>
        <p:grpSp>
          <p:nvGrpSpPr>
            <p:cNvPr id="29" name="Group 28"/>
            <p:cNvGrpSpPr/>
            <p:nvPr/>
          </p:nvGrpSpPr>
          <p:grpSpPr>
            <a:xfrm>
              <a:off x="3131840" y="1362834"/>
              <a:ext cx="4716800" cy="553998"/>
              <a:chOff x="3131840" y="1362834"/>
              <a:chExt cx="4716800" cy="553998"/>
            </a:xfrm>
          </p:grpSpPr>
          <p:sp>
            <p:nvSpPr>
              <p:cNvPr id="19" name="TextBox 18"/>
              <p:cNvSpPr txBox="1"/>
              <p:nvPr/>
            </p:nvSpPr>
            <p:spPr>
              <a:xfrm>
                <a:off x="3131840" y="1485945"/>
                <a:ext cx="648072" cy="430887"/>
              </a:xfrm>
              <a:prstGeom prst="rect">
                <a:avLst/>
              </a:prstGeom>
              <a:noFill/>
            </p:spPr>
            <p:txBody>
              <a:bodyPr wrap="square" rtlCol="0">
                <a:spAutoFit/>
              </a:bodyPr>
              <a:lstStyle/>
              <a:p>
                <a:pPr algn="ctr"/>
                <a:r>
                  <a:rPr lang="en-US" sz="1100" dirty="0" smtClean="0">
                    <a:solidFill>
                      <a:srgbClr val="1F497D">
                        <a:lumMod val="60000"/>
                        <a:lumOff val="40000"/>
                      </a:srgbClr>
                    </a:solidFill>
                  </a:rPr>
                  <a:t>Current  date</a:t>
                </a:r>
                <a:endParaRPr lang="en-US" sz="1100" dirty="0">
                  <a:solidFill>
                    <a:srgbClr val="1F497D">
                      <a:lumMod val="60000"/>
                      <a:lumOff val="40000"/>
                    </a:srgbClr>
                  </a:solidFill>
                </a:endParaRPr>
              </a:p>
            </p:txBody>
          </p:sp>
          <p:sp>
            <p:nvSpPr>
              <p:cNvPr id="20" name="TextBox 19"/>
              <p:cNvSpPr txBox="1"/>
              <p:nvPr/>
            </p:nvSpPr>
            <p:spPr>
              <a:xfrm>
                <a:off x="3995936" y="1409001"/>
                <a:ext cx="720080" cy="507831"/>
              </a:xfrm>
              <a:prstGeom prst="rect">
                <a:avLst/>
              </a:prstGeom>
              <a:noFill/>
            </p:spPr>
            <p:txBody>
              <a:bodyPr wrap="square" rtlCol="0">
                <a:spAutoFit/>
              </a:bodyPr>
              <a:lstStyle/>
              <a:p>
                <a:pPr algn="ctr"/>
                <a:r>
                  <a:rPr lang="en-US" sz="900" dirty="0" smtClean="0"/>
                  <a:t>Early Access D01/D03</a:t>
                </a:r>
                <a:endParaRPr lang="en-US" sz="900" dirty="0"/>
              </a:p>
            </p:txBody>
          </p:sp>
          <p:sp>
            <p:nvSpPr>
              <p:cNvPr id="23" name="TextBox 22"/>
              <p:cNvSpPr txBox="1"/>
              <p:nvPr/>
            </p:nvSpPr>
            <p:spPr>
              <a:xfrm>
                <a:off x="4499992" y="1409001"/>
                <a:ext cx="648072" cy="507831"/>
              </a:xfrm>
              <a:prstGeom prst="rect">
                <a:avLst/>
              </a:prstGeom>
              <a:noFill/>
            </p:spPr>
            <p:txBody>
              <a:bodyPr wrap="square" rtlCol="0">
                <a:spAutoFit/>
              </a:bodyPr>
              <a:lstStyle/>
              <a:p>
                <a:pPr algn="ctr"/>
                <a:r>
                  <a:rPr lang="en-US" sz="900" dirty="0" smtClean="0"/>
                  <a:t>Full Access D01/D03</a:t>
                </a:r>
                <a:endParaRPr lang="en-US" sz="900" dirty="0"/>
              </a:p>
            </p:txBody>
          </p:sp>
          <p:sp>
            <p:nvSpPr>
              <p:cNvPr id="24" name="TextBox 23"/>
              <p:cNvSpPr txBox="1"/>
              <p:nvPr/>
            </p:nvSpPr>
            <p:spPr>
              <a:xfrm>
                <a:off x="4860032" y="1362834"/>
                <a:ext cx="914536" cy="553998"/>
              </a:xfrm>
              <a:prstGeom prst="rect">
                <a:avLst/>
              </a:prstGeom>
              <a:noFill/>
            </p:spPr>
            <p:txBody>
              <a:bodyPr wrap="square" rtlCol="0">
                <a:spAutoFit/>
              </a:bodyPr>
              <a:lstStyle/>
              <a:p>
                <a:pPr algn="ctr"/>
                <a:r>
                  <a:rPr lang="en-US" sz="1000" dirty="0" smtClean="0">
                    <a:solidFill>
                      <a:srgbClr val="FF0000"/>
                    </a:solidFill>
                  </a:rPr>
                  <a:t>Beam on Target / 1</a:t>
                </a:r>
                <a:r>
                  <a:rPr lang="en-US" sz="1000" baseline="30000" dirty="0" smtClean="0">
                    <a:solidFill>
                      <a:srgbClr val="FF0000"/>
                    </a:solidFill>
                  </a:rPr>
                  <a:t>st</a:t>
                </a:r>
                <a:r>
                  <a:rPr lang="en-US" sz="1000" dirty="0" smtClean="0">
                    <a:solidFill>
                      <a:srgbClr val="FF0000"/>
                    </a:solidFill>
                  </a:rPr>
                  <a:t> spectrum</a:t>
                </a:r>
                <a:endParaRPr lang="en-US" sz="1000" dirty="0">
                  <a:solidFill>
                    <a:srgbClr val="FF0000"/>
                  </a:solidFill>
                </a:endParaRPr>
              </a:p>
            </p:txBody>
          </p:sp>
          <p:sp>
            <p:nvSpPr>
              <p:cNvPr id="28" name="TextBox 27"/>
              <p:cNvSpPr txBox="1"/>
              <p:nvPr/>
            </p:nvSpPr>
            <p:spPr>
              <a:xfrm>
                <a:off x="7020272" y="1412776"/>
                <a:ext cx="828368" cy="430887"/>
              </a:xfrm>
              <a:prstGeom prst="rect">
                <a:avLst/>
              </a:prstGeom>
              <a:noFill/>
            </p:spPr>
            <p:txBody>
              <a:bodyPr wrap="square" rtlCol="0">
                <a:spAutoFit/>
              </a:bodyPr>
              <a:lstStyle/>
              <a:p>
                <a:pPr algn="ctr"/>
                <a:r>
                  <a:rPr lang="en-US" sz="1100" dirty="0" smtClean="0">
                    <a:solidFill>
                      <a:srgbClr val="008000"/>
                    </a:solidFill>
                  </a:rPr>
                  <a:t>Start User Program</a:t>
                </a:r>
                <a:endParaRPr lang="en-US" sz="1100" dirty="0">
                  <a:solidFill>
                    <a:srgbClr val="008000"/>
                  </a:solidFill>
                </a:endParaRPr>
              </a:p>
            </p:txBody>
          </p:sp>
        </p:grpSp>
      </p:grpSp>
      <p:grpSp>
        <p:nvGrpSpPr>
          <p:cNvPr id="10" name="Group 9"/>
          <p:cNvGrpSpPr/>
          <p:nvPr/>
        </p:nvGrpSpPr>
        <p:grpSpPr>
          <a:xfrm>
            <a:off x="35496" y="1512000"/>
            <a:ext cx="5400600" cy="1242000"/>
            <a:chOff x="35496" y="1512000"/>
            <a:chExt cx="5400600" cy="1242000"/>
          </a:xfrm>
        </p:grpSpPr>
        <p:sp>
          <p:nvSpPr>
            <p:cNvPr id="4" name="Oval 3"/>
            <p:cNvSpPr>
              <a:spLocks noChangeAspect="1"/>
            </p:cNvSpPr>
            <p:nvPr/>
          </p:nvSpPr>
          <p:spPr>
            <a:xfrm>
              <a:off x="5148096" y="2466000"/>
              <a:ext cx="288000" cy="288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7" name="Straight Arrow Connector 6"/>
            <p:cNvCxnSpPr>
              <a:stCxn id="27" idx="3"/>
              <a:endCxn id="4" idx="1"/>
            </p:cNvCxnSpPr>
            <p:nvPr/>
          </p:nvCxnSpPr>
          <p:spPr>
            <a:xfrm>
              <a:off x="2267744" y="1835166"/>
              <a:ext cx="2922529" cy="673011"/>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5496" y="1512000"/>
              <a:ext cx="2232248" cy="646331"/>
            </a:xfrm>
            <a:prstGeom prst="rect">
              <a:avLst/>
            </a:prstGeom>
            <a:noFill/>
            <a:ln w="19050">
              <a:solidFill>
                <a:srgbClr val="FF0000"/>
              </a:solidFill>
            </a:ln>
          </p:spPr>
          <p:txBody>
            <a:bodyPr wrap="square" rtlCol="0">
              <a:spAutoFit/>
            </a:bodyPr>
            <a:lstStyle/>
            <a:p>
              <a:pPr>
                <a:spcAft>
                  <a:spcPts val="600"/>
                </a:spcAft>
              </a:pPr>
              <a:r>
                <a:rPr lang="en-US" sz="1200" dirty="0" smtClean="0"/>
                <a:t>Commissioning of test beam       – to demonstrate performance and inform instrument projects</a:t>
              </a:r>
            </a:p>
          </p:txBody>
        </p:sp>
      </p:grpSp>
      <p:sp>
        <p:nvSpPr>
          <p:cNvPr id="5" name="TextBox 4"/>
          <p:cNvSpPr txBox="1"/>
          <p:nvPr/>
        </p:nvSpPr>
        <p:spPr>
          <a:xfrm>
            <a:off x="-220135" y="1481667"/>
            <a:ext cx="184666" cy="369332"/>
          </a:xfrm>
          <a:prstGeom prst="rect">
            <a:avLst/>
          </a:prstGeom>
          <a:noFill/>
        </p:spPr>
        <p:txBody>
          <a:bodyPr wrap="none" rtlCol="0">
            <a:spAutoFit/>
          </a:bodyPr>
          <a:lstStyle/>
          <a:p>
            <a:endParaRPr lang="en-US" dirty="0"/>
          </a:p>
        </p:txBody>
      </p:sp>
      <p:sp>
        <p:nvSpPr>
          <p:cNvPr id="31" name="TextBox 30"/>
          <p:cNvSpPr txBox="1"/>
          <p:nvPr/>
        </p:nvSpPr>
        <p:spPr>
          <a:xfrm>
            <a:off x="5580112" y="1362834"/>
            <a:ext cx="1080120" cy="553998"/>
          </a:xfrm>
          <a:prstGeom prst="rect">
            <a:avLst/>
          </a:prstGeom>
          <a:noFill/>
        </p:spPr>
        <p:txBody>
          <a:bodyPr wrap="square" rtlCol="0">
            <a:spAutoFit/>
          </a:bodyPr>
          <a:lstStyle/>
          <a:p>
            <a:pPr algn="ctr"/>
            <a:r>
              <a:rPr lang="en-US" sz="1000" dirty="0" smtClean="0">
                <a:solidFill>
                  <a:srgbClr val="FF0000"/>
                </a:solidFill>
              </a:rPr>
              <a:t>Start Hot Commission </a:t>
            </a:r>
          </a:p>
          <a:p>
            <a:pPr algn="ctr"/>
            <a:r>
              <a:rPr lang="en-US" sz="1000" dirty="0" smtClean="0">
                <a:solidFill>
                  <a:srgbClr val="FF0000"/>
                </a:solidFill>
              </a:rPr>
              <a:t>User instruments</a:t>
            </a:r>
            <a:endParaRPr lang="en-US" sz="1000" dirty="0">
              <a:solidFill>
                <a:srgbClr val="FF0000"/>
              </a:solidFill>
            </a:endParaRPr>
          </a:p>
        </p:txBody>
      </p:sp>
      <p:grpSp>
        <p:nvGrpSpPr>
          <p:cNvPr id="48" name="Group 47"/>
          <p:cNvGrpSpPr/>
          <p:nvPr/>
        </p:nvGrpSpPr>
        <p:grpSpPr>
          <a:xfrm>
            <a:off x="3283200" y="6392367"/>
            <a:ext cx="5609280" cy="276999"/>
            <a:chOff x="3283200" y="6392361"/>
            <a:chExt cx="5609280" cy="276999"/>
          </a:xfrm>
        </p:grpSpPr>
        <p:sp>
          <p:nvSpPr>
            <p:cNvPr id="34" name="TextBox 33"/>
            <p:cNvSpPr txBox="1"/>
            <p:nvPr/>
          </p:nvSpPr>
          <p:spPr>
            <a:xfrm>
              <a:off x="3347864" y="6392361"/>
              <a:ext cx="5544616" cy="276999"/>
            </a:xfrm>
            <a:prstGeom prst="rect">
              <a:avLst/>
            </a:prstGeom>
            <a:noFill/>
          </p:spPr>
          <p:txBody>
            <a:bodyPr wrap="square" rtlCol="0">
              <a:spAutoFit/>
            </a:bodyPr>
            <a:lstStyle/>
            <a:p>
              <a:r>
                <a:rPr lang="en-US" sz="1200" dirty="0" smtClean="0"/>
                <a:t>2016       2017       2018      2019       2020       2021       2022      2023       2024       2025</a:t>
              </a:r>
              <a:endParaRPr lang="en-US" sz="1200" dirty="0"/>
            </a:p>
          </p:txBody>
        </p:sp>
        <p:grpSp>
          <p:nvGrpSpPr>
            <p:cNvPr id="47" name="Group 46"/>
            <p:cNvGrpSpPr/>
            <p:nvPr/>
          </p:nvGrpSpPr>
          <p:grpSpPr>
            <a:xfrm>
              <a:off x="3283200" y="6408000"/>
              <a:ext cx="5432400" cy="180000"/>
              <a:chOff x="3283200" y="6408000"/>
              <a:chExt cx="5432400" cy="180000"/>
            </a:xfrm>
          </p:grpSpPr>
          <p:cxnSp>
            <p:nvCxnSpPr>
              <p:cNvPr id="36" name="Straight Connector 35"/>
              <p:cNvCxnSpPr/>
              <p:nvPr/>
            </p:nvCxnSpPr>
            <p:spPr>
              <a:xfrm>
                <a:off x="3283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30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7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17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4612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048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4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088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320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1724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715600" y="6408000"/>
                <a:ext cx="0" cy="1800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9" name="Slide Number Placeholder 48"/>
          <p:cNvSpPr>
            <a:spLocks noGrp="1"/>
          </p:cNvSpPr>
          <p:nvPr>
            <p:ph type="sldNum" sz="quarter" idx="12"/>
          </p:nvPr>
        </p:nvSpPr>
        <p:spPr>
          <a:xfrm>
            <a:off x="6902896" y="6525350"/>
            <a:ext cx="2133600" cy="365125"/>
          </a:xfrm>
        </p:spPr>
        <p:txBody>
          <a:bodyPr/>
          <a:lstStyle/>
          <a:p>
            <a:fld id="{551115BC-487E-4422-894C-CB7CD3E79223}" type="slidenum">
              <a:rPr lang="sv-SE" smtClean="0">
                <a:solidFill>
                  <a:prstClr val="black">
                    <a:tint val="75000"/>
                  </a:prstClr>
                </a:solidFill>
              </a:rPr>
              <a:pPr/>
              <a:t>8</a:t>
            </a:fld>
            <a:endParaRPr lang="sv-SE" dirty="0">
              <a:solidFill>
                <a:prstClr val="black">
                  <a:tint val="75000"/>
                </a:prstClr>
              </a:solidFill>
            </a:endParaRPr>
          </a:p>
        </p:txBody>
      </p:sp>
      <p:sp>
        <p:nvSpPr>
          <p:cNvPr id="50" name="TextBox 49"/>
          <p:cNvSpPr txBox="1"/>
          <p:nvPr/>
        </p:nvSpPr>
        <p:spPr>
          <a:xfrm rot="1683905">
            <a:off x="3082339" y="3126389"/>
            <a:ext cx="6060162" cy="2554545"/>
          </a:xfrm>
          <a:prstGeom prst="rect">
            <a:avLst/>
          </a:prstGeom>
          <a:noFill/>
        </p:spPr>
        <p:txBody>
          <a:bodyPr wrap="square" rtlCol="0">
            <a:spAutoFit/>
          </a:bodyPr>
          <a:lstStyle/>
          <a:p>
            <a:r>
              <a:rPr lang="en-US" sz="16000" dirty="0" smtClean="0">
                <a:solidFill>
                  <a:prstClr val="black">
                    <a:alpha val="15000"/>
                  </a:prstClr>
                </a:solidFill>
              </a:rPr>
              <a:t>DRAFT</a:t>
            </a:r>
            <a:endParaRPr lang="en-US" sz="16000" dirty="0">
              <a:solidFill>
                <a:prstClr val="black">
                  <a:alpha val="15000"/>
                </a:prstClr>
              </a:solidFill>
            </a:endParaRPr>
          </a:p>
        </p:txBody>
      </p:sp>
    </p:spTree>
    <p:extLst>
      <p:ext uri="{BB962C8B-B14F-4D97-AF65-F5344CB8AC3E}">
        <p14:creationId xmlns:p14="http://schemas.microsoft.com/office/powerpoint/2010/main" val="392634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p:cNvSpPr>
          <p:nvPr>
            <p:ph type="title"/>
          </p:nvPr>
        </p:nvSpPr>
        <p:spPr>
          <a:xfrm>
            <a:off x="457204" y="44633"/>
            <a:ext cx="4159539" cy="1143001"/>
          </a:xfrm>
          <a:prstGeom prst="rect">
            <a:avLst/>
          </a:prstGeom>
        </p:spPr>
        <p:txBody>
          <a:bodyPr/>
          <a:lstStyle/>
          <a:p>
            <a:r>
              <a:rPr dirty="0"/>
              <a:t>NSS Project Instruments</a:t>
            </a:r>
          </a:p>
          <a:p>
            <a:r>
              <a:rPr dirty="0"/>
              <a:t>MOU Status</a:t>
            </a:r>
          </a:p>
        </p:txBody>
      </p:sp>
      <p:sp>
        <p:nvSpPr>
          <p:cNvPr id="488" name="Shape 488"/>
          <p:cNvSpPr>
            <a:spLocks noGrp="1"/>
          </p:cNvSpPr>
          <p:nvPr>
            <p:ph type="sldNum" sz="quarter" idx="2"/>
          </p:nvPr>
        </p:nvSpPr>
        <p:spPr>
          <a:xfrm>
            <a:off x="8505419" y="6404302"/>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pPr/>
              <a:t>9</a:t>
            </a:fld>
            <a:endParaRPr/>
          </a:p>
        </p:txBody>
      </p:sp>
      <p:graphicFrame>
        <p:nvGraphicFramePr>
          <p:cNvPr id="489" name="Table 489"/>
          <p:cNvGraphicFramePr/>
          <p:nvPr>
            <p:extLst>
              <p:ext uri="{D42A27DB-BD31-4B8C-83A1-F6EECF244321}">
                <p14:modId xmlns:p14="http://schemas.microsoft.com/office/powerpoint/2010/main" val="1632489284"/>
              </p:ext>
            </p:extLst>
          </p:nvPr>
        </p:nvGraphicFramePr>
        <p:xfrm>
          <a:off x="30095" y="1550504"/>
          <a:ext cx="7867408" cy="5205971"/>
        </p:xfrm>
        <a:graphic>
          <a:graphicData uri="http://schemas.openxmlformats.org/drawingml/2006/table">
            <a:tbl>
              <a:tblPr>
                <a:tableStyleId>{4C3C2611-4C71-4FC5-86AE-919BDF0F9419}</a:tableStyleId>
              </a:tblPr>
              <a:tblGrid>
                <a:gridCol w="804445"/>
                <a:gridCol w="2203506"/>
                <a:gridCol w="2589108"/>
                <a:gridCol w="692543"/>
                <a:gridCol w="274561"/>
                <a:gridCol w="459728"/>
                <a:gridCol w="367144"/>
                <a:gridCol w="476373"/>
              </a:tblGrid>
              <a:tr h="277027">
                <a:tc>
                  <a:txBody>
                    <a:bodyPr/>
                    <a:lstStyle/>
                    <a:p>
                      <a:pPr algn="ctr" defTabSz="914400">
                        <a:defRPr sz="1800" b="0" i="0"/>
                      </a:pPr>
                      <a:r>
                        <a:rPr sz="1200" b="1">
                          <a:solidFill>
                            <a:srgbClr val="FFFFFF"/>
                          </a:solidFill>
                        </a:rPr>
                        <a:t>class</a:t>
                      </a:r>
                    </a:p>
                  </a:txBody>
                  <a:tcPr marL="0" marR="0" marT="0" marB="0" anchor="ctr" horzOverflow="overflow">
                    <a:lnL w="6350">
                      <a:solidFill>
                        <a:srgbClr val="BFBFB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dirty="0">
                          <a:solidFill>
                            <a:srgbClr val="FFFFFF"/>
                          </a:solidFill>
                        </a:rPr>
                        <a:t>Instrument</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dirty="0">
                          <a:solidFill>
                            <a:srgbClr val="FFFFFF"/>
                          </a:solidFill>
                        </a:rPr>
                        <a:t>In-kind Partners  (% contribution)</a:t>
                      </a:r>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6350" cap="flat" cmpd="sng" algn="ctr">
                      <a:solidFill>
                        <a:srgbClr val="BFBFBF"/>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b="0" i="0"/>
                      </a:pPr>
                      <a:r>
                        <a:rPr lang="en-US" sz="1200" b="1" dirty="0" smtClean="0">
                          <a:solidFill>
                            <a:srgbClr val="FFFFFF"/>
                          </a:solidFill>
                        </a:rPr>
                        <a:t>Cost Book (M€)</a:t>
                      </a:r>
                    </a:p>
                  </a:txBody>
                  <a:tcPr marL="0" marR="0" marT="0" marB="0" anchor="ctr"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6350" cap="flat" cmpd="sng" algn="ctr">
                      <a:solidFill>
                        <a:srgbClr val="BFBFBF"/>
                      </a:solidFill>
                      <a:prstDash val="solid"/>
                      <a:round/>
                      <a:headEnd type="none" w="med" len="med"/>
                      <a:tailEnd type="none" w="med" len="med"/>
                    </a:lnB>
                    <a:solidFill>
                      <a:schemeClr val="accent1"/>
                    </a:solidFill>
                  </a:tcPr>
                </a:tc>
                <a:tc gridSpan="2">
                  <a:txBody>
                    <a:bodyPr/>
                    <a:lstStyle/>
                    <a:p>
                      <a:pPr algn="ctr" defTabSz="914400">
                        <a:defRPr sz="1800" b="0" i="0"/>
                      </a:pPr>
                      <a:r>
                        <a:rPr lang="en-US" sz="1200" b="1" dirty="0" smtClean="0">
                          <a:solidFill>
                            <a:srgbClr val="FFFFFF"/>
                          </a:solidFill>
                        </a:rPr>
                        <a:t>C</a:t>
                      </a:r>
                      <a:r>
                        <a:rPr sz="1200" b="1" dirty="0" smtClean="0">
                          <a:solidFill>
                            <a:srgbClr val="FFFFFF"/>
                          </a:solidFill>
                        </a:rPr>
                        <a:t>ost </a:t>
                      </a:r>
                      <a:r>
                        <a:rPr lang="en-US" sz="1200" b="1" dirty="0" smtClean="0">
                          <a:solidFill>
                            <a:srgbClr val="FFFFFF"/>
                          </a:solidFill>
                        </a:rPr>
                        <a:t>Target</a:t>
                      </a:r>
                    </a:p>
                    <a:p>
                      <a:pPr algn="ctr" defTabSz="914400">
                        <a:defRPr sz="1800" b="0" i="0"/>
                      </a:pPr>
                      <a:r>
                        <a:rPr sz="1200" b="1" dirty="0" smtClean="0">
                          <a:solidFill>
                            <a:srgbClr val="FFFFFF"/>
                          </a:solidFill>
                        </a:rPr>
                        <a:t>(</a:t>
                      </a:r>
                      <a:r>
                        <a:rPr sz="1200" b="1" dirty="0">
                          <a:solidFill>
                            <a:srgbClr val="FFFFFF"/>
                          </a:solidFill>
                        </a:rPr>
                        <a:t>M€)</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hMerge="1">
                  <a:txBody>
                    <a:bodyPr/>
                    <a:lstStyle/>
                    <a:p>
                      <a:pPr algn="ctr" defTabSz="914400">
                        <a:defRPr sz="1800" b="0" i="0"/>
                      </a:pPr>
                      <a:endParaRPr sz="1200" b="1" dirty="0">
                        <a:solidFill>
                          <a:srgbClr val="FFFFFF"/>
                        </a:solidFill>
                      </a:endParaRP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a:solidFill>
                            <a:srgbClr val="FFFFFF"/>
                          </a:solidFill>
                        </a:rPr>
                        <a:t>% IK</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c>
                  <a:txBody>
                    <a:bodyPr/>
                    <a:lstStyle/>
                    <a:p>
                      <a:pPr algn="ctr" defTabSz="914400">
                        <a:defRPr sz="1800" b="0" i="0"/>
                      </a:pPr>
                      <a:r>
                        <a:rPr sz="1200" b="1" dirty="0" smtClean="0">
                          <a:solidFill>
                            <a:srgbClr val="FFFFFF"/>
                          </a:solidFill>
                        </a:rPr>
                        <a:t>Cash </a:t>
                      </a:r>
                      <a:r>
                        <a:rPr sz="1200" b="1" dirty="0">
                          <a:solidFill>
                            <a:srgbClr val="FFFFFF"/>
                          </a:solidFill>
                        </a:rPr>
                        <a:t>(M€)</a:t>
                      </a:r>
                    </a:p>
                  </a:txBody>
                  <a:tcPr marL="0" marR="0" marT="0" marB="0" anchor="ctr" horzOverflow="overflow">
                    <a:lnL w="12700">
                      <a:solidFill>
                        <a:srgbClr val="FFFFFF"/>
                      </a:solidFill>
                    </a:lnL>
                    <a:lnR w="12700">
                      <a:solidFill>
                        <a:srgbClr val="FFFFFF"/>
                      </a:solidFill>
                    </a:lnR>
                    <a:lnT w="12700">
                      <a:solidFill>
                        <a:srgbClr val="FFFFFF"/>
                      </a:solidFill>
                    </a:lnT>
                    <a:lnB w="6350">
                      <a:solidFill>
                        <a:srgbClr val="BFBFBF"/>
                      </a:solidFill>
                    </a:lnB>
                    <a:solidFill>
                      <a:schemeClr val="accent1"/>
                    </a:solidFill>
                  </a:tcPr>
                </a:tc>
              </a:tr>
              <a:tr h="316603">
                <a:tc rowSpan="4">
                  <a:txBody>
                    <a:bodyPr/>
                    <a:lstStyle/>
                    <a:p>
                      <a:pPr algn="ctr" defTabSz="914400">
                        <a:defRPr sz="1800" b="0" i="0"/>
                      </a:pPr>
                      <a:r>
                        <a:rPr sz="1000"/>
                        <a:t>Large scale structures</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dirty="0"/>
                        <a:t>LOKI broadband SANS</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dirty="0"/>
                        <a:t>UK (ISIS) </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b="0" i="0"/>
                      </a:pPr>
                      <a:r>
                        <a:rPr lang="en-US" sz="1000" dirty="0" smtClean="0"/>
                        <a:t>12.2</a:t>
                      </a:r>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endParaRPr lang="en-US"/>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dirty="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b="1"/>
                        <a:t>90%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dirty="0"/>
                        <a:t>3.66</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11069">
                <a:tc vMerge="1">
                  <a:txBody>
                    <a:bodyPr/>
                    <a:lstStyle/>
                    <a:p>
                      <a:endParaRPr lang="en-US"/>
                    </a:p>
                  </a:txBody>
                  <a:tcPr/>
                </a:tc>
                <a:tc>
                  <a:txBody>
                    <a:bodyPr/>
                    <a:lstStyle/>
                    <a:p>
                      <a:pPr algn="l" defTabSz="914400">
                        <a:defRPr sz="1800" b="0" i="0"/>
                      </a:pPr>
                      <a:r>
                        <a:rPr sz="1000"/>
                        <a:t>SKADI general-purpose SANS (note 1)</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b="1"/>
                        <a:t>DE(FZJ 50%) + FR(LLB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197877">
                <a:tc vMerge="1">
                  <a:txBody>
                    <a:bodyPr/>
                    <a:lstStyle/>
                    <a:p>
                      <a:endParaRPr lang="en-US"/>
                    </a:p>
                  </a:txBody>
                  <a:tcPr/>
                </a:tc>
                <a:tc>
                  <a:txBody>
                    <a:bodyPr/>
                    <a:lstStyle/>
                    <a:p>
                      <a:pPr algn="l" defTabSz="914400">
                        <a:defRPr sz="1800" b="0" i="0"/>
                      </a:pPr>
                      <a:r>
                        <a:rPr sz="1000" dirty="0"/>
                        <a:t>ESTIA focusing reflectometer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dirty="0"/>
                        <a:t>CH(PSI)</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9</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0.45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197877">
                <a:tc vMerge="1">
                  <a:txBody>
                    <a:bodyPr/>
                    <a:lstStyle/>
                    <a:p>
                      <a:endParaRPr lang="en-US"/>
                    </a:p>
                  </a:txBody>
                  <a:tcPr/>
                </a:tc>
                <a:tc>
                  <a:txBody>
                    <a:bodyPr/>
                    <a:lstStyle/>
                    <a:p>
                      <a:pPr algn="l" defTabSz="914400">
                        <a:defRPr sz="1800" b="0" i="0"/>
                      </a:pPr>
                      <a:r>
                        <a:rPr sz="1000"/>
                        <a:t>FREIA liquids reflectometer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b="1"/>
                        <a:t>UK (ISIS)</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9</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0.45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58339">
                <a:tc rowSpan="4">
                  <a:txBody>
                    <a:bodyPr/>
                    <a:lstStyle/>
                    <a:p>
                      <a:pPr algn="ctr" defTabSz="914400">
                        <a:defRPr sz="1800" b="0" i="0"/>
                      </a:pPr>
                      <a:r>
                        <a:rPr sz="1000"/>
                        <a:t>Diffraction</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a:t>NMX macromolecular crystallography</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pPr>
                      <a:r>
                        <a:rPr dirty="0"/>
                        <a:t>ESS  (&lt;30%) + </a:t>
                      </a:r>
                      <a:r>
                        <a:rPr b="0" dirty="0"/>
                        <a:t>HU (</a:t>
                      </a:r>
                      <a:r>
                        <a:rPr b="0" dirty="0" smtClean="0"/>
                        <a:t>Wigner</a:t>
                      </a:r>
                      <a:r>
                        <a:rPr lang="sv-SE" b="0" dirty="0" smtClean="0"/>
                        <a:t> and Centre for Energy Research</a:t>
                      </a:r>
                      <a:r>
                        <a:rPr b="0" dirty="0" smtClean="0"/>
                        <a:t>) </a:t>
                      </a:r>
                      <a:r>
                        <a:rPr b="0" dirty="0"/>
                        <a:t>+ FR (LLB</a:t>
                      </a:r>
                      <a:r>
                        <a:rPr b="0" dirty="0" smtClean="0"/>
                        <a:t>)</a:t>
                      </a:r>
                      <a:r>
                        <a:rPr lang="sv-SE" b="0" dirty="0" smtClean="0"/>
                        <a:t> </a:t>
                      </a:r>
                      <a:r>
                        <a:rPr b="0" dirty="0" smtClean="0"/>
                        <a:t>+ </a:t>
                      </a:r>
                      <a:r>
                        <a:rPr lang="x-none" b="0" dirty="0" smtClean="0"/>
                        <a:t>NO</a:t>
                      </a:r>
                      <a:r>
                        <a:rPr lang="x-none" b="0" baseline="0" dirty="0" smtClean="0"/>
                        <a:t> (Bergen Uni)</a:t>
                      </a:r>
                      <a:endParaRPr b="0" dirty="0"/>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sz="1800" b="0" i="0"/>
                      </a:pPr>
                      <a:r>
                        <a:rPr lang="en-US" sz="1000" dirty="0" smtClean="0"/>
                        <a:t>11.7</a:t>
                      </a:r>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endParaRPr lang="en-US"/>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dirty="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b="1"/>
                        <a:t>70%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3.50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11069">
                <a:tc vMerge="1">
                  <a:txBody>
                    <a:bodyPr/>
                    <a:lstStyle/>
                    <a:p>
                      <a:endParaRPr lang="en-US"/>
                    </a:p>
                  </a:txBody>
                  <a:tcPr/>
                </a:tc>
                <a:tc>
                  <a:txBody>
                    <a:bodyPr/>
                    <a:lstStyle/>
                    <a:p>
                      <a:pPr algn="l" defTabSz="914400">
                        <a:defRPr sz="1800" b="0" i="0"/>
                      </a:pPr>
                      <a:r>
                        <a:rPr sz="1000"/>
                        <a:t>DREAM powder diffractometer (bispectral)</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rPr dirty="0"/>
                        <a:t>DE(FZJ 75%) +</a:t>
                      </a:r>
                      <a:r>
                        <a:rPr b="0" dirty="0"/>
                        <a:t> FR(LLB 25%)</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dirty="0"/>
                        <a:t>0.60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vMerge="1">
                  <a:txBody>
                    <a:bodyPr/>
                    <a:lstStyle/>
                    <a:p>
                      <a:endParaRPr lang="en-US"/>
                    </a:p>
                  </a:txBody>
                  <a:tcPr/>
                </a:tc>
                <a:tc>
                  <a:txBody>
                    <a:bodyPr/>
                    <a:lstStyle/>
                    <a:p>
                      <a:pPr algn="l" defTabSz="914400">
                        <a:defRPr sz="1800" b="0" i="0"/>
                      </a:pPr>
                      <a:r>
                        <a:rPr sz="1000"/>
                        <a:t>HEIMDAL hybrid diffractometer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solidFill>
                            <a:srgbClr val="3366FF"/>
                          </a:solidFill>
                        </a:defRPr>
                      </a:pPr>
                      <a:r>
                        <a:rPr dirty="0">
                          <a:solidFill>
                            <a:srgbClr val="340053"/>
                          </a:solidFill>
                        </a:rPr>
                        <a:t>DK</a:t>
                      </a:r>
                      <a:r>
                        <a:rPr dirty="0">
                          <a:solidFill>
                            <a:srgbClr val="000000"/>
                          </a:solidFill>
                        </a:rPr>
                        <a:t>(AU 30%)</a:t>
                      </a:r>
                      <a:r>
                        <a:rPr b="0" dirty="0">
                          <a:solidFill>
                            <a:srgbClr val="000000"/>
                          </a:solidFill>
                        </a:rPr>
                        <a:t> +CH(PSI) +NO (IFE) </a:t>
                      </a:r>
                      <a:r>
                        <a:rPr b="0" dirty="0" smtClean="0">
                          <a:solidFill>
                            <a:srgbClr val="000000"/>
                          </a:solidFill>
                        </a:rPr>
                        <a:t> </a:t>
                      </a:r>
                      <a:endParaRPr b="0" dirty="0">
                        <a:solidFill>
                          <a:srgbClr val="000000"/>
                        </a:solidFill>
                      </a:endParaRP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70%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b="0" i="0"/>
                      </a:pPr>
                      <a:endParaRPr/>
                    </a:p>
                  </a:txBody>
                  <a:tcPr marL="0" marR="0" marT="0" marB="0" anchor="b" horzOverflow="overflow">
                    <a:lnL w="6350">
                      <a:solidFill>
                        <a:srgbClr val="BFBFBF"/>
                      </a:solidFill>
                    </a:lnL>
                    <a:lnR w="6350">
                      <a:solidFill>
                        <a:srgbClr val="BFBFBF"/>
                      </a:solidFill>
                    </a:lnR>
                    <a:lnT w="6350">
                      <a:solidFill>
                        <a:srgbClr val="BFBFBF"/>
                      </a:solidFill>
                    </a:lnT>
                    <a:lnB w="6350">
                      <a:solidFill>
                        <a:srgbClr val="BFBFBF"/>
                      </a:solidFill>
                    </a:lnB>
                    <a:noFill/>
                  </a:tcPr>
                </a:tc>
              </a:tr>
              <a:tr h="211069">
                <a:tc vMerge="1">
                  <a:txBody>
                    <a:bodyPr/>
                    <a:lstStyle/>
                    <a:p>
                      <a:endParaRPr lang="en-US"/>
                    </a:p>
                  </a:txBody>
                  <a:tcPr/>
                </a:tc>
                <a:tc>
                  <a:txBody>
                    <a:bodyPr/>
                    <a:lstStyle/>
                    <a:p>
                      <a:pPr algn="l" defTabSz="914400">
                        <a:defRPr sz="1800" b="0" i="0"/>
                      </a:pPr>
                      <a:r>
                        <a:rPr sz="1000"/>
                        <a:t>MAGIC magnetism single-crystal diffractometer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rPr dirty="0"/>
                        <a:t>FR (LLB </a:t>
                      </a:r>
                      <a:r>
                        <a:rPr lang="x-none" dirty="0" smtClean="0"/>
                        <a:t>6</a:t>
                      </a:r>
                      <a:r>
                        <a:rPr dirty="0" smtClean="0"/>
                        <a:t>5</a:t>
                      </a:r>
                      <a:r>
                        <a:rPr dirty="0"/>
                        <a:t>%)</a:t>
                      </a:r>
                      <a:r>
                        <a:rPr b="0" dirty="0"/>
                        <a:t> + DE (FZJ </a:t>
                      </a:r>
                      <a:r>
                        <a:rPr b="0" dirty="0" smtClean="0"/>
                        <a:t>2</a:t>
                      </a:r>
                      <a:r>
                        <a:rPr lang="x-none" b="0" dirty="0" smtClean="0"/>
                        <a:t>0</a:t>
                      </a:r>
                      <a:r>
                        <a:rPr b="0" dirty="0" smtClean="0"/>
                        <a:t>%)</a:t>
                      </a:r>
                      <a:r>
                        <a:rPr lang="x-none" b="0" dirty="0" smtClean="0"/>
                        <a:t> + CH (PSI 15%)</a:t>
                      </a:r>
                      <a:endParaRPr b="0" dirty="0"/>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rowSpan="2">
                  <a:txBody>
                    <a:bodyPr/>
                    <a:lstStyle/>
                    <a:p>
                      <a:pPr algn="ctr" defTabSz="914400">
                        <a:defRPr sz="1800" b="0" i="0"/>
                      </a:pPr>
                      <a:r>
                        <a:rPr sz="1000"/>
                        <a:t>Engineering</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a:t>BEER engineering diffractometer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dirty="0"/>
                        <a:t>DE (HZG 50%), CZ (NPI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197877">
                <a:tc vMerge="1">
                  <a:txBody>
                    <a:bodyPr/>
                    <a:lstStyle/>
                    <a:p>
                      <a:endParaRPr lang="en-US"/>
                    </a:p>
                  </a:txBody>
                  <a:tcPr/>
                </a:tc>
                <a:tc>
                  <a:txBody>
                    <a:bodyPr/>
                    <a:lstStyle/>
                    <a:p>
                      <a:pPr algn="l" defTabSz="914400">
                        <a:defRPr sz="1800" b="0" i="0"/>
                      </a:pPr>
                      <a:r>
                        <a:rPr sz="1000"/>
                        <a:t>ODIN multi-purpose imaging</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t>ESS</a:t>
                      </a:r>
                      <a:r>
                        <a:rPr b="0"/>
                        <a:t> -&gt;  DE(TUM 50%) +CH (PSI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9</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0.45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rowSpan="6">
                  <a:txBody>
                    <a:bodyPr/>
                    <a:lstStyle/>
                    <a:p>
                      <a:pPr algn="ctr" defTabSz="914400">
                        <a:defRPr sz="1800" b="0" i="0"/>
                      </a:pPr>
                      <a:r>
                        <a:rPr sz="1000"/>
                        <a:t>Spectroscopy</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a:t>C-SPEC cold chopper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800" b="0" i="0"/>
                      </a:pPr>
                      <a:r>
                        <a:rPr sz="1000" b="1" dirty="0"/>
                        <a:t>DE(TUM 50%) + FR(LLB 50%)</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dirty="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47346">
                <a:tc vMerge="1">
                  <a:txBody>
                    <a:bodyPr/>
                    <a:lstStyle/>
                    <a:p>
                      <a:endParaRPr lang="en-US"/>
                    </a:p>
                  </a:txBody>
                  <a:tcPr/>
                </a:tc>
                <a:tc>
                  <a:txBody>
                    <a:bodyPr/>
                    <a:lstStyle/>
                    <a:p>
                      <a:pPr algn="l" defTabSz="914400">
                        <a:defRPr sz="1800" b="0" i="0"/>
                      </a:pPr>
                      <a:r>
                        <a:rPr sz="1000"/>
                        <a:t>BIFROST extreme-environments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solidFill>
                            <a:srgbClr val="3366FF"/>
                          </a:solidFill>
                        </a:defRPr>
                      </a:pPr>
                      <a:r>
                        <a:rPr dirty="0">
                          <a:solidFill>
                            <a:srgbClr val="800000"/>
                          </a:solidFill>
                        </a:rPr>
                        <a:t>DK</a:t>
                      </a:r>
                      <a:r>
                        <a:rPr dirty="0">
                          <a:solidFill>
                            <a:srgbClr val="000000"/>
                          </a:solidFill>
                        </a:rPr>
                        <a:t>(DTU/KU 30%)</a:t>
                      </a:r>
                      <a:r>
                        <a:rPr b="0" dirty="0">
                          <a:solidFill>
                            <a:srgbClr val="000000"/>
                          </a:solidFill>
                        </a:rPr>
                        <a:t> +CH(PSI) + </a:t>
                      </a:r>
                      <a:r>
                        <a:rPr b="0" dirty="0" smtClean="0">
                          <a:solidFill>
                            <a:srgbClr val="000000"/>
                          </a:solidFill>
                        </a:rPr>
                        <a:t>HU(</a:t>
                      </a:r>
                      <a:r>
                        <a:rPr b="0" dirty="0">
                          <a:solidFill>
                            <a:srgbClr val="000000"/>
                          </a:solidFill>
                        </a:rPr>
                        <a:t>Wigner) +NO (IFE</a:t>
                      </a:r>
                      <a:r>
                        <a:rPr b="0" dirty="0" smtClean="0">
                          <a:solidFill>
                            <a:srgbClr val="000000"/>
                          </a:solidFill>
                        </a:rPr>
                        <a:t>)</a:t>
                      </a:r>
                      <a:r>
                        <a:rPr lang="sv-SE" b="0" dirty="0" smtClean="0">
                          <a:solidFill>
                            <a:srgbClr val="000000"/>
                          </a:solidFill>
                        </a:rPr>
                        <a:t> + FR(LLB)</a:t>
                      </a:r>
                      <a:endParaRPr b="0" dirty="0">
                        <a:solidFill>
                          <a:srgbClr val="000000"/>
                        </a:solidFill>
                      </a:endParaRP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dirty="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70%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800" b="0" i="0"/>
                      </a:pPr>
                      <a:r>
                        <a:rPr sz="1000" dirty="0"/>
                        <a:t> </a:t>
                      </a:r>
                    </a:p>
                  </a:txBody>
                  <a:tcPr marL="0" marR="0" marT="0" marB="0" anchor="b"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1069">
                <a:tc vMerge="1">
                  <a:txBody>
                    <a:bodyPr/>
                    <a:lstStyle/>
                    <a:p>
                      <a:endParaRPr lang="en-US"/>
                    </a:p>
                  </a:txBody>
                  <a:tcPr/>
                </a:tc>
                <a:tc>
                  <a:txBody>
                    <a:bodyPr/>
                    <a:lstStyle/>
                    <a:p>
                      <a:pPr algn="l" defTabSz="914400">
                        <a:defRPr sz="1800" b="0" i="0"/>
                      </a:pPr>
                      <a:r>
                        <a:rPr sz="1000"/>
                        <a:t>T-REX bispectral chopper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pPr>
                      <a:r>
                        <a:rPr dirty="0"/>
                        <a:t>DE (FZJ 75%)</a:t>
                      </a:r>
                      <a:r>
                        <a:rPr b="0" dirty="0"/>
                        <a:t> + IT </a:t>
                      </a:r>
                      <a:r>
                        <a:rPr b="0" dirty="0" smtClean="0"/>
                        <a:t>(</a:t>
                      </a:r>
                      <a:r>
                        <a:rPr lang="sv-SE" b="0" dirty="0" smtClean="0"/>
                        <a:t>CNR</a:t>
                      </a:r>
                      <a:r>
                        <a:rPr lang="sv-SE" b="0" baseline="0" dirty="0" smtClean="0"/>
                        <a:t> </a:t>
                      </a:r>
                      <a:r>
                        <a:rPr b="0" dirty="0" smtClean="0"/>
                        <a:t>25</a:t>
                      </a:r>
                      <a:r>
                        <a:rPr b="0" dirty="0"/>
                        <a:t>%)</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0.75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r>
              <a:tr h="211069">
                <a:tc vMerge="1">
                  <a:txBody>
                    <a:bodyPr/>
                    <a:lstStyle/>
                    <a:p>
                      <a:endParaRPr lang="en-US"/>
                    </a:p>
                  </a:txBody>
                  <a:tcPr/>
                </a:tc>
                <a:tc>
                  <a:txBody>
                    <a:bodyPr/>
                    <a:lstStyle/>
                    <a:p>
                      <a:pPr algn="l" defTabSz="914400">
                        <a:defRPr sz="1800" b="0" i="0"/>
                      </a:pPr>
                      <a:r>
                        <a:rPr sz="1000"/>
                        <a:t>VESPA vibrational spectroscopy</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i="0"/>
                      </a:pPr>
                      <a:r>
                        <a:t>IT</a:t>
                      </a:r>
                      <a:r>
                        <a:rPr b="0"/>
                        <a:t> (CNR) + UK (ISIS)</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100%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000" b="0" i="0"/>
                      </a:pPr>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316603">
                <a:tc vMerge="1">
                  <a:txBody>
                    <a:bodyPr/>
                    <a:lstStyle/>
                    <a:p>
                      <a:endParaRPr lang="en-US"/>
                    </a:p>
                  </a:txBody>
                  <a:tcPr/>
                </a:tc>
                <a:tc>
                  <a:txBody>
                    <a:bodyPr/>
                    <a:lstStyle/>
                    <a:p>
                      <a:pPr algn="l" defTabSz="914400">
                        <a:defRPr sz="1800" b="0" i="0"/>
                      </a:pPr>
                      <a:r>
                        <a:rPr sz="1000"/>
                        <a:t>MIRACLES backscattering spectrometer</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i="0">
                          <a:solidFill>
                            <a:srgbClr val="3366FF"/>
                          </a:solidFill>
                        </a:defRPr>
                      </a:pPr>
                      <a:r>
                        <a:rPr b="0" dirty="0" smtClean="0">
                          <a:solidFill>
                            <a:srgbClr val="000000"/>
                          </a:solidFill>
                        </a:rPr>
                        <a:t>E</a:t>
                      </a:r>
                      <a:r>
                        <a:rPr lang="x-none" b="0" dirty="0" smtClean="0">
                          <a:solidFill>
                            <a:srgbClr val="000000"/>
                          </a:solidFill>
                        </a:rPr>
                        <a:t>S</a:t>
                      </a:r>
                      <a:r>
                        <a:rPr b="0" dirty="0" smtClean="0">
                          <a:solidFill>
                            <a:srgbClr val="000000"/>
                          </a:solidFill>
                        </a:rPr>
                        <a:t>S</a:t>
                      </a:r>
                      <a:r>
                        <a:rPr b="0" dirty="0">
                          <a:solidFill>
                            <a:srgbClr val="000000"/>
                          </a:solidFill>
                        </a:rPr>
                        <a:t>(Bilbao) </a:t>
                      </a:r>
                      <a:r>
                        <a:rPr b="0" dirty="0" smtClean="0">
                          <a:solidFill>
                            <a:srgbClr val="000000"/>
                          </a:solidFill>
                        </a:rPr>
                        <a:t>+</a:t>
                      </a:r>
                      <a:r>
                        <a:rPr lang="x-none" b="0" dirty="0" smtClean="0">
                          <a:solidFill>
                            <a:srgbClr val="000000"/>
                          </a:solidFill>
                        </a:rPr>
                        <a:t> </a:t>
                      </a:r>
                      <a:r>
                        <a:rPr b="0" dirty="0" smtClean="0">
                          <a:solidFill>
                            <a:srgbClr val="000000"/>
                          </a:solidFill>
                        </a:rPr>
                        <a:t>HU </a:t>
                      </a:r>
                      <a:r>
                        <a:rPr b="0" dirty="0">
                          <a:solidFill>
                            <a:srgbClr val="000000"/>
                          </a:solidFill>
                        </a:rPr>
                        <a:t>(Wigner) + </a:t>
                      </a:r>
                      <a:r>
                        <a:rPr lang="x-none" b="0" dirty="0" smtClean="0">
                          <a:solidFill>
                            <a:srgbClr val="000000"/>
                          </a:solidFill>
                        </a:rPr>
                        <a:t>DK (KU) + </a:t>
                      </a:r>
                      <a:r>
                        <a:rPr b="0" dirty="0" smtClean="0">
                          <a:solidFill>
                            <a:srgbClr val="000000"/>
                          </a:solidFill>
                        </a:rPr>
                        <a:t>ESS</a:t>
                      </a:r>
                      <a:endParaRPr b="0" dirty="0">
                        <a:solidFill>
                          <a:srgbClr val="000000"/>
                        </a:solidFill>
                      </a:endParaRP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defTabSz="914400">
                        <a:defRPr sz="1800" b="0" i="0"/>
                      </a:pPr>
                      <a:endParaRPr sz="100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gridSpan="2">
                  <a:txBody>
                    <a:bodyPr/>
                    <a:lstStyle/>
                    <a:p>
                      <a:pPr algn="ctr" defTabSz="914400">
                        <a:defRPr sz="1800" b="0" i="0"/>
                      </a:pPr>
                      <a:r>
                        <a:rPr sz="1000"/>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hMerge="1">
                  <a:txBody>
                    <a:bodyPr/>
                    <a:lstStyle/>
                    <a:p>
                      <a:pPr algn="ctr" defTabSz="914400">
                        <a:defRPr sz="1800" b="0" i="0"/>
                      </a:pPr>
                      <a:endParaRPr sz="1000"/>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ctr" defTabSz="914400">
                        <a:defRPr sz="1800" b="0" i="0"/>
                      </a:pPr>
                      <a:r>
                        <a:rPr sz="1000"/>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FFFFF"/>
                    </a:solidFill>
                  </a:tcPr>
                </a:tc>
                <a:tc>
                  <a:txBody>
                    <a:bodyPr/>
                    <a:lstStyle/>
                    <a:p>
                      <a:pPr algn="l" defTabSz="914400">
                        <a:defRPr sz="1000" b="0" i="0"/>
                      </a:pPr>
                      <a:endParaRPr/>
                    </a:p>
                  </a:txBody>
                  <a:tcPr marL="0" marR="0" marT="0" marB="0" anchor="b" horzOverflow="overflow">
                    <a:lnL w="6350">
                      <a:solidFill>
                        <a:srgbClr val="BFBFBF"/>
                      </a:solidFill>
                    </a:lnL>
                    <a:lnR w="6350">
                      <a:solidFill>
                        <a:srgbClr val="BFBFBF"/>
                      </a:solidFill>
                    </a:lnR>
                    <a:lnT w="6350">
                      <a:solidFill>
                        <a:srgbClr val="BFBFBF"/>
                      </a:solidFill>
                    </a:lnT>
                    <a:lnB w="6350">
                      <a:solidFill>
                        <a:srgbClr val="BFBFBF"/>
                      </a:solidFill>
                    </a:lnB>
                    <a:noFill/>
                  </a:tcPr>
                </a:tc>
              </a:tr>
              <a:tr h="212250">
                <a:tc vMerge="1">
                  <a:txBody>
                    <a:bodyPr/>
                    <a:lstStyle/>
                    <a:p>
                      <a:endParaRPr lang="en-US"/>
                    </a:p>
                  </a:txBody>
                  <a:tcPr/>
                </a:tc>
                <a:tc>
                  <a:txBody>
                    <a:bodyPr/>
                    <a:lstStyle/>
                    <a:p>
                      <a:pPr algn="ctr" defTabSz="914400">
                        <a:defRPr sz="1000" b="0" i="0"/>
                      </a:pPr>
                      <a:r>
                        <a:rPr dirty="0"/>
                        <a:t>16th Spectrometer </a:t>
                      </a:r>
                      <a:endParaRPr dirty="0">
                        <a:solidFill>
                          <a:srgbClr val="800000"/>
                        </a:solidFill>
                      </a:endParaRPr>
                    </a:p>
                    <a:p>
                      <a:pPr algn="ctr" defTabSz="914400">
                        <a:defRPr sz="1000" b="0" i="0"/>
                      </a:pPr>
                      <a:r>
                        <a:rPr b="1" dirty="0">
                          <a:solidFill>
                            <a:srgbClr val="800000"/>
                          </a:solidFill>
                        </a:rPr>
                        <a:t>(VOR or Spin-Echo, Decide 2018)</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l" defTabSz="914400">
                        <a:defRPr sz="1000" b="0" i="0">
                          <a:solidFill>
                            <a:srgbClr val="FF0000"/>
                          </a:solidFill>
                        </a:defRPr>
                      </a:pPr>
                      <a:r>
                        <a:rPr dirty="0">
                          <a:solidFill>
                            <a:srgbClr val="800000"/>
                          </a:solidFill>
                        </a:rPr>
                        <a:t>Wigner Institute (HU) for VOR </a:t>
                      </a:r>
                      <a:r>
                        <a:rPr i="1" u="sng" dirty="0">
                          <a:solidFill>
                            <a:srgbClr val="800000"/>
                          </a:solidFill>
                        </a:rPr>
                        <a:t>or</a:t>
                      </a:r>
                      <a:r>
                        <a:rPr dirty="0">
                          <a:solidFill>
                            <a:srgbClr val="800000"/>
                          </a:solidFill>
                        </a:rPr>
                        <a:t> Juelich and TUM for Spin-Echo</a:t>
                      </a:r>
                      <a:r>
                        <a:rPr dirty="0"/>
                        <a:t> </a:t>
                      </a:r>
                    </a:p>
                  </a:txBody>
                  <a:tcPr marL="0" marR="0" marT="0" marB="0" anchor="ctr" horzOverflow="overflow">
                    <a:lnL w="6350" cap="flat" cmpd="sng" algn="ctr">
                      <a:solidFill>
                        <a:srgbClr val="BFBFB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defTabSz="914400">
                        <a:defRPr sz="1800" b="0" i="0"/>
                      </a:pPr>
                      <a:endParaRPr sz="1000">
                        <a:solidFill>
                          <a:srgbClr val="FF0000"/>
                        </a:solidFill>
                      </a:endParaRPr>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2">
                  <a:txBody>
                    <a:bodyPr/>
                    <a:lstStyle/>
                    <a:p>
                      <a:pPr algn="ctr" defTabSz="914400">
                        <a:defRPr sz="1800" b="0" i="0"/>
                      </a:pPr>
                      <a:r>
                        <a:rPr sz="1000">
                          <a:solidFill>
                            <a:srgbClr val="FF0000"/>
                          </a:solidFill>
                        </a:rPr>
                        <a:t>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hMerge="1">
                  <a:txBody>
                    <a:bodyPr/>
                    <a:lstStyle/>
                    <a:p>
                      <a:pPr algn="ctr" defTabSz="914400">
                        <a:defRPr sz="1800" b="0" i="0"/>
                      </a:pPr>
                      <a:endParaRPr sz="1000">
                        <a:solidFill>
                          <a:srgbClr val="FF0000"/>
                        </a:solidFill>
                      </a:endParaRP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solidFill>
                            <a:srgbClr val="FF0000"/>
                          </a:solidFill>
                        </a:rPr>
                        <a:t>95%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c>
                  <a:txBody>
                    <a:bodyPr/>
                    <a:lstStyle/>
                    <a:p>
                      <a:pPr algn="ctr" defTabSz="914400">
                        <a:defRPr sz="1800" b="0" i="0"/>
                      </a:pPr>
                      <a:r>
                        <a:rPr sz="1000"/>
                        <a:t>0.60</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F2F2F2"/>
                    </a:solidFill>
                  </a:tcPr>
                </a:tc>
              </a:tr>
              <a:tr h="219863">
                <a:tc>
                  <a:txBody>
                    <a:bodyPr/>
                    <a:lstStyle/>
                    <a:p>
                      <a:pPr algn="l" defTabSz="914400">
                        <a:defRPr b="0" i="0"/>
                      </a:pPr>
                      <a:endParaRPr/>
                    </a:p>
                  </a:txBody>
                  <a:tcPr marL="0" marR="0" marT="0" marB="0" anchor="b" horzOverflow="overflow">
                    <a:lnL w="6350">
                      <a:solidFill>
                        <a:srgbClr val="BFBFBF"/>
                      </a:solidFill>
                    </a:lnL>
                    <a:lnR w="12700">
                      <a:solidFill>
                        <a:srgbClr val="FFFFFF"/>
                      </a:solidFill>
                    </a:lnR>
                    <a:lnT w="6350">
                      <a:solidFill>
                        <a:srgbClr val="BFBFBF"/>
                      </a:solidFill>
                    </a:lnT>
                    <a:lnB w="12700">
                      <a:miter lim="400000"/>
                    </a:lnB>
                    <a:noFill/>
                  </a:tcPr>
                </a:tc>
                <a:tc>
                  <a:txBody>
                    <a:bodyPr/>
                    <a:lstStyle/>
                    <a:p>
                      <a:pPr algn="ctr" defTabSz="914400">
                        <a:defRPr sz="1800" b="0" i="0"/>
                      </a:pPr>
                      <a:r>
                        <a:rPr sz="1000" b="1"/>
                        <a:t>16 instruments</a:t>
                      </a:r>
                    </a:p>
                  </a:txBody>
                  <a:tcPr marL="0" marR="0" marT="0" marB="0" anchor="ctr" horzOverflow="overflow">
                    <a:lnL w="12700">
                      <a:solidFill>
                        <a:srgbClr val="FFFFFF"/>
                      </a:solidFill>
                    </a:lnL>
                    <a:lnR w="12700">
                      <a:solidFill>
                        <a:srgbClr val="FFFFFF"/>
                      </a:solidFill>
                    </a:lnR>
                    <a:lnT w="6350">
                      <a:solidFill>
                        <a:srgbClr val="BFBFBF"/>
                      </a:solidFill>
                    </a:lnT>
                    <a:lnB w="12700">
                      <a:miter lim="400000"/>
                    </a:lnB>
                    <a:solidFill>
                      <a:srgbClr val="C2DDE6"/>
                    </a:solidFill>
                  </a:tcPr>
                </a:tc>
                <a:tc>
                  <a:txBody>
                    <a:bodyPr/>
                    <a:lstStyle/>
                    <a:p>
                      <a:pPr algn="ctr" defTabSz="914400">
                        <a:defRPr sz="1800" b="0" i="0"/>
                      </a:pPr>
                      <a:r>
                        <a:rPr sz="1000" b="1" dirty="0"/>
                        <a:t>cost</a:t>
                      </a:r>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6350" cap="flat" cmpd="sng" algn="ctr">
                      <a:solidFill>
                        <a:srgbClr val="BFBFBF"/>
                      </a:solidFill>
                      <a:prstDash val="solid"/>
                      <a:round/>
                      <a:headEnd type="none" w="med" len="med"/>
                      <a:tailEnd type="none" w="med" len="med"/>
                    </a:lnT>
                    <a:lnB w="12700">
                      <a:noFill/>
                      <a:miter lim="400000"/>
                    </a:lnB>
                    <a:solidFill>
                      <a:srgbClr val="C2DDE6"/>
                    </a:solidFill>
                  </a:tcPr>
                </a:tc>
                <a:tc gridSpan="3">
                  <a:txBody>
                    <a:bodyPr/>
                    <a:lstStyle/>
                    <a:p>
                      <a:pPr algn="ctr" defTabSz="914400">
                        <a:defRPr sz="1800" b="0" i="0"/>
                      </a:pPr>
                      <a:r>
                        <a:rPr sz="1000" b="1" dirty="0"/>
                        <a:t>188.9</a:t>
                      </a:r>
                    </a:p>
                  </a:txBody>
                  <a:tcPr marL="0" marR="0" marT="0" marB="0" anchor="ctr" horzOverflow="overflow">
                    <a:lnL w="12700">
                      <a:solidFill>
                        <a:srgbClr val="FFFFF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a:noFill/>
                      <a:miter lim="400000"/>
                    </a:lnB>
                    <a:solidFill>
                      <a:srgbClr val="C2DDE6"/>
                    </a:solidFill>
                  </a:tcPr>
                </a:tc>
                <a:tc hMerge="1">
                  <a:txBody>
                    <a:bodyPr/>
                    <a:lstStyle/>
                    <a:p>
                      <a:endParaRPr lang="en-US"/>
                    </a:p>
                  </a:txBody>
                  <a:tcPr/>
                </a:tc>
                <a:tc hMerge="1">
                  <a:txBody>
                    <a:bodyPr/>
                    <a:lstStyle/>
                    <a:p>
                      <a:pPr algn="ctr" defTabSz="914400">
                        <a:defRPr sz="1800" b="0" i="0"/>
                      </a:pPr>
                      <a:endParaRPr sz="1000" b="1" dirty="0"/>
                    </a:p>
                  </a:txBody>
                  <a:tcPr marL="0" marR="0" marT="0" marB="0" anchor="ctr" horzOverflow="overflow">
                    <a:lnL w="12700">
                      <a:solidFill>
                        <a:srgbClr val="FFFFFF"/>
                      </a:solidFill>
                    </a:lnL>
                    <a:lnR w="6350">
                      <a:solidFill>
                        <a:srgbClr val="BFBFBF"/>
                      </a:solidFill>
                    </a:lnR>
                    <a:lnT w="6350">
                      <a:solidFill>
                        <a:srgbClr val="BFBFBF"/>
                      </a:solidFill>
                    </a:lnT>
                    <a:lnB w="12700">
                      <a:miter lim="400000"/>
                    </a:lnB>
                    <a:solidFill>
                      <a:srgbClr val="C2DDE6"/>
                    </a:solidFill>
                  </a:tcPr>
                </a:tc>
                <a:tc>
                  <a:txBody>
                    <a:bodyPr/>
                    <a:lstStyle/>
                    <a:p>
                      <a:pPr algn="ctr" defTabSz="914400">
                        <a:defRPr sz="1800" b="0" i="0"/>
                      </a:pPr>
                      <a:r>
                        <a:rPr sz="1000" b="1"/>
                        <a:t>90.3%</a:t>
                      </a:r>
                    </a:p>
                  </a:txBody>
                  <a:tcPr marL="0" marR="0" marT="0" marB="0" anchor="ctr" horzOverflow="overflow">
                    <a:lnL w="6350">
                      <a:solidFill>
                        <a:srgbClr val="BFBFBF"/>
                      </a:solidFill>
                    </a:lnL>
                    <a:lnR w="6350">
                      <a:solidFill>
                        <a:srgbClr val="BFBFBF"/>
                      </a:solidFill>
                    </a:lnR>
                    <a:lnT w="6350">
                      <a:solidFill>
                        <a:srgbClr val="BFBFBF"/>
                      </a:solidFill>
                    </a:lnT>
                    <a:lnB w="12700">
                      <a:miter lim="400000"/>
                    </a:lnB>
                    <a:solidFill>
                      <a:srgbClr val="C2DDE6"/>
                    </a:solidFill>
                  </a:tcPr>
                </a:tc>
                <a:tc>
                  <a:txBody>
                    <a:bodyPr/>
                    <a:lstStyle/>
                    <a:p>
                      <a:pPr algn="ctr" defTabSz="914400">
                        <a:defRPr sz="1800" b="0" i="0"/>
                      </a:pPr>
                      <a:r>
                        <a:rPr sz="1000" b="1"/>
                        <a:t>18.3</a:t>
                      </a:r>
                    </a:p>
                  </a:txBody>
                  <a:tcPr marL="0" marR="0" marT="0" marB="0" anchor="ctr" horzOverflow="overflow">
                    <a:lnL w="6350">
                      <a:solidFill>
                        <a:srgbClr val="BFBFBF"/>
                      </a:solidFill>
                    </a:lnL>
                    <a:lnR w="6350">
                      <a:solidFill>
                        <a:srgbClr val="BFBFBF"/>
                      </a:solidFill>
                    </a:lnR>
                    <a:lnT w="6350">
                      <a:solidFill>
                        <a:srgbClr val="BFBFBF"/>
                      </a:solidFill>
                    </a:lnT>
                    <a:lnB w="12700">
                      <a:miter lim="400000"/>
                    </a:lnB>
                    <a:solidFill>
                      <a:srgbClr val="C2DDE6"/>
                    </a:solidFill>
                  </a:tcPr>
                </a:tc>
              </a:tr>
              <a:tr h="192380">
                <a:tc>
                  <a:txBody>
                    <a:bodyPr/>
                    <a:lstStyle/>
                    <a:p>
                      <a:pPr algn="l" defTabSz="914400">
                        <a:defRPr b="0" i="0"/>
                      </a:pPr>
                      <a:endParaRPr/>
                    </a:p>
                  </a:txBody>
                  <a:tcPr marL="0" marR="0" marT="0" marB="0" anchor="b" horzOverflow="overflow">
                    <a:lnL w="6350">
                      <a:solidFill>
                        <a:srgbClr val="BFBFBF"/>
                      </a:solidFill>
                    </a:lnL>
                    <a:lnR w="12700">
                      <a:solidFill>
                        <a:srgbClr val="FFFFFF"/>
                      </a:solidFill>
                    </a:lnR>
                    <a:lnT w="12700">
                      <a:miter lim="400000"/>
                    </a:lnT>
                    <a:lnB w="6350">
                      <a:solidFill>
                        <a:srgbClr val="BFBFBF"/>
                      </a:solidFill>
                    </a:lnB>
                    <a:noFill/>
                  </a:tcPr>
                </a:tc>
                <a:tc>
                  <a:txBody>
                    <a:bodyPr/>
                    <a:lstStyle/>
                    <a:p>
                      <a:pPr algn="ctr" defTabSz="914400">
                        <a:defRPr sz="1800" b="0" i="0"/>
                      </a:pPr>
                      <a:r>
                        <a:rPr sz="1000"/>
                        <a:t>neutron guide bunker</a:t>
                      </a:r>
                    </a:p>
                  </a:txBody>
                  <a:tcPr marL="0" marR="0" marT="0" marB="0" anchor="ctr" horzOverflow="overflow">
                    <a:lnL w="12700">
                      <a:solidFill>
                        <a:srgbClr val="FFFFFF"/>
                      </a:solidFill>
                    </a:lnL>
                    <a:lnR w="12700">
                      <a:solidFill>
                        <a:srgbClr val="FFFFFF"/>
                      </a:solidFill>
                    </a:lnR>
                    <a:lnT w="12700">
                      <a:miter lim="400000"/>
                    </a:lnT>
                    <a:lnB w="6350">
                      <a:solidFill>
                        <a:srgbClr val="BFBFBF"/>
                      </a:solidFill>
                    </a:lnB>
                    <a:noFill/>
                  </a:tcPr>
                </a:tc>
                <a:tc>
                  <a:txBody>
                    <a:bodyPr/>
                    <a:lstStyle/>
                    <a:p>
                      <a:pPr algn="ctr" defTabSz="914400">
                        <a:defRPr sz="1800" b="0" i="0"/>
                      </a:pPr>
                      <a:r>
                        <a:rPr sz="1000" dirty="0" smtClean="0"/>
                        <a:t>CZ, IT</a:t>
                      </a:r>
                      <a:r>
                        <a:rPr lang="x-none" sz="1000" dirty="0" smtClean="0"/>
                        <a:t>, D, F,…</a:t>
                      </a:r>
                      <a:endParaRPr sz="1000" dirty="0"/>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12700">
                      <a:noFill/>
                      <a:miter lim="400000"/>
                    </a:lnT>
                    <a:lnB w="6350" cap="flat" cmpd="sng" algn="ctr">
                      <a:solidFill>
                        <a:srgbClr val="BFBFBF"/>
                      </a:solidFill>
                      <a:prstDash val="solid"/>
                      <a:round/>
                      <a:headEnd type="none" w="med" len="med"/>
                      <a:tailEnd type="none" w="med" len="med"/>
                    </a:lnB>
                    <a:noFill/>
                  </a:tcPr>
                </a:tc>
                <a:tc gridSpan="2">
                  <a:txBody>
                    <a:bodyPr/>
                    <a:lstStyle/>
                    <a:p>
                      <a:pPr algn="ctr" defTabSz="914400">
                        <a:defRPr sz="1800" b="0" i="0"/>
                      </a:pPr>
                      <a:endParaRPr sz="1000"/>
                    </a:p>
                  </a:txBody>
                  <a:tcPr marL="0" marR="0" marT="0" marB="0" anchor="ctr" horzOverflow="overflow">
                    <a:lnL w="12700">
                      <a:solidFill>
                        <a:srgbClr val="FFFFFF"/>
                      </a:solidFill>
                    </a:lnL>
                    <a:lnR w="12700" cap="flat" cmpd="sng" algn="ctr">
                      <a:solidFill>
                        <a:srgbClr val="FFFFFF"/>
                      </a:solidFill>
                      <a:prstDash val="solid"/>
                      <a:round/>
                      <a:headEnd type="none" w="med" len="med"/>
                      <a:tailEnd type="none" w="med" len="med"/>
                    </a:lnR>
                    <a:lnT w="12700">
                      <a:noFill/>
                      <a:miter lim="400000"/>
                    </a:lnT>
                    <a:lnB w="6350" cap="flat" cmpd="sng" algn="ctr">
                      <a:solidFill>
                        <a:srgbClr val="BFBFBF"/>
                      </a:solidFill>
                      <a:prstDash val="solid"/>
                      <a:round/>
                      <a:headEnd type="none" w="med" len="med"/>
                      <a:tailEnd type="none" w="med" len="med"/>
                    </a:lnB>
                    <a:noFill/>
                  </a:tcPr>
                </a:tc>
                <a:tc hMerge="1">
                  <a:txBody>
                    <a:bodyPr/>
                    <a:lstStyle/>
                    <a:p>
                      <a:endParaRPr lang="en-US"/>
                    </a:p>
                  </a:txBody>
                  <a:tcPr/>
                </a:tc>
                <a:tc>
                  <a:txBody>
                    <a:bodyPr/>
                    <a:lstStyle/>
                    <a:p>
                      <a:pPr algn="ctr" defTabSz="914400">
                        <a:defRPr sz="1800" b="0" i="0"/>
                      </a:pPr>
                      <a:r>
                        <a:rPr sz="1000"/>
                        <a:t>14.6</a:t>
                      </a:r>
                    </a:p>
                  </a:txBody>
                  <a:tcPr marL="0" marR="0" marT="0" marB="0" anchor="ctr" horzOverflow="overflow">
                    <a:lnL w="12700">
                      <a:solidFill>
                        <a:srgbClr val="FFFFFF"/>
                      </a:solidFill>
                    </a:lnL>
                    <a:lnR w="6350">
                      <a:solidFill>
                        <a:srgbClr val="BFBFBF"/>
                      </a:solidFill>
                    </a:lnR>
                    <a:lnT w="12700">
                      <a:miter lim="400000"/>
                    </a:lnT>
                    <a:lnB w="6350">
                      <a:solidFill>
                        <a:srgbClr val="BFBFBF"/>
                      </a:solidFill>
                    </a:lnB>
                    <a:noFill/>
                  </a:tcPr>
                </a:tc>
                <a:tc>
                  <a:txBody>
                    <a:bodyPr/>
                    <a:lstStyle/>
                    <a:p>
                      <a:pPr algn="ctr" defTabSz="914400">
                        <a:defRPr sz="1800" b="0" i="0"/>
                      </a:pPr>
                      <a:r>
                        <a:rPr sz="1000" b="1">
                          <a:solidFill>
                            <a:srgbClr val="FF0000"/>
                          </a:solidFill>
                        </a:rPr>
                        <a:t>80.0%</a:t>
                      </a:r>
                    </a:p>
                  </a:txBody>
                  <a:tcPr marL="0" marR="0" marT="0" marB="0" anchor="ctr" horzOverflow="overflow">
                    <a:lnL w="6350">
                      <a:solidFill>
                        <a:srgbClr val="BFBFBF"/>
                      </a:solidFill>
                    </a:lnL>
                    <a:lnR w="6350">
                      <a:solidFill>
                        <a:srgbClr val="BFBFBF"/>
                      </a:solidFill>
                    </a:lnR>
                    <a:lnT w="12700">
                      <a:miter lim="400000"/>
                    </a:lnT>
                    <a:lnB w="6350">
                      <a:solidFill>
                        <a:srgbClr val="BFBFBF"/>
                      </a:solidFill>
                    </a:lnB>
                    <a:noFill/>
                  </a:tcPr>
                </a:tc>
                <a:tc>
                  <a:txBody>
                    <a:bodyPr/>
                    <a:lstStyle/>
                    <a:p>
                      <a:pPr algn="ctr" defTabSz="914400">
                        <a:defRPr sz="1800" b="0" i="0"/>
                      </a:pPr>
                      <a:r>
                        <a:rPr sz="1000"/>
                        <a:t>2.92</a:t>
                      </a:r>
                    </a:p>
                  </a:txBody>
                  <a:tcPr marL="0" marR="0" marT="0" marB="0" anchor="ctr" horzOverflow="overflow">
                    <a:lnL w="6350">
                      <a:solidFill>
                        <a:srgbClr val="BFBFBF"/>
                      </a:solidFill>
                    </a:lnL>
                    <a:lnR w="6350">
                      <a:solidFill>
                        <a:srgbClr val="BFBFBF"/>
                      </a:solidFill>
                    </a:lnR>
                    <a:lnT w="12700">
                      <a:miter lim="400000"/>
                    </a:lnT>
                    <a:lnB w="6350">
                      <a:solidFill>
                        <a:srgbClr val="BFBFBF"/>
                      </a:solidFill>
                    </a:lnB>
                    <a:noFill/>
                  </a:tcPr>
                </a:tc>
              </a:tr>
              <a:tr h="203373">
                <a:tc>
                  <a:txBody>
                    <a:bodyPr/>
                    <a:lstStyle/>
                    <a:p>
                      <a:pPr algn="l" defTabSz="914400">
                        <a:defRPr b="0" i="0"/>
                      </a:pPr>
                      <a:endParaRPr/>
                    </a:p>
                  </a:txBody>
                  <a:tcPr marL="0" marR="0" marT="0" marB="0" anchor="b" horzOverflow="overflow">
                    <a:lnL w="6350">
                      <a:solidFill>
                        <a:srgbClr val="BFBFBF"/>
                      </a:solidFill>
                    </a:lnL>
                    <a:lnR w="12700">
                      <a:solidFill>
                        <a:srgbClr val="FFFFFF"/>
                      </a:solidFill>
                    </a:lnR>
                    <a:lnT w="6350">
                      <a:solidFill>
                        <a:srgbClr val="BFBFBF"/>
                      </a:solidFill>
                    </a:lnT>
                    <a:lnB w="6350">
                      <a:solidFill>
                        <a:srgbClr val="BFBFBF"/>
                      </a:solidFill>
                    </a:lnB>
                    <a:noFill/>
                  </a:tcPr>
                </a:tc>
                <a:tc>
                  <a:txBody>
                    <a:bodyPr/>
                    <a:lstStyle/>
                    <a:p>
                      <a:pPr algn="l" defTabSz="914400">
                        <a:defRPr sz="1800" b="0" i="0"/>
                      </a:pPr>
                      <a:r>
                        <a:rPr sz="1000" dirty="0"/>
                        <a:t> </a:t>
                      </a:r>
                    </a:p>
                  </a:txBody>
                  <a:tcPr marL="0" marR="0" marT="0" marB="0" anchor="b" horzOverflow="overflow">
                    <a:lnL w="12700">
                      <a:solidFill>
                        <a:srgbClr val="FFFFFF"/>
                      </a:solidFill>
                    </a:lnL>
                    <a:lnR w="12700">
                      <a:solidFill>
                        <a:srgbClr val="FFFFFF"/>
                      </a:solidFill>
                    </a:lnR>
                    <a:lnT w="6350">
                      <a:solidFill>
                        <a:srgbClr val="BFBFBF"/>
                      </a:solidFill>
                    </a:lnT>
                    <a:lnB w="6350">
                      <a:solidFill>
                        <a:srgbClr val="BFBFBF"/>
                      </a:solidFill>
                    </a:lnB>
                    <a:solidFill>
                      <a:srgbClr val="C2DDE6"/>
                    </a:solidFill>
                  </a:tcPr>
                </a:tc>
                <a:tc>
                  <a:txBody>
                    <a:bodyPr/>
                    <a:lstStyle/>
                    <a:p>
                      <a:pPr algn="ctr" defTabSz="914400">
                        <a:defRPr sz="1800" b="0" i="0"/>
                      </a:pPr>
                      <a:r>
                        <a:rPr sz="1000" b="1" dirty="0"/>
                        <a:t>total cost (with bunker)</a:t>
                      </a:r>
                    </a:p>
                  </a:txBody>
                  <a:tcPr marL="0" marR="0" marT="0" marB="0" anchor="ctr" horzOverflow="overflow">
                    <a:lnL w="12700" cap="flat" cmpd="sng" algn="ctr">
                      <a:solidFill>
                        <a:srgbClr val="FFFFFF"/>
                      </a:solidFill>
                      <a:prstDash val="solid"/>
                      <a:round/>
                      <a:headEnd type="none" w="med" len="med"/>
                      <a:tailEnd type="none" w="med" len="med"/>
                    </a:lnL>
                    <a:lnR w="6350">
                      <a:solidFill>
                        <a:srgbClr val="BFBFBF"/>
                      </a:solidFill>
                    </a:lnR>
                    <a:lnT w="6350" cap="flat" cmpd="sng" algn="ctr">
                      <a:solidFill>
                        <a:srgbClr val="BFBFBF"/>
                      </a:solidFill>
                      <a:prstDash val="solid"/>
                      <a:round/>
                      <a:headEnd type="none" w="med" len="med"/>
                      <a:tailEnd type="none" w="med" len="med"/>
                    </a:lnT>
                    <a:lnB w="6350">
                      <a:solidFill>
                        <a:srgbClr val="BFBFBF"/>
                      </a:solidFill>
                    </a:lnB>
                    <a:solidFill>
                      <a:srgbClr val="C2DDE6"/>
                    </a:solidFill>
                  </a:tcPr>
                </a:tc>
                <a:tc gridSpan="2">
                  <a:txBody>
                    <a:bodyPr/>
                    <a:lstStyle/>
                    <a:p>
                      <a:pPr algn="ctr" defTabSz="914400">
                        <a:defRPr sz="1800" b="0" i="0"/>
                      </a:pPr>
                      <a:endParaRPr sz="1000" b="1" dirty="0"/>
                    </a:p>
                  </a:txBody>
                  <a:tcPr marL="0" marR="0" marT="0" marB="0" anchor="ctr" horzOverflow="overflow">
                    <a:lnL w="6350">
                      <a:solidFill>
                        <a:srgbClr val="BFBFBF"/>
                      </a:solid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a:solidFill>
                        <a:srgbClr val="BFBFBF"/>
                      </a:solidFill>
                    </a:lnB>
                    <a:solidFill>
                      <a:srgbClr val="C2DDE6"/>
                    </a:solidFill>
                  </a:tcPr>
                </a:tc>
                <a:tc hMerge="1">
                  <a:txBody>
                    <a:bodyPr/>
                    <a:lstStyle/>
                    <a:p>
                      <a:endParaRPr lang="en-US"/>
                    </a:p>
                  </a:txBody>
                  <a:tcPr/>
                </a:tc>
                <a:tc>
                  <a:txBody>
                    <a:bodyPr/>
                    <a:lstStyle/>
                    <a:p>
                      <a:pPr algn="ctr" defTabSz="914400">
                        <a:defRPr sz="1800" b="0" i="0"/>
                      </a:pPr>
                      <a:r>
                        <a:rPr sz="1000" b="1" dirty="0"/>
                        <a:t>203.5</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C2DDE6"/>
                    </a:solidFill>
                  </a:tcPr>
                </a:tc>
                <a:tc>
                  <a:txBody>
                    <a:bodyPr/>
                    <a:lstStyle/>
                    <a:p>
                      <a:pPr algn="ctr" defTabSz="914400">
                        <a:defRPr sz="1800" b="0" i="0"/>
                      </a:pPr>
                      <a:r>
                        <a:rPr sz="1000" b="1"/>
                        <a:t>89.6%</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C2DDE6"/>
                    </a:solidFill>
                  </a:tcPr>
                </a:tc>
                <a:tc>
                  <a:txBody>
                    <a:bodyPr/>
                    <a:lstStyle/>
                    <a:p>
                      <a:pPr algn="ctr" defTabSz="914400">
                        <a:defRPr sz="1800" b="0" i="0"/>
                      </a:pPr>
                      <a:r>
                        <a:rPr sz="1000" b="1" dirty="0"/>
                        <a:t>21.2</a:t>
                      </a:r>
                    </a:p>
                  </a:txBody>
                  <a:tcPr marL="0" marR="0" marT="0" marB="0" anchor="ctr" horzOverflow="overflow">
                    <a:lnL w="6350">
                      <a:solidFill>
                        <a:srgbClr val="BFBFBF"/>
                      </a:solidFill>
                    </a:lnL>
                    <a:lnR w="6350">
                      <a:solidFill>
                        <a:srgbClr val="BFBFBF"/>
                      </a:solidFill>
                    </a:lnR>
                    <a:lnT w="6350">
                      <a:solidFill>
                        <a:srgbClr val="BFBFBF"/>
                      </a:solidFill>
                    </a:lnT>
                    <a:lnB w="6350">
                      <a:solidFill>
                        <a:srgbClr val="BFBFBF"/>
                      </a:solidFill>
                    </a:lnB>
                    <a:solidFill>
                      <a:srgbClr val="C2DDE6"/>
                    </a:solidFill>
                  </a:tcPr>
                </a:tc>
              </a:tr>
            </a:tbl>
          </a:graphicData>
        </a:graphic>
      </p:graphicFrame>
      <p:sp>
        <p:nvSpPr>
          <p:cNvPr id="27" name="Rectangle 26"/>
          <p:cNvSpPr/>
          <p:nvPr/>
        </p:nvSpPr>
        <p:spPr>
          <a:xfrm>
            <a:off x="7043374" y="1510531"/>
            <a:ext cx="952461" cy="5347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04" name="Shape 504"/>
          <p:cNvSpPr/>
          <p:nvPr/>
        </p:nvSpPr>
        <p:spPr>
          <a:xfrm>
            <a:off x="4794665" y="427225"/>
            <a:ext cx="543221" cy="269241"/>
          </a:xfrm>
          <a:prstGeom prst="rect">
            <a:avLst/>
          </a:prstGeom>
          <a:solidFill>
            <a:srgbClr val="00BA6B"/>
          </a:solidFill>
          <a:ln w="12700">
            <a:miter lim="400000"/>
          </a:ln>
        </p:spPr>
        <p:txBody>
          <a:bodyPr lIns="45719" rIns="45719" anchor="ctr"/>
          <a:lstStyle/>
          <a:p>
            <a:pPr>
              <a:defRPr>
                <a:solidFill>
                  <a:srgbClr val="FFFFFF"/>
                </a:solidFill>
              </a:defRPr>
            </a:pPr>
            <a:endParaRPr>
              <a:solidFill>
                <a:srgbClr val="FFFFFF"/>
              </a:solidFill>
            </a:endParaRPr>
          </a:p>
        </p:txBody>
      </p:sp>
      <p:sp>
        <p:nvSpPr>
          <p:cNvPr id="505" name="Shape 505"/>
          <p:cNvSpPr/>
          <p:nvPr/>
        </p:nvSpPr>
        <p:spPr>
          <a:xfrm>
            <a:off x="5394560" y="376416"/>
            <a:ext cx="1267908"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r>
              <a:t>MOU Signed</a:t>
            </a:r>
          </a:p>
        </p:txBody>
      </p:sp>
      <p:sp>
        <p:nvSpPr>
          <p:cNvPr id="506" name="Shape 506"/>
          <p:cNvSpPr/>
          <p:nvPr/>
        </p:nvSpPr>
        <p:spPr>
          <a:xfrm>
            <a:off x="4792725" y="776186"/>
            <a:ext cx="543221" cy="269241"/>
          </a:xfrm>
          <a:prstGeom prst="rect">
            <a:avLst/>
          </a:prstGeom>
          <a:solidFill>
            <a:srgbClr val="FFF016"/>
          </a:solidFill>
          <a:ln w="12700">
            <a:miter lim="400000"/>
          </a:ln>
        </p:spPr>
        <p:txBody>
          <a:bodyPr lIns="45719" rIns="45719" anchor="ctr"/>
          <a:lstStyle/>
          <a:p>
            <a:pPr>
              <a:defRPr>
                <a:solidFill>
                  <a:srgbClr val="FFFFFF"/>
                </a:solidFill>
              </a:defRPr>
            </a:pPr>
            <a:endParaRPr>
              <a:solidFill>
                <a:srgbClr val="FFFFFF"/>
              </a:solidFill>
            </a:endParaRPr>
          </a:p>
        </p:txBody>
      </p:sp>
      <p:sp>
        <p:nvSpPr>
          <p:cNvPr id="507" name="Shape 507"/>
          <p:cNvSpPr/>
          <p:nvPr/>
        </p:nvSpPr>
        <p:spPr>
          <a:xfrm>
            <a:off x="5392620" y="725384"/>
            <a:ext cx="196333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r>
              <a:t>MOU Can be Signed</a:t>
            </a:r>
          </a:p>
        </p:txBody>
      </p:sp>
      <p:sp>
        <p:nvSpPr>
          <p:cNvPr id="508" name="Shape 508"/>
          <p:cNvSpPr/>
          <p:nvPr/>
        </p:nvSpPr>
        <p:spPr>
          <a:xfrm>
            <a:off x="4803457" y="1139987"/>
            <a:ext cx="543221" cy="269241"/>
          </a:xfrm>
          <a:prstGeom prst="rect">
            <a:avLst/>
          </a:prstGeom>
          <a:solidFill>
            <a:srgbClr val="FF2800"/>
          </a:solidFill>
          <a:ln w="12700">
            <a:miter lim="400000"/>
          </a:ln>
        </p:spPr>
        <p:txBody>
          <a:bodyPr lIns="45719" rIns="45719" anchor="ctr"/>
          <a:lstStyle/>
          <a:p>
            <a:pPr>
              <a:defRPr>
                <a:solidFill>
                  <a:srgbClr val="FFFFFF"/>
                </a:solidFill>
              </a:defRPr>
            </a:pPr>
            <a:endParaRPr>
              <a:solidFill>
                <a:srgbClr val="FFFFFF"/>
              </a:solidFill>
            </a:endParaRPr>
          </a:p>
        </p:txBody>
      </p:sp>
      <p:sp>
        <p:nvSpPr>
          <p:cNvPr id="509" name="Shape 509"/>
          <p:cNvSpPr/>
          <p:nvPr/>
        </p:nvSpPr>
        <p:spPr>
          <a:xfrm>
            <a:off x="5403352" y="1089177"/>
            <a:ext cx="2720304"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r>
              <a:rPr lang="en-US" dirty="0" smtClean="0"/>
              <a:t>Partners waiting for funding</a:t>
            </a:r>
            <a:endParaRPr dirty="0"/>
          </a:p>
        </p:txBody>
      </p:sp>
      <p:sp>
        <p:nvSpPr>
          <p:cNvPr id="510" name="Shape 510"/>
          <p:cNvSpPr/>
          <p:nvPr/>
        </p:nvSpPr>
        <p:spPr>
          <a:xfrm>
            <a:off x="4758665" y="67830"/>
            <a:ext cx="322840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defRPr>
            </a:lvl1pPr>
          </a:lstStyle>
          <a:p>
            <a:r>
              <a:rPr dirty="0"/>
              <a:t>MOU Current Status </a:t>
            </a:r>
            <a:r>
              <a:rPr dirty="0" smtClean="0"/>
              <a:t>(</a:t>
            </a:r>
            <a:r>
              <a:rPr lang="x-none" dirty="0" smtClean="0"/>
              <a:t>April</a:t>
            </a:r>
            <a:r>
              <a:rPr dirty="0" smtClean="0"/>
              <a:t>-201</a:t>
            </a:r>
            <a:r>
              <a:rPr lang="x-none" dirty="0" smtClean="0"/>
              <a:t>6</a:t>
            </a:r>
            <a:r>
              <a:rPr dirty="0" smtClean="0"/>
              <a:t>)</a:t>
            </a:r>
            <a:endParaRPr dirty="0"/>
          </a:p>
        </p:txBody>
      </p:sp>
      <p:grpSp>
        <p:nvGrpSpPr>
          <p:cNvPr id="2" name="Group 1"/>
          <p:cNvGrpSpPr/>
          <p:nvPr/>
        </p:nvGrpSpPr>
        <p:grpSpPr>
          <a:xfrm>
            <a:off x="7041862" y="1937969"/>
            <a:ext cx="497634" cy="3713032"/>
            <a:chOff x="7041862" y="1937969"/>
            <a:chExt cx="497634" cy="3713032"/>
          </a:xfrm>
        </p:grpSpPr>
        <p:sp>
          <p:nvSpPr>
            <p:cNvPr id="490" name="Shape 490"/>
            <p:cNvSpPr/>
            <p:nvPr/>
          </p:nvSpPr>
          <p:spPr>
            <a:xfrm>
              <a:off x="7044427" y="1937969"/>
              <a:ext cx="495069" cy="296166"/>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1" name="Shape 491"/>
            <p:cNvSpPr/>
            <p:nvPr/>
          </p:nvSpPr>
          <p:spPr>
            <a:xfrm>
              <a:off x="7042270" y="2626284"/>
              <a:ext cx="495069" cy="214806"/>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2" name="Shape 492"/>
            <p:cNvSpPr/>
            <p:nvPr/>
          </p:nvSpPr>
          <p:spPr>
            <a:xfrm>
              <a:off x="7042270" y="2443925"/>
              <a:ext cx="495069" cy="182358"/>
            </a:xfrm>
            <a:prstGeom prst="rect">
              <a:avLst/>
            </a:prstGeom>
            <a:solidFill>
              <a:srgbClr val="FFF016">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3" name="Shape 493"/>
            <p:cNvSpPr/>
            <p:nvPr/>
          </p:nvSpPr>
          <p:spPr>
            <a:xfrm>
              <a:off x="7044271" y="5327543"/>
              <a:ext cx="490503" cy="323458"/>
            </a:xfrm>
            <a:prstGeom prst="rect">
              <a:avLst/>
            </a:prstGeom>
            <a:solidFill>
              <a:srgbClr val="FFF016">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4" name="Shape 494"/>
            <p:cNvSpPr/>
            <p:nvPr/>
          </p:nvSpPr>
          <p:spPr>
            <a:xfrm>
              <a:off x="7044271" y="4569298"/>
              <a:ext cx="492912" cy="310528"/>
            </a:xfrm>
            <a:prstGeom prst="rect">
              <a:avLst/>
            </a:prstGeom>
            <a:solidFill>
              <a:srgbClr val="FFF016">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6" name="Shape 496"/>
            <p:cNvSpPr/>
            <p:nvPr/>
          </p:nvSpPr>
          <p:spPr>
            <a:xfrm>
              <a:off x="7041862" y="3179540"/>
              <a:ext cx="490754" cy="259858"/>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7" name="Shape 497"/>
            <p:cNvSpPr/>
            <p:nvPr/>
          </p:nvSpPr>
          <p:spPr>
            <a:xfrm>
              <a:off x="7044271" y="3708814"/>
              <a:ext cx="492912" cy="237986"/>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8" name="Shape 498"/>
            <p:cNvSpPr/>
            <p:nvPr/>
          </p:nvSpPr>
          <p:spPr>
            <a:xfrm>
              <a:off x="7041862" y="3946804"/>
              <a:ext cx="492912" cy="218527"/>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499" name="Shape 499"/>
            <p:cNvSpPr/>
            <p:nvPr/>
          </p:nvSpPr>
          <p:spPr>
            <a:xfrm>
              <a:off x="7043130" y="4351429"/>
              <a:ext cx="491644" cy="217868"/>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0" name="Shape 500"/>
            <p:cNvSpPr/>
            <p:nvPr/>
          </p:nvSpPr>
          <p:spPr>
            <a:xfrm>
              <a:off x="7044271" y="4165328"/>
              <a:ext cx="490503" cy="182358"/>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1" name="Shape 501"/>
            <p:cNvSpPr/>
            <p:nvPr/>
          </p:nvSpPr>
          <p:spPr>
            <a:xfrm>
              <a:off x="7044271" y="4879829"/>
              <a:ext cx="491644" cy="182357"/>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2" name="Shape 502"/>
            <p:cNvSpPr/>
            <p:nvPr/>
          </p:nvSpPr>
          <p:spPr>
            <a:xfrm>
              <a:off x="7044271" y="2841090"/>
              <a:ext cx="492912" cy="338450"/>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503" name="Shape 503"/>
            <p:cNvSpPr/>
            <p:nvPr/>
          </p:nvSpPr>
          <p:spPr>
            <a:xfrm>
              <a:off x="7042270" y="2227251"/>
              <a:ext cx="495069" cy="216674"/>
            </a:xfrm>
            <a:prstGeom prst="rect">
              <a:avLst/>
            </a:prstGeom>
            <a:solidFill>
              <a:srgbClr val="FFFF00">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28" name="Shape 502"/>
            <p:cNvSpPr/>
            <p:nvPr/>
          </p:nvSpPr>
          <p:spPr>
            <a:xfrm>
              <a:off x="7042720" y="5062182"/>
              <a:ext cx="492912" cy="269820"/>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sp>
          <p:nvSpPr>
            <p:cNvPr id="29" name="Shape 491"/>
            <p:cNvSpPr/>
            <p:nvPr/>
          </p:nvSpPr>
          <p:spPr>
            <a:xfrm>
              <a:off x="7041864" y="3439398"/>
              <a:ext cx="495069" cy="269416"/>
            </a:xfrm>
            <a:prstGeom prst="rect">
              <a:avLst/>
            </a:prstGeom>
            <a:solidFill>
              <a:srgbClr val="00BA6B">
                <a:alpha val="58888"/>
              </a:srgbClr>
            </a:solidFill>
            <a:ln w="12700">
              <a:miter lim="400000"/>
            </a:ln>
          </p:spPr>
          <p:txBody>
            <a:bodyPr lIns="45719" rIns="45719" anchor="ctr"/>
            <a:lstStyle/>
            <a:p>
              <a:pPr>
                <a:defRPr>
                  <a:solidFill>
                    <a:srgbClr val="FFFFFF"/>
                  </a:solidFill>
                </a:defRPr>
              </a:pPr>
              <a:endParaRPr>
                <a:solidFill>
                  <a:srgbClr val="FFFFFF"/>
                </a:solidFill>
              </a:endParaRPr>
            </a:p>
          </p:txBody>
        </p:sp>
      </p:grpSp>
      <p:sp>
        <p:nvSpPr>
          <p:cNvPr id="31" name="Slide Number Placeholder 3"/>
          <p:cNvSpPr txBox="1">
            <a:spLocks/>
          </p:cNvSpPr>
          <p:nvPr/>
        </p:nvSpPr>
        <p:spPr>
          <a:xfrm>
            <a:off x="6553200" y="6395642"/>
            <a:ext cx="2133600"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114"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229"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344"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458"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5573"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2688"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199801"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6917"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r"/>
            <a:fld id="{038C62C7-F79B-CD4A-A5DF-5683BBEC4A65}" type="slidenum">
              <a:rPr lang="sv-SE" smtClean="0">
                <a:solidFill>
                  <a:prstClr val="black"/>
                </a:solidFill>
              </a:rPr>
              <a:pPr algn="r"/>
              <a:t>9</a:t>
            </a:fld>
            <a:endParaRPr lang="sv-SE" dirty="0">
              <a:solidFill>
                <a:prstClr val="black"/>
              </a:solidFill>
            </a:endParaRPr>
          </a:p>
        </p:txBody>
      </p:sp>
    </p:spTree>
    <p:extLst>
      <p:ext uri="{BB962C8B-B14F-4D97-AF65-F5344CB8AC3E}">
        <p14:creationId xmlns:p14="http://schemas.microsoft.com/office/powerpoint/2010/main" val="8583195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a:dk1>
        <a:srgbClr val="000000"/>
      </a:dk1>
      <a:lt1>
        <a:srgbClr val="0094CA"/>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1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5633</TotalTime>
  <Words>3178</Words>
  <Application>Microsoft Macintosh PowerPoint</Application>
  <PresentationFormat>On-screen Show (4:3)</PresentationFormat>
  <Paragraphs>798</Paragraphs>
  <Slides>28</Slides>
  <Notes>2</Notes>
  <HiddenSlides>0</HiddenSlides>
  <MMClips>0</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Default</vt:lpstr>
      <vt:lpstr>Office-tema</vt:lpstr>
      <vt:lpstr>2_Office-tema</vt:lpstr>
      <vt:lpstr>2_Office Theme</vt:lpstr>
      <vt:lpstr>1_Office-tema</vt:lpstr>
      <vt:lpstr>3_Office Theme</vt:lpstr>
      <vt:lpstr>Office Theme</vt:lpstr>
      <vt:lpstr>1_Office Theme</vt:lpstr>
      <vt:lpstr>3_Office-tema</vt:lpstr>
      <vt:lpstr>ESS Core Powerpoint</vt:lpstr>
      <vt:lpstr>PowerPoint Presentation</vt:lpstr>
      <vt:lpstr>NSS: Where we stood in March 2016  </vt:lpstr>
      <vt:lpstr>NSS: Priorities for 2016  </vt:lpstr>
      <vt:lpstr>PowerPoint Presentation</vt:lpstr>
      <vt:lpstr>PowerPoint Presentation</vt:lpstr>
      <vt:lpstr>PowerPoint Presentation</vt:lpstr>
      <vt:lpstr>Potential order of commencement of operation of first 8 instruments (August 2023)</vt:lpstr>
      <vt:lpstr>Neutron Beam Instrument Draft Schedule    V1.6, 7th April 2016</vt:lpstr>
      <vt:lpstr>NSS Project Instruments MOU Status</vt:lpstr>
      <vt:lpstr>NSS Project Instruments MOU Status</vt:lpstr>
      <vt:lpstr>NSS other In-Kind Contributions   Country Summary</vt:lpstr>
      <vt:lpstr>NSS In-Kind Contributions under Discussion   Country Summary</vt:lpstr>
      <vt:lpstr>NSS total In-Kind Contributions   Country Summary</vt:lpstr>
      <vt:lpstr>NSS delivery model approved by ESS STC (Oct. 2014)</vt:lpstr>
      <vt:lpstr>Procedure for Decisions on Construction of Instruments</vt:lpstr>
      <vt:lpstr>Procedure for Decisions on Construction of Instruments</vt:lpstr>
      <vt:lpstr>Procedure for Decisions on Construction of Instruments</vt:lpstr>
      <vt:lpstr>Conclusions I</vt:lpstr>
      <vt:lpstr>Conclusions I</vt:lpstr>
      <vt:lpstr>Conclusions II: </vt:lpstr>
      <vt:lpstr>Conclusions II: </vt:lpstr>
      <vt:lpstr>PowerPoint Presentation</vt:lpstr>
      <vt:lpstr>PowerPoint Presentation</vt:lpstr>
      <vt:lpstr>Backup</vt:lpstr>
      <vt:lpstr>PowerPoint Presentation</vt:lpstr>
      <vt:lpstr>The instrument budget challenge</vt:lpstr>
      <vt:lpstr>The way forward</vt:lpstr>
      <vt:lpstr>The NSS Instruments Collaboration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ESS User</cp:lastModifiedBy>
  <cp:revision>343</cp:revision>
  <dcterms:modified xsi:type="dcterms:W3CDTF">2016-06-22T08:06:36Z</dcterms:modified>
</cp:coreProperties>
</file>