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2" r:id="rId2"/>
  </p:sldMasterIdLst>
  <p:notesMasterIdLst>
    <p:notesMasterId r:id="rId31"/>
  </p:notesMasterIdLst>
  <p:handoutMasterIdLst>
    <p:handoutMasterId r:id="rId32"/>
  </p:handoutMasterIdLst>
  <p:sldIdLst>
    <p:sldId id="286" r:id="rId3"/>
    <p:sldId id="606" r:id="rId4"/>
    <p:sldId id="415" r:id="rId5"/>
    <p:sldId id="607" r:id="rId6"/>
    <p:sldId id="608" r:id="rId7"/>
    <p:sldId id="621" r:id="rId8"/>
    <p:sldId id="610" r:id="rId9"/>
    <p:sldId id="609" r:id="rId10"/>
    <p:sldId id="600" r:id="rId11"/>
    <p:sldId id="636" r:id="rId12"/>
    <p:sldId id="615" r:id="rId13"/>
    <p:sldId id="627" r:id="rId14"/>
    <p:sldId id="628" r:id="rId15"/>
    <p:sldId id="629" r:id="rId16"/>
    <p:sldId id="630" r:id="rId17"/>
    <p:sldId id="611" r:id="rId18"/>
    <p:sldId id="624" r:id="rId19"/>
    <p:sldId id="625" r:id="rId20"/>
    <p:sldId id="604" r:id="rId21"/>
    <p:sldId id="389" r:id="rId22"/>
    <p:sldId id="622" r:id="rId23"/>
    <p:sldId id="635" r:id="rId24"/>
    <p:sldId id="617" r:id="rId25"/>
    <p:sldId id="618" r:id="rId26"/>
    <p:sldId id="619" r:id="rId27"/>
    <p:sldId id="620" r:id="rId28"/>
    <p:sldId id="633" r:id="rId29"/>
    <p:sldId id="634" r:id="rId30"/>
  </p:sldIdLst>
  <p:sldSz cx="9144000" cy="6858000" type="screen4x3"/>
  <p:notesSz cx="6858000" cy="9144000"/>
  <p:custShowLst>
    <p:custShow name="Custom Show 1" id="0">
      <p:sldLst/>
    </p:custShow>
  </p:custShowLst>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B5E7"/>
    <a:srgbClr val="5ACCFF"/>
    <a:srgbClr val="62A4CA"/>
    <a:srgbClr val="00E100"/>
    <a:srgbClr val="FF7D00"/>
    <a:srgbClr val="0094C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6" autoAdjust="0"/>
    <p:restoredTop sz="99642" autoAdjust="0"/>
  </p:normalViewPr>
  <p:slideViewPr>
    <p:cSldViewPr snapToGrid="0" snapToObjects="1">
      <p:cViewPr varScale="1">
        <p:scale>
          <a:sx n="68" d="100"/>
          <a:sy n="68" d="100"/>
        </p:scale>
        <p:origin x="-846" y="-90"/>
      </p:cViewPr>
      <p:guideLst>
        <p:guide orient="horz" pos="1232"/>
        <p:guide orient="horz" pos="908"/>
        <p:guide pos="49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0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A3AE58-0CB7-2B49-BC2B-99543F812727}" type="datetimeFigureOut">
              <a:rPr lang="sv-SE" smtClean="0"/>
              <a:pPr/>
              <a:t>2016-06-22</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00A657-9475-004C-BDED-BB6C61EC9492}" type="slidenum">
              <a:rPr lang="sv-SE" smtClean="0"/>
              <a:pPr/>
              <a:t>‹#›</a:t>
            </a:fld>
            <a:endParaRPr lang="sv-SE"/>
          </a:p>
        </p:txBody>
      </p:sp>
    </p:spTree>
    <p:extLst>
      <p:ext uri="{BB962C8B-B14F-4D97-AF65-F5344CB8AC3E}">
        <p14:creationId xmlns=""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441830-0E87-9D46-A15F-C0C0B780FA23}" type="datetimeFigureOut">
              <a:rPr lang="sv-SE" smtClean="0"/>
              <a:pPr/>
              <a:t>2016-06-22</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0035E-6164-C447-BCFF-46EC70F74028}" type="slidenum">
              <a:rPr lang="sv-SE" smtClean="0"/>
              <a:pPr/>
              <a:t>‹#›</a:t>
            </a:fld>
            <a:endParaRPr lang="sv-SE"/>
          </a:p>
        </p:txBody>
      </p:sp>
    </p:spTree>
    <p:extLst>
      <p:ext uri="{BB962C8B-B14F-4D97-AF65-F5344CB8AC3E}">
        <p14:creationId xmlns=""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Observers are: TUM, TUD, DTU,</a:t>
            </a:r>
            <a:r>
              <a:rPr lang="en-US" baseline="0" dirty="0" smtClean="0"/>
              <a:t> and HZB</a:t>
            </a:r>
            <a:endParaRPr lang="en-US" dirty="0"/>
          </a:p>
        </p:txBody>
      </p:sp>
      <p:sp>
        <p:nvSpPr>
          <p:cNvPr id="4" name="Slide Number Placeholder 3"/>
          <p:cNvSpPr>
            <a:spLocks noGrp="1"/>
          </p:cNvSpPr>
          <p:nvPr>
            <p:ph type="sldNum" sz="quarter" idx="10"/>
          </p:nvPr>
        </p:nvSpPr>
        <p:spPr/>
        <p:txBody>
          <a:bodyPr/>
          <a:lstStyle/>
          <a:p>
            <a:fld id="{9DE0035E-6164-C447-BCFF-46EC70F74028}" type="slidenum">
              <a:rPr lang="sv-SE" smtClean="0"/>
              <a:pPr/>
              <a:t>14</a:t>
            </a:fld>
            <a:endParaRPr lang="sv-SE"/>
          </a:p>
        </p:txBody>
      </p:sp>
    </p:spTree>
    <p:extLst>
      <p:ext uri="{BB962C8B-B14F-4D97-AF65-F5344CB8AC3E}">
        <p14:creationId xmlns="" xmlns:p14="http://schemas.microsoft.com/office/powerpoint/2010/main" val="330081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staffing</a:t>
            </a:r>
            <a:r>
              <a:rPr lang="en-US" baseline="0" dirty="0" smtClean="0"/>
              <a:t> is shown here because there is space on the slide for imaging (and not for MLZ) and because it is rather simple to illustrate for imaging. However, same story applies to MLZ</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pPr/>
              <a:t>23</a:t>
            </a:fld>
            <a:endParaRPr lang="sv-SE" dirty="0"/>
          </a:p>
        </p:txBody>
      </p:sp>
    </p:spTree>
    <p:extLst>
      <p:ext uri="{BB962C8B-B14F-4D97-AF65-F5344CB8AC3E}">
        <p14:creationId xmlns="" xmlns:p14="http://schemas.microsoft.com/office/powerpoint/2010/main" val="398755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Staffing</a:t>
            </a:r>
            <a:r>
              <a:rPr lang="en-US" baseline="0" dirty="0" smtClean="0"/>
              <a:t> is aligned with SINE2020 like imaging</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pPr/>
              <a:t>24</a:t>
            </a:fld>
            <a:endParaRPr lang="sv-SE" dirty="0"/>
          </a:p>
        </p:txBody>
      </p:sp>
    </p:spTree>
    <p:extLst>
      <p:ext uri="{BB962C8B-B14F-4D97-AF65-F5344CB8AC3E}">
        <p14:creationId xmlns="" xmlns:p14="http://schemas.microsoft.com/office/powerpoint/2010/main" val="225393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25638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pPr/>
              <a:t>2016-06-22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 xmlns:p14="http://schemas.microsoft.com/office/powerpoint/2010/main" val="193258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pPr/>
              <a:t>2016-06-22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 xmlns:p14="http://schemas.microsoft.com/office/powerpoint/2010/main" val="1704101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pPr/>
              <a:t>2016-06-22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pPr/>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41716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pPr/>
              <a:t>2016-06-22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 xmlns:p14="http://schemas.microsoft.com/office/powerpoint/2010/main" val="103345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pPr/>
              <a:t>2016-06-22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 xmlns:p14="http://schemas.microsoft.com/office/powerpoint/2010/main" val="375023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11" name="Bildobjekt 10" descr="ESS-logga-blå.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pPr/>
              <a:t>2016-06-22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 xmlns:p14="http://schemas.microsoft.com/office/powerpoint/2010/main" val="136175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 name="Rektangel 6"/>
          <p:cNvSpPr/>
          <p:nvPr userDrawn="1"/>
        </p:nvSpPr>
        <p:spPr>
          <a:xfrm>
            <a:off x="893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sv-SE" dirty="0">
              <a:solidFill>
                <a:srgbClr val="0094CA"/>
              </a:solidFill>
            </a:endParaRPr>
          </a:p>
        </p:txBody>
      </p:sp>
      <p:sp>
        <p:nvSpPr>
          <p:cNvPr id="128" name="Shape 128"/>
          <p:cNvSpPr>
            <a:spLocks noGrp="1"/>
          </p:cNvSpPr>
          <p:nvPr>
            <p:ph type="title"/>
          </p:nvPr>
        </p:nvSpPr>
        <p:spPr>
          <a:xfrm>
            <a:off x="198238" y="-203968"/>
            <a:ext cx="7139138" cy="1508124"/>
          </a:xfrm>
          <a:prstGeom prst="rect">
            <a:avLst/>
          </a:prstGeom>
        </p:spPr>
        <p:txBody>
          <a:bodyPr lIns="45718" tIns="45718" rIns="45718" bIns="45718"/>
          <a:lstStyle>
            <a:lvl1pPr algn="l" defTabSz="642915">
              <a:defRPr sz="3100">
                <a:solidFill>
                  <a:srgbClr val="FFFFFF"/>
                </a:solidFill>
                <a:latin typeface="Calibri"/>
                <a:ea typeface="Calibri"/>
                <a:cs typeface="Calibri"/>
                <a:sym typeface="Calibri"/>
              </a:defRPr>
            </a:lvl1pPr>
          </a:lstStyle>
          <a:p>
            <a:r>
              <a:t>Title Text</a:t>
            </a:r>
          </a:p>
        </p:txBody>
      </p:sp>
      <p:sp>
        <p:nvSpPr>
          <p:cNvPr id="129" name="Shape 129"/>
          <p:cNvSpPr>
            <a:spLocks noGrp="1"/>
          </p:cNvSpPr>
          <p:nvPr>
            <p:ph type="body" sz="half" idx="1"/>
          </p:nvPr>
        </p:nvSpPr>
        <p:spPr>
          <a:xfrm>
            <a:off x="457199" y="1600200"/>
            <a:ext cx="4038601" cy="5257801"/>
          </a:xfrm>
          <a:prstGeom prst="rect">
            <a:avLst/>
          </a:prstGeom>
        </p:spPr>
        <p:txBody>
          <a:bodyPr lIns="45718" tIns="45718" rIns="45718" bIns="45718" anchor="t"/>
          <a:lstStyle>
            <a:lvl1pPr marL="327197" indent="-327197" defTabSz="642915">
              <a:spcBef>
                <a:spcPts val="422"/>
              </a:spcBef>
              <a:buSzPct val="100000"/>
              <a:buFont typeface="Arial"/>
              <a:defRPr sz="2700">
                <a:solidFill>
                  <a:srgbClr val="808080"/>
                </a:solidFill>
                <a:latin typeface="Calibri"/>
                <a:ea typeface="Calibri"/>
                <a:cs typeface="Calibri"/>
                <a:sym typeface="Calibri"/>
              </a:defRPr>
            </a:lvl1pPr>
            <a:lvl2pPr marL="639566" indent="-318108" defTabSz="642915">
              <a:spcBef>
                <a:spcPts val="422"/>
              </a:spcBef>
              <a:buSzPct val="100000"/>
              <a:buFont typeface="Arial"/>
              <a:buChar char="–"/>
              <a:defRPr sz="2700">
                <a:solidFill>
                  <a:srgbClr val="808080"/>
                </a:solidFill>
                <a:latin typeface="Calibri"/>
                <a:ea typeface="Calibri"/>
                <a:cs typeface="Calibri"/>
                <a:sym typeface="Calibri"/>
              </a:defRPr>
            </a:lvl2pPr>
            <a:lvl3pPr marL="948298" indent="-305384" defTabSz="642915">
              <a:spcBef>
                <a:spcPts val="422"/>
              </a:spcBef>
              <a:buSzPct val="100000"/>
              <a:buFont typeface="Arial"/>
              <a:defRPr sz="2700">
                <a:solidFill>
                  <a:srgbClr val="808080"/>
                </a:solidFill>
                <a:latin typeface="Calibri"/>
                <a:ea typeface="Calibri"/>
                <a:cs typeface="Calibri"/>
                <a:sym typeface="Calibri"/>
              </a:defRPr>
            </a:lvl3pPr>
            <a:lvl4pPr marL="1303688" indent="-339316" defTabSz="642915">
              <a:spcBef>
                <a:spcPts val="422"/>
              </a:spcBef>
              <a:buSzPct val="100000"/>
              <a:buFont typeface="Arial"/>
              <a:buChar char="–"/>
              <a:defRPr sz="2700">
                <a:solidFill>
                  <a:srgbClr val="808080"/>
                </a:solidFill>
                <a:latin typeface="Calibri"/>
                <a:ea typeface="Calibri"/>
                <a:cs typeface="Calibri"/>
                <a:sym typeface="Calibri"/>
              </a:defRPr>
            </a:lvl4pPr>
            <a:lvl5pPr marL="1625145" indent="-339316" defTabSz="642915">
              <a:spcBef>
                <a:spcPts val="422"/>
              </a:spcBef>
              <a:buSzPct val="100000"/>
              <a:buFont typeface="Arial"/>
              <a:buChar char="»"/>
              <a:defRPr sz="2700">
                <a:solidFill>
                  <a:srgbClr val="80808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6553200" y="6408360"/>
            <a:ext cx="2133600" cy="261105"/>
          </a:xfrm>
          <a:prstGeom prst="rect">
            <a:avLst/>
          </a:prstGeom>
        </p:spPr>
        <p:txBody>
          <a:bodyPr wrap="square" lIns="45718" tIns="45718" rIns="45718" bIns="45718" anchor="ctr"/>
          <a:lstStyle>
            <a:lvl1pPr algn="r" defTabSz="642915">
              <a:defRPr sz="1100">
                <a:solidFill>
                  <a:srgbClr val="888888"/>
                </a:solidFill>
                <a:latin typeface="Calibri"/>
                <a:ea typeface="Calibri"/>
                <a:cs typeface="Calibri"/>
                <a:sym typeface="Calibri"/>
              </a:defRPr>
            </a:lvl1pPr>
          </a:lstStyle>
          <a:p>
            <a:fld id="{86CB4B4D-7CA3-9044-876B-883B54F8677D}" type="slidenum">
              <a:rPr/>
              <a:pPr/>
              <a:t>‹#›</a:t>
            </a:fld>
            <a:endParaRPr/>
          </a:p>
        </p:txBody>
      </p:sp>
      <p:pic>
        <p:nvPicPr>
          <p:cNvPr id="8" name="Bildobjekt 5" descr="ESS-vit-logga.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 xmlns:p14="http://schemas.microsoft.com/office/powerpoint/2010/main" val="108237706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 xmlns:p14="http://schemas.microsoft.com/office/powerpoint/2010/main" val="68709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5EA9B50-EEBF-444C-B824-2C0A43D21C29}" type="datetime1">
              <a:rPr lang="sv-SE" smtClean="0"/>
              <a:pPr/>
              <a:t>2016-06-22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pPr/>
              <a:t>‹#›</a:t>
            </a:fld>
            <a:endParaRPr lang="sv-SE"/>
          </a:p>
        </p:txBody>
      </p:sp>
    </p:spTree>
    <p:extLst>
      <p:ext uri="{BB962C8B-B14F-4D97-AF65-F5344CB8AC3E}">
        <p14:creationId xmlns="" xmlns:p14="http://schemas.microsoft.com/office/powerpoint/2010/main" val="3104809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3861D6AF-D5AE-CB4F-87B1-135CD6BE978E}" type="datetime1">
              <a:rPr lang="sv-SE" smtClean="0"/>
              <a:pPr/>
              <a:t>2016-06-22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pPr/>
              <a:t>‹#›</a:t>
            </a:fld>
            <a:endParaRPr lang="sv-SE"/>
          </a:p>
        </p:txBody>
      </p:sp>
    </p:spTree>
    <p:extLst>
      <p:ext uri="{BB962C8B-B14F-4D97-AF65-F5344CB8AC3E}">
        <p14:creationId xmlns="" xmlns:p14="http://schemas.microsoft.com/office/powerpoint/2010/main" val="3789334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901137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36223AFD-4241-5943-8971-1E78BBFD6498}" type="datetime1">
              <a:rPr lang="sv-SE" smtClean="0"/>
              <a:pPr/>
              <a:t>2016-06-22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pPr/>
              <a:t>‹#›</a:t>
            </a:fld>
            <a:endParaRPr lang="sv-SE"/>
          </a:p>
        </p:txBody>
      </p:sp>
    </p:spTree>
    <p:extLst>
      <p:ext uri="{BB962C8B-B14F-4D97-AF65-F5344CB8AC3E}">
        <p14:creationId xmlns="" xmlns:p14="http://schemas.microsoft.com/office/powerpoint/2010/main" val="4096108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0335B3EA-4F05-F94F-97FA-8B911338AD11}" type="datetime1">
              <a:rPr lang="sv-SE" smtClean="0"/>
              <a:pPr/>
              <a:t>2016-06-22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pPr/>
              <a:t>‹#›</a:t>
            </a:fld>
            <a:endParaRPr lang="sv-SE"/>
          </a:p>
        </p:txBody>
      </p:sp>
    </p:spTree>
    <p:extLst>
      <p:ext uri="{BB962C8B-B14F-4D97-AF65-F5344CB8AC3E}">
        <p14:creationId xmlns="" xmlns:p14="http://schemas.microsoft.com/office/powerpoint/2010/main" val="2926338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D51856E0-8F8D-C941-8AB5-18592FC9E816}" type="datetime1">
              <a:rPr lang="sv-SE" smtClean="0"/>
              <a:pPr/>
              <a:t>2016-06-22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pPr/>
              <a:t>‹#›</a:t>
            </a:fld>
            <a:endParaRPr lang="sv-SE"/>
          </a:p>
        </p:txBody>
      </p:sp>
    </p:spTree>
    <p:extLst>
      <p:ext uri="{BB962C8B-B14F-4D97-AF65-F5344CB8AC3E}">
        <p14:creationId xmlns="" xmlns:p14="http://schemas.microsoft.com/office/powerpoint/2010/main" val="1982865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13EDE5E-57C8-6541-B04A-4FEA1C5CE2B2}" type="datetime1">
              <a:rPr lang="sv-SE" smtClean="0"/>
              <a:pPr/>
              <a:t>2016-06-22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pPr/>
              <a:t>‹#›</a:t>
            </a:fld>
            <a:endParaRPr lang="sv-SE"/>
          </a:p>
        </p:txBody>
      </p:sp>
    </p:spTree>
    <p:extLst>
      <p:ext uri="{BB962C8B-B14F-4D97-AF65-F5344CB8AC3E}">
        <p14:creationId xmlns="" xmlns:p14="http://schemas.microsoft.com/office/powerpoint/2010/main" val="409306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FE4CEC7-2FA1-3A4A-BE3C-F5D796A3D98D}" type="datetime1">
              <a:rPr lang="sv-SE" smtClean="0"/>
              <a:pPr/>
              <a:t>2016-06-22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pPr/>
              <a:t>‹#›</a:t>
            </a:fld>
            <a:endParaRPr lang="sv-SE"/>
          </a:p>
        </p:txBody>
      </p:sp>
    </p:spTree>
    <p:extLst>
      <p:ext uri="{BB962C8B-B14F-4D97-AF65-F5344CB8AC3E}">
        <p14:creationId xmlns="" xmlns:p14="http://schemas.microsoft.com/office/powerpoint/2010/main" val="3170050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6EC220F-A698-4F4F-8ACB-8805387EB33A}" type="datetime1">
              <a:rPr lang="sv-SE" smtClean="0"/>
              <a:pPr/>
              <a:t>2016-06-22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pPr/>
              <a:t>‹#›</a:t>
            </a:fld>
            <a:endParaRPr lang="sv-SE"/>
          </a:p>
        </p:txBody>
      </p:sp>
    </p:spTree>
    <p:extLst>
      <p:ext uri="{BB962C8B-B14F-4D97-AF65-F5344CB8AC3E}">
        <p14:creationId xmlns="" xmlns:p14="http://schemas.microsoft.com/office/powerpoint/2010/main" val="4033934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E5A136A-0A85-2440-9BF1-343324EDBE1C}" type="datetime1">
              <a:rPr lang="sv-SE" smtClean="0"/>
              <a:pPr/>
              <a:t>2016-06-22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pPr/>
              <a:t>‹#›</a:t>
            </a:fld>
            <a:endParaRPr lang="sv-SE"/>
          </a:p>
        </p:txBody>
      </p:sp>
    </p:spTree>
    <p:extLst>
      <p:ext uri="{BB962C8B-B14F-4D97-AF65-F5344CB8AC3E}">
        <p14:creationId xmlns="" xmlns:p14="http://schemas.microsoft.com/office/powerpoint/2010/main" val="1552661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BAB7375-6695-8140-8F0A-072BD445F54F}" type="datetime1">
              <a:rPr lang="sv-SE" smtClean="0"/>
              <a:pPr/>
              <a:t>2016-06-22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pPr/>
              <a:t>‹#›</a:t>
            </a:fld>
            <a:endParaRPr lang="sv-SE"/>
          </a:p>
        </p:txBody>
      </p:sp>
    </p:spTree>
    <p:extLst>
      <p:ext uri="{BB962C8B-B14F-4D97-AF65-F5344CB8AC3E}">
        <p14:creationId xmlns="" xmlns:p14="http://schemas.microsoft.com/office/powerpoint/2010/main" val="82417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72218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3848954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pPr/>
              <a:t>2016-06-22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33711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pPr/>
              <a:t>2016-06-22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747211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pPr/>
              <a:t>2016-06-22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pPr/>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7497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pPr/>
              <a:t>2016-06-22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38C62C7-F79B-CD4A-A5DF-5683BBEC4A65}" type="slidenum">
              <a:rPr lang="sv-SE" smtClean="0"/>
              <a:pPr/>
              <a:t>‹#›</a:t>
            </a:fld>
            <a:endParaRPr lang="sv-SE"/>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64459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pPr/>
              <a:t>2016-06-22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pPr/>
              <a:t>‹#›</a:t>
            </a:fld>
            <a:endParaRPr lang="sv-SE"/>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311731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536FF277-5E8C-C849-958D-3EBBE89D3841}" type="datetime1">
              <a:rPr lang="sv-SE" smtClean="0"/>
              <a:pPr/>
              <a:t>2016-06-22</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pPr/>
              <a:t>‹#›</a:t>
            </a:fld>
            <a:endParaRPr lang="sv-SE"/>
          </a:p>
        </p:txBody>
      </p:sp>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8" name="Bildobjekt 7" descr="ESS-vit-logga.png"/>
          <p:cNvPicPr>
            <a:picLocks noChangeAspect="1"/>
          </p:cNvPicPr>
          <p:nvPr userDrawn="1"/>
        </p:nvPicPr>
        <p:blipFill>
          <a:blip r:embed="rId18">
            <a:extLst>
              <a:ext uri="{28A0092B-C50C-407E-A947-70E740481C1C}">
                <a14:useLocalDpi xmlns="" xmlns:a14="http://schemas.microsoft.com/office/drawing/2010/main" val="0"/>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 xmlns:p14="http://schemas.microsoft.com/office/powerpoint/2010/main" val="15720040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5" r:id="rId3"/>
    <p:sldLayoutId id="2147483676"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77" r:id="rId16"/>
  </p:sldLayoutIdLst>
  <p:hf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B67D0-C01B-6941-B94F-2B6A02418D7B}" type="datetime1">
              <a:rPr lang="sv-SE" smtClean="0"/>
              <a:pPr/>
              <a:t>2016-06-22</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pPr/>
              <a:t>‹#›</a:t>
            </a:fld>
            <a:endParaRPr lang="sv-SE"/>
          </a:p>
        </p:txBody>
      </p:sp>
    </p:spTree>
    <p:extLst>
      <p:ext uri="{BB962C8B-B14F-4D97-AF65-F5344CB8AC3E}">
        <p14:creationId xmlns=""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uropeanspallationsource.se" TargetMode="External"/><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33.png"/><Relationship Id="rId7" Type="http://schemas.openxmlformats.org/officeDocument/2006/relationships/image" Target="../media/image20.gif"/><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21.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30.jpeg"/><Relationship Id="rId7" Type="http://schemas.openxmlformats.org/officeDocument/2006/relationships/image" Target="../media/image21.png"/><Relationship Id="rId2" Type="http://schemas.openxmlformats.org/officeDocument/2006/relationships/image" Target="../media/image39.jpeg"/><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emf"/><Relationship Id="rId3"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3.jpeg"/><Relationship Id="rId16" Type="http://schemas.openxmlformats.org/officeDocument/2006/relationships/image" Target="../media/image15.png"/><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10.jpeg"/><Relationship Id="rId5" Type="http://schemas.openxmlformats.org/officeDocument/2006/relationships/image" Target="../media/image5.jpe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4.gif"/><Relationship Id="rId9" Type="http://schemas.openxmlformats.org/officeDocument/2006/relationships/image" Target="../media/image8.png"/><Relationship Id="rId14" Type="http://schemas.openxmlformats.org/officeDocument/2006/relationships/image" Target="../media/image13.wmf"/></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3.wmf"/></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gif"/><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21.png"/><Relationship Id="rId5" Type="http://schemas.openxmlformats.org/officeDocument/2006/relationships/image" Target="../media/image28.jpeg"/><Relationship Id="rId10" Type="http://schemas.openxmlformats.org/officeDocument/2006/relationships/image" Target="../media/image20.gif"/><Relationship Id="rId4" Type="http://schemas.openxmlformats.org/officeDocument/2006/relationships/image" Target="../media/image27.emf"/><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614160" y="408940"/>
            <a:ext cx="2082800" cy="1114297"/>
          </a:xfrm>
          <a:prstGeom prst="rect">
            <a:avLst/>
          </a:prstGeom>
        </p:spPr>
      </p:pic>
      <p:sp>
        <p:nvSpPr>
          <p:cNvPr id="7" name="textruta 6"/>
          <p:cNvSpPr txBox="1"/>
          <p:nvPr/>
        </p:nvSpPr>
        <p:spPr>
          <a:xfrm>
            <a:off x="-31277" y="2419149"/>
            <a:ext cx="9144000" cy="646331"/>
          </a:xfrm>
          <a:prstGeom prst="rect">
            <a:avLst/>
          </a:prstGeom>
          <a:noFill/>
        </p:spPr>
        <p:txBody>
          <a:bodyPr wrap="square" rtlCol="0">
            <a:spAutoFit/>
          </a:bodyPr>
          <a:lstStyle/>
          <a:p>
            <a:pPr algn="ctr"/>
            <a:r>
              <a:rPr lang="en-GB" sz="3600" dirty="0" smtClean="0">
                <a:solidFill>
                  <a:srgbClr val="FFFFFF"/>
                </a:solidFill>
              </a:rPr>
              <a:t>Data Management and Software Centre</a:t>
            </a:r>
            <a:endParaRPr lang="en-GB" sz="3600" dirty="0">
              <a:solidFill>
                <a:srgbClr val="FFFFFF"/>
              </a:solidFill>
            </a:endParaRPr>
          </a:p>
        </p:txBody>
      </p:sp>
      <p:sp>
        <p:nvSpPr>
          <p:cNvPr id="8" name="textruta 3"/>
          <p:cNvSpPr txBox="1"/>
          <p:nvPr/>
        </p:nvSpPr>
        <p:spPr>
          <a:xfrm>
            <a:off x="0" y="3982851"/>
            <a:ext cx="9144000" cy="1818959"/>
          </a:xfrm>
          <a:prstGeom prst="rect">
            <a:avLst/>
          </a:prstGeom>
          <a:noFill/>
        </p:spPr>
        <p:txBody>
          <a:bodyPr wrap="square" rtlCol="0">
            <a:spAutoFit/>
          </a:bodyPr>
          <a:lstStyle/>
          <a:p>
            <a:pPr algn="ctr"/>
            <a:r>
              <a:rPr lang="en-GB" sz="2400" dirty="0" smtClean="0">
                <a:solidFill>
                  <a:srgbClr val="FFFFFF"/>
                </a:solidFill>
              </a:rPr>
              <a:t>Mark Hagen</a:t>
            </a:r>
          </a:p>
          <a:p>
            <a:pPr algn="ctr"/>
            <a:endParaRPr lang="en-GB" sz="2400" dirty="0" smtClean="0">
              <a:solidFill>
                <a:srgbClr val="FFFFFF"/>
              </a:solidFill>
            </a:endParaRPr>
          </a:p>
          <a:p>
            <a:pPr algn="ctr">
              <a:lnSpc>
                <a:spcPct val="120000"/>
              </a:lnSpc>
            </a:pPr>
            <a:endParaRPr lang="en-GB" dirty="0" smtClean="0">
              <a:solidFill>
                <a:srgbClr val="FFFFFF"/>
              </a:solidFill>
              <a:hlinkClick r:id="rId3"/>
            </a:endParaRPr>
          </a:p>
          <a:p>
            <a:pPr algn="ctr">
              <a:lnSpc>
                <a:spcPct val="120000"/>
              </a:lnSpc>
            </a:pPr>
            <a:r>
              <a:rPr lang="en-GB" dirty="0" smtClean="0">
                <a:solidFill>
                  <a:srgbClr val="FFFFFF"/>
                </a:solidFill>
                <a:hlinkClick r:id="rId3"/>
              </a:rPr>
              <a:t>www.europeanspallationsource.se</a:t>
            </a:r>
            <a:endParaRPr lang="en-GB" dirty="0" smtClean="0">
              <a:solidFill>
                <a:srgbClr val="FFFFFF"/>
              </a:solidFill>
            </a:endParaRPr>
          </a:p>
          <a:p>
            <a:pPr algn="ctr">
              <a:lnSpc>
                <a:spcPct val="120000"/>
              </a:lnSpc>
            </a:pPr>
            <a:r>
              <a:rPr lang="en-GB" dirty="0" smtClean="0">
                <a:solidFill>
                  <a:srgbClr val="FFFFFF"/>
                </a:solidFill>
              </a:rPr>
              <a:t>Instrument Collaboration Board, June 22</a:t>
            </a:r>
            <a:r>
              <a:rPr lang="en-GB" baseline="30000" dirty="0" smtClean="0">
                <a:solidFill>
                  <a:srgbClr val="FFFFFF"/>
                </a:solidFill>
              </a:rPr>
              <a:t>nd</a:t>
            </a:r>
            <a:r>
              <a:rPr lang="en-GB" dirty="0" smtClean="0">
                <a:solidFill>
                  <a:srgbClr val="FFFFFF"/>
                </a:solidFill>
              </a:rPr>
              <a:t>, 2016</a:t>
            </a:r>
            <a:endParaRPr lang="en-GB" sz="1600" dirty="0" smtClean="0">
              <a:solidFill>
                <a:srgbClr val="FFFFFF"/>
              </a:solidFill>
            </a:endParaRPr>
          </a:p>
        </p:txBody>
      </p:sp>
    </p:spTree>
    <p:extLst>
      <p:ext uri="{BB962C8B-B14F-4D97-AF65-F5344CB8AC3E}">
        <p14:creationId xmlns="" xmlns:p14="http://schemas.microsoft.com/office/powerpoint/2010/main" val="44194266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10</a:t>
            </a:fld>
            <a:endParaRPr lang="sv-SE" sz="1200" dirty="0"/>
          </a:p>
        </p:txBody>
      </p:sp>
      <p:sp>
        <p:nvSpPr>
          <p:cNvPr id="12" name="Title 1"/>
          <p:cNvSpPr>
            <a:spLocks noGrp="1"/>
          </p:cNvSpPr>
          <p:nvPr>
            <p:ph type="title"/>
          </p:nvPr>
        </p:nvSpPr>
        <p:spPr>
          <a:xfrm>
            <a:off x="578913" y="0"/>
            <a:ext cx="6067426" cy="1441531"/>
          </a:xfrm>
        </p:spPr>
        <p:txBody>
          <a:bodyPr/>
          <a:lstStyle/>
          <a:p>
            <a:r>
              <a:rPr lang="en-US" dirty="0" smtClean="0"/>
              <a:t>Data Management Group</a:t>
            </a:r>
            <a:endParaRPr lang="en-US" dirty="0"/>
          </a:p>
        </p:txBody>
      </p:sp>
      <p:grpSp>
        <p:nvGrpSpPr>
          <p:cNvPr id="29" name="Group 28"/>
          <p:cNvGrpSpPr/>
          <p:nvPr/>
        </p:nvGrpSpPr>
        <p:grpSpPr>
          <a:xfrm>
            <a:off x="95544" y="1518636"/>
            <a:ext cx="4794738" cy="3827071"/>
            <a:chOff x="433176" y="1701520"/>
            <a:chExt cx="4794738" cy="3827071"/>
          </a:xfrm>
        </p:grpSpPr>
        <p:grpSp>
          <p:nvGrpSpPr>
            <p:cNvPr id="26" name="Group 25"/>
            <p:cNvGrpSpPr/>
            <p:nvPr/>
          </p:nvGrpSpPr>
          <p:grpSpPr>
            <a:xfrm>
              <a:off x="433176" y="1701520"/>
              <a:ext cx="4757138" cy="1620000"/>
              <a:chOff x="433176" y="1701520"/>
              <a:chExt cx="4757138" cy="1620000"/>
            </a:xfrm>
          </p:grpSpPr>
          <p:sp>
            <p:nvSpPr>
              <p:cNvPr id="679" name="Shape 679"/>
              <p:cNvSpPr/>
              <p:nvPr/>
            </p:nvSpPr>
            <p:spPr>
              <a:xfrm>
                <a:off x="433176" y="1701520"/>
                <a:ext cx="4732633" cy="1620000"/>
              </a:xfrm>
              <a:prstGeom prst="rect">
                <a:avLst/>
              </a:prstGeom>
              <a:solidFill>
                <a:schemeClr val="accent2">
                  <a:hueOff val="-2473792"/>
                  <a:satOff val="-50209"/>
                  <a:lumOff val="23543"/>
                </a:schemeClr>
              </a:solidFill>
              <a:ln w="3175">
                <a:solidFill>
                  <a:srgbClr val="000000"/>
                </a:solidFill>
              </a:ln>
              <a:effectLst>
                <a:outerShdw blurRad="63500" dist="25400" dir="2773586" rotWithShape="0">
                  <a:srgbClr val="000000">
                    <a:alpha val="50000"/>
                  </a:srgbClr>
                </a:outerShdw>
              </a:effectLst>
              <a:extLst>
                <a:ext uri="{C572A759-6A51-4108-AA02-DFA0A04FC94B}">
                  <ma14:wrappingTextBoxFlag xmlns:ma14="http://schemas.microsoft.com/office/mac/drawingml/2011/main" xmlns="" val="1"/>
                </a:ext>
              </a:extLst>
            </p:spPr>
            <p:txBody>
              <a:bodyPr lIns="35717" tIns="35717" rIns="35717" bIns="35717"/>
              <a:lstStyle/>
              <a:p>
                <a:pPr>
                  <a:defRPr sz="2200">
                    <a:latin typeface="Helvetica"/>
                    <a:ea typeface="Helvetica"/>
                    <a:cs typeface="Helvetica"/>
                    <a:sym typeface="Helvetica"/>
                  </a:defRPr>
                </a:pPr>
                <a:r>
                  <a:rPr sz="1600" b="1" dirty="0"/>
                  <a:t>Neutron Event </a:t>
                </a:r>
                <a:r>
                  <a:rPr sz="1600" b="1" dirty="0" smtClean="0"/>
                  <a:t>Formation</a:t>
                </a:r>
                <a:endParaRPr sz="1600" b="1" dirty="0"/>
              </a:p>
              <a:p>
                <a:pPr>
                  <a:defRPr sz="2200">
                    <a:latin typeface="Helvetica"/>
                    <a:ea typeface="Helvetica"/>
                    <a:cs typeface="Helvetica"/>
                    <a:sym typeface="Helvetica"/>
                  </a:defRPr>
                </a:pPr>
                <a:r>
                  <a:rPr sz="1600" dirty="0"/>
                  <a:t>Detector Interface</a:t>
                </a:r>
              </a:p>
              <a:p>
                <a:pPr>
                  <a:defRPr sz="2200">
                    <a:latin typeface="Helvetica"/>
                    <a:ea typeface="Helvetica"/>
                    <a:cs typeface="Helvetica"/>
                    <a:sym typeface="Helvetica"/>
                  </a:defRPr>
                </a:pPr>
                <a:r>
                  <a:rPr sz="1600" dirty="0"/>
                  <a:t>Trace </a:t>
                </a:r>
                <a:r>
                  <a:rPr sz="1600" dirty="0" smtClean="0"/>
                  <a:t>Processing</a:t>
                </a:r>
                <a:endParaRPr lang="en-US" sz="1600" dirty="0" smtClean="0"/>
              </a:p>
              <a:p>
                <a:pPr>
                  <a:defRPr sz="2200">
                    <a:latin typeface="Helvetica"/>
                    <a:ea typeface="Helvetica"/>
                    <a:cs typeface="Helvetica"/>
                    <a:sym typeface="Helvetica"/>
                  </a:defRPr>
                </a:pPr>
                <a:r>
                  <a:rPr lang="en-US" sz="1600" b="1" dirty="0" smtClean="0"/>
                  <a:t>Fast Sample </a:t>
                </a:r>
                <a:r>
                  <a:rPr lang="en-US" sz="1600" b="1" dirty="0" err="1" smtClean="0"/>
                  <a:t>Env</a:t>
                </a:r>
                <a:r>
                  <a:rPr lang="en-US" sz="1600" b="1" dirty="0" smtClean="0"/>
                  <a:t>. Capture</a:t>
                </a:r>
                <a:endParaRPr sz="1600" b="1" dirty="0"/>
              </a:p>
            </p:txBody>
          </p:sp>
          <p:pic>
            <p:nvPicPr>
              <p:cNvPr id="13" name="pasted-image.pdf"/>
              <p:cNvPicPr>
                <a:picLocks noChangeAspect="1"/>
              </p:cNvPicPr>
              <p:nvPr/>
            </p:nvPicPr>
            <p:blipFill>
              <a:blip r:embed="rId2">
                <a:extLst/>
              </a:blip>
              <a:srcRect l="10844" t="5548" r="12225" b="17521"/>
              <a:stretch>
                <a:fillRect/>
              </a:stretch>
            </p:blipFill>
            <p:spPr>
              <a:xfrm>
                <a:off x="4030491" y="1738325"/>
                <a:ext cx="1091948" cy="630000"/>
              </a:xfrm>
              <a:prstGeom prst="rect">
                <a:avLst/>
              </a:prstGeom>
              <a:ln w="3175">
                <a:solidFill>
                  <a:schemeClr val="tx1"/>
                </a:solidFill>
                <a:miter lim="400000"/>
              </a:ln>
              <a:effectLst>
                <a:outerShdw blurRad="63500" dist="24641" dir="5400000" rotWithShape="0">
                  <a:srgbClr val="000000">
                    <a:alpha val="25834"/>
                  </a:srgbClr>
                </a:outerShdw>
              </a:effectLst>
            </p:spPr>
          </p:pic>
          <p:pic>
            <p:nvPicPr>
              <p:cNvPr id="16" name="Picture 15" descr="Elettra_logo(trasparen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34439" y="2779978"/>
                <a:ext cx="811475" cy="450000"/>
              </a:xfrm>
              <a:prstGeom prst="rect">
                <a:avLst/>
              </a:prstGeom>
              <a:solidFill>
                <a:schemeClr val="bg1"/>
              </a:solidFill>
            </p:spPr>
          </p:pic>
          <p:pic>
            <p:nvPicPr>
              <p:cNvPr id="17" name="Picture 16"/>
              <p:cNvPicPr>
                <a:picLocks noChangeAspect="1"/>
              </p:cNvPicPr>
              <p:nvPr/>
            </p:nvPicPr>
            <p:blipFill>
              <a:blip r:embed="rId4"/>
              <a:stretch>
                <a:fillRect/>
              </a:stretch>
            </p:blipFill>
            <p:spPr>
              <a:xfrm>
                <a:off x="1477807" y="2785570"/>
                <a:ext cx="1209036" cy="450000"/>
              </a:xfrm>
              <a:prstGeom prst="rect">
                <a:avLst/>
              </a:prstGeom>
              <a:solidFill>
                <a:schemeClr val="bg1"/>
              </a:solidFill>
            </p:spPr>
          </p:pic>
          <p:pic>
            <p:nvPicPr>
              <p:cNvPr id="18" name="Picture 17" descr="Psi_logo.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838307" y="2779978"/>
                <a:ext cx="1250848" cy="450000"/>
              </a:xfrm>
              <a:prstGeom prst="rect">
                <a:avLst/>
              </a:prstGeom>
            </p:spPr>
          </p:pic>
          <p:pic>
            <p:nvPicPr>
              <p:cNvPr id="19" name="Picture 18"/>
              <p:cNvPicPr>
                <a:picLocks noChangeAspect="1"/>
              </p:cNvPicPr>
              <p:nvPr/>
            </p:nvPicPr>
            <p:blipFill>
              <a:blip r:embed="rId6"/>
              <a:stretch>
                <a:fillRect/>
              </a:stretch>
            </p:blipFill>
            <p:spPr>
              <a:xfrm>
                <a:off x="4234774" y="2785554"/>
                <a:ext cx="836298" cy="450000"/>
              </a:xfrm>
              <a:prstGeom prst="rect">
                <a:avLst/>
              </a:prstGeom>
              <a:solidFill>
                <a:schemeClr val="bg1"/>
              </a:solidFill>
            </p:spPr>
          </p:pic>
          <p:sp>
            <p:nvSpPr>
              <p:cNvPr id="20" name="TextBox 19"/>
              <p:cNvSpPr txBox="1"/>
              <p:nvPr/>
            </p:nvSpPr>
            <p:spPr>
              <a:xfrm>
                <a:off x="3540503" y="2354257"/>
                <a:ext cx="1649811" cy="369332"/>
              </a:xfrm>
              <a:prstGeom prst="rect">
                <a:avLst/>
              </a:prstGeom>
              <a:noFill/>
            </p:spPr>
            <p:txBody>
              <a:bodyPr wrap="none" rtlCol="0">
                <a:spAutoFit/>
              </a:bodyPr>
              <a:lstStyle/>
              <a:p>
                <a:r>
                  <a:rPr lang="en-US" dirty="0" smtClean="0"/>
                  <a:t> (H2020</a:t>
                </a:r>
                <a:r>
                  <a:rPr lang="en-US" dirty="0" smtClean="0"/>
                  <a:t>) </a:t>
                </a:r>
                <a:r>
                  <a:rPr lang="en-US" b="1" dirty="0" smtClean="0"/>
                  <a:t>2.2M€</a:t>
                </a:r>
                <a:endParaRPr lang="en-GB" b="1" dirty="0"/>
              </a:p>
            </p:txBody>
          </p:sp>
        </p:grpSp>
        <p:grpSp>
          <p:nvGrpSpPr>
            <p:cNvPr id="27" name="Group 26"/>
            <p:cNvGrpSpPr/>
            <p:nvPr/>
          </p:nvGrpSpPr>
          <p:grpSpPr>
            <a:xfrm>
              <a:off x="433176" y="3419029"/>
              <a:ext cx="4766602" cy="941953"/>
              <a:chOff x="433176" y="3517505"/>
              <a:chExt cx="4766602" cy="941953"/>
            </a:xfrm>
          </p:grpSpPr>
          <p:sp>
            <p:nvSpPr>
              <p:cNvPr id="678" name="Shape 678"/>
              <p:cNvSpPr/>
              <p:nvPr/>
            </p:nvSpPr>
            <p:spPr>
              <a:xfrm>
                <a:off x="433176" y="3517505"/>
                <a:ext cx="4732633" cy="941953"/>
              </a:xfrm>
              <a:prstGeom prst="rect">
                <a:avLst/>
              </a:prstGeom>
              <a:solidFill>
                <a:schemeClr val="accent2">
                  <a:hueOff val="-554920"/>
                  <a:satOff val="-21482"/>
                  <a:lumOff val="-6228"/>
                </a:schemeClr>
              </a:solidFill>
              <a:ln w="3175">
                <a:solidFill>
                  <a:srgbClr val="000000"/>
                </a:solidFill>
              </a:ln>
              <a:effectLst>
                <a:outerShdw blurRad="63500" dist="25400" dir="2773586" rotWithShape="0">
                  <a:srgbClr val="000000">
                    <a:alpha val="50000"/>
                  </a:srgbClr>
                </a:outerShdw>
              </a:effectLst>
              <a:extLst>
                <a:ext uri="{C572A759-6A51-4108-AA02-DFA0A04FC94B}">
                  <ma14:wrappingTextBoxFlag xmlns:ma14="http://schemas.microsoft.com/office/mac/drawingml/2011/main" xmlns="" val="1"/>
                </a:ext>
              </a:extLst>
            </p:spPr>
            <p:txBody>
              <a:bodyPr lIns="35717" tIns="35717" rIns="35717" bIns="35717"/>
              <a:lstStyle/>
              <a:p>
                <a:pPr>
                  <a:defRPr sz="2200">
                    <a:solidFill>
                      <a:srgbClr val="DCDEE0"/>
                    </a:solidFill>
                    <a:latin typeface="Helvetica"/>
                    <a:ea typeface="Helvetica"/>
                    <a:cs typeface="Helvetica"/>
                    <a:sym typeface="Helvetica"/>
                  </a:defRPr>
                </a:pPr>
                <a:r>
                  <a:rPr lang="en-US" sz="1600" b="1" dirty="0" smtClean="0"/>
                  <a:t>Data </a:t>
                </a:r>
                <a:r>
                  <a:rPr sz="1600" b="1" dirty="0" smtClean="0"/>
                  <a:t>Streaming</a:t>
                </a:r>
                <a:endParaRPr sz="1600" b="1" dirty="0"/>
              </a:p>
              <a:p>
                <a:pPr>
                  <a:defRPr sz="2200">
                    <a:solidFill>
                      <a:srgbClr val="DCDEE0"/>
                    </a:solidFill>
                    <a:latin typeface="Helvetica"/>
                    <a:ea typeface="Helvetica"/>
                    <a:cs typeface="Helvetica"/>
                    <a:sym typeface="Helvetica"/>
                  </a:defRPr>
                </a:pPr>
                <a:r>
                  <a:rPr sz="1600" dirty="0" err="1" smtClean="0"/>
                  <a:t>Fas</a:t>
                </a:r>
                <a:r>
                  <a:rPr lang="en-GB" sz="1600" dirty="0" smtClean="0"/>
                  <a:t>t Data </a:t>
                </a:r>
                <a:r>
                  <a:rPr lang="en-GB" sz="1600" dirty="0" smtClean="0"/>
                  <a:t>Readout, </a:t>
                </a:r>
                <a:r>
                  <a:rPr sz="1600" dirty="0" smtClean="0"/>
                  <a:t>EPICS Integration</a:t>
                </a:r>
                <a:endParaRPr lang="en-US" sz="1600" dirty="0" smtClean="0"/>
              </a:p>
              <a:p>
                <a:pPr>
                  <a:defRPr sz="2200">
                    <a:solidFill>
                      <a:srgbClr val="DCDEE0"/>
                    </a:solidFill>
                    <a:latin typeface="Helvetica"/>
                    <a:ea typeface="Helvetica"/>
                    <a:cs typeface="Helvetica"/>
                    <a:sym typeface="Helvetica"/>
                  </a:defRPr>
                </a:pPr>
                <a:r>
                  <a:rPr lang="en-GB" sz="1600" dirty="0" smtClean="0"/>
                  <a:t>Data Aggregator, </a:t>
                </a:r>
                <a:r>
                  <a:rPr sz="1600" dirty="0" err="1" smtClean="0"/>
                  <a:t>NeXus</a:t>
                </a:r>
                <a:r>
                  <a:rPr sz="1600" dirty="0" smtClean="0"/>
                  <a:t> File Writing</a:t>
                </a:r>
                <a:endParaRPr sz="1600" dirty="0"/>
              </a:p>
            </p:txBody>
          </p:sp>
          <p:pic>
            <p:nvPicPr>
              <p:cNvPr id="14" name="Picture 13" descr="ISIS_Logo.gif"/>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974219" y="3538990"/>
                <a:ext cx="1177522" cy="521198"/>
              </a:xfrm>
              <a:prstGeom prst="rect">
                <a:avLst/>
              </a:prstGeom>
              <a:solidFill>
                <a:schemeClr val="bg1"/>
              </a:solidFill>
            </p:spPr>
          </p:pic>
          <p:sp>
            <p:nvSpPr>
              <p:cNvPr id="24" name="TextBox 23"/>
              <p:cNvSpPr txBox="1"/>
              <p:nvPr/>
            </p:nvSpPr>
            <p:spPr>
              <a:xfrm>
                <a:off x="3861719" y="4068205"/>
                <a:ext cx="1338059" cy="369332"/>
              </a:xfrm>
              <a:prstGeom prst="rect">
                <a:avLst/>
              </a:prstGeom>
              <a:noFill/>
            </p:spPr>
            <p:txBody>
              <a:bodyPr wrap="none" rtlCol="0">
                <a:spAutoFit/>
              </a:bodyPr>
              <a:lstStyle/>
              <a:p>
                <a:r>
                  <a:rPr lang="en-US" dirty="0" smtClean="0"/>
                  <a:t> </a:t>
                </a:r>
                <a:r>
                  <a:rPr lang="en-US" dirty="0" smtClean="0">
                    <a:solidFill>
                      <a:schemeClr val="bg1"/>
                    </a:solidFill>
                  </a:rPr>
                  <a:t>(IKC) </a:t>
                </a:r>
                <a:r>
                  <a:rPr lang="en-US" b="1" dirty="0" smtClean="0">
                    <a:solidFill>
                      <a:schemeClr val="bg1"/>
                    </a:solidFill>
                  </a:rPr>
                  <a:t>1.3M€</a:t>
                </a:r>
                <a:endParaRPr lang="en-GB" b="1" dirty="0">
                  <a:solidFill>
                    <a:schemeClr val="bg1"/>
                  </a:solidFill>
                </a:endParaRPr>
              </a:p>
            </p:txBody>
          </p:sp>
        </p:grpSp>
        <p:grpSp>
          <p:nvGrpSpPr>
            <p:cNvPr id="28" name="Group 27"/>
            <p:cNvGrpSpPr/>
            <p:nvPr/>
          </p:nvGrpSpPr>
          <p:grpSpPr>
            <a:xfrm>
              <a:off x="433176" y="4494201"/>
              <a:ext cx="4794738" cy="1034390"/>
              <a:chOff x="433176" y="5042853"/>
              <a:chExt cx="4794738" cy="1034390"/>
            </a:xfrm>
          </p:grpSpPr>
          <p:sp>
            <p:nvSpPr>
              <p:cNvPr id="677" name="Shape 677"/>
              <p:cNvSpPr/>
              <p:nvPr/>
            </p:nvSpPr>
            <p:spPr>
              <a:xfrm>
                <a:off x="433176" y="5042853"/>
                <a:ext cx="4732633" cy="1034390"/>
              </a:xfrm>
              <a:prstGeom prst="rect">
                <a:avLst/>
              </a:prstGeom>
              <a:solidFill>
                <a:schemeClr val="accent3">
                  <a:satOff val="18648"/>
                  <a:lumOff val="5971"/>
                </a:schemeClr>
              </a:solidFill>
              <a:ln w="3175">
                <a:solidFill>
                  <a:srgbClr val="000000"/>
                </a:solidFill>
              </a:ln>
              <a:effectLst>
                <a:outerShdw blurRad="63500" dist="25400" dir="2773586" rotWithShape="0">
                  <a:srgbClr val="000000">
                    <a:alpha val="50000"/>
                  </a:srgbClr>
                </a:outerShdw>
              </a:effectLst>
              <a:extLst>
                <a:ext uri="{C572A759-6A51-4108-AA02-DFA0A04FC94B}">
                  <ma14:wrappingTextBoxFlag xmlns:ma14="http://schemas.microsoft.com/office/mac/drawingml/2011/main" xmlns="" val="1"/>
                </a:ext>
              </a:extLst>
            </p:spPr>
            <p:txBody>
              <a:bodyPr lIns="35717" tIns="35717" rIns="35717" bIns="35717"/>
              <a:lstStyle/>
              <a:p>
                <a:pPr>
                  <a:defRPr sz="2200" b="1">
                    <a:latin typeface="Helvetica"/>
                    <a:ea typeface="Helvetica"/>
                    <a:cs typeface="Helvetica"/>
                    <a:sym typeface="Helvetica"/>
                  </a:defRPr>
                </a:pPr>
                <a:r>
                  <a:rPr sz="1600" dirty="0"/>
                  <a:t>Catalogues and </a:t>
                </a:r>
                <a:r>
                  <a:rPr sz="1600" dirty="0" smtClean="0"/>
                  <a:t>Databases</a:t>
                </a:r>
                <a:endParaRPr sz="1600" dirty="0"/>
              </a:p>
              <a:p>
                <a:pPr>
                  <a:defRPr sz="2200">
                    <a:latin typeface="Helvetica"/>
                    <a:ea typeface="Helvetica"/>
                    <a:cs typeface="Helvetica"/>
                    <a:sym typeface="Helvetica"/>
                  </a:defRPr>
                </a:pPr>
                <a:r>
                  <a:rPr sz="1600" dirty="0"/>
                  <a:t>Data Catalogue</a:t>
                </a:r>
              </a:p>
              <a:p>
                <a:pPr>
                  <a:defRPr sz="2200">
                    <a:latin typeface="Helvetica"/>
                    <a:ea typeface="Helvetica"/>
                    <a:cs typeface="Helvetica"/>
                    <a:sym typeface="Helvetica"/>
                  </a:defRPr>
                </a:pPr>
                <a:r>
                  <a:rPr sz="1600" dirty="0"/>
                  <a:t>Download, Archive and Logistics</a:t>
                </a:r>
              </a:p>
              <a:p>
                <a:pPr>
                  <a:defRPr sz="2200">
                    <a:latin typeface="Helvetica"/>
                    <a:ea typeface="Helvetica"/>
                    <a:cs typeface="Helvetica"/>
                    <a:sym typeface="Helvetica"/>
                  </a:defRPr>
                </a:pPr>
                <a:r>
                  <a:rPr sz="1600" dirty="0"/>
                  <a:t>Processing Software Infrastructure</a:t>
                </a:r>
              </a:p>
            </p:txBody>
          </p:sp>
          <p:pic>
            <p:nvPicPr>
              <p:cNvPr id="15" name="Picture 14" descr="Psi_logo.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932416" y="5079125"/>
                <a:ext cx="1171739" cy="421540"/>
              </a:xfrm>
              <a:prstGeom prst="rect">
                <a:avLst/>
              </a:prstGeom>
            </p:spPr>
          </p:pic>
          <p:sp>
            <p:nvSpPr>
              <p:cNvPr id="25" name="TextBox 24"/>
              <p:cNvSpPr txBox="1"/>
              <p:nvPr/>
            </p:nvSpPr>
            <p:spPr>
              <a:xfrm>
                <a:off x="3889855" y="5503141"/>
                <a:ext cx="1338059" cy="369332"/>
              </a:xfrm>
              <a:prstGeom prst="rect">
                <a:avLst/>
              </a:prstGeom>
              <a:noFill/>
            </p:spPr>
            <p:txBody>
              <a:bodyPr wrap="none" rtlCol="0">
                <a:spAutoFit/>
              </a:bodyPr>
              <a:lstStyle/>
              <a:p>
                <a:r>
                  <a:rPr lang="en-US" dirty="0" smtClean="0"/>
                  <a:t> </a:t>
                </a:r>
                <a:r>
                  <a:rPr lang="en-US" dirty="0" smtClean="0"/>
                  <a:t>(IKC) </a:t>
                </a:r>
                <a:r>
                  <a:rPr lang="en-US" b="1" dirty="0" smtClean="0"/>
                  <a:t>0.6M€</a:t>
                </a:r>
                <a:endParaRPr lang="en-GB" b="1" dirty="0"/>
              </a:p>
            </p:txBody>
          </p:sp>
        </p:grpSp>
      </p:grpSp>
      <p:grpSp>
        <p:nvGrpSpPr>
          <p:cNvPr id="54" name="Group 53"/>
          <p:cNvGrpSpPr/>
          <p:nvPr/>
        </p:nvGrpSpPr>
        <p:grpSpPr>
          <a:xfrm>
            <a:off x="165864" y="5595315"/>
            <a:ext cx="3689617" cy="802755"/>
            <a:chOff x="5314752" y="5510907"/>
            <a:chExt cx="3689617" cy="802755"/>
          </a:xfrm>
        </p:grpSpPr>
        <p:grpSp>
          <p:nvGrpSpPr>
            <p:cNvPr id="37" name="Group 36"/>
            <p:cNvGrpSpPr>
              <a:grpSpLocks noChangeAspect="1"/>
            </p:cNvGrpSpPr>
            <p:nvPr/>
          </p:nvGrpSpPr>
          <p:grpSpPr>
            <a:xfrm>
              <a:off x="7684377" y="5510907"/>
              <a:ext cx="1319992" cy="776885"/>
              <a:chOff x="5993430" y="4093408"/>
              <a:chExt cx="1319992" cy="776885"/>
            </a:xfrm>
          </p:grpSpPr>
          <p:grpSp>
            <p:nvGrpSpPr>
              <p:cNvPr id="38" name="Group 731"/>
              <p:cNvGrpSpPr/>
              <p:nvPr/>
            </p:nvGrpSpPr>
            <p:grpSpPr>
              <a:xfrm rot="16200000">
                <a:off x="5836981" y="4249857"/>
                <a:ext cx="776885" cy="463987"/>
                <a:chOff x="0" y="0"/>
                <a:chExt cx="1104900" cy="659891"/>
              </a:xfrm>
            </p:grpSpPr>
            <p:sp>
              <p:nvSpPr>
                <p:cNvPr id="40" name="Shape 722"/>
                <p:cNvSpPr/>
                <p:nvPr/>
              </p:nvSpPr>
              <p:spPr>
                <a:xfrm>
                  <a:off x="393700" y="0"/>
                  <a:ext cx="317500" cy="313691"/>
                </a:xfrm>
                <a:prstGeom prst="ellipse">
                  <a:avLst/>
                </a:prstGeom>
                <a:noFill/>
                <a:ln w="76200" cap="flat">
                  <a:solidFill>
                    <a:srgbClr val="85888D"/>
                  </a:solidFill>
                  <a:prstDash val="solid"/>
                  <a:miter lim="400000"/>
                </a:ln>
                <a:effectLst/>
              </p:spPr>
              <p:txBody>
                <a:bodyPr wrap="square" lIns="50800" tIns="50800" rIns="50800" bIns="50800" numCol="1" anchor="ctr">
                  <a:noAutofit/>
                </a:bodyPr>
                <a:lstStyle/>
                <a:p>
                  <a:endParaRPr/>
                </a:p>
              </p:txBody>
            </p:sp>
            <p:sp>
              <p:nvSpPr>
                <p:cNvPr id="41" name="Shape 723"/>
                <p:cNvSpPr/>
                <p:nvPr/>
              </p:nvSpPr>
              <p:spPr>
                <a:xfrm>
                  <a:off x="850900" y="38100"/>
                  <a:ext cx="254000" cy="250953"/>
                </a:xfrm>
                <a:prstGeom prst="ellipse">
                  <a:avLst/>
                </a:prstGeom>
                <a:noFill/>
                <a:ln w="76200" cap="flat">
                  <a:solidFill>
                    <a:srgbClr val="85888D"/>
                  </a:solidFill>
                  <a:prstDash val="solid"/>
                  <a:miter lim="400000"/>
                </a:ln>
                <a:effectLst/>
              </p:spPr>
              <p:txBody>
                <a:bodyPr wrap="square" lIns="50800" tIns="50800" rIns="50800" bIns="50800" numCol="1" anchor="ctr">
                  <a:noAutofit/>
                </a:bodyPr>
                <a:lstStyle/>
                <a:p>
                  <a:endParaRPr/>
                </a:p>
              </p:txBody>
            </p:sp>
            <p:sp>
              <p:nvSpPr>
                <p:cNvPr id="42" name="Shape 724"/>
                <p:cNvSpPr/>
                <p:nvPr/>
              </p:nvSpPr>
              <p:spPr>
                <a:xfrm>
                  <a:off x="0" y="31369"/>
                  <a:ext cx="254000" cy="250953"/>
                </a:xfrm>
                <a:prstGeom prst="ellipse">
                  <a:avLst/>
                </a:prstGeom>
                <a:noFill/>
                <a:ln w="76200" cap="flat">
                  <a:solidFill>
                    <a:srgbClr val="85888D"/>
                  </a:solidFill>
                  <a:prstDash val="solid"/>
                  <a:miter lim="400000"/>
                </a:ln>
                <a:effectLst/>
              </p:spPr>
              <p:txBody>
                <a:bodyPr wrap="square" lIns="50800" tIns="50800" rIns="50800" bIns="50800" numCol="1" anchor="ctr">
                  <a:noAutofit/>
                </a:bodyPr>
                <a:lstStyle/>
                <a:p>
                  <a:endParaRPr/>
                </a:p>
              </p:txBody>
            </p:sp>
            <p:sp>
              <p:nvSpPr>
                <p:cNvPr id="43" name="Shape 725"/>
                <p:cNvSpPr/>
                <p:nvPr/>
              </p:nvSpPr>
              <p:spPr>
                <a:xfrm>
                  <a:off x="215900" y="408939"/>
                  <a:ext cx="254000" cy="250953"/>
                </a:xfrm>
                <a:prstGeom prst="ellipse">
                  <a:avLst/>
                </a:prstGeom>
                <a:noFill/>
                <a:ln w="76200" cap="flat">
                  <a:solidFill>
                    <a:srgbClr val="85888D"/>
                  </a:solidFill>
                  <a:prstDash val="solid"/>
                  <a:miter lim="400000"/>
                </a:ln>
                <a:effectLst/>
              </p:spPr>
              <p:txBody>
                <a:bodyPr wrap="square" lIns="50800" tIns="50800" rIns="50800" bIns="50800" numCol="1" anchor="ctr">
                  <a:noAutofit/>
                </a:bodyPr>
                <a:lstStyle/>
                <a:p>
                  <a:endParaRPr/>
                </a:p>
              </p:txBody>
            </p:sp>
            <p:sp>
              <p:nvSpPr>
                <p:cNvPr id="44" name="Shape 726"/>
                <p:cNvSpPr/>
                <p:nvPr/>
              </p:nvSpPr>
              <p:spPr>
                <a:xfrm>
                  <a:off x="637540" y="408939"/>
                  <a:ext cx="254001" cy="250953"/>
                </a:xfrm>
                <a:prstGeom prst="ellipse">
                  <a:avLst/>
                </a:prstGeom>
                <a:noFill/>
                <a:ln w="76200" cap="flat">
                  <a:solidFill>
                    <a:srgbClr val="85888D"/>
                  </a:solidFill>
                  <a:prstDash val="solid"/>
                  <a:miter lim="400000"/>
                </a:ln>
                <a:effectLst/>
              </p:spPr>
              <p:txBody>
                <a:bodyPr wrap="square" lIns="50800" tIns="50800" rIns="50800" bIns="50800" numCol="1" anchor="ctr">
                  <a:noAutofit/>
                </a:bodyPr>
                <a:lstStyle/>
                <a:p>
                  <a:endParaRPr/>
                </a:p>
              </p:txBody>
            </p:sp>
            <p:sp>
              <p:nvSpPr>
                <p:cNvPr id="45" name="Shape 727"/>
                <p:cNvSpPr/>
                <p:nvPr/>
              </p:nvSpPr>
              <p:spPr>
                <a:xfrm>
                  <a:off x="257863" y="163576"/>
                  <a:ext cx="170074" cy="1"/>
                </a:xfrm>
                <a:prstGeom prst="line">
                  <a:avLst/>
                </a:prstGeom>
                <a:noFill/>
                <a:ln w="50800" cap="flat">
                  <a:solidFill>
                    <a:srgbClr val="85888D"/>
                  </a:solidFill>
                  <a:prstDash val="solid"/>
                  <a:miter lim="400000"/>
                </a:ln>
                <a:effectLst/>
              </p:spPr>
              <p:txBody>
                <a:bodyPr wrap="square" lIns="50800" tIns="50800" rIns="50800" bIns="50800" numCol="1" anchor="ctr">
                  <a:noAutofit/>
                </a:bodyPr>
                <a:lstStyle/>
                <a:p>
                  <a:endParaRPr/>
                </a:p>
              </p:txBody>
            </p:sp>
            <p:sp>
              <p:nvSpPr>
                <p:cNvPr id="46" name="Shape 728"/>
                <p:cNvSpPr/>
                <p:nvPr/>
              </p:nvSpPr>
              <p:spPr>
                <a:xfrm>
                  <a:off x="707720" y="156845"/>
                  <a:ext cx="113639" cy="1"/>
                </a:xfrm>
                <a:prstGeom prst="line">
                  <a:avLst/>
                </a:prstGeom>
                <a:noFill/>
                <a:ln w="50800" cap="flat">
                  <a:solidFill>
                    <a:srgbClr val="85888D"/>
                  </a:solidFill>
                  <a:prstDash val="solid"/>
                  <a:miter lim="400000"/>
                </a:ln>
                <a:effectLst/>
              </p:spPr>
              <p:txBody>
                <a:bodyPr wrap="square" lIns="50800" tIns="50800" rIns="50800" bIns="50800" numCol="1" anchor="ctr">
                  <a:noAutofit/>
                </a:bodyPr>
                <a:lstStyle/>
                <a:p>
                  <a:endParaRPr/>
                </a:p>
              </p:txBody>
            </p:sp>
            <p:sp>
              <p:nvSpPr>
                <p:cNvPr id="47" name="Shape 729"/>
                <p:cNvSpPr/>
                <p:nvPr/>
              </p:nvSpPr>
              <p:spPr>
                <a:xfrm flipH="1" flipV="1">
                  <a:off x="613623" y="282818"/>
                  <a:ext cx="100906" cy="174774"/>
                </a:xfrm>
                <a:prstGeom prst="line">
                  <a:avLst/>
                </a:prstGeom>
                <a:noFill/>
                <a:ln w="50800" cap="flat">
                  <a:solidFill>
                    <a:srgbClr val="85888D"/>
                  </a:solidFill>
                  <a:prstDash val="solid"/>
                  <a:miter lim="400000"/>
                </a:ln>
                <a:effectLst/>
              </p:spPr>
              <p:txBody>
                <a:bodyPr wrap="square" lIns="50800" tIns="50800" rIns="50800" bIns="50800" numCol="1" anchor="ctr">
                  <a:noAutofit/>
                </a:bodyPr>
                <a:lstStyle/>
                <a:p>
                  <a:endParaRPr/>
                </a:p>
              </p:txBody>
            </p:sp>
            <p:sp>
              <p:nvSpPr>
                <p:cNvPr id="48" name="Shape 730"/>
                <p:cNvSpPr/>
                <p:nvPr/>
              </p:nvSpPr>
              <p:spPr>
                <a:xfrm flipV="1">
                  <a:off x="395182" y="287898"/>
                  <a:ext cx="100907" cy="174774"/>
                </a:xfrm>
                <a:prstGeom prst="line">
                  <a:avLst/>
                </a:prstGeom>
                <a:noFill/>
                <a:ln w="50800" cap="flat">
                  <a:solidFill>
                    <a:srgbClr val="85888D"/>
                  </a:solidFill>
                  <a:prstDash val="solid"/>
                  <a:miter lim="400000"/>
                </a:ln>
                <a:effectLst/>
              </p:spPr>
              <p:txBody>
                <a:bodyPr wrap="square" lIns="50800" tIns="50800" rIns="50800" bIns="50800" numCol="1" anchor="ctr">
                  <a:noAutofit/>
                </a:bodyPr>
                <a:lstStyle/>
                <a:p>
                  <a:endParaRPr/>
                </a:p>
              </p:txBody>
            </p:sp>
          </p:grpSp>
          <p:sp>
            <p:nvSpPr>
              <p:cNvPr id="39" name="Shape 732"/>
              <p:cNvSpPr/>
              <p:nvPr/>
            </p:nvSpPr>
            <p:spPr>
              <a:xfrm>
                <a:off x="6457418" y="4144335"/>
                <a:ext cx="856004" cy="6565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100"/>
                </a:lvl1pPr>
              </a:lstStyle>
              <a:p>
                <a:pPr algn="ctr"/>
                <a:r>
                  <a:rPr sz="1800" dirty="0"/>
                  <a:t>Apache </a:t>
                </a:r>
                <a:endParaRPr lang="en-US" sz="1800" dirty="0" smtClean="0"/>
              </a:p>
              <a:p>
                <a:pPr algn="ctr"/>
                <a:r>
                  <a:rPr sz="1800" dirty="0" smtClean="0"/>
                  <a:t>Kafka</a:t>
                </a:r>
                <a:endParaRPr sz="1800" dirty="0"/>
              </a:p>
            </p:txBody>
          </p:sp>
        </p:grpSp>
        <p:grpSp>
          <p:nvGrpSpPr>
            <p:cNvPr id="49" name="Group 721"/>
            <p:cNvGrpSpPr/>
            <p:nvPr/>
          </p:nvGrpSpPr>
          <p:grpSpPr>
            <a:xfrm>
              <a:off x="6621690" y="5544845"/>
              <a:ext cx="973226" cy="768817"/>
              <a:chOff x="0" y="0"/>
              <a:chExt cx="1384141" cy="1093426"/>
            </a:xfrm>
          </p:grpSpPr>
          <p:pic>
            <p:nvPicPr>
              <p:cNvPr id="50" name="image4.gif" descr="logo101.gif"/>
              <p:cNvPicPr>
                <a:picLocks noChangeAspect="1"/>
              </p:cNvPicPr>
              <p:nvPr/>
            </p:nvPicPr>
            <p:blipFill>
              <a:blip r:embed="rId8">
                <a:extLst/>
              </a:blip>
              <a:stretch>
                <a:fillRect/>
              </a:stretch>
            </p:blipFill>
            <p:spPr>
              <a:xfrm>
                <a:off x="0" y="0"/>
                <a:ext cx="1093427" cy="1093427"/>
              </a:xfrm>
              <a:prstGeom prst="rect">
                <a:avLst/>
              </a:prstGeom>
              <a:ln w="12700" cap="flat">
                <a:noFill/>
                <a:miter lim="400000"/>
              </a:ln>
              <a:effectLst/>
            </p:spPr>
          </p:pic>
          <p:sp>
            <p:nvSpPr>
              <p:cNvPr id="51" name="Shape 720"/>
              <p:cNvSpPr/>
              <p:nvPr/>
            </p:nvSpPr>
            <p:spPr>
              <a:xfrm>
                <a:off x="508829" y="231937"/>
                <a:ext cx="875313" cy="5280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248" tIns="72248" rIns="72248" bIns="72248" numCol="1" anchor="ctr">
                <a:normAutofit fontScale="55000" lnSpcReduction="20000"/>
              </a:bodyPr>
              <a:lstStyle>
                <a:lvl1pPr marL="32881" marR="32881" defTabSz="736938">
                  <a:defRPr sz="2960" b="1"/>
                </a:lvl1pPr>
              </a:lstStyle>
              <a:p>
                <a:r>
                  <a:rPr dirty="0"/>
                  <a:t>V4</a:t>
                </a:r>
              </a:p>
            </p:txBody>
          </p:sp>
        </p:grpSp>
        <p:pic>
          <p:nvPicPr>
            <p:cNvPr id="52" name="pasted-image.png"/>
            <p:cNvPicPr>
              <a:picLocks noChangeAspect="1"/>
            </p:cNvPicPr>
            <p:nvPr/>
          </p:nvPicPr>
          <p:blipFill>
            <a:blip r:embed="rId9">
              <a:extLst/>
            </a:blip>
            <a:stretch>
              <a:fillRect/>
            </a:stretch>
          </p:blipFill>
          <p:spPr>
            <a:xfrm>
              <a:off x="5314752" y="5701093"/>
              <a:ext cx="1056081" cy="329852"/>
            </a:xfrm>
            <a:prstGeom prst="rect">
              <a:avLst/>
            </a:prstGeom>
            <a:ln w="12700"/>
          </p:spPr>
        </p:pic>
      </p:grpSp>
      <p:sp>
        <p:nvSpPr>
          <p:cNvPr id="55" name="Rectangle 54"/>
          <p:cNvSpPr/>
          <p:nvPr/>
        </p:nvSpPr>
        <p:spPr>
          <a:xfrm>
            <a:off x="4867428" y="1450586"/>
            <a:ext cx="4304708" cy="5293757"/>
          </a:xfrm>
          <a:prstGeom prst="rect">
            <a:avLst/>
          </a:prstGeom>
        </p:spPr>
        <p:txBody>
          <a:bodyPr wrap="square">
            <a:spAutoFit/>
          </a:bodyPr>
          <a:lstStyle/>
          <a:p>
            <a:pPr marL="285750" indent="-285750"/>
            <a:r>
              <a:rPr lang="en-US" sz="1400" b="1" dirty="0" smtClean="0"/>
              <a:t>Event Formation</a:t>
            </a:r>
            <a:endParaRPr lang="en-US" sz="1400" b="1" dirty="0" smtClean="0"/>
          </a:p>
          <a:p>
            <a:pPr marL="285750" indent="-285750">
              <a:buFont typeface="Wingdings" charset="2"/>
              <a:buChar char="q"/>
            </a:pPr>
            <a:r>
              <a:rPr lang="en-US" sz="1400" dirty="0" smtClean="0"/>
              <a:t>Data </a:t>
            </a:r>
            <a:r>
              <a:rPr lang="en-US" sz="1400" dirty="0" smtClean="0"/>
              <a:t>from detector trials at </a:t>
            </a:r>
            <a:br>
              <a:rPr lang="en-US" sz="1400" dirty="0" smtClean="0"/>
            </a:br>
            <a:r>
              <a:rPr lang="en-US" sz="1400" dirty="0" smtClean="0"/>
              <a:t>IFE/R2D2  are being classified </a:t>
            </a:r>
            <a:br>
              <a:rPr lang="en-US" sz="1400" dirty="0" smtClean="0"/>
            </a:br>
            <a:r>
              <a:rPr lang="en-US" sz="1400" dirty="0" smtClean="0"/>
              <a:t>and </a:t>
            </a:r>
            <a:r>
              <a:rPr lang="en-US" sz="1400" dirty="0" err="1" smtClean="0"/>
              <a:t>analysed</a:t>
            </a:r>
            <a:endParaRPr lang="en-US" sz="1400" dirty="0" smtClean="0"/>
          </a:p>
          <a:p>
            <a:pPr marL="285750" indent="-285750">
              <a:buFont typeface="Wingdings" charset="2"/>
              <a:buChar char="q"/>
            </a:pPr>
            <a:r>
              <a:rPr lang="en-US" sz="1400" dirty="0" smtClean="0"/>
              <a:t>Baseline algorithms for NMX </a:t>
            </a:r>
            <a:br>
              <a:rPr lang="en-US" sz="1400" dirty="0" smtClean="0"/>
            </a:br>
            <a:r>
              <a:rPr lang="en-US" sz="1400" dirty="0" smtClean="0"/>
              <a:t>Investigated</a:t>
            </a:r>
            <a:endParaRPr lang="en-US" sz="1400" dirty="0" smtClean="0"/>
          </a:p>
          <a:p>
            <a:pPr marL="285750" indent="-285750">
              <a:buFont typeface="Wingdings" charset="2"/>
              <a:buChar char="q"/>
            </a:pPr>
            <a:r>
              <a:rPr lang="en-US" sz="1400" dirty="0" smtClean="0"/>
              <a:t>Capabilities of ESS readout </a:t>
            </a:r>
            <a:br>
              <a:rPr lang="en-US" sz="1400" dirty="0" smtClean="0"/>
            </a:br>
            <a:r>
              <a:rPr lang="en-US" sz="1400" dirty="0" smtClean="0"/>
              <a:t>chain being </a:t>
            </a:r>
            <a:r>
              <a:rPr lang="en-US" sz="1400" dirty="0" smtClean="0"/>
              <a:t>explored</a:t>
            </a:r>
          </a:p>
          <a:p>
            <a:pPr marL="285750" indent="-285750">
              <a:buFont typeface="Wingdings" charset="2"/>
              <a:buChar char="q"/>
            </a:pPr>
            <a:r>
              <a:rPr lang="en-US" sz="1400" dirty="0" smtClean="0"/>
              <a:t>Steaming part of </a:t>
            </a:r>
            <a:r>
              <a:rPr lang="en-US" sz="1400" dirty="0" err="1" smtClean="0"/>
              <a:t>BrightnESS</a:t>
            </a:r>
            <a:r>
              <a:rPr lang="en-US" sz="1400" dirty="0" smtClean="0"/>
              <a:t> with </a:t>
            </a:r>
            <a:r>
              <a:rPr lang="en-US" sz="1400" dirty="0" smtClean="0"/>
              <a:t/>
            </a:r>
            <a:br>
              <a:rPr lang="en-US" sz="1400" dirty="0" smtClean="0"/>
            </a:br>
            <a:r>
              <a:rPr lang="en-US" sz="1400" dirty="0" smtClean="0"/>
              <a:t>PSI/</a:t>
            </a:r>
            <a:r>
              <a:rPr lang="en-US" sz="1400" dirty="0" err="1" smtClean="0"/>
              <a:t>Elettra</a:t>
            </a:r>
            <a:r>
              <a:rPr lang="en-US" sz="1400" dirty="0" smtClean="0"/>
              <a:t> initiated</a:t>
            </a:r>
            <a:endParaRPr lang="en-US" sz="1400" dirty="0" smtClean="0"/>
          </a:p>
          <a:p>
            <a:pPr marL="285750" indent="-285750"/>
            <a:endParaRPr lang="en-US" sz="800" dirty="0" smtClean="0"/>
          </a:p>
          <a:p>
            <a:pPr marL="285750" indent="-285750"/>
            <a:r>
              <a:rPr lang="en-US" sz="1400" b="1" dirty="0" smtClean="0"/>
              <a:t>Data </a:t>
            </a:r>
            <a:r>
              <a:rPr lang="en-US" sz="1400" b="1" dirty="0" smtClean="0"/>
              <a:t>Steaming</a:t>
            </a:r>
            <a:endParaRPr lang="en-US" sz="1400" dirty="0" smtClean="0"/>
          </a:p>
          <a:p>
            <a:pPr marL="285750" indent="-285750">
              <a:buFont typeface="Wingdings" charset="2"/>
              <a:buChar char="q"/>
            </a:pPr>
            <a:r>
              <a:rPr lang="en-US" sz="1400" dirty="0" smtClean="0"/>
              <a:t>Completed </a:t>
            </a:r>
            <a:r>
              <a:rPr lang="en-US" sz="1400" dirty="0" smtClean="0"/>
              <a:t>project to evaluate Apache Kafka, </a:t>
            </a:r>
            <a:r>
              <a:rPr lang="en-US" sz="1400" dirty="0" smtClean="0"/>
              <a:t/>
            </a:r>
            <a:br>
              <a:rPr lang="en-US" sz="1400" dirty="0" smtClean="0"/>
            </a:br>
            <a:r>
              <a:rPr lang="en-US" sz="1400" dirty="0" err="1" smtClean="0"/>
              <a:t>zeroMQ</a:t>
            </a:r>
            <a:r>
              <a:rPr lang="en-US" sz="1400" dirty="0" smtClean="0"/>
              <a:t>, and EPICS v4 as transport technology</a:t>
            </a:r>
          </a:p>
          <a:p>
            <a:pPr marL="285750" indent="-285750">
              <a:buFont typeface="Wingdings" charset="2"/>
              <a:buChar char="q"/>
            </a:pPr>
            <a:r>
              <a:rPr lang="en-US" sz="1400" dirty="0" smtClean="0"/>
              <a:t>Decision made on wire format serialization </a:t>
            </a:r>
            <a:r>
              <a:rPr lang="en-US" sz="1400" dirty="0" smtClean="0"/>
              <a:t/>
            </a:r>
            <a:br>
              <a:rPr lang="en-US" sz="1400" dirty="0" smtClean="0"/>
            </a:br>
            <a:r>
              <a:rPr lang="en-US" sz="1400" dirty="0" smtClean="0"/>
              <a:t>(Google </a:t>
            </a:r>
            <a:r>
              <a:rPr lang="en-US" sz="1400" dirty="0" smtClean="0"/>
              <a:t>Protocol Buffers, BSON/JSON, Flat Buffers)</a:t>
            </a:r>
          </a:p>
          <a:p>
            <a:pPr marL="285750" indent="-285750">
              <a:buFont typeface="Wingdings" charset="2"/>
              <a:buChar char="q"/>
            </a:pPr>
            <a:r>
              <a:rPr lang="en-US" sz="1400" dirty="0" smtClean="0"/>
              <a:t>R</a:t>
            </a:r>
            <a:r>
              <a:rPr lang="en-US" sz="1400" dirty="0" smtClean="0"/>
              <a:t>eviewed </a:t>
            </a:r>
            <a:r>
              <a:rPr lang="en-US" sz="1400" dirty="0" smtClean="0"/>
              <a:t>first results from event generator tests</a:t>
            </a:r>
          </a:p>
          <a:p>
            <a:pPr marL="285750" indent="-285750">
              <a:buFont typeface="Wingdings" charset="2"/>
              <a:buChar char="q"/>
            </a:pPr>
            <a:r>
              <a:rPr lang="en-US" sz="1400" dirty="0" smtClean="0"/>
              <a:t>Initiated </a:t>
            </a:r>
            <a:r>
              <a:rPr lang="en-US" sz="1400" dirty="0"/>
              <a:t>procurement of 10GB network </a:t>
            </a:r>
            <a:r>
              <a:rPr lang="en-US" sz="1400" dirty="0" smtClean="0"/>
              <a:t/>
            </a:r>
            <a:br>
              <a:rPr lang="en-US" sz="1400" dirty="0" smtClean="0"/>
            </a:br>
            <a:r>
              <a:rPr lang="en-US" sz="1400" dirty="0" smtClean="0"/>
              <a:t>test </a:t>
            </a:r>
            <a:r>
              <a:rPr lang="en-US" sz="1400" dirty="0"/>
              <a:t>equipment for </a:t>
            </a:r>
            <a:r>
              <a:rPr lang="en-US" sz="1400" dirty="0" smtClean="0"/>
              <a:t>ESSIIP integration </a:t>
            </a:r>
            <a:r>
              <a:rPr lang="en-US" sz="1400" dirty="0"/>
              <a:t>lab </a:t>
            </a:r>
            <a:r>
              <a:rPr lang="en-US" sz="1400" dirty="0" smtClean="0"/>
              <a:t>project</a:t>
            </a:r>
          </a:p>
          <a:p>
            <a:pPr marL="285750" indent="-285750"/>
            <a:endParaRPr lang="en-US" sz="800" dirty="0" smtClean="0"/>
          </a:p>
          <a:p>
            <a:pPr>
              <a:spcBef>
                <a:spcPts val="0"/>
              </a:spcBef>
            </a:pPr>
            <a:r>
              <a:rPr lang="en-US" sz="1400" b="1" dirty="0" smtClean="0"/>
              <a:t>Data </a:t>
            </a:r>
            <a:r>
              <a:rPr lang="en-US" sz="1400" b="1" dirty="0" err="1" smtClean="0"/>
              <a:t>Curation</a:t>
            </a:r>
            <a:endParaRPr lang="en-US" sz="1400" b="1" dirty="0" smtClean="0"/>
          </a:p>
          <a:p>
            <a:pPr marL="285750" indent="-285750">
              <a:buFont typeface="Wingdings" charset="2"/>
              <a:buChar char="q"/>
            </a:pPr>
            <a:r>
              <a:rPr lang="en-US" sz="1400" dirty="0" smtClean="0"/>
              <a:t>Refined Work Package Structure and in kind </a:t>
            </a:r>
            <a:r>
              <a:rPr lang="en-US" sz="1400" dirty="0" smtClean="0"/>
              <a:t/>
            </a:r>
            <a:br>
              <a:rPr lang="en-US" sz="1400" dirty="0" smtClean="0"/>
            </a:br>
            <a:r>
              <a:rPr lang="en-US" sz="1400" dirty="0" smtClean="0"/>
              <a:t>delivery </a:t>
            </a:r>
            <a:r>
              <a:rPr lang="en-US" sz="1400" dirty="0" smtClean="0"/>
              <a:t>with PSI</a:t>
            </a:r>
          </a:p>
          <a:p>
            <a:pPr marL="285750" indent="-285750">
              <a:buFont typeface="Wingdings" charset="2"/>
              <a:buChar char="q"/>
            </a:pPr>
            <a:r>
              <a:rPr lang="en-US" sz="1400" dirty="0" smtClean="0"/>
              <a:t>Agreement signed by Swiss Partners and </a:t>
            </a:r>
            <a:r>
              <a:rPr lang="en-US" sz="1400" dirty="0" smtClean="0"/>
              <a:t/>
            </a:r>
            <a:br>
              <a:rPr lang="en-US" sz="1400" dirty="0" smtClean="0"/>
            </a:br>
            <a:r>
              <a:rPr lang="en-US" sz="1400" dirty="0" smtClean="0"/>
              <a:t>ready </a:t>
            </a:r>
            <a:r>
              <a:rPr lang="en-US" sz="1400" dirty="0" smtClean="0"/>
              <a:t>for submission to </a:t>
            </a:r>
            <a:r>
              <a:rPr lang="en-US" sz="1400" dirty="0" smtClean="0"/>
              <a:t>IKRC</a:t>
            </a:r>
            <a:endParaRPr lang="en-US" sz="1400" dirty="0" smtClean="0"/>
          </a:p>
        </p:txBody>
      </p:sp>
      <p:grpSp>
        <p:nvGrpSpPr>
          <p:cNvPr id="56" name="Group 55"/>
          <p:cNvGrpSpPr/>
          <p:nvPr/>
        </p:nvGrpSpPr>
        <p:grpSpPr>
          <a:xfrm>
            <a:off x="7406653" y="1408382"/>
            <a:ext cx="1765483" cy="1815882"/>
            <a:chOff x="350425" y="1434893"/>
            <a:chExt cx="1765483" cy="1815882"/>
          </a:xfrm>
        </p:grpSpPr>
        <p:pic>
          <p:nvPicPr>
            <p:cNvPr id="57" name="Picture 56"/>
            <p:cNvPicPr>
              <a:picLocks noChangeAspect="1"/>
            </p:cNvPicPr>
            <p:nvPr/>
          </p:nvPicPr>
          <p:blipFill>
            <a:blip r:embed="rId10" cstate="print">
              <a:extLst>
                <a:ext uri="{28A0092B-C50C-407E-A947-70E740481C1C}">
                  <a14:useLocalDpi xmlns:a14="http://schemas.microsoft.com/office/drawing/2010/main" xmlns=""/>
                </a:ext>
              </a:extLst>
            </a:blip>
            <a:stretch>
              <a:fillRect/>
            </a:stretch>
          </p:blipFill>
          <p:spPr>
            <a:xfrm>
              <a:off x="654329" y="1715588"/>
              <a:ext cx="1060209" cy="1260000"/>
            </a:xfrm>
            <a:prstGeom prst="rect">
              <a:avLst/>
            </a:prstGeom>
          </p:spPr>
        </p:pic>
        <p:sp>
          <p:nvSpPr>
            <p:cNvPr id="58" name="TextBox 57"/>
            <p:cNvSpPr txBox="1"/>
            <p:nvPr/>
          </p:nvSpPr>
          <p:spPr>
            <a:xfrm>
              <a:off x="350425" y="1434893"/>
              <a:ext cx="1765483" cy="1815882"/>
            </a:xfrm>
            <a:prstGeom prst="rect">
              <a:avLst/>
            </a:prstGeom>
            <a:noFill/>
          </p:spPr>
          <p:txBody>
            <a:bodyPr wrap="none" rtlCol="0">
              <a:spAutoFit/>
            </a:bodyPr>
            <a:lstStyle/>
            <a:p>
              <a:pPr algn="ctr"/>
              <a:r>
                <a:rPr lang="en-US" sz="1600" b="1" dirty="0" smtClean="0"/>
                <a:t>Core Team</a:t>
              </a:r>
            </a:p>
            <a:p>
              <a:pPr algn="ctr"/>
              <a:endParaRPr lang="en-US" sz="1600" b="1" dirty="0" smtClean="0"/>
            </a:p>
            <a:p>
              <a:pPr algn="ctr"/>
              <a:endParaRPr lang="en-US" sz="1600" b="1" dirty="0" smtClean="0"/>
            </a:p>
            <a:p>
              <a:pPr algn="ctr"/>
              <a:endParaRPr lang="en-US" sz="1600" b="1" dirty="0" smtClean="0"/>
            </a:p>
            <a:p>
              <a:pPr algn="ctr"/>
              <a:endParaRPr lang="en-US" sz="1600" b="1" dirty="0" smtClean="0"/>
            </a:p>
            <a:p>
              <a:pPr algn="ctr"/>
              <a:endParaRPr lang="en-US" sz="1600" b="1" dirty="0" smtClean="0"/>
            </a:p>
            <a:p>
              <a:pPr algn="ctr"/>
              <a:r>
                <a:rPr lang="en-US" sz="1600" b="1" dirty="0" smtClean="0"/>
                <a:t>Tobias Richter (GL)</a:t>
              </a:r>
              <a:endParaRPr lang="en-GB" sz="1600" b="1" dirty="0"/>
            </a:p>
          </p:txBody>
        </p:sp>
      </p:grpSp>
      <p:grpSp>
        <p:nvGrpSpPr>
          <p:cNvPr id="61" name="Group 60"/>
          <p:cNvGrpSpPr/>
          <p:nvPr/>
        </p:nvGrpSpPr>
        <p:grpSpPr>
          <a:xfrm>
            <a:off x="217611" y="4104447"/>
            <a:ext cx="4483953" cy="2526453"/>
            <a:chOff x="330155" y="4104447"/>
            <a:chExt cx="4483953" cy="2526453"/>
          </a:xfrm>
        </p:grpSpPr>
        <p:pic>
          <p:nvPicPr>
            <p:cNvPr id="31" name="Picture 30"/>
            <p:cNvPicPr>
              <a:picLocks noChangeAspect="1"/>
            </p:cNvPicPr>
            <p:nvPr/>
          </p:nvPicPr>
          <p:blipFill>
            <a:blip r:embed="rId11"/>
            <a:srcRect b="24874"/>
            <a:stretch>
              <a:fillRect/>
            </a:stretch>
          </p:blipFill>
          <p:spPr>
            <a:xfrm>
              <a:off x="330155" y="4104447"/>
              <a:ext cx="4483953" cy="2526453"/>
            </a:xfrm>
            <a:prstGeom prst="rect">
              <a:avLst/>
            </a:prstGeom>
          </p:spPr>
        </p:pic>
        <p:sp>
          <p:nvSpPr>
            <p:cNvPr id="60" name="TextBox 59"/>
            <p:cNvSpPr txBox="1"/>
            <p:nvPr/>
          </p:nvSpPr>
          <p:spPr>
            <a:xfrm>
              <a:off x="424165" y="4262681"/>
              <a:ext cx="4347409" cy="461665"/>
            </a:xfrm>
            <a:prstGeom prst="rect">
              <a:avLst/>
            </a:prstGeom>
            <a:noFill/>
          </p:spPr>
          <p:txBody>
            <a:bodyPr wrap="none" rtlCol="0">
              <a:spAutoFit/>
            </a:bodyPr>
            <a:lstStyle/>
            <a:p>
              <a:r>
                <a:rPr lang="en-US" sz="2400" b="1" dirty="0" smtClean="0"/>
                <a:t>Integration workshop held at PSI</a:t>
              </a:r>
              <a:endParaRPr lang="en-GB" sz="2400" b="1" dirty="0"/>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G_0997.jpg"/>
          <p:cNvPicPr>
            <a:picLocks noChangeAspect="1"/>
          </p:cNvPicPr>
          <p:nvPr/>
        </p:nvPicPr>
        <p:blipFill>
          <a:blip r:embed="rId2" cstate="print">
            <a:extLst/>
          </a:blip>
          <a:srcRect l="9813" r="22141"/>
          <a:stretch>
            <a:fillRect/>
          </a:stretch>
        </p:blipFill>
        <p:spPr>
          <a:xfrm>
            <a:off x="125366" y="1473252"/>
            <a:ext cx="3795597" cy="2673262"/>
          </a:xfrm>
          <a:prstGeom prst="rect">
            <a:avLst/>
          </a:prstGeom>
          <a:ln w="12700">
            <a:miter lim="400000"/>
          </a:ln>
        </p:spPr>
      </p:pic>
      <p:pic>
        <p:nvPicPr>
          <p:cNvPr id="253" name="IMG_1002.jpg"/>
          <p:cNvPicPr>
            <a:picLocks noChangeAspect="1"/>
          </p:cNvPicPr>
          <p:nvPr/>
        </p:nvPicPr>
        <p:blipFill>
          <a:blip r:embed="rId3" cstate="print">
            <a:extLst/>
          </a:blip>
          <a:stretch>
            <a:fillRect/>
          </a:stretch>
        </p:blipFill>
        <p:spPr>
          <a:xfrm>
            <a:off x="125366" y="4211820"/>
            <a:ext cx="2859372" cy="2144530"/>
          </a:xfrm>
          <a:prstGeom prst="rect">
            <a:avLst/>
          </a:prstGeom>
          <a:ln w="12700">
            <a:miter lim="400000"/>
          </a:ln>
        </p:spPr>
      </p:pic>
      <p:pic>
        <p:nvPicPr>
          <p:cNvPr id="254" name="IMG_1003.jpg"/>
          <p:cNvPicPr>
            <a:picLocks noChangeAspect="1"/>
          </p:cNvPicPr>
          <p:nvPr/>
        </p:nvPicPr>
        <p:blipFill>
          <a:blip r:embed="rId4" cstate="print">
            <a:extLst/>
          </a:blip>
          <a:stretch>
            <a:fillRect/>
          </a:stretch>
        </p:blipFill>
        <p:spPr>
          <a:xfrm>
            <a:off x="1376118" y="4815281"/>
            <a:ext cx="2541590" cy="1906194"/>
          </a:xfrm>
          <a:prstGeom prst="rect">
            <a:avLst/>
          </a:prstGeom>
          <a:ln w="12700">
            <a:miter lim="400000"/>
          </a:ln>
        </p:spPr>
      </p:pic>
      <p:sp>
        <p:nvSpPr>
          <p:cNvPr id="4" name="Rounded Rectangular Callout 3"/>
          <p:cNvSpPr/>
          <p:nvPr/>
        </p:nvSpPr>
        <p:spPr>
          <a:xfrm>
            <a:off x="4285159" y="3845372"/>
            <a:ext cx="1491258" cy="301142"/>
          </a:xfrm>
          <a:prstGeom prst="wedgeRoundRectCallout">
            <a:avLst>
              <a:gd name="adj1" fmla="val -115497"/>
              <a:gd name="adj2" fmla="val -70299"/>
              <a:gd name="adj3" fmla="val 16667"/>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5717" tIns="35717" rIns="35717" bIns="35717" numCol="1" spcCol="26788" rtlCol="0" anchor="ctr">
            <a:spAutoFit/>
          </a:bodyPr>
          <a:lstStyle/>
          <a:p>
            <a:pPr algn="ctr" defTabSz="410751" hangingPunct="0"/>
            <a:r>
              <a:rPr lang="en-US" sz="1300" dirty="0" smtClean="0">
                <a:solidFill>
                  <a:schemeClr val="tx1"/>
                </a:solidFill>
                <a:sym typeface="Helvetica Light"/>
              </a:rPr>
              <a:t>Timing System</a:t>
            </a:r>
            <a:endParaRPr lang="en-US" sz="1300" dirty="0">
              <a:solidFill>
                <a:schemeClr val="tx1"/>
              </a:solidFill>
              <a:sym typeface="Helvetica Light"/>
            </a:endParaRPr>
          </a:p>
        </p:txBody>
      </p:sp>
      <p:grpSp>
        <p:nvGrpSpPr>
          <p:cNvPr id="13" name="Group 12"/>
          <p:cNvGrpSpPr/>
          <p:nvPr/>
        </p:nvGrpSpPr>
        <p:grpSpPr>
          <a:xfrm>
            <a:off x="210098" y="1691587"/>
            <a:ext cx="3404619" cy="2329505"/>
            <a:chOff x="143838" y="4288979"/>
            <a:chExt cx="3404619" cy="2329505"/>
          </a:xfrm>
        </p:grpSpPr>
        <p:pic>
          <p:nvPicPr>
            <p:cNvPr id="252" name="IMG_0998.jpg"/>
            <p:cNvPicPr>
              <a:picLocks noChangeAspect="1"/>
            </p:cNvPicPr>
            <p:nvPr/>
          </p:nvPicPr>
          <p:blipFill>
            <a:blip r:embed="rId5" cstate="print">
              <a:extLst/>
            </a:blip>
            <a:srcRect l="9099" t="3967" r="12880" b="35308"/>
            <a:stretch>
              <a:fillRect/>
            </a:stretch>
          </p:blipFill>
          <p:spPr>
            <a:xfrm>
              <a:off x="151025" y="5455499"/>
              <a:ext cx="1992312" cy="1162985"/>
            </a:xfrm>
            <a:prstGeom prst="rect">
              <a:avLst/>
            </a:prstGeom>
            <a:ln w="12700">
              <a:miter lim="400000"/>
            </a:ln>
          </p:spPr>
        </p:pic>
        <p:pic>
          <p:nvPicPr>
            <p:cNvPr id="255" name="pasted-image.png"/>
            <p:cNvPicPr>
              <a:picLocks noChangeAspect="1"/>
            </p:cNvPicPr>
            <p:nvPr/>
          </p:nvPicPr>
          <p:blipFill>
            <a:blip r:embed="rId6" cstate="print">
              <a:extLst/>
            </a:blip>
            <a:stretch>
              <a:fillRect/>
            </a:stretch>
          </p:blipFill>
          <p:spPr>
            <a:xfrm>
              <a:off x="143838" y="4697278"/>
              <a:ext cx="1128739" cy="727508"/>
            </a:xfrm>
            <a:prstGeom prst="rect">
              <a:avLst/>
            </a:prstGeom>
            <a:ln w="12700">
              <a:miter lim="400000"/>
            </a:ln>
          </p:spPr>
        </p:pic>
        <p:sp>
          <p:nvSpPr>
            <p:cNvPr id="17" name="Rounded Rectangular Callout 16"/>
            <p:cNvSpPr/>
            <p:nvPr/>
          </p:nvSpPr>
          <p:spPr>
            <a:xfrm>
              <a:off x="1650902" y="4288979"/>
              <a:ext cx="1491258" cy="301142"/>
            </a:xfrm>
            <a:prstGeom prst="wedgeRoundRectCallout">
              <a:avLst>
                <a:gd name="adj1" fmla="val -113681"/>
                <a:gd name="adj2" fmla="val 60899"/>
                <a:gd name="adj3" fmla="val 16667"/>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5717" tIns="35717" rIns="35717" bIns="35717" numCol="1" spcCol="26788" rtlCol="0" anchor="ctr">
              <a:spAutoFit/>
            </a:bodyPr>
            <a:lstStyle/>
            <a:p>
              <a:pPr algn="ctr" defTabSz="410751" hangingPunct="0"/>
              <a:r>
                <a:rPr lang="en-US" sz="1300" dirty="0" smtClean="0">
                  <a:solidFill>
                    <a:schemeClr val="tx1"/>
                  </a:solidFill>
                  <a:sym typeface="Helvetica Light"/>
                </a:rPr>
                <a:t>Event receiver card</a:t>
              </a:r>
              <a:endParaRPr lang="en-US" sz="1300" dirty="0">
                <a:solidFill>
                  <a:schemeClr val="tx1"/>
                </a:solidFill>
                <a:sym typeface="Helvetica Light"/>
              </a:endParaRPr>
            </a:p>
          </p:txBody>
        </p:sp>
        <p:sp>
          <p:nvSpPr>
            <p:cNvPr id="18" name="Rounded Rectangular Callout 17"/>
            <p:cNvSpPr/>
            <p:nvPr/>
          </p:nvSpPr>
          <p:spPr>
            <a:xfrm>
              <a:off x="2057199" y="5069849"/>
              <a:ext cx="1491258" cy="301142"/>
            </a:xfrm>
            <a:prstGeom prst="wedgeRoundRectCallout">
              <a:avLst>
                <a:gd name="adj1" fmla="val -107094"/>
                <a:gd name="adj2" fmla="val 104563"/>
                <a:gd name="adj3" fmla="val 16667"/>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5717" tIns="35717" rIns="35717" bIns="35717" numCol="1" spcCol="26788" rtlCol="0" anchor="ctr">
              <a:spAutoFit/>
            </a:bodyPr>
            <a:lstStyle/>
            <a:p>
              <a:pPr algn="ctr" defTabSz="410751" hangingPunct="0"/>
              <a:r>
                <a:rPr lang="en-US" sz="1300" dirty="0" smtClean="0">
                  <a:solidFill>
                    <a:schemeClr val="tx1"/>
                  </a:solidFill>
                  <a:sym typeface="Helvetica Light"/>
                </a:rPr>
                <a:t>Control box PC</a:t>
              </a:r>
              <a:endParaRPr lang="en-US" sz="1300" dirty="0">
                <a:solidFill>
                  <a:schemeClr val="tx1"/>
                </a:solidFill>
                <a:sym typeface="Helvetica Light"/>
              </a:endParaRPr>
            </a:p>
          </p:txBody>
        </p:sp>
      </p:grpSp>
      <p:sp>
        <p:nvSpPr>
          <p:cNvPr id="14" name="TextBox 13"/>
          <p:cNvSpPr txBox="1"/>
          <p:nvPr/>
        </p:nvSpPr>
        <p:spPr>
          <a:xfrm>
            <a:off x="4086379" y="1484246"/>
            <a:ext cx="4936643" cy="3821559"/>
          </a:xfrm>
          <a:prstGeom prst="rect">
            <a:avLst/>
          </a:prstGeom>
          <a:noFill/>
        </p:spPr>
        <p:txBody>
          <a:bodyPr wrap="square" rtlCol="0">
            <a:spAutoFit/>
          </a:bodyPr>
          <a:lstStyle/>
          <a:p>
            <a:pPr marL="193046" indent="-193046" defTabSz="379319">
              <a:spcBef>
                <a:spcPts val="211"/>
              </a:spcBef>
              <a:buSzPct val="100000"/>
              <a:defRPr sz="2241">
                <a:solidFill>
                  <a:srgbClr val="808080"/>
                </a:solidFill>
                <a:latin typeface="Calibri"/>
                <a:ea typeface="Calibri"/>
                <a:cs typeface="Calibri"/>
                <a:sym typeface="Calibri"/>
              </a:defRPr>
            </a:pPr>
            <a:r>
              <a:rPr lang="en-US" sz="1600" b="1" dirty="0" smtClean="0">
                <a:solidFill>
                  <a:schemeClr val="tx1">
                    <a:lumMod val="95000"/>
                    <a:lumOff val="5000"/>
                  </a:schemeClr>
                </a:solidFill>
              </a:rPr>
              <a:t>ESSIIP (ESS Instrument Integration Project) Lab.</a:t>
            </a:r>
          </a:p>
          <a:p>
            <a:pPr marL="193046" indent="-193046" defTabSz="379319">
              <a:spcBef>
                <a:spcPts val="211"/>
              </a:spcBef>
              <a:buSzPct val="100000"/>
              <a:buFont typeface="Arial"/>
              <a:buChar char="•"/>
              <a:defRPr sz="2241">
                <a:solidFill>
                  <a:srgbClr val="808080"/>
                </a:solidFill>
                <a:latin typeface="Calibri"/>
                <a:ea typeface="Calibri"/>
                <a:cs typeface="Calibri"/>
                <a:sym typeface="Calibri"/>
              </a:defRPr>
            </a:pPr>
            <a:r>
              <a:rPr lang="en-US" sz="1600" dirty="0" smtClean="0">
                <a:solidFill>
                  <a:schemeClr val="tx1">
                    <a:lumMod val="95000"/>
                    <a:lumOff val="5000"/>
                  </a:schemeClr>
                </a:solidFill>
              </a:rPr>
              <a:t>Integration and testing facility in Lund</a:t>
            </a:r>
          </a:p>
          <a:p>
            <a:pPr marL="193046" indent="-193046" defTabSz="379319">
              <a:spcBef>
                <a:spcPts val="211"/>
              </a:spcBef>
              <a:buSzPct val="100000"/>
              <a:buFont typeface="Arial"/>
              <a:buChar char="•"/>
              <a:defRPr sz="2241">
                <a:solidFill>
                  <a:srgbClr val="808080"/>
                </a:solidFill>
                <a:latin typeface="Calibri"/>
                <a:ea typeface="Calibri"/>
                <a:cs typeface="Calibri"/>
                <a:sym typeface="Calibri"/>
              </a:defRPr>
            </a:pPr>
            <a:r>
              <a:rPr lang="en-US" sz="1600" dirty="0" smtClean="0">
                <a:solidFill>
                  <a:schemeClr val="tx1">
                    <a:lumMod val="95000"/>
                    <a:lumOff val="5000"/>
                  </a:schemeClr>
                </a:solidFill>
              </a:rPr>
              <a:t>Integrates ICS DMSC and NT groups into a full stack control system implementation</a:t>
            </a:r>
          </a:p>
          <a:p>
            <a:pPr marL="193046" indent="-193046" defTabSz="379319">
              <a:spcBef>
                <a:spcPts val="211"/>
              </a:spcBef>
              <a:buSzPct val="100000"/>
              <a:buFont typeface="Arial"/>
              <a:buChar char="•"/>
              <a:defRPr sz="2241">
                <a:solidFill>
                  <a:srgbClr val="808080"/>
                </a:solidFill>
                <a:latin typeface="Calibri"/>
                <a:ea typeface="Calibri"/>
                <a:cs typeface="Calibri"/>
                <a:sym typeface="Calibri"/>
              </a:defRPr>
            </a:pPr>
            <a:r>
              <a:rPr lang="en-US" sz="1600" dirty="0" smtClean="0">
                <a:solidFill>
                  <a:schemeClr val="tx1">
                    <a:lumMod val="95000"/>
                    <a:lumOff val="5000"/>
                  </a:schemeClr>
                </a:solidFill>
              </a:rPr>
              <a:t>Uses ESS timing system</a:t>
            </a:r>
          </a:p>
          <a:p>
            <a:pPr marL="193046" indent="-193046" defTabSz="379319">
              <a:spcBef>
                <a:spcPts val="211"/>
              </a:spcBef>
              <a:buSzPct val="100000"/>
              <a:buFont typeface="Arial"/>
              <a:buChar char="•"/>
              <a:defRPr sz="2241">
                <a:solidFill>
                  <a:srgbClr val="808080"/>
                </a:solidFill>
                <a:latin typeface="Calibri"/>
                <a:ea typeface="Calibri"/>
                <a:cs typeface="Calibri"/>
                <a:sym typeface="Calibri"/>
              </a:defRPr>
            </a:pPr>
            <a:r>
              <a:rPr lang="en-US" sz="1600" dirty="0" smtClean="0">
                <a:solidFill>
                  <a:schemeClr val="tx1">
                    <a:lumMod val="95000"/>
                    <a:lumOff val="5000"/>
                  </a:schemeClr>
                </a:solidFill>
              </a:rPr>
              <a:t>ICS CCDB IOC factory and naming service</a:t>
            </a:r>
          </a:p>
          <a:p>
            <a:pPr marL="193046" indent="-193046" defTabSz="379319">
              <a:spcBef>
                <a:spcPts val="211"/>
              </a:spcBef>
              <a:buSzPct val="100000"/>
              <a:buFont typeface="Arial"/>
              <a:buChar char="•"/>
              <a:defRPr sz="2241">
                <a:solidFill>
                  <a:srgbClr val="808080"/>
                </a:solidFill>
                <a:latin typeface="Calibri"/>
                <a:ea typeface="Calibri"/>
                <a:cs typeface="Calibri"/>
                <a:sym typeface="Calibri"/>
              </a:defRPr>
            </a:pPr>
            <a:r>
              <a:rPr lang="en-US" sz="1600" dirty="0" smtClean="0">
                <a:solidFill>
                  <a:schemeClr val="tx1">
                    <a:lumMod val="95000"/>
                    <a:lumOff val="5000"/>
                  </a:schemeClr>
                </a:solidFill>
              </a:rPr>
              <a:t>Example SE &amp; chopper demonstrator is installed</a:t>
            </a:r>
          </a:p>
          <a:p>
            <a:pPr marL="193046" indent="-193046" defTabSz="379319">
              <a:spcBef>
                <a:spcPts val="211"/>
              </a:spcBef>
              <a:buSzPct val="100000"/>
              <a:buFont typeface="Arial"/>
              <a:buChar char="•"/>
              <a:defRPr sz="2241">
                <a:solidFill>
                  <a:srgbClr val="808080"/>
                </a:solidFill>
                <a:latin typeface="Calibri"/>
                <a:ea typeface="Calibri"/>
                <a:cs typeface="Calibri"/>
                <a:sym typeface="Calibri"/>
              </a:defRPr>
            </a:pPr>
            <a:r>
              <a:rPr lang="en-US" sz="1600" dirty="0" smtClean="0">
                <a:solidFill>
                  <a:schemeClr val="tx1">
                    <a:lumMod val="95000"/>
                    <a:lumOff val="5000"/>
                  </a:schemeClr>
                </a:solidFill>
              </a:rPr>
              <a:t> Will include detectors and MCA systems</a:t>
            </a:r>
          </a:p>
          <a:p>
            <a:pPr marL="193046" indent="-193046" defTabSz="379319">
              <a:spcBef>
                <a:spcPts val="211"/>
              </a:spcBef>
              <a:buSzPct val="100000"/>
              <a:buFont typeface="Arial"/>
              <a:buChar char="•"/>
              <a:defRPr sz="2241">
                <a:solidFill>
                  <a:srgbClr val="808080"/>
                </a:solidFill>
                <a:latin typeface="Calibri"/>
                <a:ea typeface="Calibri"/>
                <a:cs typeface="Calibri"/>
                <a:sym typeface="Calibri"/>
              </a:defRPr>
            </a:pPr>
            <a:endParaRPr lang="en-US" sz="1600" dirty="0" smtClean="0">
              <a:solidFill>
                <a:schemeClr val="tx1">
                  <a:lumMod val="95000"/>
                  <a:lumOff val="5000"/>
                </a:schemeClr>
              </a:solidFill>
            </a:endParaRPr>
          </a:p>
          <a:p>
            <a:pPr marL="193046" indent="-193046" defTabSz="379319">
              <a:spcBef>
                <a:spcPts val="211"/>
              </a:spcBef>
              <a:buSzPct val="100000"/>
              <a:buFont typeface="Arial"/>
              <a:buChar char="•"/>
              <a:defRPr sz="2241">
                <a:solidFill>
                  <a:srgbClr val="808080"/>
                </a:solidFill>
                <a:latin typeface="Calibri"/>
                <a:ea typeface="Calibri"/>
                <a:cs typeface="Calibri"/>
                <a:sym typeface="Calibri"/>
              </a:defRPr>
            </a:pPr>
            <a:endParaRPr lang="en-US" sz="1600" dirty="0" smtClean="0">
              <a:solidFill>
                <a:schemeClr val="tx1">
                  <a:lumMod val="95000"/>
                  <a:lumOff val="5000"/>
                </a:schemeClr>
              </a:solidFill>
            </a:endParaRPr>
          </a:p>
          <a:p>
            <a:pPr marL="193046" indent="-193046" defTabSz="379319">
              <a:spcBef>
                <a:spcPts val="211"/>
              </a:spcBef>
              <a:buSzPct val="100000"/>
              <a:buFont typeface="Arial"/>
              <a:buChar char="•"/>
              <a:defRPr sz="2241">
                <a:solidFill>
                  <a:srgbClr val="808080"/>
                </a:solidFill>
                <a:latin typeface="Calibri"/>
                <a:ea typeface="Calibri"/>
                <a:cs typeface="Calibri"/>
                <a:sym typeface="Calibri"/>
              </a:defRPr>
            </a:pPr>
            <a:endParaRPr lang="en-US" sz="1600" dirty="0" smtClean="0">
              <a:solidFill>
                <a:schemeClr val="tx1">
                  <a:lumMod val="95000"/>
                  <a:lumOff val="5000"/>
                </a:schemeClr>
              </a:solidFill>
            </a:endParaRPr>
          </a:p>
          <a:p>
            <a:pPr marL="193046" indent="-193046" defTabSz="379319">
              <a:spcBef>
                <a:spcPts val="211"/>
              </a:spcBef>
              <a:buSzPct val="100000"/>
              <a:buFont typeface="Arial"/>
              <a:buChar char="•"/>
              <a:defRPr sz="2241">
                <a:solidFill>
                  <a:srgbClr val="808080"/>
                </a:solidFill>
                <a:latin typeface="Calibri"/>
                <a:ea typeface="Calibri"/>
                <a:cs typeface="Calibri"/>
                <a:sym typeface="Calibri"/>
              </a:defRPr>
            </a:pPr>
            <a:r>
              <a:rPr lang="en-US" sz="1600" dirty="0" smtClean="0">
                <a:solidFill>
                  <a:schemeClr val="tx1">
                    <a:lumMod val="95000"/>
                    <a:lumOff val="5000"/>
                  </a:schemeClr>
                </a:solidFill>
              </a:rPr>
              <a:t>ESS TEST BEAMLINE at HZB, Berlin</a:t>
            </a:r>
            <a:br>
              <a:rPr lang="en-US" sz="1600" dirty="0" smtClean="0">
                <a:solidFill>
                  <a:schemeClr val="tx1">
                    <a:lumMod val="95000"/>
                    <a:lumOff val="5000"/>
                  </a:schemeClr>
                </a:solidFill>
              </a:rPr>
            </a:br>
            <a:endParaRPr lang="en-US" sz="1600" dirty="0" smtClean="0">
              <a:solidFill>
                <a:schemeClr val="tx1">
                  <a:lumMod val="95000"/>
                  <a:lumOff val="5000"/>
                </a:schemeClr>
              </a:solidFill>
            </a:endParaRPr>
          </a:p>
          <a:p>
            <a:pPr marL="193046" indent="-193046" defTabSz="379319">
              <a:spcBef>
                <a:spcPts val="211"/>
              </a:spcBef>
              <a:buSzPct val="100000"/>
              <a:buFont typeface="Arial"/>
              <a:buChar char="•"/>
              <a:defRPr sz="2241">
                <a:solidFill>
                  <a:srgbClr val="808080"/>
                </a:solidFill>
                <a:latin typeface="Calibri"/>
                <a:ea typeface="Calibri"/>
                <a:cs typeface="Calibri"/>
                <a:sym typeface="Calibri"/>
              </a:defRPr>
            </a:pPr>
            <a:r>
              <a:rPr lang="en-US" sz="1600" dirty="0" smtClean="0">
                <a:solidFill>
                  <a:schemeClr val="tx1">
                    <a:lumMod val="95000"/>
                    <a:lumOff val="5000"/>
                  </a:schemeClr>
                </a:solidFill>
              </a:rPr>
              <a:t>In-kind partner facilities:</a:t>
            </a:r>
          </a:p>
        </p:txBody>
      </p:sp>
      <p:sp>
        <p:nvSpPr>
          <p:cNvPr id="16" name="Title 1"/>
          <p:cNvSpPr>
            <a:spLocks noGrp="1"/>
          </p:cNvSpPr>
          <p:nvPr>
            <p:ph type="title"/>
          </p:nvPr>
        </p:nvSpPr>
        <p:spPr>
          <a:xfrm>
            <a:off x="578913" y="0"/>
            <a:ext cx="6947508" cy="1441531"/>
          </a:xfrm>
        </p:spPr>
        <p:txBody>
          <a:bodyPr/>
          <a:lstStyle/>
          <a:p>
            <a:r>
              <a:rPr lang="en-US" sz="2800" dirty="0" smtClean="0"/>
              <a:t>Facilities for Testing Software with Hardware</a:t>
            </a:r>
            <a:endParaRPr lang="en-US" sz="2800" dirty="0"/>
          </a:p>
        </p:txBody>
      </p:sp>
      <p:sp>
        <p:nvSpPr>
          <p:cNvPr id="20" name="Slide Number Placeholder 3"/>
          <p:cNvSpPr>
            <a:spLocks noGrp="1"/>
          </p:cNvSpPr>
          <p:nvPr>
            <p:ph type="sldNum" sz="quarter" idx="4294967295"/>
          </p:nvPr>
        </p:nvSpPr>
        <p:spPr>
          <a:xfrm>
            <a:off x="6553200" y="6356350"/>
            <a:ext cx="2133600" cy="365125"/>
          </a:xfrm>
          <a:prstGeom prst="rect">
            <a:avLst/>
          </a:prstGeom>
        </p:spPr>
        <p:txBody>
          <a:bodyPr/>
          <a:lstStyle/>
          <a:p>
            <a:pPr algn="r"/>
            <a:fld id="{038C62C7-F79B-CD4A-A5DF-5683BBEC4A65}" type="slidenum">
              <a:rPr lang="sv-SE" sz="1200" smtClean="0"/>
              <a:pPr algn="r"/>
              <a:t>11</a:t>
            </a:fld>
            <a:endParaRPr lang="sv-SE" sz="1200" dirty="0" smtClean="0"/>
          </a:p>
          <a:p>
            <a:pPr algn="r"/>
            <a:endParaRPr lang="sv-SE" dirty="0"/>
          </a:p>
        </p:txBody>
      </p:sp>
      <p:pic>
        <p:nvPicPr>
          <p:cNvPr id="21" name="Picture 20" descr="Psi_logo.pn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6585429" y="5419524"/>
            <a:ext cx="2101372" cy="755982"/>
          </a:xfrm>
          <a:prstGeom prst="rect">
            <a:avLst/>
          </a:prstGeom>
        </p:spPr>
      </p:pic>
      <p:pic>
        <p:nvPicPr>
          <p:cNvPr id="22" name="Picture 21" descr="ISIS_Logo.gif"/>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364616" y="5358813"/>
            <a:ext cx="2024762" cy="896205"/>
          </a:xfrm>
          <a:prstGeom prst="rect">
            <a:avLst/>
          </a:prstGeom>
        </p:spPr>
      </p:pic>
    </p:spTree>
    <p:extLst>
      <p:ext uri="{BB962C8B-B14F-4D97-AF65-F5344CB8AC3E}">
        <p14:creationId xmlns="" xmlns:p14="http://schemas.microsoft.com/office/powerpoint/2010/main" val="6809270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4"/>
                                        </p:tgtEl>
                                        <p:attrNameLst>
                                          <p:attrName>style.visibility</p:attrName>
                                        </p:attrNameLst>
                                      </p:cBhvr>
                                      <p:to>
                                        <p:strVal val="visible"/>
                                      </p:to>
                                    </p:set>
                                    <p:animEffect transition="in" filter="wipe(down)">
                                      <p:cBhvr>
                                        <p:cTn id="12"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 and Modeling Group</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schemeClr val="tx1"/>
                </a:solidFill>
              </a:rPr>
              <a:pPr/>
              <a:t>12</a:t>
            </a:fld>
            <a:endParaRPr lang="sv-SE" dirty="0">
              <a:solidFill>
                <a:schemeClr val="tx1"/>
              </a:solidFill>
            </a:endParaRPr>
          </a:p>
        </p:txBody>
      </p:sp>
      <p:pic>
        <p:nvPicPr>
          <p:cNvPr id="5" name="Picture 4"/>
          <p:cNvPicPr>
            <a:picLocks noChangeAspect="1"/>
          </p:cNvPicPr>
          <p:nvPr/>
        </p:nvPicPr>
        <p:blipFill rotWithShape="1">
          <a:blip r:embed="rId2"/>
          <a:srcRect t="12742" b="13547"/>
          <a:stretch/>
        </p:blipFill>
        <p:spPr>
          <a:xfrm>
            <a:off x="5620288" y="1586236"/>
            <a:ext cx="3279696" cy="1514976"/>
          </a:xfrm>
          <a:prstGeom prst="rect">
            <a:avLst/>
          </a:prstGeom>
          <a:ln w="12700" cap="sq" cmpd="sng">
            <a:solidFill>
              <a:srgbClr val="0094CA"/>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520552" y="3885796"/>
            <a:ext cx="4032448" cy="280831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aphicFrame>
        <p:nvGraphicFramePr>
          <p:cNvPr id="10" name="Table 9"/>
          <p:cNvGraphicFramePr>
            <a:graphicFrameLocks noGrp="1"/>
          </p:cNvGraphicFramePr>
          <p:nvPr>
            <p:extLst>
              <p:ext uri="{D42A27DB-BD31-4B8C-83A1-F6EECF244321}">
                <p14:modId xmlns="" xmlns:p14="http://schemas.microsoft.com/office/powerpoint/2010/main" val="738366756"/>
              </p:ext>
            </p:extLst>
          </p:nvPr>
        </p:nvGraphicFramePr>
        <p:xfrm>
          <a:off x="736576" y="3910412"/>
          <a:ext cx="1656184" cy="741680"/>
        </p:xfrm>
        <a:graphic>
          <a:graphicData uri="http://schemas.openxmlformats.org/drawingml/2006/table">
            <a:tbl>
              <a:tblPr firstRow="1" bandRow="1">
                <a:tableStyleId>{5940675A-B579-460E-94D1-54222C63F5DA}</a:tableStyleId>
              </a:tblPr>
              <a:tblGrid>
                <a:gridCol w="1656184"/>
              </a:tblGrid>
              <a:tr h="370840">
                <a:tc>
                  <a:txBody>
                    <a:bodyPr/>
                    <a:lstStyle/>
                    <a:p>
                      <a:r>
                        <a:rPr lang="en-US" sz="1800" b="1" dirty="0" smtClean="0"/>
                        <a:t>Imaging</a:t>
                      </a:r>
                      <a:endParaRPr lang="en-US" sz="1800" b="1" dirty="0"/>
                    </a:p>
                  </a:txBody>
                  <a:tcPr>
                    <a:lnL w="12700" cmpd="sng">
                      <a:noFill/>
                    </a:lnL>
                    <a:lnR w="12700" cmpd="sng">
                      <a:noFill/>
                    </a:lnR>
                    <a:lnT w="12700" cmpd="sng">
                      <a:noFill/>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171450" indent="-171450">
                        <a:buFont typeface="Arial"/>
                        <a:buChar char="•"/>
                      </a:pPr>
                      <a:r>
                        <a:rPr lang="en-US" sz="1800" dirty="0" smtClean="0"/>
                        <a:t>Imaging</a:t>
                      </a:r>
                    </a:p>
                  </a:txBody>
                  <a:tcPr>
                    <a:lnL w="12700" cmpd="sng">
                      <a:noFill/>
                    </a:lnL>
                    <a:lnR w="12700" cmpd="sng">
                      <a:noFill/>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1" name="Table 10"/>
          <p:cNvGraphicFramePr>
            <a:graphicFrameLocks noGrp="1"/>
          </p:cNvGraphicFramePr>
          <p:nvPr>
            <p:extLst>
              <p:ext uri="{D42A27DB-BD31-4B8C-83A1-F6EECF244321}">
                <p14:modId xmlns="" xmlns:p14="http://schemas.microsoft.com/office/powerpoint/2010/main" val="3050473268"/>
              </p:ext>
            </p:extLst>
          </p:nvPr>
        </p:nvGraphicFramePr>
        <p:xfrm>
          <a:off x="736576" y="4907619"/>
          <a:ext cx="1656184" cy="1559560"/>
        </p:xfrm>
        <a:graphic>
          <a:graphicData uri="http://schemas.openxmlformats.org/drawingml/2006/table">
            <a:tbl>
              <a:tblPr firstRow="1" bandRow="1">
                <a:tableStyleId>{5940675A-B579-460E-94D1-54222C63F5DA}</a:tableStyleId>
              </a:tblPr>
              <a:tblGrid>
                <a:gridCol w="1656184"/>
              </a:tblGrid>
              <a:tr h="370840">
                <a:tc>
                  <a:txBody>
                    <a:bodyPr/>
                    <a:lstStyle/>
                    <a:p>
                      <a:r>
                        <a:rPr lang="en-US" b="1" dirty="0" smtClean="0"/>
                        <a:t>Diffraction</a:t>
                      </a:r>
                      <a:endParaRPr lang="en-US" b="1" dirty="0"/>
                    </a:p>
                  </a:txBody>
                  <a:tcPr>
                    <a:lnL w="12700" cmpd="sng">
                      <a:noFill/>
                    </a:lnL>
                    <a:lnR w="12700" cmpd="sng">
                      <a:noFill/>
                    </a:lnR>
                    <a:lnT w="12700" cmpd="sng">
                      <a:noFill/>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171450" indent="-171450">
                        <a:buFont typeface="Arial"/>
                        <a:buChar char="•"/>
                      </a:pPr>
                      <a:r>
                        <a:rPr lang="en-US" sz="1800" dirty="0" smtClean="0"/>
                        <a:t>Engineering</a:t>
                      </a:r>
                    </a:p>
                    <a:p>
                      <a:pPr marL="171450" indent="-171450">
                        <a:buFont typeface="Arial"/>
                        <a:buChar char="•"/>
                      </a:pPr>
                      <a:r>
                        <a:rPr lang="en-US" sz="1800" dirty="0" smtClean="0"/>
                        <a:t>Powder </a:t>
                      </a:r>
                      <a:r>
                        <a:rPr lang="en-US" sz="1800" dirty="0" err="1" smtClean="0"/>
                        <a:t>diffr</a:t>
                      </a:r>
                      <a:endParaRPr lang="en-US" sz="1800" dirty="0" smtClean="0"/>
                    </a:p>
                    <a:p>
                      <a:pPr marL="171450" indent="-171450">
                        <a:buFont typeface="Arial"/>
                        <a:buChar char="•"/>
                      </a:pPr>
                      <a:r>
                        <a:rPr lang="en-US" sz="1800" dirty="0" smtClean="0"/>
                        <a:t>Single crystal</a:t>
                      </a:r>
                    </a:p>
                    <a:p>
                      <a:pPr marL="171450" indent="-171450">
                        <a:buFont typeface="Arial"/>
                        <a:buChar char="•"/>
                      </a:pPr>
                      <a:r>
                        <a:rPr lang="en-US" sz="1800" dirty="0" err="1" smtClean="0"/>
                        <a:t>Macromol</a:t>
                      </a:r>
                      <a:r>
                        <a:rPr lang="en-US" sz="1800" dirty="0" smtClean="0"/>
                        <a:t>.</a:t>
                      </a:r>
                    </a:p>
                  </a:txBody>
                  <a:tcPr>
                    <a:lnL w="12700" cmpd="sng">
                      <a:noFill/>
                    </a:lnL>
                    <a:lnR w="12700" cmpd="sng">
                      <a:noFill/>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2" name="Table 11"/>
          <p:cNvGraphicFramePr>
            <a:graphicFrameLocks noGrp="1"/>
          </p:cNvGraphicFramePr>
          <p:nvPr>
            <p:extLst>
              <p:ext uri="{D42A27DB-BD31-4B8C-83A1-F6EECF244321}">
                <p14:modId xmlns="" xmlns:p14="http://schemas.microsoft.com/office/powerpoint/2010/main" val="3403916384"/>
              </p:ext>
            </p:extLst>
          </p:nvPr>
        </p:nvGraphicFramePr>
        <p:xfrm>
          <a:off x="2608784" y="3910412"/>
          <a:ext cx="1638182" cy="1010920"/>
        </p:xfrm>
        <a:graphic>
          <a:graphicData uri="http://schemas.openxmlformats.org/drawingml/2006/table">
            <a:tbl>
              <a:tblPr firstRow="1" bandRow="1">
                <a:tableStyleId>{5940675A-B579-460E-94D1-54222C63F5DA}</a:tableStyleId>
              </a:tblPr>
              <a:tblGrid>
                <a:gridCol w="1638182"/>
              </a:tblGrid>
              <a:tr h="370840">
                <a:tc>
                  <a:txBody>
                    <a:bodyPr/>
                    <a:lstStyle/>
                    <a:p>
                      <a:r>
                        <a:rPr lang="en-US" sz="1800" b="1" dirty="0" smtClean="0"/>
                        <a:t>Large-scale</a:t>
                      </a:r>
                      <a:r>
                        <a:rPr lang="en-US" sz="1800" b="1" baseline="0" dirty="0" smtClean="0"/>
                        <a:t> </a:t>
                      </a:r>
                      <a:endParaRPr lang="en-US" sz="1800" b="1" dirty="0"/>
                    </a:p>
                  </a:txBody>
                  <a:tcPr>
                    <a:lnL w="12700" cmpd="sng">
                      <a:noFill/>
                    </a:lnL>
                    <a:lnR w="12700" cmpd="sng">
                      <a:noFill/>
                    </a:lnR>
                    <a:lnT w="12700" cmpd="sng">
                      <a:noFill/>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171450" indent="-171450">
                        <a:buFont typeface="Arial"/>
                        <a:buChar char="•"/>
                      </a:pPr>
                      <a:r>
                        <a:rPr lang="en-US" sz="1800" dirty="0" smtClean="0"/>
                        <a:t>SANS</a:t>
                      </a:r>
                    </a:p>
                    <a:p>
                      <a:pPr marL="171450" indent="-171450">
                        <a:buFont typeface="Arial"/>
                        <a:buChar char="•"/>
                      </a:pPr>
                      <a:r>
                        <a:rPr lang="en-US" sz="1800" dirty="0" smtClean="0"/>
                        <a:t>Reflect.</a:t>
                      </a:r>
                      <a:endParaRPr lang="en-US" sz="1800" dirty="0"/>
                    </a:p>
                  </a:txBody>
                  <a:tcPr>
                    <a:lnL w="12700" cmpd="sng">
                      <a:noFill/>
                    </a:lnL>
                    <a:lnR w="12700" cmpd="sng">
                      <a:noFill/>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3" name="Table 12"/>
          <p:cNvGraphicFramePr>
            <a:graphicFrameLocks noGrp="1"/>
          </p:cNvGraphicFramePr>
          <p:nvPr>
            <p:extLst>
              <p:ext uri="{D42A27DB-BD31-4B8C-83A1-F6EECF244321}">
                <p14:modId xmlns="" xmlns:p14="http://schemas.microsoft.com/office/powerpoint/2010/main" val="1669943091"/>
              </p:ext>
            </p:extLst>
          </p:nvPr>
        </p:nvGraphicFramePr>
        <p:xfrm>
          <a:off x="2608784" y="5181940"/>
          <a:ext cx="1638182" cy="1285240"/>
        </p:xfrm>
        <a:graphic>
          <a:graphicData uri="http://schemas.openxmlformats.org/drawingml/2006/table">
            <a:tbl>
              <a:tblPr firstRow="1" bandRow="1">
                <a:tableStyleId>{5940675A-B579-460E-94D1-54222C63F5DA}</a:tableStyleId>
              </a:tblPr>
              <a:tblGrid>
                <a:gridCol w="1638182"/>
              </a:tblGrid>
              <a:tr h="370840">
                <a:tc>
                  <a:txBody>
                    <a:bodyPr/>
                    <a:lstStyle/>
                    <a:p>
                      <a:r>
                        <a:rPr lang="en-US" sz="1800" b="1" dirty="0" smtClean="0"/>
                        <a:t>Spectroscopy</a:t>
                      </a:r>
                      <a:endParaRPr lang="en-US" sz="1800" b="1" dirty="0"/>
                    </a:p>
                  </a:txBody>
                  <a:tcPr>
                    <a:lnL w="12700" cmpd="sng">
                      <a:noFill/>
                    </a:lnL>
                    <a:lnR w="12700" cmpd="sng">
                      <a:noFill/>
                    </a:lnR>
                    <a:lnT w="12700" cmpd="sng">
                      <a:noFill/>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171450" indent="-171450">
                        <a:buFont typeface="Arial"/>
                        <a:buChar char="•"/>
                      </a:pPr>
                      <a:r>
                        <a:rPr lang="en-US" sz="1800" dirty="0" smtClean="0"/>
                        <a:t>Molecular</a:t>
                      </a:r>
                    </a:p>
                    <a:p>
                      <a:pPr marL="171450" indent="-171450">
                        <a:buFont typeface="Arial"/>
                        <a:buChar char="•"/>
                      </a:pPr>
                      <a:r>
                        <a:rPr lang="en-US" sz="1800" dirty="0" smtClean="0"/>
                        <a:t>QENS</a:t>
                      </a:r>
                    </a:p>
                    <a:p>
                      <a:pPr marL="171450" indent="-171450">
                        <a:buFont typeface="Arial"/>
                        <a:buChar char="•"/>
                      </a:pPr>
                      <a:r>
                        <a:rPr lang="en-US" sz="1800" dirty="0" smtClean="0"/>
                        <a:t>INS</a:t>
                      </a:r>
                      <a:endParaRPr lang="en-US" sz="1800" dirty="0"/>
                    </a:p>
                  </a:txBody>
                  <a:tcPr>
                    <a:lnL w="12700" cmpd="sng">
                      <a:noFill/>
                    </a:lnL>
                    <a:lnR w="12700" cmpd="sng">
                      <a:noFill/>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4" name="Rectangle 13"/>
          <p:cNvSpPr/>
          <p:nvPr/>
        </p:nvSpPr>
        <p:spPr>
          <a:xfrm>
            <a:off x="4769024" y="3885796"/>
            <a:ext cx="4032448" cy="2808312"/>
          </a:xfrm>
          <a:prstGeom prst="rect">
            <a:avLst/>
          </a:prstGeom>
        </p:spPr>
        <p:style>
          <a:lnRef idx="1">
            <a:schemeClr val="accent2"/>
          </a:lnRef>
          <a:fillRef idx="2">
            <a:schemeClr val="accent2"/>
          </a:fillRef>
          <a:effectRef idx="1">
            <a:schemeClr val="accent2"/>
          </a:effectRef>
          <a:fontRef idx="minor">
            <a:schemeClr val="dk1"/>
          </a:fontRef>
        </p:style>
        <p:txBody>
          <a:bodyPr rtlCol="0" anchor="t"/>
          <a:lstStyle/>
          <a:p>
            <a:r>
              <a:rPr lang="en-US" b="1" dirty="0"/>
              <a:t>Not in scope of construction budget</a:t>
            </a:r>
          </a:p>
          <a:p>
            <a:pPr marL="285750" indent="-285750">
              <a:buFont typeface="Arial"/>
              <a:buChar char="•"/>
            </a:pPr>
            <a:r>
              <a:rPr lang="en-US" dirty="0" smtClean="0"/>
              <a:t>Co-analysis (e.g. diffraction + SANS)</a:t>
            </a:r>
          </a:p>
          <a:p>
            <a:pPr marL="285750" indent="-285750">
              <a:buFont typeface="Arial"/>
              <a:buChar char="•"/>
            </a:pPr>
            <a:r>
              <a:rPr lang="en-US" dirty="0" smtClean="0"/>
              <a:t>Analysis </a:t>
            </a:r>
            <a:r>
              <a:rPr lang="en-US" dirty="0"/>
              <a:t>beyond basic analysis (e.g. </a:t>
            </a:r>
            <a:r>
              <a:rPr lang="en-US" dirty="0" smtClean="0"/>
              <a:t>integration of MD </a:t>
            </a:r>
            <a:r>
              <a:rPr lang="en-US" dirty="0"/>
              <a:t>simulations</a:t>
            </a:r>
            <a:r>
              <a:rPr lang="en-US" dirty="0" smtClean="0"/>
              <a:t>).</a:t>
            </a:r>
            <a:endParaRPr lang="en-US" dirty="0"/>
          </a:p>
          <a:p>
            <a:r>
              <a:rPr lang="en-US" i="1" dirty="0"/>
              <a:t>Many users also expect support for advanced analysis!</a:t>
            </a:r>
          </a:p>
          <a:p>
            <a:r>
              <a:rPr lang="en-US" dirty="0" smtClean="0"/>
              <a:t>Seek </a:t>
            </a:r>
            <a:r>
              <a:rPr lang="en-US" dirty="0"/>
              <a:t>external funding for advanced analysis to increase impact from ESS and stay competitive with other </a:t>
            </a:r>
            <a:r>
              <a:rPr lang="en-US" dirty="0" smtClean="0"/>
              <a:t>facilities</a:t>
            </a:r>
            <a:endParaRPr lang="en-US" dirty="0"/>
          </a:p>
        </p:txBody>
      </p:sp>
      <p:sp>
        <p:nvSpPr>
          <p:cNvPr id="3" name="TextBox 2"/>
          <p:cNvSpPr txBox="1"/>
          <p:nvPr/>
        </p:nvSpPr>
        <p:spPr>
          <a:xfrm>
            <a:off x="1247795" y="1882643"/>
            <a:ext cx="184666" cy="369332"/>
          </a:xfrm>
          <a:prstGeom prst="rect">
            <a:avLst/>
          </a:prstGeom>
          <a:noFill/>
        </p:spPr>
        <p:txBody>
          <a:bodyPr wrap="none" rtlCol="0">
            <a:spAutoFit/>
          </a:bodyPr>
          <a:lstStyle/>
          <a:p>
            <a:endParaRPr lang="en-US" dirty="0"/>
          </a:p>
        </p:txBody>
      </p:sp>
      <p:sp>
        <p:nvSpPr>
          <p:cNvPr id="16" name="TextBox 15"/>
          <p:cNvSpPr txBox="1"/>
          <p:nvPr/>
        </p:nvSpPr>
        <p:spPr>
          <a:xfrm>
            <a:off x="131168" y="1440224"/>
            <a:ext cx="8424936" cy="2409891"/>
          </a:xfrm>
          <a:prstGeom prst="rect">
            <a:avLst/>
          </a:prstGeom>
          <a:noFill/>
        </p:spPr>
        <p:txBody>
          <a:bodyPr wrap="square" rtlCol="0">
            <a:spAutoFit/>
          </a:bodyPr>
          <a:lstStyle/>
          <a:p>
            <a:pPr marL="285750" indent="-285750">
              <a:lnSpc>
                <a:spcPct val="120000"/>
              </a:lnSpc>
              <a:buFont typeface="Wingdings" charset="2"/>
              <a:buChar char="Ø"/>
            </a:pPr>
            <a:r>
              <a:rPr lang="en-US" dirty="0"/>
              <a:t>User-</a:t>
            </a:r>
            <a:r>
              <a:rPr lang="en-US" dirty="0" smtClean="0"/>
              <a:t>expectations </a:t>
            </a:r>
            <a:r>
              <a:rPr lang="en-US" dirty="0"/>
              <a:t>are extremely </a:t>
            </a:r>
            <a:r>
              <a:rPr lang="en-US" dirty="0" smtClean="0"/>
              <a:t>high!</a:t>
            </a:r>
            <a:endParaRPr lang="en-US" dirty="0"/>
          </a:p>
          <a:p>
            <a:pPr marL="285750" indent="-285750">
              <a:lnSpc>
                <a:spcPct val="120000"/>
              </a:lnSpc>
              <a:buFont typeface="Wingdings" charset="2"/>
              <a:buChar char="Ø"/>
            </a:pPr>
            <a:r>
              <a:rPr lang="en-US" dirty="0"/>
              <a:t>Scope in construction </a:t>
            </a:r>
            <a:r>
              <a:rPr lang="en-US" dirty="0" smtClean="0"/>
              <a:t>has been </a:t>
            </a:r>
            <a:r>
              <a:rPr lang="en-US" dirty="0"/>
              <a:t>limited to:</a:t>
            </a:r>
          </a:p>
          <a:p>
            <a:pPr marL="742950" lvl="1" indent="-285750">
              <a:lnSpc>
                <a:spcPct val="120000"/>
              </a:lnSpc>
              <a:buFont typeface="Wingdings" charset="2"/>
              <a:buChar char="ü"/>
            </a:pPr>
            <a:r>
              <a:rPr lang="en-US" dirty="0" smtClean="0"/>
              <a:t>Basic (model fitting) data analysis software</a:t>
            </a:r>
          </a:p>
          <a:p>
            <a:pPr marL="742950" lvl="1" indent="-285750">
              <a:lnSpc>
                <a:spcPct val="120000"/>
              </a:lnSpc>
              <a:buFont typeface="Wingdings" charset="2"/>
              <a:buChar char="ü"/>
            </a:pPr>
            <a:r>
              <a:rPr lang="en-US" dirty="0" smtClean="0"/>
              <a:t>Enable users to leverage ESS special features</a:t>
            </a:r>
          </a:p>
          <a:p>
            <a:pPr marL="742950" lvl="1" indent="-285750">
              <a:lnSpc>
                <a:spcPct val="120000"/>
              </a:lnSpc>
              <a:buFont typeface="Wingdings" charset="2"/>
              <a:buChar char="ü"/>
            </a:pPr>
            <a:r>
              <a:rPr lang="en-US" dirty="0"/>
              <a:t>L</a:t>
            </a:r>
            <a:r>
              <a:rPr lang="en-US" dirty="0" smtClean="0"/>
              <a:t>ive-analysis</a:t>
            </a:r>
          </a:p>
          <a:p>
            <a:pPr marL="742950" lvl="1" indent="-285750">
              <a:lnSpc>
                <a:spcPct val="120000"/>
              </a:lnSpc>
              <a:buFont typeface="Wingdings" charset="2"/>
              <a:buChar char="ü"/>
            </a:pPr>
            <a:r>
              <a:rPr lang="en-US" dirty="0"/>
              <a:t>User-friendly, sustainable, maintainable, </a:t>
            </a:r>
            <a:r>
              <a:rPr lang="en-US" dirty="0" smtClean="0"/>
              <a:t/>
            </a:r>
            <a:br>
              <a:rPr lang="en-US" dirty="0" smtClean="0"/>
            </a:br>
            <a:r>
              <a:rPr lang="en-US" dirty="0" smtClean="0"/>
              <a:t>reliable</a:t>
            </a:r>
            <a:r>
              <a:rPr lang="en-US" dirty="0"/>
              <a:t>, easily installable, and extensible </a:t>
            </a:r>
            <a:r>
              <a:rPr lang="en-US" dirty="0" smtClean="0"/>
              <a:t>software</a:t>
            </a:r>
            <a:endParaRPr lang="en-US" dirty="0"/>
          </a:p>
        </p:txBody>
      </p:sp>
      <p:sp>
        <p:nvSpPr>
          <p:cNvPr id="15" name="TextBox 14"/>
          <p:cNvSpPr txBox="1"/>
          <p:nvPr/>
        </p:nvSpPr>
        <p:spPr>
          <a:xfrm>
            <a:off x="6094107" y="3080819"/>
            <a:ext cx="2925416" cy="584775"/>
          </a:xfrm>
          <a:prstGeom prst="rect">
            <a:avLst/>
          </a:prstGeom>
          <a:noFill/>
        </p:spPr>
        <p:txBody>
          <a:bodyPr wrap="none" rtlCol="0">
            <a:spAutoFit/>
          </a:bodyPr>
          <a:lstStyle/>
          <a:p>
            <a:pPr algn="r"/>
            <a:r>
              <a:rPr lang="en-US" sz="1600" b="1" dirty="0" smtClean="0"/>
              <a:t>Core team: </a:t>
            </a:r>
            <a:r>
              <a:rPr lang="en-US" sz="1600" b="1" dirty="0" err="1" smtClean="0"/>
              <a:t>Torben</a:t>
            </a:r>
            <a:r>
              <a:rPr lang="en-US" sz="1600" b="1" dirty="0" smtClean="0"/>
              <a:t> Nielsen, </a:t>
            </a:r>
            <a:br>
              <a:rPr lang="en-US" sz="1600" b="1" dirty="0" smtClean="0"/>
            </a:br>
            <a:r>
              <a:rPr lang="en-US" sz="1600" b="1" dirty="0" smtClean="0"/>
              <a:t>Thomas Rod (GL),Celine </a:t>
            </a:r>
            <a:r>
              <a:rPr lang="en-US" sz="1600" b="1" dirty="0" err="1" smtClean="0"/>
              <a:t>Durniak</a:t>
            </a:r>
            <a:endParaRPr lang="en-GB" sz="1600" b="1" dirty="0"/>
          </a:p>
        </p:txBody>
      </p:sp>
    </p:spTree>
    <p:extLst>
      <p:ext uri="{BB962C8B-B14F-4D97-AF65-F5344CB8AC3E}">
        <p14:creationId xmlns="" xmlns:p14="http://schemas.microsoft.com/office/powerpoint/2010/main" val="861552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2" y="0"/>
            <a:ext cx="6868569" cy="1441531"/>
          </a:xfrm>
        </p:spPr>
        <p:txBody>
          <a:bodyPr/>
          <a:lstStyle/>
          <a:p>
            <a:r>
              <a:rPr lang="en-US" dirty="0" smtClean="0"/>
              <a:t>Data Analysis and Modeling Group</a:t>
            </a:r>
            <a:br>
              <a:rPr lang="en-US" dirty="0" smtClean="0"/>
            </a:br>
            <a:r>
              <a:rPr lang="en-GB" noProof="0" dirty="0" smtClean="0"/>
              <a:t>In kind contributions under discussion</a:t>
            </a:r>
            <a:endParaRPr lang="en-GB" noProof="0" dirty="0"/>
          </a:p>
        </p:txBody>
      </p:sp>
      <p:graphicFrame>
        <p:nvGraphicFramePr>
          <p:cNvPr id="5" name="Table 4"/>
          <p:cNvGraphicFramePr>
            <a:graphicFrameLocks noGrp="1"/>
          </p:cNvGraphicFramePr>
          <p:nvPr>
            <p:extLst>
              <p:ext uri="{D42A27DB-BD31-4B8C-83A1-F6EECF244321}">
                <p14:modId xmlns="" xmlns:p14="http://schemas.microsoft.com/office/powerpoint/2010/main" val="3062960659"/>
              </p:ext>
            </p:extLst>
          </p:nvPr>
        </p:nvGraphicFramePr>
        <p:xfrm>
          <a:off x="0" y="1478048"/>
          <a:ext cx="9144000" cy="4856480"/>
        </p:xfrm>
        <a:graphic>
          <a:graphicData uri="http://schemas.openxmlformats.org/drawingml/2006/table">
            <a:tbl>
              <a:tblPr firstRow="1" bandRow="1">
                <a:tableStyleId>{5C22544A-7EE6-4342-B048-85BDC9FD1C3A}</a:tableStyleId>
              </a:tblPr>
              <a:tblGrid>
                <a:gridCol w="1187624"/>
                <a:gridCol w="2304256"/>
                <a:gridCol w="5652120"/>
              </a:tblGrid>
              <a:tr h="370840">
                <a:tc>
                  <a:txBody>
                    <a:bodyPr/>
                    <a:lstStyle/>
                    <a:p>
                      <a:r>
                        <a:rPr lang="en-US" sz="1800" dirty="0" smtClean="0">
                          <a:solidFill>
                            <a:schemeClr val="tx1"/>
                          </a:solidFill>
                        </a:rPr>
                        <a:t>Facility</a:t>
                      </a:r>
                      <a:endParaRPr lang="en-US" sz="1800" dirty="0">
                        <a:solidFill>
                          <a:schemeClr val="tx1"/>
                        </a:solidFill>
                      </a:endParaRPr>
                    </a:p>
                  </a:txBody>
                  <a:tcPr>
                    <a:lnR w="12700" cap="flat" cmpd="sng" algn="ctr">
                      <a:solidFill>
                        <a:prstClr val="black"/>
                      </a:solidFill>
                      <a:prstDash val="solid"/>
                      <a:round/>
                      <a:headEnd type="none" w="med" len="med"/>
                      <a:tailEnd type="none" w="med" len="med"/>
                    </a:lnR>
                    <a:lnB w="12700" cap="flat" cmpd="sng" algn="ctr">
                      <a:solidFill>
                        <a:prstClr val="black"/>
                      </a:solidFill>
                      <a:prstDash val="solid"/>
                      <a:round/>
                      <a:headEnd type="none" w="med" len="med"/>
                      <a:tailEnd type="none" w="med" len="med"/>
                    </a:lnB>
                    <a:solidFill>
                      <a:schemeClr val="bg1"/>
                    </a:solidFill>
                  </a:tcPr>
                </a:tc>
                <a:tc>
                  <a:txBody>
                    <a:bodyPr/>
                    <a:lstStyle/>
                    <a:p>
                      <a:r>
                        <a:rPr lang="en-US" sz="1800" dirty="0" smtClean="0">
                          <a:solidFill>
                            <a:schemeClr val="tx1"/>
                          </a:solidFill>
                        </a:rPr>
                        <a:t>Technique</a:t>
                      </a:r>
                      <a:endParaRPr lang="en-US" sz="1800" dirty="0">
                        <a:solidFill>
                          <a:schemeClr val="tx1"/>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B w="12700" cap="flat" cmpd="sng" algn="ctr">
                      <a:solidFill>
                        <a:prstClr val="black"/>
                      </a:solidFill>
                      <a:prstDash val="solid"/>
                      <a:round/>
                      <a:headEnd type="none" w="med" len="med"/>
                      <a:tailEnd type="none" w="med" len="med"/>
                    </a:lnB>
                    <a:solidFill>
                      <a:schemeClr val="bg1"/>
                    </a:solidFill>
                  </a:tcPr>
                </a:tc>
                <a:tc>
                  <a:txBody>
                    <a:bodyPr/>
                    <a:lstStyle/>
                    <a:p>
                      <a:r>
                        <a:rPr lang="en-US" sz="1800" dirty="0" smtClean="0">
                          <a:solidFill>
                            <a:schemeClr val="tx1"/>
                          </a:solidFill>
                        </a:rPr>
                        <a:t>Comment</a:t>
                      </a:r>
                      <a:endParaRPr lang="en-US" sz="1800" dirty="0">
                        <a:solidFill>
                          <a:schemeClr val="tx1"/>
                        </a:solidFill>
                      </a:endParaRPr>
                    </a:p>
                  </a:txBody>
                  <a:tcPr>
                    <a:lnL w="12700" cap="flat" cmpd="sng" algn="ctr">
                      <a:solidFill>
                        <a:prstClr val="black"/>
                      </a:solidFill>
                      <a:prstDash val="solid"/>
                      <a:round/>
                      <a:headEnd type="none" w="med" len="med"/>
                      <a:tailEnd type="none" w="med" len="med"/>
                    </a:lnL>
                    <a:lnB w="12700" cap="flat" cmpd="sng" algn="ctr">
                      <a:solidFill>
                        <a:prstClr val="black"/>
                      </a:solidFill>
                      <a:prstDash val="solid"/>
                      <a:round/>
                      <a:headEnd type="none" w="med" len="med"/>
                      <a:tailEnd type="none" w="med" len="med"/>
                    </a:lnB>
                    <a:solidFill>
                      <a:schemeClr val="bg1"/>
                    </a:solidFill>
                  </a:tcPr>
                </a:tc>
              </a:tr>
              <a:tr h="370840">
                <a:tc>
                  <a:txBody>
                    <a:bodyPr/>
                    <a:lstStyle/>
                    <a:p>
                      <a:r>
                        <a:rPr lang="en-US" sz="1800" b="1" dirty="0" smtClean="0"/>
                        <a:t>PSI</a:t>
                      </a:r>
                    </a:p>
                    <a:p>
                      <a:r>
                        <a:rPr lang="en-US" sz="1800" dirty="0" smtClean="0"/>
                        <a:t>(471 k€)</a:t>
                      </a:r>
                      <a:endParaRPr lang="en-US" sz="1800" dirty="0"/>
                    </a:p>
                  </a:txBody>
                  <a:tcPr>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lumMod val="75000"/>
                      </a:schemeClr>
                    </a:solidFill>
                  </a:tcPr>
                </a:tc>
                <a:tc>
                  <a:txBody>
                    <a:bodyPr/>
                    <a:lstStyle/>
                    <a:p>
                      <a:r>
                        <a:rPr lang="en-US" sz="1800" dirty="0" smtClean="0"/>
                        <a:t>Imaging</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lumMod val="75000"/>
                      </a:schemeClr>
                    </a:solidFill>
                  </a:tcPr>
                </a:tc>
                <a:tc>
                  <a:txBody>
                    <a:bodyPr/>
                    <a:lstStyle/>
                    <a:p>
                      <a:r>
                        <a:rPr lang="en-US" sz="1800" dirty="0" smtClean="0"/>
                        <a:t>Leverages SINE2020 and PSI in house development. Links to ODIN team.</a:t>
                      </a:r>
                      <a:endParaRPr lang="en-US" sz="1800" dirty="0"/>
                    </a:p>
                  </a:txBody>
                  <a:tcPr>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lumMod val="75000"/>
                      </a:schemeClr>
                    </a:solidFill>
                  </a:tcPr>
                </a:tc>
              </a:tr>
              <a:tr h="370840">
                <a:tc rowSpan="4">
                  <a:txBody>
                    <a:bodyPr/>
                    <a:lstStyle/>
                    <a:p>
                      <a:r>
                        <a:rPr lang="en-US" sz="1800" b="1" dirty="0" smtClean="0"/>
                        <a:t>MLZ/FZJ</a:t>
                      </a:r>
                    </a:p>
                    <a:p>
                      <a:r>
                        <a:rPr lang="en-US" sz="1800" dirty="0" smtClean="0"/>
                        <a:t>(1,139 k€)</a:t>
                      </a:r>
                      <a:endParaRPr lang="en-US" sz="1800" dirty="0"/>
                    </a:p>
                  </a:txBody>
                  <a:tcPr>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3">
                        <a:lumMod val="40000"/>
                        <a:lumOff val="60000"/>
                      </a:schemeClr>
                    </a:solidFill>
                  </a:tcPr>
                </a:tc>
                <a:tc>
                  <a:txBody>
                    <a:bodyPr/>
                    <a:lstStyle/>
                    <a:p>
                      <a:endParaRPr lang="en-US" sz="1800" dirty="0" smtClean="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solidFill>
                      <a:schemeClr val="accent3">
                        <a:lumMod val="40000"/>
                        <a:lumOff val="60000"/>
                      </a:schemeClr>
                    </a:solidFill>
                  </a:tcPr>
                </a:tc>
                <a:tc>
                  <a:txBody>
                    <a:bodyPr/>
                    <a:lstStyle/>
                    <a:p>
                      <a:r>
                        <a:rPr lang="en-US" sz="1800" dirty="0" smtClean="0"/>
                        <a:t>Benefits from professional</a:t>
                      </a:r>
                      <a:r>
                        <a:rPr lang="en-US" sz="1800" baseline="0" dirty="0" smtClean="0"/>
                        <a:t> software development group servicing all MLZ instruments.</a:t>
                      </a:r>
                      <a:endParaRPr lang="en-US" sz="1800" dirty="0"/>
                    </a:p>
                  </a:txBody>
                  <a:tcPr>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solidFill>
                      <a:schemeClr val="accent3">
                        <a:lumMod val="40000"/>
                        <a:lumOff val="60000"/>
                      </a:schemeClr>
                    </a:solidFill>
                  </a:tcPr>
                </a:tc>
              </a:tr>
              <a:tr h="370840">
                <a:tc vMerge="1">
                  <a:txBody>
                    <a:bodyPr/>
                    <a:lstStyle/>
                    <a:p>
                      <a:endParaRPr lang="en-US" dirty="0"/>
                    </a:p>
                  </a:txBody>
                  <a:tcPr>
                    <a:solidFill>
                      <a:schemeClr val="accent3">
                        <a:lumMod val="40000"/>
                        <a:lumOff val="60000"/>
                      </a:schemeClr>
                    </a:solidFill>
                  </a:tcPr>
                </a:tc>
                <a:tc>
                  <a:txBody>
                    <a:bodyPr/>
                    <a:lstStyle/>
                    <a:p>
                      <a:r>
                        <a:rPr lang="en-US" sz="1800" dirty="0" err="1" smtClean="0"/>
                        <a:t>Reflectometry</a:t>
                      </a:r>
                      <a:endParaRPr lang="en-US" sz="1800" dirty="0" smtClean="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solidFill>
                      <a:schemeClr val="accent3">
                        <a:lumMod val="40000"/>
                        <a:lumOff val="60000"/>
                      </a:schemeClr>
                    </a:solidFill>
                  </a:tcPr>
                </a:tc>
                <a:tc>
                  <a:txBody>
                    <a:bodyPr/>
                    <a:lstStyle/>
                    <a:p>
                      <a:r>
                        <a:rPr lang="en-US" sz="1800" dirty="0" smtClean="0"/>
                        <a:t>Leverages 3-4</a:t>
                      </a:r>
                      <a:r>
                        <a:rPr lang="en-US" sz="1800" baseline="0" dirty="0" smtClean="0"/>
                        <a:t> years of effort in </a:t>
                      </a:r>
                      <a:r>
                        <a:rPr lang="en-US" sz="1800" dirty="0" smtClean="0"/>
                        <a:t>SINE2020 and ~12 years of effort of MLZ in house</a:t>
                      </a:r>
                      <a:r>
                        <a:rPr lang="en-US" sz="1800" baseline="0" dirty="0" smtClean="0"/>
                        <a:t> development.</a:t>
                      </a:r>
                      <a:endParaRPr lang="en-US" sz="1800" dirty="0"/>
                    </a:p>
                  </a:txBody>
                  <a:tcPr>
                    <a:lnL w="12700" cap="flat" cmpd="sng" algn="ctr">
                      <a:solidFill>
                        <a:prstClr val="black"/>
                      </a:solidFill>
                      <a:prstDash val="solid"/>
                      <a:round/>
                      <a:headEnd type="none" w="med" len="med"/>
                      <a:tailEnd type="none" w="med" len="med"/>
                    </a:lnL>
                    <a:solidFill>
                      <a:schemeClr val="accent3">
                        <a:lumMod val="40000"/>
                        <a:lumOff val="60000"/>
                      </a:schemeClr>
                    </a:solidFill>
                  </a:tcPr>
                </a:tc>
              </a:tr>
              <a:tr h="370840">
                <a:tc vMerge="1">
                  <a:txBody>
                    <a:bodyPr/>
                    <a:lstStyle/>
                    <a:p>
                      <a:endParaRPr lang="en-US" dirty="0"/>
                    </a:p>
                  </a:txBody>
                  <a:tcPr>
                    <a:solidFill>
                      <a:schemeClr val="accent3">
                        <a:lumMod val="40000"/>
                        <a:lumOff val="60000"/>
                      </a:schemeClr>
                    </a:solidFill>
                  </a:tcPr>
                </a:tc>
                <a:tc>
                  <a:txBody>
                    <a:bodyPr/>
                    <a:lstStyle/>
                    <a:p>
                      <a:r>
                        <a:rPr lang="en-US" sz="1800" dirty="0" smtClean="0"/>
                        <a:t>QENS</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solidFill>
                      <a:schemeClr val="accent3">
                        <a:lumMod val="40000"/>
                        <a:lumOff val="60000"/>
                      </a:schemeClr>
                    </a:solidFill>
                  </a:tcPr>
                </a:tc>
                <a:tc>
                  <a:txBody>
                    <a:bodyPr/>
                    <a:lstStyle/>
                    <a:p>
                      <a:r>
                        <a:rPr lang="en-US" sz="1800" dirty="0" smtClean="0"/>
                        <a:t>Leverages to</a:t>
                      </a:r>
                      <a:r>
                        <a:rPr lang="en-US" sz="1800" baseline="0" dirty="0" smtClean="0"/>
                        <a:t> some extent SINE2020 and J. </a:t>
                      </a:r>
                      <a:r>
                        <a:rPr lang="en-US" sz="1800" baseline="0" dirty="0" err="1" smtClean="0"/>
                        <a:t>Wuttke’s</a:t>
                      </a:r>
                      <a:r>
                        <a:rPr lang="en-US" sz="1800" baseline="0" dirty="0" smtClean="0"/>
                        <a:t> domain knowledge</a:t>
                      </a:r>
                      <a:r>
                        <a:rPr lang="en-US" sz="1800" dirty="0" smtClean="0"/>
                        <a:t>. Links to T-REX and C-SPEC teams.</a:t>
                      </a:r>
                      <a:endParaRPr lang="en-US" sz="1800" dirty="0"/>
                    </a:p>
                  </a:txBody>
                  <a:tcPr>
                    <a:lnL w="12700" cap="flat" cmpd="sng" algn="ctr">
                      <a:solidFill>
                        <a:prstClr val="black"/>
                      </a:solidFill>
                      <a:prstDash val="solid"/>
                      <a:round/>
                      <a:headEnd type="none" w="med" len="med"/>
                      <a:tailEnd type="none" w="med" len="med"/>
                    </a:lnL>
                    <a:solidFill>
                      <a:schemeClr val="accent3">
                        <a:lumMod val="40000"/>
                        <a:lumOff val="60000"/>
                      </a:schemeClr>
                    </a:solidFill>
                  </a:tcPr>
                </a:tc>
              </a:tr>
              <a:tr h="370840">
                <a:tc vMerge="1">
                  <a:txBody>
                    <a:bodyPr/>
                    <a:lstStyle/>
                    <a:p>
                      <a:endParaRPr lang="en-US" dirty="0"/>
                    </a:p>
                  </a:txBody>
                  <a:tcPr>
                    <a:lnB w="57150" cap="flat" cmpd="sng" algn="ctr">
                      <a:solidFill>
                        <a:prstClr val="white"/>
                      </a:solidFill>
                      <a:prstDash val="solid"/>
                      <a:round/>
                      <a:headEnd type="none" w="med" len="med"/>
                      <a:tailEnd type="none" w="med" len="med"/>
                    </a:lnB>
                    <a:solidFill>
                      <a:schemeClr val="accent3">
                        <a:lumMod val="40000"/>
                        <a:lumOff val="60000"/>
                      </a:schemeClr>
                    </a:solidFill>
                  </a:tcPr>
                </a:tc>
                <a:tc>
                  <a:txBody>
                    <a:bodyPr/>
                    <a:lstStyle/>
                    <a:p>
                      <a:r>
                        <a:rPr lang="en-US" sz="1800" dirty="0" smtClean="0"/>
                        <a:t>Engineering diffraction</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B w="12700" cap="flat" cmpd="sng" algn="ctr">
                      <a:solidFill>
                        <a:prstClr val="black"/>
                      </a:solidFill>
                      <a:prstDash val="solid"/>
                      <a:round/>
                      <a:headEnd type="none" w="med" len="med"/>
                      <a:tailEnd type="none" w="med" len="med"/>
                    </a:lnB>
                    <a:solidFill>
                      <a:schemeClr val="accent3">
                        <a:lumMod val="40000"/>
                        <a:lumOff val="60000"/>
                      </a:schemeClr>
                    </a:solidFill>
                  </a:tcPr>
                </a:tc>
                <a:tc>
                  <a:txBody>
                    <a:bodyPr/>
                    <a:lstStyle/>
                    <a:p>
                      <a:r>
                        <a:rPr lang="en-US" sz="1800" dirty="0" smtClean="0"/>
                        <a:t>Leverages</a:t>
                      </a:r>
                      <a:r>
                        <a:rPr lang="en-US" sz="1800" baseline="0" dirty="0" smtClean="0"/>
                        <a:t> MLZ in house development. Links to BEER team.</a:t>
                      </a:r>
                      <a:endParaRPr lang="en-US" sz="1800" dirty="0"/>
                    </a:p>
                  </a:txBody>
                  <a:tcPr>
                    <a:lnL w="12700" cap="flat" cmpd="sng" algn="ctr">
                      <a:solidFill>
                        <a:prstClr val="black"/>
                      </a:solidFill>
                      <a:prstDash val="solid"/>
                      <a:round/>
                      <a:headEnd type="none" w="med" len="med"/>
                      <a:tailEnd type="none" w="med" len="med"/>
                    </a:lnL>
                    <a:lnB w="12700" cap="flat" cmpd="sng" algn="ctr">
                      <a:solidFill>
                        <a:prstClr val="black"/>
                      </a:solidFill>
                      <a:prstDash val="solid"/>
                      <a:round/>
                      <a:headEnd type="none" w="med" len="med"/>
                      <a:tailEnd type="none" w="med" len="med"/>
                    </a:lnB>
                    <a:solidFill>
                      <a:schemeClr val="accent3">
                        <a:lumMod val="40000"/>
                        <a:lumOff val="60000"/>
                      </a:schemeClr>
                    </a:solidFill>
                  </a:tcPr>
                </a:tc>
              </a:tr>
              <a:tr h="370840">
                <a:tc>
                  <a:txBody>
                    <a:bodyPr/>
                    <a:lstStyle/>
                    <a:p>
                      <a:r>
                        <a:rPr lang="en-US" sz="1800" b="1" dirty="0" smtClean="0"/>
                        <a:t>ESSB</a:t>
                      </a:r>
                    </a:p>
                    <a:p>
                      <a:r>
                        <a:rPr lang="en-US" sz="1800" dirty="0" smtClean="0"/>
                        <a:t>(944 k€)</a:t>
                      </a:r>
                    </a:p>
                  </a:txBody>
                  <a:tcPr>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2">
                        <a:lumMod val="40000"/>
                        <a:lumOff val="60000"/>
                      </a:schemeClr>
                    </a:solidFill>
                  </a:tcPr>
                </a:tc>
                <a:tc>
                  <a:txBody>
                    <a:bodyPr/>
                    <a:lstStyle/>
                    <a:p>
                      <a:r>
                        <a:rPr lang="en-US" sz="1800" dirty="0" smtClean="0"/>
                        <a:t>Powder and single</a:t>
                      </a:r>
                      <a:r>
                        <a:rPr lang="en-US" sz="1800" baseline="0" dirty="0" smtClean="0"/>
                        <a:t> crystal diffraction</a:t>
                      </a:r>
                      <a:endParaRPr lang="en-US" sz="1800" dirty="0" smtClean="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2">
                        <a:lumMod val="40000"/>
                        <a:lumOff val="60000"/>
                      </a:schemeClr>
                    </a:solidFill>
                  </a:tcPr>
                </a:tc>
                <a:tc>
                  <a:txBody>
                    <a:bodyPr/>
                    <a:lstStyle/>
                    <a:p>
                      <a:r>
                        <a:rPr lang="en-US" sz="1800" dirty="0" smtClean="0"/>
                        <a:t>Leverages </a:t>
                      </a:r>
                      <a:r>
                        <a:rPr lang="en-US" sz="1800" baseline="0" dirty="0" smtClean="0"/>
                        <a:t>development (30-100 years of effort on </a:t>
                      </a:r>
                      <a:r>
                        <a:rPr lang="en-US" sz="1800" baseline="0" dirty="0" err="1" smtClean="0"/>
                        <a:t>Fullprof</a:t>
                      </a:r>
                      <a:r>
                        <a:rPr lang="en-US" sz="1800" baseline="0" dirty="0" smtClean="0"/>
                        <a:t>) and Bilbao Crystallographic Centre domain knowledge.</a:t>
                      </a:r>
                      <a:endParaRPr lang="en-US" sz="1800" dirty="0"/>
                    </a:p>
                  </a:txBody>
                  <a:tcPr>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2">
                        <a:lumMod val="40000"/>
                        <a:lumOff val="60000"/>
                      </a:schemeClr>
                    </a:solidFill>
                  </a:tcPr>
                </a:tc>
              </a:tr>
              <a:tr h="370840">
                <a:tc>
                  <a:txBody>
                    <a:bodyPr/>
                    <a:lstStyle/>
                    <a:p>
                      <a:r>
                        <a:rPr lang="en-US" sz="1800" dirty="0" smtClean="0"/>
                        <a:t>TBD</a:t>
                      </a:r>
                    </a:p>
                    <a:p>
                      <a:r>
                        <a:rPr lang="en-US" sz="1800" dirty="0" smtClean="0"/>
                        <a:t>(512 k€)</a:t>
                      </a:r>
                      <a:endParaRPr lang="en-US" sz="1800" dirty="0"/>
                    </a:p>
                  </a:txBody>
                  <a:tcPr>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sz="1800" dirty="0" smtClean="0"/>
                        <a:t>INS</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sz="1800" dirty="0" smtClean="0"/>
                        <a:t>Looking for partner</a:t>
                      </a:r>
                      <a:endParaRPr lang="en-US" sz="1800" dirty="0"/>
                    </a:p>
                  </a:txBody>
                  <a:tcPr>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bl>
          </a:graphicData>
        </a:graphic>
      </p:graphicFrame>
      <p:sp>
        <p:nvSpPr>
          <p:cNvPr id="6"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13</a:t>
            </a:fld>
            <a:endParaRPr lang="sv-SE" sz="1200" dirty="0"/>
          </a:p>
        </p:txBody>
      </p:sp>
    </p:spTree>
    <p:extLst>
      <p:ext uri="{BB962C8B-B14F-4D97-AF65-F5344CB8AC3E}">
        <p14:creationId xmlns="" xmlns:p14="http://schemas.microsoft.com/office/powerpoint/2010/main" val="3108232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3" y="0"/>
            <a:ext cx="6706876" cy="1441531"/>
          </a:xfrm>
        </p:spPr>
        <p:txBody>
          <a:bodyPr/>
          <a:lstStyle/>
          <a:p>
            <a:r>
              <a:rPr lang="en-US" dirty="0" smtClean="0"/>
              <a:t>Synergy with SINE2020 to achieve more</a:t>
            </a:r>
            <a:endParaRPr lang="en-US" dirty="0"/>
          </a:p>
        </p:txBody>
      </p:sp>
      <p:grpSp>
        <p:nvGrpSpPr>
          <p:cNvPr id="10" name="Group 9"/>
          <p:cNvGrpSpPr/>
          <p:nvPr/>
        </p:nvGrpSpPr>
        <p:grpSpPr>
          <a:xfrm>
            <a:off x="506389" y="4021944"/>
            <a:ext cx="6696569" cy="2595880"/>
            <a:chOff x="1475656" y="4149080"/>
            <a:chExt cx="6696569" cy="2595880"/>
          </a:xfrm>
        </p:grpSpPr>
        <p:graphicFrame>
          <p:nvGraphicFramePr>
            <p:cNvPr id="5" name="Content Placeholder 4"/>
            <p:cNvGraphicFramePr>
              <a:graphicFrameLocks/>
            </p:cNvGraphicFramePr>
            <p:nvPr>
              <p:extLst>
                <p:ext uri="{D42A27DB-BD31-4B8C-83A1-F6EECF244321}">
                  <p14:modId xmlns="" xmlns:p14="http://schemas.microsoft.com/office/powerpoint/2010/main" val="1434849064"/>
                </p:ext>
              </p:extLst>
            </p:nvPr>
          </p:nvGraphicFramePr>
          <p:xfrm>
            <a:off x="1475656" y="4149080"/>
            <a:ext cx="5122912" cy="2595880"/>
          </p:xfrm>
          <a:graphic>
            <a:graphicData uri="http://schemas.openxmlformats.org/drawingml/2006/table">
              <a:tbl>
                <a:tblPr firstRow="1" bandRow="1">
                  <a:tableStyleId>{5C22544A-7EE6-4342-B048-85BDC9FD1C3A}</a:tableStyleId>
                </a:tblPr>
                <a:tblGrid>
                  <a:gridCol w="1707637"/>
                  <a:gridCol w="1814375"/>
                  <a:gridCol w="1600900"/>
                </a:tblGrid>
                <a:tr h="370840">
                  <a:tc>
                    <a:txBody>
                      <a:bodyPr/>
                      <a:lstStyle/>
                      <a:p>
                        <a:endParaRPr lang="en-US" b="1" dirty="0"/>
                      </a:p>
                    </a:txBody>
                    <a:tcPr>
                      <a:lnB w="12700" cap="flat" cmpd="sng" algn="ctr">
                        <a:solidFill>
                          <a:prstClr val="white"/>
                        </a:solidFill>
                        <a:prstDash val="solid"/>
                        <a:round/>
                        <a:headEnd type="none" w="med" len="med"/>
                        <a:tailEnd type="none" w="med" len="med"/>
                      </a:lnB>
                      <a:solidFill>
                        <a:schemeClr val="bg1"/>
                      </a:solidFill>
                    </a:tcPr>
                  </a:tc>
                  <a:tc gridSpan="2">
                    <a:txBody>
                      <a:bodyPr/>
                      <a:lstStyle/>
                      <a:p>
                        <a:pPr algn="ctr"/>
                        <a:r>
                          <a:rPr lang="en-US" dirty="0" smtClean="0">
                            <a:solidFill>
                              <a:schemeClr val="tx1"/>
                            </a:solidFill>
                          </a:rPr>
                          <a:t>Lead</a:t>
                        </a:r>
                        <a:r>
                          <a:rPr lang="en-US" baseline="0" dirty="0" smtClean="0">
                            <a:solidFill>
                              <a:schemeClr val="tx1"/>
                            </a:solidFill>
                          </a:rPr>
                          <a:t> partner</a:t>
                        </a:r>
                        <a:endParaRPr lang="en-US" dirty="0">
                          <a:solidFill>
                            <a:schemeClr val="tx1"/>
                          </a:solidFill>
                        </a:endParaRPr>
                      </a:p>
                    </a:txBody>
                    <a:tcPr>
                      <a:lnB w="127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dirty="0">
                          <a:solidFill>
                            <a:schemeClr val="tx1"/>
                          </a:solidFill>
                        </a:endParaRPr>
                      </a:p>
                    </a:txBody>
                    <a:tcPr>
                      <a:solidFill>
                        <a:schemeClr val="bg1">
                          <a:lumMod val="75000"/>
                        </a:schemeClr>
                      </a:solidFill>
                    </a:tcPr>
                  </a:tc>
                </a:tr>
                <a:tr h="370840">
                  <a:tc>
                    <a:txBody>
                      <a:bodyPr/>
                      <a:lstStyle/>
                      <a:p>
                        <a:r>
                          <a:rPr lang="en-US" b="1" dirty="0" smtClean="0"/>
                          <a:t>Technique</a:t>
                        </a:r>
                        <a:endParaRPr lang="en-US" b="1" dirty="0"/>
                      </a:p>
                    </a:txBody>
                    <a:tcPr>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BFBFBF"/>
                      </a:solidFill>
                    </a:tcPr>
                  </a:tc>
                  <a:tc>
                    <a:txBody>
                      <a:bodyPr/>
                      <a:lstStyle/>
                      <a:p>
                        <a:pPr algn="ctr"/>
                        <a:r>
                          <a:rPr lang="en-US" b="1" dirty="0" smtClean="0"/>
                          <a:t>SINE2020</a:t>
                        </a:r>
                        <a:endParaRPr lang="en-US" b="1" dirty="0"/>
                      </a:p>
                    </a:txBody>
                    <a:tcPr>
                      <a:lnL w="12700" cap="flat" cmpd="sng" algn="ctr">
                        <a:solidFill>
                          <a:prstClr val="white"/>
                        </a:solid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BFBFBF"/>
                      </a:solidFill>
                    </a:tcPr>
                  </a:tc>
                  <a:tc>
                    <a:txBody>
                      <a:bodyPr/>
                      <a:lstStyle/>
                      <a:p>
                        <a:pPr algn="ctr"/>
                        <a:r>
                          <a:rPr lang="en-US" b="1" dirty="0" smtClean="0"/>
                          <a:t>ESS/In</a:t>
                        </a:r>
                        <a:r>
                          <a:rPr lang="en-US" b="1" baseline="0" dirty="0" smtClean="0"/>
                          <a:t> kind</a:t>
                        </a:r>
                        <a:endParaRPr lang="en-US" b="1" dirty="0"/>
                      </a:p>
                    </a:txBody>
                    <a:tcPr>
                      <a:lnR w="12700" cmpd="sng">
                        <a:noFill/>
                      </a:lnR>
                      <a:lnT w="12700" cap="flat" cmpd="sng" algn="ctr">
                        <a:solidFill>
                          <a:prstClr val="white"/>
                        </a:solidFill>
                        <a:prstDash val="solid"/>
                        <a:round/>
                        <a:headEnd type="none" w="med" len="med"/>
                        <a:tailEnd type="none" w="med" len="med"/>
                      </a:lnT>
                      <a:solidFill>
                        <a:srgbClr val="BFBFBF"/>
                      </a:solidFill>
                    </a:tcPr>
                  </a:tc>
                </a:tr>
                <a:tr h="370840">
                  <a:tc>
                    <a:txBody>
                      <a:bodyPr/>
                      <a:lstStyle/>
                      <a:p>
                        <a:r>
                          <a:rPr lang="en-US" dirty="0" smtClean="0"/>
                          <a:t>Imaging</a:t>
                        </a:r>
                        <a:endParaRPr lang="en-US" dirty="0"/>
                      </a:p>
                    </a:txBody>
                    <a:tcPr>
                      <a:lnR w="12700" cap="flat" cmpd="sng" algn="ctr">
                        <a:solidFill>
                          <a:prstClr val="white"/>
                        </a:solidFill>
                        <a:prstDash val="solid"/>
                        <a:round/>
                        <a:headEnd type="none" w="med" len="med"/>
                        <a:tailEnd type="none" w="med" len="med"/>
                      </a:lnR>
                      <a:solidFill>
                        <a:schemeClr val="accent3">
                          <a:lumMod val="40000"/>
                          <a:lumOff val="60000"/>
                        </a:schemeClr>
                      </a:solidFill>
                    </a:tcPr>
                  </a:tc>
                  <a:tc>
                    <a:txBody>
                      <a:bodyPr/>
                      <a:lstStyle/>
                      <a:p>
                        <a:r>
                          <a:rPr lang="en-US" dirty="0" smtClean="0"/>
                          <a:t>PSI ( +LLB</a:t>
                        </a:r>
                        <a:r>
                          <a:rPr lang="en-US" baseline="0" dirty="0" smtClean="0"/>
                          <a:t> + ESS)</a:t>
                        </a:r>
                        <a:endParaRPr lang="en-US" dirty="0"/>
                      </a:p>
                    </a:txBody>
                    <a:tcPr>
                      <a:lnL w="12700" cap="flat" cmpd="sng" algn="ctr">
                        <a:solidFill>
                          <a:prstClr val="white"/>
                        </a:solidFill>
                        <a:prstDash val="solid"/>
                        <a:round/>
                        <a:headEnd type="none" w="med" len="med"/>
                        <a:tailEnd type="none" w="med" len="med"/>
                      </a:lnL>
                      <a:solidFill>
                        <a:schemeClr val="accent3">
                          <a:lumMod val="40000"/>
                          <a:lumOff val="60000"/>
                        </a:schemeClr>
                      </a:solidFill>
                    </a:tcPr>
                  </a:tc>
                  <a:tc>
                    <a:txBody>
                      <a:bodyPr/>
                      <a:lstStyle/>
                      <a:p>
                        <a:r>
                          <a:rPr lang="en-US" dirty="0" smtClean="0"/>
                          <a:t>PSI</a:t>
                        </a:r>
                        <a:endParaRPr lang="en-US" dirty="0"/>
                      </a:p>
                    </a:txBody>
                    <a:tcPr>
                      <a:lnR w="12700" cmpd="sng">
                        <a:noFill/>
                      </a:lnR>
                      <a:solidFill>
                        <a:schemeClr val="accent3">
                          <a:lumMod val="40000"/>
                          <a:lumOff val="60000"/>
                        </a:schemeClr>
                      </a:solidFill>
                    </a:tcPr>
                  </a:tc>
                </a:tr>
                <a:tr h="370840">
                  <a:tc>
                    <a:txBody>
                      <a:bodyPr/>
                      <a:lstStyle/>
                      <a:p>
                        <a:r>
                          <a:rPr lang="en-US" dirty="0" smtClean="0"/>
                          <a:t>SANS</a:t>
                        </a:r>
                        <a:endParaRPr lang="en-US" dirty="0"/>
                      </a:p>
                    </a:txBody>
                    <a:tcPr>
                      <a:lnR w="12700" cap="flat" cmpd="sng" algn="ctr">
                        <a:solidFill>
                          <a:prstClr val="white"/>
                        </a:solidFill>
                        <a:prstDash val="solid"/>
                        <a:round/>
                        <a:headEnd type="none" w="med" len="med"/>
                        <a:tailEnd type="none" w="med" len="med"/>
                      </a:lnR>
                      <a:solidFill>
                        <a:schemeClr val="accent3">
                          <a:lumMod val="40000"/>
                          <a:lumOff val="60000"/>
                        </a:schemeClr>
                      </a:solidFill>
                    </a:tcPr>
                  </a:tc>
                  <a:tc>
                    <a:txBody>
                      <a:bodyPr/>
                      <a:lstStyle/>
                      <a:p>
                        <a:r>
                          <a:rPr lang="en-US" dirty="0" smtClean="0"/>
                          <a:t>ESS</a:t>
                        </a:r>
                        <a:endParaRPr lang="en-US" dirty="0"/>
                      </a:p>
                    </a:txBody>
                    <a:tcPr>
                      <a:lnL w="12700" cap="flat" cmpd="sng" algn="ctr">
                        <a:solidFill>
                          <a:prstClr val="white"/>
                        </a:solidFill>
                        <a:prstDash val="solid"/>
                        <a:round/>
                        <a:headEnd type="none" w="med" len="med"/>
                        <a:tailEnd type="none" w="med" len="med"/>
                      </a:lnL>
                      <a:solidFill>
                        <a:schemeClr val="accent3">
                          <a:lumMod val="40000"/>
                          <a:lumOff val="60000"/>
                        </a:schemeClr>
                      </a:solidFill>
                    </a:tcPr>
                  </a:tc>
                  <a:tc>
                    <a:txBody>
                      <a:bodyPr/>
                      <a:lstStyle/>
                      <a:p>
                        <a:r>
                          <a:rPr lang="en-US" dirty="0" smtClean="0"/>
                          <a:t>ESS</a:t>
                        </a:r>
                        <a:endParaRPr lang="en-US" dirty="0"/>
                      </a:p>
                    </a:txBody>
                    <a:tcPr>
                      <a:lnR w="12700" cmpd="sng">
                        <a:noFill/>
                      </a:lnR>
                      <a:solidFill>
                        <a:schemeClr val="accent3">
                          <a:lumMod val="40000"/>
                          <a:lumOff val="60000"/>
                        </a:schemeClr>
                      </a:solidFill>
                    </a:tcPr>
                  </a:tc>
                </a:tr>
                <a:tr h="370840">
                  <a:tc>
                    <a:txBody>
                      <a:bodyPr/>
                      <a:lstStyle/>
                      <a:p>
                        <a:r>
                          <a:rPr lang="en-US" dirty="0" err="1" smtClean="0"/>
                          <a:t>Reflectometry</a:t>
                        </a:r>
                        <a:endParaRPr lang="en-US" dirty="0"/>
                      </a:p>
                    </a:txBody>
                    <a:tcPr>
                      <a:lnR w="12700" cap="flat" cmpd="sng" algn="ctr">
                        <a:solidFill>
                          <a:prstClr val="white"/>
                        </a:solidFill>
                        <a:prstDash val="solid"/>
                        <a:round/>
                        <a:headEnd type="none" w="med" len="med"/>
                        <a:tailEnd type="none" w="med" len="med"/>
                      </a:lnR>
                      <a:solidFill>
                        <a:schemeClr val="accent3">
                          <a:lumMod val="40000"/>
                          <a:lumOff val="60000"/>
                        </a:schemeClr>
                      </a:solidFill>
                    </a:tcPr>
                  </a:tc>
                  <a:tc>
                    <a:txBody>
                      <a:bodyPr/>
                      <a:lstStyle/>
                      <a:p>
                        <a:r>
                          <a:rPr lang="en-US" dirty="0" smtClean="0"/>
                          <a:t>FZJ</a:t>
                        </a:r>
                        <a:endParaRPr lang="en-US" dirty="0"/>
                      </a:p>
                    </a:txBody>
                    <a:tcPr>
                      <a:lnL w="12700" cap="flat" cmpd="sng" algn="ctr">
                        <a:solidFill>
                          <a:prstClr val="white"/>
                        </a:solidFill>
                        <a:prstDash val="solid"/>
                        <a:round/>
                        <a:headEnd type="none" w="med" len="med"/>
                        <a:tailEnd type="none" w="med" len="med"/>
                      </a:lnL>
                      <a:solidFill>
                        <a:schemeClr val="accent3">
                          <a:lumMod val="40000"/>
                          <a:lumOff val="60000"/>
                        </a:schemeClr>
                      </a:solidFill>
                    </a:tcPr>
                  </a:tc>
                  <a:tc>
                    <a:txBody>
                      <a:bodyPr/>
                      <a:lstStyle/>
                      <a:p>
                        <a:r>
                          <a:rPr lang="en-US" dirty="0" smtClean="0"/>
                          <a:t>FZJ</a:t>
                        </a:r>
                        <a:endParaRPr lang="en-US" dirty="0"/>
                      </a:p>
                    </a:txBody>
                    <a:tcPr>
                      <a:lnR w="12700" cmpd="sng">
                        <a:noFill/>
                      </a:lnR>
                      <a:solidFill>
                        <a:schemeClr val="accent3">
                          <a:lumMod val="40000"/>
                          <a:lumOff val="60000"/>
                        </a:schemeClr>
                      </a:solidFill>
                    </a:tcPr>
                  </a:tc>
                </a:tr>
                <a:tr h="370840">
                  <a:tc>
                    <a:txBody>
                      <a:bodyPr/>
                      <a:lstStyle/>
                      <a:p>
                        <a:r>
                          <a:rPr lang="en-US" dirty="0" smtClean="0"/>
                          <a:t>Spectroscopy</a:t>
                        </a:r>
                        <a:endParaRPr lang="en-US" dirty="0"/>
                      </a:p>
                    </a:txBody>
                    <a:tcPr>
                      <a:lnR w="12700" cap="flat" cmpd="sng" algn="ctr">
                        <a:solidFill>
                          <a:prstClr val="white"/>
                        </a:solidFill>
                        <a:prstDash val="solid"/>
                        <a:round/>
                        <a:headEnd type="none" w="med" len="med"/>
                        <a:tailEnd type="none" w="med" len="med"/>
                      </a:lnR>
                      <a:solidFill>
                        <a:schemeClr val="accent2">
                          <a:lumMod val="40000"/>
                          <a:lumOff val="60000"/>
                        </a:schemeClr>
                      </a:solidFill>
                    </a:tcPr>
                  </a:tc>
                  <a:tc>
                    <a:txBody>
                      <a:bodyPr/>
                      <a:lstStyle/>
                      <a:p>
                        <a:r>
                          <a:rPr lang="en-US" dirty="0" smtClean="0"/>
                          <a:t>ILL / ISIS</a:t>
                        </a:r>
                        <a:endParaRPr lang="en-US" dirty="0"/>
                      </a:p>
                    </a:txBody>
                    <a:tcPr>
                      <a:lnL w="12700" cap="flat" cmpd="sng" algn="ctr">
                        <a:solidFill>
                          <a:prstClr val="white"/>
                        </a:solidFill>
                        <a:prstDash val="solid"/>
                        <a:round/>
                        <a:headEnd type="none" w="med" len="med"/>
                        <a:tailEnd type="none" w="med" len="med"/>
                      </a:lnL>
                      <a:solidFill>
                        <a:schemeClr val="accent2">
                          <a:lumMod val="40000"/>
                          <a:lumOff val="60000"/>
                        </a:schemeClr>
                      </a:solidFill>
                    </a:tcPr>
                  </a:tc>
                  <a:tc>
                    <a:txBody>
                      <a:bodyPr/>
                      <a:lstStyle/>
                      <a:p>
                        <a:r>
                          <a:rPr lang="en-US" dirty="0" smtClean="0"/>
                          <a:t>TBD</a:t>
                        </a:r>
                        <a:endParaRPr lang="en-US" dirty="0"/>
                      </a:p>
                    </a:txBody>
                    <a:tcPr>
                      <a:lnR w="12700" cmpd="sng">
                        <a:noFill/>
                      </a:lnR>
                      <a:solidFill>
                        <a:schemeClr val="accent2">
                          <a:lumMod val="40000"/>
                          <a:lumOff val="60000"/>
                        </a:schemeClr>
                      </a:solidFill>
                    </a:tcPr>
                  </a:tc>
                </a:tr>
                <a:tr h="370840">
                  <a:tc>
                    <a:txBody>
                      <a:bodyPr/>
                      <a:lstStyle/>
                      <a:p>
                        <a:r>
                          <a:rPr lang="en-US" dirty="0" smtClean="0"/>
                          <a:t>Diffraction</a:t>
                        </a:r>
                        <a:endParaRPr lang="en-US" dirty="0"/>
                      </a:p>
                    </a:txBody>
                    <a:tcPr>
                      <a:lnR w="12700" cap="flat" cmpd="sng" algn="ctr">
                        <a:solidFill>
                          <a:prstClr val="white"/>
                        </a:solidFill>
                        <a:prstDash val="solid"/>
                        <a:round/>
                        <a:headEnd type="none" w="med" len="med"/>
                        <a:tailEnd type="none" w="med" len="med"/>
                      </a:lnR>
                      <a:solidFill>
                        <a:schemeClr val="accent2">
                          <a:lumMod val="40000"/>
                          <a:lumOff val="60000"/>
                        </a:schemeClr>
                      </a:solidFill>
                    </a:tcPr>
                  </a:tc>
                  <a:tc>
                    <a:txBody>
                      <a:bodyPr/>
                      <a:lstStyle/>
                      <a:p>
                        <a:endParaRPr lang="en-US" dirty="0"/>
                      </a:p>
                    </a:txBody>
                    <a:tcPr>
                      <a:lnL w="12700" cap="flat" cmpd="sng" algn="ctr">
                        <a:solidFill>
                          <a:prstClr val="white"/>
                        </a:solidFill>
                        <a:prstDash val="solid"/>
                        <a:round/>
                        <a:headEnd type="none" w="med" len="med"/>
                        <a:tailEnd type="none" w="med" len="med"/>
                      </a:lnL>
                      <a:solidFill>
                        <a:schemeClr val="accent2">
                          <a:lumMod val="40000"/>
                          <a:lumOff val="60000"/>
                        </a:schemeClr>
                      </a:solidFill>
                    </a:tcPr>
                  </a:tc>
                  <a:tc>
                    <a:txBody>
                      <a:bodyPr/>
                      <a:lstStyle/>
                      <a:p>
                        <a:r>
                          <a:rPr lang="en-US" dirty="0" smtClean="0"/>
                          <a:t>ESS</a:t>
                        </a:r>
                        <a:r>
                          <a:rPr lang="en-US" baseline="0" dirty="0" smtClean="0"/>
                          <a:t> Bilbao</a:t>
                        </a:r>
                        <a:endParaRPr lang="en-US" dirty="0"/>
                      </a:p>
                    </a:txBody>
                    <a:tcPr>
                      <a:lnR w="12700" cmpd="sng">
                        <a:noFill/>
                      </a:lnR>
                      <a:solidFill>
                        <a:schemeClr val="accent2">
                          <a:lumMod val="40000"/>
                          <a:lumOff val="60000"/>
                        </a:schemeClr>
                      </a:solidFill>
                    </a:tcPr>
                  </a:tc>
                </a:tr>
              </a:tbl>
            </a:graphicData>
          </a:graphic>
        </p:graphicFrame>
        <p:sp>
          <p:nvSpPr>
            <p:cNvPr id="6" name="Right Brace 5"/>
            <p:cNvSpPr/>
            <p:nvPr/>
          </p:nvSpPr>
          <p:spPr>
            <a:xfrm>
              <a:off x="6732240" y="4869160"/>
              <a:ext cx="288032" cy="1152128"/>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TextBox 6"/>
            <p:cNvSpPr txBox="1"/>
            <p:nvPr/>
          </p:nvSpPr>
          <p:spPr>
            <a:xfrm>
              <a:off x="7020272" y="5229200"/>
              <a:ext cx="1151953" cy="369332"/>
            </a:xfrm>
            <a:prstGeom prst="rect">
              <a:avLst/>
            </a:prstGeom>
            <a:noFill/>
          </p:spPr>
          <p:txBody>
            <a:bodyPr wrap="none" rtlCol="0">
              <a:spAutoFit/>
            </a:bodyPr>
            <a:lstStyle/>
            <a:p>
              <a:r>
                <a:rPr lang="en-US" dirty="0" smtClean="0"/>
                <a:t>Alignment</a:t>
              </a:r>
              <a:endParaRPr lang="en-US" dirty="0"/>
            </a:p>
          </p:txBody>
        </p:sp>
      </p:grpSp>
      <p:sp>
        <p:nvSpPr>
          <p:cNvPr id="8" name="TextBox 7"/>
          <p:cNvSpPr txBox="1"/>
          <p:nvPr/>
        </p:nvSpPr>
        <p:spPr>
          <a:xfrm>
            <a:off x="398193" y="1701039"/>
            <a:ext cx="7159383" cy="1878976"/>
          </a:xfrm>
          <a:prstGeom prst="rect">
            <a:avLst/>
          </a:prstGeom>
          <a:noFill/>
        </p:spPr>
        <p:txBody>
          <a:bodyPr wrap="square" rtlCol="0">
            <a:spAutoFit/>
          </a:bodyPr>
          <a:lstStyle/>
          <a:p>
            <a:pPr marL="285750" indent="-285750">
              <a:lnSpc>
                <a:spcPct val="130000"/>
              </a:lnSpc>
              <a:buFont typeface="Wingdings" charset="2"/>
              <a:buChar char="Ø"/>
            </a:pPr>
            <a:r>
              <a:rPr lang="en-US" dirty="0" smtClean="0"/>
              <a:t>2.2 MEUR for providing inter-operable data treatment software (WP10)</a:t>
            </a:r>
          </a:p>
          <a:p>
            <a:pPr marL="285750" indent="-285750">
              <a:lnSpc>
                <a:spcPct val="130000"/>
              </a:lnSpc>
              <a:buFont typeface="Wingdings" charset="2"/>
              <a:buChar char="Ø"/>
            </a:pPr>
            <a:r>
              <a:rPr lang="en-US" dirty="0" smtClean="0"/>
              <a:t>DMSC Data Analysis and Modeling GL is WP leader for WP10</a:t>
            </a:r>
          </a:p>
          <a:p>
            <a:pPr marL="285750" indent="-285750">
              <a:lnSpc>
                <a:spcPct val="130000"/>
              </a:lnSpc>
              <a:buFont typeface="Wingdings" charset="2"/>
              <a:buChar char="Ø"/>
            </a:pPr>
            <a:r>
              <a:rPr lang="en-US" dirty="0" smtClean="0"/>
              <a:t>Pan-European consensus on the software to focus on for data analysis.</a:t>
            </a:r>
          </a:p>
          <a:p>
            <a:pPr marL="285750" indent="-285750">
              <a:lnSpc>
                <a:spcPct val="130000"/>
              </a:lnSpc>
              <a:buFont typeface="Wingdings" charset="2"/>
              <a:buChar char="Ø"/>
            </a:pPr>
            <a:r>
              <a:rPr lang="en-US" dirty="0" smtClean="0"/>
              <a:t>WP10 is being executed now and until end 2018.</a:t>
            </a:r>
          </a:p>
          <a:p>
            <a:pPr marL="285750" indent="-285750">
              <a:lnSpc>
                <a:spcPct val="130000"/>
              </a:lnSpc>
              <a:buFont typeface="Wingdings" charset="2"/>
              <a:buChar char="Ø"/>
            </a:pPr>
            <a:r>
              <a:rPr lang="en-US" dirty="0" smtClean="0"/>
              <a:t>Opportunity to leverage WP10 in some case by aligning IKC.</a:t>
            </a:r>
          </a:p>
        </p:txBody>
      </p:sp>
      <p:sp>
        <p:nvSpPr>
          <p:cNvPr id="9"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14</a:t>
            </a:fld>
            <a:endParaRPr lang="sv-SE" sz="1200" dirty="0"/>
          </a:p>
        </p:txBody>
      </p:sp>
      <p:pic>
        <p:nvPicPr>
          <p:cNvPr id="11" name="Picture 10"/>
          <p:cNvPicPr>
            <a:picLocks noChangeAspect="1"/>
          </p:cNvPicPr>
          <p:nvPr/>
        </p:nvPicPr>
        <p:blipFill>
          <a:blip r:embed="rId3"/>
          <a:stretch>
            <a:fillRect/>
          </a:stretch>
        </p:blipFill>
        <p:spPr>
          <a:xfrm>
            <a:off x="8277342" y="5720888"/>
            <a:ext cx="668906" cy="635462"/>
          </a:xfrm>
          <a:prstGeom prst="rect">
            <a:avLst/>
          </a:prstGeom>
        </p:spPr>
      </p:pic>
      <p:pic>
        <p:nvPicPr>
          <p:cNvPr id="12" name="Picture 11"/>
          <p:cNvPicPr>
            <a:picLocks noChangeAspect="1"/>
          </p:cNvPicPr>
          <p:nvPr/>
        </p:nvPicPr>
        <p:blipFill>
          <a:blip r:embed="rId4"/>
          <a:stretch>
            <a:fillRect/>
          </a:stretch>
        </p:blipFill>
        <p:spPr>
          <a:xfrm>
            <a:off x="7557576" y="5157823"/>
            <a:ext cx="1388672" cy="450000"/>
          </a:xfrm>
          <a:prstGeom prst="rect">
            <a:avLst/>
          </a:prstGeom>
        </p:spPr>
      </p:pic>
      <p:pic>
        <p:nvPicPr>
          <p:cNvPr id="14" name="Picture 13"/>
          <p:cNvPicPr>
            <a:picLocks noChangeAspect="1"/>
          </p:cNvPicPr>
          <p:nvPr/>
        </p:nvPicPr>
        <p:blipFill rotWithShape="1">
          <a:blip r:embed="rId5"/>
          <a:srcRect l="2268" t="9000" r="30932" b="7333"/>
          <a:stretch/>
        </p:blipFill>
        <p:spPr>
          <a:xfrm>
            <a:off x="6790551" y="3979856"/>
            <a:ext cx="2155697" cy="540000"/>
          </a:xfrm>
          <a:prstGeom prst="rect">
            <a:avLst/>
          </a:prstGeom>
        </p:spPr>
      </p:pic>
      <p:pic>
        <p:nvPicPr>
          <p:cNvPr id="15" name="Picture 14"/>
          <p:cNvPicPr>
            <a:picLocks noChangeAspect="1"/>
          </p:cNvPicPr>
          <p:nvPr/>
        </p:nvPicPr>
        <p:blipFill>
          <a:blip r:embed="rId6"/>
          <a:stretch>
            <a:fillRect/>
          </a:stretch>
        </p:blipFill>
        <p:spPr>
          <a:xfrm>
            <a:off x="7801481" y="4632921"/>
            <a:ext cx="1144767" cy="411837"/>
          </a:xfrm>
          <a:prstGeom prst="rect">
            <a:avLst/>
          </a:prstGeom>
        </p:spPr>
      </p:pic>
      <p:pic>
        <p:nvPicPr>
          <p:cNvPr id="16" name="Picture 15" descr="sine2020_final.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8113165" y="1569348"/>
            <a:ext cx="833083" cy="681101"/>
          </a:xfrm>
          <a:prstGeom prst="rect">
            <a:avLst/>
          </a:prstGeom>
        </p:spPr>
      </p:pic>
      <p:pic>
        <p:nvPicPr>
          <p:cNvPr id="3" name="Picture 2"/>
          <p:cNvPicPr>
            <a:picLocks noChangeAspect="1"/>
          </p:cNvPicPr>
          <p:nvPr/>
        </p:nvPicPr>
        <p:blipFill>
          <a:blip r:embed="rId8"/>
          <a:stretch>
            <a:fillRect/>
          </a:stretch>
        </p:blipFill>
        <p:spPr>
          <a:xfrm>
            <a:off x="8208676" y="3126878"/>
            <a:ext cx="737572" cy="739913"/>
          </a:xfrm>
          <a:prstGeom prst="rect">
            <a:avLst/>
          </a:prstGeom>
        </p:spPr>
      </p:pic>
      <p:pic>
        <p:nvPicPr>
          <p:cNvPr id="4" name="Picture 3"/>
          <p:cNvPicPr>
            <a:picLocks noChangeAspect="1"/>
          </p:cNvPicPr>
          <p:nvPr/>
        </p:nvPicPr>
        <p:blipFill>
          <a:blip r:embed="rId9"/>
          <a:stretch>
            <a:fillRect/>
          </a:stretch>
        </p:blipFill>
        <p:spPr>
          <a:xfrm>
            <a:off x="7737706" y="2363514"/>
            <a:ext cx="1208542" cy="650299"/>
          </a:xfrm>
          <a:prstGeom prst="rect">
            <a:avLst/>
          </a:prstGeom>
        </p:spPr>
      </p:pic>
    </p:spTree>
    <p:extLst>
      <p:ext uri="{BB962C8B-B14F-4D97-AF65-F5344CB8AC3E}">
        <p14:creationId xmlns="" xmlns:p14="http://schemas.microsoft.com/office/powerpoint/2010/main" val="2952570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15</a:t>
            </a:fld>
            <a:endParaRPr lang="sv-SE" sz="1200" dirty="0"/>
          </a:p>
        </p:txBody>
      </p:sp>
      <p:sp>
        <p:nvSpPr>
          <p:cNvPr id="2" name="Title 1"/>
          <p:cNvSpPr>
            <a:spLocks noGrp="1"/>
          </p:cNvSpPr>
          <p:nvPr>
            <p:ph type="title"/>
          </p:nvPr>
        </p:nvSpPr>
        <p:spPr/>
        <p:txBody>
          <a:bodyPr/>
          <a:lstStyle/>
          <a:p>
            <a:r>
              <a:rPr lang="en-US" dirty="0" smtClean="0"/>
              <a:t>Status</a:t>
            </a:r>
            <a:endParaRPr lang="en-US" dirty="0"/>
          </a:p>
        </p:txBody>
      </p:sp>
      <p:sp>
        <p:nvSpPr>
          <p:cNvPr id="25" name="TextBox 24"/>
          <p:cNvSpPr txBox="1"/>
          <p:nvPr/>
        </p:nvSpPr>
        <p:spPr>
          <a:xfrm>
            <a:off x="179512" y="1405597"/>
            <a:ext cx="8892480" cy="4053417"/>
          </a:xfrm>
          <a:prstGeom prst="rect">
            <a:avLst/>
          </a:prstGeom>
          <a:noFill/>
        </p:spPr>
        <p:txBody>
          <a:bodyPr wrap="square" rtlCol="0">
            <a:spAutoFit/>
          </a:bodyPr>
          <a:lstStyle/>
          <a:p>
            <a:pPr marL="285750" indent="-285750">
              <a:lnSpc>
                <a:spcPct val="130000"/>
              </a:lnSpc>
              <a:buFont typeface="Wingdings" charset="2"/>
              <a:buChar char="Ø"/>
            </a:pPr>
            <a:r>
              <a:rPr lang="en-US" dirty="0" smtClean="0"/>
              <a:t>IKC </a:t>
            </a:r>
            <a:r>
              <a:rPr lang="en-US" dirty="0" smtClean="0"/>
              <a:t>discussions for </a:t>
            </a:r>
            <a:r>
              <a:rPr lang="en-US" dirty="0" smtClean="0"/>
              <a:t>all techniques except </a:t>
            </a:r>
            <a:r>
              <a:rPr lang="en-US" dirty="0" smtClean="0"/>
              <a:t>INS</a:t>
            </a:r>
            <a:r>
              <a:rPr lang="en-US" dirty="0" smtClean="0"/>
              <a:t> &amp; </a:t>
            </a:r>
            <a:r>
              <a:rPr lang="en-US" dirty="0" smtClean="0"/>
              <a:t>Aligned </a:t>
            </a:r>
            <a:r>
              <a:rPr lang="en-US" dirty="0" smtClean="0"/>
              <a:t>with SINE2020</a:t>
            </a:r>
          </a:p>
          <a:p>
            <a:pPr marL="285750" indent="-285750">
              <a:lnSpc>
                <a:spcPct val="130000"/>
              </a:lnSpc>
              <a:buFont typeface="Wingdings" charset="2"/>
              <a:buChar char="Ø"/>
            </a:pPr>
            <a:r>
              <a:rPr lang="en-US" dirty="0" smtClean="0"/>
              <a:t>Requirements gathered for all instruments (except VESPA)</a:t>
            </a:r>
          </a:p>
          <a:p>
            <a:pPr marL="285750" indent="-285750">
              <a:lnSpc>
                <a:spcPct val="130000"/>
              </a:lnSpc>
              <a:buFont typeface="Wingdings" charset="2"/>
              <a:buChar char="Ø"/>
            </a:pPr>
            <a:r>
              <a:rPr lang="en-US" dirty="0" smtClean="0"/>
              <a:t>Roadmaps for imaging, LSS, and </a:t>
            </a:r>
            <a:r>
              <a:rPr lang="en-US" dirty="0" smtClean="0"/>
              <a:t>diffraction</a:t>
            </a:r>
            <a:endParaRPr lang="en-US" dirty="0" smtClean="0"/>
          </a:p>
          <a:p>
            <a:pPr marL="285750" indent="-285750">
              <a:lnSpc>
                <a:spcPct val="130000"/>
              </a:lnSpc>
              <a:buFont typeface="Wingdings" charset="2"/>
              <a:buChar char="Ø"/>
            </a:pPr>
            <a:r>
              <a:rPr lang="en-US" dirty="0" smtClean="0"/>
              <a:t>New developments in </a:t>
            </a:r>
            <a:r>
              <a:rPr lang="en-US" dirty="0" err="1" smtClean="0"/>
              <a:t>McStas</a:t>
            </a:r>
            <a:r>
              <a:rPr lang="en-US" dirty="0" smtClean="0"/>
              <a:t> for instrument teams</a:t>
            </a:r>
            <a:endParaRPr lang="en-US" dirty="0"/>
          </a:p>
          <a:p>
            <a:pPr marL="285750" indent="-285750">
              <a:lnSpc>
                <a:spcPct val="130000"/>
              </a:lnSpc>
              <a:buFont typeface="Wingdings" charset="2"/>
              <a:buChar char="Ø"/>
            </a:pPr>
            <a:r>
              <a:rPr lang="en-US" dirty="0" smtClean="0"/>
              <a:t>SINE2020 project on track </a:t>
            </a:r>
          </a:p>
          <a:p>
            <a:pPr marL="742950" lvl="1" indent="-285750">
              <a:lnSpc>
                <a:spcPct val="130000"/>
              </a:lnSpc>
              <a:buFont typeface="Lucida Grande"/>
              <a:buChar char="-"/>
            </a:pPr>
            <a:r>
              <a:rPr lang="en-US" dirty="0" smtClean="0"/>
              <a:t>Alignment (standardization) across major European facilities</a:t>
            </a:r>
          </a:p>
          <a:p>
            <a:pPr marL="742950" lvl="1" indent="-285750">
              <a:lnSpc>
                <a:spcPct val="130000"/>
              </a:lnSpc>
              <a:buFont typeface="Lucida Grande"/>
              <a:buChar char="-"/>
            </a:pPr>
            <a:r>
              <a:rPr lang="en-US" dirty="0" err="1" smtClean="0"/>
              <a:t>SasView</a:t>
            </a:r>
            <a:r>
              <a:rPr lang="en-US" dirty="0" smtClean="0"/>
              <a:t> converted to maintainable and extensible code</a:t>
            </a:r>
          </a:p>
          <a:p>
            <a:pPr marL="285750" indent="-285750">
              <a:lnSpc>
                <a:spcPct val="130000"/>
              </a:lnSpc>
              <a:buFont typeface="Wingdings" charset="2"/>
              <a:buChar char="Ø"/>
            </a:pPr>
            <a:r>
              <a:rPr lang="en-US" dirty="0" err="1" smtClean="0"/>
              <a:t>Fullprof</a:t>
            </a:r>
            <a:r>
              <a:rPr lang="en-US" dirty="0" smtClean="0"/>
              <a:t> tutorial/reference doc</a:t>
            </a:r>
          </a:p>
          <a:p>
            <a:pPr marL="285750" indent="-285750">
              <a:lnSpc>
                <a:spcPct val="130000"/>
              </a:lnSpc>
              <a:buFont typeface="Wingdings" charset="2"/>
              <a:buChar char="Ø"/>
            </a:pPr>
            <a:r>
              <a:rPr lang="en-US" dirty="0" smtClean="0"/>
              <a:t>Proof of Concept </a:t>
            </a:r>
            <a:r>
              <a:rPr lang="en-US" dirty="0" smtClean="0"/>
              <a:t>for Live Neutron </a:t>
            </a:r>
            <a:r>
              <a:rPr lang="en-US" dirty="0" smtClean="0"/>
              <a:t/>
            </a:r>
            <a:br>
              <a:rPr lang="en-US" dirty="0" smtClean="0"/>
            </a:br>
            <a:r>
              <a:rPr lang="en-US" dirty="0" smtClean="0"/>
              <a:t>Data </a:t>
            </a:r>
            <a:r>
              <a:rPr lang="en-US" dirty="0" smtClean="0"/>
              <a:t>Analysis </a:t>
            </a:r>
            <a:r>
              <a:rPr lang="en-US" dirty="0" smtClean="0"/>
              <a:t>(</a:t>
            </a:r>
            <a:r>
              <a:rPr lang="en-US" dirty="0" err="1" smtClean="0"/>
              <a:t>LiNDA</a:t>
            </a:r>
            <a:r>
              <a:rPr lang="en-US" dirty="0" smtClean="0"/>
              <a:t>) for SANS </a:t>
            </a:r>
            <a:r>
              <a:rPr lang="en-US" dirty="0" smtClean="0"/>
              <a:t/>
            </a:r>
            <a:br>
              <a:rPr lang="en-US" dirty="0" smtClean="0"/>
            </a:br>
            <a:r>
              <a:rPr lang="en-US" dirty="0" smtClean="0"/>
              <a:t>and </a:t>
            </a:r>
            <a:r>
              <a:rPr lang="en-US" dirty="0" smtClean="0"/>
              <a:t>powder </a:t>
            </a:r>
            <a:r>
              <a:rPr lang="en-US" dirty="0" err="1" smtClean="0"/>
              <a:t>diffr</a:t>
            </a:r>
            <a:r>
              <a:rPr lang="en-US" dirty="0" smtClean="0"/>
              <a:t>.</a:t>
            </a:r>
            <a:endParaRPr lang="en-US" dirty="0"/>
          </a:p>
        </p:txBody>
      </p:sp>
      <p:pic>
        <p:nvPicPr>
          <p:cNvPr id="26" name="Picture 25" descr="Screen Shot 2016-06-20 at 14.02.30.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860596" y="3955971"/>
            <a:ext cx="4896544" cy="2443366"/>
          </a:xfrm>
          <a:prstGeom prst="rect">
            <a:avLst/>
          </a:prstGeom>
          <a:ln>
            <a:noFill/>
          </a:ln>
        </p:spPr>
      </p:pic>
    </p:spTree>
    <p:extLst>
      <p:ext uri="{BB962C8B-B14F-4D97-AF65-F5344CB8AC3E}">
        <p14:creationId xmlns="" xmlns:p14="http://schemas.microsoft.com/office/powerpoint/2010/main" val="9551154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16</a:t>
            </a:fld>
            <a:endParaRPr lang="sv-SE" sz="1200" dirty="0"/>
          </a:p>
        </p:txBody>
      </p:sp>
      <p:sp>
        <p:nvSpPr>
          <p:cNvPr id="4" name="TextBox 3"/>
          <p:cNvSpPr txBox="1"/>
          <p:nvPr/>
        </p:nvSpPr>
        <p:spPr>
          <a:xfrm>
            <a:off x="174736" y="1431290"/>
            <a:ext cx="8862405" cy="3539430"/>
          </a:xfrm>
          <a:prstGeom prst="rect">
            <a:avLst/>
          </a:prstGeom>
          <a:noFill/>
        </p:spPr>
        <p:txBody>
          <a:bodyPr wrap="square" rtlCol="0">
            <a:spAutoFit/>
          </a:bodyPr>
          <a:lstStyle/>
          <a:p>
            <a:r>
              <a:rPr lang="en-US" sz="1600" dirty="0"/>
              <a:t> </a:t>
            </a:r>
            <a:r>
              <a:rPr lang="en-US" sz="1600" dirty="0" smtClean="0"/>
              <a:t>     </a:t>
            </a:r>
            <a:r>
              <a:rPr lang="en-US" sz="1600" b="1" dirty="0" smtClean="0"/>
              <a:t>Synchronizing with instrument construction schedule</a:t>
            </a:r>
          </a:p>
          <a:p>
            <a:pPr marL="285750" indent="-285750">
              <a:buFont typeface="Wingdings" charset="2"/>
              <a:buChar char="q"/>
            </a:pPr>
            <a:r>
              <a:rPr lang="en-US" sz="1600" dirty="0" smtClean="0"/>
              <a:t>So far work has been generic core in nature</a:t>
            </a:r>
          </a:p>
          <a:p>
            <a:pPr marL="285750" indent="-285750">
              <a:buFont typeface="Wingdings" charset="2"/>
              <a:buChar char="q"/>
            </a:pPr>
            <a:r>
              <a:rPr lang="en-US" sz="1600" dirty="0" smtClean="0"/>
              <a:t>As instrument schedule becomes clearer we can construct specific software development schedules</a:t>
            </a:r>
          </a:p>
          <a:p>
            <a:pPr marL="285750" indent="-285750">
              <a:buFont typeface="Wingdings" charset="2"/>
              <a:buChar char="q"/>
            </a:pPr>
            <a:r>
              <a:rPr lang="en-US" sz="1600" dirty="0" smtClean="0"/>
              <a:t>Note: First ~8 instruments cover ~all instrument classes so need all software classes</a:t>
            </a:r>
          </a:p>
          <a:p>
            <a:pPr marL="285750" indent="-285750">
              <a:buFont typeface="Wingdings" charset="2"/>
              <a:buChar char="q"/>
            </a:pPr>
            <a:r>
              <a:rPr lang="en-US" sz="1600" dirty="0" smtClean="0"/>
              <a:t>Mindful: No. 2 in an instrument class cannot be ignored because No.1 is built first</a:t>
            </a:r>
            <a:br>
              <a:rPr lang="en-US" sz="1600" dirty="0" smtClean="0"/>
            </a:br>
            <a:r>
              <a:rPr lang="en-US" sz="1600" dirty="0" smtClean="0"/>
              <a:t/>
            </a:r>
            <a:br>
              <a:rPr lang="en-US" sz="1600" dirty="0" smtClean="0"/>
            </a:br>
            <a:r>
              <a:rPr lang="en-US" sz="1600" b="1" dirty="0" smtClean="0"/>
              <a:t>Points of Contact/Integration</a:t>
            </a:r>
            <a:endParaRPr lang="en-US" sz="1600" dirty="0" smtClean="0"/>
          </a:p>
          <a:p>
            <a:pPr marL="285750" indent="-285750">
              <a:buFont typeface="Wingdings" charset="2"/>
              <a:buChar char="q"/>
            </a:pPr>
            <a:r>
              <a:rPr lang="en-US" sz="1600" dirty="0" smtClean="0"/>
              <a:t>Instruments can/will have contact with all DMSC groups/developers but…</a:t>
            </a:r>
            <a:r>
              <a:rPr lang="en-US" sz="1600" dirty="0"/>
              <a:t> </a:t>
            </a:r>
            <a:r>
              <a:rPr lang="en-US" sz="1600" dirty="0" smtClean="0"/>
              <a:t>special Points of Contact:</a:t>
            </a:r>
            <a:br>
              <a:rPr lang="en-US" sz="1600" dirty="0" smtClean="0"/>
            </a:br>
            <a:r>
              <a:rPr lang="en-US" sz="1600" dirty="0" smtClean="0"/>
              <a:t>Thomas Holm Rod: Imaging &amp; Engineering instruments, Diffraction instruments</a:t>
            </a:r>
            <a:br>
              <a:rPr lang="en-US" sz="1600" dirty="0" smtClean="0"/>
            </a:br>
            <a:r>
              <a:rPr lang="en-US" sz="1600" dirty="0" smtClean="0"/>
              <a:t>Jonathan Taylor: SANS instruments, </a:t>
            </a:r>
            <a:r>
              <a:rPr lang="en-US" sz="1600" dirty="0" err="1" smtClean="0"/>
              <a:t>Reflectometry</a:t>
            </a:r>
            <a:r>
              <a:rPr lang="en-US" sz="1600" dirty="0" smtClean="0"/>
              <a:t> instruments, Spectroscopy </a:t>
            </a:r>
            <a:r>
              <a:rPr lang="en-US" sz="1600" dirty="0" smtClean="0"/>
              <a:t>instruments</a:t>
            </a:r>
          </a:p>
          <a:p>
            <a:pPr marL="285750" indent="-285750"/>
            <a:r>
              <a:rPr lang="en-US" sz="1600" b="1" dirty="0" smtClean="0"/>
              <a:t/>
            </a:r>
            <a:br>
              <a:rPr lang="en-US" sz="1600" b="1" dirty="0" smtClean="0"/>
            </a:br>
            <a:r>
              <a:rPr lang="en-US" sz="1600" b="1" i="1" dirty="0" smtClean="0"/>
              <a:t>Agile</a:t>
            </a:r>
            <a:r>
              <a:rPr lang="en-US" sz="1600" b="1" dirty="0" smtClean="0"/>
              <a:t> </a:t>
            </a:r>
            <a:r>
              <a:rPr lang="en-US" sz="1600" b="1" dirty="0" smtClean="0"/>
              <a:t>software development approach</a:t>
            </a:r>
          </a:p>
          <a:p>
            <a:pPr marL="285750" indent="-285750">
              <a:buFont typeface="Wingdings" charset="2"/>
              <a:buChar char="q"/>
            </a:pPr>
            <a:r>
              <a:rPr lang="en-US" sz="1600" dirty="0" smtClean="0"/>
              <a:t>Involves continuous engagement with/of instrument teams</a:t>
            </a:r>
          </a:p>
          <a:p>
            <a:pPr marL="285750" indent="-285750">
              <a:buFont typeface="Wingdings" charset="2"/>
              <a:buChar char="q"/>
            </a:pPr>
            <a:r>
              <a:rPr lang="en-US" sz="1600" dirty="0" smtClean="0"/>
              <a:t>Agile method – loops of limited requirements/specifications, development, tests then </a:t>
            </a:r>
            <a:r>
              <a:rPr lang="en-US" sz="1600" dirty="0" smtClean="0"/>
              <a:t>repeat</a:t>
            </a:r>
            <a:endParaRPr lang="en-US" sz="1600" dirty="0" smtClean="0"/>
          </a:p>
        </p:txBody>
      </p:sp>
      <p:sp>
        <p:nvSpPr>
          <p:cNvPr id="11" name="Title 1"/>
          <p:cNvSpPr>
            <a:spLocks noGrp="1"/>
          </p:cNvSpPr>
          <p:nvPr>
            <p:ph type="title"/>
          </p:nvPr>
        </p:nvSpPr>
        <p:spPr>
          <a:xfrm>
            <a:off x="578913" y="0"/>
            <a:ext cx="6067426" cy="1441531"/>
          </a:xfrm>
        </p:spPr>
        <p:txBody>
          <a:bodyPr/>
          <a:lstStyle/>
          <a:p>
            <a:r>
              <a:rPr lang="en-US" dirty="0" smtClean="0"/>
              <a:t>Integration with instrument teams</a:t>
            </a:r>
            <a:endParaRPr lang="en-US" dirty="0"/>
          </a:p>
        </p:txBody>
      </p:sp>
      <p:pic>
        <p:nvPicPr>
          <p:cNvPr id="6" name="Content Placeholder 4"/>
          <p:cNvPicPr>
            <a:picLocks noGrp="1" noChangeAspect="1"/>
          </p:cNvPicPr>
          <p:nvPr>
            <p:ph idx="1"/>
          </p:nvPr>
        </p:nvPicPr>
        <p:blipFill rotWithShape="1">
          <a:blip r:embed="rId2"/>
          <a:srcRect t="4830" b="-1846"/>
          <a:stretch/>
        </p:blipFill>
        <p:spPr>
          <a:xfrm>
            <a:off x="4452412" y="5220711"/>
            <a:ext cx="3817124" cy="1385374"/>
          </a:xfrm>
        </p:spPr>
      </p:pic>
      <p:pic>
        <p:nvPicPr>
          <p:cNvPr id="7" name="Picture 6"/>
          <p:cNvPicPr>
            <a:picLocks noChangeAspect="1"/>
          </p:cNvPicPr>
          <p:nvPr/>
        </p:nvPicPr>
        <p:blipFill>
          <a:blip r:embed="rId3"/>
          <a:stretch>
            <a:fillRect/>
          </a:stretch>
        </p:blipFill>
        <p:spPr>
          <a:xfrm>
            <a:off x="279180" y="5123003"/>
            <a:ext cx="4216533" cy="1578188"/>
          </a:xfrm>
          <a:prstGeom prst="rect">
            <a:avLst/>
          </a:prstGeom>
        </p:spPr>
      </p:pic>
    </p:spTree>
    <p:extLst>
      <p:ext uri="{BB962C8B-B14F-4D97-AF65-F5344CB8AC3E}">
        <p14:creationId xmlns="" xmlns:p14="http://schemas.microsoft.com/office/powerpoint/2010/main" val="2820175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msc_server_room_250.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827434" y="1542986"/>
            <a:ext cx="2091082" cy="3111530"/>
          </a:xfrm>
          <a:prstGeom prst="rect">
            <a:avLst/>
          </a:prstGeom>
          <a:ln>
            <a:solidFill>
              <a:schemeClr val="tx1"/>
            </a:solidFill>
          </a:ln>
        </p:spPr>
      </p:pic>
      <p:sp>
        <p:nvSpPr>
          <p:cNvPr id="8"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17</a:t>
            </a:fld>
            <a:endParaRPr lang="sv-SE" sz="1200" dirty="0"/>
          </a:p>
        </p:txBody>
      </p:sp>
      <p:sp>
        <p:nvSpPr>
          <p:cNvPr id="9" name="Title 1"/>
          <p:cNvSpPr>
            <a:spLocks noGrp="1"/>
          </p:cNvSpPr>
          <p:nvPr>
            <p:ph type="title"/>
          </p:nvPr>
        </p:nvSpPr>
        <p:spPr>
          <a:xfrm>
            <a:off x="578913" y="0"/>
            <a:ext cx="6067426" cy="1441531"/>
          </a:xfrm>
        </p:spPr>
        <p:txBody>
          <a:bodyPr/>
          <a:lstStyle/>
          <a:p>
            <a:r>
              <a:rPr lang="en-US" dirty="0"/>
              <a:t>Data Systems and Technologies </a:t>
            </a:r>
            <a:r>
              <a:rPr lang="en-US" dirty="0" smtClean="0"/>
              <a:t>Group Interim Data Centre Operations</a:t>
            </a:r>
            <a:endParaRPr lang="en-US" dirty="0"/>
          </a:p>
        </p:txBody>
      </p:sp>
      <p:sp>
        <p:nvSpPr>
          <p:cNvPr id="2" name="TextBox 1"/>
          <p:cNvSpPr txBox="1"/>
          <p:nvPr/>
        </p:nvSpPr>
        <p:spPr>
          <a:xfrm>
            <a:off x="86062" y="1457313"/>
            <a:ext cx="6975179" cy="4278094"/>
          </a:xfrm>
          <a:prstGeom prst="rect">
            <a:avLst/>
          </a:prstGeom>
          <a:noFill/>
        </p:spPr>
        <p:txBody>
          <a:bodyPr wrap="none" rtlCol="0">
            <a:spAutoFit/>
          </a:bodyPr>
          <a:lstStyle/>
          <a:p>
            <a:pPr marL="0" lvl="1"/>
            <a:r>
              <a:rPr lang="en-US" sz="1600" dirty="0" smtClean="0"/>
              <a:t>Operate a cluster </a:t>
            </a:r>
            <a:r>
              <a:rPr lang="en-US" sz="1600" dirty="0"/>
              <a:t>providing a grand total of 2 TFLOPS, 3.4 TB memory</a:t>
            </a:r>
          </a:p>
          <a:p>
            <a:endParaRPr lang="en-US" sz="1600" dirty="0"/>
          </a:p>
          <a:p>
            <a:pPr marL="0" lvl="1"/>
            <a:r>
              <a:rPr lang="en-US" sz="1600" dirty="0" smtClean="0"/>
              <a:t>Used for: </a:t>
            </a:r>
            <a:r>
              <a:rPr lang="en-US" sz="1600" dirty="0"/>
              <a:t>Target, moderator, and bunker simulations (MCPNX and </a:t>
            </a:r>
            <a:r>
              <a:rPr lang="en-US" sz="1600" dirty="0" err="1"/>
              <a:t>Geant</a:t>
            </a:r>
            <a:r>
              <a:rPr lang="en-US" sz="1600" dirty="0" smtClean="0"/>
              <a:t>)</a:t>
            </a:r>
            <a:endParaRPr lang="en-US" sz="1600" dirty="0"/>
          </a:p>
          <a:p>
            <a:pPr lvl="1"/>
            <a:r>
              <a:rPr lang="en-US" sz="1600" dirty="0" smtClean="0"/>
              <a:t>Instrument </a:t>
            </a:r>
            <a:r>
              <a:rPr lang="en-US" sz="1600" dirty="0"/>
              <a:t>design (</a:t>
            </a:r>
            <a:r>
              <a:rPr lang="en-US" sz="1600" dirty="0" err="1"/>
              <a:t>McStas</a:t>
            </a:r>
            <a:r>
              <a:rPr lang="en-US" sz="1600" dirty="0"/>
              <a:t>) and Shielding </a:t>
            </a:r>
            <a:r>
              <a:rPr lang="en-US" sz="1600" dirty="0" smtClean="0"/>
              <a:t>(requests for </a:t>
            </a:r>
            <a:r>
              <a:rPr lang="en-US" sz="1600" dirty="0"/>
              <a:t>scope setting</a:t>
            </a:r>
            <a:r>
              <a:rPr lang="en-US" sz="1600" dirty="0" smtClean="0"/>
              <a:t>)</a:t>
            </a:r>
          </a:p>
          <a:p>
            <a:endParaRPr lang="en-US" sz="1600" dirty="0" smtClean="0">
              <a:solidFill>
                <a:srgbClr val="000000"/>
              </a:solidFill>
            </a:endParaRPr>
          </a:p>
          <a:p>
            <a:r>
              <a:rPr lang="en-US" sz="1600" dirty="0" smtClean="0">
                <a:solidFill>
                  <a:srgbClr val="000000"/>
                </a:solidFill>
              </a:rPr>
              <a:t>About </a:t>
            </a:r>
            <a:r>
              <a:rPr lang="en-US" sz="1600" dirty="0">
                <a:solidFill>
                  <a:srgbClr val="000000"/>
                </a:solidFill>
              </a:rPr>
              <a:t>250 ESS and IKC/external users (~50 ‘active’ users)</a:t>
            </a:r>
          </a:p>
          <a:p>
            <a:pPr marL="0" lvl="1"/>
            <a:r>
              <a:rPr lang="en-US" sz="1600" dirty="0">
                <a:solidFill>
                  <a:srgbClr val="000000"/>
                </a:solidFill>
              </a:rPr>
              <a:t>	4 main ESS user groups</a:t>
            </a:r>
            <a:r>
              <a:rPr lang="en-US" sz="1600" dirty="0" smtClean="0">
                <a:solidFill>
                  <a:srgbClr val="000000"/>
                </a:solidFill>
              </a:rPr>
              <a:t>: </a:t>
            </a:r>
            <a:r>
              <a:rPr lang="en-US" sz="1600" dirty="0">
                <a:solidFill>
                  <a:srgbClr val="000000"/>
                </a:solidFill>
              </a:rPr>
              <a:t>Instruments, Detector, Target, Neutron </a:t>
            </a:r>
            <a:r>
              <a:rPr lang="en-US" sz="1600" dirty="0" smtClean="0">
                <a:solidFill>
                  <a:srgbClr val="000000"/>
                </a:solidFill>
              </a:rPr>
              <a:t>Optics</a:t>
            </a:r>
            <a:endParaRPr lang="en-US" sz="1600" dirty="0">
              <a:solidFill>
                <a:srgbClr val="000000"/>
              </a:solidFill>
            </a:endParaRPr>
          </a:p>
          <a:p>
            <a:endParaRPr lang="en-US" sz="1600" dirty="0" smtClean="0"/>
          </a:p>
          <a:p>
            <a:r>
              <a:rPr lang="en-US" sz="1600" dirty="0" smtClean="0"/>
              <a:t>Cluster nodes: R410</a:t>
            </a:r>
            <a:r>
              <a:rPr lang="en-US" sz="1600" dirty="0"/>
              <a:t>: 38 x 12 cores, </a:t>
            </a:r>
            <a:r>
              <a:rPr lang="en-US" sz="1600" dirty="0" smtClean="0"/>
              <a:t>48GB; C8220</a:t>
            </a:r>
            <a:r>
              <a:rPr lang="en-US" sz="1600" dirty="0"/>
              <a:t>: 24x 16 cores, 64GB  </a:t>
            </a:r>
          </a:p>
          <a:p>
            <a:r>
              <a:rPr lang="en-US" sz="1600" dirty="0"/>
              <a:t>Two main storage </a:t>
            </a:r>
            <a:r>
              <a:rPr lang="en-US" sz="1600" dirty="0" smtClean="0"/>
              <a:t>systems: ZFS home </a:t>
            </a:r>
            <a:r>
              <a:rPr lang="en-US" sz="1600" dirty="0" err="1" smtClean="0"/>
              <a:t>dir</a:t>
            </a:r>
            <a:r>
              <a:rPr lang="en-US" sz="1600" dirty="0" smtClean="0"/>
              <a:t> </a:t>
            </a:r>
            <a:r>
              <a:rPr lang="en-US" sz="1600" dirty="0"/>
              <a:t>– </a:t>
            </a:r>
            <a:r>
              <a:rPr lang="en-US" sz="1600" dirty="0" smtClean="0"/>
              <a:t>40TB; </a:t>
            </a:r>
            <a:r>
              <a:rPr lang="en-US" sz="1600" dirty="0" err="1" smtClean="0"/>
              <a:t>Lustre</a:t>
            </a:r>
            <a:r>
              <a:rPr lang="en-US" sz="1600" dirty="0" smtClean="0"/>
              <a:t> </a:t>
            </a:r>
            <a:r>
              <a:rPr lang="en-US" sz="1600" dirty="0"/>
              <a:t>fast storage</a:t>
            </a:r>
            <a:r>
              <a:rPr lang="en-US" sz="1600" dirty="0" smtClean="0"/>
              <a:t> </a:t>
            </a:r>
            <a:r>
              <a:rPr lang="en-US" sz="1600" dirty="0"/>
              <a:t>– </a:t>
            </a:r>
            <a:r>
              <a:rPr lang="en-US" sz="1600" dirty="0" smtClean="0"/>
              <a:t>60TB</a:t>
            </a:r>
            <a:endParaRPr lang="en-US" sz="1600" dirty="0"/>
          </a:p>
          <a:p>
            <a:r>
              <a:rPr lang="en-US" sz="1600" dirty="0" smtClean="0"/>
              <a:t>Backup:  </a:t>
            </a:r>
            <a:r>
              <a:rPr lang="en-US" sz="1600" dirty="0"/>
              <a:t>40TB ZFS based off site </a:t>
            </a:r>
            <a:r>
              <a:rPr lang="en-US" sz="1600" dirty="0" smtClean="0"/>
              <a:t>at DTU</a:t>
            </a:r>
          </a:p>
          <a:p>
            <a:pPr lvl="1">
              <a:buFont typeface="Arial"/>
              <a:buChar char="•"/>
            </a:pPr>
            <a:endParaRPr lang="en-US" sz="1600" dirty="0"/>
          </a:p>
          <a:p>
            <a:pPr marL="0" lvl="1"/>
            <a:r>
              <a:rPr lang="en-US" sz="1600" dirty="0" smtClean="0">
                <a:solidFill>
                  <a:srgbClr val="000000"/>
                </a:solidFill>
              </a:rPr>
              <a:t>Utilization </a:t>
            </a:r>
            <a:r>
              <a:rPr lang="en-US" sz="1600" dirty="0">
                <a:solidFill>
                  <a:srgbClr val="000000"/>
                </a:solidFill>
              </a:rPr>
              <a:t>Q1 2016</a:t>
            </a:r>
            <a:r>
              <a:rPr lang="en-US" sz="1600" dirty="0" smtClean="0">
                <a:solidFill>
                  <a:srgbClr val="000000"/>
                </a:solidFill>
              </a:rPr>
              <a:t>: Storage </a:t>
            </a:r>
            <a:r>
              <a:rPr lang="en-US" sz="1600" dirty="0">
                <a:solidFill>
                  <a:srgbClr val="000000"/>
                </a:solidFill>
              </a:rPr>
              <a:t>capacity is 80% </a:t>
            </a:r>
            <a:r>
              <a:rPr lang="en-US" sz="1600" dirty="0" smtClean="0">
                <a:solidFill>
                  <a:srgbClr val="000000"/>
                </a:solidFill>
              </a:rPr>
              <a:t>utilized, Jobs completed 18932 </a:t>
            </a:r>
            <a:endParaRPr lang="en-US" sz="1600" dirty="0">
              <a:solidFill>
                <a:srgbClr val="000000"/>
              </a:solidFill>
            </a:endParaRPr>
          </a:p>
          <a:p>
            <a:pPr marL="0" lvl="1"/>
            <a:r>
              <a:rPr lang="en-US" sz="1600" dirty="0" smtClean="0">
                <a:solidFill>
                  <a:srgbClr val="000000"/>
                </a:solidFill>
              </a:rPr>
              <a:t>(</a:t>
            </a:r>
            <a:r>
              <a:rPr lang="en-US" sz="1600" dirty="0" smtClean="0">
                <a:solidFill>
                  <a:srgbClr val="000000"/>
                </a:solidFill>
              </a:rPr>
              <a:t>Express </a:t>
            </a:r>
            <a:r>
              <a:rPr lang="en-US" sz="1600" dirty="0">
                <a:solidFill>
                  <a:srgbClr val="000000"/>
                </a:solidFill>
              </a:rPr>
              <a:t>queue: 4.88</a:t>
            </a:r>
            <a:r>
              <a:rPr lang="en-US" sz="1600" dirty="0" smtClean="0">
                <a:solidFill>
                  <a:srgbClr val="000000"/>
                </a:solidFill>
              </a:rPr>
              <a:t>%, Long </a:t>
            </a:r>
            <a:r>
              <a:rPr lang="en-US" sz="1600" dirty="0">
                <a:solidFill>
                  <a:srgbClr val="000000"/>
                </a:solidFill>
              </a:rPr>
              <a:t>queue: 89.65</a:t>
            </a:r>
            <a:r>
              <a:rPr lang="en-US" sz="1600" dirty="0" smtClean="0">
                <a:solidFill>
                  <a:srgbClr val="000000"/>
                </a:solidFill>
              </a:rPr>
              <a:t>%, </a:t>
            </a:r>
            <a:r>
              <a:rPr lang="en-US" sz="1600" dirty="0" smtClean="0">
                <a:solidFill>
                  <a:srgbClr val="000000"/>
                </a:solidFill>
              </a:rPr>
              <a:t>Very </a:t>
            </a:r>
            <a:r>
              <a:rPr lang="en-US" sz="1600" dirty="0">
                <a:solidFill>
                  <a:srgbClr val="000000"/>
                </a:solidFill>
              </a:rPr>
              <a:t>long queue: 93.43</a:t>
            </a:r>
            <a:r>
              <a:rPr lang="en-US" sz="1600" dirty="0" smtClean="0">
                <a:solidFill>
                  <a:srgbClr val="000000"/>
                </a:solidFill>
              </a:rPr>
              <a:t>%)</a:t>
            </a:r>
            <a:endParaRPr lang="en-US" sz="1600" dirty="0" smtClean="0"/>
          </a:p>
          <a:p>
            <a:pPr marL="0" lvl="1"/>
            <a:endParaRPr lang="en-US" sz="1600" dirty="0">
              <a:solidFill>
                <a:srgbClr val="000000"/>
              </a:solidFill>
            </a:endParaRPr>
          </a:p>
          <a:p>
            <a:pPr marL="0" lvl="1"/>
            <a:r>
              <a:rPr lang="en-US" sz="1600" dirty="0" smtClean="0">
                <a:solidFill>
                  <a:srgbClr val="000000"/>
                </a:solidFill>
              </a:rPr>
              <a:t>Cluster nodes &amp; storage were procured in 2011 – </a:t>
            </a:r>
            <a:r>
              <a:rPr lang="en-US" sz="1600" dirty="0" smtClean="0">
                <a:solidFill>
                  <a:srgbClr val="000000"/>
                </a:solidFill>
              </a:rPr>
              <a:t>2012 (Pre-Construction Phase)</a:t>
            </a:r>
            <a:endParaRPr lang="en-US" sz="1600" dirty="0" smtClean="0">
              <a:solidFill>
                <a:srgbClr val="000000"/>
              </a:solidFill>
            </a:endParaRPr>
          </a:p>
          <a:p>
            <a:pPr marL="0" lvl="1"/>
            <a:r>
              <a:rPr lang="en-US" sz="1600" dirty="0" smtClean="0">
                <a:solidFill>
                  <a:srgbClr val="000000"/>
                </a:solidFill>
              </a:rPr>
              <a:t>Will need replacement circa ~2018</a:t>
            </a:r>
            <a:endParaRPr lang="en-US" sz="1600" dirty="0">
              <a:solidFill>
                <a:srgbClr val="000000"/>
              </a:solidFill>
            </a:endParaRPr>
          </a:p>
        </p:txBody>
      </p:sp>
      <p:sp>
        <p:nvSpPr>
          <p:cNvPr id="7" name="TextBox 6"/>
          <p:cNvSpPr txBox="1"/>
          <p:nvPr/>
        </p:nvSpPr>
        <p:spPr>
          <a:xfrm>
            <a:off x="6502424" y="4642367"/>
            <a:ext cx="2517099" cy="1077218"/>
          </a:xfrm>
          <a:prstGeom prst="rect">
            <a:avLst/>
          </a:prstGeom>
          <a:noFill/>
        </p:spPr>
        <p:txBody>
          <a:bodyPr wrap="none" rtlCol="0">
            <a:spAutoFit/>
          </a:bodyPr>
          <a:lstStyle/>
          <a:p>
            <a:pPr algn="r"/>
            <a:r>
              <a:rPr lang="en-US" sz="1600" b="1" dirty="0" smtClean="0"/>
              <a:t>Core team: Sune Bahn (GL),</a:t>
            </a:r>
          </a:p>
          <a:p>
            <a:pPr algn="r"/>
            <a:r>
              <a:rPr lang="en-US" sz="1600" b="1" dirty="0" smtClean="0"/>
              <a:t>Brian Lindgren Jensen, </a:t>
            </a:r>
          </a:p>
          <a:p>
            <a:pPr algn="r"/>
            <a:r>
              <a:rPr lang="en-US" sz="1600" b="1" dirty="0" err="1" smtClean="0"/>
              <a:t>Jesper</a:t>
            </a:r>
            <a:r>
              <a:rPr lang="en-US" sz="1600" b="1" dirty="0" smtClean="0"/>
              <a:t> Rude </a:t>
            </a:r>
            <a:r>
              <a:rPr lang="en-US" sz="1600" b="1" dirty="0" err="1" smtClean="0"/>
              <a:t>Selknaes</a:t>
            </a:r>
            <a:r>
              <a:rPr lang="en-US" sz="1600" b="1" dirty="0" smtClean="0"/>
              <a:t>,</a:t>
            </a:r>
          </a:p>
          <a:p>
            <a:pPr algn="r"/>
            <a:r>
              <a:rPr lang="en-US" sz="1600" b="1" dirty="0" smtClean="0"/>
              <a:t>Kareem </a:t>
            </a:r>
            <a:r>
              <a:rPr lang="en-US" sz="1600" b="1" dirty="0" err="1" smtClean="0"/>
              <a:t>Galal</a:t>
            </a:r>
            <a:endParaRPr lang="en-GB" sz="1600" b="1" dirty="0"/>
          </a:p>
        </p:txBody>
      </p:sp>
    </p:spTree>
    <p:extLst>
      <p:ext uri="{BB962C8B-B14F-4D97-AF65-F5344CB8AC3E}">
        <p14:creationId xmlns="" xmlns:p14="http://schemas.microsoft.com/office/powerpoint/2010/main" val="3374470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8622"/>
            <a:ext cx="6858000" cy="1143000"/>
          </a:xfrm>
        </p:spPr>
        <p:txBody>
          <a:bodyPr>
            <a:normAutofit/>
          </a:bodyPr>
          <a:lstStyle/>
          <a:p>
            <a:r>
              <a:rPr lang="en-US" dirty="0"/>
              <a:t>Data Systems and Technologies Group </a:t>
            </a:r>
            <a:r>
              <a:rPr lang="en-US" dirty="0" smtClean="0"/>
              <a:t>Constructing the ESS Data Centre </a:t>
            </a:r>
            <a:endParaRPr lang="en-US" dirty="0"/>
          </a:p>
        </p:txBody>
      </p:sp>
      <p:sp>
        <p:nvSpPr>
          <p:cNvPr id="8" name="TextBox 7"/>
          <p:cNvSpPr txBox="1"/>
          <p:nvPr/>
        </p:nvSpPr>
        <p:spPr>
          <a:xfrm>
            <a:off x="39758" y="1497499"/>
            <a:ext cx="5950226" cy="5078313"/>
          </a:xfrm>
          <a:prstGeom prst="rect">
            <a:avLst/>
          </a:prstGeom>
          <a:noFill/>
        </p:spPr>
        <p:txBody>
          <a:bodyPr wrap="square" rtlCol="0">
            <a:spAutoFit/>
          </a:bodyPr>
          <a:lstStyle/>
          <a:p>
            <a:r>
              <a:rPr lang="en-US" dirty="0" smtClean="0"/>
              <a:t>Used to:</a:t>
            </a:r>
            <a:endParaRPr lang="en-US" dirty="0"/>
          </a:p>
          <a:p>
            <a:r>
              <a:rPr lang="en-US" dirty="0" smtClean="0"/>
              <a:t>	Store neutron (+meta) data from instruments</a:t>
            </a:r>
          </a:p>
          <a:p>
            <a:pPr lvl="1"/>
            <a:r>
              <a:rPr lang="en-US" dirty="0"/>
              <a:t>P</a:t>
            </a:r>
            <a:r>
              <a:rPr lang="en-US" dirty="0" smtClean="0"/>
              <a:t>rocess (reduce and analyze) the neutron data</a:t>
            </a:r>
          </a:p>
          <a:p>
            <a:pPr lvl="1"/>
            <a:r>
              <a:rPr lang="en-US" dirty="0"/>
              <a:t>G</a:t>
            </a:r>
            <a:r>
              <a:rPr lang="en-US" dirty="0" smtClean="0"/>
              <a:t>ive users (remote) access to the data</a:t>
            </a:r>
          </a:p>
          <a:p>
            <a:pPr lvl="1"/>
            <a:r>
              <a:rPr lang="en-US" dirty="0" smtClean="0"/>
              <a:t>Continue target, moderator and instrument simulations</a:t>
            </a:r>
          </a:p>
          <a:p>
            <a:endParaRPr lang="en-GB" dirty="0" smtClean="0"/>
          </a:p>
          <a:p>
            <a:r>
              <a:rPr lang="en-US" dirty="0"/>
              <a:t>Hosted in Lund and Copenhagen </a:t>
            </a:r>
            <a:r>
              <a:rPr lang="en-US" dirty="0" smtClean="0"/>
              <a:t>linked by 10 </a:t>
            </a:r>
            <a:r>
              <a:rPr lang="en-US" dirty="0" err="1" smtClean="0"/>
              <a:t>Gbit</a:t>
            </a:r>
            <a:r>
              <a:rPr lang="en-US" dirty="0" smtClean="0"/>
              <a:t>/s fiber:</a:t>
            </a:r>
            <a:endParaRPr lang="en-US" dirty="0"/>
          </a:p>
          <a:p>
            <a:pPr lvl="1"/>
            <a:r>
              <a:rPr lang="en-US" dirty="0"/>
              <a:t>1.9 </a:t>
            </a:r>
            <a:r>
              <a:rPr lang="en-US" dirty="0" err="1"/>
              <a:t>Pb</a:t>
            </a:r>
            <a:r>
              <a:rPr lang="en-US" dirty="0"/>
              <a:t> of storage in Lund and Copenhagen</a:t>
            </a:r>
          </a:p>
          <a:p>
            <a:pPr lvl="1"/>
            <a:r>
              <a:rPr lang="en-US" dirty="0"/>
              <a:t>20 Node VM host for user access, experiment control, and catalogue data</a:t>
            </a:r>
          </a:p>
          <a:p>
            <a:pPr lvl="1"/>
            <a:r>
              <a:rPr lang="en-US" dirty="0"/>
              <a:t>105 Node compute cluster for live analysis, </a:t>
            </a:r>
            <a:r>
              <a:rPr lang="en-US" dirty="0" smtClean="0"/>
              <a:t/>
            </a:r>
            <a:br>
              <a:rPr lang="en-US" dirty="0" smtClean="0"/>
            </a:br>
            <a:r>
              <a:rPr lang="en-US" dirty="0" smtClean="0"/>
              <a:t>post </a:t>
            </a:r>
            <a:r>
              <a:rPr lang="en-US" dirty="0"/>
              <a:t>analysis, simulation and </a:t>
            </a:r>
            <a:r>
              <a:rPr lang="en-US" dirty="0" smtClean="0"/>
              <a:t>modeling</a:t>
            </a:r>
            <a:r>
              <a:rPr lang="en-US" dirty="0"/>
              <a:t>. </a:t>
            </a:r>
            <a:endParaRPr lang="en-US" dirty="0" smtClean="0"/>
          </a:p>
          <a:p>
            <a:pPr lvl="1"/>
            <a:endParaRPr lang="en-US" dirty="0"/>
          </a:p>
          <a:p>
            <a:r>
              <a:rPr lang="en-US" dirty="0" smtClean="0"/>
              <a:t>Instrument (</a:t>
            </a:r>
            <a:r>
              <a:rPr lang="en-US" dirty="0" err="1" smtClean="0"/>
              <a:t>beamline</a:t>
            </a:r>
            <a:r>
              <a:rPr lang="en-US" dirty="0" smtClean="0"/>
              <a:t>) compute hardware:</a:t>
            </a:r>
          </a:p>
          <a:p>
            <a:pPr lvl="1"/>
            <a:r>
              <a:rPr lang="en-US" dirty="0"/>
              <a:t>F</a:t>
            </a:r>
            <a:r>
              <a:rPr lang="en-US" dirty="0" smtClean="0"/>
              <a:t>iber network to instrument</a:t>
            </a:r>
            <a:endParaRPr lang="en-US" dirty="0"/>
          </a:p>
          <a:p>
            <a:pPr lvl="1"/>
            <a:r>
              <a:rPr lang="en-US" dirty="0"/>
              <a:t>Event formation </a:t>
            </a:r>
            <a:r>
              <a:rPr lang="en-US" dirty="0" smtClean="0"/>
              <a:t>(computer) hardware</a:t>
            </a:r>
            <a:endParaRPr lang="en-US" dirty="0"/>
          </a:p>
          <a:p>
            <a:pPr lvl="1"/>
            <a:r>
              <a:rPr lang="en-US" dirty="0" smtClean="0"/>
              <a:t>Instrument user client hardware</a:t>
            </a:r>
          </a:p>
          <a:p>
            <a:endParaRPr lang="en-US" dirty="0" smtClean="0"/>
          </a:p>
        </p:txBody>
      </p:sp>
      <p:sp>
        <p:nvSpPr>
          <p:cNvPr id="7"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18</a:t>
            </a:fld>
            <a:endParaRPr lang="sv-SE" sz="1200" dirty="0"/>
          </a:p>
        </p:txBody>
      </p:sp>
      <p:pic>
        <p:nvPicPr>
          <p:cNvPr id="5" name="Picture 4" descr="C:\Users\mark\Dropbox\DMSC\Apr 30 Meeting\lunarc_platon.jpg"/>
          <p:cNvPicPr/>
          <p:nvPr/>
        </p:nvPicPr>
        <p:blipFill>
          <a:blip r:embed="rId2"/>
          <a:srcRect/>
          <a:stretch>
            <a:fillRect/>
          </a:stretch>
        </p:blipFill>
        <p:spPr bwMode="auto">
          <a:xfrm>
            <a:off x="5879767" y="1588498"/>
            <a:ext cx="3091954" cy="2426913"/>
          </a:xfrm>
          <a:prstGeom prst="rect">
            <a:avLst/>
          </a:prstGeom>
          <a:noFill/>
          <a:ln w="9525">
            <a:noFill/>
            <a:miter lim="800000"/>
            <a:headEnd/>
            <a:tailEnd/>
          </a:ln>
        </p:spPr>
      </p:pic>
      <p:sp>
        <p:nvSpPr>
          <p:cNvPr id="9" name="TextBox 8"/>
          <p:cNvSpPr txBox="1"/>
          <p:nvPr/>
        </p:nvSpPr>
        <p:spPr>
          <a:xfrm>
            <a:off x="5866515" y="4638265"/>
            <a:ext cx="3100272" cy="1200329"/>
          </a:xfrm>
          <a:prstGeom prst="rect">
            <a:avLst/>
          </a:prstGeom>
          <a:noFill/>
          <a:ln>
            <a:solidFill>
              <a:srgbClr val="50B5E7"/>
            </a:solidFill>
          </a:ln>
        </p:spPr>
        <p:txBody>
          <a:bodyPr wrap="none" rtlCol="0">
            <a:spAutoFit/>
          </a:bodyPr>
          <a:lstStyle/>
          <a:p>
            <a:r>
              <a:rPr lang="en-US" b="1" dirty="0" smtClean="0"/>
              <a:t>Looking for an in-kind partner:</a:t>
            </a:r>
          </a:p>
          <a:p>
            <a:endParaRPr lang="en-US" dirty="0" smtClean="0"/>
          </a:p>
          <a:p>
            <a:r>
              <a:rPr lang="en-US" dirty="0" smtClean="0"/>
              <a:t>Hardware: </a:t>
            </a:r>
            <a:r>
              <a:rPr lang="en-US" dirty="0" smtClean="0"/>
              <a:t>3.2M</a:t>
            </a:r>
            <a:r>
              <a:rPr lang="en-US" dirty="0" smtClean="0"/>
              <a:t>€</a:t>
            </a:r>
          </a:p>
          <a:p>
            <a:r>
              <a:rPr lang="en-US" dirty="0" smtClean="0"/>
              <a:t>System </a:t>
            </a:r>
            <a:r>
              <a:rPr lang="en-US" dirty="0" err="1" smtClean="0"/>
              <a:t>Admins</a:t>
            </a:r>
            <a:r>
              <a:rPr lang="en-US" dirty="0" smtClean="0"/>
              <a:t>: 0.6M€</a:t>
            </a:r>
            <a:endParaRPr lang="en-GB" dirty="0"/>
          </a:p>
        </p:txBody>
      </p:sp>
    </p:spTree>
    <p:extLst>
      <p:ext uri="{BB962C8B-B14F-4D97-AF65-F5344CB8AC3E}">
        <p14:creationId xmlns="" xmlns:p14="http://schemas.microsoft.com/office/powerpoint/2010/main" val="3555764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Coordination and User Office software</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schemeClr val="tx1"/>
                </a:solidFill>
              </a:rPr>
              <a:pPr/>
              <a:t>19</a:t>
            </a:fld>
            <a:endParaRPr lang="sv-SE" dirty="0">
              <a:solidFill>
                <a:schemeClr val="tx1"/>
              </a:solidFill>
            </a:endParaRPr>
          </a:p>
        </p:txBody>
      </p:sp>
      <p:sp>
        <p:nvSpPr>
          <p:cNvPr id="5" name="TextBox 4"/>
          <p:cNvSpPr txBox="1"/>
          <p:nvPr/>
        </p:nvSpPr>
        <p:spPr>
          <a:xfrm>
            <a:off x="276397" y="1863395"/>
            <a:ext cx="7007111" cy="3693319"/>
          </a:xfrm>
          <a:prstGeom prst="rect">
            <a:avLst/>
          </a:prstGeom>
          <a:noFill/>
        </p:spPr>
        <p:txBody>
          <a:bodyPr wrap="none" rtlCol="0">
            <a:spAutoFit/>
          </a:bodyPr>
          <a:lstStyle/>
          <a:p>
            <a:r>
              <a:rPr lang="en-US" dirty="0" smtClean="0"/>
              <a:t>Develop and install software supporting the user office</a:t>
            </a:r>
          </a:p>
          <a:p>
            <a:pPr lvl="1"/>
            <a:r>
              <a:rPr lang="en-US" dirty="0" smtClean="0"/>
              <a:t>User data base</a:t>
            </a:r>
          </a:p>
          <a:p>
            <a:pPr lvl="2"/>
            <a:r>
              <a:rPr lang="en-US" dirty="0" smtClean="0"/>
              <a:t>Keep track of visitors and their association</a:t>
            </a:r>
          </a:p>
          <a:p>
            <a:pPr lvl="1"/>
            <a:r>
              <a:rPr lang="en-US" dirty="0" smtClean="0"/>
              <a:t>Sample handling</a:t>
            </a:r>
          </a:p>
          <a:p>
            <a:pPr lvl="2"/>
            <a:r>
              <a:rPr lang="en-US" dirty="0" smtClean="0"/>
              <a:t>Keep track of samples, including toxicity, radioactivity etc.</a:t>
            </a:r>
          </a:p>
          <a:p>
            <a:pPr lvl="1"/>
            <a:r>
              <a:rPr lang="en-US" dirty="0" smtClean="0"/>
              <a:t>Proposal handling</a:t>
            </a:r>
          </a:p>
          <a:p>
            <a:pPr lvl="2"/>
            <a:r>
              <a:rPr lang="en-US" dirty="0" smtClean="0"/>
              <a:t>Keep track of submission and review process</a:t>
            </a:r>
          </a:p>
          <a:p>
            <a:pPr lvl="1"/>
            <a:r>
              <a:rPr lang="en-US" dirty="0" smtClean="0"/>
              <a:t>Beam scheduling</a:t>
            </a:r>
          </a:p>
          <a:p>
            <a:pPr lvl="2"/>
            <a:r>
              <a:rPr lang="en-US" dirty="0" smtClean="0"/>
              <a:t>Ensure available beam time is used efficiently </a:t>
            </a:r>
          </a:p>
          <a:p>
            <a:pPr lvl="1"/>
            <a:r>
              <a:rPr lang="en-US" dirty="0" smtClean="0"/>
              <a:t>Admin support and training</a:t>
            </a:r>
          </a:p>
          <a:p>
            <a:pPr lvl="2"/>
            <a:r>
              <a:rPr lang="en-US" dirty="0" smtClean="0"/>
              <a:t>Ensure financial aspects and safety training in place for visitors </a:t>
            </a:r>
          </a:p>
          <a:p>
            <a:pPr lvl="1"/>
            <a:r>
              <a:rPr lang="en-US" dirty="0" smtClean="0"/>
              <a:t>Publications and reports</a:t>
            </a:r>
          </a:p>
          <a:p>
            <a:pPr lvl="2"/>
            <a:r>
              <a:rPr lang="en-US" dirty="0" smtClean="0"/>
              <a:t>Keep track of scientific impact</a:t>
            </a:r>
          </a:p>
        </p:txBody>
      </p:sp>
      <p:sp>
        <p:nvSpPr>
          <p:cNvPr id="6" name="TextBox 5"/>
          <p:cNvSpPr txBox="1"/>
          <p:nvPr/>
        </p:nvSpPr>
        <p:spPr>
          <a:xfrm>
            <a:off x="278515" y="5708240"/>
            <a:ext cx="3109182" cy="646331"/>
          </a:xfrm>
          <a:prstGeom prst="rect">
            <a:avLst/>
          </a:prstGeom>
          <a:noFill/>
          <a:ln>
            <a:solidFill>
              <a:srgbClr val="50B5E7"/>
            </a:solidFill>
          </a:ln>
        </p:spPr>
        <p:txBody>
          <a:bodyPr wrap="none" rtlCol="0">
            <a:spAutoFit/>
          </a:bodyPr>
          <a:lstStyle/>
          <a:p>
            <a:r>
              <a:rPr lang="en-US" b="1" dirty="0" smtClean="0"/>
              <a:t>Looking for an in-kind partner:</a:t>
            </a:r>
          </a:p>
          <a:p>
            <a:r>
              <a:rPr lang="en-US" dirty="0" smtClean="0"/>
              <a:t>Software development</a:t>
            </a:r>
            <a:r>
              <a:rPr lang="en-US" dirty="0"/>
              <a:t>: 1.6M€</a:t>
            </a:r>
            <a:endParaRPr lang="en-GB" dirty="0"/>
          </a:p>
        </p:txBody>
      </p:sp>
    </p:spTree>
    <p:extLst>
      <p:ext uri="{BB962C8B-B14F-4D97-AF65-F5344CB8AC3E}">
        <p14:creationId xmlns="" xmlns:p14="http://schemas.microsoft.com/office/powerpoint/2010/main" val="3172710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4801" y="1665497"/>
            <a:ext cx="7372275" cy="3939540"/>
          </a:xfrm>
          <a:prstGeom prst="rect">
            <a:avLst/>
          </a:prstGeom>
          <a:noFill/>
        </p:spPr>
        <p:txBody>
          <a:bodyPr wrap="none" rtlCol="0">
            <a:spAutoFit/>
          </a:bodyPr>
          <a:lstStyle/>
          <a:p>
            <a:endParaRPr lang="en-US" sz="800" dirty="0" smtClean="0"/>
          </a:p>
          <a:p>
            <a:pPr marL="342900" indent="-342900">
              <a:buFont typeface="Courier New" pitchFamily="49" charset="0"/>
              <a:buChar char="o"/>
            </a:pPr>
            <a:r>
              <a:rPr lang="en-US" dirty="0" smtClean="0"/>
              <a:t>Scope &amp; Group/Work Package organization</a:t>
            </a:r>
          </a:p>
          <a:p>
            <a:pPr marL="342900" indent="-342900">
              <a:buFont typeface="Courier New" pitchFamily="49" charset="0"/>
              <a:buChar char="o"/>
            </a:pPr>
            <a:r>
              <a:rPr lang="en-US" dirty="0" smtClean="0"/>
              <a:t>Domain &amp; interfaces</a:t>
            </a:r>
          </a:p>
          <a:p>
            <a:pPr marL="342900" indent="-342900">
              <a:buFont typeface="Courier New" pitchFamily="49" charset="0"/>
              <a:buChar char="o"/>
            </a:pPr>
            <a:r>
              <a:rPr lang="en-US" dirty="0" smtClean="0"/>
              <a:t>Strategy</a:t>
            </a:r>
          </a:p>
          <a:p>
            <a:pPr marL="342900" indent="-342900">
              <a:buFont typeface="Courier New" pitchFamily="49" charset="0"/>
              <a:buChar char="o"/>
            </a:pPr>
            <a:r>
              <a:rPr lang="en-US" dirty="0" smtClean="0"/>
              <a:t>Distributed software development &amp; Core software frameworks</a:t>
            </a:r>
            <a:br>
              <a:rPr lang="en-US" dirty="0" smtClean="0"/>
            </a:br>
            <a:endParaRPr lang="en-US" dirty="0" smtClean="0"/>
          </a:p>
          <a:p>
            <a:pPr marL="342900" indent="-342900">
              <a:buFont typeface="Courier New" pitchFamily="49" charset="0"/>
              <a:buChar char="o"/>
            </a:pPr>
            <a:r>
              <a:rPr lang="en-US" dirty="0" smtClean="0"/>
              <a:t>For each of the DMSC Groups description of work &amp; in-kind partnerships:</a:t>
            </a:r>
            <a:br>
              <a:rPr lang="en-US" dirty="0" smtClean="0"/>
            </a:br>
            <a:endParaRPr lang="en-US" sz="800" dirty="0" smtClean="0"/>
          </a:p>
          <a:p>
            <a:pPr marL="800100" lvl="1" indent="-342900">
              <a:buFont typeface="Wingdings" charset="2"/>
              <a:buChar char="²"/>
            </a:pPr>
            <a:r>
              <a:rPr lang="en-US" dirty="0" smtClean="0"/>
              <a:t>Data Management Group</a:t>
            </a:r>
          </a:p>
          <a:p>
            <a:pPr marL="800100" lvl="1" indent="-342900">
              <a:buFont typeface="Wingdings" charset="2"/>
              <a:buChar char="²"/>
            </a:pPr>
            <a:r>
              <a:rPr lang="en-US" dirty="0" smtClean="0"/>
              <a:t>Instrument Data Group</a:t>
            </a:r>
          </a:p>
          <a:p>
            <a:pPr marL="800100" lvl="1" indent="-342900">
              <a:buFont typeface="Wingdings" charset="2"/>
              <a:buChar char="²"/>
            </a:pPr>
            <a:r>
              <a:rPr lang="en-US" dirty="0" smtClean="0"/>
              <a:t>Data Analysis and Modeling Group</a:t>
            </a:r>
          </a:p>
          <a:p>
            <a:pPr marL="800100" lvl="1" indent="-342900">
              <a:buFont typeface="Wingdings" charset="2"/>
              <a:buChar char="²"/>
            </a:pPr>
            <a:r>
              <a:rPr lang="en-US" dirty="0" smtClean="0"/>
              <a:t>Data Systems and Technologies Group</a:t>
            </a:r>
            <a:br>
              <a:rPr lang="en-US" dirty="0" smtClean="0"/>
            </a:br>
            <a:r>
              <a:rPr lang="en-US" dirty="0" smtClean="0"/>
              <a:t>(Scientific Coordination and User Office software is part of DST)</a:t>
            </a:r>
            <a:br>
              <a:rPr lang="en-US" dirty="0" smtClean="0"/>
            </a:br>
            <a:endParaRPr lang="en-US" dirty="0" smtClean="0"/>
          </a:p>
          <a:p>
            <a:pPr marL="342900" indent="-342900">
              <a:buFont typeface="Courier New"/>
              <a:buChar char="o"/>
            </a:pPr>
            <a:r>
              <a:rPr lang="en-US" dirty="0" smtClean="0"/>
              <a:t>Summary</a:t>
            </a:r>
          </a:p>
        </p:txBody>
      </p:sp>
      <p:sp>
        <p:nvSpPr>
          <p:cNvPr id="9"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2</a:t>
            </a:fld>
            <a:endParaRPr lang="sv-SE" sz="1200" dirty="0"/>
          </a:p>
        </p:txBody>
      </p:sp>
      <p:sp>
        <p:nvSpPr>
          <p:cNvPr id="10" name="Title 1"/>
          <p:cNvSpPr>
            <a:spLocks noGrp="1"/>
          </p:cNvSpPr>
          <p:nvPr>
            <p:ph type="title"/>
          </p:nvPr>
        </p:nvSpPr>
        <p:spPr>
          <a:xfrm>
            <a:off x="578912" y="0"/>
            <a:ext cx="6686632" cy="1441531"/>
          </a:xfrm>
        </p:spPr>
        <p:txBody>
          <a:bodyPr/>
          <a:lstStyle/>
          <a:p>
            <a:r>
              <a:rPr lang="en-US" dirty="0" smtClean="0"/>
              <a:t>Outline</a:t>
            </a:r>
            <a:endParaRPr lang="en-US" dirty="0"/>
          </a:p>
        </p:txBody>
      </p:sp>
    </p:spTree>
    <p:extLst>
      <p:ext uri="{BB962C8B-B14F-4D97-AF65-F5344CB8AC3E}">
        <p14:creationId xmlns="" xmlns:p14="http://schemas.microsoft.com/office/powerpoint/2010/main" val="3134005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Questions</a:t>
            </a:r>
            <a:endParaRPr lang="en-US" sz="3200" dirty="0"/>
          </a:p>
        </p:txBody>
      </p:sp>
      <p:sp>
        <p:nvSpPr>
          <p:cNvPr id="3" name="TextBox 2"/>
          <p:cNvSpPr txBox="1"/>
          <p:nvPr/>
        </p:nvSpPr>
        <p:spPr>
          <a:xfrm>
            <a:off x="2171700" y="3048000"/>
            <a:ext cx="4680037" cy="1200329"/>
          </a:xfrm>
          <a:prstGeom prst="rect">
            <a:avLst/>
          </a:prstGeom>
          <a:noFill/>
        </p:spPr>
        <p:txBody>
          <a:bodyPr wrap="none" rtlCol="0">
            <a:spAutoFit/>
          </a:bodyPr>
          <a:lstStyle/>
          <a:p>
            <a:r>
              <a:rPr lang="en-US" sz="7200" b="1" dirty="0" smtClean="0"/>
              <a:t>QUESTIONS</a:t>
            </a:r>
            <a:endParaRPr lang="en-US" sz="7200" b="1" dirty="0"/>
          </a:p>
        </p:txBody>
      </p:sp>
      <p:sp>
        <p:nvSpPr>
          <p:cNvPr id="6"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20</a:t>
            </a:fld>
            <a:endParaRPr lang="sv-SE" sz="1200" dirty="0"/>
          </a:p>
        </p:txBody>
      </p:sp>
    </p:spTree>
    <p:extLst>
      <p:ext uri="{BB962C8B-B14F-4D97-AF65-F5344CB8AC3E}">
        <p14:creationId xmlns="" xmlns:p14="http://schemas.microsoft.com/office/powerpoint/2010/main" val="4260324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solidFill>
                  <a:schemeClr val="tx1"/>
                </a:solidFill>
              </a:rPr>
              <a:pPr/>
              <a:t>21</a:t>
            </a:fld>
            <a:endParaRPr lang="en-US" dirty="0">
              <a:solidFill>
                <a:schemeClr val="tx1"/>
              </a:solidFill>
            </a:endParaRPr>
          </a:p>
        </p:txBody>
      </p:sp>
      <p:sp>
        <p:nvSpPr>
          <p:cNvPr id="5" name="Title 1"/>
          <p:cNvSpPr>
            <a:spLocks noGrp="1"/>
          </p:cNvSpPr>
          <p:nvPr>
            <p:ph type="title"/>
          </p:nvPr>
        </p:nvSpPr>
        <p:spPr>
          <a:xfrm>
            <a:off x="578913" y="0"/>
            <a:ext cx="6067426" cy="1441531"/>
          </a:xfrm>
        </p:spPr>
        <p:txBody>
          <a:bodyPr/>
          <a:lstStyle/>
          <a:p>
            <a:r>
              <a:rPr lang="en-US" dirty="0" smtClean="0"/>
              <a:t>Title</a:t>
            </a:r>
            <a:endParaRPr lang="en-US" dirty="0"/>
          </a:p>
        </p:txBody>
      </p:sp>
    </p:spTree>
    <p:extLst>
      <p:ext uri="{BB962C8B-B14F-4D97-AF65-F5344CB8AC3E}">
        <p14:creationId xmlns="" xmlns:p14="http://schemas.microsoft.com/office/powerpoint/2010/main" val="51911158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solidFill>
                  <a:schemeClr val="tx1"/>
                </a:solidFill>
              </a:rPr>
              <a:pPr/>
              <a:t>22</a:t>
            </a:fld>
            <a:endParaRPr lang="en-US" dirty="0">
              <a:solidFill>
                <a:schemeClr val="tx1"/>
              </a:solidFill>
            </a:endParaRPr>
          </a:p>
        </p:txBody>
      </p:sp>
      <p:sp>
        <p:nvSpPr>
          <p:cNvPr id="5" name="Title 1"/>
          <p:cNvSpPr>
            <a:spLocks noGrp="1"/>
          </p:cNvSpPr>
          <p:nvPr>
            <p:ph type="title"/>
          </p:nvPr>
        </p:nvSpPr>
        <p:spPr>
          <a:xfrm>
            <a:off x="578913" y="0"/>
            <a:ext cx="6067426" cy="1441531"/>
          </a:xfrm>
        </p:spPr>
        <p:txBody>
          <a:bodyPr/>
          <a:lstStyle/>
          <a:p>
            <a:r>
              <a:rPr lang="en-US" dirty="0" smtClean="0"/>
              <a:t>Title</a:t>
            </a:r>
            <a:endParaRPr lang="en-US" dirty="0"/>
          </a:p>
        </p:txBody>
      </p:sp>
    </p:spTree>
    <p:extLst>
      <p:ext uri="{BB962C8B-B14F-4D97-AF65-F5344CB8AC3E}">
        <p14:creationId xmlns="" xmlns:p14="http://schemas.microsoft.com/office/powerpoint/2010/main" val="51911158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13.4.4: PSI </a:t>
            </a:r>
            <a:r>
              <a:rPr lang="en-US" dirty="0" smtClean="0"/>
              <a:t>in kind contribution - Imaging</a:t>
            </a:r>
            <a:endParaRPr lang="en-US" dirty="0"/>
          </a:p>
        </p:txBody>
      </p:sp>
      <p:graphicFrame>
        <p:nvGraphicFramePr>
          <p:cNvPr id="6" name="Table 5"/>
          <p:cNvGraphicFramePr>
            <a:graphicFrameLocks noGrp="1"/>
          </p:cNvGraphicFramePr>
          <p:nvPr>
            <p:extLst>
              <p:ext uri="{D42A27DB-BD31-4B8C-83A1-F6EECF244321}">
                <p14:modId xmlns="" xmlns:p14="http://schemas.microsoft.com/office/powerpoint/2010/main" val="2067066664"/>
              </p:ext>
            </p:extLst>
          </p:nvPr>
        </p:nvGraphicFramePr>
        <p:xfrm>
          <a:off x="539551" y="4686204"/>
          <a:ext cx="8136905" cy="1623116"/>
        </p:xfrm>
        <a:graphic>
          <a:graphicData uri="http://schemas.openxmlformats.org/drawingml/2006/table">
            <a:tbl>
              <a:tblPr firstRow="1" bandRow="1">
                <a:tableStyleId>{5C22544A-7EE6-4342-B048-85BDC9FD1C3A}</a:tableStyleId>
              </a:tblPr>
              <a:tblGrid>
                <a:gridCol w="1162415"/>
                <a:gridCol w="1162415"/>
                <a:gridCol w="1162415"/>
                <a:gridCol w="1162415"/>
                <a:gridCol w="1162415"/>
                <a:gridCol w="1162415"/>
                <a:gridCol w="1162415"/>
              </a:tblGrid>
              <a:tr h="279043">
                <a:tc>
                  <a:txBody>
                    <a:bodyPr/>
                    <a:lstStyle/>
                    <a:p>
                      <a:r>
                        <a:rPr lang="en-US" sz="1600" dirty="0" smtClean="0">
                          <a:solidFill>
                            <a:srgbClr val="000000"/>
                          </a:solidFill>
                        </a:rPr>
                        <a:t>Staffing</a:t>
                      </a:r>
                      <a:endParaRPr lang="en-US" sz="1600" dirty="0">
                        <a:solidFill>
                          <a:srgbClr val="000000"/>
                        </a:solidFill>
                      </a:endParaRPr>
                    </a:p>
                  </a:txBody>
                  <a:tcP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bg1">
                        <a:lumMod val="75000"/>
                      </a:schemeClr>
                    </a:solidFill>
                  </a:tcPr>
                </a:tc>
                <a:tc>
                  <a:txBody>
                    <a:bodyPr/>
                    <a:lstStyle/>
                    <a:p>
                      <a:pPr algn="ctr"/>
                      <a:r>
                        <a:rPr lang="en-US" sz="1600" dirty="0" smtClean="0">
                          <a:solidFill>
                            <a:srgbClr val="000000"/>
                          </a:solidFill>
                        </a:rPr>
                        <a:t>2016</a:t>
                      </a:r>
                      <a:endParaRPr lang="en-US" sz="1600" dirty="0">
                        <a:solidFill>
                          <a:srgbClr val="000000"/>
                        </a:solidFill>
                      </a:endParaRPr>
                    </a:p>
                  </a:txBody>
                  <a:tcP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bg1">
                        <a:lumMod val="75000"/>
                      </a:schemeClr>
                    </a:solidFill>
                  </a:tcPr>
                </a:tc>
                <a:tc>
                  <a:txBody>
                    <a:bodyPr/>
                    <a:lstStyle/>
                    <a:p>
                      <a:pPr algn="ctr"/>
                      <a:r>
                        <a:rPr lang="en-US" sz="1600" dirty="0" smtClean="0">
                          <a:solidFill>
                            <a:srgbClr val="000000"/>
                          </a:solidFill>
                        </a:rPr>
                        <a:t>2017</a:t>
                      </a:r>
                      <a:endParaRPr lang="en-US" sz="1600" dirty="0">
                        <a:solidFill>
                          <a:srgbClr val="000000"/>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bg1">
                        <a:lumMod val="75000"/>
                      </a:schemeClr>
                    </a:solidFill>
                  </a:tcPr>
                </a:tc>
                <a:tc>
                  <a:txBody>
                    <a:bodyPr/>
                    <a:lstStyle/>
                    <a:p>
                      <a:pPr algn="ctr"/>
                      <a:r>
                        <a:rPr lang="en-US" sz="1600" dirty="0" smtClean="0">
                          <a:solidFill>
                            <a:srgbClr val="000000"/>
                          </a:solidFill>
                        </a:rPr>
                        <a:t>2018</a:t>
                      </a:r>
                      <a:endParaRPr lang="en-US" sz="1600" dirty="0">
                        <a:solidFill>
                          <a:srgbClr val="000000"/>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bg1">
                        <a:lumMod val="75000"/>
                      </a:schemeClr>
                    </a:solidFill>
                  </a:tcPr>
                </a:tc>
                <a:tc>
                  <a:txBody>
                    <a:bodyPr/>
                    <a:lstStyle/>
                    <a:p>
                      <a:pPr algn="ctr"/>
                      <a:r>
                        <a:rPr lang="en-US" sz="1600" dirty="0" smtClean="0">
                          <a:solidFill>
                            <a:srgbClr val="000000"/>
                          </a:solidFill>
                        </a:rPr>
                        <a:t>2019</a:t>
                      </a:r>
                      <a:endParaRPr lang="en-US" sz="1600" dirty="0">
                        <a:solidFill>
                          <a:srgbClr val="000000"/>
                        </a:solidFil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bg1">
                        <a:lumMod val="75000"/>
                      </a:schemeClr>
                    </a:solidFill>
                  </a:tcPr>
                </a:tc>
                <a:tc gridSpan="2">
                  <a:txBody>
                    <a:bodyPr/>
                    <a:lstStyle/>
                    <a:p>
                      <a:pPr algn="ctr"/>
                      <a:endParaRPr lang="en-US" sz="1600" dirty="0">
                        <a:solidFill>
                          <a:srgbClr val="000000"/>
                        </a:solidFill>
                      </a:endParaRPr>
                    </a:p>
                  </a:txBody>
                  <a:tcP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bg1">
                        <a:lumMod val="75000"/>
                      </a:schemeClr>
                    </a:solidFill>
                  </a:tcPr>
                </a:tc>
                <a:tc hMerge="1">
                  <a:txBody>
                    <a:bodyPr/>
                    <a:lstStyle/>
                    <a:p>
                      <a:pPr algn="ctr"/>
                      <a:endParaRPr lang="en-US" sz="1600" dirty="0">
                        <a:solidFill>
                          <a:srgbClr val="000000"/>
                        </a:solidFill>
                      </a:endParaRPr>
                    </a:p>
                  </a:txBody>
                  <a:tcPr>
                    <a:lnL w="12700"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bg1">
                        <a:lumMod val="75000"/>
                      </a:schemeClr>
                    </a:solidFill>
                  </a:tcPr>
                </a:tc>
              </a:tr>
              <a:tr h="617276">
                <a:tc>
                  <a:txBody>
                    <a:bodyPr/>
                    <a:lstStyle/>
                    <a:p>
                      <a:pPr algn="l"/>
                      <a:r>
                        <a:rPr lang="en-US" sz="1600" dirty="0" smtClean="0"/>
                        <a:t>Post doc</a:t>
                      </a:r>
                      <a:endParaRPr lang="en-US" sz="1600" dirty="0"/>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BFBFBF"/>
                    </a:solidFill>
                  </a:tcPr>
                </a:tc>
                <a:tc gridSpan="2">
                  <a:txBody>
                    <a:bodyPr/>
                    <a:lstStyle/>
                    <a:p>
                      <a:pPr algn="ctr"/>
                      <a:r>
                        <a:rPr lang="en-US" sz="1600" baseline="0" dirty="0" smtClean="0"/>
                        <a:t>PSI SINE2020 100%</a:t>
                      </a:r>
                      <a:endParaRPr lang="en-US" sz="1600" dirty="0"/>
                    </a:p>
                  </a:txBody>
                  <a:tcPr anchor="ct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6"/>
                    </a:solidFill>
                  </a:tcPr>
                </a:tc>
                <a:tc hMerge="1">
                  <a:txBody>
                    <a:bodyPr/>
                    <a:lstStyle/>
                    <a:p>
                      <a:endParaRPr lang="en-US" dirty="0"/>
                    </a:p>
                  </a:txBody>
                  <a:tcPr/>
                </a:tc>
                <a:tc gridSpan="2">
                  <a:txBody>
                    <a:bodyPr/>
                    <a:lstStyle/>
                    <a:p>
                      <a:pPr algn="ctr"/>
                      <a:r>
                        <a:rPr lang="en-US" sz="1600" dirty="0" smtClean="0"/>
                        <a:t>PSI IKC</a:t>
                      </a:r>
                      <a:r>
                        <a:rPr lang="en-US" sz="1600" baseline="0" dirty="0" smtClean="0"/>
                        <a:t> 100%</a:t>
                      </a:r>
                      <a:endParaRPr lang="en-US" sz="1600" dirty="0"/>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0094CA"/>
                    </a:solidFill>
                  </a:tcPr>
                </a:tc>
                <a:tc hMerge="1">
                  <a:txBody>
                    <a:bodyPr/>
                    <a:lstStyle/>
                    <a:p>
                      <a:endParaRPr lang="en-US" dirty="0"/>
                    </a:p>
                  </a:txBody>
                  <a:tcPr/>
                </a:tc>
                <a:tc>
                  <a:txBody>
                    <a:bodyPr/>
                    <a:lstStyle/>
                    <a:p>
                      <a:endParaRPr lang="en-US" sz="1600" dirty="0"/>
                    </a:p>
                  </a:txBody>
                  <a:tcPr>
                    <a:lnL w="12700" cap="flat" cmpd="sng" algn="ctr">
                      <a:solidFill>
                        <a:prstClr val="black"/>
                      </a:solidFill>
                      <a:prstDash val="solid"/>
                      <a:round/>
                      <a:headEnd type="none" w="med" len="med"/>
                      <a:tailEnd type="none" w="med" len="med"/>
                    </a:lnL>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bg1"/>
                    </a:solidFill>
                  </a:tcPr>
                </a:tc>
                <a:tc>
                  <a:txBody>
                    <a:bodyPr/>
                    <a:lstStyle/>
                    <a:p>
                      <a:r>
                        <a:rPr lang="en-US" sz="1600" dirty="0" smtClean="0"/>
                        <a:t>Integrated Testing</a:t>
                      </a:r>
                      <a:endParaRPr lang="en-US" sz="1600" dirty="0"/>
                    </a:p>
                  </a:txBody>
                  <a:tcPr>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bg1"/>
                    </a:solidFill>
                  </a:tcPr>
                </a:tc>
              </a:tr>
              <a:tr h="308638">
                <a:tc rowSpan="2">
                  <a:txBody>
                    <a:bodyPr/>
                    <a:lstStyle/>
                    <a:p>
                      <a:r>
                        <a:rPr lang="en-US" sz="1600" dirty="0" smtClean="0"/>
                        <a:t>Scientist</a:t>
                      </a:r>
                      <a:endParaRPr lang="en-US" sz="1600" dirty="0"/>
                    </a:p>
                  </a:txBody>
                  <a:tcPr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BFBFBF"/>
                    </a:solidFill>
                  </a:tcPr>
                </a:tc>
                <a:tc gridSpan="4">
                  <a:txBody>
                    <a:bodyPr/>
                    <a:lstStyle/>
                    <a:p>
                      <a:pPr algn="ctr"/>
                      <a:r>
                        <a:rPr lang="en-US" sz="1600" dirty="0" smtClean="0"/>
                        <a:t>PSI</a:t>
                      </a:r>
                      <a:r>
                        <a:rPr lang="en-US" sz="1600" baseline="0" dirty="0" smtClean="0"/>
                        <a:t> IKC 50% </a:t>
                      </a:r>
                      <a:endParaRPr lang="en-US" sz="1600" dirty="0"/>
                    </a:p>
                  </a:txBody>
                  <a:tcPr>
                    <a:lnL w="28575"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0094CA"/>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rowSpan="2">
                  <a:txBody>
                    <a:bodyPr/>
                    <a:lstStyle/>
                    <a:p>
                      <a:endParaRPr lang="en-US" sz="1600" dirty="0"/>
                    </a:p>
                  </a:txBody>
                  <a:tcPr>
                    <a:lnL w="12700" cap="flat" cmpd="sng" algn="ctr">
                      <a:solidFill>
                        <a:prstClr val="black"/>
                      </a:solidFill>
                      <a:prstDash val="solid"/>
                      <a:round/>
                      <a:headEnd type="none" w="med" len="med"/>
                      <a:tailEnd type="none" w="med" len="med"/>
                    </a:lnL>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bg1"/>
                    </a:solidFill>
                  </a:tcPr>
                </a:tc>
                <a:tc rowSpan="2">
                  <a:txBody>
                    <a:bodyPr/>
                    <a:lstStyle/>
                    <a:p>
                      <a:endParaRPr lang="en-US" sz="1600" dirty="0"/>
                    </a:p>
                  </a:txBody>
                  <a:tcPr>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bg1"/>
                    </a:solidFill>
                  </a:tcPr>
                </a:tc>
              </a:tr>
              <a:tr h="279043">
                <a:tc vMerge="1">
                  <a:txBody>
                    <a:bodyPr/>
                    <a:lstStyle/>
                    <a:p>
                      <a:endParaRPr lang="en-US" sz="1600" dirty="0"/>
                    </a:p>
                  </a:txBody>
                  <a:tcP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B w="28575" cap="flat" cmpd="sng" algn="ctr">
                      <a:solidFill>
                        <a:prstClr val="black"/>
                      </a:solidFill>
                      <a:prstDash val="solid"/>
                      <a:round/>
                      <a:headEnd type="none" w="med" len="med"/>
                      <a:tailEnd type="none" w="med" len="med"/>
                    </a:lnB>
                    <a:solidFill>
                      <a:srgbClr val="BFBFBF"/>
                    </a:solidFill>
                  </a:tcPr>
                </a:tc>
                <a:tc>
                  <a:txBody>
                    <a:bodyPr/>
                    <a:lstStyle/>
                    <a:p>
                      <a:endParaRPr lang="en-US" sz="1600" dirty="0"/>
                    </a:p>
                  </a:txBody>
                  <a:tcPr>
                    <a:lnL w="28575"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FFFFFF"/>
                    </a:solidFill>
                  </a:tcPr>
                </a:tc>
                <a:tc>
                  <a:txBody>
                    <a:bodyPr/>
                    <a:lstStyle/>
                    <a:p>
                      <a:endParaRPr lang="en-US" sz="1600" dirty="0"/>
                    </a:p>
                  </a:txBody>
                  <a:tcP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FFFFFF"/>
                    </a:solidFill>
                  </a:tcPr>
                </a:tc>
                <a:tc>
                  <a:txBody>
                    <a:bodyPr/>
                    <a:lstStyle/>
                    <a:p>
                      <a:endParaRPr lang="en-US" sz="1600" dirty="0"/>
                    </a:p>
                  </a:txBody>
                  <a:tcP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FFFFFF"/>
                    </a:solidFill>
                  </a:tcPr>
                </a:tc>
                <a:tc>
                  <a:txBody>
                    <a:bodyPr/>
                    <a:lstStyle/>
                    <a:p>
                      <a:endParaRPr lang="en-US" sz="1600" dirty="0"/>
                    </a:p>
                  </a:txBody>
                  <a:tcPr>
                    <a:lnT w="12700"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rgbClr val="FFFFFF"/>
                    </a:solidFill>
                  </a:tcPr>
                </a:tc>
                <a:tc vMerge="1">
                  <a:txBody>
                    <a:bodyPr/>
                    <a:lstStyle/>
                    <a:p>
                      <a:endParaRPr lang="en-US" dirty="0"/>
                    </a:p>
                  </a:txBody>
                  <a:tcPr/>
                </a:tc>
                <a:tc vMerge="1">
                  <a:txBody>
                    <a:bodyPr/>
                    <a:lstStyle/>
                    <a:p>
                      <a:endParaRPr lang="en-US" dirty="0"/>
                    </a:p>
                  </a:txBody>
                  <a:tcPr/>
                </a:tc>
              </a:tr>
            </a:tbl>
          </a:graphicData>
        </a:graphic>
      </p:graphicFrame>
      <p:cxnSp>
        <p:nvCxnSpPr>
          <p:cNvPr id="10" name="Straight Arrow Connector 9"/>
          <p:cNvCxnSpPr/>
          <p:nvPr/>
        </p:nvCxnSpPr>
        <p:spPr>
          <a:xfrm>
            <a:off x="6516216" y="5301208"/>
            <a:ext cx="79208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467544" y="1556792"/>
            <a:ext cx="8568952" cy="646331"/>
          </a:xfrm>
          <a:prstGeom prst="rect">
            <a:avLst/>
          </a:prstGeom>
          <a:noFill/>
        </p:spPr>
        <p:txBody>
          <a:bodyPr wrap="square" rtlCol="0">
            <a:spAutoFit/>
          </a:bodyPr>
          <a:lstStyle/>
          <a:p>
            <a:r>
              <a:rPr lang="en-US" b="1" dirty="0" smtClean="0"/>
              <a:t>Imaging</a:t>
            </a:r>
            <a:r>
              <a:rPr lang="en-US" dirty="0" smtClean="0"/>
              <a:t>. Will leverage PSI (A. </a:t>
            </a:r>
            <a:r>
              <a:rPr lang="en-US" dirty="0" err="1" smtClean="0"/>
              <a:t>Kaestner</a:t>
            </a:r>
            <a:r>
              <a:rPr lang="en-US" dirty="0" smtClean="0"/>
              <a:t>) in house developments for </a:t>
            </a:r>
            <a:r>
              <a:rPr lang="en-US" dirty="0" err="1" smtClean="0"/>
              <a:t>MuhRec</a:t>
            </a:r>
            <a:r>
              <a:rPr lang="en-US" dirty="0" smtClean="0"/>
              <a:t> and </a:t>
            </a:r>
            <a:r>
              <a:rPr lang="en-US" dirty="0" err="1" smtClean="0"/>
              <a:t>KipTool</a:t>
            </a:r>
            <a:r>
              <a:rPr lang="en-US" dirty="0" smtClean="0"/>
              <a:t> and use SINE2020 for pump priming. PSI is partner in ODIN.</a:t>
            </a:r>
            <a:endParaRPr lang="en-US" dirty="0"/>
          </a:p>
        </p:txBody>
      </p:sp>
      <p:sp>
        <p:nvSpPr>
          <p:cNvPr id="12" name="TextBox 11"/>
          <p:cNvSpPr txBox="1"/>
          <p:nvPr/>
        </p:nvSpPr>
        <p:spPr>
          <a:xfrm>
            <a:off x="467543" y="6381328"/>
            <a:ext cx="7921384" cy="369332"/>
          </a:xfrm>
          <a:prstGeom prst="rect">
            <a:avLst/>
          </a:prstGeom>
          <a:noFill/>
        </p:spPr>
        <p:txBody>
          <a:bodyPr wrap="none" rtlCol="0">
            <a:spAutoFit/>
          </a:bodyPr>
          <a:lstStyle/>
          <a:p>
            <a:r>
              <a:rPr lang="en-US" dirty="0" smtClean="0"/>
              <a:t>Additional 12 person months for imaging in SINE2020 shared between LLB and ESS  </a:t>
            </a:r>
            <a:endParaRPr lang="en-US" dirty="0"/>
          </a:p>
        </p:txBody>
      </p:sp>
      <p:graphicFrame>
        <p:nvGraphicFramePr>
          <p:cNvPr id="13" name="Table 12"/>
          <p:cNvGraphicFramePr>
            <a:graphicFrameLocks noGrp="1"/>
          </p:cNvGraphicFramePr>
          <p:nvPr>
            <p:extLst>
              <p:ext uri="{D42A27DB-BD31-4B8C-83A1-F6EECF244321}">
                <p14:modId xmlns="" xmlns:p14="http://schemas.microsoft.com/office/powerpoint/2010/main" val="3118875794"/>
              </p:ext>
            </p:extLst>
          </p:nvPr>
        </p:nvGraphicFramePr>
        <p:xfrm>
          <a:off x="539551" y="2348880"/>
          <a:ext cx="8136904" cy="2103120"/>
        </p:xfrm>
        <a:graphic>
          <a:graphicData uri="http://schemas.openxmlformats.org/drawingml/2006/table">
            <a:tbl>
              <a:tblPr firstRow="1" bandRow="1">
                <a:tableStyleId>{5940675A-B579-460E-94D1-54222C63F5DA}</a:tableStyleId>
              </a:tblPr>
              <a:tblGrid>
                <a:gridCol w="1927161"/>
                <a:gridCol w="6209743"/>
              </a:tblGrid>
              <a:tr h="139040">
                <a:tc>
                  <a:txBody>
                    <a:bodyPr/>
                    <a:lstStyle/>
                    <a:p>
                      <a:r>
                        <a:rPr lang="en-US" b="1" dirty="0" smtClean="0"/>
                        <a:t>IKC</a:t>
                      </a:r>
                      <a:endParaRPr lang="en-US" b="1" dirty="0"/>
                    </a:p>
                  </a:txBody>
                  <a:tcPr>
                    <a:noFill/>
                  </a:tcPr>
                </a:tc>
                <a:tc>
                  <a:txBody>
                    <a:bodyPr/>
                    <a:lstStyle/>
                    <a:p>
                      <a:r>
                        <a:rPr lang="en-US" b="1" dirty="0" smtClean="0"/>
                        <a:t>Examples of Tasks</a:t>
                      </a:r>
                      <a:endParaRPr lang="en-US" b="1" dirty="0"/>
                    </a:p>
                  </a:txBody>
                  <a:tcPr>
                    <a:noFill/>
                  </a:tcPr>
                </a:tc>
              </a:tr>
              <a:tr h="370840">
                <a:tc>
                  <a:txBody>
                    <a:bodyPr/>
                    <a:lstStyle/>
                    <a:p>
                      <a:r>
                        <a:rPr lang="en-US" dirty="0" smtClean="0"/>
                        <a:t>Partner:</a:t>
                      </a:r>
                      <a:r>
                        <a:rPr lang="en-US" baseline="0" dirty="0" smtClean="0"/>
                        <a:t> PSI</a:t>
                      </a:r>
                    </a:p>
                  </a:txBody>
                  <a:tcPr>
                    <a:noFill/>
                  </a:tcPr>
                </a:tc>
                <a:tc rowSpan="2">
                  <a:txBody>
                    <a:bodyPr/>
                    <a:lstStyle/>
                    <a:p>
                      <a:pPr marL="285750" indent="-285750">
                        <a:buFont typeface="Wingdings" charset="2"/>
                        <a:buChar char="Ø"/>
                      </a:pPr>
                      <a:r>
                        <a:rPr lang="en-US" dirty="0" smtClean="0"/>
                        <a:t>Convert </a:t>
                      </a:r>
                      <a:r>
                        <a:rPr lang="en-US" dirty="0" err="1" smtClean="0"/>
                        <a:t>MuhRec</a:t>
                      </a:r>
                      <a:r>
                        <a:rPr lang="en-US" baseline="0" dirty="0" smtClean="0"/>
                        <a:t> &amp; </a:t>
                      </a:r>
                      <a:r>
                        <a:rPr lang="en-US" baseline="0" dirty="0" err="1" smtClean="0"/>
                        <a:t>KipTool</a:t>
                      </a:r>
                      <a:r>
                        <a:rPr lang="en-US" dirty="0" smtClean="0"/>
                        <a:t> to open source</a:t>
                      </a:r>
                    </a:p>
                    <a:p>
                      <a:pPr marL="285750" indent="-285750">
                        <a:buFont typeface="Wingdings" charset="2"/>
                        <a:buChar char="Ø"/>
                      </a:pPr>
                      <a:r>
                        <a:rPr lang="en-US" dirty="0" smtClean="0"/>
                        <a:t>Standard imaging analysis</a:t>
                      </a:r>
                    </a:p>
                    <a:p>
                      <a:pPr marL="285750" indent="-285750">
                        <a:buFont typeface="Wingdings" charset="2"/>
                        <a:buChar char="Ø"/>
                      </a:pPr>
                      <a:r>
                        <a:rPr lang="en-US" dirty="0" smtClean="0"/>
                        <a:t>Spectral (energy</a:t>
                      </a:r>
                      <a:r>
                        <a:rPr lang="en-US" baseline="0" dirty="0" smtClean="0"/>
                        <a:t> resolved) imaging analysis</a:t>
                      </a:r>
                    </a:p>
                    <a:p>
                      <a:pPr marL="285750" indent="-285750">
                        <a:buFont typeface="Wingdings" charset="2"/>
                        <a:buChar char="Ø"/>
                      </a:pPr>
                      <a:r>
                        <a:rPr lang="en-US" dirty="0" smtClean="0"/>
                        <a:t>User interfaces (GUI + scripting)</a:t>
                      </a:r>
                    </a:p>
                    <a:p>
                      <a:pPr marL="285750" indent="-285750">
                        <a:buFont typeface="Wingdings" charset="2"/>
                        <a:buChar char="Ø"/>
                      </a:pPr>
                      <a:r>
                        <a:rPr lang="en-US" dirty="0" smtClean="0"/>
                        <a:t>Documentation and tutorials</a:t>
                      </a:r>
                    </a:p>
                    <a:p>
                      <a:pPr marL="285750" indent="-285750">
                        <a:buFont typeface="Wingdings" charset="2"/>
                        <a:buChar char="Ø"/>
                      </a:pPr>
                      <a:r>
                        <a:rPr lang="en-US" dirty="0" smtClean="0"/>
                        <a:t>Live-analysis and visualization</a:t>
                      </a:r>
                    </a:p>
                  </a:txBody>
                  <a:tcPr>
                    <a:noFill/>
                  </a:tcPr>
                </a:tc>
              </a:tr>
              <a:tr h="370840">
                <a:tc>
                  <a:txBody>
                    <a:bodyPr/>
                    <a:lstStyle/>
                    <a:p>
                      <a:r>
                        <a:rPr lang="en-US" dirty="0" smtClean="0"/>
                        <a:t>Value: 471 k€</a:t>
                      </a:r>
                      <a:endParaRPr lang="en-US" dirty="0"/>
                    </a:p>
                  </a:txBody>
                  <a:tcPr>
                    <a:noFill/>
                  </a:tcPr>
                </a:tc>
                <a:tc vMerge="1">
                  <a:txBody>
                    <a:bodyPr/>
                    <a:lstStyle/>
                    <a:p>
                      <a:endParaRPr lang="en-US"/>
                    </a:p>
                  </a:txBody>
                  <a:tcPr/>
                </a:tc>
              </a:tr>
            </a:tbl>
          </a:graphicData>
        </a:graphic>
      </p:graphicFrame>
      <p:sp>
        <p:nvSpPr>
          <p:cNvPr id="9"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23</a:t>
            </a:fld>
            <a:endParaRPr lang="sv-SE" sz="1200" dirty="0"/>
          </a:p>
        </p:txBody>
      </p:sp>
    </p:spTree>
    <p:extLst>
      <p:ext uri="{BB962C8B-B14F-4D97-AF65-F5344CB8AC3E}">
        <p14:creationId xmlns="" xmlns:p14="http://schemas.microsoft.com/office/powerpoint/2010/main" val="4053730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3" y="0"/>
            <a:ext cx="6895026" cy="1441531"/>
          </a:xfrm>
        </p:spPr>
        <p:txBody>
          <a:bodyPr/>
          <a:lstStyle/>
          <a:p>
            <a:r>
              <a:rPr lang="en-US" dirty="0"/>
              <a:t>13.4.4: FZJ </a:t>
            </a:r>
            <a:r>
              <a:rPr lang="en-US" dirty="0" smtClean="0"/>
              <a:t>in kind contribution – Reflect-</a:t>
            </a:r>
            <a:r>
              <a:rPr lang="en-US" dirty="0" err="1" smtClean="0"/>
              <a:t>ometry</a:t>
            </a:r>
            <a:r>
              <a:rPr lang="en-US" dirty="0" smtClean="0"/>
              <a:t>, QENS, and Engineering Diffraction</a:t>
            </a:r>
            <a:endParaRPr lang="en-US" dirty="0"/>
          </a:p>
        </p:txBody>
      </p:sp>
      <p:sp>
        <p:nvSpPr>
          <p:cNvPr id="11" name="TextBox 10"/>
          <p:cNvSpPr txBox="1"/>
          <p:nvPr/>
        </p:nvSpPr>
        <p:spPr>
          <a:xfrm>
            <a:off x="179512" y="1556792"/>
            <a:ext cx="8748464" cy="646331"/>
          </a:xfrm>
          <a:prstGeom prst="rect">
            <a:avLst/>
          </a:prstGeom>
          <a:noFill/>
        </p:spPr>
        <p:txBody>
          <a:bodyPr wrap="square" rtlCol="0">
            <a:spAutoFit/>
          </a:bodyPr>
          <a:lstStyle/>
          <a:p>
            <a:r>
              <a:rPr lang="en-US" b="1" dirty="0" err="1" smtClean="0"/>
              <a:t>Reflectometry</a:t>
            </a:r>
            <a:r>
              <a:rPr lang="en-US" dirty="0" smtClean="0"/>
              <a:t>. Leverages 3-4 years of effort in SINE2020 and ~12 years of effort of MLZ in house development for </a:t>
            </a:r>
            <a:r>
              <a:rPr lang="en-US" dirty="0" err="1" smtClean="0"/>
              <a:t>BornAgain</a:t>
            </a:r>
            <a:r>
              <a:rPr lang="en-US" dirty="0" smtClean="0"/>
              <a:t>, which is born with GUI + scripting but focuses on GISAS.</a:t>
            </a:r>
            <a:endParaRPr lang="en-US" dirty="0"/>
          </a:p>
        </p:txBody>
      </p:sp>
      <p:graphicFrame>
        <p:nvGraphicFramePr>
          <p:cNvPr id="13" name="Table 12"/>
          <p:cNvGraphicFramePr>
            <a:graphicFrameLocks noGrp="1"/>
          </p:cNvGraphicFramePr>
          <p:nvPr>
            <p:extLst>
              <p:ext uri="{D42A27DB-BD31-4B8C-83A1-F6EECF244321}">
                <p14:modId xmlns="" xmlns:p14="http://schemas.microsoft.com/office/powerpoint/2010/main" val="2938709847"/>
              </p:ext>
            </p:extLst>
          </p:nvPr>
        </p:nvGraphicFramePr>
        <p:xfrm>
          <a:off x="251520" y="3573016"/>
          <a:ext cx="8496944" cy="3200400"/>
        </p:xfrm>
        <a:graphic>
          <a:graphicData uri="http://schemas.openxmlformats.org/drawingml/2006/table">
            <a:tbl>
              <a:tblPr firstRow="1" bandRow="1">
                <a:tableStyleId>{5940675A-B579-460E-94D1-54222C63F5DA}</a:tableStyleId>
              </a:tblPr>
              <a:tblGrid>
                <a:gridCol w="2012434"/>
                <a:gridCol w="6484510"/>
              </a:tblGrid>
              <a:tr h="139040">
                <a:tc>
                  <a:txBody>
                    <a:bodyPr/>
                    <a:lstStyle/>
                    <a:p>
                      <a:r>
                        <a:rPr lang="en-US" b="1" dirty="0" smtClean="0"/>
                        <a:t>IKC</a:t>
                      </a:r>
                      <a:endParaRPr lang="en-US" b="1" dirty="0"/>
                    </a:p>
                  </a:txBody>
                  <a:tcPr>
                    <a:noFill/>
                  </a:tcPr>
                </a:tc>
                <a:tc>
                  <a:txBody>
                    <a:bodyPr/>
                    <a:lstStyle/>
                    <a:p>
                      <a:r>
                        <a:rPr lang="en-US" b="1" dirty="0" smtClean="0"/>
                        <a:t>Examples of Tasks</a:t>
                      </a:r>
                      <a:endParaRPr lang="en-US" b="1" dirty="0"/>
                    </a:p>
                  </a:txBody>
                  <a:tcPr>
                    <a:noFill/>
                  </a:tcPr>
                </a:tc>
              </a:tr>
              <a:tr h="370840">
                <a:tc>
                  <a:txBody>
                    <a:bodyPr/>
                    <a:lstStyle/>
                    <a:p>
                      <a:r>
                        <a:rPr lang="en-US" dirty="0" smtClean="0"/>
                        <a:t>Partner:</a:t>
                      </a:r>
                      <a:r>
                        <a:rPr lang="en-US" baseline="0" dirty="0" smtClean="0"/>
                        <a:t> FZJ</a:t>
                      </a:r>
                    </a:p>
                  </a:txBody>
                  <a:tcPr>
                    <a:noFill/>
                  </a:tcPr>
                </a:tc>
                <a:tc rowSpan="2">
                  <a:txBody>
                    <a:bodyPr/>
                    <a:lstStyle/>
                    <a:p>
                      <a:pPr marL="285750" indent="-285750">
                        <a:buFont typeface="Wingdings" charset="2"/>
                        <a:buChar char="Ø"/>
                      </a:pPr>
                      <a:r>
                        <a:rPr lang="en-US" dirty="0" smtClean="0"/>
                        <a:t>Extend </a:t>
                      </a:r>
                      <a:r>
                        <a:rPr lang="en-US" dirty="0" err="1" smtClean="0"/>
                        <a:t>BornAgain</a:t>
                      </a:r>
                      <a:r>
                        <a:rPr lang="en-US" baseline="0" dirty="0" smtClean="0"/>
                        <a:t> to conventional </a:t>
                      </a:r>
                      <a:r>
                        <a:rPr lang="en-US" baseline="0" dirty="0" err="1" smtClean="0"/>
                        <a:t>reflectometry</a:t>
                      </a:r>
                      <a:r>
                        <a:rPr lang="en-US" baseline="0" dirty="0" smtClean="0"/>
                        <a:t> (</a:t>
                      </a:r>
                      <a:r>
                        <a:rPr lang="en-US" baseline="0" dirty="0" err="1" smtClean="0"/>
                        <a:t>MotoFit</a:t>
                      </a:r>
                      <a:r>
                        <a:rPr lang="en-US" baseline="0" dirty="0" smtClean="0"/>
                        <a:t> functionality with </a:t>
                      </a:r>
                      <a:r>
                        <a:rPr lang="en-US" baseline="0" dirty="0" err="1" smtClean="0"/>
                        <a:t>SasView</a:t>
                      </a:r>
                      <a:r>
                        <a:rPr lang="en-US" baseline="0" dirty="0" smtClean="0"/>
                        <a:t> like interface)</a:t>
                      </a:r>
                    </a:p>
                    <a:p>
                      <a:pPr marL="285750" indent="-285750">
                        <a:buFont typeface="Wingdings" charset="2"/>
                        <a:buChar char="Ø"/>
                      </a:pPr>
                      <a:r>
                        <a:rPr lang="en-US" baseline="0" dirty="0" smtClean="0"/>
                        <a:t>Capability to handle polarized data</a:t>
                      </a:r>
                    </a:p>
                    <a:p>
                      <a:pPr marL="285750" indent="-285750">
                        <a:buFont typeface="Wingdings" charset="2"/>
                        <a:buChar char="Ø"/>
                      </a:pPr>
                      <a:r>
                        <a:rPr lang="en-US" baseline="0" dirty="0" smtClean="0"/>
                        <a:t>lambda dependent </a:t>
                      </a:r>
                      <a:r>
                        <a:rPr lang="en-US" baseline="0" dirty="0" err="1" smtClean="0"/>
                        <a:t>absortion</a:t>
                      </a:r>
                      <a:r>
                        <a:rPr lang="en-US" baseline="0" dirty="0" smtClean="0"/>
                        <a:t> for </a:t>
                      </a:r>
                      <a:r>
                        <a:rPr lang="en-US" baseline="0" dirty="0" err="1" smtClean="0"/>
                        <a:t>reflectometry</a:t>
                      </a:r>
                      <a:endParaRPr lang="en-US" baseline="0" dirty="0" smtClean="0"/>
                    </a:p>
                    <a:p>
                      <a:pPr marL="285750" indent="-285750">
                        <a:buFont typeface="Wingdings" charset="2"/>
                        <a:buChar char="Ø"/>
                      </a:pPr>
                      <a:r>
                        <a:rPr lang="en-US" baseline="0" dirty="0" smtClean="0"/>
                        <a:t>Live-analysis for at least </a:t>
                      </a:r>
                      <a:r>
                        <a:rPr lang="en-US" baseline="0" dirty="0" err="1" smtClean="0"/>
                        <a:t>reflectometry</a:t>
                      </a:r>
                      <a:endParaRPr lang="en-US" baseline="0" dirty="0" smtClean="0"/>
                    </a:p>
                    <a:p>
                      <a:pPr marL="285750" indent="-285750">
                        <a:buFont typeface="Wingdings" charset="2"/>
                        <a:buChar char="Ø"/>
                      </a:pPr>
                      <a:r>
                        <a:rPr lang="en-US" baseline="0" dirty="0" smtClean="0"/>
                        <a:t>Improve </a:t>
                      </a:r>
                      <a:r>
                        <a:rPr lang="en-US" baseline="0" dirty="0" err="1" smtClean="0"/>
                        <a:t>SteCa</a:t>
                      </a:r>
                      <a:r>
                        <a:rPr lang="en-US" baseline="0" dirty="0" smtClean="0"/>
                        <a:t> user interfaces (GUI and CLI, requires refactoring)</a:t>
                      </a:r>
                    </a:p>
                    <a:p>
                      <a:pPr marL="285750" indent="-285750">
                        <a:buFont typeface="Wingdings" charset="2"/>
                        <a:buChar char="Ø"/>
                      </a:pPr>
                      <a:r>
                        <a:rPr lang="en-US" baseline="0" dirty="0" smtClean="0"/>
                        <a:t>Develop user-friendly QENS analysis software, possibly based on </a:t>
                      </a:r>
                      <a:r>
                        <a:rPr lang="en-US" baseline="0" dirty="0" err="1" smtClean="0"/>
                        <a:t>Mantid</a:t>
                      </a:r>
                      <a:r>
                        <a:rPr lang="en-US" baseline="0" dirty="0" smtClean="0"/>
                        <a:t>/</a:t>
                      </a:r>
                      <a:r>
                        <a:rPr lang="en-US" baseline="0" dirty="0" err="1" smtClean="0"/>
                        <a:t>Vates</a:t>
                      </a:r>
                      <a:endParaRPr lang="en-US" baseline="0" dirty="0" smtClean="0"/>
                    </a:p>
                    <a:p>
                      <a:pPr marL="285750" indent="-285750">
                        <a:buFont typeface="Wingdings" charset="2"/>
                        <a:buChar char="Ø"/>
                      </a:pPr>
                      <a:r>
                        <a:rPr lang="en-US" baseline="0" dirty="0" smtClean="0"/>
                        <a:t>Enable multi-dimensional fitting</a:t>
                      </a:r>
                    </a:p>
                    <a:p>
                      <a:pPr marL="285750" indent="-285750">
                        <a:buFont typeface="Wingdings" charset="2"/>
                        <a:buChar char="Ø"/>
                      </a:pPr>
                      <a:r>
                        <a:rPr lang="en-US" baseline="0" dirty="0" smtClean="0"/>
                        <a:t>Integrated Testing</a:t>
                      </a:r>
                    </a:p>
                  </a:txBody>
                  <a:tcPr>
                    <a:noFill/>
                  </a:tcPr>
                </a:tc>
              </a:tr>
              <a:tr h="2143720">
                <a:tc>
                  <a:txBody>
                    <a:bodyPr/>
                    <a:lstStyle/>
                    <a:p>
                      <a:r>
                        <a:rPr lang="en-US" dirty="0" smtClean="0"/>
                        <a:t>Value: 1,139 k€</a:t>
                      </a:r>
                      <a:endParaRPr lang="en-US" dirty="0"/>
                    </a:p>
                  </a:txBody>
                  <a:tcPr>
                    <a:noFill/>
                  </a:tcPr>
                </a:tc>
                <a:tc vMerge="1">
                  <a:txBody>
                    <a:bodyPr/>
                    <a:lstStyle/>
                    <a:p>
                      <a:endParaRPr lang="en-US"/>
                    </a:p>
                  </a:txBody>
                  <a:tcPr/>
                </a:tc>
              </a:tr>
            </a:tbl>
          </a:graphicData>
        </a:graphic>
      </p:graphicFrame>
      <p:sp>
        <p:nvSpPr>
          <p:cNvPr id="9" name="TextBox 8"/>
          <p:cNvSpPr txBox="1"/>
          <p:nvPr/>
        </p:nvSpPr>
        <p:spPr>
          <a:xfrm>
            <a:off x="179512" y="2204864"/>
            <a:ext cx="8748464" cy="646331"/>
          </a:xfrm>
          <a:prstGeom prst="rect">
            <a:avLst/>
          </a:prstGeom>
          <a:noFill/>
        </p:spPr>
        <p:txBody>
          <a:bodyPr wrap="square" rtlCol="0">
            <a:spAutoFit/>
          </a:bodyPr>
          <a:lstStyle/>
          <a:p>
            <a:r>
              <a:rPr lang="en-US" b="1" dirty="0" smtClean="0"/>
              <a:t>Engineering diffraction</a:t>
            </a:r>
            <a:r>
              <a:rPr lang="en-US" dirty="0" smtClean="0"/>
              <a:t>. Leverages MLZ in house developments of </a:t>
            </a:r>
            <a:r>
              <a:rPr lang="en-US" dirty="0" err="1" smtClean="0"/>
              <a:t>SteCa</a:t>
            </a:r>
            <a:r>
              <a:rPr lang="en-US" dirty="0" smtClean="0"/>
              <a:t> software for STRESS-SPEC jointly operated by TUM and HZG, a BEER partner.   </a:t>
            </a:r>
            <a:endParaRPr lang="en-US" dirty="0"/>
          </a:p>
        </p:txBody>
      </p:sp>
      <p:sp>
        <p:nvSpPr>
          <p:cNvPr id="14" name="TextBox 13"/>
          <p:cNvSpPr txBox="1"/>
          <p:nvPr/>
        </p:nvSpPr>
        <p:spPr>
          <a:xfrm>
            <a:off x="179512" y="2854677"/>
            <a:ext cx="8748464" cy="646331"/>
          </a:xfrm>
          <a:prstGeom prst="rect">
            <a:avLst/>
          </a:prstGeom>
          <a:noFill/>
        </p:spPr>
        <p:txBody>
          <a:bodyPr wrap="square" rtlCol="0">
            <a:spAutoFit/>
          </a:bodyPr>
          <a:lstStyle/>
          <a:p>
            <a:r>
              <a:rPr lang="en-US" b="1" dirty="0" smtClean="0"/>
              <a:t>QENS</a:t>
            </a:r>
            <a:r>
              <a:rPr lang="en-US" dirty="0" smtClean="0"/>
              <a:t>. The head of the MLZ scientific computing group has extensive domain knowledge, and MLZ contributes to both C-SPEC (TUM) and T-REX (FZJ).  </a:t>
            </a:r>
            <a:endParaRPr lang="en-US" dirty="0"/>
          </a:p>
        </p:txBody>
      </p:sp>
      <p:sp>
        <p:nvSpPr>
          <p:cNvPr id="8"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24</a:t>
            </a:fld>
            <a:endParaRPr lang="sv-SE" sz="1200" dirty="0"/>
          </a:p>
        </p:txBody>
      </p:sp>
    </p:spTree>
    <p:extLst>
      <p:ext uri="{BB962C8B-B14F-4D97-AF65-F5344CB8AC3E}">
        <p14:creationId xmlns="" xmlns:p14="http://schemas.microsoft.com/office/powerpoint/2010/main" val="879164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3" y="0"/>
            <a:ext cx="6590777" cy="1441531"/>
          </a:xfrm>
        </p:spPr>
        <p:txBody>
          <a:bodyPr/>
          <a:lstStyle/>
          <a:p>
            <a:r>
              <a:rPr lang="en-US" dirty="0"/>
              <a:t>13.4.4: ESSB </a:t>
            </a:r>
            <a:r>
              <a:rPr lang="en-US" dirty="0" smtClean="0"/>
              <a:t>in kind contribution – Powder and Single </a:t>
            </a:r>
            <a:r>
              <a:rPr lang="en-US" dirty="0"/>
              <a:t>C</a:t>
            </a:r>
            <a:r>
              <a:rPr lang="en-US" dirty="0" smtClean="0"/>
              <a:t>rystal </a:t>
            </a:r>
            <a:r>
              <a:rPr lang="en-US" dirty="0"/>
              <a:t>D</a:t>
            </a:r>
            <a:r>
              <a:rPr lang="en-US" dirty="0" smtClean="0"/>
              <a:t>iffraction</a:t>
            </a:r>
            <a:endParaRPr lang="en-US" dirty="0"/>
          </a:p>
        </p:txBody>
      </p:sp>
      <p:sp>
        <p:nvSpPr>
          <p:cNvPr id="11" name="TextBox 10"/>
          <p:cNvSpPr txBox="1"/>
          <p:nvPr/>
        </p:nvSpPr>
        <p:spPr>
          <a:xfrm>
            <a:off x="179512" y="1556792"/>
            <a:ext cx="8748464" cy="1200329"/>
          </a:xfrm>
          <a:prstGeom prst="rect">
            <a:avLst/>
          </a:prstGeom>
          <a:noFill/>
        </p:spPr>
        <p:txBody>
          <a:bodyPr wrap="square" rtlCol="0">
            <a:spAutoFit/>
          </a:bodyPr>
          <a:lstStyle/>
          <a:p>
            <a:r>
              <a:rPr lang="en-US" b="1" dirty="0" smtClean="0"/>
              <a:t>Powder and single crystal diffraction</a:t>
            </a:r>
            <a:r>
              <a:rPr lang="en-US" dirty="0" smtClean="0"/>
              <a:t>. Working on IK agreement with ESSB centered around staff at the Bilbao Crystallographic Server at the University of the Basque Country and ILL. Will leverage decades of development of </a:t>
            </a:r>
            <a:r>
              <a:rPr lang="en-US" dirty="0" err="1" smtClean="0"/>
              <a:t>Fullprof</a:t>
            </a:r>
            <a:r>
              <a:rPr lang="en-US" dirty="0" smtClean="0"/>
              <a:t> (30-100 years of effort) and secure its continued existence for ESS users.</a:t>
            </a:r>
            <a:endParaRPr lang="en-US" dirty="0"/>
          </a:p>
        </p:txBody>
      </p:sp>
      <p:graphicFrame>
        <p:nvGraphicFramePr>
          <p:cNvPr id="13" name="Table 12"/>
          <p:cNvGraphicFramePr>
            <a:graphicFrameLocks noGrp="1"/>
          </p:cNvGraphicFramePr>
          <p:nvPr>
            <p:extLst>
              <p:ext uri="{D42A27DB-BD31-4B8C-83A1-F6EECF244321}">
                <p14:modId xmlns="" xmlns:p14="http://schemas.microsoft.com/office/powerpoint/2010/main" val="17843682"/>
              </p:ext>
            </p:extLst>
          </p:nvPr>
        </p:nvGraphicFramePr>
        <p:xfrm>
          <a:off x="251520" y="3167216"/>
          <a:ext cx="8496944" cy="3200400"/>
        </p:xfrm>
        <a:graphic>
          <a:graphicData uri="http://schemas.openxmlformats.org/drawingml/2006/table">
            <a:tbl>
              <a:tblPr firstRow="1" bandRow="1">
                <a:tableStyleId>{5940675A-B579-460E-94D1-54222C63F5DA}</a:tableStyleId>
              </a:tblPr>
              <a:tblGrid>
                <a:gridCol w="2012434"/>
                <a:gridCol w="6484510"/>
              </a:tblGrid>
              <a:tr h="139040">
                <a:tc>
                  <a:txBody>
                    <a:bodyPr/>
                    <a:lstStyle/>
                    <a:p>
                      <a:r>
                        <a:rPr lang="en-US" b="1" dirty="0" smtClean="0"/>
                        <a:t>IKC</a:t>
                      </a:r>
                      <a:endParaRPr lang="en-US" b="1" dirty="0"/>
                    </a:p>
                  </a:txBody>
                  <a:tcPr>
                    <a:noFill/>
                  </a:tcPr>
                </a:tc>
                <a:tc>
                  <a:txBody>
                    <a:bodyPr/>
                    <a:lstStyle/>
                    <a:p>
                      <a:r>
                        <a:rPr lang="en-US" b="1" dirty="0" smtClean="0"/>
                        <a:t>Examples of Tasks</a:t>
                      </a:r>
                      <a:endParaRPr lang="en-US" b="1" dirty="0"/>
                    </a:p>
                  </a:txBody>
                  <a:tcPr>
                    <a:noFill/>
                  </a:tcPr>
                </a:tc>
              </a:tr>
              <a:tr h="370840">
                <a:tc>
                  <a:txBody>
                    <a:bodyPr/>
                    <a:lstStyle/>
                    <a:p>
                      <a:r>
                        <a:rPr lang="en-US" dirty="0" smtClean="0"/>
                        <a:t>Partner:</a:t>
                      </a:r>
                      <a:r>
                        <a:rPr lang="en-US" baseline="0" dirty="0" smtClean="0"/>
                        <a:t> ESSB</a:t>
                      </a:r>
                    </a:p>
                  </a:txBody>
                  <a:tcPr>
                    <a:noFill/>
                  </a:tcPr>
                </a:tc>
                <a:tc rowSpan="2">
                  <a:txBody>
                    <a:bodyPr/>
                    <a:lstStyle/>
                    <a:p>
                      <a:pPr marL="285750" indent="-285750">
                        <a:buFont typeface="Wingdings" charset="2"/>
                        <a:buChar char="Ø"/>
                      </a:pPr>
                      <a:r>
                        <a:rPr lang="en-US" baseline="0" dirty="0" smtClean="0"/>
                        <a:t>Convert </a:t>
                      </a:r>
                      <a:r>
                        <a:rPr lang="en-US" baseline="0" dirty="0" err="1" smtClean="0"/>
                        <a:t>Fullprof</a:t>
                      </a:r>
                      <a:r>
                        <a:rPr lang="en-US" baseline="0" dirty="0" smtClean="0"/>
                        <a:t> to open source software</a:t>
                      </a:r>
                    </a:p>
                    <a:p>
                      <a:pPr marL="285750" indent="-285750">
                        <a:buFont typeface="Wingdings" charset="2"/>
                        <a:buChar char="Ø"/>
                      </a:pPr>
                      <a:r>
                        <a:rPr lang="en-US" baseline="0" dirty="0" smtClean="0"/>
                        <a:t>New user-friendly GUI</a:t>
                      </a:r>
                    </a:p>
                    <a:p>
                      <a:pPr marL="285750" indent="-285750">
                        <a:buFont typeface="Wingdings" charset="2"/>
                        <a:buChar char="Ø"/>
                      </a:pPr>
                      <a:r>
                        <a:rPr lang="en-US" baseline="0" dirty="0" smtClean="0"/>
                        <a:t>Python scripting interface</a:t>
                      </a:r>
                    </a:p>
                    <a:p>
                      <a:pPr marL="285750" indent="-285750">
                        <a:buFont typeface="Wingdings" charset="2"/>
                        <a:buChar char="Ø"/>
                      </a:pPr>
                      <a:r>
                        <a:rPr lang="en-US" baseline="0" dirty="0" smtClean="0"/>
                        <a:t>2D (</a:t>
                      </a:r>
                      <a:r>
                        <a:rPr lang="en-US" baseline="0" dirty="0" err="1" smtClean="0"/>
                        <a:t>ToF</a:t>
                      </a:r>
                      <a:r>
                        <a:rPr lang="en-US" baseline="0" dirty="0" smtClean="0"/>
                        <a:t>) </a:t>
                      </a:r>
                      <a:r>
                        <a:rPr lang="en-US" baseline="0" dirty="0" err="1" smtClean="0"/>
                        <a:t>Rietveld</a:t>
                      </a:r>
                      <a:r>
                        <a:rPr lang="en-US" baseline="0" dirty="0" smtClean="0"/>
                        <a:t> analysis incl. lambda-dependent resolution functions</a:t>
                      </a:r>
                    </a:p>
                    <a:p>
                      <a:pPr marL="285750" indent="-285750">
                        <a:buFont typeface="Wingdings" charset="2"/>
                        <a:buChar char="Ø"/>
                      </a:pPr>
                      <a:r>
                        <a:rPr lang="en-US" baseline="0" dirty="0" smtClean="0"/>
                        <a:t>Live-analysis</a:t>
                      </a:r>
                    </a:p>
                    <a:p>
                      <a:pPr marL="285750" indent="-285750">
                        <a:buFont typeface="Wingdings" charset="2"/>
                        <a:buChar char="Ø"/>
                      </a:pPr>
                      <a:r>
                        <a:rPr lang="en-US" sz="1800" kern="1200" dirty="0" smtClean="0">
                          <a:solidFill>
                            <a:schemeClr val="tx1"/>
                          </a:solidFill>
                          <a:effectLst/>
                          <a:latin typeface="+mn-lt"/>
                          <a:ea typeface="+mn-ea"/>
                          <a:cs typeface="+mn-cs"/>
                        </a:rPr>
                        <a:t>Magnetic CIF files for commensurate and incommensurate magnetic structures </a:t>
                      </a:r>
                    </a:p>
                    <a:p>
                      <a:pPr marL="285750" indent="-285750">
                        <a:buFont typeface="Wingdings" charset="2"/>
                        <a:buChar char="Ø"/>
                      </a:pPr>
                      <a:r>
                        <a:rPr lang="en-US" sz="1800" kern="1200" baseline="0" dirty="0" smtClean="0">
                          <a:solidFill>
                            <a:schemeClr val="tx1"/>
                          </a:solidFill>
                          <a:effectLst/>
                          <a:latin typeface="+mn-lt"/>
                          <a:ea typeface="+mn-ea"/>
                          <a:cs typeface="+mn-cs"/>
                        </a:rPr>
                        <a:t>Documentation and tutorials</a:t>
                      </a:r>
                    </a:p>
                    <a:p>
                      <a:pPr marL="285750" indent="-285750">
                        <a:buFont typeface="Wingdings" charset="2"/>
                        <a:buChar char="Ø"/>
                      </a:pPr>
                      <a:r>
                        <a:rPr lang="en-US" sz="1800" kern="1200" baseline="0" dirty="0" smtClean="0">
                          <a:solidFill>
                            <a:schemeClr val="tx1"/>
                          </a:solidFill>
                          <a:effectLst/>
                          <a:latin typeface="+mn-lt"/>
                          <a:ea typeface="+mn-ea"/>
                          <a:cs typeface="+mn-cs"/>
                        </a:rPr>
                        <a:t>Integrated Testing</a:t>
                      </a:r>
                      <a:endParaRPr lang="en-US" baseline="0" dirty="0" smtClean="0"/>
                    </a:p>
                  </a:txBody>
                  <a:tcPr>
                    <a:noFill/>
                  </a:tcPr>
                </a:tc>
              </a:tr>
              <a:tr h="2143720">
                <a:tc>
                  <a:txBody>
                    <a:bodyPr/>
                    <a:lstStyle/>
                    <a:p>
                      <a:r>
                        <a:rPr lang="en-US" dirty="0" smtClean="0"/>
                        <a:t>Value: 944 k€</a:t>
                      </a:r>
                    </a:p>
                    <a:p>
                      <a:r>
                        <a:rPr lang="en-US" dirty="0" smtClean="0"/>
                        <a:t>(Under discussion)</a:t>
                      </a:r>
                      <a:endParaRPr lang="en-US" dirty="0"/>
                    </a:p>
                  </a:txBody>
                  <a:tcPr>
                    <a:noFill/>
                  </a:tcPr>
                </a:tc>
                <a:tc vMerge="1">
                  <a:txBody>
                    <a:bodyPr/>
                    <a:lstStyle/>
                    <a:p>
                      <a:endParaRPr lang="en-US"/>
                    </a:p>
                  </a:txBody>
                  <a:tcPr/>
                </a:tc>
              </a:tr>
            </a:tbl>
          </a:graphicData>
        </a:graphic>
      </p:graphicFrame>
      <p:sp>
        <p:nvSpPr>
          <p:cNvPr id="6"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25</a:t>
            </a:fld>
            <a:endParaRPr lang="sv-SE" sz="1200" dirty="0"/>
          </a:p>
        </p:txBody>
      </p:sp>
    </p:spTree>
    <p:extLst>
      <p:ext uri="{BB962C8B-B14F-4D97-AF65-F5344CB8AC3E}">
        <p14:creationId xmlns="" xmlns:p14="http://schemas.microsoft.com/office/powerpoint/2010/main" val="2870506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13.4.4: In </a:t>
            </a:r>
            <a:r>
              <a:rPr lang="en-US" dirty="0" smtClean="0"/>
              <a:t>kind contribution to INS</a:t>
            </a:r>
            <a:endParaRPr lang="en-US" dirty="0"/>
          </a:p>
        </p:txBody>
      </p:sp>
      <p:sp>
        <p:nvSpPr>
          <p:cNvPr id="11" name="TextBox 10"/>
          <p:cNvSpPr txBox="1"/>
          <p:nvPr/>
        </p:nvSpPr>
        <p:spPr>
          <a:xfrm>
            <a:off x="179512" y="1556792"/>
            <a:ext cx="8748464" cy="923330"/>
          </a:xfrm>
          <a:prstGeom prst="rect">
            <a:avLst/>
          </a:prstGeom>
          <a:noFill/>
        </p:spPr>
        <p:txBody>
          <a:bodyPr wrap="square" rtlCol="0">
            <a:spAutoFit/>
          </a:bodyPr>
          <a:lstStyle/>
          <a:p>
            <a:r>
              <a:rPr lang="en-US" b="1" dirty="0" smtClean="0"/>
              <a:t>Inelastic Neutron Scattering</a:t>
            </a:r>
            <a:r>
              <a:rPr lang="en-US" dirty="0" smtClean="0"/>
              <a:t>. Requirements for this area are still quite premature. It is at the core of a neutron scattering facility, at the same time data are hard to </a:t>
            </a:r>
            <a:r>
              <a:rPr lang="en-US" dirty="0" err="1" smtClean="0"/>
              <a:t>analyse</a:t>
            </a:r>
            <a:r>
              <a:rPr lang="en-US" dirty="0" smtClean="0"/>
              <a:t> presumably resulting in the publication rates. PSI has shown interest in this WU.</a:t>
            </a:r>
            <a:endParaRPr lang="en-US" dirty="0"/>
          </a:p>
        </p:txBody>
      </p:sp>
      <p:graphicFrame>
        <p:nvGraphicFramePr>
          <p:cNvPr id="13" name="Table 12"/>
          <p:cNvGraphicFramePr>
            <a:graphicFrameLocks noGrp="1"/>
          </p:cNvGraphicFramePr>
          <p:nvPr>
            <p:extLst>
              <p:ext uri="{D42A27DB-BD31-4B8C-83A1-F6EECF244321}">
                <p14:modId xmlns="" xmlns:p14="http://schemas.microsoft.com/office/powerpoint/2010/main" val="1814650677"/>
              </p:ext>
            </p:extLst>
          </p:nvPr>
        </p:nvGraphicFramePr>
        <p:xfrm>
          <a:off x="251520" y="2924944"/>
          <a:ext cx="8496944" cy="2880320"/>
        </p:xfrm>
        <a:graphic>
          <a:graphicData uri="http://schemas.openxmlformats.org/drawingml/2006/table">
            <a:tbl>
              <a:tblPr firstRow="1" bandRow="1">
                <a:tableStyleId>{5940675A-B579-460E-94D1-54222C63F5DA}</a:tableStyleId>
              </a:tblPr>
              <a:tblGrid>
                <a:gridCol w="2012434"/>
                <a:gridCol w="6484510"/>
              </a:tblGrid>
              <a:tr h="139040">
                <a:tc>
                  <a:txBody>
                    <a:bodyPr/>
                    <a:lstStyle/>
                    <a:p>
                      <a:r>
                        <a:rPr lang="en-US" b="1" dirty="0" smtClean="0"/>
                        <a:t>IKC</a:t>
                      </a:r>
                      <a:endParaRPr lang="en-US" b="1" dirty="0"/>
                    </a:p>
                  </a:txBody>
                  <a:tcPr>
                    <a:noFill/>
                  </a:tcPr>
                </a:tc>
                <a:tc>
                  <a:txBody>
                    <a:bodyPr/>
                    <a:lstStyle/>
                    <a:p>
                      <a:r>
                        <a:rPr lang="en-US" b="1" dirty="0" smtClean="0"/>
                        <a:t>Examples of Tasks</a:t>
                      </a:r>
                      <a:endParaRPr lang="en-US" b="1" dirty="0"/>
                    </a:p>
                  </a:txBody>
                  <a:tcPr>
                    <a:noFill/>
                  </a:tcPr>
                </a:tc>
              </a:tr>
              <a:tr h="370840">
                <a:tc>
                  <a:txBody>
                    <a:bodyPr/>
                    <a:lstStyle/>
                    <a:p>
                      <a:r>
                        <a:rPr lang="en-US" dirty="0" smtClean="0"/>
                        <a:t>Partner:</a:t>
                      </a:r>
                      <a:r>
                        <a:rPr lang="en-US" baseline="0" dirty="0" smtClean="0"/>
                        <a:t> TBD</a:t>
                      </a:r>
                    </a:p>
                  </a:txBody>
                  <a:tcPr>
                    <a:noFill/>
                  </a:tcPr>
                </a:tc>
                <a:tc rowSpan="2">
                  <a:txBody>
                    <a:bodyPr/>
                    <a:lstStyle/>
                    <a:p>
                      <a:pPr marL="285750" indent="-285750">
                        <a:buFont typeface="Wingdings" charset="2"/>
                        <a:buChar char="Ø"/>
                      </a:pPr>
                      <a:r>
                        <a:rPr lang="en-US" baseline="0" dirty="0" smtClean="0"/>
                        <a:t>Develop user-friendly analysis software with GUI and scripting interface, possibly based on </a:t>
                      </a:r>
                      <a:r>
                        <a:rPr lang="en-US" baseline="0" dirty="0" err="1" smtClean="0"/>
                        <a:t>Mantid</a:t>
                      </a:r>
                      <a:r>
                        <a:rPr lang="en-US" baseline="0" dirty="0" smtClean="0"/>
                        <a:t>/HORACE</a:t>
                      </a:r>
                    </a:p>
                    <a:p>
                      <a:pPr marL="285750" indent="-285750">
                        <a:buFont typeface="Wingdings" charset="2"/>
                        <a:buChar char="Ø"/>
                      </a:pPr>
                      <a:r>
                        <a:rPr lang="en-US" baseline="0" dirty="0" smtClean="0"/>
                        <a:t>Integrate </a:t>
                      </a:r>
                      <a:r>
                        <a:rPr lang="en-US" baseline="0" dirty="0" err="1" smtClean="0"/>
                        <a:t>SpinW</a:t>
                      </a:r>
                      <a:r>
                        <a:rPr lang="en-US" baseline="0" dirty="0" smtClean="0"/>
                        <a:t> </a:t>
                      </a:r>
                    </a:p>
                    <a:p>
                      <a:pPr marL="285750" indent="-285750">
                        <a:buFont typeface="Wingdings" charset="2"/>
                        <a:buChar char="Ø"/>
                      </a:pPr>
                      <a:r>
                        <a:rPr lang="en-US" baseline="0" dirty="0" smtClean="0"/>
                        <a:t>Multi-dimensional fitting</a:t>
                      </a:r>
                    </a:p>
                    <a:p>
                      <a:pPr marL="285750" indent="-285750">
                        <a:buFont typeface="Wingdings" charset="2"/>
                        <a:buChar char="Ø"/>
                      </a:pPr>
                      <a:r>
                        <a:rPr lang="en-US" baseline="0" dirty="0" smtClean="0"/>
                        <a:t>Integrated Testing</a:t>
                      </a:r>
                    </a:p>
                  </a:txBody>
                  <a:tcPr>
                    <a:noFill/>
                  </a:tcPr>
                </a:tc>
              </a:tr>
              <a:tr h="2143720">
                <a:tc>
                  <a:txBody>
                    <a:bodyPr/>
                    <a:lstStyle/>
                    <a:p>
                      <a:r>
                        <a:rPr lang="en-US" dirty="0" smtClean="0"/>
                        <a:t>Value:  512</a:t>
                      </a:r>
                      <a:r>
                        <a:rPr lang="en-US" baseline="0" dirty="0" smtClean="0"/>
                        <a:t> </a:t>
                      </a:r>
                      <a:r>
                        <a:rPr lang="en-US" dirty="0" smtClean="0"/>
                        <a:t>k€</a:t>
                      </a:r>
                    </a:p>
                  </a:txBody>
                  <a:tcPr>
                    <a:noFill/>
                  </a:tcPr>
                </a:tc>
                <a:tc vMerge="1">
                  <a:txBody>
                    <a:bodyPr/>
                    <a:lstStyle/>
                    <a:p>
                      <a:endParaRPr lang="en-US"/>
                    </a:p>
                  </a:txBody>
                  <a:tcPr/>
                </a:tc>
              </a:tr>
            </a:tbl>
          </a:graphicData>
        </a:graphic>
      </p:graphicFrame>
      <p:sp>
        <p:nvSpPr>
          <p:cNvPr id="6"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26</a:t>
            </a:fld>
            <a:endParaRPr lang="sv-SE" sz="1200" dirty="0"/>
          </a:p>
        </p:txBody>
      </p:sp>
    </p:spTree>
    <p:extLst>
      <p:ext uri="{BB962C8B-B14F-4D97-AF65-F5344CB8AC3E}">
        <p14:creationId xmlns="" xmlns:p14="http://schemas.microsoft.com/office/powerpoint/2010/main" val="1867820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27</a:t>
            </a:fld>
            <a:endParaRPr lang="sv-SE" sz="1200" dirty="0"/>
          </a:p>
        </p:txBody>
      </p:sp>
      <p:sp>
        <p:nvSpPr>
          <p:cNvPr id="4" name="TextBox 3"/>
          <p:cNvSpPr txBox="1"/>
          <p:nvPr/>
        </p:nvSpPr>
        <p:spPr>
          <a:xfrm>
            <a:off x="174736" y="1515698"/>
            <a:ext cx="8862405" cy="5016759"/>
          </a:xfrm>
          <a:prstGeom prst="rect">
            <a:avLst/>
          </a:prstGeom>
          <a:noFill/>
        </p:spPr>
        <p:txBody>
          <a:bodyPr wrap="square" rtlCol="0">
            <a:spAutoFit/>
          </a:bodyPr>
          <a:lstStyle/>
          <a:p>
            <a:r>
              <a:rPr lang="en-US" sz="1600" dirty="0"/>
              <a:t> </a:t>
            </a:r>
            <a:r>
              <a:rPr lang="en-US" sz="1600" dirty="0" smtClean="0"/>
              <a:t>     </a:t>
            </a:r>
            <a:r>
              <a:rPr lang="en-US" sz="1600" b="1" dirty="0" smtClean="0"/>
              <a:t>Synchronizing with instrument construction schedule</a:t>
            </a:r>
          </a:p>
          <a:p>
            <a:pPr marL="285750" indent="-285750">
              <a:buFont typeface="Wingdings" charset="2"/>
              <a:buChar char="q"/>
            </a:pPr>
            <a:r>
              <a:rPr lang="en-US" sz="1600" dirty="0" smtClean="0"/>
              <a:t>So far work has been generic core in nature</a:t>
            </a:r>
          </a:p>
          <a:p>
            <a:pPr marL="285750" indent="-285750">
              <a:buFont typeface="Wingdings" charset="2"/>
              <a:buChar char="q"/>
            </a:pPr>
            <a:r>
              <a:rPr lang="en-US" sz="1600" dirty="0" smtClean="0"/>
              <a:t>As instrument schedule becomes clearer we can construct specific software development schedules</a:t>
            </a:r>
          </a:p>
          <a:p>
            <a:pPr marL="285750" indent="-285750">
              <a:buFont typeface="Wingdings" charset="2"/>
              <a:buChar char="q"/>
            </a:pPr>
            <a:r>
              <a:rPr lang="en-US" sz="1600" dirty="0" smtClean="0"/>
              <a:t>Note: First ~8 instruments cover ~all instrument classes so need all software classes</a:t>
            </a:r>
          </a:p>
          <a:p>
            <a:pPr marL="285750" indent="-285750">
              <a:buFont typeface="Wingdings" charset="2"/>
              <a:buChar char="q"/>
            </a:pPr>
            <a:r>
              <a:rPr lang="en-US" sz="1600" dirty="0" smtClean="0"/>
              <a:t>Mindful: No. 2 in an instrument class cannot be ignored because No.1 is built first</a:t>
            </a:r>
            <a:br>
              <a:rPr lang="en-US" sz="1600" dirty="0" smtClean="0"/>
            </a:br>
            <a:r>
              <a:rPr lang="en-US" sz="1600" dirty="0" smtClean="0"/>
              <a:t/>
            </a:r>
            <a:br>
              <a:rPr lang="en-US" sz="1600" dirty="0" smtClean="0"/>
            </a:br>
            <a:r>
              <a:rPr lang="en-US" sz="1600" b="1" dirty="0" smtClean="0"/>
              <a:t>Points of Contact/Integration</a:t>
            </a:r>
            <a:endParaRPr lang="en-US" sz="1600" dirty="0" smtClean="0"/>
          </a:p>
          <a:p>
            <a:pPr marL="285750" indent="-285750">
              <a:buFont typeface="Wingdings" charset="2"/>
              <a:buChar char="q"/>
            </a:pPr>
            <a:r>
              <a:rPr lang="en-US" sz="1600" dirty="0" smtClean="0"/>
              <a:t>Instruments can/will have contact with all DMSC groups/developers but…</a:t>
            </a:r>
            <a:r>
              <a:rPr lang="en-US" sz="1600" dirty="0"/>
              <a:t> </a:t>
            </a:r>
            <a:r>
              <a:rPr lang="en-US" sz="1600" dirty="0" smtClean="0"/>
              <a:t>special Points of Contact:</a:t>
            </a:r>
            <a:br>
              <a:rPr lang="en-US" sz="1600" dirty="0" smtClean="0"/>
            </a:br>
            <a:r>
              <a:rPr lang="en-US" sz="1600" dirty="0" smtClean="0"/>
              <a:t>Thomas Holm Rod: Imaging &amp; Engineering instruments, Diffraction instruments</a:t>
            </a:r>
            <a:br>
              <a:rPr lang="en-US" sz="1600" dirty="0" smtClean="0"/>
            </a:br>
            <a:r>
              <a:rPr lang="en-US" sz="1600" dirty="0" smtClean="0"/>
              <a:t>Jonathan Taylor: SANS instruments, </a:t>
            </a:r>
            <a:r>
              <a:rPr lang="en-US" sz="1600" dirty="0" err="1" smtClean="0"/>
              <a:t>Reflectometry</a:t>
            </a:r>
            <a:r>
              <a:rPr lang="en-US" sz="1600" dirty="0" smtClean="0"/>
              <a:t> instruments, Spectroscopy instruments</a:t>
            </a:r>
            <a:br>
              <a:rPr lang="en-US" sz="1600" dirty="0" smtClean="0"/>
            </a:br>
            <a:r>
              <a:rPr lang="en-US" sz="1600" dirty="0" smtClean="0"/>
              <a:t/>
            </a:r>
            <a:br>
              <a:rPr lang="en-US" sz="1600" dirty="0" smtClean="0"/>
            </a:br>
            <a:r>
              <a:rPr lang="en-US" sz="1600" b="1" dirty="0" smtClean="0"/>
              <a:t>What have we done so far?</a:t>
            </a:r>
          </a:p>
          <a:p>
            <a:pPr marL="285750" indent="-285750">
              <a:buFont typeface="Wingdings" charset="2"/>
              <a:buChar char="q"/>
            </a:pPr>
            <a:r>
              <a:rPr lang="en-US" sz="1600" dirty="0" smtClean="0"/>
              <a:t>Instrument Data has met with all instrument teams in phase 1</a:t>
            </a:r>
            <a:br>
              <a:rPr lang="en-US" sz="1600" dirty="0" smtClean="0"/>
            </a:br>
            <a:r>
              <a:rPr lang="en-US" sz="1600" dirty="0" smtClean="0"/>
              <a:t>Collected requirements for instrument controls, Collected requirements for data reduction</a:t>
            </a:r>
          </a:p>
          <a:p>
            <a:pPr marL="285750" indent="-285750">
              <a:buFont typeface="Wingdings" charset="2"/>
              <a:buChar char="q"/>
            </a:pPr>
            <a:r>
              <a:rPr lang="en-US" sz="1600" dirty="0"/>
              <a:t>Working to get ESSIIP lab set-up so that we can use it to demonstrate to instrument </a:t>
            </a:r>
            <a:r>
              <a:rPr lang="en-US" sz="1600" dirty="0" smtClean="0"/>
              <a:t>teams</a:t>
            </a:r>
          </a:p>
          <a:p>
            <a:pPr marL="285750" indent="-285750">
              <a:buFont typeface="Wingdings" charset="2"/>
              <a:buChar char="q"/>
            </a:pPr>
            <a:r>
              <a:rPr lang="en-US" sz="1600" dirty="0" smtClean="0"/>
              <a:t>Data Analysis Used Confluence to collect requirements information…</a:t>
            </a:r>
            <a:br>
              <a:rPr lang="en-US" sz="1600" dirty="0" smtClean="0"/>
            </a:br>
            <a:r>
              <a:rPr lang="en-US" sz="1600" dirty="0" smtClean="0"/>
              <a:t>Contacted instrument teams for input on requirements (so far from all teams except Vespa)</a:t>
            </a:r>
            <a:br>
              <a:rPr lang="en-US" sz="1600" dirty="0" smtClean="0"/>
            </a:br>
            <a:r>
              <a:rPr lang="en-US" sz="1600" dirty="0" smtClean="0"/>
              <a:t>Contacted some other stakeholders as well (end users and developers of existing analysis software)</a:t>
            </a:r>
          </a:p>
          <a:p>
            <a:pPr marL="285750" indent="-285750">
              <a:buFont typeface="Wingdings" charset="2"/>
              <a:buChar char="q"/>
            </a:pPr>
            <a:r>
              <a:rPr lang="en-US" sz="1600" dirty="0"/>
              <a:t>D</a:t>
            </a:r>
            <a:r>
              <a:rPr lang="en-US" sz="1600" dirty="0" smtClean="0"/>
              <a:t>eveloped first versions of data analysis roadmaps in Confluence for imaging, SANS, </a:t>
            </a:r>
            <a:r>
              <a:rPr lang="en-US" sz="1600" dirty="0" err="1" smtClean="0"/>
              <a:t>reflectometry</a:t>
            </a:r>
            <a:r>
              <a:rPr lang="en-US" sz="1600" dirty="0" smtClean="0"/>
              <a:t>, and diffraction (Spectroscopy coming up soon).</a:t>
            </a:r>
          </a:p>
        </p:txBody>
      </p:sp>
      <p:sp>
        <p:nvSpPr>
          <p:cNvPr id="11" name="Title 1"/>
          <p:cNvSpPr>
            <a:spLocks noGrp="1"/>
          </p:cNvSpPr>
          <p:nvPr>
            <p:ph type="title"/>
          </p:nvPr>
        </p:nvSpPr>
        <p:spPr>
          <a:xfrm>
            <a:off x="578913" y="0"/>
            <a:ext cx="6067426" cy="1441531"/>
          </a:xfrm>
        </p:spPr>
        <p:txBody>
          <a:bodyPr/>
          <a:lstStyle/>
          <a:p>
            <a:r>
              <a:rPr lang="en-US" dirty="0" smtClean="0"/>
              <a:t>Integration with instrument teams</a:t>
            </a:r>
            <a:endParaRPr lang="en-US" dirty="0"/>
          </a:p>
        </p:txBody>
      </p:sp>
    </p:spTree>
    <p:extLst>
      <p:ext uri="{BB962C8B-B14F-4D97-AF65-F5344CB8AC3E}">
        <p14:creationId xmlns="" xmlns:p14="http://schemas.microsoft.com/office/powerpoint/2010/main" val="2820175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with instrument teams</a:t>
            </a:r>
            <a:endParaRPr lang="en-US" dirty="0"/>
          </a:p>
        </p:txBody>
      </p:sp>
      <p:sp>
        <p:nvSpPr>
          <p:cNvPr id="5"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28</a:t>
            </a:fld>
            <a:endParaRPr lang="sv-SE" sz="1200" dirty="0"/>
          </a:p>
        </p:txBody>
      </p:sp>
      <p:sp>
        <p:nvSpPr>
          <p:cNvPr id="4" name="TextBox 3"/>
          <p:cNvSpPr txBox="1"/>
          <p:nvPr/>
        </p:nvSpPr>
        <p:spPr>
          <a:xfrm>
            <a:off x="174736" y="1442432"/>
            <a:ext cx="8862405" cy="3539430"/>
          </a:xfrm>
          <a:prstGeom prst="rect">
            <a:avLst/>
          </a:prstGeom>
          <a:noFill/>
        </p:spPr>
        <p:txBody>
          <a:bodyPr wrap="square" rtlCol="0">
            <a:spAutoFit/>
          </a:bodyPr>
          <a:lstStyle/>
          <a:p>
            <a:r>
              <a:rPr lang="en-US" sz="1600" dirty="0"/>
              <a:t> </a:t>
            </a:r>
            <a:r>
              <a:rPr lang="en-US" sz="1600" dirty="0" smtClean="0"/>
              <a:t>     </a:t>
            </a:r>
            <a:r>
              <a:rPr lang="en-US" sz="1600" b="1" dirty="0" smtClean="0"/>
              <a:t>An </a:t>
            </a:r>
            <a:r>
              <a:rPr lang="en-US" sz="1600" b="1" i="1" dirty="0" smtClean="0"/>
              <a:t>Agile</a:t>
            </a:r>
            <a:r>
              <a:rPr lang="en-US" sz="1600" b="1" dirty="0" smtClean="0"/>
              <a:t> software development approach</a:t>
            </a:r>
          </a:p>
          <a:p>
            <a:pPr marL="285750" indent="-285750">
              <a:buFont typeface="Wingdings" charset="2"/>
              <a:buChar char="q"/>
            </a:pPr>
            <a:r>
              <a:rPr lang="en-US" sz="1600" dirty="0" smtClean="0"/>
              <a:t>Involves continuous engagement with/of instrument teams</a:t>
            </a:r>
          </a:p>
          <a:p>
            <a:pPr marL="285750" indent="-285750">
              <a:buFont typeface="Wingdings" charset="2"/>
              <a:buChar char="q"/>
            </a:pPr>
            <a:r>
              <a:rPr lang="en-US" sz="1600" dirty="0" smtClean="0"/>
              <a:t>Waterfall method – extensive requirements gathering, long development phase then testing</a:t>
            </a:r>
          </a:p>
          <a:p>
            <a:pPr marL="285750" indent="-285750">
              <a:buFont typeface="Wingdings" charset="2"/>
              <a:buChar char="q"/>
            </a:pPr>
            <a:r>
              <a:rPr lang="en-US" sz="1600" dirty="0" smtClean="0"/>
              <a:t>Agile method – loops of limited requirements/specifications, development, tests then repeat</a:t>
            </a:r>
          </a:p>
          <a:p>
            <a:pPr marL="285750" indent="-285750">
              <a:buFont typeface="Wingdings" charset="2"/>
              <a:buChar char="q"/>
            </a:pPr>
            <a:r>
              <a:rPr lang="en-US" sz="1600" dirty="0" smtClean="0"/>
              <a:t>Open source repositories, automated build servers with tests, use of “golden data”</a:t>
            </a:r>
            <a:br>
              <a:rPr lang="en-US" sz="1600" dirty="0" smtClean="0"/>
            </a:br>
            <a:r>
              <a:rPr lang="en-US" sz="1600" dirty="0" smtClean="0"/>
              <a:t/>
            </a:r>
            <a:br>
              <a:rPr lang="en-US" sz="1600" dirty="0" smtClean="0"/>
            </a:br>
            <a:r>
              <a:rPr lang="en-US" sz="1600" b="1" dirty="0" smtClean="0"/>
              <a:t>Testing at existing facilities</a:t>
            </a:r>
          </a:p>
          <a:p>
            <a:pPr marL="285750" indent="-285750">
              <a:buFont typeface="Wingdings" charset="2"/>
              <a:buChar char="q"/>
            </a:pPr>
            <a:r>
              <a:rPr lang="en-US" sz="1600" dirty="0" smtClean="0"/>
              <a:t>Many instrument teams are based around existing neutron facilities in Europe</a:t>
            </a:r>
          </a:p>
          <a:p>
            <a:pPr marL="285750" indent="-285750">
              <a:buFont typeface="Wingdings" charset="2"/>
              <a:buChar char="q"/>
            </a:pPr>
            <a:r>
              <a:rPr lang="en-US" sz="1600" dirty="0" smtClean="0"/>
              <a:t>Many DMSC in-kind contributors are from existing neutron facilities in Europe</a:t>
            </a:r>
          </a:p>
          <a:p>
            <a:pPr marL="285750" indent="-285750">
              <a:buFont typeface="Wingdings" charset="2"/>
              <a:buChar char="q"/>
            </a:pPr>
            <a:r>
              <a:rPr lang="en-US" sz="1600" dirty="0" smtClean="0"/>
              <a:t>Working with instrument teams we can test on instruments and/or data at existing neutron facilities</a:t>
            </a:r>
            <a:br>
              <a:rPr lang="en-US" sz="1600" dirty="0" smtClean="0"/>
            </a:br>
            <a:r>
              <a:rPr lang="en-US" sz="1600" dirty="0" smtClean="0"/>
              <a:t/>
            </a:r>
            <a:br>
              <a:rPr lang="en-US" sz="1600" dirty="0" smtClean="0"/>
            </a:br>
            <a:r>
              <a:rPr lang="en-US" sz="1600" b="1" dirty="0" smtClean="0"/>
              <a:t>Cold and Hot Commissioning</a:t>
            </a:r>
          </a:p>
          <a:p>
            <a:pPr marL="285750" indent="-285750">
              <a:buFont typeface="Wingdings" charset="2"/>
              <a:buChar char="q"/>
            </a:pPr>
            <a:r>
              <a:rPr lang="en-US" sz="1600" dirty="0" smtClean="0"/>
              <a:t>During instrument cold commissioning we need time for DMSC “integrated systems testing”</a:t>
            </a:r>
          </a:p>
          <a:p>
            <a:pPr marL="285750" indent="-285750">
              <a:buFont typeface="Wingdings" charset="2"/>
              <a:buChar char="q"/>
            </a:pPr>
            <a:r>
              <a:rPr lang="en-US" sz="1600" dirty="0" smtClean="0"/>
              <a:t>During hot commissioning have DMSC “computational scientist” to work with instrument team</a:t>
            </a:r>
          </a:p>
        </p:txBody>
      </p:sp>
      <p:pic>
        <p:nvPicPr>
          <p:cNvPr id="6" name="Content Placeholder 4"/>
          <p:cNvPicPr>
            <a:picLocks noGrp="1" noChangeAspect="1"/>
          </p:cNvPicPr>
          <p:nvPr>
            <p:ph idx="1"/>
          </p:nvPr>
        </p:nvPicPr>
        <p:blipFill rotWithShape="1">
          <a:blip r:embed="rId2"/>
          <a:srcRect t="4830" b="-1846"/>
          <a:stretch/>
        </p:blipFill>
        <p:spPr>
          <a:xfrm>
            <a:off x="4410208" y="5333255"/>
            <a:ext cx="3817124" cy="1385374"/>
          </a:xfrm>
        </p:spPr>
      </p:pic>
      <p:pic>
        <p:nvPicPr>
          <p:cNvPr id="7" name="Picture 6"/>
          <p:cNvPicPr>
            <a:picLocks noChangeAspect="1"/>
          </p:cNvPicPr>
          <p:nvPr/>
        </p:nvPicPr>
        <p:blipFill>
          <a:blip r:embed="rId3"/>
          <a:stretch>
            <a:fillRect/>
          </a:stretch>
        </p:blipFill>
        <p:spPr>
          <a:xfrm>
            <a:off x="236976" y="5235547"/>
            <a:ext cx="4216533" cy="1578188"/>
          </a:xfrm>
          <a:prstGeom prst="rect">
            <a:avLst/>
          </a:prstGeom>
        </p:spPr>
      </p:pic>
    </p:spTree>
    <p:extLst>
      <p:ext uri="{BB962C8B-B14F-4D97-AF65-F5344CB8AC3E}">
        <p14:creationId xmlns="" xmlns:p14="http://schemas.microsoft.com/office/powerpoint/2010/main" val="1068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6949" y="1609348"/>
            <a:ext cx="8335461" cy="4770537"/>
          </a:xfrm>
          <a:prstGeom prst="rect">
            <a:avLst/>
          </a:prstGeom>
          <a:noFill/>
        </p:spPr>
        <p:txBody>
          <a:bodyPr wrap="square" rtlCol="0">
            <a:spAutoFit/>
          </a:bodyPr>
          <a:lstStyle/>
          <a:p>
            <a:pPr marL="30541">
              <a:buFont typeface="Courier New" pitchFamily="49" charset="0"/>
              <a:buChar char="o"/>
            </a:pPr>
            <a:r>
              <a:rPr lang="en-US" dirty="0" smtClean="0"/>
              <a:t>  Construction Phase of ESS (2014 – 2019) &amp; Neutron Beam Instruments (2014 – 2025)</a:t>
            </a:r>
            <a:br>
              <a:rPr lang="en-US" dirty="0" smtClean="0"/>
            </a:br>
            <a:r>
              <a:rPr lang="en-US" dirty="0" smtClean="0"/>
              <a:t> </a:t>
            </a:r>
            <a:endParaRPr lang="en-US" sz="800" dirty="0" smtClean="0"/>
          </a:p>
          <a:p>
            <a:pPr marL="487741" lvl="1">
              <a:buFont typeface="Wingdings" pitchFamily="2" charset="2"/>
              <a:buChar char="Ø"/>
            </a:pPr>
            <a:r>
              <a:rPr lang="en-US" dirty="0" smtClean="0"/>
              <a:t> Software for the Inst. Control &amp; Data Management (</a:t>
            </a:r>
            <a:r>
              <a:rPr lang="en-US" dirty="0" err="1" smtClean="0"/>
              <a:t>Acq</a:t>
            </a:r>
            <a:r>
              <a:rPr lang="en-US" dirty="0" smtClean="0"/>
              <a:t>., Reduction, etc.)</a:t>
            </a:r>
          </a:p>
          <a:p>
            <a:pPr marL="487741" lvl="1">
              <a:buFont typeface="Wingdings" pitchFamily="2" charset="2"/>
              <a:buChar char="Ø"/>
            </a:pPr>
            <a:r>
              <a:rPr lang="en-US" dirty="0" smtClean="0"/>
              <a:t> Software for Data Analysis</a:t>
            </a:r>
          </a:p>
          <a:p>
            <a:pPr marL="487741" lvl="1">
              <a:buFont typeface="Wingdings" pitchFamily="2" charset="2"/>
              <a:buChar char="Ø"/>
            </a:pPr>
            <a:r>
              <a:rPr lang="en-US" dirty="0"/>
              <a:t> </a:t>
            </a:r>
            <a:r>
              <a:rPr lang="en-US" dirty="0" smtClean="0"/>
              <a:t>Software framework to do Live and Automated Data Reduction/Analysis</a:t>
            </a:r>
          </a:p>
          <a:p>
            <a:pPr marL="487741" lvl="1">
              <a:buFont typeface="Wingdings" pitchFamily="2" charset="2"/>
              <a:buChar char="Ø"/>
            </a:pPr>
            <a:r>
              <a:rPr lang="en-US" dirty="0"/>
              <a:t> </a:t>
            </a:r>
            <a:r>
              <a:rPr lang="en-US" dirty="0" smtClean="0"/>
              <a:t>Software for managing the scientific user program</a:t>
            </a:r>
          </a:p>
          <a:p>
            <a:pPr marL="487741" lvl="1">
              <a:buFont typeface="Wingdings" pitchFamily="2" charset="2"/>
              <a:buChar char="Ø"/>
            </a:pPr>
            <a:r>
              <a:rPr lang="en-US" dirty="0" smtClean="0"/>
              <a:t> Hardware for data storage and data reduction/analysis (</a:t>
            </a:r>
            <a:r>
              <a:rPr lang="en-US" dirty="0" err="1" smtClean="0"/>
              <a:t>inc.</a:t>
            </a:r>
            <a:r>
              <a:rPr lang="en-US" dirty="0" smtClean="0"/>
              <a:t> remote)</a:t>
            </a:r>
          </a:p>
          <a:p>
            <a:pPr marL="487741" lvl="1"/>
            <a:endParaRPr lang="en-US" dirty="0" smtClean="0"/>
          </a:p>
          <a:p>
            <a:pPr marL="30541">
              <a:buFont typeface="Courier New" pitchFamily="49" charset="0"/>
              <a:buChar char="o"/>
            </a:pPr>
            <a:r>
              <a:rPr lang="en-US" dirty="0" smtClean="0"/>
              <a:t>  Operations </a:t>
            </a:r>
            <a:r>
              <a:rPr lang="en-US" dirty="0"/>
              <a:t>Phase of ESS </a:t>
            </a:r>
            <a:r>
              <a:rPr lang="en-US" dirty="0" smtClean="0"/>
              <a:t>&amp; </a:t>
            </a:r>
            <a:r>
              <a:rPr lang="en-US" dirty="0"/>
              <a:t>Neutron Beam Instruments (</a:t>
            </a:r>
            <a:r>
              <a:rPr lang="en-US" dirty="0" smtClean="0"/>
              <a:t>2019 </a:t>
            </a:r>
            <a:r>
              <a:rPr lang="en-US" dirty="0"/>
              <a:t>– </a:t>
            </a:r>
            <a:r>
              <a:rPr lang="en-US" dirty="0" smtClean="0"/>
              <a:t>2067)</a:t>
            </a:r>
            <a:r>
              <a:rPr lang="en-US" dirty="0"/>
              <a:t/>
            </a:r>
            <a:br>
              <a:rPr lang="en-US" dirty="0"/>
            </a:br>
            <a:endParaRPr lang="en-US" sz="800" dirty="0" smtClean="0"/>
          </a:p>
          <a:p>
            <a:pPr marL="487741" lvl="1">
              <a:buFont typeface="Wingdings" pitchFamily="2" charset="2"/>
              <a:buChar char="Ø"/>
            </a:pPr>
            <a:r>
              <a:rPr lang="en-US" dirty="0"/>
              <a:t> </a:t>
            </a:r>
            <a:r>
              <a:rPr lang="en-US" dirty="0" smtClean="0"/>
              <a:t>Maintenance and development of all of the above software</a:t>
            </a:r>
            <a:br>
              <a:rPr lang="en-US" dirty="0" smtClean="0"/>
            </a:br>
            <a:endParaRPr lang="en-US" sz="800" dirty="0" smtClean="0"/>
          </a:p>
          <a:p>
            <a:pPr marL="487741" lvl="1">
              <a:buFont typeface="Wingdings" pitchFamily="2" charset="2"/>
              <a:buChar char="Ø"/>
            </a:pPr>
            <a:r>
              <a:rPr lang="en-US" dirty="0"/>
              <a:t> E</a:t>
            </a:r>
            <a:r>
              <a:rPr lang="en-US" dirty="0" smtClean="0"/>
              <a:t>mphasis on Data </a:t>
            </a:r>
            <a:r>
              <a:rPr lang="en-US" dirty="0"/>
              <a:t>Analysis, Modeling &amp; </a:t>
            </a:r>
            <a:r>
              <a:rPr lang="en-US" dirty="0" smtClean="0"/>
              <a:t>Simulation for ESS Users/Science</a:t>
            </a:r>
            <a:br>
              <a:rPr lang="en-US" dirty="0" smtClean="0"/>
            </a:br>
            <a:endParaRPr lang="en-US" sz="800" dirty="0" smtClean="0"/>
          </a:p>
          <a:p>
            <a:pPr marL="944941" lvl="2">
              <a:buFont typeface="Wingdings" pitchFamily="2" charset="2"/>
              <a:buChar char="§"/>
            </a:pPr>
            <a:r>
              <a:rPr lang="en-US" dirty="0"/>
              <a:t> </a:t>
            </a:r>
            <a:r>
              <a:rPr lang="en-US" dirty="0" smtClean="0"/>
              <a:t>Supporting ESS Users with Data Analysis, Modeling &amp; Simulation </a:t>
            </a:r>
          </a:p>
          <a:p>
            <a:pPr marL="944941" lvl="2">
              <a:buFont typeface="Wingdings" pitchFamily="2" charset="2"/>
              <a:buChar char="§"/>
            </a:pPr>
            <a:r>
              <a:rPr lang="en-US" dirty="0"/>
              <a:t> </a:t>
            </a:r>
            <a:r>
              <a:rPr lang="en-US" dirty="0" smtClean="0"/>
              <a:t>Integration of simulation/modeling techniques (e.g. Molecular Dynamics </a:t>
            </a:r>
            <a:br>
              <a:rPr lang="en-US" dirty="0" smtClean="0"/>
            </a:br>
            <a:r>
              <a:rPr lang="en-US" dirty="0" smtClean="0"/>
              <a:t>   and Density Functional Theory) into calculation of neutron scattering</a:t>
            </a:r>
            <a:br>
              <a:rPr lang="en-US" dirty="0" smtClean="0"/>
            </a:br>
            <a:r>
              <a:rPr lang="en-US" dirty="0" smtClean="0"/>
              <a:t>   cross sections &amp; data analysis</a:t>
            </a:r>
          </a:p>
        </p:txBody>
      </p:sp>
      <p:sp>
        <p:nvSpPr>
          <p:cNvPr id="7"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3</a:t>
            </a:fld>
            <a:endParaRPr lang="sv-SE" sz="1200" dirty="0"/>
          </a:p>
        </p:txBody>
      </p:sp>
      <p:sp>
        <p:nvSpPr>
          <p:cNvPr id="8" name="Title 1"/>
          <p:cNvSpPr>
            <a:spLocks noGrp="1"/>
          </p:cNvSpPr>
          <p:nvPr>
            <p:ph type="title"/>
          </p:nvPr>
        </p:nvSpPr>
        <p:spPr>
          <a:xfrm>
            <a:off x="578912" y="0"/>
            <a:ext cx="6686632" cy="1441531"/>
          </a:xfrm>
        </p:spPr>
        <p:txBody>
          <a:bodyPr/>
          <a:lstStyle/>
          <a:p>
            <a:r>
              <a:rPr lang="en-US" dirty="0" smtClean="0"/>
              <a:t>DMSC’s scope</a:t>
            </a:r>
            <a:endParaRPr lang="en-US" dirty="0"/>
          </a:p>
        </p:txBody>
      </p:sp>
    </p:spTree>
    <p:extLst>
      <p:ext uri="{BB962C8B-B14F-4D97-AF65-F5344CB8AC3E}">
        <p14:creationId xmlns="" xmlns:p14="http://schemas.microsoft.com/office/powerpoint/2010/main" val="356838150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0788" y="4317714"/>
            <a:ext cx="9162004" cy="2308324"/>
            <a:chOff x="-270788" y="3875922"/>
            <a:chExt cx="9162004" cy="2308324"/>
          </a:xfrm>
        </p:grpSpPr>
        <p:sp>
          <p:nvSpPr>
            <p:cNvPr id="19" name="TextBox 18"/>
            <p:cNvSpPr txBox="1"/>
            <p:nvPr/>
          </p:nvSpPr>
          <p:spPr>
            <a:xfrm>
              <a:off x="-270788" y="3875922"/>
              <a:ext cx="3045049" cy="2308324"/>
            </a:xfrm>
            <a:prstGeom prst="rect">
              <a:avLst/>
            </a:prstGeom>
            <a:noFill/>
            <a:ln>
              <a:noFill/>
            </a:ln>
          </p:spPr>
          <p:txBody>
            <a:bodyPr wrap="none" rtlCol="0">
              <a:spAutoFit/>
            </a:bodyPr>
            <a:lstStyle/>
            <a:p>
              <a:pPr algn="ctr"/>
              <a:r>
                <a:rPr lang="en-US" sz="1200" dirty="0" smtClean="0"/>
                <a:t>Copenhagen Data Centre</a:t>
              </a:r>
            </a:p>
            <a:p>
              <a:pPr algn="ctr"/>
              <a:r>
                <a:rPr lang="en-US" sz="1200" dirty="0" smtClean="0"/>
                <a:t>DMSC servers in Lund</a:t>
              </a:r>
            </a:p>
            <a:p>
              <a:pPr algn="ctr"/>
              <a:r>
                <a:rPr lang="en-US" sz="1200" dirty="0" smtClean="0"/>
                <a:t>Clusters, Workstations</a:t>
              </a:r>
            </a:p>
            <a:p>
              <a:pPr algn="ctr"/>
              <a:r>
                <a:rPr lang="en-US" sz="1200" dirty="0" smtClean="0"/>
                <a:t>Disks, Parallel File System,</a:t>
              </a:r>
            </a:p>
            <a:p>
              <a:pPr algn="ctr"/>
              <a:r>
                <a:rPr lang="en-US" sz="1200" dirty="0" smtClean="0"/>
                <a:t>Database Servers</a:t>
              </a:r>
            </a:p>
            <a:p>
              <a:pPr algn="ctr"/>
              <a:r>
                <a:rPr lang="en-US" sz="1200" dirty="0" smtClean="0"/>
                <a:t>Networks (incl. Lund – CPH)</a:t>
              </a:r>
              <a:br>
                <a:rPr lang="en-US" sz="1200" dirty="0" smtClean="0"/>
              </a:br>
              <a:r>
                <a:rPr lang="en-US" sz="1200" dirty="0" smtClean="0"/>
                <a:t>Data transfer, Back-up &amp; Archive</a:t>
              </a:r>
            </a:p>
            <a:p>
              <a:pPr algn="ctr"/>
              <a:r>
                <a:rPr lang="en-US" sz="1200" dirty="0" smtClean="0"/>
                <a:t>External Servers</a:t>
              </a:r>
            </a:p>
            <a:p>
              <a:pPr algn="ctr"/>
              <a:r>
                <a:rPr lang="en-US" sz="1200" dirty="0" smtClean="0"/>
                <a:t>Web Interfaces</a:t>
              </a:r>
            </a:p>
            <a:p>
              <a:pPr algn="ctr"/>
              <a:r>
                <a:rPr lang="en-US" sz="1200" dirty="0" smtClean="0"/>
                <a:t>User Program Software –</a:t>
              </a:r>
              <a:endParaRPr lang="en-US" sz="1200" dirty="0"/>
            </a:p>
            <a:p>
              <a:pPr algn="ctr"/>
              <a:r>
                <a:rPr lang="en-US" sz="1200" dirty="0" smtClean="0"/>
                <a:t>                    - User, Training, Sample Databases</a:t>
              </a:r>
            </a:p>
            <a:p>
              <a:pPr algn="ctr"/>
              <a:r>
                <a:rPr lang="en-US" sz="1200" dirty="0" smtClean="0"/>
                <a:t>                - Proposal &amp; Scheduling Systems</a:t>
              </a:r>
            </a:p>
          </p:txBody>
        </p:sp>
        <p:sp>
          <p:nvSpPr>
            <p:cNvPr id="20" name="TextBox 19"/>
            <p:cNvSpPr txBox="1"/>
            <p:nvPr/>
          </p:nvSpPr>
          <p:spPr>
            <a:xfrm>
              <a:off x="4879979" y="3885020"/>
              <a:ext cx="1988946" cy="830997"/>
            </a:xfrm>
            <a:prstGeom prst="rect">
              <a:avLst/>
            </a:prstGeom>
            <a:noFill/>
            <a:ln>
              <a:noFill/>
            </a:ln>
          </p:spPr>
          <p:txBody>
            <a:bodyPr wrap="none" rtlCol="0">
              <a:spAutoFit/>
            </a:bodyPr>
            <a:lstStyle/>
            <a:p>
              <a:pPr algn="ctr"/>
              <a:r>
                <a:rPr lang="en-US" sz="1200" dirty="0" smtClean="0"/>
                <a:t>Instrument Control User</a:t>
              </a:r>
              <a:br>
                <a:rPr lang="en-US" sz="1200" dirty="0" smtClean="0"/>
              </a:br>
              <a:r>
                <a:rPr lang="en-US" sz="1200" dirty="0" smtClean="0"/>
                <a:t>Interfaces (EPICS read/write)</a:t>
              </a:r>
              <a:br>
                <a:rPr lang="en-US" sz="1200" dirty="0" smtClean="0"/>
              </a:br>
              <a:r>
                <a:rPr lang="en-US" sz="1200" dirty="0" smtClean="0"/>
                <a:t>Live Visualization</a:t>
              </a:r>
            </a:p>
            <a:p>
              <a:pPr algn="ctr"/>
              <a:r>
                <a:rPr lang="en-US" sz="1200" dirty="0" smtClean="0"/>
                <a:t>Data reduction (MANTID)</a:t>
              </a:r>
            </a:p>
          </p:txBody>
        </p:sp>
        <p:sp>
          <p:nvSpPr>
            <p:cNvPr id="24" name="TextBox 23"/>
            <p:cNvSpPr txBox="1"/>
            <p:nvPr/>
          </p:nvSpPr>
          <p:spPr>
            <a:xfrm>
              <a:off x="7251599" y="3886839"/>
              <a:ext cx="1639617" cy="1200329"/>
            </a:xfrm>
            <a:prstGeom prst="rect">
              <a:avLst/>
            </a:prstGeom>
            <a:noFill/>
            <a:ln>
              <a:noFill/>
            </a:ln>
          </p:spPr>
          <p:txBody>
            <a:bodyPr wrap="none" rtlCol="0">
              <a:spAutoFit/>
            </a:bodyPr>
            <a:lstStyle/>
            <a:p>
              <a:pPr algn="ctr"/>
              <a:r>
                <a:rPr lang="en-US" sz="1200" dirty="0" smtClean="0"/>
                <a:t>Analysis codes  (e.g.</a:t>
              </a:r>
            </a:p>
            <a:p>
              <a:pPr algn="ctr"/>
              <a:r>
                <a:rPr lang="en-US" sz="1200" dirty="0" err="1" smtClean="0"/>
                <a:t>SANSview</a:t>
              </a:r>
              <a:r>
                <a:rPr lang="en-US" sz="1200" dirty="0" smtClean="0"/>
                <a:t>, </a:t>
              </a:r>
              <a:r>
                <a:rPr lang="en-US" sz="1200" dirty="0" err="1" smtClean="0"/>
                <a:t>Rietveld</a:t>
              </a:r>
              <a:r>
                <a:rPr lang="en-US" sz="1200" dirty="0" smtClean="0"/>
                <a:t>,…)</a:t>
              </a:r>
            </a:p>
            <a:p>
              <a:pPr algn="ctr"/>
              <a:r>
                <a:rPr lang="en-US" sz="1200" dirty="0"/>
                <a:t>MCSTAS support + dev.</a:t>
              </a:r>
            </a:p>
            <a:p>
              <a:pPr algn="ctr"/>
              <a:r>
                <a:rPr lang="en-US" sz="1200" dirty="0" smtClean="0"/>
                <a:t>Live feedback to </a:t>
              </a:r>
              <a:br>
                <a:rPr lang="en-US" sz="1200" dirty="0" smtClean="0"/>
              </a:br>
              <a:r>
                <a:rPr lang="en-US" sz="1200" dirty="0" smtClean="0"/>
                <a:t>Inst./Expt. control</a:t>
              </a:r>
            </a:p>
            <a:p>
              <a:pPr algn="ctr"/>
              <a:r>
                <a:rPr lang="en-US" sz="1200" dirty="0" smtClean="0"/>
                <a:t>MD + DFT integration</a:t>
              </a:r>
            </a:p>
          </p:txBody>
        </p:sp>
        <p:sp>
          <p:nvSpPr>
            <p:cNvPr id="28" name="TextBox 27"/>
            <p:cNvSpPr txBox="1"/>
            <p:nvPr/>
          </p:nvSpPr>
          <p:spPr>
            <a:xfrm>
              <a:off x="2393986" y="3883213"/>
              <a:ext cx="2236384" cy="2123658"/>
            </a:xfrm>
            <a:prstGeom prst="rect">
              <a:avLst/>
            </a:prstGeom>
            <a:noFill/>
            <a:ln>
              <a:noFill/>
            </a:ln>
          </p:spPr>
          <p:txBody>
            <a:bodyPr wrap="none" rtlCol="0">
              <a:spAutoFit/>
            </a:bodyPr>
            <a:lstStyle/>
            <a:p>
              <a:pPr algn="ctr"/>
              <a:r>
                <a:rPr lang="en-US" sz="1200" dirty="0" smtClean="0"/>
                <a:t>Data Capture/Acquisition</a:t>
              </a:r>
            </a:p>
            <a:p>
              <a:pPr algn="ctr"/>
              <a:r>
                <a:rPr lang="en-US" sz="1200" dirty="0" smtClean="0"/>
                <a:t>(EPICS, detectors, monitors, SE)</a:t>
              </a:r>
            </a:p>
            <a:p>
              <a:pPr algn="ctr"/>
              <a:r>
                <a:rPr lang="en-US" sz="1200" dirty="0" smtClean="0"/>
                <a:t>Streaming data</a:t>
              </a:r>
            </a:p>
            <a:p>
              <a:pPr algn="ctr"/>
              <a:r>
                <a:rPr lang="en-US" sz="1200" dirty="0"/>
                <a:t>Dataflow </a:t>
              </a:r>
              <a:r>
                <a:rPr lang="en-US" sz="1200" dirty="0" smtClean="0"/>
                <a:t>Management &amp; </a:t>
              </a:r>
              <a:br>
                <a:rPr lang="en-US" sz="1200" dirty="0" smtClean="0"/>
              </a:br>
              <a:r>
                <a:rPr lang="en-US" sz="1200" dirty="0" smtClean="0"/>
                <a:t>Monitoring</a:t>
              </a:r>
              <a:endParaRPr lang="en-US" sz="1200" dirty="0"/>
            </a:p>
            <a:p>
              <a:pPr algn="ctr"/>
              <a:r>
                <a:rPr lang="en-US" sz="1200" dirty="0" smtClean="0"/>
                <a:t>File writers (NeXus)</a:t>
              </a:r>
            </a:p>
            <a:p>
              <a:pPr algn="ctr"/>
              <a:r>
                <a:rPr lang="en-US" sz="1200" dirty="0"/>
                <a:t>Messaging Services</a:t>
              </a:r>
            </a:p>
            <a:p>
              <a:pPr algn="ctr"/>
              <a:r>
                <a:rPr lang="en-US" sz="1200" dirty="0"/>
                <a:t>Data Catalogues</a:t>
              </a:r>
            </a:p>
            <a:p>
              <a:pPr algn="ctr"/>
              <a:r>
                <a:rPr lang="en-US" sz="1200" dirty="0" smtClean="0"/>
                <a:t>Framework for automated–       </a:t>
              </a:r>
            </a:p>
            <a:p>
              <a:pPr algn="ctr"/>
              <a:r>
                <a:rPr lang="en-US" sz="1200" dirty="0" smtClean="0"/>
                <a:t>                                    -- Reduction</a:t>
              </a:r>
            </a:p>
            <a:p>
              <a:pPr algn="ctr"/>
              <a:r>
                <a:rPr lang="en-US" sz="1200" dirty="0" smtClean="0"/>
                <a:t>                                -</a:t>
              </a:r>
              <a:r>
                <a:rPr lang="en-US" sz="1200" dirty="0"/>
                <a:t>- </a:t>
              </a:r>
              <a:r>
                <a:rPr lang="en-US" sz="1200" dirty="0" smtClean="0"/>
                <a:t>Analysis</a:t>
              </a:r>
            </a:p>
          </p:txBody>
        </p:sp>
      </p:grpSp>
      <p:grpSp>
        <p:nvGrpSpPr>
          <p:cNvPr id="3" name="Group 2"/>
          <p:cNvGrpSpPr/>
          <p:nvPr/>
        </p:nvGrpSpPr>
        <p:grpSpPr>
          <a:xfrm>
            <a:off x="532451" y="1502413"/>
            <a:ext cx="8186259" cy="2819226"/>
            <a:chOff x="532451" y="1612861"/>
            <a:chExt cx="8186259" cy="2819226"/>
          </a:xfrm>
        </p:grpSpPr>
        <p:sp>
          <p:nvSpPr>
            <p:cNvPr id="6" name="TextBox 5"/>
            <p:cNvSpPr txBox="1"/>
            <p:nvPr/>
          </p:nvSpPr>
          <p:spPr>
            <a:xfrm>
              <a:off x="3685187" y="1612861"/>
              <a:ext cx="2135521" cy="1138773"/>
            </a:xfrm>
            <a:prstGeom prst="rect">
              <a:avLst/>
            </a:prstGeom>
            <a:noFill/>
            <a:ln>
              <a:solidFill>
                <a:schemeClr val="tx1"/>
              </a:solidFill>
            </a:ln>
          </p:spPr>
          <p:txBody>
            <a:bodyPr wrap="none" rtlCol="0">
              <a:spAutoFit/>
            </a:bodyPr>
            <a:lstStyle/>
            <a:p>
              <a:pPr algn="ctr"/>
              <a:r>
                <a:rPr lang="en-US" sz="2000" dirty="0" smtClean="0"/>
                <a:t>DMSC</a:t>
              </a:r>
            </a:p>
            <a:p>
              <a:pPr algn="ctr"/>
              <a:r>
                <a:rPr lang="en-US" sz="1600" dirty="0" smtClean="0"/>
                <a:t>Management &amp; Admin.</a:t>
              </a:r>
            </a:p>
            <a:p>
              <a:pPr algn="ctr"/>
              <a:r>
                <a:rPr lang="en-US" sz="1600" dirty="0" smtClean="0"/>
                <a:t>(Mark Hagen)</a:t>
              </a:r>
            </a:p>
            <a:p>
              <a:pPr algn="ctr"/>
              <a:r>
                <a:rPr lang="en-US" sz="1600" dirty="0" smtClean="0"/>
                <a:t>13.04.01</a:t>
              </a:r>
            </a:p>
          </p:txBody>
        </p:sp>
        <p:cxnSp>
          <p:nvCxnSpPr>
            <p:cNvPr id="8" name="Straight Connector 7"/>
            <p:cNvCxnSpPr/>
            <p:nvPr/>
          </p:nvCxnSpPr>
          <p:spPr>
            <a:xfrm>
              <a:off x="1253534" y="3041487"/>
              <a:ext cx="68035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253534" y="3041487"/>
              <a:ext cx="0" cy="287635"/>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2451" y="3342169"/>
              <a:ext cx="1467068" cy="1077218"/>
            </a:xfrm>
            <a:prstGeom prst="rect">
              <a:avLst/>
            </a:prstGeom>
            <a:noFill/>
            <a:ln>
              <a:solidFill>
                <a:schemeClr val="tx1"/>
              </a:solidFill>
            </a:ln>
          </p:spPr>
          <p:txBody>
            <a:bodyPr wrap="none" rtlCol="0">
              <a:spAutoFit/>
            </a:bodyPr>
            <a:lstStyle/>
            <a:p>
              <a:pPr algn="ctr"/>
              <a:r>
                <a:rPr lang="en-US" sz="1600" dirty="0" smtClean="0"/>
                <a:t>Data Systems</a:t>
              </a:r>
              <a:br>
                <a:rPr lang="en-US" sz="1600" dirty="0" smtClean="0"/>
              </a:br>
              <a:r>
                <a:rPr lang="en-US" sz="1600" dirty="0" smtClean="0"/>
                <a:t>&amp; Technologies</a:t>
              </a:r>
            </a:p>
            <a:p>
              <a:pPr algn="ctr"/>
              <a:r>
                <a:rPr lang="en-US" sz="1600" dirty="0" smtClean="0"/>
                <a:t>(</a:t>
              </a:r>
              <a:r>
                <a:rPr lang="en-US" sz="1600" dirty="0" err="1" smtClean="0"/>
                <a:t>Sune</a:t>
              </a:r>
              <a:r>
                <a:rPr lang="en-US" sz="1600" dirty="0" smtClean="0"/>
                <a:t> </a:t>
              </a:r>
              <a:r>
                <a:rPr lang="en-US" sz="1600" dirty="0" err="1" smtClean="0"/>
                <a:t>Bahn</a:t>
              </a:r>
              <a:r>
                <a:rPr lang="en-US" sz="1600" dirty="0" smtClean="0"/>
                <a:t>)</a:t>
              </a:r>
            </a:p>
            <a:p>
              <a:pPr algn="ctr"/>
              <a:r>
                <a:rPr lang="en-US" sz="1600" dirty="0" smtClean="0"/>
                <a:t>13.04.02</a:t>
              </a:r>
              <a:endParaRPr lang="en-US" sz="800" dirty="0"/>
            </a:p>
          </p:txBody>
        </p:sp>
        <p:cxnSp>
          <p:nvCxnSpPr>
            <p:cNvPr id="11" name="Straight Connector 10"/>
            <p:cNvCxnSpPr/>
            <p:nvPr/>
          </p:nvCxnSpPr>
          <p:spPr>
            <a:xfrm>
              <a:off x="5863634" y="3041487"/>
              <a:ext cx="0" cy="287635"/>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007425" y="3342169"/>
              <a:ext cx="1712428" cy="1077218"/>
            </a:xfrm>
            <a:prstGeom prst="rect">
              <a:avLst/>
            </a:prstGeom>
            <a:noFill/>
            <a:ln>
              <a:solidFill>
                <a:schemeClr val="tx1"/>
              </a:solidFill>
            </a:ln>
          </p:spPr>
          <p:txBody>
            <a:bodyPr wrap="none" rtlCol="0">
              <a:spAutoFit/>
            </a:bodyPr>
            <a:lstStyle/>
            <a:p>
              <a:pPr algn="ctr"/>
              <a:r>
                <a:rPr lang="en-US" sz="1600" dirty="0" smtClean="0"/>
                <a:t>Inst. Data (Control </a:t>
              </a:r>
              <a:br>
                <a:rPr lang="en-US" sz="1600" dirty="0" smtClean="0"/>
              </a:br>
              <a:r>
                <a:rPr lang="en-US" sz="1600" dirty="0" smtClean="0"/>
                <a:t>&amp; Reduction)</a:t>
              </a:r>
            </a:p>
            <a:p>
              <a:pPr algn="ctr"/>
              <a:r>
                <a:rPr lang="en-US" sz="1600" dirty="0" smtClean="0"/>
                <a:t>(Jon Taylor)</a:t>
              </a:r>
              <a:endParaRPr lang="en-US" sz="1600" dirty="0"/>
            </a:p>
            <a:p>
              <a:pPr algn="ctr"/>
              <a:r>
                <a:rPr lang="en-US" sz="1600" dirty="0" smtClean="0"/>
                <a:t>13.04.03</a:t>
              </a:r>
            </a:p>
          </p:txBody>
        </p:sp>
        <p:cxnSp>
          <p:nvCxnSpPr>
            <p:cNvPr id="15" name="Straight Connector 14"/>
            <p:cNvCxnSpPr/>
            <p:nvPr/>
          </p:nvCxnSpPr>
          <p:spPr>
            <a:xfrm>
              <a:off x="8048043" y="3054187"/>
              <a:ext cx="0" cy="287635"/>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377377" y="3354869"/>
              <a:ext cx="1341333" cy="1077218"/>
            </a:xfrm>
            <a:prstGeom prst="rect">
              <a:avLst/>
            </a:prstGeom>
            <a:noFill/>
            <a:ln>
              <a:solidFill>
                <a:schemeClr val="tx1"/>
              </a:solidFill>
            </a:ln>
          </p:spPr>
          <p:txBody>
            <a:bodyPr wrap="none" rtlCol="0">
              <a:spAutoFit/>
            </a:bodyPr>
            <a:lstStyle/>
            <a:p>
              <a:pPr algn="ctr"/>
              <a:r>
                <a:rPr lang="en-US" sz="1600" dirty="0" smtClean="0"/>
                <a:t>Data Analysis</a:t>
              </a:r>
              <a:br>
                <a:rPr lang="en-US" sz="1600" dirty="0" smtClean="0"/>
              </a:br>
              <a:r>
                <a:rPr lang="en-US" sz="1600" dirty="0" smtClean="0"/>
                <a:t>&amp; Modeling</a:t>
              </a:r>
            </a:p>
            <a:p>
              <a:pPr algn="ctr"/>
              <a:r>
                <a:rPr lang="en-US" sz="1600" dirty="0" smtClean="0"/>
                <a:t>(Thomas Rod)</a:t>
              </a:r>
              <a:endParaRPr lang="en-US" sz="800" dirty="0"/>
            </a:p>
            <a:p>
              <a:pPr algn="ctr"/>
              <a:r>
                <a:rPr lang="en-US" sz="1600" dirty="0" smtClean="0"/>
                <a:t>13.04.04</a:t>
              </a:r>
              <a:endParaRPr lang="en-US" sz="1600" dirty="0"/>
            </a:p>
          </p:txBody>
        </p:sp>
        <p:cxnSp>
          <p:nvCxnSpPr>
            <p:cNvPr id="26" name="Straight Connector 25"/>
            <p:cNvCxnSpPr/>
            <p:nvPr/>
          </p:nvCxnSpPr>
          <p:spPr>
            <a:xfrm>
              <a:off x="3501434" y="3041487"/>
              <a:ext cx="0" cy="287635"/>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755178" y="3342169"/>
              <a:ext cx="1492516" cy="1077218"/>
            </a:xfrm>
            <a:prstGeom prst="rect">
              <a:avLst/>
            </a:prstGeom>
            <a:noFill/>
            <a:ln>
              <a:solidFill>
                <a:schemeClr val="tx1"/>
              </a:solidFill>
            </a:ln>
          </p:spPr>
          <p:txBody>
            <a:bodyPr wrap="none" rtlCol="0">
              <a:spAutoFit/>
            </a:bodyPr>
            <a:lstStyle/>
            <a:p>
              <a:pPr algn="ctr"/>
              <a:r>
                <a:rPr lang="en-US" sz="1600" dirty="0" smtClean="0"/>
                <a:t>Data </a:t>
              </a:r>
              <a:br>
                <a:rPr lang="en-US" sz="1600" dirty="0" smtClean="0"/>
              </a:br>
              <a:r>
                <a:rPr lang="en-US" sz="1600" dirty="0" smtClean="0"/>
                <a:t>Management</a:t>
              </a:r>
            </a:p>
            <a:p>
              <a:pPr algn="ctr"/>
              <a:r>
                <a:rPr lang="en-US" sz="1600" dirty="0" smtClean="0"/>
                <a:t>(Tobias Richter)</a:t>
              </a:r>
              <a:endParaRPr lang="en-US" sz="800" dirty="0" smtClean="0"/>
            </a:p>
            <a:p>
              <a:pPr algn="ctr"/>
              <a:r>
                <a:rPr lang="en-US" sz="1600" dirty="0" smtClean="0"/>
                <a:t>13.04.06</a:t>
              </a:r>
              <a:endParaRPr lang="en-US" sz="1600" dirty="0"/>
            </a:p>
          </p:txBody>
        </p:sp>
        <p:cxnSp>
          <p:nvCxnSpPr>
            <p:cNvPr id="29" name="Straight Connector 28"/>
            <p:cNvCxnSpPr/>
            <p:nvPr/>
          </p:nvCxnSpPr>
          <p:spPr>
            <a:xfrm>
              <a:off x="4746034" y="2762087"/>
              <a:ext cx="0" cy="287635"/>
            </a:xfrm>
            <a:prstGeom prst="line">
              <a:avLst/>
            </a:prstGeom>
          </p:spPr>
          <p:style>
            <a:lnRef idx="2">
              <a:schemeClr val="accent1"/>
            </a:lnRef>
            <a:fillRef idx="0">
              <a:schemeClr val="accent1"/>
            </a:fillRef>
            <a:effectRef idx="1">
              <a:schemeClr val="accent1"/>
            </a:effectRef>
            <a:fontRef idx="minor">
              <a:schemeClr val="tx1"/>
            </a:fontRef>
          </p:style>
        </p:cxnSp>
      </p:grpSp>
      <p:sp>
        <p:nvSpPr>
          <p:cNvPr id="22"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4</a:t>
            </a:fld>
            <a:endParaRPr lang="sv-SE" sz="1200" dirty="0"/>
          </a:p>
        </p:txBody>
      </p:sp>
      <p:sp>
        <p:nvSpPr>
          <p:cNvPr id="23" name="Title 1"/>
          <p:cNvSpPr>
            <a:spLocks noGrp="1"/>
          </p:cNvSpPr>
          <p:nvPr>
            <p:ph type="title"/>
          </p:nvPr>
        </p:nvSpPr>
        <p:spPr>
          <a:xfrm>
            <a:off x="578912" y="0"/>
            <a:ext cx="6686632" cy="1441531"/>
          </a:xfrm>
        </p:spPr>
        <p:txBody>
          <a:bodyPr/>
          <a:lstStyle/>
          <a:p>
            <a:r>
              <a:rPr lang="en-US" dirty="0" smtClean="0"/>
              <a:t>DMSC’s Group/Work Package Organization</a:t>
            </a:r>
            <a:endParaRPr lang="en-US" dirty="0"/>
          </a:p>
        </p:txBody>
      </p:sp>
    </p:spTree>
    <p:extLst>
      <p:ext uri="{BB962C8B-B14F-4D97-AF65-F5344CB8AC3E}">
        <p14:creationId xmlns="" xmlns:p14="http://schemas.microsoft.com/office/powerpoint/2010/main" val="41157948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9"/>
          <p:cNvGrpSpPr/>
          <p:nvPr/>
        </p:nvGrpSpPr>
        <p:grpSpPr>
          <a:xfrm>
            <a:off x="472772" y="4211802"/>
            <a:ext cx="8341994" cy="2233351"/>
            <a:chOff x="472772" y="4338797"/>
            <a:chExt cx="8341994" cy="2111162"/>
          </a:xfrm>
          <a:effectLst>
            <a:outerShdw blurRad="50800" dist="38100" dir="2700000" algn="tl" rotWithShape="0">
              <a:srgbClr val="000000">
                <a:alpha val="43000"/>
              </a:srgbClr>
            </a:outerShdw>
          </a:effectLst>
        </p:grpSpPr>
        <p:sp>
          <p:nvSpPr>
            <p:cNvPr id="48" name="Rectangle 47"/>
            <p:cNvSpPr/>
            <p:nvPr/>
          </p:nvSpPr>
          <p:spPr>
            <a:xfrm>
              <a:off x="472772" y="5197148"/>
              <a:ext cx="8341994" cy="1252811"/>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797624" y="4338797"/>
              <a:ext cx="4017142" cy="208764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lumMod val="60000"/>
                    <a:lumOff val="40000"/>
                  </a:schemeClr>
                </a:solidFill>
              </a:endParaRPr>
            </a:p>
          </p:txBody>
        </p:sp>
      </p:grpSp>
      <p:grpSp>
        <p:nvGrpSpPr>
          <p:cNvPr id="9" name="Group 39"/>
          <p:cNvGrpSpPr/>
          <p:nvPr/>
        </p:nvGrpSpPr>
        <p:grpSpPr>
          <a:xfrm>
            <a:off x="2062452" y="1543648"/>
            <a:ext cx="6728795" cy="2526263"/>
            <a:chOff x="1807323" y="1508374"/>
            <a:chExt cx="6784022" cy="2641402"/>
          </a:xfrm>
          <a:effectLst>
            <a:outerShdw blurRad="50800" dist="38100" dir="2700000" algn="tl" rotWithShape="0">
              <a:srgbClr val="000000">
                <a:alpha val="43000"/>
              </a:srgbClr>
            </a:outerShdw>
          </a:effectLst>
        </p:grpSpPr>
        <p:sp>
          <p:nvSpPr>
            <p:cNvPr id="6" name="Rectangle 5"/>
            <p:cNvSpPr/>
            <p:nvPr/>
          </p:nvSpPr>
          <p:spPr>
            <a:xfrm>
              <a:off x="1807323" y="1508374"/>
              <a:ext cx="6784022" cy="14821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885018" y="1542697"/>
              <a:ext cx="2706327" cy="260707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p:cNvSpPr/>
          <p:nvPr/>
        </p:nvSpPr>
        <p:spPr>
          <a:xfrm>
            <a:off x="472772" y="3292984"/>
            <a:ext cx="4067112" cy="1701903"/>
          </a:xfrm>
          <a:prstGeom prst="rect">
            <a:avLst/>
          </a:prstGeom>
          <a:solidFill>
            <a:srgbClr val="3366FF"/>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ESS_Aerial_view.jpeg"/>
          <p:cNvPicPr>
            <a:picLocks noChangeAspect="1"/>
          </p:cNvPicPr>
          <p:nvPr/>
        </p:nvPicPr>
        <p:blipFill rotWithShape="1">
          <a:blip r:embed="rId2">
            <a:extLst>
              <a:ext uri="{BEBA8EAE-BF5A-486C-A8C5-ECC9F3942E4B}">
                <a14:imgProps xmlns="" xmlns:a14="http://schemas.microsoft.com/office/drawing/2010/main">
                  <a14:imgLayer r:embed="rId3">
                    <a14:imgEffect>
                      <a14:brightnessContrast bright="10000"/>
                    </a14:imgEffect>
                  </a14:imgLayer>
                </a14:imgProps>
              </a:ext>
              <a:ext uri="{28A0092B-C50C-407E-A947-70E740481C1C}">
                <a14:useLocalDpi xmlns="" xmlns:a14="http://schemas.microsoft.com/office/drawing/2010/main" val="0"/>
              </a:ext>
            </a:extLst>
          </a:blip>
          <a:srcRect l="8983" t="45625" r="24630" b="2805"/>
          <a:stretch/>
        </p:blipFill>
        <p:spPr>
          <a:xfrm>
            <a:off x="599902" y="3378755"/>
            <a:ext cx="1557750" cy="1210104"/>
          </a:xfrm>
          <a:prstGeom prst="rect">
            <a:avLst/>
          </a:prstGeom>
          <a:solidFill>
            <a:schemeClr val="bg1"/>
          </a:solidFill>
        </p:spPr>
      </p:pic>
      <p:grpSp>
        <p:nvGrpSpPr>
          <p:cNvPr id="12" name="Group 8"/>
          <p:cNvGrpSpPr/>
          <p:nvPr/>
        </p:nvGrpSpPr>
        <p:grpSpPr>
          <a:xfrm>
            <a:off x="2278967" y="4005919"/>
            <a:ext cx="933515" cy="935887"/>
            <a:chOff x="1314644" y="2896557"/>
            <a:chExt cx="933515" cy="935887"/>
          </a:xfrm>
        </p:grpSpPr>
        <p:sp>
          <p:nvSpPr>
            <p:cNvPr id="10" name="Rectangle 9"/>
            <p:cNvSpPr/>
            <p:nvPr/>
          </p:nvSpPr>
          <p:spPr>
            <a:xfrm>
              <a:off x="1314644" y="2896557"/>
              <a:ext cx="933515" cy="9358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ogo101.gi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386964" y="2960108"/>
              <a:ext cx="794349" cy="794349"/>
            </a:xfrm>
            <a:prstGeom prst="rect">
              <a:avLst/>
            </a:prstGeom>
            <a:ln>
              <a:noFill/>
            </a:ln>
          </p:spPr>
        </p:pic>
      </p:grpSp>
      <p:grpSp>
        <p:nvGrpSpPr>
          <p:cNvPr id="13" name="Group 18"/>
          <p:cNvGrpSpPr/>
          <p:nvPr/>
        </p:nvGrpSpPr>
        <p:grpSpPr>
          <a:xfrm>
            <a:off x="3354474" y="3362691"/>
            <a:ext cx="1072896" cy="1443643"/>
            <a:chOff x="3437405" y="2542716"/>
            <a:chExt cx="1072896" cy="1443643"/>
          </a:xfrm>
        </p:grpSpPr>
        <p:pic>
          <p:nvPicPr>
            <p:cNvPr id="20" name="Picture 19"/>
            <p:cNvPicPr>
              <a:picLocks noChangeAspect="1"/>
            </p:cNvPicPr>
            <p:nvPr/>
          </p:nvPicPr>
          <p:blipFill>
            <a:blip r:embed="rId5">
              <a:extLst>
                <a:ext uri="{BEBA8EAE-BF5A-486C-A8C5-ECC9F3942E4B}">
                  <a14:imgProps xmlns="" xmlns:a14="http://schemas.microsoft.com/office/drawing/2010/main">
                    <a14:imgLayer r:embed="rId6">
                      <a14:imgEffect>
                        <a14:brightnessContrast bright="20000"/>
                      </a14:imgEffect>
                    </a14:imgLayer>
                  </a14:imgProps>
                </a:ext>
              </a:extLst>
            </a:blip>
            <a:stretch>
              <a:fillRect/>
            </a:stretch>
          </p:blipFill>
          <p:spPr>
            <a:xfrm>
              <a:off x="3437405" y="2542716"/>
              <a:ext cx="1072896" cy="1226168"/>
            </a:xfrm>
            <a:prstGeom prst="rect">
              <a:avLst/>
            </a:prstGeom>
          </p:spPr>
        </p:pic>
        <p:sp>
          <p:nvSpPr>
            <p:cNvPr id="21" name="TextBox 20"/>
            <p:cNvSpPr txBox="1"/>
            <p:nvPr/>
          </p:nvSpPr>
          <p:spPr>
            <a:xfrm>
              <a:off x="3507437" y="3709360"/>
              <a:ext cx="916687" cy="276999"/>
            </a:xfrm>
            <a:prstGeom prst="rect">
              <a:avLst/>
            </a:prstGeom>
            <a:noFill/>
          </p:spPr>
          <p:txBody>
            <a:bodyPr wrap="none" rtlCol="0">
              <a:spAutoFit/>
            </a:bodyPr>
            <a:lstStyle/>
            <a:p>
              <a:pPr algn="ctr"/>
              <a:r>
                <a:rPr lang="en-US" sz="1200" dirty="0" smtClean="0"/>
                <a:t>Control Box</a:t>
              </a:r>
              <a:endParaRPr lang="en-US" sz="1200" dirty="0"/>
            </a:p>
          </p:txBody>
        </p:sp>
      </p:grpSp>
      <p:cxnSp>
        <p:nvCxnSpPr>
          <p:cNvPr id="22" name="Straight Connector 21"/>
          <p:cNvCxnSpPr/>
          <p:nvPr/>
        </p:nvCxnSpPr>
        <p:spPr>
          <a:xfrm>
            <a:off x="2702332" y="3170647"/>
            <a:ext cx="258472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706121" y="2814139"/>
            <a:ext cx="0" cy="367649"/>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025264" y="2810565"/>
            <a:ext cx="0" cy="367649"/>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298400" y="2810565"/>
            <a:ext cx="0" cy="367649"/>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endCxn id="20" idx="0"/>
          </p:cNvCxnSpPr>
          <p:nvPr/>
        </p:nvCxnSpPr>
        <p:spPr>
          <a:xfrm flipH="1">
            <a:off x="3890922" y="3178214"/>
            <a:ext cx="3712" cy="1844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7"/>
          <a:stretch>
            <a:fillRect/>
          </a:stretch>
        </p:blipFill>
        <p:spPr>
          <a:xfrm>
            <a:off x="7810492" y="1716882"/>
            <a:ext cx="764664" cy="1152128"/>
          </a:xfrm>
          <a:prstGeom prst="rect">
            <a:avLst/>
          </a:prstGeom>
        </p:spPr>
      </p:pic>
      <p:pic>
        <p:nvPicPr>
          <p:cNvPr id="29" name="Picture 28" descr="DSC_5636_low.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6198990" y="1877509"/>
            <a:ext cx="1511196" cy="974747"/>
          </a:xfrm>
          <a:prstGeom prst="rect">
            <a:avLst/>
          </a:prstGeom>
        </p:spPr>
      </p:pic>
      <p:sp>
        <p:nvSpPr>
          <p:cNvPr id="30" name="TextBox 29"/>
          <p:cNvSpPr txBox="1"/>
          <p:nvPr/>
        </p:nvSpPr>
        <p:spPr>
          <a:xfrm>
            <a:off x="6419454" y="2805377"/>
            <a:ext cx="1048559" cy="461665"/>
          </a:xfrm>
          <a:prstGeom prst="rect">
            <a:avLst/>
          </a:prstGeom>
          <a:noFill/>
        </p:spPr>
        <p:txBody>
          <a:bodyPr wrap="none" rtlCol="0">
            <a:spAutoFit/>
          </a:bodyPr>
          <a:lstStyle/>
          <a:p>
            <a:pPr algn="r"/>
            <a:r>
              <a:rPr lang="en-US" sz="1200" dirty="0" smtClean="0"/>
              <a:t>Fast Sample</a:t>
            </a:r>
          </a:p>
          <a:p>
            <a:pPr algn="r"/>
            <a:r>
              <a:rPr lang="en-US" sz="1200" dirty="0" smtClean="0"/>
              <a:t>Environment</a:t>
            </a:r>
            <a:endParaRPr lang="en-US" sz="1200" dirty="0"/>
          </a:p>
        </p:txBody>
      </p:sp>
      <p:sp>
        <p:nvSpPr>
          <p:cNvPr id="31" name="TextBox 30"/>
          <p:cNvSpPr txBox="1"/>
          <p:nvPr/>
        </p:nvSpPr>
        <p:spPr>
          <a:xfrm>
            <a:off x="7754750" y="2822646"/>
            <a:ext cx="920144" cy="461665"/>
          </a:xfrm>
          <a:prstGeom prst="rect">
            <a:avLst/>
          </a:prstGeom>
          <a:noFill/>
        </p:spPr>
        <p:txBody>
          <a:bodyPr wrap="none" rtlCol="0">
            <a:spAutoFit/>
          </a:bodyPr>
          <a:lstStyle/>
          <a:p>
            <a:pPr algn="ctr"/>
            <a:r>
              <a:rPr lang="en-US" sz="1200" dirty="0"/>
              <a:t>D</a:t>
            </a:r>
            <a:r>
              <a:rPr lang="en-US" sz="1200" dirty="0" smtClean="0"/>
              <a:t>etectors </a:t>
            </a:r>
          </a:p>
          <a:p>
            <a:pPr algn="ctr"/>
            <a:r>
              <a:rPr lang="en-US" sz="1200" dirty="0" smtClean="0"/>
              <a:t>&amp; Monitors</a:t>
            </a:r>
            <a:endParaRPr lang="en-US" sz="1200" dirty="0"/>
          </a:p>
        </p:txBody>
      </p:sp>
      <p:sp>
        <p:nvSpPr>
          <p:cNvPr id="32" name="TextBox 31"/>
          <p:cNvSpPr txBox="1"/>
          <p:nvPr/>
        </p:nvSpPr>
        <p:spPr>
          <a:xfrm>
            <a:off x="2326744" y="3395919"/>
            <a:ext cx="838691" cy="369332"/>
          </a:xfrm>
          <a:prstGeom prst="rect">
            <a:avLst/>
          </a:prstGeom>
          <a:solidFill>
            <a:schemeClr val="bg1"/>
          </a:solidFill>
          <a:ln>
            <a:solidFill>
              <a:schemeClr val="tx1"/>
            </a:solidFill>
          </a:ln>
        </p:spPr>
        <p:txBody>
          <a:bodyPr wrap="none" rtlCol="0">
            <a:spAutoFit/>
          </a:bodyPr>
          <a:lstStyle/>
          <a:p>
            <a:pPr algn="ctr"/>
            <a:r>
              <a:rPr lang="en-US" b="1" dirty="0" smtClean="0"/>
              <a:t>Timing</a:t>
            </a:r>
            <a:endParaRPr lang="en-US" b="1" dirty="0"/>
          </a:p>
        </p:txBody>
      </p:sp>
      <p:cxnSp>
        <p:nvCxnSpPr>
          <p:cNvPr id="33" name="Straight Arrow Connector 32"/>
          <p:cNvCxnSpPr>
            <a:stCxn id="32" idx="3"/>
          </p:cNvCxnSpPr>
          <p:nvPr/>
        </p:nvCxnSpPr>
        <p:spPr>
          <a:xfrm>
            <a:off x="3165435" y="3580585"/>
            <a:ext cx="383617" cy="76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245752" y="3554588"/>
            <a:ext cx="247347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40219" y="4556738"/>
            <a:ext cx="1422234" cy="461665"/>
          </a:xfrm>
          <a:prstGeom prst="rect">
            <a:avLst/>
          </a:prstGeom>
          <a:noFill/>
        </p:spPr>
        <p:txBody>
          <a:bodyPr wrap="none" rtlCol="0">
            <a:spAutoFit/>
          </a:bodyPr>
          <a:lstStyle/>
          <a:p>
            <a:pPr algn="ctr"/>
            <a:r>
              <a:rPr lang="en-US" sz="1200" b="1" dirty="0" smtClean="0"/>
              <a:t>INTEGRATED </a:t>
            </a:r>
          </a:p>
          <a:p>
            <a:pPr algn="ctr"/>
            <a:r>
              <a:rPr lang="en-US" sz="1200" b="1" dirty="0" smtClean="0"/>
              <a:t>CONTROL SYSTEMS</a:t>
            </a:r>
            <a:endParaRPr lang="en-US" sz="1200" b="1" dirty="0"/>
          </a:p>
        </p:txBody>
      </p:sp>
      <p:sp>
        <p:nvSpPr>
          <p:cNvPr id="36" name="TextBox 35"/>
          <p:cNvSpPr txBox="1"/>
          <p:nvPr/>
        </p:nvSpPr>
        <p:spPr>
          <a:xfrm>
            <a:off x="4981065" y="1560337"/>
            <a:ext cx="2073133" cy="276999"/>
          </a:xfrm>
          <a:prstGeom prst="rect">
            <a:avLst/>
          </a:prstGeom>
          <a:noFill/>
        </p:spPr>
        <p:txBody>
          <a:bodyPr wrap="none" rtlCol="0">
            <a:spAutoFit/>
          </a:bodyPr>
          <a:lstStyle/>
          <a:p>
            <a:pPr algn="ctr"/>
            <a:r>
              <a:rPr lang="en-US" sz="1200" b="1" dirty="0" smtClean="0"/>
              <a:t>INSTRUMENT TECHNOLOGIES</a:t>
            </a:r>
            <a:endParaRPr lang="en-US" sz="1200" b="1" dirty="0"/>
          </a:p>
        </p:txBody>
      </p:sp>
      <p:cxnSp>
        <p:nvCxnSpPr>
          <p:cNvPr id="41" name="Straight Arrow Connector 40"/>
          <p:cNvCxnSpPr>
            <a:endCxn id="10" idx="1"/>
          </p:cNvCxnSpPr>
          <p:nvPr/>
        </p:nvCxnSpPr>
        <p:spPr>
          <a:xfrm>
            <a:off x="1548438" y="4069911"/>
            <a:ext cx="730529" cy="4039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32" idx="1"/>
          </p:cNvCxnSpPr>
          <p:nvPr/>
        </p:nvCxnSpPr>
        <p:spPr>
          <a:xfrm flipV="1">
            <a:off x="1548438" y="3580585"/>
            <a:ext cx="778306" cy="4438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3145636" y="4069911"/>
            <a:ext cx="534894" cy="25881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310719" y="4565366"/>
            <a:ext cx="1539139" cy="584775"/>
          </a:xfrm>
          <a:prstGeom prst="rect">
            <a:avLst/>
          </a:prstGeom>
          <a:solidFill>
            <a:schemeClr val="bg1"/>
          </a:solidFill>
          <a:ln>
            <a:solidFill>
              <a:schemeClr val="tx1"/>
            </a:solidFill>
          </a:ln>
        </p:spPr>
        <p:txBody>
          <a:bodyPr wrap="none" rtlCol="0">
            <a:spAutoFit/>
          </a:bodyPr>
          <a:lstStyle/>
          <a:p>
            <a:pPr algn="ctr"/>
            <a:r>
              <a:rPr lang="en-US" sz="1600" dirty="0" smtClean="0"/>
              <a:t>Data Aggregator</a:t>
            </a:r>
            <a:br>
              <a:rPr lang="en-US" sz="1600" dirty="0" smtClean="0"/>
            </a:br>
            <a:r>
              <a:rPr lang="en-US" sz="1600" dirty="0" smtClean="0"/>
              <a:t>&amp; Streamer</a:t>
            </a:r>
          </a:p>
        </p:txBody>
      </p:sp>
      <p:cxnSp>
        <p:nvCxnSpPr>
          <p:cNvPr id="44" name="Straight Arrow Connector 43"/>
          <p:cNvCxnSpPr/>
          <p:nvPr/>
        </p:nvCxnSpPr>
        <p:spPr>
          <a:xfrm>
            <a:off x="3212482" y="4863819"/>
            <a:ext cx="207457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6997215" y="4244492"/>
            <a:ext cx="1704989" cy="461665"/>
          </a:xfrm>
          <a:prstGeom prst="rect">
            <a:avLst/>
          </a:prstGeom>
          <a:noFill/>
        </p:spPr>
        <p:txBody>
          <a:bodyPr wrap="none" rtlCol="0">
            <a:spAutoFit/>
          </a:bodyPr>
          <a:lstStyle/>
          <a:p>
            <a:pPr algn="ctr"/>
            <a:r>
              <a:rPr lang="en-US" sz="1200" b="1" dirty="0" smtClean="0"/>
              <a:t>DATA MANAGEMENT &amp; </a:t>
            </a:r>
          </a:p>
          <a:p>
            <a:pPr algn="ctr"/>
            <a:r>
              <a:rPr lang="en-US" sz="1200" b="1" dirty="0" smtClean="0"/>
              <a:t>SOFTWARE CENTRE</a:t>
            </a:r>
            <a:endParaRPr lang="en-US" sz="1200" b="1" dirty="0"/>
          </a:p>
        </p:txBody>
      </p:sp>
      <p:sp>
        <p:nvSpPr>
          <p:cNvPr id="51" name="TextBox 50"/>
          <p:cNvSpPr txBox="1"/>
          <p:nvPr/>
        </p:nvSpPr>
        <p:spPr>
          <a:xfrm>
            <a:off x="6719228" y="3457609"/>
            <a:ext cx="1725298" cy="523220"/>
          </a:xfrm>
          <a:prstGeom prst="rect">
            <a:avLst/>
          </a:prstGeom>
          <a:solidFill>
            <a:schemeClr val="bg1"/>
          </a:solidFill>
          <a:ln>
            <a:solidFill>
              <a:schemeClr val="tx1"/>
            </a:solidFill>
          </a:ln>
        </p:spPr>
        <p:txBody>
          <a:bodyPr wrap="square" rtlCol="0">
            <a:spAutoFit/>
          </a:bodyPr>
          <a:lstStyle/>
          <a:p>
            <a:pPr algn="ctr"/>
            <a:r>
              <a:rPr lang="en-US" sz="1400" dirty="0" smtClean="0"/>
              <a:t>Fast Data </a:t>
            </a:r>
          </a:p>
          <a:p>
            <a:pPr algn="ctr"/>
            <a:r>
              <a:rPr lang="en-US" sz="1400" dirty="0" smtClean="0"/>
              <a:t>Readout</a:t>
            </a:r>
            <a:endParaRPr lang="en-US" sz="1400" dirty="0"/>
          </a:p>
        </p:txBody>
      </p:sp>
      <p:cxnSp>
        <p:nvCxnSpPr>
          <p:cNvPr id="52" name="Straight Arrow Connector 51"/>
          <p:cNvCxnSpPr/>
          <p:nvPr/>
        </p:nvCxnSpPr>
        <p:spPr>
          <a:xfrm>
            <a:off x="6970277" y="3221687"/>
            <a:ext cx="1832" cy="2177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8225661" y="3238022"/>
            <a:ext cx="1832" cy="2177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080740" y="3869755"/>
            <a:ext cx="0" cy="6824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9"/>
          <a:stretch>
            <a:fillRect/>
          </a:stretch>
        </p:blipFill>
        <p:spPr>
          <a:xfrm>
            <a:off x="6270650" y="5517599"/>
            <a:ext cx="575692" cy="575692"/>
          </a:xfrm>
          <a:prstGeom prst="rect">
            <a:avLst/>
          </a:prstGeom>
        </p:spPr>
      </p:pic>
      <p:pic>
        <p:nvPicPr>
          <p:cNvPr id="60" name="Picture 59"/>
          <p:cNvPicPr>
            <a:picLocks noChangeAspect="1"/>
          </p:cNvPicPr>
          <p:nvPr/>
        </p:nvPicPr>
        <p:blipFill>
          <a:blip r:embed="rId9"/>
          <a:stretch>
            <a:fillRect/>
          </a:stretch>
        </p:blipFill>
        <p:spPr>
          <a:xfrm>
            <a:off x="4752130" y="5513872"/>
            <a:ext cx="575692" cy="575692"/>
          </a:xfrm>
          <a:prstGeom prst="rect">
            <a:avLst/>
          </a:prstGeom>
        </p:spPr>
      </p:pic>
      <p:pic>
        <p:nvPicPr>
          <p:cNvPr id="63" name="Picture 62" descr="mantid_logo.png"/>
          <p:cNvPicPr>
            <a:picLocks noChangeAspect="1"/>
          </p:cNvPicPr>
          <p:nvPr/>
        </p:nvPicPr>
        <p:blipFill rotWithShape="1">
          <a:blip r:embed="rId10">
            <a:extLst>
              <a:ext uri="{28A0092B-C50C-407E-A947-70E740481C1C}">
                <a14:useLocalDpi xmlns="" xmlns:a14="http://schemas.microsoft.com/office/drawing/2010/main" val="0"/>
              </a:ext>
            </a:extLst>
          </a:blip>
          <a:srcRect t="8024" b="13074"/>
          <a:stretch/>
        </p:blipFill>
        <p:spPr>
          <a:xfrm>
            <a:off x="5418755" y="5754954"/>
            <a:ext cx="763178" cy="325274"/>
          </a:xfrm>
          <a:prstGeom prst="rect">
            <a:avLst/>
          </a:prstGeom>
        </p:spPr>
      </p:pic>
      <p:cxnSp>
        <p:nvCxnSpPr>
          <p:cNvPr id="65" name="Straight Arrow Connector 64"/>
          <p:cNvCxnSpPr/>
          <p:nvPr/>
        </p:nvCxnSpPr>
        <p:spPr>
          <a:xfrm>
            <a:off x="6560551" y="5166965"/>
            <a:ext cx="0" cy="3741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5037743" y="5361219"/>
            <a:ext cx="0" cy="1827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688466" y="5174292"/>
            <a:ext cx="0" cy="1126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4100286" y="5270207"/>
            <a:ext cx="156841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a:off x="5037744" y="5370290"/>
            <a:ext cx="1042996" cy="0"/>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095921" y="5155547"/>
            <a:ext cx="0" cy="2121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2062453" y="5270082"/>
            <a:ext cx="2150991" cy="973690"/>
          </a:xfrm>
          <a:prstGeom prst="rect">
            <a:avLst/>
          </a:prstGeom>
          <a:noFill/>
          <a:ln w="12700">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3" name="Picture 82" descr="mantid_logo.png"/>
          <p:cNvPicPr>
            <a:picLocks noChangeAspect="1"/>
          </p:cNvPicPr>
          <p:nvPr/>
        </p:nvPicPr>
        <p:blipFill rotWithShape="1">
          <a:blip r:embed="rId10">
            <a:extLst>
              <a:ext uri="{28A0092B-C50C-407E-A947-70E740481C1C}">
                <a14:useLocalDpi xmlns="" xmlns:a14="http://schemas.microsoft.com/office/drawing/2010/main" val="0"/>
              </a:ext>
            </a:extLst>
          </a:blip>
          <a:srcRect t="8024" b="13074"/>
          <a:stretch/>
        </p:blipFill>
        <p:spPr>
          <a:xfrm>
            <a:off x="3330405" y="5327517"/>
            <a:ext cx="763178" cy="325274"/>
          </a:xfrm>
          <a:prstGeom prst="rect">
            <a:avLst/>
          </a:prstGeom>
        </p:spPr>
      </p:pic>
      <p:sp>
        <p:nvSpPr>
          <p:cNvPr id="84" name="TextBox 83"/>
          <p:cNvSpPr txBox="1"/>
          <p:nvPr/>
        </p:nvSpPr>
        <p:spPr>
          <a:xfrm>
            <a:off x="4412652" y="6058216"/>
            <a:ext cx="1256049" cy="276999"/>
          </a:xfrm>
          <a:prstGeom prst="rect">
            <a:avLst/>
          </a:prstGeom>
          <a:noFill/>
        </p:spPr>
        <p:txBody>
          <a:bodyPr wrap="none" rtlCol="0">
            <a:spAutoFit/>
          </a:bodyPr>
          <a:lstStyle/>
          <a:p>
            <a:pPr algn="ctr"/>
            <a:r>
              <a:rPr lang="en-US" sz="1200" b="1" dirty="0" smtClean="0"/>
              <a:t>ESS Server Room</a:t>
            </a:r>
          </a:p>
        </p:txBody>
      </p:sp>
      <p:sp>
        <p:nvSpPr>
          <p:cNvPr id="85" name="TextBox 84"/>
          <p:cNvSpPr txBox="1"/>
          <p:nvPr/>
        </p:nvSpPr>
        <p:spPr>
          <a:xfrm>
            <a:off x="5825600" y="6065480"/>
            <a:ext cx="1424237" cy="276999"/>
          </a:xfrm>
          <a:prstGeom prst="rect">
            <a:avLst/>
          </a:prstGeom>
          <a:noFill/>
        </p:spPr>
        <p:txBody>
          <a:bodyPr wrap="none" rtlCol="0">
            <a:spAutoFit/>
          </a:bodyPr>
          <a:lstStyle/>
          <a:p>
            <a:pPr algn="ctr"/>
            <a:r>
              <a:rPr lang="en-US" sz="1200" b="1" dirty="0" smtClean="0"/>
              <a:t>DMSC Server Room</a:t>
            </a:r>
          </a:p>
        </p:txBody>
      </p:sp>
      <p:sp>
        <p:nvSpPr>
          <p:cNvPr id="91" name="TextBox 90"/>
          <p:cNvSpPr txBox="1"/>
          <p:nvPr/>
        </p:nvSpPr>
        <p:spPr>
          <a:xfrm>
            <a:off x="2110571" y="5315759"/>
            <a:ext cx="1105929" cy="523220"/>
          </a:xfrm>
          <a:prstGeom prst="rect">
            <a:avLst/>
          </a:prstGeom>
          <a:solidFill>
            <a:schemeClr val="bg1"/>
          </a:solidFill>
          <a:ln>
            <a:solidFill>
              <a:schemeClr val="tx1"/>
            </a:solidFill>
          </a:ln>
        </p:spPr>
        <p:txBody>
          <a:bodyPr wrap="none" rtlCol="0">
            <a:spAutoFit/>
          </a:bodyPr>
          <a:lstStyle/>
          <a:p>
            <a:pPr algn="ctr"/>
            <a:r>
              <a:rPr lang="en-US" sz="1400" dirty="0" smtClean="0"/>
              <a:t>User Control</a:t>
            </a:r>
          </a:p>
          <a:p>
            <a:pPr algn="ctr"/>
            <a:r>
              <a:rPr lang="en-US" sz="1400" dirty="0" smtClean="0"/>
              <a:t>Interface</a:t>
            </a:r>
            <a:endParaRPr lang="en-US" sz="1400" dirty="0"/>
          </a:p>
        </p:txBody>
      </p:sp>
      <p:cxnSp>
        <p:nvCxnSpPr>
          <p:cNvPr id="92" name="Straight Arrow Connector 91"/>
          <p:cNvCxnSpPr/>
          <p:nvPr/>
        </p:nvCxnSpPr>
        <p:spPr>
          <a:xfrm>
            <a:off x="2706121" y="4932772"/>
            <a:ext cx="0" cy="37412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a:off x="3145637" y="6393204"/>
            <a:ext cx="5108106" cy="0"/>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582450" y="6191975"/>
            <a:ext cx="1821082" cy="276999"/>
          </a:xfrm>
          <a:prstGeom prst="rect">
            <a:avLst/>
          </a:prstGeom>
          <a:noFill/>
        </p:spPr>
        <p:txBody>
          <a:bodyPr wrap="none" rtlCol="0">
            <a:spAutoFit/>
          </a:bodyPr>
          <a:lstStyle/>
          <a:p>
            <a:pPr algn="ctr"/>
            <a:r>
              <a:rPr lang="en-US" sz="1200" b="1" dirty="0" smtClean="0"/>
              <a:t>Instrument Control Room</a:t>
            </a:r>
          </a:p>
        </p:txBody>
      </p:sp>
      <p:cxnSp>
        <p:nvCxnSpPr>
          <p:cNvPr id="97" name="Straight Arrow Connector 96"/>
          <p:cNvCxnSpPr/>
          <p:nvPr/>
        </p:nvCxnSpPr>
        <p:spPr>
          <a:xfrm>
            <a:off x="3140268" y="6254586"/>
            <a:ext cx="0" cy="136142"/>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6562029" y="6266289"/>
            <a:ext cx="0" cy="136142"/>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5051295" y="6266289"/>
            <a:ext cx="0" cy="136142"/>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2182948" y="5888637"/>
            <a:ext cx="1924625" cy="307777"/>
          </a:xfrm>
          <a:prstGeom prst="rect">
            <a:avLst/>
          </a:prstGeom>
          <a:solidFill>
            <a:schemeClr val="bg1"/>
          </a:solidFill>
          <a:ln>
            <a:solidFill>
              <a:schemeClr val="tx1"/>
            </a:solidFill>
          </a:ln>
        </p:spPr>
        <p:txBody>
          <a:bodyPr wrap="none" rtlCol="0">
            <a:spAutoFit/>
          </a:bodyPr>
          <a:lstStyle/>
          <a:p>
            <a:pPr algn="ctr"/>
            <a:r>
              <a:rPr lang="en-US" sz="1400" dirty="0" smtClean="0"/>
              <a:t>Data Analysis Interfaces</a:t>
            </a:r>
            <a:endParaRPr lang="en-US" sz="1400" dirty="0"/>
          </a:p>
        </p:txBody>
      </p:sp>
      <p:sp>
        <p:nvSpPr>
          <p:cNvPr id="107" name="TextBox 106"/>
          <p:cNvSpPr txBox="1"/>
          <p:nvPr/>
        </p:nvSpPr>
        <p:spPr>
          <a:xfrm>
            <a:off x="5383334" y="5429610"/>
            <a:ext cx="832280" cy="338554"/>
          </a:xfrm>
          <a:prstGeom prst="rect">
            <a:avLst/>
          </a:prstGeom>
          <a:noFill/>
        </p:spPr>
        <p:txBody>
          <a:bodyPr wrap="none" rtlCol="0">
            <a:spAutoFit/>
          </a:bodyPr>
          <a:lstStyle/>
          <a:p>
            <a:pPr algn="ctr"/>
            <a:r>
              <a:rPr lang="en-US" sz="800" dirty="0" smtClean="0"/>
              <a:t>Automated</a:t>
            </a:r>
          </a:p>
          <a:p>
            <a:pPr algn="ctr"/>
            <a:r>
              <a:rPr lang="en-US" sz="800" dirty="0" smtClean="0"/>
              <a:t>Post Processing</a:t>
            </a:r>
            <a:endParaRPr lang="en-US" sz="800" dirty="0"/>
          </a:p>
        </p:txBody>
      </p:sp>
      <p:sp>
        <p:nvSpPr>
          <p:cNvPr id="109" name="TextBox 108"/>
          <p:cNvSpPr txBox="1"/>
          <p:nvPr/>
        </p:nvSpPr>
        <p:spPr>
          <a:xfrm>
            <a:off x="3174886" y="5591269"/>
            <a:ext cx="1056700" cy="338554"/>
          </a:xfrm>
          <a:prstGeom prst="rect">
            <a:avLst/>
          </a:prstGeom>
          <a:noFill/>
        </p:spPr>
        <p:txBody>
          <a:bodyPr wrap="none" rtlCol="0">
            <a:spAutoFit/>
          </a:bodyPr>
          <a:lstStyle/>
          <a:p>
            <a:pPr algn="ctr"/>
            <a:r>
              <a:rPr lang="en-US" sz="800" dirty="0" smtClean="0"/>
              <a:t>Live, Local &amp; Remote</a:t>
            </a:r>
          </a:p>
          <a:p>
            <a:pPr algn="ctr"/>
            <a:r>
              <a:rPr lang="en-US" sz="800" dirty="0" smtClean="0"/>
              <a:t>Data Reduction</a:t>
            </a:r>
            <a:endParaRPr lang="en-US" sz="800" dirty="0"/>
          </a:p>
        </p:txBody>
      </p:sp>
      <p:pic>
        <p:nvPicPr>
          <p:cNvPr id="3" name="Picture 2" descr="scientist_mirrored.jpe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603935" y="5259073"/>
            <a:ext cx="1338102" cy="957486"/>
          </a:xfrm>
          <a:prstGeom prst="rect">
            <a:avLst/>
          </a:prstGeom>
        </p:spPr>
      </p:pic>
      <p:grpSp>
        <p:nvGrpSpPr>
          <p:cNvPr id="102" name="Group 101"/>
          <p:cNvGrpSpPr/>
          <p:nvPr/>
        </p:nvGrpSpPr>
        <p:grpSpPr>
          <a:xfrm>
            <a:off x="3410370" y="1782823"/>
            <a:ext cx="1185391" cy="1045861"/>
            <a:chOff x="2038755" y="1782823"/>
            <a:chExt cx="1185391" cy="1045861"/>
          </a:xfrm>
        </p:grpSpPr>
        <p:pic>
          <p:nvPicPr>
            <p:cNvPr id="112" name="Picture 111" descr="eval.esss.lu.se_DocDB_0002_000274_015_TDR_online_ver_ch2.pdf.png"/>
            <p:cNvPicPr>
              <a:picLocks noChangeAspect="1"/>
            </p:cNvPicPr>
            <p:nvPr/>
          </p:nvPicPr>
          <p:blipFill>
            <a:blip r:embed="rId12">
              <a:clrChange>
                <a:clrFrom>
                  <a:srgbClr val="FAF9FA"/>
                </a:clrFrom>
                <a:clrTo>
                  <a:srgbClr val="FAF9FA">
                    <a:alpha val="0"/>
                  </a:srgbClr>
                </a:clrTo>
              </a:clrChange>
              <a:extLst>
                <a:ext uri="{28A0092B-C50C-407E-A947-70E740481C1C}">
                  <a14:useLocalDpi xmlns="" xmlns:a14="http://schemas.microsoft.com/office/drawing/2010/main" val="0"/>
                </a:ext>
              </a:extLst>
            </a:blip>
            <a:stretch>
              <a:fillRect/>
            </a:stretch>
          </p:blipFill>
          <p:spPr>
            <a:xfrm>
              <a:off x="2272716" y="1782823"/>
              <a:ext cx="689698" cy="777323"/>
            </a:xfrm>
            <a:prstGeom prst="rect">
              <a:avLst/>
            </a:prstGeom>
          </p:spPr>
        </p:pic>
        <p:sp>
          <p:nvSpPr>
            <p:cNvPr id="113" name="TextBox 112"/>
            <p:cNvSpPr txBox="1"/>
            <p:nvPr/>
          </p:nvSpPr>
          <p:spPr>
            <a:xfrm>
              <a:off x="2038755" y="2551685"/>
              <a:ext cx="1185391" cy="276999"/>
            </a:xfrm>
            <a:prstGeom prst="rect">
              <a:avLst/>
            </a:prstGeom>
            <a:noFill/>
          </p:spPr>
          <p:txBody>
            <a:bodyPr wrap="none" rtlCol="0">
              <a:spAutoFit/>
            </a:bodyPr>
            <a:lstStyle/>
            <a:p>
              <a:r>
                <a:rPr lang="en-US" sz="1200" dirty="0" smtClean="0"/>
                <a:t>Motion Control</a:t>
              </a:r>
              <a:endParaRPr lang="en-US" sz="1200" dirty="0"/>
            </a:p>
          </p:txBody>
        </p:sp>
      </p:grpSp>
      <p:grpSp>
        <p:nvGrpSpPr>
          <p:cNvPr id="88" name="Group 87"/>
          <p:cNvGrpSpPr/>
          <p:nvPr/>
        </p:nvGrpSpPr>
        <p:grpSpPr>
          <a:xfrm>
            <a:off x="2256595" y="1879896"/>
            <a:ext cx="890772" cy="945214"/>
            <a:chOff x="4856132" y="1879896"/>
            <a:chExt cx="890772" cy="945214"/>
          </a:xfrm>
        </p:grpSpPr>
        <p:sp>
          <p:nvSpPr>
            <p:cNvPr id="87" name="TextBox 86"/>
            <p:cNvSpPr txBox="1"/>
            <p:nvPr/>
          </p:nvSpPr>
          <p:spPr>
            <a:xfrm>
              <a:off x="4878219" y="2548111"/>
              <a:ext cx="851916" cy="276999"/>
            </a:xfrm>
            <a:prstGeom prst="rect">
              <a:avLst/>
            </a:prstGeom>
            <a:noFill/>
          </p:spPr>
          <p:txBody>
            <a:bodyPr wrap="none" rtlCol="0">
              <a:spAutoFit/>
            </a:bodyPr>
            <a:lstStyle/>
            <a:p>
              <a:r>
                <a:rPr lang="en-US" sz="1200" dirty="0" smtClean="0"/>
                <a:t>Choppers</a:t>
              </a:r>
              <a:endParaRPr lang="en-US" sz="1200" dirty="0"/>
            </a:p>
          </p:txBody>
        </p:sp>
        <p:pic>
          <p:nvPicPr>
            <p:cNvPr id="86" name="Picture 40"/>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4856132" y="1879896"/>
              <a:ext cx="890772" cy="666122"/>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pic>
        <p:nvPicPr>
          <p:cNvPr id="95" name="Picture 32" descr="MC900282276[1]"/>
          <p:cNvPicPr>
            <a:picLocks noChangeAspect="1" noChangeArrowheads="1"/>
          </p:cNvPicPr>
          <p:nvPr/>
        </p:nvPicPr>
        <p:blipFill>
          <a:blip r:embed="rId14" cstate="print"/>
          <a:srcRect/>
          <a:stretch>
            <a:fillRect/>
          </a:stretch>
        </p:blipFill>
        <p:spPr bwMode="auto">
          <a:xfrm>
            <a:off x="7952019" y="5676576"/>
            <a:ext cx="656805" cy="548412"/>
          </a:xfrm>
          <a:prstGeom prst="rect">
            <a:avLst/>
          </a:prstGeom>
          <a:solidFill>
            <a:schemeClr val="bg1"/>
          </a:solidFill>
        </p:spPr>
      </p:pic>
      <p:pic>
        <p:nvPicPr>
          <p:cNvPr id="94" name="Picture 93" descr="C:\Users\mark\Dropbox\DMSC\Apr 30 Meeting\lunarc_platon.jpg"/>
          <p:cNvPicPr/>
          <p:nvPr/>
        </p:nvPicPr>
        <p:blipFill>
          <a:blip r:embed="rId15"/>
          <a:srcRect/>
          <a:stretch>
            <a:fillRect/>
          </a:stretch>
        </p:blipFill>
        <p:spPr bwMode="auto">
          <a:xfrm>
            <a:off x="7136802" y="4714893"/>
            <a:ext cx="1077752" cy="876376"/>
          </a:xfrm>
          <a:prstGeom prst="rect">
            <a:avLst/>
          </a:prstGeom>
          <a:noFill/>
          <a:ln w="9525">
            <a:noFill/>
            <a:miter lim="800000"/>
            <a:headEnd/>
            <a:tailEnd/>
          </a:ln>
        </p:spPr>
      </p:pic>
      <p:cxnSp>
        <p:nvCxnSpPr>
          <p:cNvPr id="122" name="Straight Arrow Connector 121"/>
          <p:cNvCxnSpPr/>
          <p:nvPr/>
        </p:nvCxnSpPr>
        <p:spPr>
          <a:xfrm>
            <a:off x="7675678" y="5604332"/>
            <a:ext cx="0" cy="743946"/>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8281989" y="6261933"/>
            <a:ext cx="0" cy="136142"/>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548438" y="5676576"/>
            <a:ext cx="482707" cy="91588"/>
          </a:xfrm>
          <a:prstGeom prst="line">
            <a:avLst/>
          </a:prstGeom>
          <a:ln w="12700">
            <a:solidFill>
              <a:schemeClr val="tx1"/>
            </a:solidFill>
            <a:prstDash val="lgDash"/>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a:off x="6067677" y="3850626"/>
            <a:ext cx="648794" cy="0"/>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grpSp>
        <p:nvGrpSpPr>
          <p:cNvPr id="148" name="Group 147"/>
          <p:cNvGrpSpPr/>
          <p:nvPr/>
        </p:nvGrpSpPr>
        <p:grpSpPr>
          <a:xfrm>
            <a:off x="6721502" y="3457329"/>
            <a:ext cx="1725298" cy="523220"/>
            <a:chOff x="8360810" y="3610009"/>
            <a:chExt cx="1725298" cy="523220"/>
          </a:xfrm>
        </p:grpSpPr>
        <p:sp>
          <p:nvSpPr>
            <p:cNvPr id="146" name="TextBox 145"/>
            <p:cNvSpPr txBox="1">
              <a:spLocks noChangeAspect="1"/>
            </p:cNvSpPr>
            <p:nvPr/>
          </p:nvSpPr>
          <p:spPr>
            <a:xfrm>
              <a:off x="8360810" y="3610009"/>
              <a:ext cx="1725298" cy="523220"/>
            </a:xfrm>
            <a:prstGeom prst="rect">
              <a:avLst/>
            </a:prstGeom>
            <a:solidFill>
              <a:schemeClr val="bg1"/>
            </a:solidFill>
            <a:ln>
              <a:solidFill>
                <a:schemeClr val="tx1"/>
              </a:solidFill>
            </a:ln>
          </p:spPr>
          <p:txBody>
            <a:bodyPr wrap="square" rtlCol="0">
              <a:spAutoFit/>
            </a:bodyPr>
            <a:lstStyle/>
            <a:p>
              <a:pPr algn="ctr"/>
              <a:r>
                <a:rPr lang="en-US" sz="1400" dirty="0" smtClean="0"/>
                <a:t>Fast Data Electronics</a:t>
              </a:r>
            </a:p>
            <a:p>
              <a:pPr algn="ctr"/>
              <a:endParaRPr lang="en-US" sz="1400" dirty="0" smtClean="0"/>
            </a:p>
          </p:txBody>
        </p:sp>
        <p:sp>
          <p:nvSpPr>
            <p:cNvPr id="147" name="TextBox 146"/>
            <p:cNvSpPr txBox="1"/>
            <p:nvPr/>
          </p:nvSpPr>
          <p:spPr>
            <a:xfrm>
              <a:off x="8566597" y="3862721"/>
              <a:ext cx="1359411" cy="233910"/>
            </a:xfrm>
            <a:prstGeom prst="rect">
              <a:avLst/>
            </a:prstGeom>
            <a:solidFill>
              <a:schemeClr val="accent6"/>
            </a:solidFill>
          </p:spPr>
          <p:txBody>
            <a:bodyPr wrap="none" tIns="9144" bIns="9144" rtlCol="0">
              <a:spAutoFit/>
            </a:bodyPr>
            <a:lstStyle/>
            <a:p>
              <a:r>
                <a:rPr lang="en-US" sz="1400" dirty="0" smtClean="0"/>
                <a:t>Event formation</a:t>
              </a:r>
              <a:endParaRPr lang="en-US" sz="1400" dirty="0"/>
            </a:p>
          </p:txBody>
        </p:sp>
      </p:grpSp>
      <p:grpSp>
        <p:nvGrpSpPr>
          <p:cNvPr id="98" name="Group 97"/>
          <p:cNvGrpSpPr/>
          <p:nvPr/>
        </p:nvGrpSpPr>
        <p:grpSpPr>
          <a:xfrm>
            <a:off x="4581248" y="2040312"/>
            <a:ext cx="1647281" cy="788372"/>
            <a:chOff x="3222696" y="2040312"/>
            <a:chExt cx="1647281" cy="788372"/>
          </a:xfrm>
        </p:grpSpPr>
        <p:pic>
          <p:nvPicPr>
            <p:cNvPr id="99" name="Picture 98" descr="340pomain.pn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3269646" y="2040312"/>
              <a:ext cx="1416592" cy="446076"/>
            </a:xfrm>
            <a:prstGeom prst="rect">
              <a:avLst/>
            </a:prstGeom>
          </p:spPr>
        </p:pic>
        <p:sp>
          <p:nvSpPr>
            <p:cNvPr id="101" name="TextBox 100"/>
            <p:cNvSpPr txBox="1"/>
            <p:nvPr/>
          </p:nvSpPr>
          <p:spPr>
            <a:xfrm>
              <a:off x="3222696" y="2551685"/>
              <a:ext cx="1647281" cy="276999"/>
            </a:xfrm>
            <a:prstGeom prst="rect">
              <a:avLst/>
            </a:prstGeom>
            <a:noFill/>
          </p:spPr>
          <p:txBody>
            <a:bodyPr wrap="none" rtlCol="0">
              <a:spAutoFit/>
            </a:bodyPr>
            <a:lstStyle/>
            <a:p>
              <a:r>
                <a:rPr lang="en-US" sz="1200" dirty="0" smtClean="0"/>
                <a:t>Sample Environment</a:t>
              </a:r>
              <a:endParaRPr lang="en-US" sz="1200" dirty="0"/>
            </a:p>
          </p:txBody>
        </p:sp>
      </p:grpSp>
      <p:sp>
        <p:nvSpPr>
          <p:cNvPr id="90"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5</a:t>
            </a:fld>
            <a:endParaRPr lang="sv-SE" sz="1200" dirty="0"/>
          </a:p>
        </p:txBody>
      </p:sp>
      <p:sp>
        <p:nvSpPr>
          <p:cNvPr id="103" name="Title 1"/>
          <p:cNvSpPr>
            <a:spLocks noGrp="1"/>
          </p:cNvSpPr>
          <p:nvPr>
            <p:ph type="title"/>
          </p:nvPr>
        </p:nvSpPr>
        <p:spPr>
          <a:xfrm>
            <a:off x="578912" y="0"/>
            <a:ext cx="6686632" cy="1441531"/>
          </a:xfrm>
        </p:spPr>
        <p:txBody>
          <a:bodyPr/>
          <a:lstStyle/>
          <a:p>
            <a:r>
              <a:rPr lang="en-US" dirty="0" smtClean="0"/>
              <a:t>DMSC’s Domain and Interfaces</a:t>
            </a:r>
            <a:endParaRPr lang="en-US" dirty="0"/>
          </a:p>
        </p:txBody>
      </p:sp>
    </p:spTree>
    <p:extLst>
      <p:ext uri="{BB962C8B-B14F-4D97-AF65-F5344CB8AC3E}">
        <p14:creationId xmlns="" xmlns:p14="http://schemas.microsoft.com/office/powerpoint/2010/main" val="2095757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schemeClr val="tx1"/>
                </a:solidFill>
              </a:rPr>
              <a:pPr/>
              <a:t>6</a:t>
            </a:fld>
            <a:endParaRPr lang="sv-SE" dirty="0">
              <a:solidFill>
                <a:schemeClr val="tx1"/>
              </a:solidFill>
            </a:endParaRPr>
          </a:p>
        </p:txBody>
      </p:sp>
      <p:sp>
        <p:nvSpPr>
          <p:cNvPr id="5" name="TextBox 4"/>
          <p:cNvSpPr txBox="1"/>
          <p:nvPr/>
        </p:nvSpPr>
        <p:spPr>
          <a:xfrm>
            <a:off x="75337" y="1523890"/>
            <a:ext cx="8969122" cy="5078314"/>
          </a:xfrm>
          <a:prstGeom prst="rect">
            <a:avLst/>
          </a:prstGeom>
          <a:noFill/>
        </p:spPr>
        <p:txBody>
          <a:bodyPr wrap="none" rtlCol="0">
            <a:spAutoFit/>
          </a:bodyPr>
          <a:lstStyle/>
          <a:p>
            <a:pPr>
              <a:buFont typeface="Wingdings" pitchFamily="2" charset="2"/>
              <a:buChar char="Ø"/>
            </a:pPr>
            <a:r>
              <a:rPr lang="en-US" dirty="0" smtClean="0"/>
              <a:t>75% of DMSC’s work is software development, 25% hardware</a:t>
            </a:r>
          </a:p>
          <a:p>
            <a:pPr>
              <a:buFont typeface="Wingdings" pitchFamily="2" charset="2"/>
              <a:buChar char="Ø"/>
            </a:pPr>
            <a:endParaRPr lang="en-US" dirty="0" smtClean="0"/>
          </a:p>
          <a:p>
            <a:pPr>
              <a:buFont typeface="Wingdings" pitchFamily="2" charset="2"/>
              <a:buChar char="Ø"/>
            </a:pPr>
            <a:r>
              <a:rPr lang="en-US" dirty="0" smtClean="0"/>
              <a:t> Basic strategy for construction is:</a:t>
            </a:r>
          </a:p>
          <a:p>
            <a:pPr lvl="1">
              <a:buFont typeface="Wingdings" pitchFamily="2" charset="2"/>
              <a:buChar char="§"/>
            </a:pPr>
            <a:r>
              <a:rPr lang="en-US" dirty="0" smtClean="0"/>
              <a:t> Small core teams at DMSC (integration, coordination + work!)</a:t>
            </a:r>
          </a:p>
          <a:p>
            <a:pPr lvl="1">
              <a:buFont typeface="Wingdings" pitchFamily="2" charset="2"/>
              <a:buChar char="§"/>
            </a:pPr>
            <a:r>
              <a:rPr lang="en-US" dirty="0" smtClean="0"/>
              <a:t> In-kind teams working on software development packages</a:t>
            </a:r>
          </a:p>
          <a:p>
            <a:pPr lvl="1">
              <a:buFont typeface="Wingdings" pitchFamily="2" charset="2"/>
              <a:buChar char="§"/>
            </a:pPr>
            <a:r>
              <a:rPr lang="en-US" dirty="0"/>
              <a:t> </a:t>
            </a:r>
            <a:r>
              <a:rPr lang="en-US" dirty="0" smtClean="0"/>
              <a:t>Evolutionary approach from existing software</a:t>
            </a:r>
            <a:br>
              <a:rPr lang="en-US" dirty="0" smtClean="0"/>
            </a:br>
            <a:endParaRPr lang="en-US" dirty="0" smtClean="0"/>
          </a:p>
          <a:p>
            <a:pPr>
              <a:buFont typeface="Wingdings" pitchFamily="2" charset="2"/>
              <a:buChar char="Ø"/>
            </a:pPr>
            <a:r>
              <a:rPr lang="en-US" dirty="0" smtClean="0"/>
              <a:t> Leverage In-Kind contributions to DMSC across the entire </a:t>
            </a:r>
            <a:br>
              <a:rPr lang="en-US" dirty="0" smtClean="0"/>
            </a:br>
            <a:r>
              <a:rPr lang="en-US" dirty="0" smtClean="0"/>
              <a:t>    suite of ESS instruments</a:t>
            </a:r>
          </a:p>
          <a:p>
            <a:pPr>
              <a:buFont typeface="Wingdings" pitchFamily="2" charset="2"/>
              <a:buChar char="Ø"/>
            </a:pPr>
            <a:r>
              <a:rPr lang="en-US" dirty="0" smtClean="0"/>
              <a:t> Leverage the </a:t>
            </a:r>
            <a:r>
              <a:rPr lang="en-US" i="1" dirty="0" smtClean="0"/>
              <a:t>experience, knowledge and skills </a:t>
            </a:r>
            <a:r>
              <a:rPr lang="en-US" dirty="0" smtClean="0"/>
              <a:t>from European </a:t>
            </a:r>
            <a:br>
              <a:rPr lang="en-US" dirty="0" smtClean="0"/>
            </a:br>
            <a:r>
              <a:rPr lang="en-US" dirty="0" smtClean="0"/>
              <a:t>     neutron scattering facilities &amp; universities</a:t>
            </a:r>
          </a:p>
          <a:p>
            <a:pPr>
              <a:buFont typeface="Wingdings" pitchFamily="2" charset="2"/>
              <a:buChar char="Ø"/>
            </a:pPr>
            <a:r>
              <a:rPr lang="en-US" dirty="0" smtClean="0"/>
              <a:t> Leverage software developments at neutron facilities</a:t>
            </a:r>
          </a:p>
          <a:p>
            <a:pPr>
              <a:buFont typeface="Wingdings" pitchFamily="2" charset="2"/>
              <a:buChar char="Ø"/>
            </a:pPr>
            <a:r>
              <a:rPr lang="en-US" dirty="0" smtClean="0"/>
              <a:t> Leverage software developments from EU projects</a:t>
            </a:r>
          </a:p>
          <a:p>
            <a:pPr>
              <a:buFont typeface="Wingdings" pitchFamily="2" charset="2"/>
              <a:buChar char="Ø"/>
            </a:pPr>
            <a:r>
              <a:rPr lang="en-US" dirty="0" smtClean="0"/>
              <a:t> Software developments from/for DMSC/ESS can </a:t>
            </a:r>
            <a:r>
              <a:rPr lang="en-US" i="1" dirty="0" smtClean="0"/>
              <a:t>feedback</a:t>
            </a:r>
            <a:r>
              <a:rPr lang="en-US" dirty="0" smtClean="0"/>
              <a:t> to the current facilities </a:t>
            </a:r>
          </a:p>
          <a:p>
            <a:pPr>
              <a:buFont typeface="Wingdings" pitchFamily="2" charset="2"/>
              <a:buChar char="Ø"/>
            </a:pPr>
            <a:endParaRPr lang="en-US" dirty="0" smtClean="0"/>
          </a:p>
          <a:p>
            <a:pPr>
              <a:buFont typeface="Wingdings" pitchFamily="2" charset="2"/>
              <a:buChar char="Ø"/>
            </a:pPr>
            <a:r>
              <a:rPr lang="en-US" dirty="0" smtClean="0"/>
              <a:t> The core teams are important:</a:t>
            </a:r>
          </a:p>
          <a:p>
            <a:pPr lvl="1">
              <a:buFont typeface="Wingdings" pitchFamily="2" charset="2"/>
              <a:buChar char="§"/>
            </a:pPr>
            <a:r>
              <a:rPr lang="en-US" dirty="0" smtClean="0"/>
              <a:t> The integration of the software projects with each other &amp; instruments &amp; ESS (ICS, etc.)</a:t>
            </a:r>
          </a:p>
          <a:p>
            <a:pPr lvl="1">
              <a:buFont typeface="Wingdings" pitchFamily="2" charset="2"/>
              <a:buChar char="§"/>
            </a:pPr>
            <a:r>
              <a:rPr lang="en-US" dirty="0" smtClean="0"/>
              <a:t> The smooth continuation from Construction into Operations </a:t>
            </a:r>
            <a:endParaRPr lang="en-GB" dirty="0"/>
          </a:p>
        </p:txBody>
      </p:sp>
      <p:pic>
        <p:nvPicPr>
          <p:cNvPr id="6" name="Picture 5" descr="Labs_Europe3_screen.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708368" y="1563298"/>
            <a:ext cx="2268121" cy="2204766"/>
          </a:xfrm>
          <a:prstGeom prst="rect">
            <a:avLst/>
          </a:prstGeom>
        </p:spPr>
      </p:pic>
    </p:spTree>
    <p:extLst>
      <p:ext uri="{BB962C8B-B14F-4D97-AF65-F5344CB8AC3E}">
        <p14:creationId xmlns="" xmlns:p14="http://schemas.microsoft.com/office/powerpoint/2010/main" val="2658901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Software Development</a:t>
            </a:r>
            <a:endParaRPr lang="en-US" dirty="0"/>
          </a:p>
        </p:txBody>
      </p:sp>
      <p:pic>
        <p:nvPicPr>
          <p:cNvPr id="5" name="Picture 4" descr="Labs_Europe3_screen.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12716" y="3905675"/>
            <a:ext cx="2268121" cy="2204766"/>
          </a:xfrm>
          <a:prstGeom prst="rect">
            <a:avLst/>
          </a:prstGeom>
        </p:spPr>
      </p:pic>
      <p:pic>
        <p:nvPicPr>
          <p:cNvPr id="9" name="Picture 8" descr="C:\Users\mark\Dropbox\DMSC\Apr 30 Meeting\lunarc_platon.jpg"/>
          <p:cNvPicPr/>
          <p:nvPr/>
        </p:nvPicPr>
        <p:blipFill>
          <a:blip r:embed="rId3"/>
          <a:srcRect/>
          <a:stretch>
            <a:fillRect/>
          </a:stretch>
        </p:blipFill>
        <p:spPr bwMode="auto">
          <a:xfrm>
            <a:off x="3367126" y="2820948"/>
            <a:ext cx="2349477" cy="1761893"/>
          </a:xfrm>
          <a:prstGeom prst="rect">
            <a:avLst/>
          </a:prstGeom>
          <a:noFill/>
          <a:ln w="9525">
            <a:noFill/>
            <a:miter lim="800000"/>
            <a:headEnd/>
            <a:tailEnd/>
          </a:ln>
        </p:spPr>
      </p:pic>
      <p:pic>
        <p:nvPicPr>
          <p:cNvPr id="10" name="Picture 32" descr="MC900282276[1]"/>
          <p:cNvPicPr>
            <a:picLocks noChangeAspect="1" noChangeArrowheads="1"/>
          </p:cNvPicPr>
          <p:nvPr/>
        </p:nvPicPr>
        <p:blipFill>
          <a:blip r:embed="rId4" cstate="print"/>
          <a:srcRect/>
          <a:stretch>
            <a:fillRect/>
          </a:stretch>
        </p:blipFill>
        <p:spPr bwMode="auto">
          <a:xfrm>
            <a:off x="854808" y="2812852"/>
            <a:ext cx="1172886" cy="979323"/>
          </a:xfrm>
          <a:prstGeom prst="rect">
            <a:avLst/>
          </a:prstGeom>
          <a:solidFill>
            <a:schemeClr val="bg1"/>
          </a:solidFill>
        </p:spPr>
      </p:pic>
      <p:cxnSp>
        <p:nvCxnSpPr>
          <p:cNvPr id="12" name="Straight Arrow Connector 11"/>
          <p:cNvCxnSpPr/>
          <p:nvPr/>
        </p:nvCxnSpPr>
        <p:spPr>
          <a:xfrm flipV="1">
            <a:off x="2733089" y="4035167"/>
            <a:ext cx="535577" cy="692332"/>
          </a:xfrm>
          <a:prstGeom prst="straightConnector1">
            <a:avLst/>
          </a:prstGeom>
          <a:ln w="539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153969" y="3325419"/>
            <a:ext cx="1101634" cy="121920"/>
          </a:xfrm>
          <a:prstGeom prst="straightConnector1">
            <a:avLst/>
          </a:prstGeom>
          <a:ln w="539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745554" y="3525715"/>
            <a:ext cx="792898" cy="480748"/>
          </a:xfrm>
          <a:prstGeom prst="straightConnector1">
            <a:avLst/>
          </a:prstGeom>
          <a:ln w="539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762270" y="2314508"/>
            <a:ext cx="788325" cy="945596"/>
          </a:xfrm>
          <a:prstGeom prst="straightConnector1">
            <a:avLst/>
          </a:prstGeom>
          <a:ln w="539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4319" y="1538008"/>
            <a:ext cx="8167685" cy="5078313"/>
          </a:xfrm>
          <a:prstGeom prst="rect">
            <a:avLst/>
          </a:prstGeom>
          <a:noFill/>
        </p:spPr>
        <p:txBody>
          <a:bodyPr wrap="none" rtlCol="0">
            <a:spAutoFit/>
          </a:bodyPr>
          <a:lstStyle/>
          <a:p>
            <a:pPr>
              <a:buFont typeface="Courier New" pitchFamily="49" charset="0"/>
              <a:buChar char="o"/>
            </a:pPr>
            <a:r>
              <a:rPr lang="en-US" dirty="0" smtClean="0"/>
              <a:t> Common software repository (local copies/mirrors)</a:t>
            </a:r>
          </a:p>
          <a:p>
            <a:pPr>
              <a:buFont typeface="Courier New" pitchFamily="49" charset="0"/>
              <a:buChar char="o"/>
            </a:pPr>
            <a:r>
              <a:rPr lang="en-US" dirty="0" smtClean="0"/>
              <a:t> Build servers, automated testing, bug trackers</a:t>
            </a:r>
          </a:p>
          <a:p>
            <a:pPr>
              <a:buFont typeface="Courier New" pitchFamily="49" charset="0"/>
              <a:buChar char="o"/>
            </a:pPr>
            <a:r>
              <a:rPr lang="en-US" dirty="0" smtClean="0"/>
              <a:t> Used by Microsoft, Intel, Google etc. etc.</a:t>
            </a:r>
          </a:p>
          <a:p>
            <a:pPr>
              <a:buFont typeface="Courier New" pitchFamily="49" charset="0"/>
              <a:buChar char="o"/>
            </a:pPr>
            <a:r>
              <a:rPr lang="en-US" dirty="0" smtClean="0"/>
              <a:t> Also MANTID, MCSTAS, SASVIEW…</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a:buFont typeface="Courier New" pitchFamily="49" charset="0"/>
              <a:buChar char="o"/>
            </a:pPr>
            <a:r>
              <a:rPr lang="en-US" dirty="0" smtClean="0"/>
              <a:t> During cold/hot commissioning </a:t>
            </a:r>
            <a:r>
              <a:rPr lang="en-US" dirty="0"/>
              <a:t>have to come to </a:t>
            </a:r>
            <a:r>
              <a:rPr lang="en-US" dirty="0" smtClean="0"/>
              <a:t>Copenhagen/Lund  (2018 onwards)</a:t>
            </a:r>
            <a:endParaRPr lang="en-US" dirty="0"/>
          </a:p>
        </p:txBody>
      </p:sp>
      <p:sp>
        <p:nvSpPr>
          <p:cNvPr id="23" name="TextBox 22"/>
          <p:cNvSpPr txBox="1"/>
          <p:nvPr/>
        </p:nvSpPr>
        <p:spPr>
          <a:xfrm>
            <a:off x="2963866" y="4624196"/>
            <a:ext cx="3452949" cy="1477328"/>
          </a:xfrm>
          <a:prstGeom prst="rect">
            <a:avLst/>
          </a:prstGeom>
          <a:noFill/>
        </p:spPr>
        <p:txBody>
          <a:bodyPr wrap="square" rtlCol="0">
            <a:spAutoFit/>
          </a:bodyPr>
          <a:lstStyle/>
          <a:p>
            <a:r>
              <a:rPr lang="en-US" b="1" dirty="0" smtClean="0"/>
              <a:t>Human Communication !!</a:t>
            </a:r>
          </a:p>
          <a:p>
            <a:pPr>
              <a:buFont typeface="Courier New" pitchFamily="49" charset="0"/>
              <a:buChar char="o"/>
            </a:pPr>
            <a:r>
              <a:rPr lang="en-US" dirty="0" smtClean="0"/>
              <a:t> Weekly team meetings via Skype</a:t>
            </a:r>
          </a:p>
          <a:p>
            <a:pPr>
              <a:buFont typeface="Courier New" pitchFamily="49" charset="0"/>
              <a:buChar char="o"/>
            </a:pPr>
            <a:r>
              <a:rPr lang="en-US" dirty="0" smtClean="0"/>
              <a:t> Project manager</a:t>
            </a:r>
          </a:p>
          <a:p>
            <a:pPr>
              <a:buFont typeface="Courier New" pitchFamily="49" charset="0"/>
              <a:buChar char="o"/>
            </a:pPr>
            <a:r>
              <a:rPr lang="en-US" dirty="0" smtClean="0"/>
              <a:t> (Extended) Visits</a:t>
            </a:r>
          </a:p>
          <a:p>
            <a:pPr>
              <a:buFont typeface="Courier New" pitchFamily="49" charset="0"/>
              <a:buChar char="o"/>
            </a:pPr>
            <a:r>
              <a:rPr lang="en-US" dirty="0" smtClean="0"/>
              <a:t> Code camps/developer meetings</a:t>
            </a:r>
            <a:endParaRPr lang="en-US" dirty="0"/>
          </a:p>
        </p:txBody>
      </p:sp>
      <p:sp>
        <p:nvSpPr>
          <p:cNvPr id="19"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7</a:t>
            </a:fld>
            <a:endParaRPr lang="sv-SE" sz="1200" dirty="0"/>
          </a:p>
        </p:txBody>
      </p:sp>
      <p:pic>
        <p:nvPicPr>
          <p:cNvPr id="21" name="Picture 20" descr="ESS_Aerial_view.jpeg"/>
          <p:cNvPicPr>
            <a:picLocks noChangeAspect="1"/>
          </p:cNvPicPr>
          <p:nvPr/>
        </p:nvPicPr>
        <p:blipFill rotWithShape="1">
          <a:blip r:embed="rId5">
            <a:extLst>
              <a:ext uri="{28A0092B-C50C-407E-A947-70E740481C1C}">
                <a14:useLocalDpi xmlns="" xmlns:a14="http://schemas.microsoft.com/office/drawing/2010/main" val="0"/>
              </a:ext>
            </a:extLst>
          </a:blip>
          <a:srcRect t="25338"/>
          <a:stretch/>
        </p:blipFill>
        <p:spPr>
          <a:xfrm>
            <a:off x="6594839" y="1634224"/>
            <a:ext cx="2340000" cy="1747094"/>
          </a:xfrm>
          <a:prstGeom prst="rect">
            <a:avLst/>
          </a:prstGeom>
        </p:spPr>
      </p:pic>
      <p:pic>
        <p:nvPicPr>
          <p:cNvPr id="24" name="Picture 3" descr="droppedImage.png"/>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6594839" y="4903680"/>
            <a:ext cx="2340000" cy="1315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cap="flat" cmpd="sng">
                <a:solidFill>
                  <a:srgbClr val="000000"/>
                </a:solidFill>
                <a:prstDash val="solid"/>
                <a:round/>
                <a:headEnd type="none" w="med" len="med"/>
                <a:tailEnd type="none" w="med" len="med"/>
              </a14:hiddenLine>
            </a:ext>
          </a:extLst>
        </p:spPr>
      </p:pic>
      <p:pic>
        <p:nvPicPr>
          <p:cNvPr id="25" name="Picture 24"/>
          <p:cNvPicPr>
            <a:picLocks noChangeAspect="1"/>
          </p:cNvPicPr>
          <p:nvPr/>
        </p:nvPicPr>
        <p:blipFill>
          <a:blip r:embed="rId7"/>
          <a:stretch>
            <a:fillRect/>
          </a:stretch>
        </p:blipFill>
        <p:spPr>
          <a:xfrm>
            <a:off x="6594839" y="3451840"/>
            <a:ext cx="2340000" cy="1386934"/>
          </a:xfrm>
          <a:prstGeom prst="rect">
            <a:avLst/>
          </a:prstGeom>
        </p:spPr>
      </p:pic>
    </p:spTree>
    <p:extLst>
      <p:ext uri="{BB962C8B-B14F-4D97-AF65-F5344CB8AC3E}">
        <p14:creationId xmlns="" xmlns:p14="http://schemas.microsoft.com/office/powerpoint/2010/main" val="1104004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2" y="0"/>
            <a:ext cx="6686632" cy="1441531"/>
          </a:xfrm>
        </p:spPr>
        <p:txBody>
          <a:bodyPr/>
          <a:lstStyle/>
          <a:p>
            <a:r>
              <a:rPr lang="en-US" dirty="0" smtClean="0"/>
              <a:t>Core Software Frameworks (+ In-Kind)</a:t>
            </a:r>
            <a:endParaRPr lang="en-US" dirty="0"/>
          </a:p>
        </p:txBody>
      </p:sp>
      <p:sp>
        <p:nvSpPr>
          <p:cNvPr id="34" name="Shape 110"/>
          <p:cNvSpPr/>
          <p:nvPr/>
        </p:nvSpPr>
        <p:spPr>
          <a:xfrm>
            <a:off x="605614" y="5275543"/>
            <a:ext cx="7917806" cy="958230"/>
          </a:xfrm>
          <a:prstGeom prst="rect">
            <a:avLst/>
          </a:prstGeom>
          <a:solidFill>
            <a:schemeClr val="accent5"/>
          </a:solidFill>
          <a:ln w="12700">
            <a:solidFill/>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0" tIns="0" rIns="0" bIns="0"/>
          <a:lstStyle>
            <a:lvl1pPr algn="l">
              <a:defRPr sz="1200"/>
            </a:lvl1pPr>
          </a:lstStyle>
          <a:p>
            <a:pPr lvl="0">
              <a:defRPr sz="1800"/>
            </a:pPr>
            <a:r>
              <a:rPr sz="2400" b="1" dirty="0"/>
              <a:t>Experiment </a:t>
            </a:r>
            <a:r>
              <a:rPr lang="en-US" sz="2400" b="1" dirty="0" smtClean="0"/>
              <a:t>C</a:t>
            </a:r>
            <a:r>
              <a:rPr sz="2400" b="1" dirty="0" smtClean="0"/>
              <a:t>ontrol</a:t>
            </a:r>
            <a:r>
              <a:rPr lang="en-US" sz="2400" b="1" dirty="0" smtClean="0"/>
              <a:t> Framework</a:t>
            </a:r>
            <a:endParaRPr sz="2400" b="1" dirty="0"/>
          </a:p>
        </p:txBody>
      </p:sp>
      <p:sp>
        <p:nvSpPr>
          <p:cNvPr id="53" name="Shape 129"/>
          <p:cNvSpPr/>
          <p:nvPr/>
        </p:nvSpPr>
        <p:spPr>
          <a:xfrm>
            <a:off x="592552" y="3050457"/>
            <a:ext cx="7917804" cy="958230"/>
          </a:xfrm>
          <a:prstGeom prst="rect">
            <a:avLst/>
          </a:prstGeom>
          <a:solidFill>
            <a:schemeClr val="accent5"/>
          </a:solidFill>
          <a:ln w="12700">
            <a:solidFill/>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0" tIns="0" rIns="0" bIns="0"/>
          <a:lstStyle>
            <a:lvl1pPr algn="l">
              <a:defRPr sz="1200"/>
            </a:lvl1pPr>
          </a:lstStyle>
          <a:p>
            <a:pPr lvl="0">
              <a:defRPr sz="1800"/>
            </a:pPr>
            <a:r>
              <a:rPr lang="en-US" sz="2400" b="1" dirty="0" smtClean="0"/>
              <a:t>(</a:t>
            </a:r>
            <a:r>
              <a:rPr sz="2400" b="1" dirty="0" smtClean="0"/>
              <a:t>Live</a:t>
            </a:r>
            <a:r>
              <a:rPr lang="en-US" sz="2400" b="1" dirty="0" smtClean="0"/>
              <a:t>)</a:t>
            </a:r>
            <a:r>
              <a:rPr sz="2400" b="1" dirty="0" smtClean="0"/>
              <a:t> </a:t>
            </a:r>
            <a:r>
              <a:rPr lang="en-US" sz="2400" b="1" dirty="0" smtClean="0"/>
              <a:t>D</a:t>
            </a:r>
            <a:r>
              <a:rPr sz="2400" b="1" dirty="0" smtClean="0"/>
              <a:t>ata </a:t>
            </a:r>
            <a:r>
              <a:rPr lang="en-US" sz="2400" b="1" dirty="0" smtClean="0"/>
              <a:t>R</a:t>
            </a:r>
            <a:r>
              <a:rPr sz="2400" b="1" dirty="0" smtClean="0"/>
              <a:t>eduction</a:t>
            </a:r>
            <a:r>
              <a:rPr lang="en-US" sz="2400" b="1" dirty="0" smtClean="0"/>
              <a:t> Framework</a:t>
            </a:r>
            <a:endParaRPr sz="2400" b="1" dirty="0"/>
          </a:p>
        </p:txBody>
      </p:sp>
      <p:sp>
        <p:nvSpPr>
          <p:cNvPr id="61" name="Shape 110"/>
          <p:cNvSpPr/>
          <p:nvPr/>
        </p:nvSpPr>
        <p:spPr>
          <a:xfrm>
            <a:off x="588195" y="4160832"/>
            <a:ext cx="7917806" cy="958230"/>
          </a:xfrm>
          <a:prstGeom prst="rect">
            <a:avLst/>
          </a:prstGeom>
          <a:solidFill>
            <a:schemeClr val="accent3"/>
          </a:solidFill>
          <a:ln w="12700">
            <a:solidFill/>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0" tIns="0" rIns="0" bIns="0"/>
          <a:lstStyle>
            <a:lvl1pPr algn="l">
              <a:defRPr sz="1200"/>
            </a:lvl1pPr>
          </a:lstStyle>
          <a:p>
            <a:pPr lvl="0">
              <a:defRPr sz="1800"/>
            </a:pPr>
            <a:r>
              <a:rPr lang="en-US" sz="2400" b="1" dirty="0" smtClean="0"/>
              <a:t>(Live) Data Management</a:t>
            </a:r>
            <a:endParaRPr sz="2400" b="1" dirty="0"/>
          </a:p>
        </p:txBody>
      </p:sp>
      <p:sp>
        <p:nvSpPr>
          <p:cNvPr id="84" name="Rectangle 83"/>
          <p:cNvSpPr/>
          <p:nvPr/>
        </p:nvSpPr>
        <p:spPr>
          <a:xfrm>
            <a:off x="418011" y="1541416"/>
            <a:ext cx="8177349" cy="1358537"/>
          </a:xfrm>
          <a:prstGeom prst="rect">
            <a:avLst/>
          </a:prstGeom>
          <a:noFill/>
          <a:ln>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lvl="0">
              <a:defRPr sz="1800"/>
            </a:pPr>
            <a:endParaRPr lang="en-US" sz="2400" b="1" dirty="0">
              <a:solidFill>
                <a:schemeClr val="tx1"/>
              </a:solidFill>
            </a:endParaRPr>
          </a:p>
        </p:txBody>
      </p:sp>
      <p:sp>
        <p:nvSpPr>
          <p:cNvPr id="85" name="TextBox 84"/>
          <p:cNvSpPr txBox="1"/>
          <p:nvPr/>
        </p:nvSpPr>
        <p:spPr>
          <a:xfrm>
            <a:off x="470262" y="1489164"/>
            <a:ext cx="2663421" cy="461665"/>
          </a:xfrm>
          <a:prstGeom prst="rect">
            <a:avLst/>
          </a:prstGeom>
          <a:noFill/>
        </p:spPr>
        <p:txBody>
          <a:bodyPr wrap="none" rtlCol="0">
            <a:spAutoFit/>
          </a:bodyPr>
          <a:lstStyle/>
          <a:p>
            <a:r>
              <a:rPr lang="en-US" sz="2400" b="1" dirty="0" smtClean="0"/>
              <a:t>(Live) Data Analysis</a:t>
            </a:r>
            <a:endParaRPr lang="en-US" sz="2400" b="1" dirty="0"/>
          </a:p>
        </p:txBody>
      </p:sp>
      <p:grpSp>
        <p:nvGrpSpPr>
          <p:cNvPr id="7" name="Group 6"/>
          <p:cNvGrpSpPr/>
          <p:nvPr/>
        </p:nvGrpSpPr>
        <p:grpSpPr>
          <a:xfrm>
            <a:off x="592552" y="2324284"/>
            <a:ext cx="7893458" cy="486000"/>
            <a:chOff x="592552" y="2324284"/>
            <a:chExt cx="7893458" cy="486000"/>
          </a:xfrm>
        </p:grpSpPr>
        <p:sp>
          <p:nvSpPr>
            <p:cNvPr id="46" name="Shape 122"/>
            <p:cNvSpPr/>
            <p:nvPr/>
          </p:nvSpPr>
          <p:spPr>
            <a:xfrm>
              <a:off x="1206029" y="2324284"/>
              <a:ext cx="174600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lang="en-US" sz="1400" b="1" dirty="0" smtClean="0"/>
                <a:t>Large Scale Structures</a:t>
              </a:r>
            </a:p>
            <a:p>
              <a:pPr lvl="0" algn="ctr">
                <a:defRPr sz="1800"/>
              </a:pPr>
              <a:r>
                <a:rPr lang="en-US" sz="1400" b="1" dirty="0" smtClean="0"/>
                <a:t>(SANS </a:t>
              </a:r>
              <a:r>
                <a:rPr lang="en-US" sz="1400" b="1" dirty="0"/>
                <a:t>-</a:t>
              </a:r>
              <a:r>
                <a:rPr lang="en-US" sz="1400" b="1" dirty="0" smtClean="0"/>
                <a:t> </a:t>
              </a:r>
              <a:r>
                <a:rPr lang="en-US" sz="1400" b="1" dirty="0" err="1" smtClean="0"/>
                <a:t>Reflectometry</a:t>
              </a:r>
              <a:r>
                <a:rPr lang="en-US" sz="1400" b="1" dirty="0" smtClean="0"/>
                <a:t>)</a:t>
              </a:r>
              <a:endParaRPr sz="1400" b="1" dirty="0"/>
            </a:p>
          </p:txBody>
        </p:sp>
        <p:sp>
          <p:nvSpPr>
            <p:cNvPr id="47" name="Shape 123"/>
            <p:cNvSpPr/>
            <p:nvPr/>
          </p:nvSpPr>
          <p:spPr>
            <a:xfrm>
              <a:off x="3022192" y="2324284"/>
              <a:ext cx="246844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lang="en-US" sz="1400" b="1" dirty="0" smtClean="0"/>
                <a:t>Spectroscopy</a:t>
              </a:r>
            </a:p>
            <a:p>
              <a:pPr lvl="0" algn="ctr">
                <a:defRPr sz="1800"/>
              </a:pPr>
              <a:r>
                <a:rPr lang="en-US" sz="1400" b="1" dirty="0" smtClean="0"/>
                <a:t>(Direct – Indirect)</a:t>
              </a:r>
              <a:endParaRPr sz="1400" b="1" dirty="0"/>
            </a:p>
          </p:txBody>
        </p:sp>
        <p:sp>
          <p:nvSpPr>
            <p:cNvPr id="49" name="Shape 125"/>
            <p:cNvSpPr/>
            <p:nvPr/>
          </p:nvSpPr>
          <p:spPr>
            <a:xfrm>
              <a:off x="5554006" y="2324284"/>
              <a:ext cx="232200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sz="1400" b="1" dirty="0"/>
                <a:t>Diffraction </a:t>
              </a:r>
              <a:endParaRPr lang="en-US" sz="1400" b="1" dirty="0" smtClean="0"/>
            </a:p>
            <a:p>
              <a:pPr lvl="0" algn="ctr">
                <a:defRPr sz="1800"/>
              </a:pPr>
              <a:r>
                <a:rPr lang="en-US" sz="1400" b="1" dirty="0"/>
                <a:t>(</a:t>
              </a:r>
              <a:r>
                <a:rPr sz="1400" b="1" dirty="0" smtClean="0"/>
                <a:t>Powder</a:t>
              </a:r>
              <a:r>
                <a:rPr lang="en-US" sz="1400" b="1" dirty="0" smtClean="0"/>
                <a:t> – </a:t>
              </a:r>
              <a:r>
                <a:rPr lang="en-US" sz="1400" b="1" dirty="0" err="1" smtClean="0"/>
                <a:t>Xtal</a:t>
              </a:r>
              <a:r>
                <a:rPr lang="en-US" sz="1400" b="1" dirty="0" smtClean="0"/>
                <a:t> – Eng)</a:t>
              </a:r>
              <a:endParaRPr sz="1400" b="1" dirty="0"/>
            </a:p>
          </p:txBody>
        </p:sp>
        <p:sp>
          <p:nvSpPr>
            <p:cNvPr id="51" name="Shape 127"/>
            <p:cNvSpPr/>
            <p:nvPr/>
          </p:nvSpPr>
          <p:spPr>
            <a:xfrm>
              <a:off x="7962899" y="2324284"/>
              <a:ext cx="523111" cy="486000"/>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sz="1400" b="1" dirty="0" smtClean="0"/>
                <a:t>Imag</a:t>
              </a:r>
              <a:endParaRPr lang="en-US" sz="1400" b="1" dirty="0" smtClean="0"/>
            </a:p>
            <a:p>
              <a:pPr lvl="0" algn="ctr">
                <a:defRPr sz="1800"/>
              </a:pPr>
              <a:r>
                <a:rPr lang="en-US" sz="1400" b="1" dirty="0" smtClean="0"/>
                <a:t>-</a:t>
              </a:r>
              <a:r>
                <a:rPr sz="1400" b="1" dirty="0" smtClean="0"/>
                <a:t>ing</a:t>
              </a:r>
              <a:endParaRPr sz="1400" b="1" dirty="0"/>
            </a:p>
          </p:txBody>
        </p:sp>
        <p:sp>
          <p:nvSpPr>
            <p:cNvPr id="57" name="Shape 133"/>
            <p:cNvSpPr/>
            <p:nvPr/>
          </p:nvSpPr>
          <p:spPr>
            <a:xfrm>
              <a:off x="592552" y="2324284"/>
              <a:ext cx="54000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p>
              <a:pPr lvl="0" algn="ctr">
                <a:defRPr sz="1800"/>
              </a:pPr>
              <a:r>
                <a:rPr lang="en-US" sz="1400" b="1" dirty="0" smtClean="0"/>
                <a:t>Instr.</a:t>
              </a:r>
              <a:br>
                <a:rPr lang="en-US" sz="1400" b="1" dirty="0" smtClean="0"/>
              </a:br>
              <a:r>
                <a:rPr lang="en-US" sz="1400" b="1" dirty="0" smtClean="0"/>
                <a:t>Class</a:t>
              </a:r>
              <a:endParaRPr sz="1400" b="1" dirty="0"/>
            </a:p>
          </p:txBody>
        </p:sp>
      </p:grpSp>
      <p:sp>
        <p:nvSpPr>
          <p:cNvPr id="41" name="Shape 117"/>
          <p:cNvSpPr/>
          <p:nvPr/>
        </p:nvSpPr>
        <p:spPr>
          <a:xfrm>
            <a:off x="5554006" y="2014735"/>
            <a:ext cx="2320948" cy="230400"/>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nchor="ctr" anchorCtr="0"/>
          <a:lstStyle>
            <a:lvl1pPr algn="l">
              <a:defRPr sz="1000"/>
            </a:lvl1pPr>
          </a:lstStyle>
          <a:p>
            <a:pPr lvl="0" algn="ctr">
              <a:defRPr sz="1800"/>
            </a:pPr>
            <a:r>
              <a:rPr sz="1050" b="1" dirty="0" smtClean="0"/>
              <a:t>DREAM</a:t>
            </a:r>
            <a:r>
              <a:rPr lang="en-US" sz="1050" b="1" dirty="0" smtClean="0"/>
              <a:t>, HEIMDAL – MAGIC, NMX – BEER</a:t>
            </a:r>
            <a:endParaRPr sz="1050" b="1" dirty="0"/>
          </a:p>
        </p:txBody>
      </p:sp>
      <p:sp>
        <p:nvSpPr>
          <p:cNvPr id="44" name="Shape 120"/>
          <p:cNvSpPr/>
          <p:nvPr/>
        </p:nvSpPr>
        <p:spPr>
          <a:xfrm>
            <a:off x="3022192" y="2014735"/>
            <a:ext cx="2464255" cy="230400"/>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nchor="ctr" anchorCtr="0"/>
          <a:lstStyle>
            <a:lvl1pPr algn="l">
              <a:defRPr sz="1000"/>
            </a:lvl1pPr>
          </a:lstStyle>
          <a:p>
            <a:pPr lvl="0" algn="ctr">
              <a:defRPr sz="1800"/>
            </a:pPr>
            <a:r>
              <a:rPr lang="en-US" sz="1050" b="1" dirty="0" smtClean="0"/>
              <a:t>C-SPEC, TREX – BIFROST, MIRACLES, VESPA</a:t>
            </a:r>
            <a:endParaRPr lang="en-US" sz="1050" b="1" dirty="0"/>
          </a:p>
        </p:txBody>
      </p:sp>
      <p:sp>
        <p:nvSpPr>
          <p:cNvPr id="54" name="Shape 130"/>
          <p:cNvSpPr/>
          <p:nvPr/>
        </p:nvSpPr>
        <p:spPr>
          <a:xfrm>
            <a:off x="1206029" y="2014735"/>
            <a:ext cx="1746000" cy="230400"/>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nchor="ctr" anchorCtr="0"/>
          <a:lstStyle>
            <a:lvl1pPr algn="l">
              <a:defRPr sz="1000"/>
            </a:lvl1pPr>
          </a:lstStyle>
          <a:p>
            <a:pPr algn="ctr">
              <a:defRPr sz="1800"/>
            </a:pPr>
            <a:r>
              <a:rPr lang="en-US" sz="1050" b="1" dirty="0" smtClean="0"/>
              <a:t>LOKI</a:t>
            </a:r>
            <a:r>
              <a:rPr lang="en-US" sz="1050" b="1" dirty="0"/>
              <a:t>, </a:t>
            </a:r>
            <a:r>
              <a:rPr lang="en-US" sz="1050" b="1" dirty="0" smtClean="0"/>
              <a:t>SKADI – ESTIA</a:t>
            </a:r>
            <a:r>
              <a:rPr lang="en-US" sz="1050" b="1" dirty="0"/>
              <a:t>, </a:t>
            </a:r>
            <a:r>
              <a:rPr lang="en-US" sz="1050" b="1" dirty="0" smtClean="0"/>
              <a:t>FREIA</a:t>
            </a:r>
            <a:endParaRPr lang="en-US" sz="1050" b="1" dirty="0"/>
          </a:p>
        </p:txBody>
      </p:sp>
      <p:sp>
        <p:nvSpPr>
          <p:cNvPr id="58" name="Shape 134"/>
          <p:cNvSpPr/>
          <p:nvPr/>
        </p:nvSpPr>
        <p:spPr>
          <a:xfrm>
            <a:off x="592552" y="2014735"/>
            <a:ext cx="540000" cy="231745"/>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nchor="ctr" anchorCtr="0"/>
          <a:lstStyle/>
          <a:p>
            <a:pPr lvl="0" algn="ctr">
              <a:defRPr sz="1800"/>
            </a:pPr>
            <a:r>
              <a:rPr lang="en-US" sz="1050" b="1" dirty="0" smtClean="0"/>
              <a:t>Instr</a:t>
            </a:r>
            <a:r>
              <a:rPr lang="en-US" sz="1050" b="1" dirty="0"/>
              <a:t>.</a:t>
            </a:r>
            <a:endParaRPr sz="1050" b="1" dirty="0"/>
          </a:p>
        </p:txBody>
      </p:sp>
      <p:sp>
        <p:nvSpPr>
          <p:cNvPr id="10" name="TextBox 9"/>
          <p:cNvSpPr txBox="1"/>
          <p:nvPr/>
        </p:nvSpPr>
        <p:spPr>
          <a:xfrm>
            <a:off x="7962899" y="2014735"/>
            <a:ext cx="502439" cy="230400"/>
          </a:xfrm>
          <a:prstGeom prst="rect">
            <a:avLst/>
          </a:prstGeom>
          <a:noFill/>
          <a:ln w="12700">
            <a:solidFill>
              <a:schemeClr val="tx1"/>
            </a:solidFill>
          </a:ln>
        </p:spPr>
        <p:txBody>
          <a:bodyPr wrap="square" rtlCol="0" anchor="ctr" anchorCtr="0">
            <a:spAutoFit/>
          </a:bodyPr>
          <a:lstStyle/>
          <a:p>
            <a:r>
              <a:rPr lang="en-US" sz="1050" b="1" dirty="0" smtClean="0"/>
              <a:t>ODIN</a:t>
            </a:r>
            <a:endParaRPr lang="en-US" sz="1050" b="1" dirty="0"/>
          </a:p>
        </p:txBody>
      </p:sp>
      <p:pic>
        <p:nvPicPr>
          <p:cNvPr id="48" name="Picture 47" descr="mantid_logo.png"/>
          <p:cNvPicPr>
            <a:picLocks noChangeAspect="1"/>
          </p:cNvPicPr>
          <p:nvPr/>
        </p:nvPicPr>
        <p:blipFill rotWithShape="1">
          <a:blip r:embed="rId2">
            <a:extLst>
              <a:ext uri="{28A0092B-C50C-407E-A947-70E740481C1C}">
                <a14:useLocalDpi xmlns="" xmlns:a14="http://schemas.microsoft.com/office/drawing/2010/main" val="0"/>
              </a:ext>
            </a:extLst>
          </a:blip>
          <a:srcRect t="8024" b="13074"/>
          <a:stretch/>
        </p:blipFill>
        <p:spPr>
          <a:xfrm>
            <a:off x="7595690" y="3100297"/>
            <a:ext cx="855992" cy="364834"/>
          </a:xfrm>
          <a:prstGeom prst="rect">
            <a:avLst/>
          </a:prstGeom>
        </p:spPr>
      </p:pic>
      <p:pic>
        <p:nvPicPr>
          <p:cNvPr id="50" name="Picture 49" descr="logo101.gi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590706" y="4221922"/>
            <a:ext cx="801236" cy="801236"/>
          </a:xfrm>
          <a:prstGeom prst="rect">
            <a:avLst/>
          </a:prstGeom>
        </p:spPr>
      </p:pic>
      <p:sp>
        <p:nvSpPr>
          <p:cNvPr id="55" name="TextBox 54"/>
          <p:cNvSpPr txBox="1"/>
          <p:nvPr/>
        </p:nvSpPr>
        <p:spPr>
          <a:xfrm>
            <a:off x="6447450" y="4095033"/>
            <a:ext cx="1069524" cy="1015663"/>
          </a:xfrm>
          <a:prstGeom prst="rect">
            <a:avLst/>
          </a:prstGeom>
          <a:noFill/>
        </p:spPr>
        <p:txBody>
          <a:bodyPr wrap="none" rtlCol="0">
            <a:spAutoFit/>
          </a:bodyPr>
          <a:lstStyle/>
          <a:p>
            <a:pPr algn="ctr"/>
            <a:r>
              <a:rPr lang="en-US" sz="2000" b="1" dirty="0" err="1" smtClean="0"/>
              <a:t>NeXus</a:t>
            </a:r>
            <a:endParaRPr lang="en-US" sz="2000" b="1" dirty="0" smtClean="0"/>
          </a:p>
          <a:p>
            <a:pPr algn="ctr"/>
            <a:r>
              <a:rPr lang="en-US" sz="2000" b="1" dirty="0" smtClean="0"/>
              <a:t>ICAT</a:t>
            </a:r>
          </a:p>
          <a:p>
            <a:pPr algn="ctr"/>
            <a:r>
              <a:rPr lang="en-US" sz="2000" b="1" dirty="0" err="1" smtClean="0"/>
              <a:t>ZeroMQ</a:t>
            </a:r>
            <a:endParaRPr lang="en-US" sz="2000" b="1" dirty="0"/>
          </a:p>
        </p:txBody>
      </p:sp>
      <p:pic>
        <p:nvPicPr>
          <p:cNvPr id="59" name="Picture 58" descr="ISIS_Logo.gi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384014" y="3036802"/>
            <a:ext cx="1080501" cy="478254"/>
          </a:xfrm>
          <a:prstGeom prst="rect">
            <a:avLst/>
          </a:prstGeom>
        </p:spPr>
      </p:pic>
      <p:pic>
        <p:nvPicPr>
          <p:cNvPr id="64" name="Picture 63" descr="Psi_logo.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983135" y="5324633"/>
            <a:ext cx="1046753" cy="376576"/>
          </a:xfrm>
          <a:prstGeom prst="rect">
            <a:avLst/>
          </a:prstGeom>
        </p:spPr>
      </p:pic>
      <p:pic>
        <p:nvPicPr>
          <p:cNvPr id="65" name="Picture 64" descr="ISIS_Logo.gi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887859" y="5275543"/>
            <a:ext cx="1080501" cy="478254"/>
          </a:xfrm>
          <a:prstGeom prst="rect">
            <a:avLst/>
          </a:prstGeom>
        </p:spPr>
      </p:pic>
      <p:grpSp>
        <p:nvGrpSpPr>
          <p:cNvPr id="72" name="Group 71"/>
          <p:cNvGrpSpPr/>
          <p:nvPr/>
        </p:nvGrpSpPr>
        <p:grpSpPr>
          <a:xfrm>
            <a:off x="611907" y="6361609"/>
            <a:ext cx="7554370" cy="316484"/>
            <a:chOff x="611907" y="6309357"/>
            <a:chExt cx="7554370" cy="316484"/>
          </a:xfrm>
        </p:grpSpPr>
        <p:sp>
          <p:nvSpPr>
            <p:cNvPr id="66" name="Rectangle 65"/>
            <p:cNvSpPr/>
            <p:nvPr/>
          </p:nvSpPr>
          <p:spPr>
            <a:xfrm>
              <a:off x="611907" y="6356350"/>
              <a:ext cx="668253" cy="201204"/>
            </a:xfrm>
            <a:prstGeom prst="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3141773" y="6365057"/>
              <a:ext cx="668253" cy="201204"/>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5893710" y="6373764"/>
              <a:ext cx="668253" cy="20120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1231842" y="6309357"/>
              <a:ext cx="1875065" cy="307777"/>
            </a:xfrm>
            <a:prstGeom prst="rect">
              <a:avLst/>
            </a:prstGeom>
            <a:noFill/>
          </p:spPr>
          <p:txBody>
            <a:bodyPr wrap="none" rtlCol="0">
              <a:spAutoFit/>
            </a:bodyPr>
            <a:lstStyle/>
            <a:p>
              <a:r>
                <a:rPr lang="en-US" sz="1400" dirty="0" smtClean="0"/>
                <a:t>Instrument Data Group</a:t>
              </a:r>
              <a:endParaRPr lang="en-US" sz="1400" dirty="0"/>
            </a:p>
          </p:txBody>
        </p:sp>
        <p:sp>
          <p:nvSpPr>
            <p:cNvPr id="70" name="TextBox 69"/>
            <p:cNvSpPr txBox="1"/>
            <p:nvPr/>
          </p:nvSpPr>
          <p:spPr>
            <a:xfrm>
              <a:off x="3774771" y="6318064"/>
              <a:ext cx="2043893" cy="307777"/>
            </a:xfrm>
            <a:prstGeom prst="rect">
              <a:avLst/>
            </a:prstGeom>
            <a:noFill/>
          </p:spPr>
          <p:txBody>
            <a:bodyPr wrap="none" rtlCol="0">
              <a:spAutoFit/>
            </a:bodyPr>
            <a:lstStyle/>
            <a:p>
              <a:r>
                <a:rPr lang="en-US" sz="1400" dirty="0" smtClean="0"/>
                <a:t>Data Management Group</a:t>
              </a:r>
              <a:endParaRPr lang="en-US" sz="1400" dirty="0"/>
            </a:p>
          </p:txBody>
        </p:sp>
        <p:sp>
          <p:nvSpPr>
            <p:cNvPr id="71" name="TextBox 70"/>
            <p:cNvSpPr txBox="1"/>
            <p:nvPr/>
          </p:nvSpPr>
          <p:spPr>
            <a:xfrm>
              <a:off x="6513645" y="6313708"/>
              <a:ext cx="1652632" cy="307777"/>
            </a:xfrm>
            <a:prstGeom prst="rect">
              <a:avLst/>
            </a:prstGeom>
            <a:noFill/>
          </p:spPr>
          <p:txBody>
            <a:bodyPr wrap="none" rtlCol="0">
              <a:spAutoFit/>
            </a:bodyPr>
            <a:lstStyle/>
            <a:p>
              <a:r>
                <a:rPr lang="en-US" sz="1400" dirty="0" smtClean="0"/>
                <a:t>Data Analysis Group</a:t>
              </a:r>
              <a:endParaRPr lang="en-US" sz="1400" dirty="0"/>
            </a:p>
          </p:txBody>
        </p:sp>
      </p:grpSp>
      <p:pic>
        <p:nvPicPr>
          <p:cNvPr id="60" name="Picture 59" descr="ESS_bilbao_logo_footer.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201762" y="1588338"/>
            <a:ext cx="922899" cy="366866"/>
          </a:xfrm>
          <a:prstGeom prst="rect">
            <a:avLst/>
          </a:prstGeom>
          <a:solidFill>
            <a:schemeClr val="bg1"/>
          </a:solidFill>
        </p:spPr>
      </p:pic>
      <p:pic>
        <p:nvPicPr>
          <p:cNvPr id="79" name="Picture 78" descr="ISIS_Logo.gi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311288" y="4646439"/>
            <a:ext cx="1080501" cy="478254"/>
          </a:xfrm>
          <a:prstGeom prst="rect">
            <a:avLst/>
          </a:prstGeom>
        </p:spPr>
      </p:pic>
      <p:pic>
        <p:nvPicPr>
          <p:cNvPr id="80" name="Picture 79" descr="logo101.gi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983985" y="5308841"/>
            <a:ext cx="454749" cy="454749"/>
          </a:xfrm>
          <a:prstGeom prst="rect">
            <a:avLst/>
          </a:prstGeom>
        </p:spPr>
      </p:pic>
      <p:pic>
        <p:nvPicPr>
          <p:cNvPr id="81" name="Picture 80" descr="Psi_logo.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303326" y="1569514"/>
            <a:ext cx="1046753" cy="376576"/>
          </a:xfrm>
          <a:prstGeom prst="rect">
            <a:avLst/>
          </a:prstGeom>
        </p:spPr>
      </p:pic>
      <p:pic>
        <p:nvPicPr>
          <p:cNvPr id="82" name="Picture 81"/>
          <p:cNvPicPr>
            <a:picLocks noChangeAspect="1"/>
          </p:cNvPicPr>
          <p:nvPr/>
        </p:nvPicPr>
        <p:blipFill rotWithShape="1">
          <a:blip r:embed="rId7"/>
          <a:srcRect t="26894" b="20721"/>
          <a:stretch/>
        </p:blipFill>
        <p:spPr>
          <a:xfrm>
            <a:off x="6276881" y="1575218"/>
            <a:ext cx="863890" cy="401123"/>
          </a:xfrm>
          <a:prstGeom prst="rect">
            <a:avLst/>
          </a:prstGeom>
          <a:solidFill>
            <a:schemeClr val="bg1"/>
          </a:solidFill>
        </p:spPr>
      </p:pic>
      <p:pic>
        <p:nvPicPr>
          <p:cNvPr id="87" name="Picture 86" descr="Psi_logo.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299959" y="4221922"/>
            <a:ext cx="1046753" cy="376576"/>
          </a:xfrm>
          <a:prstGeom prst="rect">
            <a:avLst/>
          </a:prstGeom>
        </p:spPr>
      </p:pic>
      <p:grpSp>
        <p:nvGrpSpPr>
          <p:cNvPr id="107" name="Group 106"/>
          <p:cNvGrpSpPr/>
          <p:nvPr/>
        </p:nvGrpSpPr>
        <p:grpSpPr>
          <a:xfrm>
            <a:off x="594747" y="3528119"/>
            <a:ext cx="7893458" cy="486000"/>
            <a:chOff x="592552" y="2324284"/>
            <a:chExt cx="7893458" cy="486000"/>
          </a:xfrm>
        </p:grpSpPr>
        <p:sp>
          <p:nvSpPr>
            <p:cNvPr id="108" name="Shape 122"/>
            <p:cNvSpPr/>
            <p:nvPr/>
          </p:nvSpPr>
          <p:spPr>
            <a:xfrm>
              <a:off x="1206029" y="2324284"/>
              <a:ext cx="174600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lang="en-US" sz="1400" b="1" dirty="0" smtClean="0"/>
                <a:t>Large Scale Structures</a:t>
              </a:r>
            </a:p>
            <a:p>
              <a:pPr lvl="0" algn="ctr">
                <a:defRPr sz="1800"/>
              </a:pPr>
              <a:r>
                <a:rPr lang="en-US" sz="1400" b="1" dirty="0" smtClean="0"/>
                <a:t>(SANS </a:t>
              </a:r>
              <a:r>
                <a:rPr lang="en-US" sz="1400" b="1" dirty="0"/>
                <a:t>-</a:t>
              </a:r>
              <a:r>
                <a:rPr lang="en-US" sz="1400" b="1" dirty="0" smtClean="0"/>
                <a:t> </a:t>
              </a:r>
              <a:r>
                <a:rPr lang="en-US" sz="1400" b="1" dirty="0" err="1" smtClean="0"/>
                <a:t>Reflectometry</a:t>
              </a:r>
              <a:r>
                <a:rPr lang="en-US" sz="1400" b="1" dirty="0" smtClean="0"/>
                <a:t>)</a:t>
              </a:r>
              <a:endParaRPr sz="1400" b="1" dirty="0"/>
            </a:p>
          </p:txBody>
        </p:sp>
        <p:sp>
          <p:nvSpPr>
            <p:cNvPr id="109" name="Shape 123"/>
            <p:cNvSpPr/>
            <p:nvPr/>
          </p:nvSpPr>
          <p:spPr>
            <a:xfrm>
              <a:off x="3022192" y="2324284"/>
              <a:ext cx="246844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lang="en-US" sz="1400" b="1" dirty="0" smtClean="0"/>
                <a:t>Spectroscopy</a:t>
              </a:r>
            </a:p>
            <a:p>
              <a:pPr lvl="0" algn="ctr">
                <a:defRPr sz="1800"/>
              </a:pPr>
              <a:r>
                <a:rPr lang="en-US" sz="1400" b="1" dirty="0" smtClean="0"/>
                <a:t>(Direct – Indirect)</a:t>
              </a:r>
              <a:endParaRPr sz="1400" b="1" dirty="0"/>
            </a:p>
          </p:txBody>
        </p:sp>
        <p:sp>
          <p:nvSpPr>
            <p:cNvPr id="110" name="Shape 125"/>
            <p:cNvSpPr/>
            <p:nvPr/>
          </p:nvSpPr>
          <p:spPr>
            <a:xfrm>
              <a:off x="5554006" y="2324284"/>
              <a:ext cx="232200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sz="1400" b="1" dirty="0"/>
                <a:t>Diffraction </a:t>
              </a:r>
              <a:endParaRPr lang="en-US" sz="1400" b="1" dirty="0" smtClean="0"/>
            </a:p>
            <a:p>
              <a:pPr lvl="0" algn="ctr">
                <a:defRPr sz="1800"/>
              </a:pPr>
              <a:r>
                <a:rPr lang="en-US" sz="1400" b="1" dirty="0"/>
                <a:t>(</a:t>
              </a:r>
              <a:r>
                <a:rPr sz="1400" b="1" dirty="0" smtClean="0"/>
                <a:t>Powder</a:t>
              </a:r>
              <a:r>
                <a:rPr lang="en-US" sz="1400" b="1" dirty="0" smtClean="0"/>
                <a:t> – </a:t>
              </a:r>
              <a:r>
                <a:rPr lang="en-US" sz="1400" b="1" dirty="0" err="1" smtClean="0"/>
                <a:t>Xtal</a:t>
              </a:r>
              <a:r>
                <a:rPr lang="en-US" sz="1400" b="1" dirty="0" smtClean="0"/>
                <a:t> – Eng)</a:t>
              </a:r>
              <a:endParaRPr sz="1400" b="1" dirty="0"/>
            </a:p>
          </p:txBody>
        </p:sp>
        <p:sp>
          <p:nvSpPr>
            <p:cNvPr id="111" name="Shape 127"/>
            <p:cNvSpPr/>
            <p:nvPr/>
          </p:nvSpPr>
          <p:spPr>
            <a:xfrm>
              <a:off x="7962899" y="2324284"/>
              <a:ext cx="523111" cy="486000"/>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sz="1400" b="1" dirty="0" smtClean="0"/>
                <a:t>Imag</a:t>
              </a:r>
              <a:endParaRPr lang="en-US" sz="1400" b="1" dirty="0" smtClean="0"/>
            </a:p>
            <a:p>
              <a:pPr lvl="0" algn="ctr">
                <a:defRPr sz="1800"/>
              </a:pPr>
              <a:r>
                <a:rPr lang="en-US" sz="1400" b="1" dirty="0" smtClean="0"/>
                <a:t>-</a:t>
              </a:r>
              <a:r>
                <a:rPr sz="1400" b="1" dirty="0" smtClean="0"/>
                <a:t>ing</a:t>
              </a:r>
              <a:endParaRPr sz="1400" b="1" dirty="0"/>
            </a:p>
          </p:txBody>
        </p:sp>
        <p:sp>
          <p:nvSpPr>
            <p:cNvPr id="112" name="Shape 133"/>
            <p:cNvSpPr/>
            <p:nvPr/>
          </p:nvSpPr>
          <p:spPr>
            <a:xfrm>
              <a:off x="592552" y="2324284"/>
              <a:ext cx="54000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p>
              <a:pPr lvl="0" algn="ctr">
                <a:defRPr sz="1800"/>
              </a:pPr>
              <a:r>
                <a:rPr lang="en-US" sz="1400" b="1" dirty="0" smtClean="0"/>
                <a:t>Instr.</a:t>
              </a:r>
              <a:br>
                <a:rPr lang="en-US" sz="1400" b="1" dirty="0" smtClean="0"/>
              </a:br>
              <a:r>
                <a:rPr lang="en-US" sz="1400" b="1" dirty="0" smtClean="0"/>
                <a:t>Class</a:t>
              </a:r>
              <a:endParaRPr sz="1400" b="1" dirty="0"/>
            </a:p>
          </p:txBody>
        </p:sp>
      </p:grpSp>
      <p:grpSp>
        <p:nvGrpSpPr>
          <p:cNvPr id="113" name="Group 112"/>
          <p:cNvGrpSpPr/>
          <p:nvPr/>
        </p:nvGrpSpPr>
        <p:grpSpPr>
          <a:xfrm>
            <a:off x="594747" y="5753884"/>
            <a:ext cx="7893458" cy="486000"/>
            <a:chOff x="592552" y="2324284"/>
            <a:chExt cx="7893458" cy="486000"/>
          </a:xfrm>
        </p:grpSpPr>
        <p:sp>
          <p:nvSpPr>
            <p:cNvPr id="114" name="Shape 122"/>
            <p:cNvSpPr/>
            <p:nvPr/>
          </p:nvSpPr>
          <p:spPr>
            <a:xfrm>
              <a:off x="1206029" y="2324284"/>
              <a:ext cx="174600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lang="en-US" sz="1400" b="1" dirty="0" smtClean="0"/>
                <a:t>Large Scale Structures</a:t>
              </a:r>
            </a:p>
            <a:p>
              <a:pPr lvl="0" algn="ctr">
                <a:defRPr sz="1800"/>
              </a:pPr>
              <a:r>
                <a:rPr lang="en-US" sz="1400" b="1" dirty="0" smtClean="0"/>
                <a:t>(SANS </a:t>
              </a:r>
              <a:r>
                <a:rPr lang="en-US" sz="1400" b="1" dirty="0"/>
                <a:t>-</a:t>
              </a:r>
              <a:r>
                <a:rPr lang="en-US" sz="1400" b="1" dirty="0" smtClean="0"/>
                <a:t> </a:t>
              </a:r>
              <a:r>
                <a:rPr lang="en-US" sz="1400" b="1" dirty="0" err="1" smtClean="0"/>
                <a:t>Reflectometry</a:t>
              </a:r>
              <a:r>
                <a:rPr lang="en-US" sz="1400" b="1" dirty="0" smtClean="0"/>
                <a:t>)</a:t>
              </a:r>
              <a:endParaRPr sz="1400" b="1" dirty="0"/>
            </a:p>
          </p:txBody>
        </p:sp>
        <p:sp>
          <p:nvSpPr>
            <p:cNvPr id="115" name="Shape 123"/>
            <p:cNvSpPr/>
            <p:nvPr/>
          </p:nvSpPr>
          <p:spPr>
            <a:xfrm>
              <a:off x="3022192" y="2324284"/>
              <a:ext cx="246844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lang="en-US" sz="1400" b="1" dirty="0" smtClean="0"/>
                <a:t>Spectroscopy</a:t>
              </a:r>
            </a:p>
            <a:p>
              <a:pPr lvl="0" algn="ctr">
                <a:defRPr sz="1800"/>
              </a:pPr>
              <a:r>
                <a:rPr lang="en-US" sz="1400" b="1" dirty="0" smtClean="0"/>
                <a:t>(Direct – Indirect)</a:t>
              </a:r>
              <a:endParaRPr sz="1400" b="1" dirty="0"/>
            </a:p>
          </p:txBody>
        </p:sp>
        <p:sp>
          <p:nvSpPr>
            <p:cNvPr id="116" name="Shape 125"/>
            <p:cNvSpPr/>
            <p:nvPr/>
          </p:nvSpPr>
          <p:spPr>
            <a:xfrm>
              <a:off x="5554006" y="2324284"/>
              <a:ext cx="232200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sz="1400" b="1" dirty="0"/>
                <a:t>Diffraction </a:t>
              </a:r>
              <a:endParaRPr lang="en-US" sz="1400" b="1" dirty="0" smtClean="0"/>
            </a:p>
            <a:p>
              <a:pPr lvl="0" algn="ctr">
                <a:defRPr sz="1800"/>
              </a:pPr>
              <a:r>
                <a:rPr lang="en-US" sz="1400" b="1" dirty="0"/>
                <a:t>(</a:t>
              </a:r>
              <a:r>
                <a:rPr sz="1400" b="1" dirty="0" smtClean="0"/>
                <a:t>Powder</a:t>
              </a:r>
              <a:r>
                <a:rPr lang="en-US" sz="1400" b="1" dirty="0" smtClean="0"/>
                <a:t> – </a:t>
              </a:r>
              <a:r>
                <a:rPr lang="en-US" sz="1400" b="1" dirty="0" err="1" smtClean="0"/>
                <a:t>Xtal</a:t>
              </a:r>
              <a:r>
                <a:rPr lang="en-US" sz="1400" b="1" dirty="0" smtClean="0"/>
                <a:t> – Eng)</a:t>
              </a:r>
              <a:endParaRPr sz="1400" b="1" dirty="0"/>
            </a:p>
          </p:txBody>
        </p:sp>
        <p:sp>
          <p:nvSpPr>
            <p:cNvPr id="117" name="Shape 127"/>
            <p:cNvSpPr/>
            <p:nvPr/>
          </p:nvSpPr>
          <p:spPr>
            <a:xfrm>
              <a:off x="7962899" y="2324284"/>
              <a:ext cx="523111" cy="486000"/>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lvl1pPr algn="l">
                <a:defRPr sz="1000"/>
              </a:lvl1pPr>
            </a:lstStyle>
            <a:p>
              <a:pPr lvl="0" algn="ctr">
                <a:defRPr sz="1800"/>
              </a:pPr>
              <a:r>
                <a:rPr sz="1400" b="1" dirty="0" smtClean="0"/>
                <a:t>Imag</a:t>
              </a:r>
              <a:endParaRPr lang="en-US" sz="1400" b="1" dirty="0" smtClean="0"/>
            </a:p>
            <a:p>
              <a:pPr lvl="0" algn="ctr">
                <a:defRPr sz="1800"/>
              </a:pPr>
              <a:r>
                <a:rPr lang="en-US" sz="1400" b="1" dirty="0" smtClean="0"/>
                <a:t>-</a:t>
              </a:r>
              <a:r>
                <a:rPr sz="1400" b="1" dirty="0" smtClean="0"/>
                <a:t>ing</a:t>
              </a:r>
              <a:endParaRPr sz="1400" b="1" dirty="0"/>
            </a:p>
          </p:txBody>
        </p:sp>
        <p:sp>
          <p:nvSpPr>
            <p:cNvPr id="118" name="Shape 133"/>
            <p:cNvSpPr/>
            <p:nvPr/>
          </p:nvSpPr>
          <p:spPr>
            <a:xfrm>
              <a:off x="592552" y="2324284"/>
              <a:ext cx="540000" cy="484229"/>
            </a:xfrm>
            <a:prstGeom prst="rect">
              <a:avLst/>
            </a:prstGeom>
            <a:ln w="12700">
              <a:solidFill/>
              <a:miter lim="400000"/>
            </a:ln>
            <a:effectLst/>
            <a:extLst>
              <a:ext uri="{C572A759-6A51-4108-AA02-DFA0A04FC94B}">
                <ma14:wrappingTextBoxFlag xmlns="" xmlns:ma14="http://schemas.microsoft.com/office/mac/drawingml/2011/main" val="1"/>
              </a:ext>
            </a:extLst>
          </p:spPr>
          <p:txBody>
            <a:bodyPr lIns="0" tIns="0" rIns="0" bIns="0"/>
            <a:lstStyle/>
            <a:p>
              <a:pPr lvl="0" algn="ctr">
                <a:defRPr sz="1800"/>
              </a:pPr>
              <a:r>
                <a:rPr lang="en-US" sz="1400" b="1" dirty="0" smtClean="0"/>
                <a:t>Instr.</a:t>
              </a:r>
              <a:br>
                <a:rPr lang="en-US" sz="1400" b="1" dirty="0" smtClean="0"/>
              </a:br>
              <a:r>
                <a:rPr lang="en-US" sz="1400" b="1" dirty="0" smtClean="0"/>
                <a:t>Class</a:t>
              </a:r>
              <a:endParaRPr sz="1400" b="1" dirty="0"/>
            </a:p>
          </p:txBody>
        </p:sp>
      </p:grpSp>
      <p:sp>
        <p:nvSpPr>
          <p:cNvPr id="56" name="Slide Number Placeholder 3"/>
          <p:cNvSpPr txBox="1">
            <a:spLocks/>
          </p:cNvSpPr>
          <p:nvPr/>
        </p:nvSpPr>
        <p:spPr>
          <a:xfrm>
            <a:off x="6553200" y="6356350"/>
            <a:ext cx="2133600" cy="365125"/>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00" smtClean="0"/>
              <a:pPr algn="r"/>
              <a:t>8</a:t>
            </a:fld>
            <a:endParaRPr lang="sv-SE" sz="1200" dirty="0"/>
          </a:p>
        </p:txBody>
      </p:sp>
      <p:pic>
        <p:nvPicPr>
          <p:cNvPr id="52" name="pasted-image.pdf"/>
          <p:cNvPicPr>
            <a:picLocks noChangeAspect="1"/>
          </p:cNvPicPr>
          <p:nvPr/>
        </p:nvPicPr>
        <p:blipFill>
          <a:blip r:embed="rId8">
            <a:extLst/>
          </a:blip>
          <a:srcRect l="10844" t="5548" r="12225" b="17521"/>
          <a:stretch>
            <a:fillRect/>
          </a:stretch>
        </p:blipFill>
        <p:spPr>
          <a:xfrm>
            <a:off x="3814527" y="4245933"/>
            <a:ext cx="1338068" cy="771999"/>
          </a:xfrm>
          <a:prstGeom prst="rect">
            <a:avLst/>
          </a:prstGeom>
          <a:ln w="3175">
            <a:solidFill>
              <a:schemeClr val="tx1"/>
            </a:solidFill>
            <a:miter lim="400000"/>
          </a:ln>
          <a:effectLst>
            <a:outerShdw blurRad="63500" dist="24641" dir="5400000" rotWithShape="0">
              <a:srgbClr val="000000">
                <a:alpha val="25834"/>
              </a:srgbClr>
            </a:outerShdw>
          </a:effectLst>
        </p:spPr>
      </p:pic>
      <p:sp>
        <p:nvSpPr>
          <p:cNvPr id="62" name="TextBox 61"/>
          <p:cNvSpPr txBox="1"/>
          <p:nvPr/>
        </p:nvSpPr>
        <p:spPr>
          <a:xfrm>
            <a:off x="7033782" y="5313414"/>
            <a:ext cx="904350" cy="369332"/>
          </a:xfrm>
          <a:prstGeom prst="rect">
            <a:avLst/>
          </a:prstGeom>
          <a:noFill/>
        </p:spPr>
        <p:txBody>
          <a:bodyPr wrap="none" rtlCol="0">
            <a:spAutoFit/>
          </a:bodyPr>
          <a:lstStyle/>
          <a:p>
            <a:r>
              <a:rPr lang="en-US" b="1" dirty="0" smtClean="0"/>
              <a:t>NICOSII</a:t>
            </a:r>
            <a:endParaRPr lang="en-GB" b="1" dirty="0"/>
          </a:p>
        </p:txBody>
      </p:sp>
    </p:spTree>
    <p:extLst>
      <p:ext uri="{BB962C8B-B14F-4D97-AF65-F5344CB8AC3E}">
        <p14:creationId xmlns="" xmlns:p14="http://schemas.microsoft.com/office/powerpoint/2010/main" val="3837704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Data Group</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schemeClr val="tx1"/>
                </a:solidFill>
              </a:rPr>
              <a:pPr/>
              <a:t>9</a:t>
            </a:fld>
            <a:endParaRPr lang="sv-SE" dirty="0">
              <a:solidFill>
                <a:schemeClr val="tx1"/>
              </a:solidFill>
            </a:endParaRPr>
          </a:p>
        </p:txBody>
      </p:sp>
      <p:grpSp>
        <p:nvGrpSpPr>
          <p:cNvPr id="7" name="Group 6"/>
          <p:cNvGrpSpPr>
            <a:grpSpLocks noChangeAspect="1"/>
          </p:cNvGrpSpPr>
          <p:nvPr/>
        </p:nvGrpSpPr>
        <p:grpSpPr>
          <a:xfrm>
            <a:off x="5913741" y="4994204"/>
            <a:ext cx="3128811" cy="1460622"/>
            <a:chOff x="4622165" y="4221600"/>
            <a:chExt cx="4171760" cy="1947496"/>
          </a:xfrm>
        </p:grpSpPr>
        <p:grpSp>
          <p:nvGrpSpPr>
            <p:cNvPr id="8" name="Group 270"/>
            <p:cNvGrpSpPr/>
            <p:nvPr/>
          </p:nvGrpSpPr>
          <p:grpSpPr>
            <a:xfrm>
              <a:off x="4622165" y="4309862"/>
              <a:ext cx="1151493" cy="1753218"/>
              <a:chOff x="0" y="0"/>
              <a:chExt cx="3463074" cy="4287402"/>
            </a:xfrm>
          </p:grpSpPr>
          <p:pic>
            <p:nvPicPr>
              <p:cNvPr id="10" name="pasted-image.pdf"/>
              <p:cNvPicPr>
                <a:picLocks noChangeAspect="1"/>
              </p:cNvPicPr>
              <p:nvPr/>
            </p:nvPicPr>
            <p:blipFill>
              <a:blip r:embed="rId2" cstate="print">
                <a:extLst/>
              </a:blip>
              <a:stretch>
                <a:fillRect/>
              </a:stretch>
            </p:blipFill>
            <p:spPr>
              <a:xfrm>
                <a:off x="127000" y="88900"/>
                <a:ext cx="3209075" cy="3957203"/>
              </a:xfrm>
              <a:prstGeom prst="rect">
                <a:avLst/>
              </a:prstGeom>
              <a:ln>
                <a:noFill/>
              </a:ln>
              <a:effectLst/>
            </p:spPr>
          </p:pic>
          <p:pic>
            <p:nvPicPr>
              <p:cNvPr id="11" name="Picture 10"/>
              <p:cNvPicPr>
                <a:picLocks/>
              </p:cNvPicPr>
              <p:nvPr/>
            </p:nvPicPr>
            <p:blipFill>
              <a:blip r:embed="rId3" cstate="print">
                <a:extLst/>
              </a:blip>
              <a:stretch>
                <a:fillRect/>
              </a:stretch>
            </p:blipFill>
            <p:spPr>
              <a:xfrm>
                <a:off x="0" y="0"/>
                <a:ext cx="3463075" cy="4287403"/>
              </a:xfrm>
              <a:prstGeom prst="rect">
                <a:avLst/>
              </a:prstGeom>
              <a:effectLst/>
            </p:spPr>
          </p:pic>
        </p:grpSp>
        <p:pic>
          <p:nvPicPr>
            <p:cNvPr id="9" name="Picture 8"/>
            <p:cNvPicPr>
              <a:picLocks noChangeAspect="1"/>
            </p:cNvPicPr>
            <p:nvPr/>
          </p:nvPicPr>
          <p:blipFill>
            <a:blip r:embed="rId4" cstate="print"/>
            <a:stretch>
              <a:fillRect/>
            </a:stretch>
          </p:blipFill>
          <p:spPr>
            <a:xfrm>
              <a:off x="5999918" y="4221600"/>
              <a:ext cx="2794007" cy="1947496"/>
            </a:xfrm>
            <a:prstGeom prst="rect">
              <a:avLst/>
            </a:prstGeom>
          </p:spPr>
        </p:pic>
      </p:grpSp>
      <p:pic>
        <p:nvPicPr>
          <p:cNvPr id="12" name="IMG_0983.jpg"/>
          <p:cNvPicPr>
            <a:picLocks noChangeAspect="1"/>
          </p:cNvPicPr>
          <p:nvPr/>
        </p:nvPicPr>
        <p:blipFill>
          <a:blip r:embed="rId5" cstate="print">
            <a:extLst/>
          </a:blip>
          <a:stretch>
            <a:fillRect/>
          </a:stretch>
        </p:blipFill>
        <p:spPr>
          <a:xfrm>
            <a:off x="6967542" y="1777153"/>
            <a:ext cx="2018738" cy="1514054"/>
          </a:xfrm>
          <a:prstGeom prst="rect">
            <a:avLst/>
          </a:prstGeom>
          <a:ln w="12700">
            <a:miter lim="400000"/>
          </a:ln>
        </p:spPr>
      </p:pic>
      <p:grpSp>
        <p:nvGrpSpPr>
          <p:cNvPr id="13" name="Group 12"/>
          <p:cNvGrpSpPr/>
          <p:nvPr/>
        </p:nvGrpSpPr>
        <p:grpSpPr>
          <a:xfrm>
            <a:off x="5020315" y="3411837"/>
            <a:ext cx="3974020" cy="1537255"/>
            <a:chOff x="175594" y="4340868"/>
            <a:chExt cx="3974020" cy="1537255"/>
          </a:xfrm>
        </p:grpSpPr>
        <p:pic>
          <p:nvPicPr>
            <p:cNvPr id="14" name="chopper_simulation_nicos.png"/>
            <p:cNvPicPr>
              <a:picLocks noChangeAspect="1"/>
            </p:cNvPicPr>
            <p:nvPr/>
          </p:nvPicPr>
          <p:blipFill>
            <a:blip r:embed="rId6" cstate="print">
              <a:extLst/>
            </a:blip>
            <a:stretch>
              <a:fillRect/>
            </a:stretch>
          </p:blipFill>
          <p:spPr>
            <a:xfrm>
              <a:off x="175594" y="4340868"/>
              <a:ext cx="2204556" cy="1537255"/>
            </a:xfrm>
            <a:prstGeom prst="rect">
              <a:avLst/>
            </a:prstGeom>
            <a:ln w="12700">
              <a:miter lim="400000"/>
            </a:ln>
          </p:spPr>
        </p:pic>
        <p:pic>
          <p:nvPicPr>
            <p:cNvPr id="15" name="IMG_1002.jpg"/>
            <p:cNvPicPr>
              <a:picLocks noChangeAspect="1"/>
            </p:cNvPicPr>
            <p:nvPr/>
          </p:nvPicPr>
          <p:blipFill>
            <a:blip r:embed="rId7" cstate="print">
              <a:extLst/>
            </a:blip>
            <a:stretch>
              <a:fillRect/>
            </a:stretch>
          </p:blipFill>
          <p:spPr>
            <a:xfrm>
              <a:off x="2499418" y="4348931"/>
              <a:ext cx="1650196" cy="1237648"/>
            </a:xfrm>
            <a:prstGeom prst="rect">
              <a:avLst/>
            </a:prstGeom>
            <a:ln w="12700">
              <a:miter lim="400000"/>
            </a:ln>
          </p:spPr>
        </p:pic>
      </p:grpSp>
      <p:grpSp>
        <p:nvGrpSpPr>
          <p:cNvPr id="20" name="Group 19"/>
          <p:cNvGrpSpPr/>
          <p:nvPr/>
        </p:nvGrpSpPr>
        <p:grpSpPr>
          <a:xfrm>
            <a:off x="55953" y="1372749"/>
            <a:ext cx="2924519" cy="1877437"/>
            <a:chOff x="55953" y="1358681"/>
            <a:chExt cx="2924519" cy="1877437"/>
          </a:xfrm>
        </p:grpSpPr>
        <p:grpSp>
          <p:nvGrpSpPr>
            <p:cNvPr id="16" name="Group 15"/>
            <p:cNvGrpSpPr/>
            <p:nvPr/>
          </p:nvGrpSpPr>
          <p:grpSpPr>
            <a:xfrm>
              <a:off x="180149" y="1687197"/>
              <a:ext cx="2616316" cy="973088"/>
              <a:chOff x="2012704" y="1473098"/>
              <a:chExt cx="3138844" cy="1117094"/>
            </a:xfrm>
            <a:effectLst/>
          </p:grpSpPr>
          <p:pic>
            <p:nvPicPr>
              <p:cNvPr id="17" name="Picture 16" descr="IMG_0929.JPG"/>
              <p:cNvPicPr>
                <a:picLocks noChangeAspect="1"/>
              </p:cNvPicPr>
              <p:nvPr/>
            </p:nvPicPr>
            <p:blipFill rotWithShape="1">
              <a:blip r:embed="rId8" cstate="print">
                <a:extLst>
                  <a:ext uri="{28A0092B-C50C-407E-A947-70E740481C1C}">
                    <a14:useLocalDpi xmlns="" xmlns:a14="http://schemas.microsoft.com/office/drawing/2010/main" val="0"/>
                  </a:ext>
                </a:extLst>
              </a:blip>
              <a:srcRect l="6917" t="49934" r="17619"/>
              <a:stretch/>
            </p:blipFill>
            <p:spPr>
              <a:xfrm flipH="1" flipV="1">
                <a:off x="2935183" y="1487348"/>
                <a:ext cx="2216365" cy="1102844"/>
              </a:xfrm>
              <a:prstGeom prst="rect">
                <a:avLst/>
              </a:prstGeom>
            </p:spPr>
          </p:pic>
          <p:pic>
            <p:nvPicPr>
              <p:cNvPr id="18" name="Picture 17" descr="Jonathan Taylor.JPG"/>
              <p:cNvPicPr>
                <a:picLocks noChangeAspect="1"/>
              </p:cNvPicPr>
              <p:nvPr/>
            </p:nvPicPr>
            <p:blipFill rotWithShape="1">
              <a:blip r:embed="rId9" cstate="print">
                <a:extLst>
                  <a:ext uri="{28A0092B-C50C-407E-A947-70E740481C1C}">
                    <a14:useLocalDpi xmlns="" xmlns:a14="http://schemas.microsoft.com/office/drawing/2010/main" val="0"/>
                  </a:ext>
                </a:extLst>
              </a:blip>
              <a:srcRect l="37566" t="18439" r="6572" b="12796"/>
              <a:stretch/>
            </p:blipFill>
            <p:spPr>
              <a:xfrm>
                <a:off x="2012704" y="1473098"/>
                <a:ext cx="1210009" cy="1117094"/>
              </a:xfrm>
              <a:prstGeom prst="rect">
                <a:avLst/>
              </a:prstGeom>
            </p:spPr>
          </p:pic>
        </p:grpSp>
        <p:sp>
          <p:nvSpPr>
            <p:cNvPr id="19" name="TextBox 18"/>
            <p:cNvSpPr txBox="1"/>
            <p:nvPr/>
          </p:nvSpPr>
          <p:spPr>
            <a:xfrm>
              <a:off x="55953" y="1358681"/>
              <a:ext cx="2924519" cy="1877437"/>
            </a:xfrm>
            <a:prstGeom prst="rect">
              <a:avLst/>
            </a:prstGeom>
            <a:noFill/>
          </p:spPr>
          <p:txBody>
            <a:bodyPr wrap="none" rtlCol="0">
              <a:spAutoFit/>
            </a:bodyPr>
            <a:lstStyle/>
            <a:p>
              <a:r>
                <a:rPr lang="en-US" b="1" dirty="0" smtClean="0"/>
                <a:t>Core Team</a:t>
              </a:r>
            </a:p>
            <a:p>
              <a:endParaRPr lang="en-US" dirty="0" smtClean="0"/>
            </a:p>
            <a:p>
              <a:endParaRPr lang="en-US" dirty="0" smtClean="0"/>
            </a:p>
            <a:p>
              <a:endParaRPr lang="en-US" dirty="0" smtClean="0"/>
            </a:p>
            <a:p>
              <a:endParaRPr lang="en-US" sz="1200" dirty="0" smtClean="0"/>
            </a:p>
            <a:p>
              <a:pPr algn="r"/>
              <a:r>
                <a:rPr lang="en-US" sz="1600" b="1" dirty="0" smtClean="0"/>
                <a:t>Jon Taylor (GL), Michael </a:t>
              </a:r>
              <a:r>
                <a:rPr lang="en-US" sz="1600" b="1" dirty="0" err="1" smtClean="0"/>
                <a:t>Wedel</a:t>
              </a:r>
              <a:r>
                <a:rPr lang="en-US" sz="1600" b="1" dirty="0" smtClean="0"/>
                <a:t>, </a:t>
              </a:r>
              <a:br>
                <a:rPr lang="en-US" sz="1600" b="1" dirty="0" smtClean="0"/>
              </a:br>
              <a:r>
                <a:rPr lang="en-US" sz="1600" b="1" dirty="0" smtClean="0"/>
                <a:t>Simon </a:t>
              </a:r>
              <a:r>
                <a:rPr lang="en-US" sz="1600" b="1" dirty="0" err="1" smtClean="0"/>
                <a:t>Heybrock</a:t>
              </a:r>
              <a:endParaRPr lang="en-GB" sz="1600" b="1" dirty="0"/>
            </a:p>
          </p:txBody>
        </p:sp>
      </p:grpSp>
      <p:sp>
        <p:nvSpPr>
          <p:cNvPr id="21" name="TextBox 20"/>
          <p:cNvSpPr txBox="1"/>
          <p:nvPr/>
        </p:nvSpPr>
        <p:spPr>
          <a:xfrm>
            <a:off x="90833" y="3307726"/>
            <a:ext cx="5755550" cy="3452227"/>
          </a:xfrm>
          <a:prstGeom prst="rect">
            <a:avLst/>
          </a:prstGeom>
          <a:noFill/>
        </p:spPr>
        <p:txBody>
          <a:bodyPr wrap="none" rtlCol="0">
            <a:spAutoFit/>
          </a:bodyPr>
          <a:lstStyle/>
          <a:p>
            <a:pPr marL="193046" indent="-193046" defTabSz="379319">
              <a:spcBef>
                <a:spcPts val="211"/>
              </a:spcBef>
              <a:defRPr sz="2241">
                <a:solidFill>
                  <a:srgbClr val="000000"/>
                </a:solidFill>
              </a:defRPr>
            </a:pPr>
            <a:r>
              <a:rPr lang="en-GB" sz="1600" b="1" dirty="0" smtClean="0"/>
              <a:t>Data </a:t>
            </a:r>
            <a:r>
              <a:rPr lang="en-GB" sz="1600" b="1" dirty="0" smtClean="0"/>
              <a:t>reduction &amp; Visualisation</a:t>
            </a:r>
          </a:p>
          <a:p>
            <a:pPr marL="382706" lvl="1" indent="-193046" defTabSz="379319">
              <a:spcBef>
                <a:spcPts val="211"/>
              </a:spcBef>
              <a:buChar char="•"/>
              <a:defRPr sz="2241">
                <a:solidFill>
                  <a:srgbClr val="000000"/>
                </a:solidFill>
              </a:defRPr>
            </a:pPr>
            <a:r>
              <a:rPr lang="en-GB" sz="1600" dirty="0" smtClean="0"/>
              <a:t>Data reduction platform for </a:t>
            </a:r>
            <a:r>
              <a:rPr lang="en-GB" sz="1600" dirty="0" smtClean="0"/>
              <a:t/>
            </a:r>
            <a:br>
              <a:rPr lang="en-GB" sz="1600" dirty="0" smtClean="0"/>
            </a:br>
            <a:r>
              <a:rPr lang="en-GB" sz="1600" dirty="0" smtClean="0"/>
              <a:t>on/offline </a:t>
            </a:r>
            <a:r>
              <a:rPr lang="en-GB" sz="1600" dirty="0" smtClean="0"/>
              <a:t>for all instruments</a:t>
            </a:r>
          </a:p>
          <a:p>
            <a:pPr marL="382706" lvl="1" indent="-193046" defTabSz="379319">
              <a:spcBef>
                <a:spcPts val="211"/>
              </a:spcBef>
              <a:buChar char="•"/>
              <a:defRPr sz="2241">
                <a:solidFill>
                  <a:srgbClr val="000000"/>
                </a:solidFill>
              </a:defRPr>
            </a:pPr>
            <a:r>
              <a:rPr lang="en-GB" sz="1600" dirty="0" smtClean="0"/>
              <a:t>Technique/instrument specific</a:t>
            </a:r>
          </a:p>
          <a:p>
            <a:pPr marL="382706" lvl="1" indent="-193046" defTabSz="379319">
              <a:spcBef>
                <a:spcPts val="211"/>
              </a:spcBef>
              <a:buChar char="•"/>
              <a:defRPr sz="2241">
                <a:solidFill>
                  <a:srgbClr val="000000"/>
                </a:solidFill>
              </a:defRPr>
            </a:pPr>
            <a:r>
              <a:rPr lang="en-US" sz="1600" dirty="0" smtClean="0"/>
              <a:t>Using MANTID framework</a:t>
            </a:r>
            <a:endParaRPr lang="en-GB" sz="1600" dirty="0" smtClean="0"/>
          </a:p>
          <a:p>
            <a:pPr marL="572366" lvl="2" indent="-193046" defTabSz="379319">
              <a:spcBef>
                <a:spcPts val="211"/>
              </a:spcBef>
              <a:defRPr sz="2241">
                <a:solidFill>
                  <a:srgbClr val="000000"/>
                </a:solidFill>
              </a:defRPr>
            </a:pPr>
            <a:endParaRPr lang="en-GB" sz="800" dirty="0" smtClean="0"/>
          </a:p>
          <a:p>
            <a:pPr marL="193046" indent="-193046" defTabSz="379319">
              <a:spcBef>
                <a:spcPts val="211"/>
              </a:spcBef>
              <a:defRPr sz="2241">
                <a:solidFill>
                  <a:srgbClr val="000000"/>
                </a:solidFill>
              </a:defRPr>
            </a:pPr>
            <a:r>
              <a:rPr lang="en-GB" sz="1600" b="1" dirty="0" smtClean="0"/>
              <a:t>Experiment </a:t>
            </a:r>
            <a:r>
              <a:rPr lang="en-GB" sz="1600" b="1" dirty="0" smtClean="0"/>
              <a:t>Control</a:t>
            </a:r>
          </a:p>
          <a:p>
            <a:pPr marL="382706" lvl="1" indent="-193046" defTabSz="379319">
              <a:spcBef>
                <a:spcPts val="211"/>
              </a:spcBef>
              <a:buChar char="•"/>
              <a:defRPr sz="2241">
                <a:solidFill>
                  <a:srgbClr val="000000"/>
                </a:solidFill>
              </a:defRPr>
            </a:pPr>
            <a:r>
              <a:rPr lang="en-GB" sz="1600" dirty="0" smtClean="0"/>
              <a:t>Technique/instrument specific</a:t>
            </a:r>
          </a:p>
          <a:p>
            <a:pPr marL="382706" lvl="1" indent="-193046" defTabSz="379319">
              <a:spcBef>
                <a:spcPts val="211"/>
              </a:spcBef>
              <a:buChar char="•"/>
              <a:defRPr sz="2241">
                <a:solidFill>
                  <a:srgbClr val="000000"/>
                </a:solidFill>
              </a:defRPr>
            </a:pPr>
            <a:r>
              <a:rPr lang="en-GB" sz="1600" dirty="0" smtClean="0"/>
              <a:t>Using NICOSII framework (FRMII)</a:t>
            </a:r>
            <a:r>
              <a:rPr lang="en-GB" sz="1600" dirty="0" smtClean="0"/>
              <a:t> </a:t>
            </a:r>
            <a:endParaRPr lang="en-GB" sz="1600" dirty="0" smtClean="0"/>
          </a:p>
          <a:p>
            <a:pPr marL="382706" lvl="1" indent="-193046" defTabSz="379319">
              <a:spcBef>
                <a:spcPts val="211"/>
              </a:spcBef>
              <a:buChar char="•"/>
              <a:defRPr sz="2241">
                <a:solidFill>
                  <a:srgbClr val="000000"/>
                </a:solidFill>
              </a:defRPr>
            </a:pPr>
            <a:r>
              <a:rPr lang="en-GB" sz="1600" dirty="0" smtClean="0"/>
              <a:t>Control of instrument </a:t>
            </a:r>
            <a:r>
              <a:rPr lang="en-GB" sz="1600" dirty="0" smtClean="0"/>
              <a:t>hardware, </a:t>
            </a:r>
            <a:r>
              <a:rPr lang="en-GB" sz="1600" dirty="0" smtClean="0"/>
              <a:t>configuration, acquisition </a:t>
            </a:r>
            <a:endParaRPr lang="en-GB" sz="1600" dirty="0" smtClean="0"/>
          </a:p>
          <a:p>
            <a:pPr marL="382706" lvl="1" indent="-193046" defTabSz="379319">
              <a:spcBef>
                <a:spcPts val="211"/>
              </a:spcBef>
              <a:buChar char="•"/>
              <a:defRPr sz="2241">
                <a:solidFill>
                  <a:srgbClr val="000000"/>
                </a:solidFill>
              </a:defRPr>
            </a:pPr>
            <a:r>
              <a:rPr lang="en-GB" sz="1600" dirty="0" smtClean="0"/>
              <a:t>Integration </a:t>
            </a:r>
            <a:r>
              <a:rPr lang="en-GB" sz="1600" dirty="0" smtClean="0"/>
              <a:t>of </a:t>
            </a:r>
            <a:r>
              <a:rPr lang="en-GB" sz="1600" dirty="0" smtClean="0"/>
              <a:t>external </a:t>
            </a:r>
            <a:r>
              <a:rPr lang="en-GB" sz="1600" dirty="0" smtClean="0"/>
              <a:t>services provided by:</a:t>
            </a:r>
          </a:p>
          <a:p>
            <a:pPr marL="572366" lvl="2" indent="-193046" defTabSz="379319">
              <a:spcBef>
                <a:spcPts val="211"/>
              </a:spcBef>
              <a:defRPr sz="2241">
                <a:solidFill>
                  <a:srgbClr val="000000"/>
                </a:solidFill>
              </a:defRPr>
            </a:pPr>
            <a:r>
              <a:rPr lang="en-GB" sz="1600" dirty="0" smtClean="0"/>
              <a:t>DM group, DST group, ICS, Detectors, choppers, MCA</a:t>
            </a:r>
          </a:p>
          <a:p>
            <a:pPr marL="382706" lvl="1" indent="-193046" defTabSz="379319">
              <a:spcBef>
                <a:spcPts val="211"/>
              </a:spcBef>
              <a:buFontTx/>
              <a:buChar char="•"/>
              <a:defRPr sz="2241">
                <a:solidFill>
                  <a:srgbClr val="000000"/>
                </a:solidFill>
              </a:defRPr>
            </a:pPr>
            <a:r>
              <a:rPr lang="en-GB" sz="1600" dirty="0" smtClean="0"/>
              <a:t>Tight integration with </a:t>
            </a:r>
            <a:r>
              <a:rPr lang="en-GB" sz="1600" dirty="0" smtClean="0"/>
              <a:t>reduction/</a:t>
            </a:r>
            <a:r>
              <a:rPr lang="en-GB" sz="1600" dirty="0" smtClean="0"/>
              <a:t>analysis</a:t>
            </a:r>
            <a:r>
              <a:rPr lang="en-GB" sz="1600" dirty="0" smtClean="0"/>
              <a:t>, </a:t>
            </a:r>
            <a:r>
              <a:rPr lang="en-GB" sz="1600" dirty="0" smtClean="0"/>
              <a:t>experiment </a:t>
            </a:r>
            <a:r>
              <a:rPr lang="en-GB" sz="1600" dirty="0" smtClean="0"/>
              <a:t>p</a:t>
            </a:r>
            <a:r>
              <a:rPr lang="en-GB" sz="1600" dirty="0" smtClean="0"/>
              <a:t>lanning</a:t>
            </a:r>
            <a:endParaRPr lang="en-GB" sz="1600" dirty="0" smtClean="0"/>
          </a:p>
        </p:txBody>
      </p:sp>
      <p:grpSp>
        <p:nvGrpSpPr>
          <p:cNvPr id="23" name="Group 22"/>
          <p:cNvGrpSpPr/>
          <p:nvPr/>
        </p:nvGrpSpPr>
        <p:grpSpPr>
          <a:xfrm>
            <a:off x="3056014" y="3375221"/>
            <a:ext cx="1262206" cy="847468"/>
            <a:chOff x="3351442" y="1644857"/>
            <a:chExt cx="1262206" cy="847468"/>
          </a:xfrm>
        </p:grpSpPr>
        <p:pic>
          <p:nvPicPr>
            <p:cNvPr id="6" name="Picture 5" descr="ISIS_Logo.gif"/>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3393646" y="1644857"/>
              <a:ext cx="1220002" cy="540000"/>
            </a:xfrm>
            <a:prstGeom prst="rect">
              <a:avLst/>
            </a:prstGeom>
          </p:spPr>
        </p:pic>
        <p:sp>
          <p:nvSpPr>
            <p:cNvPr id="22" name="TextBox 21"/>
            <p:cNvSpPr txBox="1"/>
            <p:nvPr/>
          </p:nvSpPr>
          <p:spPr>
            <a:xfrm>
              <a:off x="3351442" y="2122993"/>
              <a:ext cx="1261114" cy="369332"/>
            </a:xfrm>
            <a:prstGeom prst="rect">
              <a:avLst/>
            </a:prstGeom>
            <a:noFill/>
          </p:spPr>
          <p:txBody>
            <a:bodyPr wrap="none" rtlCol="0">
              <a:spAutoFit/>
            </a:bodyPr>
            <a:lstStyle/>
            <a:p>
              <a:r>
                <a:rPr lang="en-US" dirty="0" smtClean="0"/>
                <a:t>IKC </a:t>
              </a:r>
              <a:r>
                <a:rPr lang="en-US" b="1" dirty="0" smtClean="0"/>
                <a:t>2.01M€</a:t>
              </a:r>
              <a:endParaRPr lang="en-GB" b="1" dirty="0"/>
            </a:p>
          </p:txBody>
        </p:sp>
      </p:grpSp>
      <p:grpSp>
        <p:nvGrpSpPr>
          <p:cNvPr id="25" name="Group 24"/>
          <p:cNvGrpSpPr/>
          <p:nvPr/>
        </p:nvGrpSpPr>
        <p:grpSpPr>
          <a:xfrm>
            <a:off x="3304019" y="4880497"/>
            <a:ext cx="1250846" cy="778350"/>
            <a:chOff x="5231335" y="1743333"/>
            <a:chExt cx="1250846" cy="778350"/>
          </a:xfrm>
        </p:grpSpPr>
        <p:pic>
          <p:nvPicPr>
            <p:cNvPr id="5" name="Picture 4" descr="Psi_logo.pn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5231335" y="1743333"/>
              <a:ext cx="1250846" cy="450000"/>
            </a:xfrm>
            <a:prstGeom prst="rect">
              <a:avLst/>
            </a:prstGeom>
          </p:spPr>
        </p:pic>
        <p:sp>
          <p:nvSpPr>
            <p:cNvPr id="24" name="TextBox 23"/>
            <p:cNvSpPr txBox="1"/>
            <p:nvPr/>
          </p:nvSpPr>
          <p:spPr>
            <a:xfrm>
              <a:off x="5301675" y="2152351"/>
              <a:ext cx="1136080" cy="369332"/>
            </a:xfrm>
            <a:prstGeom prst="rect">
              <a:avLst/>
            </a:prstGeom>
            <a:noFill/>
          </p:spPr>
          <p:txBody>
            <a:bodyPr wrap="none" rtlCol="0">
              <a:spAutoFit/>
            </a:bodyPr>
            <a:lstStyle/>
            <a:p>
              <a:r>
                <a:rPr lang="en-US" dirty="0" smtClean="0"/>
                <a:t>IKC </a:t>
              </a:r>
              <a:r>
                <a:rPr lang="en-US" b="1" dirty="0" smtClean="0"/>
                <a:t>1.5M€</a:t>
              </a:r>
              <a:endParaRPr lang="en-GB" b="1" dirty="0"/>
            </a:p>
          </p:txBody>
        </p:sp>
      </p:grpSp>
      <p:sp>
        <p:nvSpPr>
          <p:cNvPr id="26" name="Rectangle 25"/>
          <p:cNvSpPr/>
          <p:nvPr/>
        </p:nvSpPr>
        <p:spPr>
          <a:xfrm>
            <a:off x="3233696" y="1385259"/>
            <a:ext cx="4572000" cy="1918474"/>
          </a:xfrm>
          <a:prstGeom prst="rect">
            <a:avLst/>
          </a:prstGeom>
        </p:spPr>
        <p:txBody>
          <a:bodyPr>
            <a:spAutoFit/>
          </a:bodyPr>
          <a:lstStyle/>
          <a:p>
            <a:pPr marL="271574" indent="-271574" defTabSz="533618">
              <a:spcBef>
                <a:spcPts val="352"/>
              </a:spcBef>
              <a:defRPr sz="2490"/>
            </a:pPr>
            <a:r>
              <a:rPr lang="en-US" sz="1700" dirty="0" smtClean="0">
                <a:solidFill>
                  <a:srgbClr val="000000"/>
                </a:solidFill>
              </a:rPr>
              <a:t>Core improvements to MANTID for ESS.</a:t>
            </a:r>
            <a:endParaRPr lang="en-US" sz="1700" dirty="0" smtClean="0">
              <a:solidFill>
                <a:srgbClr val="000000"/>
              </a:solidFill>
            </a:endParaRPr>
          </a:p>
          <a:p>
            <a:pPr marL="81183" indent="-271574" defTabSz="533618">
              <a:spcBef>
                <a:spcPts val="352"/>
              </a:spcBef>
              <a:buChar char="•"/>
              <a:defRPr sz="2490"/>
            </a:pPr>
            <a:r>
              <a:rPr lang="en-US" sz="1700" dirty="0" smtClean="0">
                <a:solidFill>
                  <a:srgbClr val="000000"/>
                </a:solidFill>
              </a:rPr>
              <a:t>C</a:t>
            </a:r>
            <a:r>
              <a:rPr lang="en-US" sz="1700" dirty="0" smtClean="0">
                <a:solidFill>
                  <a:srgbClr val="000000"/>
                </a:solidFill>
              </a:rPr>
              <a:t>omplex inst/detector geometries</a:t>
            </a:r>
          </a:p>
          <a:p>
            <a:pPr marL="81183" indent="-271574" defTabSz="533618">
              <a:spcBef>
                <a:spcPts val="352"/>
              </a:spcBef>
              <a:buChar char="•"/>
              <a:defRPr sz="2490"/>
            </a:pPr>
            <a:r>
              <a:rPr lang="en-US" sz="1700" dirty="0" smtClean="0">
                <a:solidFill>
                  <a:srgbClr val="000000"/>
                </a:solidFill>
              </a:rPr>
              <a:t>MPI </a:t>
            </a:r>
            <a:r>
              <a:rPr lang="en-US" sz="1700" dirty="0" err="1" smtClean="0">
                <a:solidFill>
                  <a:srgbClr val="000000"/>
                </a:solidFill>
              </a:rPr>
              <a:t>optimisation</a:t>
            </a:r>
            <a:r>
              <a:rPr lang="en-US" sz="1700" dirty="0" smtClean="0">
                <a:solidFill>
                  <a:srgbClr val="000000"/>
                </a:solidFill>
              </a:rPr>
              <a:t> </a:t>
            </a:r>
            <a:r>
              <a:rPr lang="en-US" sz="1700" dirty="0" smtClean="0">
                <a:solidFill>
                  <a:srgbClr val="000000"/>
                </a:solidFill>
              </a:rPr>
              <a:t>for event mode</a:t>
            </a:r>
          </a:p>
          <a:p>
            <a:pPr marL="81183" indent="-271574" defTabSz="533618">
              <a:spcBef>
                <a:spcPts val="352"/>
              </a:spcBef>
              <a:defRPr sz="2490"/>
            </a:pPr>
            <a:r>
              <a:rPr lang="en-US" sz="1700" dirty="0" smtClean="0">
                <a:solidFill>
                  <a:srgbClr val="000000"/>
                </a:solidFill>
              </a:rPr>
              <a:t>Integration of NICOSII – EPICS, CHIC</a:t>
            </a:r>
          </a:p>
          <a:p>
            <a:pPr marL="81183" indent="-271574" defTabSz="533618">
              <a:spcBef>
                <a:spcPts val="352"/>
              </a:spcBef>
              <a:defRPr sz="2490"/>
            </a:pPr>
            <a:r>
              <a:rPr lang="en-US" sz="1700" dirty="0" smtClean="0">
                <a:solidFill>
                  <a:srgbClr val="000000"/>
                </a:solidFill>
              </a:rPr>
              <a:t>Integration meetings weekly w/ ICS &amp; NT</a:t>
            </a:r>
          </a:p>
          <a:p>
            <a:pPr marL="81183" indent="-271574" defTabSz="533618">
              <a:spcBef>
                <a:spcPts val="352"/>
              </a:spcBef>
              <a:defRPr sz="2490"/>
            </a:pPr>
            <a:r>
              <a:rPr lang="en-US" sz="1700" dirty="0" smtClean="0">
                <a:solidFill>
                  <a:srgbClr val="000000"/>
                </a:solidFill>
              </a:rPr>
              <a:t>Integration workshop (ESS, PSI, ISIS)</a:t>
            </a:r>
            <a:endParaRPr lang="en-US" sz="1700" dirty="0" smtClean="0">
              <a:solidFill>
                <a:srgbClr val="000000"/>
              </a:solidFill>
            </a:endParaRPr>
          </a:p>
        </p:txBody>
      </p:sp>
    </p:spTree>
    <p:extLst>
      <p:ext uri="{BB962C8B-B14F-4D97-AF65-F5344CB8AC3E}">
        <p14:creationId xmlns="" xmlns:p14="http://schemas.microsoft.com/office/powerpoint/2010/main" val="1987888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27394</TotalTime>
  <Words>2051</Words>
  <Application>Microsoft Office PowerPoint</Application>
  <PresentationFormat>On-screen Show (4:3)</PresentationFormat>
  <Paragraphs>540</Paragraphs>
  <Slides>28</Slides>
  <Notes>3</Notes>
  <HiddenSlides>0</HiddenSlides>
  <MMClips>0</MMClips>
  <ScaleCrop>false</ScaleCrop>
  <HeadingPairs>
    <vt:vector size="6" baseType="variant">
      <vt:variant>
        <vt:lpstr>Theme</vt:lpstr>
      </vt:variant>
      <vt:variant>
        <vt:i4>2</vt:i4>
      </vt:variant>
      <vt:variant>
        <vt:lpstr>Slide Titles</vt:lpstr>
      </vt:variant>
      <vt:variant>
        <vt:i4>28</vt:i4>
      </vt:variant>
      <vt:variant>
        <vt:lpstr>Custom Shows</vt:lpstr>
      </vt:variant>
      <vt:variant>
        <vt:i4>1</vt:i4>
      </vt:variant>
    </vt:vector>
  </HeadingPairs>
  <TitlesOfParts>
    <vt:vector size="31" baseType="lpstr">
      <vt:lpstr>Office-tema</vt:lpstr>
      <vt:lpstr>Anpassad formgivning</vt:lpstr>
      <vt:lpstr>Slide 1</vt:lpstr>
      <vt:lpstr>Outline</vt:lpstr>
      <vt:lpstr>DMSC’s scope</vt:lpstr>
      <vt:lpstr>DMSC’s Group/Work Package Organization</vt:lpstr>
      <vt:lpstr>DMSC’s Domain and Interfaces</vt:lpstr>
      <vt:lpstr>Strategy</vt:lpstr>
      <vt:lpstr>Distributed Software Development</vt:lpstr>
      <vt:lpstr>Core Software Frameworks (+ In-Kind)</vt:lpstr>
      <vt:lpstr>Instrument Data Group</vt:lpstr>
      <vt:lpstr>Data Management Group</vt:lpstr>
      <vt:lpstr>Facilities for Testing Software with Hardware</vt:lpstr>
      <vt:lpstr>Data Analysis and Modeling Group</vt:lpstr>
      <vt:lpstr>Data Analysis and Modeling Group In kind contributions under discussion</vt:lpstr>
      <vt:lpstr>Synergy with SINE2020 to achieve more</vt:lpstr>
      <vt:lpstr>Status</vt:lpstr>
      <vt:lpstr>Integration with instrument teams</vt:lpstr>
      <vt:lpstr>Data Systems and Technologies Group Interim Data Centre Operations</vt:lpstr>
      <vt:lpstr>Data Systems and Technologies Group Constructing the ESS Data Centre </vt:lpstr>
      <vt:lpstr>Scientific Coordination and User Office software</vt:lpstr>
      <vt:lpstr>Questions</vt:lpstr>
      <vt:lpstr>Title</vt:lpstr>
      <vt:lpstr>Title</vt:lpstr>
      <vt:lpstr>13.4.4: PSI in kind contribution - Imaging</vt:lpstr>
      <vt:lpstr>13.4.4: FZJ in kind contribution – Reflect-ometry, QENS, and Engineering Diffraction</vt:lpstr>
      <vt:lpstr>13.4.4: ESSB in kind contribution – Powder and Single Crystal Diffraction</vt:lpstr>
      <vt:lpstr>13.4.4: In kind contribution to INS</vt:lpstr>
      <vt:lpstr>Integration with instrument teams</vt:lpstr>
      <vt:lpstr>Integration with instrument teams</vt:lpstr>
      <vt:lpstr>Custom Show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Ola Grahm</dc:creator>
  <cp:lastModifiedBy>mark</cp:lastModifiedBy>
  <cp:revision>890</cp:revision>
  <cp:lastPrinted>2016-04-13T08:56:20Z</cp:lastPrinted>
  <dcterms:created xsi:type="dcterms:W3CDTF">2013-09-21T18:00:17Z</dcterms:created>
  <dcterms:modified xsi:type="dcterms:W3CDTF">2016-06-22T06:40:40Z</dcterms:modified>
</cp:coreProperties>
</file>