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71" r:id="rId2"/>
    <p:sldId id="440" r:id="rId3"/>
    <p:sldId id="441" r:id="rId4"/>
    <p:sldId id="442" r:id="rId5"/>
    <p:sldId id="465" r:id="rId6"/>
    <p:sldId id="466" r:id="rId7"/>
    <p:sldId id="467" r:id="rId8"/>
    <p:sldId id="468" r:id="rId9"/>
    <p:sldId id="469" r:id="rId10"/>
    <p:sldId id="470" r:id="rId11"/>
    <p:sldId id="471" r:id="rId12"/>
    <p:sldId id="474" r:id="rId13"/>
    <p:sldId id="443" r:id="rId14"/>
    <p:sldId id="364" r:id="rId15"/>
    <p:sldId id="460" r:id="rId16"/>
    <p:sldId id="464" r:id="rId17"/>
    <p:sldId id="419" r:id="rId18"/>
    <p:sldId id="477" r:id="rId19"/>
    <p:sldId id="478" r:id="rId20"/>
    <p:sldId id="479" r:id="rId21"/>
    <p:sldId id="451" r:id="rId22"/>
    <p:sldId id="475" r:id="rId23"/>
    <p:sldId id="444" r:id="rId24"/>
    <p:sldId id="446" r:id="rId25"/>
    <p:sldId id="445" r:id="rId26"/>
    <p:sldId id="476" r:id="rId27"/>
    <p:sldId id="371" r:id="rId28"/>
    <p:sldId id="483" r:id="rId29"/>
    <p:sldId id="482" r:id="rId30"/>
    <p:sldId id="456" r:id="rId31"/>
    <p:sldId id="377" r:id="rId32"/>
    <p:sldId id="480" r:id="rId33"/>
    <p:sldId id="378" r:id="rId34"/>
    <p:sldId id="487" r:id="rId35"/>
    <p:sldId id="488" r:id="rId3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7B42C"/>
    <a:srgbClr val="53CE34"/>
    <a:srgbClr val="2D731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139" autoAdjust="0"/>
    <p:restoredTop sz="99417" autoAdjust="0"/>
  </p:normalViewPr>
  <p:slideViewPr>
    <p:cSldViewPr snapToGrid="0" snapToObjects="1">
      <p:cViewPr>
        <p:scale>
          <a:sx n="200" d="100"/>
          <a:sy n="200" d="100"/>
        </p:scale>
        <p:origin x="-1168" y="-3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interSettings" Target="printerSettings/printerSettings1.bin"/><Relationship Id="rId38" Type="http://schemas.openxmlformats.org/officeDocument/2006/relationships/presProps" Target="presProps.xml"/><Relationship Id="rId39" Type="http://schemas.openxmlformats.org/officeDocument/2006/relationships/viewProps" Target="viewProps.xml"/><Relationship Id="rId40" Type="http://schemas.openxmlformats.org/officeDocument/2006/relationships/theme" Target="theme/theme1.xml"/><Relationship Id="rId41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76DD0-8C79-DA44-B4C8-BC1E8E0FE7FA}" type="datetimeFigureOut">
              <a:rPr lang="en-US" smtClean="0"/>
              <a:t>01/04/16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C9F76-D880-0944-967C-20A485D0F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5887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76DD0-8C79-DA44-B4C8-BC1E8E0FE7FA}" type="datetimeFigureOut">
              <a:rPr lang="en-US" smtClean="0"/>
              <a:t>01/04/16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C9F76-D880-0944-967C-20A485D0F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7042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76DD0-8C79-DA44-B4C8-BC1E8E0FE7FA}" type="datetimeFigureOut">
              <a:rPr lang="en-US" smtClean="0"/>
              <a:t>01/04/16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C9F76-D880-0944-967C-20A485D0F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8005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76DD0-8C79-DA44-B4C8-BC1E8E0FE7FA}" type="datetimeFigureOut">
              <a:rPr lang="en-US" smtClean="0"/>
              <a:t>01/04/16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C9F76-D880-0944-967C-20A485D0F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1729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76DD0-8C79-DA44-B4C8-BC1E8E0FE7FA}" type="datetimeFigureOut">
              <a:rPr lang="en-US" smtClean="0"/>
              <a:t>01/04/16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C9F76-D880-0944-967C-20A485D0F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2389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76DD0-8C79-DA44-B4C8-BC1E8E0FE7FA}" type="datetimeFigureOut">
              <a:rPr lang="en-US" smtClean="0"/>
              <a:t>01/04/16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C9F76-D880-0944-967C-20A485D0F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0110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76DD0-8C79-DA44-B4C8-BC1E8E0FE7FA}" type="datetimeFigureOut">
              <a:rPr lang="en-US" smtClean="0"/>
              <a:t>01/04/16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C9F76-D880-0944-967C-20A485D0F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4582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76DD0-8C79-DA44-B4C8-BC1E8E0FE7FA}" type="datetimeFigureOut">
              <a:rPr lang="en-US" smtClean="0"/>
              <a:t>01/04/16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C9F76-D880-0944-967C-20A485D0F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8875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76DD0-8C79-DA44-B4C8-BC1E8E0FE7FA}" type="datetimeFigureOut">
              <a:rPr lang="en-US" smtClean="0"/>
              <a:t>01/04/16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C9F76-D880-0944-967C-20A485D0F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2404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76DD0-8C79-DA44-B4C8-BC1E8E0FE7FA}" type="datetimeFigureOut">
              <a:rPr lang="en-US" smtClean="0"/>
              <a:t>01/04/16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C9F76-D880-0944-967C-20A485D0F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3200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76DD0-8C79-DA44-B4C8-BC1E8E0FE7FA}" type="datetimeFigureOut">
              <a:rPr lang="en-US" smtClean="0"/>
              <a:t>01/04/16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C9F76-D880-0944-967C-20A485D0F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9884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B76DD0-8C79-DA44-B4C8-BC1E8E0FE7FA}" type="datetimeFigureOut">
              <a:rPr lang="en-US" smtClean="0"/>
              <a:t>01/04/16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BC9F76-D880-0944-967C-20A485D0F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502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13.JP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4" Type="http://schemas.openxmlformats.org/officeDocument/2006/relationships/image" Target="../media/image14.JPG"/><Relationship Id="rId5" Type="http://schemas.openxmlformats.org/officeDocument/2006/relationships/image" Target="../media/image15.JPG"/><Relationship Id="rId6" Type="http://schemas.openxmlformats.org/officeDocument/2006/relationships/image" Target="../media/image16.JPG"/><Relationship Id="rId7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JP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9.JPG"/><Relationship Id="rId5" Type="http://schemas.openxmlformats.org/officeDocument/2006/relationships/image" Target="../media/image20.JPG"/><Relationship Id="rId6" Type="http://schemas.openxmlformats.org/officeDocument/2006/relationships/image" Target="../media/image13.JPG"/><Relationship Id="rId7" Type="http://schemas.openxmlformats.org/officeDocument/2006/relationships/image" Target="../media/image21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4" Type="http://schemas.openxmlformats.org/officeDocument/2006/relationships/image" Target="../media/image18.JPG"/><Relationship Id="rId5" Type="http://schemas.openxmlformats.org/officeDocument/2006/relationships/image" Target="../media/image23.JPG"/><Relationship Id="rId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6" Type="http://schemas.openxmlformats.org/officeDocument/2006/relationships/image" Target="../media/image26.png"/><Relationship Id="rId7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jpg"/><Relationship Id="rId6" Type="http://schemas.openxmlformats.org/officeDocument/2006/relationships/image" Target="../media/image2.png"/><Relationship Id="rId7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6.png"/><Relationship Id="rId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2.png"/><Relationship Id="rId5" Type="http://schemas.openxmlformats.org/officeDocument/2006/relationships/image" Target="../media/image38.png"/><Relationship Id="rId6" Type="http://schemas.openxmlformats.org/officeDocument/2006/relationships/image" Target="../media/image39.png"/><Relationship Id="rId7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1.png"/><Relationship Id="rId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46.png"/><Relationship Id="rId5" Type="http://schemas.openxmlformats.org/officeDocument/2006/relationships/image" Target="../media/image47.png"/><Relationship Id="rId6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1.png"/><Relationship Id="rId5" Type="http://schemas.openxmlformats.org/officeDocument/2006/relationships/image" Target="../media/image51.JPG"/><Relationship Id="rId6" Type="http://schemas.openxmlformats.org/officeDocument/2006/relationships/image" Target="../media/image52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54.png"/><Relationship Id="rId6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1.png"/><Relationship Id="rId5" Type="http://schemas.openxmlformats.org/officeDocument/2006/relationships/image" Target="../media/image2.png"/><Relationship Id="rId6" Type="http://schemas.openxmlformats.org/officeDocument/2006/relationships/image" Target="../media/image59.png"/><Relationship Id="rId7" Type="http://schemas.openxmlformats.org/officeDocument/2006/relationships/image" Target="../media/image60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62.png"/><Relationship Id="rId6" Type="http://schemas.openxmlformats.org/officeDocument/2006/relationships/image" Target="../media/image6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65.JPG"/><Relationship Id="rId5" Type="http://schemas.openxmlformats.org/officeDocument/2006/relationships/image" Target="../media/image2.png"/><Relationship Id="rId6" Type="http://schemas.openxmlformats.org/officeDocument/2006/relationships/image" Target="../media/image6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4" Type="http://schemas.openxmlformats.org/officeDocument/2006/relationships/image" Target="../media/image1.png"/><Relationship Id="rId5" Type="http://schemas.openxmlformats.org/officeDocument/2006/relationships/image" Target="../media/image65.JPG"/><Relationship Id="rId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68.JPG"/><Relationship Id="rId5" Type="http://schemas.openxmlformats.org/officeDocument/2006/relationships/image" Target="../media/image2.png"/><Relationship Id="rId6" Type="http://schemas.openxmlformats.org/officeDocument/2006/relationships/image" Target="../media/image6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68.JP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7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10.emf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12.jp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2700" y="6362700"/>
            <a:ext cx="9131300" cy="501650"/>
            <a:chOff x="12700" y="6362700"/>
            <a:chExt cx="9131300" cy="501650"/>
          </a:xfrm>
        </p:grpSpPr>
        <p:sp>
          <p:nvSpPr>
            <p:cNvPr id="12" name="Rectangle 11"/>
            <p:cNvSpPr/>
            <p:nvPr/>
          </p:nvSpPr>
          <p:spPr>
            <a:xfrm>
              <a:off x="12700" y="6362700"/>
              <a:ext cx="91313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4" name="Picture 13" descr="Screen Shot 2014-10-14 at 09.12.54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99" y="6373981"/>
              <a:ext cx="4546601" cy="480726"/>
            </a:xfrm>
            <a:prstGeom prst="rect">
              <a:avLst/>
            </a:prstGeom>
          </p:spPr>
        </p:pic>
      </p:grpSp>
      <p:sp>
        <p:nvSpPr>
          <p:cNvPr id="18" name="Rectangle 83"/>
          <p:cNvSpPr>
            <a:spLocks noChangeArrowheads="1"/>
          </p:cNvSpPr>
          <p:nvPr/>
        </p:nvSpPr>
        <p:spPr bwMode="auto">
          <a:xfrm>
            <a:off x="0" y="1060215"/>
            <a:ext cx="9144000" cy="5109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600" dirty="0" smtClean="0">
                <a:latin typeface="Avenir Book"/>
                <a:cs typeface="Avenir Book"/>
              </a:rPr>
              <a:t>Multi-Blade tests @ BNC/WIGNER</a:t>
            </a:r>
          </a:p>
          <a:p>
            <a:pPr algn="ctr"/>
            <a:endParaRPr lang="en-US" sz="3600" dirty="0" smtClean="0">
              <a:latin typeface="Avenir Book"/>
              <a:cs typeface="Avenir Book"/>
            </a:endParaRPr>
          </a:p>
          <a:p>
            <a:pPr algn="ctr"/>
            <a:r>
              <a:rPr lang="en-US" sz="2400" dirty="0" smtClean="0">
                <a:latin typeface="Avenir Book"/>
                <a:cs typeface="Avenir Book"/>
              </a:rPr>
              <a:t>Preliminary results</a:t>
            </a:r>
          </a:p>
          <a:p>
            <a:pPr algn="ctr"/>
            <a:endParaRPr lang="en-US" sz="2800" dirty="0" smtClean="0">
              <a:latin typeface="Avenir Book"/>
              <a:cs typeface="Avenir Book"/>
            </a:endParaRPr>
          </a:p>
          <a:p>
            <a:pPr algn="ctr"/>
            <a:endParaRPr lang="en-US" sz="2400" dirty="0" smtClean="0">
              <a:latin typeface="Avenir Book"/>
              <a:cs typeface="Avenir Book"/>
            </a:endParaRPr>
          </a:p>
          <a:p>
            <a:pPr algn="ctr"/>
            <a:r>
              <a:rPr lang="en-US" dirty="0" smtClean="0">
                <a:latin typeface="Avenir Book"/>
                <a:cs typeface="Avenir Book"/>
              </a:rPr>
              <a:t>Francesco Piscitelli</a:t>
            </a:r>
          </a:p>
          <a:p>
            <a:pPr algn="ctr"/>
            <a:endParaRPr lang="en-US" dirty="0" smtClean="0">
              <a:latin typeface="Avenir Book"/>
              <a:cs typeface="Avenir Book"/>
            </a:endParaRPr>
          </a:p>
          <a:p>
            <a:pPr algn="ctr"/>
            <a:r>
              <a:rPr lang="en-US" sz="1400" dirty="0" smtClean="0">
                <a:latin typeface="Avenir Book"/>
                <a:cs typeface="Avenir Book"/>
              </a:rPr>
              <a:t>ESS Detector Group</a:t>
            </a:r>
          </a:p>
          <a:p>
            <a:pPr algn="ctr"/>
            <a:endParaRPr lang="en-US" sz="2800" dirty="0" smtClean="0">
              <a:latin typeface="Avenir Book"/>
              <a:cs typeface="Avenir Book"/>
            </a:endParaRPr>
          </a:p>
          <a:p>
            <a:pPr algn="ctr"/>
            <a:endParaRPr lang="en-US" sz="2800" dirty="0">
              <a:latin typeface="Avenir Book"/>
              <a:cs typeface="Avenir Book"/>
            </a:endParaRPr>
          </a:p>
          <a:p>
            <a:pPr algn="ctr"/>
            <a:endParaRPr lang="en-US" sz="2800" dirty="0" smtClean="0">
              <a:latin typeface="Avenir Book"/>
              <a:cs typeface="Avenir Book"/>
            </a:endParaRPr>
          </a:p>
          <a:p>
            <a:pPr algn="ctr"/>
            <a:endParaRPr lang="en-US" sz="2800" dirty="0" smtClean="0">
              <a:latin typeface="Avenir Book"/>
              <a:cs typeface="Avenir Book"/>
            </a:endParaRPr>
          </a:p>
          <a:p>
            <a:pPr algn="ctr"/>
            <a:r>
              <a:rPr lang="en-US" sz="1600" dirty="0" smtClean="0">
                <a:latin typeface="Avenir Book"/>
                <a:cs typeface="Avenir Book"/>
              </a:rPr>
              <a:t>22 - March - 2016</a:t>
            </a:r>
            <a:endParaRPr lang="en-US" sz="1600" dirty="0">
              <a:latin typeface="Avenir Book"/>
              <a:cs typeface="Avenir Book"/>
            </a:endParaRPr>
          </a:p>
        </p:txBody>
      </p:sp>
      <p:pic>
        <p:nvPicPr>
          <p:cNvPr id="3" name="Picture 2" descr="brightnessGreenXLarg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811" y="6410269"/>
            <a:ext cx="1892904" cy="416439"/>
          </a:xfrm>
          <a:prstGeom prst="rect">
            <a:avLst/>
          </a:prstGeom>
        </p:spPr>
      </p:pic>
      <p:pic>
        <p:nvPicPr>
          <p:cNvPr id="9" name="Picture 8" descr="DG_Logo_Purpl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940" y="4215254"/>
            <a:ext cx="1080120" cy="107383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9800" y="6448369"/>
            <a:ext cx="850901" cy="3148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30400" y="6479378"/>
            <a:ext cx="1295400" cy="283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2528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assetteExpl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81" r="26458"/>
          <a:stretch/>
        </p:blipFill>
        <p:spPr>
          <a:xfrm>
            <a:off x="255821" y="1437613"/>
            <a:ext cx="3835400" cy="5072727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2700" y="6362700"/>
            <a:ext cx="9131300" cy="501650"/>
            <a:chOff x="12700" y="6362700"/>
            <a:chExt cx="9131300" cy="501650"/>
          </a:xfrm>
        </p:grpSpPr>
        <p:sp>
          <p:nvSpPr>
            <p:cNvPr id="10" name="Rectangle 9"/>
            <p:cNvSpPr/>
            <p:nvPr/>
          </p:nvSpPr>
          <p:spPr>
            <a:xfrm>
              <a:off x="12700" y="6362700"/>
              <a:ext cx="91313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1" name="Picture 10" descr="Screen Shot 2014-10-14 at 09.12.54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99" y="6373981"/>
              <a:ext cx="4546601" cy="480726"/>
            </a:xfrm>
            <a:prstGeom prst="rect">
              <a:avLst/>
            </a:prstGeom>
          </p:spPr>
        </p:pic>
      </p:grpSp>
      <p:sp>
        <p:nvSpPr>
          <p:cNvPr id="14" name="Rectangle 83"/>
          <p:cNvSpPr>
            <a:spLocks noChangeArrowheads="1"/>
          </p:cNvSpPr>
          <p:nvPr/>
        </p:nvSpPr>
        <p:spPr bwMode="auto">
          <a:xfrm rot="2174027">
            <a:off x="2605321" y="1428090"/>
            <a:ext cx="1397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Avenir Book"/>
                <a:cs typeface="Avenir Book"/>
              </a:rPr>
              <a:t>amplifier board</a:t>
            </a:r>
            <a:endParaRPr lang="en-US" sz="1400" dirty="0">
              <a:latin typeface="Avenir Book"/>
              <a:cs typeface="Avenir Book"/>
            </a:endParaRPr>
          </a:p>
        </p:txBody>
      </p:sp>
      <p:sp>
        <p:nvSpPr>
          <p:cNvPr id="15" name="Rectangle 83"/>
          <p:cNvSpPr>
            <a:spLocks noChangeArrowheads="1"/>
          </p:cNvSpPr>
          <p:nvPr/>
        </p:nvSpPr>
        <p:spPr bwMode="auto">
          <a:xfrm rot="16200000">
            <a:off x="-398229" y="3979401"/>
            <a:ext cx="1397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Avenir Book"/>
                <a:cs typeface="Avenir Book"/>
              </a:rPr>
              <a:t>amplifier board</a:t>
            </a:r>
            <a:endParaRPr lang="en-US" sz="1400" dirty="0">
              <a:latin typeface="Avenir Book"/>
              <a:cs typeface="Avenir Book"/>
            </a:endParaRPr>
          </a:p>
        </p:txBody>
      </p:sp>
      <p:sp>
        <p:nvSpPr>
          <p:cNvPr id="16" name="Rectangle 83"/>
          <p:cNvSpPr>
            <a:spLocks noChangeArrowheads="1"/>
          </p:cNvSpPr>
          <p:nvPr/>
        </p:nvSpPr>
        <p:spPr bwMode="auto">
          <a:xfrm rot="16200000">
            <a:off x="814623" y="4500102"/>
            <a:ext cx="1397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Avenir Book"/>
                <a:cs typeface="Avenir Book"/>
              </a:rPr>
              <a:t>cathode strips </a:t>
            </a:r>
            <a:endParaRPr lang="en-US" sz="1400" dirty="0">
              <a:latin typeface="Avenir Book"/>
              <a:cs typeface="Avenir Book"/>
            </a:endParaRPr>
          </a:p>
        </p:txBody>
      </p:sp>
      <p:sp>
        <p:nvSpPr>
          <p:cNvPr id="17" name="Rectangle 83"/>
          <p:cNvSpPr>
            <a:spLocks noChangeArrowheads="1"/>
          </p:cNvSpPr>
          <p:nvPr/>
        </p:nvSpPr>
        <p:spPr bwMode="auto">
          <a:xfrm rot="16200000">
            <a:off x="3035633" y="4500101"/>
            <a:ext cx="1397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Avenir Book"/>
                <a:cs typeface="Avenir Book"/>
              </a:rPr>
              <a:t>anode wires</a:t>
            </a:r>
            <a:endParaRPr lang="en-US" sz="1400" dirty="0">
              <a:latin typeface="Avenir Book"/>
              <a:cs typeface="Avenir Book"/>
            </a:endParaRPr>
          </a:p>
        </p:txBody>
      </p:sp>
      <p:sp>
        <p:nvSpPr>
          <p:cNvPr id="18" name="Rectangle 83"/>
          <p:cNvSpPr>
            <a:spLocks noChangeArrowheads="1"/>
          </p:cNvSpPr>
          <p:nvPr/>
        </p:nvSpPr>
        <p:spPr bwMode="auto">
          <a:xfrm rot="16200000">
            <a:off x="1946410" y="4392151"/>
            <a:ext cx="1397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Avenir Book"/>
                <a:cs typeface="Avenir Book"/>
              </a:rPr>
              <a:t>holding frame </a:t>
            </a:r>
            <a:endParaRPr lang="en-US" sz="1400" dirty="0">
              <a:latin typeface="Avenir Book"/>
              <a:cs typeface="Avenir Book"/>
            </a:endParaRPr>
          </a:p>
        </p:txBody>
      </p:sp>
      <p:sp>
        <p:nvSpPr>
          <p:cNvPr id="19" name="Rectangle 83"/>
          <p:cNvSpPr>
            <a:spLocks noChangeArrowheads="1"/>
          </p:cNvSpPr>
          <p:nvPr/>
        </p:nvSpPr>
        <p:spPr bwMode="auto">
          <a:xfrm rot="2062127">
            <a:off x="1076461" y="3280263"/>
            <a:ext cx="1397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baseline="30000" dirty="0" smtClean="0">
                <a:latin typeface="Avenir Book"/>
                <a:cs typeface="Avenir Book"/>
              </a:rPr>
              <a:t>10</a:t>
            </a:r>
            <a:r>
              <a:rPr lang="en-US" sz="1400" dirty="0" smtClean="0">
                <a:latin typeface="Avenir Book"/>
                <a:cs typeface="Avenir Book"/>
              </a:rPr>
              <a:t>B</a:t>
            </a:r>
            <a:r>
              <a:rPr lang="en-US" sz="1400" baseline="-25000" dirty="0" smtClean="0">
                <a:latin typeface="Avenir Book"/>
                <a:cs typeface="Avenir Book"/>
              </a:rPr>
              <a:t>4</a:t>
            </a:r>
            <a:r>
              <a:rPr lang="en-US" sz="1400" dirty="0" smtClean="0">
                <a:latin typeface="Avenir Book"/>
                <a:cs typeface="Avenir Book"/>
              </a:rPr>
              <a:t>C substrate </a:t>
            </a:r>
            <a:endParaRPr lang="en-US" sz="1400" dirty="0">
              <a:latin typeface="Avenir Book"/>
              <a:cs typeface="Avenir Book"/>
            </a:endParaRPr>
          </a:p>
        </p:txBody>
      </p:sp>
      <p:pic>
        <p:nvPicPr>
          <p:cNvPr id="28" name="Picture 27" descr="IMG_4328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4" t="7132" r="6617" b="5743"/>
          <a:stretch/>
        </p:blipFill>
        <p:spPr>
          <a:xfrm rot="16200000">
            <a:off x="3935906" y="1050633"/>
            <a:ext cx="5601071" cy="4602065"/>
          </a:xfrm>
          <a:prstGeom prst="rect">
            <a:avLst/>
          </a:prstGeom>
        </p:spPr>
      </p:pic>
      <p:sp>
        <p:nvSpPr>
          <p:cNvPr id="29" name="Rectangle 83"/>
          <p:cNvSpPr>
            <a:spLocks noChangeArrowheads="1"/>
          </p:cNvSpPr>
          <p:nvPr/>
        </p:nvSpPr>
        <p:spPr bwMode="auto">
          <a:xfrm rot="2062127">
            <a:off x="4735927" y="2237587"/>
            <a:ext cx="1397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baseline="30000" dirty="0" smtClean="0">
                <a:solidFill>
                  <a:srgbClr val="FFFFFF"/>
                </a:solidFill>
                <a:latin typeface="Avenir Book"/>
                <a:cs typeface="Avenir Book"/>
              </a:rPr>
              <a:t>10</a:t>
            </a:r>
            <a:r>
              <a:rPr lang="en-US" sz="1400" dirty="0" smtClean="0">
                <a:solidFill>
                  <a:srgbClr val="FFFFFF"/>
                </a:solidFill>
                <a:latin typeface="Avenir Book"/>
                <a:cs typeface="Avenir Book"/>
              </a:rPr>
              <a:t>B</a:t>
            </a:r>
            <a:r>
              <a:rPr lang="en-US" sz="1400" baseline="-25000" dirty="0" smtClean="0">
                <a:solidFill>
                  <a:srgbClr val="FFFFFF"/>
                </a:solidFill>
                <a:latin typeface="Avenir Book"/>
                <a:cs typeface="Avenir Book"/>
              </a:rPr>
              <a:t>4</a:t>
            </a:r>
            <a:r>
              <a:rPr lang="en-US" sz="1400" dirty="0" smtClean="0">
                <a:solidFill>
                  <a:srgbClr val="FFFFFF"/>
                </a:solidFill>
                <a:latin typeface="Avenir Book"/>
                <a:cs typeface="Avenir Book"/>
              </a:rPr>
              <a:t>C substrate </a:t>
            </a:r>
            <a:endParaRPr lang="en-US" sz="1400" dirty="0">
              <a:solidFill>
                <a:srgbClr val="FFFFFF"/>
              </a:solidFill>
              <a:latin typeface="Avenir Book"/>
              <a:cs typeface="Avenir Book"/>
            </a:endParaRPr>
          </a:p>
        </p:txBody>
      </p:sp>
      <p:sp>
        <p:nvSpPr>
          <p:cNvPr id="30" name="Rectangle 83"/>
          <p:cNvSpPr>
            <a:spLocks noChangeArrowheads="1"/>
          </p:cNvSpPr>
          <p:nvPr/>
        </p:nvSpPr>
        <p:spPr bwMode="auto">
          <a:xfrm rot="16200000">
            <a:off x="6173198" y="2414747"/>
            <a:ext cx="1397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FFFFFF"/>
                </a:solidFill>
                <a:latin typeface="Avenir Book"/>
                <a:cs typeface="Avenir Book"/>
              </a:rPr>
              <a:t>holding frame </a:t>
            </a:r>
            <a:endParaRPr lang="en-US" sz="1400" dirty="0">
              <a:solidFill>
                <a:srgbClr val="FFFFFF"/>
              </a:solidFill>
              <a:latin typeface="Avenir Book"/>
              <a:cs typeface="Avenir Book"/>
            </a:endParaRPr>
          </a:p>
        </p:txBody>
      </p:sp>
      <p:sp>
        <p:nvSpPr>
          <p:cNvPr id="31" name="Rectangle 83"/>
          <p:cNvSpPr>
            <a:spLocks noChangeArrowheads="1"/>
          </p:cNvSpPr>
          <p:nvPr/>
        </p:nvSpPr>
        <p:spPr bwMode="auto">
          <a:xfrm rot="16200000">
            <a:off x="4951156" y="4252789"/>
            <a:ext cx="1397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FFFFFF"/>
                </a:solidFill>
                <a:latin typeface="Avenir Book"/>
                <a:cs typeface="Avenir Book"/>
              </a:rPr>
              <a:t>cathode strips </a:t>
            </a:r>
            <a:endParaRPr lang="en-US" sz="1400" dirty="0">
              <a:solidFill>
                <a:srgbClr val="FFFFFF"/>
              </a:solidFill>
              <a:latin typeface="Avenir Book"/>
              <a:cs typeface="Avenir Book"/>
            </a:endParaRPr>
          </a:p>
        </p:txBody>
      </p:sp>
      <p:sp>
        <p:nvSpPr>
          <p:cNvPr id="32" name="Rectangle 83"/>
          <p:cNvSpPr>
            <a:spLocks noChangeArrowheads="1"/>
          </p:cNvSpPr>
          <p:nvPr/>
        </p:nvSpPr>
        <p:spPr bwMode="auto">
          <a:xfrm rot="16200000">
            <a:off x="7611369" y="4951289"/>
            <a:ext cx="1397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FFFFFF"/>
                </a:solidFill>
                <a:latin typeface="Avenir Book"/>
                <a:cs typeface="Avenir Book"/>
              </a:rPr>
              <a:t>cathode strips </a:t>
            </a:r>
            <a:endParaRPr lang="en-US" sz="1400" dirty="0">
              <a:solidFill>
                <a:srgbClr val="FFFFFF"/>
              </a:solidFill>
              <a:latin typeface="Avenir Book"/>
              <a:cs typeface="Avenir Book"/>
            </a:endParaRPr>
          </a:p>
        </p:txBody>
      </p:sp>
      <p:pic>
        <p:nvPicPr>
          <p:cNvPr id="20" name="Picture 19" descr="brightnessGreenXLarg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811" y="6410269"/>
            <a:ext cx="1892904" cy="416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9777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2700" y="6362700"/>
            <a:ext cx="9131300" cy="501650"/>
            <a:chOff x="12700" y="6362700"/>
            <a:chExt cx="9131300" cy="501650"/>
          </a:xfrm>
        </p:grpSpPr>
        <p:sp>
          <p:nvSpPr>
            <p:cNvPr id="10" name="Rectangle 9"/>
            <p:cNvSpPr/>
            <p:nvPr/>
          </p:nvSpPr>
          <p:spPr>
            <a:xfrm>
              <a:off x="12700" y="6362700"/>
              <a:ext cx="91313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1" name="Picture 10" descr="Screen Shot 2014-10-14 at 09.12.54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99" y="6373981"/>
              <a:ext cx="4546601" cy="480726"/>
            </a:xfrm>
            <a:prstGeom prst="rect">
              <a:avLst/>
            </a:prstGeom>
          </p:spPr>
        </p:pic>
      </p:grpSp>
      <p:pic>
        <p:nvPicPr>
          <p:cNvPr id="28" name="Picture 27" descr="IMG_4328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4" t="7132" r="6617" b="5743"/>
          <a:stretch/>
        </p:blipFill>
        <p:spPr>
          <a:xfrm rot="16200000">
            <a:off x="3935906" y="1050633"/>
            <a:ext cx="5601071" cy="4602065"/>
          </a:xfrm>
          <a:prstGeom prst="rect">
            <a:avLst/>
          </a:prstGeom>
        </p:spPr>
      </p:pic>
      <p:sp>
        <p:nvSpPr>
          <p:cNvPr id="29" name="Rectangle 83"/>
          <p:cNvSpPr>
            <a:spLocks noChangeArrowheads="1"/>
          </p:cNvSpPr>
          <p:nvPr/>
        </p:nvSpPr>
        <p:spPr bwMode="auto">
          <a:xfrm rot="2062127">
            <a:off x="4735927" y="2237587"/>
            <a:ext cx="1397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baseline="30000" dirty="0" smtClean="0">
                <a:solidFill>
                  <a:srgbClr val="FFFFFF"/>
                </a:solidFill>
                <a:latin typeface="Avenir Book"/>
                <a:cs typeface="Avenir Book"/>
              </a:rPr>
              <a:t>10</a:t>
            </a:r>
            <a:r>
              <a:rPr lang="en-US" sz="1400" dirty="0" smtClean="0">
                <a:solidFill>
                  <a:srgbClr val="FFFFFF"/>
                </a:solidFill>
                <a:latin typeface="Avenir Book"/>
                <a:cs typeface="Avenir Book"/>
              </a:rPr>
              <a:t>B</a:t>
            </a:r>
            <a:r>
              <a:rPr lang="en-US" sz="1400" baseline="-25000" dirty="0" smtClean="0">
                <a:solidFill>
                  <a:srgbClr val="FFFFFF"/>
                </a:solidFill>
                <a:latin typeface="Avenir Book"/>
                <a:cs typeface="Avenir Book"/>
              </a:rPr>
              <a:t>4</a:t>
            </a:r>
            <a:r>
              <a:rPr lang="en-US" sz="1400" dirty="0" smtClean="0">
                <a:solidFill>
                  <a:srgbClr val="FFFFFF"/>
                </a:solidFill>
                <a:latin typeface="Avenir Book"/>
                <a:cs typeface="Avenir Book"/>
              </a:rPr>
              <a:t>C substrate </a:t>
            </a:r>
            <a:endParaRPr lang="en-US" sz="1400" dirty="0">
              <a:solidFill>
                <a:srgbClr val="FFFFFF"/>
              </a:solidFill>
              <a:latin typeface="Avenir Book"/>
              <a:cs typeface="Avenir Book"/>
            </a:endParaRPr>
          </a:p>
        </p:txBody>
      </p:sp>
      <p:sp>
        <p:nvSpPr>
          <p:cNvPr id="30" name="Rectangle 83"/>
          <p:cNvSpPr>
            <a:spLocks noChangeArrowheads="1"/>
          </p:cNvSpPr>
          <p:nvPr/>
        </p:nvSpPr>
        <p:spPr bwMode="auto">
          <a:xfrm rot="16200000">
            <a:off x="6173198" y="2414747"/>
            <a:ext cx="1397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FFFFFF"/>
                </a:solidFill>
                <a:latin typeface="Avenir Book"/>
                <a:cs typeface="Avenir Book"/>
              </a:rPr>
              <a:t>holding frame </a:t>
            </a:r>
            <a:endParaRPr lang="en-US" sz="1400" dirty="0">
              <a:solidFill>
                <a:srgbClr val="FFFFFF"/>
              </a:solidFill>
              <a:latin typeface="Avenir Book"/>
              <a:cs typeface="Avenir Book"/>
            </a:endParaRPr>
          </a:p>
        </p:txBody>
      </p:sp>
      <p:sp>
        <p:nvSpPr>
          <p:cNvPr id="31" name="Rectangle 83"/>
          <p:cNvSpPr>
            <a:spLocks noChangeArrowheads="1"/>
          </p:cNvSpPr>
          <p:nvPr/>
        </p:nvSpPr>
        <p:spPr bwMode="auto">
          <a:xfrm rot="16200000">
            <a:off x="4951156" y="4252789"/>
            <a:ext cx="1397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FFFFFF"/>
                </a:solidFill>
                <a:latin typeface="Avenir Book"/>
                <a:cs typeface="Avenir Book"/>
              </a:rPr>
              <a:t>cathode strips </a:t>
            </a:r>
            <a:endParaRPr lang="en-US" sz="1400" dirty="0">
              <a:solidFill>
                <a:srgbClr val="FFFFFF"/>
              </a:solidFill>
              <a:latin typeface="Avenir Book"/>
              <a:cs typeface="Avenir Book"/>
            </a:endParaRPr>
          </a:p>
        </p:txBody>
      </p:sp>
      <p:sp>
        <p:nvSpPr>
          <p:cNvPr id="32" name="Rectangle 83"/>
          <p:cNvSpPr>
            <a:spLocks noChangeArrowheads="1"/>
          </p:cNvSpPr>
          <p:nvPr/>
        </p:nvSpPr>
        <p:spPr bwMode="auto">
          <a:xfrm rot="16200000">
            <a:off x="7611369" y="4951289"/>
            <a:ext cx="1397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FFFFFF"/>
                </a:solidFill>
                <a:latin typeface="Avenir Book"/>
                <a:cs typeface="Avenir Book"/>
              </a:rPr>
              <a:t>cathode strips </a:t>
            </a:r>
            <a:endParaRPr lang="en-US" sz="1400" dirty="0">
              <a:solidFill>
                <a:srgbClr val="FFFFFF"/>
              </a:solidFill>
              <a:latin typeface="Avenir Book"/>
              <a:cs typeface="Avenir Book"/>
            </a:endParaRPr>
          </a:p>
        </p:txBody>
      </p:sp>
      <p:pic>
        <p:nvPicPr>
          <p:cNvPr id="20" name="Picture 19" descr="IMG_4363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78"/>
          <a:stretch/>
        </p:blipFill>
        <p:spPr>
          <a:xfrm rot="10800000">
            <a:off x="114915" y="118639"/>
            <a:ext cx="2810931" cy="1908382"/>
          </a:xfrm>
          <a:prstGeom prst="rect">
            <a:avLst/>
          </a:prstGeom>
        </p:spPr>
      </p:pic>
      <p:pic>
        <p:nvPicPr>
          <p:cNvPr id="21" name="Picture 20" descr="IMG_4374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10"/>
          <a:stretch/>
        </p:blipFill>
        <p:spPr>
          <a:xfrm rot="10800000">
            <a:off x="123654" y="2195685"/>
            <a:ext cx="2810933" cy="1857118"/>
          </a:xfrm>
          <a:prstGeom prst="rect">
            <a:avLst/>
          </a:prstGeom>
        </p:spPr>
      </p:pic>
      <p:pic>
        <p:nvPicPr>
          <p:cNvPr id="22" name="Picture 21" descr="IMG_4377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04"/>
          <a:stretch/>
        </p:blipFill>
        <p:spPr>
          <a:xfrm rot="10800000">
            <a:off x="114915" y="4261216"/>
            <a:ext cx="2810932" cy="1890985"/>
          </a:xfrm>
          <a:prstGeom prst="rect">
            <a:avLst/>
          </a:prstGeom>
        </p:spPr>
      </p:pic>
      <p:pic>
        <p:nvPicPr>
          <p:cNvPr id="13" name="Picture 12" descr="brightnessGreenXLarge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811" y="6410269"/>
            <a:ext cx="1892904" cy="416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3202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2700" y="6362700"/>
            <a:ext cx="9131300" cy="501650"/>
            <a:chOff x="12700" y="6362700"/>
            <a:chExt cx="9131300" cy="501650"/>
          </a:xfrm>
        </p:grpSpPr>
        <p:sp>
          <p:nvSpPr>
            <p:cNvPr id="3" name="Rectangle 2"/>
            <p:cNvSpPr/>
            <p:nvPr/>
          </p:nvSpPr>
          <p:spPr>
            <a:xfrm>
              <a:off x="12700" y="6362700"/>
              <a:ext cx="91313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" name="Picture 3" descr="Screen Shot 2014-10-14 at 09.12.54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99" y="6373981"/>
              <a:ext cx="4546601" cy="480726"/>
            </a:xfrm>
            <a:prstGeom prst="rect">
              <a:avLst/>
            </a:prstGeom>
          </p:spPr>
        </p:pic>
      </p:grpSp>
      <p:pic>
        <p:nvPicPr>
          <p:cNvPr id="149" name="Picture 148" descr="Assembl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623" y="844558"/>
            <a:ext cx="4044377" cy="4612292"/>
          </a:xfrm>
          <a:prstGeom prst="rect">
            <a:avLst/>
          </a:prstGeom>
        </p:spPr>
      </p:pic>
      <p:pic>
        <p:nvPicPr>
          <p:cNvPr id="150" name="Picture 149" descr="IMG_4751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05" t="4863" b="6541"/>
          <a:stretch/>
        </p:blipFill>
        <p:spPr>
          <a:xfrm rot="5400000">
            <a:off x="4567831" y="1282801"/>
            <a:ext cx="4596052" cy="3752046"/>
          </a:xfrm>
          <a:prstGeom prst="rect">
            <a:avLst/>
          </a:prstGeom>
        </p:spPr>
      </p:pic>
      <p:pic>
        <p:nvPicPr>
          <p:cNvPr id="7" name="Picture 6" descr="brightnessGreenXLarg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811" y="6410269"/>
            <a:ext cx="1892904" cy="416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8331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0" name="Group 439"/>
          <p:cNvGrpSpPr/>
          <p:nvPr/>
        </p:nvGrpSpPr>
        <p:grpSpPr>
          <a:xfrm rot="20392131">
            <a:off x="3925460" y="1667960"/>
            <a:ext cx="4254299" cy="1443148"/>
            <a:chOff x="2850515" y="2977176"/>
            <a:chExt cx="4254299" cy="1443148"/>
          </a:xfrm>
          <a:scene3d>
            <a:camera prst="orthographicFront">
              <a:rot lat="20233590" lon="17700569" rev="3593664"/>
            </a:camera>
            <a:lightRig rig="threePt" dir="t"/>
          </a:scene3d>
        </p:grpSpPr>
        <p:sp>
          <p:nvSpPr>
            <p:cNvPr id="441" name="Rectangle 440"/>
            <p:cNvSpPr/>
            <p:nvPr/>
          </p:nvSpPr>
          <p:spPr>
            <a:xfrm>
              <a:off x="3591219" y="3430833"/>
              <a:ext cx="2717430" cy="4571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sp3d extrusionH="25400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2" name="Rectangle 441"/>
            <p:cNvSpPr/>
            <p:nvPr/>
          </p:nvSpPr>
          <p:spPr>
            <a:xfrm>
              <a:off x="4189266" y="3455074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sp3d extrusionH="25400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3" name="Oval 442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sp3d extrusionH="25400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4" name="Oval 443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sp3d extrusionH="25400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5" name="Oval 444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sp3d extrusionH="25400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6" name="Right Triangle 445"/>
            <p:cNvSpPr/>
            <p:nvPr/>
          </p:nvSpPr>
          <p:spPr>
            <a:xfrm rot="10800000">
              <a:off x="3568574" y="3462636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  <a:sp3d extrusionH="25400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7" name="Freeform 446"/>
            <p:cNvSpPr/>
            <p:nvPr/>
          </p:nvSpPr>
          <p:spPr>
            <a:xfrm>
              <a:off x="4387384" y="4191724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>
              <a:solidFill>
                <a:srgbClr val="000090"/>
              </a:solidFill>
            </a:ln>
            <a:effectLst/>
            <a:sp3d extrusionH="25400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8" name="Oval 447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sp3d extrusionH="25400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9" name="Oval 448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sp3d extrusionH="25400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0" name="Oval 449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sp3d extrusionH="25400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1" name="Oval 450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sp3d extrusionH="25400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2" name="Oval 451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sp3d extrusionH="25400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3" name="Oval 452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sp3d extrusionH="25400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4" name="Oval 453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sp3d extrusionH="25400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5" name="Oval 454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sp3d extrusionH="25400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6" name="Oval 455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sp3d extrusionH="25400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7" name="Oval 456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sp3d extrusionH="25400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8" name="Oval 457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sp3d extrusionH="25400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9" name="Oval 458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sp3d extrusionH="25400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0" name="Oval 459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sp3d extrusionH="25400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1" name="Oval 460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sp3d extrusionH="25400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2" name="Oval 461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sp3d extrusionH="25400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3" name="Oval 462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sp3d extrusionH="25400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4" name="Oval 463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sp3d extrusionH="25400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5" name="Oval 464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sp3d extrusionH="25400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6" name="Oval 465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sp3d extrusionH="25400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7" name="Oval 466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sp3d extrusionH="25400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8" name="Oval 467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sp3d extrusionH="25400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9" name="Oval 468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sp3d extrusionH="25400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0" name="Oval 469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sp3d extrusionH="25400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1" name="Oval 470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sp3d extrusionH="25400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2" name="Oval 471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sp3d extrusionH="25400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3" name="Oval 472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sp3d extrusionH="25400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4" name="Oval 473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sp3d extrusionH="25400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5" name="Oval 474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sp3d extrusionH="25400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6" name="Oval 475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sp3d extrusionH="25400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7" name="Oval 476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sp3d extrusionH="25400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8" name="Oval 477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sp3d extrusionH="25400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9" name="Oval 478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sp3d extrusionH="25400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0" name="Oval 479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sp3d extrusionH="25400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81" name="Group 480"/>
          <p:cNvGrpSpPr/>
          <p:nvPr/>
        </p:nvGrpSpPr>
        <p:grpSpPr>
          <a:xfrm>
            <a:off x="6248143" y="1758114"/>
            <a:ext cx="1386956" cy="3184210"/>
            <a:chOff x="2257771" y="1512344"/>
            <a:chExt cx="1386956" cy="3184210"/>
          </a:xfrm>
        </p:grpSpPr>
        <p:sp>
          <p:nvSpPr>
            <p:cNvPr id="482" name="Freeform 481"/>
            <p:cNvSpPr/>
            <p:nvPr/>
          </p:nvSpPr>
          <p:spPr>
            <a:xfrm>
              <a:off x="2260600" y="1565275"/>
              <a:ext cx="1361559" cy="933450"/>
            </a:xfrm>
            <a:custGeom>
              <a:avLst/>
              <a:gdLst>
                <a:gd name="connsiteX0" fmla="*/ 1336675 w 1336675"/>
                <a:gd name="connsiteY0" fmla="*/ 0 h 933450"/>
                <a:gd name="connsiteX1" fmla="*/ 463550 w 1336675"/>
                <a:gd name="connsiteY1" fmla="*/ 768350 h 933450"/>
                <a:gd name="connsiteX2" fmla="*/ 0 w 1336675"/>
                <a:gd name="connsiteY2" fmla="*/ 933450 h 933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36675" h="933450">
                  <a:moveTo>
                    <a:pt x="1336675" y="0"/>
                  </a:moveTo>
                  <a:lnTo>
                    <a:pt x="463550" y="768350"/>
                  </a:lnTo>
                  <a:lnTo>
                    <a:pt x="0" y="933450"/>
                  </a:lnTo>
                </a:path>
              </a:pathLst>
            </a:custGeom>
            <a:ln w="63500">
              <a:solidFill>
                <a:srgbClr val="3366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3" name="Freeform 482"/>
            <p:cNvSpPr/>
            <p:nvPr/>
          </p:nvSpPr>
          <p:spPr>
            <a:xfrm>
              <a:off x="2260858" y="1695688"/>
              <a:ext cx="1361559" cy="933450"/>
            </a:xfrm>
            <a:custGeom>
              <a:avLst/>
              <a:gdLst>
                <a:gd name="connsiteX0" fmla="*/ 1336675 w 1336675"/>
                <a:gd name="connsiteY0" fmla="*/ 0 h 933450"/>
                <a:gd name="connsiteX1" fmla="*/ 463550 w 1336675"/>
                <a:gd name="connsiteY1" fmla="*/ 768350 h 933450"/>
                <a:gd name="connsiteX2" fmla="*/ 0 w 1336675"/>
                <a:gd name="connsiteY2" fmla="*/ 933450 h 933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36675" h="933450">
                  <a:moveTo>
                    <a:pt x="1336675" y="0"/>
                  </a:moveTo>
                  <a:lnTo>
                    <a:pt x="463550" y="768350"/>
                  </a:lnTo>
                  <a:lnTo>
                    <a:pt x="0" y="933450"/>
                  </a:lnTo>
                </a:path>
              </a:pathLst>
            </a:custGeom>
            <a:ln w="63500">
              <a:solidFill>
                <a:srgbClr val="3366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4" name="Freeform 483"/>
            <p:cNvSpPr/>
            <p:nvPr/>
          </p:nvSpPr>
          <p:spPr>
            <a:xfrm>
              <a:off x="2263111" y="1821238"/>
              <a:ext cx="1361559" cy="933450"/>
            </a:xfrm>
            <a:custGeom>
              <a:avLst/>
              <a:gdLst>
                <a:gd name="connsiteX0" fmla="*/ 1336675 w 1336675"/>
                <a:gd name="connsiteY0" fmla="*/ 0 h 933450"/>
                <a:gd name="connsiteX1" fmla="*/ 463550 w 1336675"/>
                <a:gd name="connsiteY1" fmla="*/ 768350 h 933450"/>
                <a:gd name="connsiteX2" fmla="*/ 0 w 1336675"/>
                <a:gd name="connsiteY2" fmla="*/ 933450 h 933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36675" h="933450">
                  <a:moveTo>
                    <a:pt x="1336675" y="0"/>
                  </a:moveTo>
                  <a:lnTo>
                    <a:pt x="463550" y="768350"/>
                  </a:lnTo>
                  <a:lnTo>
                    <a:pt x="0" y="933450"/>
                  </a:lnTo>
                </a:path>
              </a:pathLst>
            </a:custGeom>
            <a:ln w="63500">
              <a:solidFill>
                <a:srgbClr val="3366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5" name="Freeform 484"/>
            <p:cNvSpPr/>
            <p:nvPr/>
          </p:nvSpPr>
          <p:spPr>
            <a:xfrm>
              <a:off x="2260600" y="1955789"/>
              <a:ext cx="1361559" cy="933450"/>
            </a:xfrm>
            <a:custGeom>
              <a:avLst/>
              <a:gdLst>
                <a:gd name="connsiteX0" fmla="*/ 1336675 w 1336675"/>
                <a:gd name="connsiteY0" fmla="*/ 0 h 933450"/>
                <a:gd name="connsiteX1" fmla="*/ 463550 w 1336675"/>
                <a:gd name="connsiteY1" fmla="*/ 768350 h 933450"/>
                <a:gd name="connsiteX2" fmla="*/ 0 w 1336675"/>
                <a:gd name="connsiteY2" fmla="*/ 933450 h 933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36675" h="933450">
                  <a:moveTo>
                    <a:pt x="1336675" y="0"/>
                  </a:moveTo>
                  <a:lnTo>
                    <a:pt x="463550" y="768350"/>
                  </a:lnTo>
                  <a:lnTo>
                    <a:pt x="0" y="933450"/>
                  </a:lnTo>
                </a:path>
              </a:pathLst>
            </a:custGeom>
            <a:ln w="63500">
              <a:solidFill>
                <a:srgbClr val="3366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6" name="Freeform 485"/>
            <p:cNvSpPr/>
            <p:nvPr/>
          </p:nvSpPr>
          <p:spPr>
            <a:xfrm>
              <a:off x="2260858" y="2086202"/>
              <a:ext cx="1361559" cy="933450"/>
            </a:xfrm>
            <a:custGeom>
              <a:avLst/>
              <a:gdLst>
                <a:gd name="connsiteX0" fmla="*/ 1336675 w 1336675"/>
                <a:gd name="connsiteY0" fmla="*/ 0 h 933450"/>
                <a:gd name="connsiteX1" fmla="*/ 463550 w 1336675"/>
                <a:gd name="connsiteY1" fmla="*/ 768350 h 933450"/>
                <a:gd name="connsiteX2" fmla="*/ 0 w 1336675"/>
                <a:gd name="connsiteY2" fmla="*/ 933450 h 933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36675" h="933450">
                  <a:moveTo>
                    <a:pt x="1336675" y="0"/>
                  </a:moveTo>
                  <a:lnTo>
                    <a:pt x="463550" y="768350"/>
                  </a:lnTo>
                  <a:lnTo>
                    <a:pt x="0" y="933450"/>
                  </a:lnTo>
                </a:path>
              </a:pathLst>
            </a:custGeom>
            <a:ln w="63500">
              <a:solidFill>
                <a:srgbClr val="3366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7" name="Freeform 486"/>
            <p:cNvSpPr/>
            <p:nvPr/>
          </p:nvSpPr>
          <p:spPr>
            <a:xfrm>
              <a:off x="2263111" y="2211752"/>
              <a:ext cx="1361559" cy="933450"/>
            </a:xfrm>
            <a:custGeom>
              <a:avLst/>
              <a:gdLst>
                <a:gd name="connsiteX0" fmla="*/ 1336675 w 1336675"/>
                <a:gd name="connsiteY0" fmla="*/ 0 h 933450"/>
                <a:gd name="connsiteX1" fmla="*/ 463550 w 1336675"/>
                <a:gd name="connsiteY1" fmla="*/ 768350 h 933450"/>
                <a:gd name="connsiteX2" fmla="*/ 0 w 1336675"/>
                <a:gd name="connsiteY2" fmla="*/ 933450 h 933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36675" h="933450">
                  <a:moveTo>
                    <a:pt x="1336675" y="0"/>
                  </a:moveTo>
                  <a:lnTo>
                    <a:pt x="463550" y="768350"/>
                  </a:lnTo>
                  <a:lnTo>
                    <a:pt x="0" y="933450"/>
                  </a:lnTo>
                </a:path>
              </a:pathLst>
            </a:custGeom>
            <a:ln w="63500">
              <a:solidFill>
                <a:srgbClr val="3366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8" name="Freeform 487"/>
            <p:cNvSpPr/>
            <p:nvPr/>
          </p:nvSpPr>
          <p:spPr>
            <a:xfrm>
              <a:off x="2257771" y="2343150"/>
              <a:ext cx="1361559" cy="933450"/>
            </a:xfrm>
            <a:custGeom>
              <a:avLst/>
              <a:gdLst>
                <a:gd name="connsiteX0" fmla="*/ 1336675 w 1336675"/>
                <a:gd name="connsiteY0" fmla="*/ 0 h 933450"/>
                <a:gd name="connsiteX1" fmla="*/ 463550 w 1336675"/>
                <a:gd name="connsiteY1" fmla="*/ 768350 h 933450"/>
                <a:gd name="connsiteX2" fmla="*/ 0 w 1336675"/>
                <a:gd name="connsiteY2" fmla="*/ 933450 h 933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36675" h="933450">
                  <a:moveTo>
                    <a:pt x="1336675" y="0"/>
                  </a:moveTo>
                  <a:lnTo>
                    <a:pt x="463550" y="768350"/>
                  </a:lnTo>
                  <a:lnTo>
                    <a:pt x="0" y="933450"/>
                  </a:lnTo>
                </a:path>
              </a:pathLst>
            </a:custGeom>
            <a:ln w="63500">
              <a:solidFill>
                <a:srgbClr val="3366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9" name="Freeform 488"/>
            <p:cNvSpPr/>
            <p:nvPr/>
          </p:nvSpPr>
          <p:spPr>
            <a:xfrm>
              <a:off x="2258029" y="2473563"/>
              <a:ext cx="1364646" cy="933450"/>
            </a:xfrm>
            <a:custGeom>
              <a:avLst/>
              <a:gdLst>
                <a:gd name="connsiteX0" fmla="*/ 1336675 w 1336675"/>
                <a:gd name="connsiteY0" fmla="*/ 0 h 933450"/>
                <a:gd name="connsiteX1" fmla="*/ 463550 w 1336675"/>
                <a:gd name="connsiteY1" fmla="*/ 768350 h 933450"/>
                <a:gd name="connsiteX2" fmla="*/ 0 w 1336675"/>
                <a:gd name="connsiteY2" fmla="*/ 933450 h 933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36675" h="933450">
                  <a:moveTo>
                    <a:pt x="1336675" y="0"/>
                  </a:moveTo>
                  <a:lnTo>
                    <a:pt x="463550" y="768350"/>
                  </a:lnTo>
                  <a:lnTo>
                    <a:pt x="0" y="933450"/>
                  </a:lnTo>
                </a:path>
              </a:pathLst>
            </a:custGeom>
            <a:ln w="63500">
              <a:solidFill>
                <a:srgbClr val="3366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0" name="Freeform 489"/>
            <p:cNvSpPr/>
            <p:nvPr/>
          </p:nvSpPr>
          <p:spPr>
            <a:xfrm>
              <a:off x="2260282" y="2599113"/>
              <a:ext cx="1364646" cy="933450"/>
            </a:xfrm>
            <a:custGeom>
              <a:avLst/>
              <a:gdLst>
                <a:gd name="connsiteX0" fmla="*/ 1336675 w 1336675"/>
                <a:gd name="connsiteY0" fmla="*/ 0 h 933450"/>
                <a:gd name="connsiteX1" fmla="*/ 463550 w 1336675"/>
                <a:gd name="connsiteY1" fmla="*/ 768350 h 933450"/>
                <a:gd name="connsiteX2" fmla="*/ 0 w 1336675"/>
                <a:gd name="connsiteY2" fmla="*/ 933450 h 933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36675" h="933450">
                  <a:moveTo>
                    <a:pt x="1336675" y="0"/>
                  </a:moveTo>
                  <a:lnTo>
                    <a:pt x="463550" y="768350"/>
                  </a:lnTo>
                  <a:lnTo>
                    <a:pt x="0" y="933450"/>
                  </a:lnTo>
                </a:path>
              </a:pathLst>
            </a:custGeom>
            <a:ln w="63500">
              <a:solidFill>
                <a:srgbClr val="3366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1" name="Freeform 490"/>
            <p:cNvSpPr/>
            <p:nvPr/>
          </p:nvSpPr>
          <p:spPr>
            <a:xfrm>
              <a:off x="2257771" y="2733664"/>
              <a:ext cx="1364646" cy="933450"/>
            </a:xfrm>
            <a:custGeom>
              <a:avLst/>
              <a:gdLst>
                <a:gd name="connsiteX0" fmla="*/ 1336675 w 1336675"/>
                <a:gd name="connsiteY0" fmla="*/ 0 h 933450"/>
                <a:gd name="connsiteX1" fmla="*/ 463550 w 1336675"/>
                <a:gd name="connsiteY1" fmla="*/ 768350 h 933450"/>
                <a:gd name="connsiteX2" fmla="*/ 0 w 1336675"/>
                <a:gd name="connsiteY2" fmla="*/ 933450 h 933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36675" h="933450">
                  <a:moveTo>
                    <a:pt x="1336675" y="0"/>
                  </a:moveTo>
                  <a:lnTo>
                    <a:pt x="463550" y="768350"/>
                  </a:lnTo>
                  <a:lnTo>
                    <a:pt x="0" y="933450"/>
                  </a:lnTo>
                </a:path>
              </a:pathLst>
            </a:custGeom>
            <a:ln w="63500">
              <a:solidFill>
                <a:srgbClr val="3366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2" name="Freeform 491"/>
            <p:cNvSpPr/>
            <p:nvPr/>
          </p:nvSpPr>
          <p:spPr>
            <a:xfrm>
              <a:off x="2258029" y="2864077"/>
              <a:ext cx="1364646" cy="933450"/>
            </a:xfrm>
            <a:custGeom>
              <a:avLst/>
              <a:gdLst>
                <a:gd name="connsiteX0" fmla="*/ 1336675 w 1336675"/>
                <a:gd name="connsiteY0" fmla="*/ 0 h 933450"/>
                <a:gd name="connsiteX1" fmla="*/ 463550 w 1336675"/>
                <a:gd name="connsiteY1" fmla="*/ 768350 h 933450"/>
                <a:gd name="connsiteX2" fmla="*/ 0 w 1336675"/>
                <a:gd name="connsiteY2" fmla="*/ 933450 h 933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36675" h="933450">
                  <a:moveTo>
                    <a:pt x="1336675" y="0"/>
                  </a:moveTo>
                  <a:lnTo>
                    <a:pt x="463550" y="768350"/>
                  </a:lnTo>
                  <a:lnTo>
                    <a:pt x="0" y="933450"/>
                  </a:lnTo>
                </a:path>
              </a:pathLst>
            </a:custGeom>
            <a:ln w="63500">
              <a:solidFill>
                <a:srgbClr val="3366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3" name="Freeform 492"/>
            <p:cNvSpPr/>
            <p:nvPr/>
          </p:nvSpPr>
          <p:spPr>
            <a:xfrm>
              <a:off x="2260282" y="2989627"/>
              <a:ext cx="1364646" cy="933450"/>
            </a:xfrm>
            <a:custGeom>
              <a:avLst/>
              <a:gdLst>
                <a:gd name="connsiteX0" fmla="*/ 1336675 w 1336675"/>
                <a:gd name="connsiteY0" fmla="*/ 0 h 933450"/>
                <a:gd name="connsiteX1" fmla="*/ 463550 w 1336675"/>
                <a:gd name="connsiteY1" fmla="*/ 768350 h 933450"/>
                <a:gd name="connsiteX2" fmla="*/ 0 w 1336675"/>
                <a:gd name="connsiteY2" fmla="*/ 933450 h 933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36675" h="933450">
                  <a:moveTo>
                    <a:pt x="1336675" y="0"/>
                  </a:moveTo>
                  <a:lnTo>
                    <a:pt x="463550" y="768350"/>
                  </a:lnTo>
                  <a:lnTo>
                    <a:pt x="0" y="933450"/>
                  </a:lnTo>
                </a:path>
              </a:pathLst>
            </a:custGeom>
            <a:ln w="63500">
              <a:solidFill>
                <a:srgbClr val="3366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4" name="Freeform 493"/>
            <p:cNvSpPr/>
            <p:nvPr/>
          </p:nvSpPr>
          <p:spPr>
            <a:xfrm>
              <a:off x="2268045" y="3116627"/>
              <a:ext cx="1364646" cy="933450"/>
            </a:xfrm>
            <a:custGeom>
              <a:avLst/>
              <a:gdLst>
                <a:gd name="connsiteX0" fmla="*/ 1336675 w 1336675"/>
                <a:gd name="connsiteY0" fmla="*/ 0 h 933450"/>
                <a:gd name="connsiteX1" fmla="*/ 463550 w 1336675"/>
                <a:gd name="connsiteY1" fmla="*/ 768350 h 933450"/>
                <a:gd name="connsiteX2" fmla="*/ 0 w 1336675"/>
                <a:gd name="connsiteY2" fmla="*/ 933450 h 933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36675" h="933450">
                  <a:moveTo>
                    <a:pt x="1336675" y="0"/>
                  </a:moveTo>
                  <a:lnTo>
                    <a:pt x="463550" y="768350"/>
                  </a:lnTo>
                  <a:lnTo>
                    <a:pt x="0" y="933450"/>
                  </a:lnTo>
                </a:path>
              </a:pathLst>
            </a:custGeom>
            <a:ln w="63500">
              <a:solidFill>
                <a:srgbClr val="3366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5" name="Freeform 494"/>
            <p:cNvSpPr/>
            <p:nvPr/>
          </p:nvSpPr>
          <p:spPr>
            <a:xfrm>
              <a:off x="2268303" y="3247040"/>
              <a:ext cx="1364646" cy="933450"/>
            </a:xfrm>
            <a:custGeom>
              <a:avLst/>
              <a:gdLst>
                <a:gd name="connsiteX0" fmla="*/ 1336675 w 1336675"/>
                <a:gd name="connsiteY0" fmla="*/ 0 h 933450"/>
                <a:gd name="connsiteX1" fmla="*/ 463550 w 1336675"/>
                <a:gd name="connsiteY1" fmla="*/ 768350 h 933450"/>
                <a:gd name="connsiteX2" fmla="*/ 0 w 1336675"/>
                <a:gd name="connsiteY2" fmla="*/ 933450 h 933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36675" h="933450">
                  <a:moveTo>
                    <a:pt x="1336675" y="0"/>
                  </a:moveTo>
                  <a:lnTo>
                    <a:pt x="463550" y="768350"/>
                  </a:lnTo>
                  <a:lnTo>
                    <a:pt x="0" y="933450"/>
                  </a:lnTo>
                </a:path>
              </a:pathLst>
            </a:custGeom>
            <a:ln w="63500">
              <a:solidFill>
                <a:srgbClr val="3366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6" name="Freeform 495"/>
            <p:cNvSpPr/>
            <p:nvPr/>
          </p:nvSpPr>
          <p:spPr>
            <a:xfrm>
              <a:off x="2270556" y="3372590"/>
              <a:ext cx="1364646" cy="933450"/>
            </a:xfrm>
            <a:custGeom>
              <a:avLst/>
              <a:gdLst>
                <a:gd name="connsiteX0" fmla="*/ 1336675 w 1336675"/>
                <a:gd name="connsiteY0" fmla="*/ 0 h 933450"/>
                <a:gd name="connsiteX1" fmla="*/ 463550 w 1336675"/>
                <a:gd name="connsiteY1" fmla="*/ 768350 h 933450"/>
                <a:gd name="connsiteX2" fmla="*/ 0 w 1336675"/>
                <a:gd name="connsiteY2" fmla="*/ 933450 h 933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36675" h="933450">
                  <a:moveTo>
                    <a:pt x="1336675" y="0"/>
                  </a:moveTo>
                  <a:lnTo>
                    <a:pt x="463550" y="768350"/>
                  </a:lnTo>
                  <a:lnTo>
                    <a:pt x="0" y="933450"/>
                  </a:lnTo>
                </a:path>
              </a:pathLst>
            </a:custGeom>
            <a:ln w="63500">
              <a:solidFill>
                <a:srgbClr val="3366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7" name="Freeform 496"/>
            <p:cNvSpPr/>
            <p:nvPr/>
          </p:nvSpPr>
          <p:spPr>
            <a:xfrm>
              <a:off x="2268045" y="3507141"/>
              <a:ext cx="1364646" cy="933450"/>
            </a:xfrm>
            <a:custGeom>
              <a:avLst/>
              <a:gdLst>
                <a:gd name="connsiteX0" fmla="*/ 1336675 w 1336675"/>
                <a:gd name="connsiteY0" fmla="*/ 0 h 933450"/>
                <a:gd name="connsiteX1" fmla="*/ 463550 w 1336675"/>
                <a:gd name="connsiteY1" fmla="*/ 768350 h 933450"/>
                <a:gd name="connsiteX2" fmla="*/ 0 w 1336675"/>
                <a:gd name="connsiteY2" fmla="*/ 933450 h 933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36675" h="933450">
                  <a:moveTo>
                    <a:pt x="1336675" y="0"/>
                  </a:moveTo>
                  <a:lnTo>
                    <a:pt x="463550" y="768350"/>
                  </a:lnTo>
                  <a:lnTo>
                    <a:pt x="0" y="933450"/>
                  </a:lnTo>
                </a:path>
              </a:pathLst>
            </a:custGeom>
            <a:ln w="63500">
              <a:solidFill>
                <a:srgbClr val="3366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8" name="Freeform 497"/>
            <p:cNvSpPr/>
            <p:nvPr/>
          </p:nvSpPr>
          <p:spPr>
            <a:xfrm>
              <a:off x="2268303" y="3637554"/>
              <a:ext cx="1364646" cy="933450"/>
            </a:xfrm>
            <a:custGeom>
              <a:avLst/>
              <a:gdLst>
                <a:gd name="connsiteX0" fmla="*/ 1336675 w 1336675"/>
                <a:gd name="connsiteY0" fmla="*/ 0 h 933450"/>
                <a:gd name="connsiteX1" fmla="*/ 463550 w 1336675"/>
                <a:gd name="connsiteY1" fmla="*/ 768350 h 933450"/>
                <a:gd name="connsiteX2" fmla="*/ 0 w 1336675"/>
                <a:gd name="connsiteY2" fmla="*/ 933450 h 933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36675" h="933450">
                  <a:moveTo>
                    <a:pt x="1336675" y="0"/>
                  </a:moveTo>
                  <a:lnTo>
                    <a:pt x="463550" y="768350"/>
                  </a:lnTo>
                  <a:lnTo>
                    <a:pt x="0" y="933450"/>
                  </a:lnTo>
                </a:path>
              </a:pathLst>
            </a:custGeom>
            <a:ln w="63500">
              <a:solidFill>
                <a:srgbClr val="3366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9" name="Freeform 498"/>
            <p:cNvSpPr/>
            <p:nvPr/>
          </p:nvSpPr>
          <p:spPr>
            <a:xfrm>
              <a:off x="2270556" y="3763104"/>
              <a:ext cx="1364646" cy="933450"/>
            </a:xfrm>
            <a:custGeom>
              <a:avLst/>
              <a:gdLst>
                <a:gd name="connsiteX0" fmla="*/ 1336675 w 1336675"/>
                <a:gd name="connsiteY0" fmla="*/ 0 h 933450"/>
                <a:gd name="connsiteX1" fmla="*/ 463550 w 1336675"/>
                <a:gd name="connsiteY1" fmla="*/ 768350 h 933450"/>
                <a:gd name="connsiteX2" fmla="*/ 0 w 1336675"/>
                <a:gd name="connsiteY2" fmla="*/ 933450 h 933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36675" h="933450">
                  <a:moveTo>
                    <a:pt x="1336675" y="0"/>
                  </a:moveTo>
                  <a:lnTo>
                    <a:pt x="463550" y="768350"/>
                  </a:lnTo>
                  <a:lnTo>
                    <a:pt x="0" y="933450"/>
                  </a:lnTo>
                </a:path>
              </a:pathLst>
            </a:custGeom>
            <a:ln w="63500">
              <a:solidFill>
                <a:srgbClr val="3366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00" name="Straight Connector 499"/>
            <p:cNvCxnSpPr/>
            <p:nvPr/>
          </p:nvCxnSpPr>
          <p:spPr>
            <a:xfrm>
              <a:off x="3638808" y="1512344"/>
              <a:ext cx="5919" cy="2345281"/>
            </a:xfrm>
            <a:prstGeom prst="line">
              <a:avLst/>
            </a:prstGeom>
            <a:ln w="508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0" name="Straight Connector 39"/>
          <p:cNvCxnSpPr/>
          <p:nvPr/>
        </p:nvCxnSpPr>
        <p:spPr>
          <a:xfrm>
            <a:off x="5724508" y="2658084"/>
            <a:ext cx="0" cy="2343064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26" name="Group 125"/>
          <p:cNvGrpSpPr/>
          <p:nvPr/>
        </p:nvGrpSpPr>
        <p:grpSpPr>
          <a:xfrm>
            <a:off x="12700" y="6362700"/>
            <a:ext cx="9131300" cy="501650"/>
            <a:chOff x="12700" y="6362700"/>
            <a:chExt cx="9131300" cy="501650"/>
          </a:xfrm>
        </p:grpSpPr>
        <p:sp>
          <p:nvSpPr>
            <p:cNvPr id="127" name="Rectangle 126"/>
            <p:cNvSpPr/>
            <p:nvPr/>
          </p:nvSpPr>
          <p:spPr>
            <a:xfrm>
              <a:off x="12700" y="6362700"/>
              <a:ext cx="91313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28" name="Picture 127" descr="Screen Shot 2014-10-14 at 09.12.54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99" y="6373981"/>
              <a:ext cx="4546601" cy="480726"/>
            </a:xfrm>
            <a:prstGeom prst="rect">
              <a:avLst/>
            </a:prstGeom>
          </p:spPr>
        </p:pic>
      </p:grpSp>
      <p:sp>
        <p:nvSpPr>
          <p:cNvPr id="129" name="Rectangle 83"/>
          <p:cNvSpPr>
            <a:spLocks noChangeArrowheads="1"/>
          </p:cNvSpPr>
          <p:nvPr/>
        </p:nvSpPr>
        <p:spPr bwMode="auto">
          <a:xfrm rot="19130353">
            <a:off x="7207773" y="732237"/>
            <a:ext cx="238004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Avenir Book"/>
                <a:cs typeface="Avenir Book"/>
              </a:rPr>
              <a:t>cathode strips </a:t>
            </a:r>
            <a:endParaRPr lang="en-US" sz="1600" dirty="0">
              <a:latin typeface="Avenir Book"/>
              <a:cs typeface="Avenir Book"/>
            </a:endParaRPr>
          </a:p>
        </p:txBody>
      </p:sp>
      <p:sp>
        <p:nvSpPr>
          <p:cNvPr id="132" name="Rectangle 83"/>
          <p:cNvSpPr>
            <a:spLocks noChangeArrowheads="1"/>
          </p:cNvSpPr>
          <p:nvPr/>
        </p:nvSpPr>
        <p:spPr bwMode="auto">
          <a:xfrm rot="19130353">
            <a:off x="6276631" y="1029060"/>
            <a:ext cx="238004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Avenir Book"/>
                <a:cs typeface="Avenir Book"/>
              </a:rPr>
              <a:t>substrate</a:t>
            </a:r>
            <a:endParaRPr lang="en-US" sz="1600" dirty="0">
              <a:latin typeface="Avenir Book"/>
              <a:cs typeface="Avenir Book"/>
            </a:endParaRPr>
          </a:p>
        </p:txBody>
      </p:sp>
      <p:sp>
        <p:nvSpPr>
          <p:cNvPr id="133" name="Rectangle 83"/>
          <p:cNvSpPr>
            <a:spLocks noChangeArrowheads="1"/>
          </p:cNvSpPr>
          <p:nvPr/>
        </p:nvSpPr>
        <p:spPr bwMode="auto">
          <a:xfrm rot="19130353">
            <a:off x="5345488" y="1045567"/>
            <a:ext cx="238004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Avenir Book"/>
                <a:cs typeface="Avenir Book"/>
              </a:rPr>
              <a:t>anode wires</a:t>
            </a:r>
            <a:endParaRPr lang="en-US" sz="1600" dirty="0">
              <a:latin typeface="Avenir Book"/>
              <a:cs typeface="Avenir Book"/>
            </a:endParaRPr>
          </a:p>
        </p:txBody>
      </p:sp>
      <p:sp>
        <p:nvSpPr>
          <p:cNvPr id="134" name="Rectangle 83"/>
          <p:cNvSpPr>
            <a:spLocks noChangeArrowheads="1"/>
          </p:cNvSpPr>
          <p:nvPr/>
        </p:nvSpPr>
        <p:spPr bwMode="auto">
          <a:xfrm rot="19130353">
            <a:off x="5988304" y="837218"/>
            <a:ext cx="238004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Avenir Book"/>
                <a:cs typeface="Avenir Book"/>
              </a:rPr>
              <a:t>sputtered </a:t>
            </a:r>
            <a:r>
              <a:rPr lang="en-US" sz="1600" baseline="30000" dirty="0" smtClean="0">
                <a:latin typeface="Avenir Book"/>
                <a:cs typeface="Avenir Book"/>
              </a:rPr>
              <a:t>10</a:t>
            </a:r>
            <a:r>
              <a:rPr lang="en-US" sz="1600" dirty="0" smtClean="0">
                <a:latin typeface="Avenir Book"/>
                <a:cs typeface="Avenir Book"/>
              </a:rPr>
              <a:t>B</a:t>
            </a:r>
            <a:r>
              <a:rPr lang="en-US" sz="1600" baseline="-25000" dirty="0" smtClean="0">
                <a:latin typeface="Avenir Book"/>
                <a:cs typeface="Avenir Book"/>
              </a:rPr>
              <a:t>4</a:t>
            </a:r>
            <a:r>
              <a:rPr lang="en-US" sz="1600" dirty="0" smtClean="0">
                <a:latin typeface="Avenir Book"/>
                <a:cs typeface="Avenir Book"/>
              </a:rPr>
              <a:t>C layer</a:t>
            </a:r>
            <a:endParaRPr lang="en-US" sz="1600" dirty="0">
              <a:latin typeface="Avenir Book"/>
              <a:cs typeface="Avenir Book"/>
            </a:endParaRPr>
          </a:p>
        </p:txBody>
      </p:sp>
      <p:cxnSp>
        <p:nvCxnSpPr>
          <p:cNvPr id="135" name="Straight Arrow Connector 134"/>
          <p:cNvCxnSpPr/>
          <p:nvPr/>
        </p:nvCxnSpPr>
        <p:spPr>
          <a:xfrm flipV="1">
            <a:off x="7986042" y="2591702"/>
            <a:ext cx="0" cy="1855619"/>
          </a:xfrm>
          <a:prstGeom prst="straightConnector1">
            <a:avLst/>
          </a:prstGeom>
          <a:ln w="31750">
            <a:solidFill>
              <a:schemeClr val="tx1"/>
            </a:solidFill>
            <a:prstDash val="sysDash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Arrow Connector 136"/>
          <p:cNvCxnSpPr/>
          <p:nvPr/>
        </p:nvCxnSpPr>
        <p:spPr>
          <a:xfrm flipV="1">
            <a:off x="4370115" y="5680974"/>
            <a:ext cx="2003687" cy="1"/>
          </a:xfrm>
          <a:prstGeom prst="straightConnector1">
            <a:avLst/>
          </a:prstGeom>
          <a:ln w="31750">
            <a:solidFill>
              <a:schemeClr val="tx1"/>
            </a:solidFill>
            <a:prstDash val="sysDash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0" name="Rectangle 83"/>
          <p:cNvSpPr>
            <a:spLocks noChangeArrowheads="1"/>
          </p:cNvSpPr>
          <p:nvPr/>
        </p:nvSpPr>
        <p:spPr bwMode="auto">
          <a:xfrm>
            <a:off x="4311270" y="5680872"/>
            <a:ext cx="231515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Avenir Book"/>
                <a:cs typeface="Avenir Book"/>
              </a:rPr>
              <a:t>x-axis (wires)</a:t>
            </a:r>
            <a:endParaRPr lang="en-US" sz="1600" dirty="0">
              <a:latin typeface="Avenir Book"/>
              <a:cs typeface="Avenir Book"/>
            </a:endParaRPr>
          </a:p>
        </p:txBody>
      </p:sp>
      <p:sp>
        <p:nvSpPr>
          <p:cNvPr id="141" name="Rectangle 83"/>
          <p:cNvSpPr>
            <a:spLocks noChangeArrowheads="1"/>
          </p:cNvSpPr>
          <p:nvPr/>
        </p:nvSpPr>
        <p:spPr bwMode="auto">
          <a:xfrm rot="16200000">
            <a:off x="7028091" y="3188749"/>
            <a:ext cx="231515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Avenir Book"/>
                <a:cs typeface="Avenir Book"/>
              </a:rPr>
              <a:t>y-axis (strips)</a:t>
            </a:r>
            <a:endParaRPr lang="en-US" sz="1600" dirty="0">
              <a:latin typeface="Avenir Book"/>
              <a:cs typeface="Avenir Book"/>
            </a:endParaRPr>
          </a:p>
        </p:txBody>
      </p:sp>
      <p:pic>
        <p:nvPicPr>
          <p:cNvPr id="203" name="Picture 202" descr="brightnessGreenXLarg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811" y="6410269"/>
            <a:ext cx="1892904" cy="416439"/>
          </a:xfrm>
          <a:prstGeom prst="rect">
            <a:avLst/>
          </a:prstGeom>
        </p:spPr>
      </p:pic>
      <p:pic>
        <p:nvPicPr>
          <p:cNvPr id="2" name="Picture 1" descr="IMG_4337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44" t="13357" r="23543" b="14257"/>
          <a:stretch/>
        </p:blipFill>
        <p:spPr>
          <a:xfrm>
            <a:off x="158168" y="109545"/>
            <a:ext cx="1289264" cy="2597084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pic>
        <p:nvPicPr>
          <p:cNvPr id="3" name="Picture 2" descr="IMG_4338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20" t="11272" r="32499" b="15316"/>
          <a:stretch/>
        </p:blipFill>
        <p:spPr>
          <a:xfrm>
            <a:off x="1511150" y="104491"/>
            <a:ext cx="1028303" cy="2602138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pic>
        <p:nvPicPr>
          <p:cNvPr id="4" name="Picture 3" descr="IMG_4328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8" t="7762" r="8187" b="6336"/>
          <a:stretch/>
        </p:blipFill>
        <p:spPr>
          <a:xfrm rot="5400000">
            <a:off x="-79933" y="3032006"/>
            <a:ext cx="3511175" cy="3034975"/>
          </a:xfrm>
          <a:prstGeom prst="rect">
            <a:avLst/>
          </a:prstGeom>
        </p:spPr>
      </p:pic>
      <p:pic>
        <p:nvPicPr>
          <p:cNvPr id="5" name="Picture 4" descr="IMG_4283.JP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61" r="5069" b="17587"/>
          <a:stretch/>
        </p:blipFill>
        <p:spPr>
          <a:xfrm rot="10800000">
            <a:off x="2610278" y="109492"/>
            <a:ext cx="3261182" cy="1570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5829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2700" y="6362700"/>
            <a:ext cx="9131300" cy="501650"/>
            <a:chOff x="12700" y="6362700"/>
            <a:chExt cx="9131300" cy="501650"/>
          </a:xfrm>
        </p:grpSpPr>
        <p:sp>
          <p:nvSpPr>
            <p:cNvPr id="10" name="Rectangle 9"/>
            <p:cNvSpPr/>
            <p:nvPr/>
          </p:nvSpPr>
          <p:spPr>
            <a:xfrm>
              <a:off x="12700" y="6362700"/>
              <a:ext cx="91313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1" name="Picture 10" descr="Screen Shot 2014-10-14 at 09.12.54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99" y="6373981"/>
              <a:ext cx="4546601" cy="480726"/>
            </a:xfrm>
            <a:prstGeom prst="rect">
              <a:avLst/>
            </a:prstGeom>
          </p:spPr>
        </p:pic>
      </p:grpSp>
      <p:pic>
        <p:nvPicPr>
          <p:cNvPr id="2" name="Picture 1" descr="IMG_483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16" y="574528"/>
            <a:ext cx="2870201" cy="3826934"/>
          </a:xfrm>
          <a:prstGeom prst="rect">
            <a:avLst/>
          </a:prstGeom>
        </p:spPr>
      </p:pic>
      <p:pic>
        <p:nvPicPr>
          <p:cNvPr id="3" name="Picture 2" descr="IMG_475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58531" y="1052895"/>
            <a:ext cx="3826934" cy="2870201"/>
          </a:xfrm>
          <a:prstGeom prst="rect">
            <a:avLst/>
          </a:prstGeom>
        </p:spPr>
      </p:pic>
      <p:pic>
        <p:nvPicPr>
          <p:cNvPr id="4" name="Picture 3" descr="IMG_4678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64201" y="1052895"/>
            <a:ext cx="3826935" cy="2870201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6561667" y="1197419"/>
            <a:ext cx="1735666" cy="2830286"/>
          </a:xfrm>
          <a:custGeom>
            <a:avLst/>
            <a:gdLst>
              <a:gd name="connsiteX0" fmla="*/ 0 w 1735666"/>
              <a:gd name="connsiteY0" fmla="*/ 157239 h 2830286"/>
              <a:gd name="connsiteX1" fmla="*/ 1735666 w 1735666"/>
              <a:gd name="connsiteY1" fmla="*/ 0 h 2830286"/>
              <a:gd name="connsiteX2" fmla="*/ 1681238 w 1735666"/>
              <a:gd name="connsiteY2" fmla="*/ 2830286 h 2830286"/>
              <a:gd name="connsiteX3" fmla="*/ 18143 w 1735666"/>
              <a:gd name="connsiteY3" fmla="*/ 2527905 h 2830286"/>
              <a:gd name="connsiteX4" fmla="*/ 0 w 1735666"/>
              <a:gd name="connsiteY4" fmla="*/ 157239 h 2830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35666" h="2830286">
                <a:moveTo>
                  <a:pt x="0" y="157239"/>
                </a:moveTo>
                <a:lnTo>
                  <a:pt x="1735666" y="0"/>
                </a:lnTo>
                <a:lnTo>
                  <a:pt x="1681238" y="2830286"/>
                </a:lnTo>
                <a:lnTo>
                  <a:pt x="18143" y="2527905"/>
                </a:lnTo>
                <a:lnTo>
                  <a:pt x="0" y="157239"/>
                </a:lnTo>
                <a:close/>
              </a:path>
            </a:pathLst>
          </a:cu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 rot="5400000">
            <a:off x="7919655" y="2252516"/>
            <a:ext cx="104951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Avenir Book"/>
                <a:cs typeface="Avenir Book"/>
              </a:rPr>
              <a:t>140mm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 rot="657704">
            <a:off x="6898815" y="3440601"/>
            <a:ext cx="104951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Avenir Book"/>
                <a:cs typeface="Avenir Book"/>
              </a:rPr>
              <a:t>100mm</a:t>
            </a:r>
            <a:endParaRPr lang="en-US" sz="2000" b="1" dirty="0">
              <a:solidFill>
                <a:srgbClr val="FF0000"/>
              </a:solidFill>
            </a:endParaRPr>
          </a:p>
        </p:txBody>
      </p:sp>
      <p:pic>
        <p:nvPicPr>
          <p:cNvPr id="13" name="Picture 12" descr="brightnessGreenXLarge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811" y="6410269"/>
            <a:ext cx="1892904" cy="41643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0"/>
            <a:ext cx="248016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latin typeface="Avenir Book"/>
                <a:cs typeface="Avenir Book"/>
              </a:rPr>
              <a:t>The Multi-Blade detector</a:t>
            </a:r>
            <a:endParaRPr lang="en-US" sz="1600" dirty="0"/>
          </a:p>
        </p:txBody>
      </p:sp>
      <p:sp>
        <p:nvSpPr>
          <p:cNvPr id="14" name="Rectangle 13"/>
          <p:cNvSpPr/>
          <p:nvPr/>
        </p:nvSpPr>
        <p:spPr>
          <a:xfrm>
            <a:off x="129116" y="4585302"/>
            <a:ext cx="6041072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latin typeface="Avenir Book"/>
                <a:cs typeface="Avenir Book"/>
              </a:rPr>
              <a:t>9 Cassettes inclined at 5 degrees with respect </a:t>
            </a:r>
            <a:r>
              <a:rPr lang="en-US" sz="1400" dirty="0">
                <a:latin typeface="Avenir Book"/>
                <a:cs typeface="Avenir Book"/>
              </a:rPr>
              <a:t>to </a:t>
            </a:r>
            <a:r>
              <a:rPr lang="en-US" sz="1400" dirty="0" smtClean="0">
                <a:latin typeface="Avenir Book"/>
                <a:cs typeface="Avenir Book"/>
              </a:rPr>
              <a:t>the neutron beam</a:t>
            </a:r>
          </a:p>
          <a:p>
            <a:r>
              <a:rPr lang="en-US" sz="1400" dirty="0" smtClean="0">
                <a:latin typeface="Avenir Book"/>
                <a:cs typeface="Avenir Book"/>
              </a:rPr>
              <a:t>1 Individual readout (32 wires+32 strips) + 8 charge division (32 channels)</a:t>
            </a:r>
          </a:p>
          <a:p>
            <a:r>
              <a:rPr lang="en-US" sz="1400" dirty="0" smtClean="0">
                <a:latin typeface="Avenir Book"/>
                <a:cs typeface="Avenir Book"/>
              </a:rPr>
              <a:t> </a:t>
            </a:r>
            <a:endParaRPr lang="en-US" sz="1400" dirty="0"/>
          </a:p>
        </p:txBody>
      </p:sp>
      <p:grpSp>
        <p:nvGrpSpPr>
          <p:cNvPr id="23" name="Group 22"/>
          <p:cNvGrpSpPr/>
          <p:nvPr/>
        </p:nvGrpSpPr>
        <p:grpSpPr>
          <a:xfrm>
            <a:off x="5282894" y="4254011"/>
            <a:ext cx="3644262" cy="3812930"/>
            <a:chOff x="1477249" y="-533400"/>
            <a:chExt cx="7467600" cy="7467600"/>
          </a:xfrm>
        </p:grpSpPr>
        <p:cxnSp>
          <p:nvCxnSpPr>
            <p:cNvPr id="24" name="Straight Arrow Connector 23"/>
            <p:cNvCxnSpPr/>
            <p:nvPr/>
          </p:nvCxnSpPr>
          <p:spPr>
            <a:xfrm flipV="1">
              <a:off x="5111750" y="2586450"/>
              <a:ext cx="2205129" cy="588550"/>
            </a:xfrm>
            <a:prstGeom prst="straightConnector1">
              <a:avLst/>
            </a:prstGeom>
            <a:ln w="15240">
              <a:solidFill>
                <a:schemeClr val="tx1"/>
              </a:solidFill>
              <a:prstDash val="sysDot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Arc 24"/>
            <p:cNvSpPr/>
            <p:nvPr/>
          </p:nvSpPr>
          <p:spPr>
            <a:xfrm>
              <a:off x="3001249" y="990600"/>
              <a:ext cx="4419600" cy="4343400"/>
            </a:xfrm>
            <a:prstGeom prst="arc">
              <a:avLst>
                <a:gd name="adj1" fmla="val 18358277"/>
                <a:gd name="adj2" fmla="val 21525764"/>
              </a:avLst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Arc 25"/>
            <p:cNvSpPr/>
            <p:nvPr/>
          </p:nvSpPr>
          <p:spPr>
            <a:xfrm>
              <a:off x="1477249" y="-533400"/>
              <a:ext cx="7467600" cy="7467600"/>
            </a:xfrm>
            <a:prstGeom prst="arc">
              <a:avLst>
                <a:gd name="adj1" fmla="val 18378030"/>
                <a:gd name="adj2" fmla="val 21488267"/>
              </a:avLst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7" name="Straight Arrow Connector 26"/>
            <p:cNvCxnSpPr>
              <a:stCxn id="25" idx="2"/>
            </p:cNvCxnSpPr>
            <p:nvPr/>
          </p:nvCxnSpPr>
          <p:spPr>
            <a:xfrm flipV="1">
              <a:off x="7420316" y="3070145"/>
              <a:ext cx="1524533" cy="44440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>
              <a:stCxn id="25" idx="0"/>
              <a:endCxn id="26" idx="0"/>
            </p:cNvCxnSpPr>
            <p:nvPr/>
          </p:nvCxnSpPr>
          <p:spPr>
            <a:xfrm flipV="1">
              <a:off x="6494251" y="191244"/>
              <a:ext cx="927283" cy="1203017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9" name="Group 28"/>
            <p:cNvGrpSpPr/>
            <p:nvPr/>
          </p:nvGrpSpPr>
          <p:grpSpPr>
            <a:xfrm rot="18078754">
              <a:off x="6564146" y="992757"/>
              <a:ext cx="1291891" cy="194951"/>
              <a:chOff x="2850515" y="2977176"/>
              <a:chExt cx="2730765" cy="451824"/>
            </a:xfrm>
          </p:grpSpPr>
          <p:sp>
            <p:nvSpPr>
              <p:cNvPr id="282" name="Rectangle 281"/>
              <p:cNvSpPr/>
              <p:nvPr/>
            </p:nvSpPr>
            <p:spPr>
              <a:xfrm>
                <a:off x="2863850" y="3164206"/>
                <a:ext cx="2717430" cy="45719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3" name="Rectangle 282"/>
              <p:cNvSpPr/>
              <p:nvPr/>
            </p:nvSpPr>
            <p:spPr>
              <a:xfrm>
                <a:off x="3461897" y="3188456"/>
                <a:ext cx="2119383" cy="23249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4" name="Oval 283"/>
              <p:cNvSpPr/>
              <p:nvPr/>
            </p:nvSpPr>
            <p:spPr>
              <a:xfrm>
                <a:off x="2850515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5" name="Oval 284"/>
              <p:cNvSpPr/>
              <p:nvPr/>
            </p:nvSpPr>
            <p:spPr>
              <a:xfrm>
                <a:off x="2927696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6" name="Oval 285"/>
              <p:cNvSpPr/>
              <p:nvPr/>
            </p:nvSpPr>
            <p:spPr>
              <a:xfrm>
                <a:off x="3003896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7" name="Right Triangle 286"/>
              <p:cNvSpPr/>
              <p:nvPr/>
            </p:nvSpPr>
            <p:spPr>
              <a:xfrm rot="10800000">
                <a:off x="2857500" y="3188455"/>
                <a:ext cx="647696" cy="232494"/>
              </a:xfrm>
              <a:prstGeom prst="rtTriangl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8" name="Freeform 287"/>
              <p:cNvSpPr/>
              <p:nvPr/>
            </p:nvSpPr>
            <p:spPr>
              <a:xfrm>
                <a:off x="2863850" y="3200400"/>
                <a:ext cx="2717430" cy="228600"/>
              </a:xfrm>
              <a:custGeom>
                <a:avLst/>
                <a:gdLst>
                  <a:gd name="connsiteX0" fmla="*/ 0 w 2714625"/>
                  <a:gd name="connsiteY0" fmla="*/ 0 h 228600"/>
                  <a:gd name="connsiteX1" fmla="*/ 638175 w 2714625"/>
                  <a:gd name="connsiteY1" fmla="*/ 228600 h 228600"/>
                  <a:gd name="connsiteX2" fmla="*/ 2714625 w 2714625"/>
                  <a:gd name="connsiteY2" fmla="*/ 225425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14625" h="228600">
                    <a:moveTo>
                      <a:pt x="0" y="0"/>
                    </a:moveTo>
                    <a:lnTo>
                      <a:pt x="638175" y="228600"/>
                    </a:lnTo>
                    <a:lnTo>
                      <a:pt x="2714625" y="225425"/>
                    </a:lnTo>
                  </a:path>
                </a:pathLst>
              </a:custGeom>
              <a:ln>
                <a:solidFill>
                  <a:srgbClr val="00009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9" name="Oval 288"/>
              <p:cNvSpPr/>
              <p:nvPr/>
            </p:nvSpPr>
            <p:spPr>
              <a:xfrm>
                <a:off x="3079805" y="29801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0" name="Oval 289"/>
              <p:cNvSpPr/>
              <p:nvPr/>
            </p:nvSpPr>
            <p:spPr>
              <a:xfrm>
                <a:off x="3156986" y="29801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1" name="Oval 290"/>
              <p:cNvSpPr/>
              <p:nvPr/>
            </p:nvSpPr>
            <p:spPr>
              <a:xfrm>
                <a:off x="3233186" y="29800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2" name="Oval 291"/>
              <p:cNvSpPr/>
              <p:nvPr/>
            </p:nvSpPr>
            <p:spPr>
              <a:xfrm>
                <a:off x="3308516" y="298221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3" name="Oval 292"/>
              <p:cNvSpPr/>
              <p:nvPr/>
            </p:nvSpPr>
            <p:spPr>
              <a:xfrm>
                <a:off x="3385697" y="298215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4" name="Oval 293"/>
              <p:cNvSpPr/>
              <p:nvPr/>
            </p:nvSpPr>
            <p:spPr>
              <a:xfrm>
                <a:off x="3461897" y="298210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5" name="Oval 294"/>
              <p:cNvSpPr/>
              <p:nvPr/>
            </p:nvSpPr>
            <p:spPr>
              <a:xfrm>
                <a:off x="3537806" y="298251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6" name="Oval 295"/>
              <p:cNvSpPr/>
              <p:nvPr/>
            </p:nvSpPr>
            <p:spPr>
              <a:xfrm>
                <a:off x="3614987" y="298245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7" name="Oval 296"/>
              <p:cNvSpPr/>
              <p:nvPr/>
            </p:nvSpPr>
            <p:spPr>
              <a:xfrm>
                <a:off x="3691187" y="29824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8" name="Oval 297"/>
              <p:cNvSpPr/>
              <p:nvPr/>
            </p:nvSpPr>
            <p:spPr>
              <a:xfrm>
                <a:off x="3764143" y="29772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9" name="Oval 298"/>
              <p:cNvSpPr/>
              <p:nvPr/>
            </p:nvSpPr>
            <p:spPr>
              <a:xfrm>
                <a:off x="3841324" y="297723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0" name="Oval 299"/>
              <p:cNvSpPr/>
              <p:nvPr/>
            </p:nvSpPr>
            <p:spPr>
              <a:xfrm>
                <a:off x="3917524" y="297717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1" name="Oval 300"/>
              <p:cNvSpPr/>
              <p:nvPr/>
            </p:nvSpPr>
            <p:spPr>
              <a:xfrm>
                <a:off x="3993433" y="297758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2" name="Oval 301"/>
              <p:cNvSpPr/>
              <p:nvPr/>
            </p:nvSpPr>
            <p:spPr>
              <a:xfrm>
                <a:off x="4070614" y="297752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3" name="Oval 302"/>
              <p:cNvSpPr/>
              <p:nvPr/>
            </p:nvSpPr>
            <p:spPr>
              <a:xfrm>
                <a:off x="4146814" y="297747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4" name="Oval 303"/>
              <p:cNvSpPr/>
              <p:nvPr/>
            </p:nvSpPr>
            <p:spPr>
              <a:xfrm>
                <a:off x="4222144" y="29796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5" name="Oval 304"/>
              <p:cNvSpPr/>
              <p:nvPr/>
            </p:nvSpPr>
            <p:spPr>
              <a:xfrm>
                <a:off x="4299325" y="297954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6" name="Oval 305"/>
              <p:cNvSpPr/>
              <p:nvPr/>
            </p:nvSpPr>
            <p:spPr>
              <a:xfrm>
                <a:off x="4375525" y="297949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7" name="Oval 306"/>
              <p:cNvSpPr/>
              <p:nvPr/>
            </p:nvSpPr>
            <p:spPr>
              <a:xfrm>
                <a:off x="4451434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8" name="Oval 307"/>
              <p:cNvSpPr/>
              <p:nvPr/>
            </p:nvSpPr>
            <p:spPr>
              <a:xfrm>
                <a:off x="4528615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9" name="Oval 308"/>
              <p:cNvSpPr/>
              <p:nvPr/>
            </p:nvSpPr>
            <p:spPr>
              <a:xfrm>
                <a:off x="4604815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0" name="Oval 309"/>
              <p:cNvSpPr/>
              <p:nvPr/>
            </p:nvSpPr>
            <p:spPr>
              <a:xfrm>
                <a:off x="4679315" y="297903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1" name="Oval 310"/>
              <p:cNvSpPr/>
              <p:nvPr/>
            </p:nvSpPr>
            <p:spPr>
              <a:xfrm>
                <a:off x="4756496" y="297898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2" name="Oval 311"/>
              <p:cNvSpPr/>
              <p:nvPr/>
            </p:nvSpPr>
            <p:spPr>
              <a:xfrm>
                <a:off x="4832696" y="297892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3" name="Oval 312"/>
              <p:cNvSpPr/>
              <p:nvPr/>
            </p:nvSpPr>
            <p:spPr>
              <a:xfrm>
                <a:off x="4908605" y="297933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4" name="Oval 313"/>
              <p:cNvSpPr/>
              <p:nvPr/>
            </p:nvSpPr>
            <p:spPr>
              <a:xfrm>
                <a:off x="4985786" y="297928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5" name="Oval 314"/>
              <p:cNvSpPr/>
              <p:nvPr/>
            </p:nvSpPr>
            <p:spPr>
              <a:xfrm>
                <a:off x="5061986" y="297922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6" name="Oval 315"/>
              <p:cNvSpPr/>
              <p:nvPr/>
            </p:nvSpPr>
            <p:spPr>
              <a:xfrm>
                <a:off x="5137316" y="298135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7" name="Oval 316"/>
              <p:cNvSpPr/>
              <p:nvPr/>
            </p:nvSpPr>
            <p:spPr>
              <a:xfrm>
                <a:off x="5214497" y="29812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8" name="Oval 317"/>
              <p:cNvSpPr/>
              <p:nvPr/>
            </p:nvSpPr>
            <p:spPr>
              <a:xfrm>
                <a:off x="5290697" y="29812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9" name="Oval 318"/>
              <p:cNvSpPr/>
              <p:nvPr/>
            </p:nvSpPr>
            <p:spPr>
              <a:xfrm>
                <a:off x="5366606" y="298164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0" name="Oval 319"/>
              <p:cNvSpPr/>
              <p:nvPr/>
            </p:nvSpPr>
            <p:spPr>
              <a:xfrm>
                <a:off x="5443787" y="298159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1" name="Oval 320"/>
              <p:cNvSpPr/>
              <p:nvPr/>
            </p:nvSpPr>
            <p:spPr>
              <a:xfrm>
                <a:off x="5519987" y="298153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30" name="Straight Arrow Connector 29"/>
            <p:cNvCxnSpPr/>
            <p:nvPr/>
          </p:nvCxnSpPr>
          <p:spPr>
            <a:xfrm flipV="1">
              <a:off x="5100552" y="1635050"/>
              <a:ext cx="1706648" cy="1539950"/>
            </a:xfrm>
            <a:prstGeom prst="straightConnector1">
              <a:avLst/>
            </a:prstGeom>
            <a:ln w="15240">
              <a:solidFill>
                <a:schemeClr val="tx1"/>
              </a:solidFill>
              <a:prstDash val="sysDot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 flipV="1">
              <a:off x="5111750" y="2090267"/>
              <a:ext cx="1969995" cy="1084733"/>
            </a:xfrm>
            <a:prstGeom prst="straightConnector1">
              <a:avLst/>
            </a:prstGeom>
            <a:ln w="15240">
              <a:solidFill>
                <a:schemeClr val="tx1"/>
              </a:solidFill>
              <a:prstDash val="sysDot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2" name="Group 31"/>
            <p:cNvGrpSpPr/>
            <p:nvPr/>
          </p:nvGrpSpPr>
          <p:grpSpPr>
            <a:xfrm rot="18253117">
              <a:off x="6759030" y="1193391"/>
              <a:ext cx="1291891" cy="194951"/>
              <a:chOff x="2850515" y="2977176"/>
              <a:chExt cx="2730765" cy="451824"/>
            </a:xfrm>
          </p:grpSpPr>
          <p:sp>
            <p:nvSpPr>
              <p:cNvPr id="242" name="Rectangle 241"/>
              <p:cNvSpPr/>
              <p:nvPr/>
            </p:nvSpPr>
            <p:spPr>
              <a:xfrm>
                <a:off x="2863850" y="3164206"/>
                <a:ext cx="2717430" cy="45719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3" name="Rectangle 242"/>
              <p:cNvSpPr/>
              <p:nvPr/>
            </p:nvSpPr>
            <p:spPr>
              <a:xfrm>
                <a:off x="3461897" y="3188456"/>
                <a:ext cx="2119383" cy="23249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4" name="Oval 243"/>
              <p:cNvSpPr/>
              <p:nvPr/>
            </p:nvSpPr>
            <p:spPr>
              <a:xfrm>
                <a:off x="2850515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5" name="Oval 244"/>
              <p:cNvSpPr/>
              <p:nvPr/>
            </p:nvSpPr>
            <p:spPr>
              <a:xfrm>
                <a:off x="2927696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6" name="Oval 245"/>
              <p:cNvSpPr/>
              <p:nvPr/>
            </p:nvSpPr>
            <p:spPr>
              <a:xfrm>
                <a:off x="3003896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7" name="Right Triangle 246"/>
              <p:cNvSpPr/>
              <p:nvPr/>
            </p:nvSpPr>
            <p:spPr>
              <a:xfrm rot="10800000">
                <a:off x="2857500" y="3188455"/>
                <a:ext cx="647696" cy="232494"/>
              </a:xfrm>
              <a:prstGeom prst="rtTriangl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8" name="Freeform 247"/>
              <p:cNvSpPr/>
              <p:nvPr/>
            </p:nvSpPr>
            <p:spPr>
              <a:xfrm>
                <a:off x="2863850" y="3200400"/>
                <a:ext cx="2717430" cy="228600"/>
              </a:xfrm>
              <a:custGeom>
                <a:avLst/>
                <a:gdLst>
                  <a:gd name="connsiteX0" fmla="*/ 0 w 2714625"/>
                  <a:gd name="connsiteY0" fmla="*/ 0 h 228600"/>
                  <a:gd name="connsiteX1" fmla="*/ 638175 w 2714625"/>
                  <a:gd name="connsiteY1" fmla="*/ 228600 h 228600"/>
                  <a:gd name="connsiteX2" fmla="*/ 2714625 w 2714625"/>
                  <a:gd name="connsiteY2" fmla="*/ 225425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14625" h="228600">
                    <a:moveTo>
                      <a:pt x="0" y="0"/>
                    </a:moveTo>
                    <a:lnTo>
                      <a:pt x="638175" y="228600"/>
                    </a:lnTo>
                    <a:lnTo>
                      <a:pt x="2714625" y="225425"/>
                    </a:lnTo>
                  </a:path>
                </a:pathLst>
              </a:custGeom>
              <a:ln>
                <a:solidFill>
                  <a:srgbClr val="00009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9" name="Oval 248"/>
              <p:cNvSpPr/>
              <p:nvPr/>
            </p:nvSpPr>
            <p:spPr>
              <a:xfrm>
                <a:off x="3079805" y="29801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0" name="Oval 249"/>
              <p:cNvSpPr/>
              <p:nvPr/>
            </p:nvSpPr>
            <p:spPr>
              <a:xfrm>
                <a:off x="3156986" y="29801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1" name="Oval 250"/>
              <p:cNvSpPr/>
              <p:nvPr/>
            </p:nvSpPr>
            <p:spPr>
              <a:xfrm>
                <a:off x="3233186" y="29800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2" name="Oval 251"/>
              <p:cNvSpPr/>
              <p:nvPr/>
            </p:nvSpPr>
            <p:spPr>
              <a:xfrm>
                <a:off x="3308516" y="298221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3" name="Oval 252"/>
              <p:cNvSpPr/>
              <p:nvPr/>
            </p:nvSpPr>
            <p:spPr>
              <a:xfrm>
                <a:off x="3385697" y="298215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4" name="Oval 253"/>
              <p:cNvSpPr/>
              <p:nvPr/>
            </p:nvSpPr>
            <p:spPr>
              <a:xfrm>
                <a:off x="3461897" y="298210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5" name="Oval 254"/>
              <p:cNvSpPr/>
              <p:nvPr/>
            </p:nvSpPr>
            <p:spPr>
              <a:xfrm>
                <a:off x="3537806" y="298251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6" name="Oval 255"/>
              <p:cNvSpPr/>
              <p:nvPr/>
            </p:nvSpPr>
            <p:spPr>
              <a:xfrm>
                <a:off x="3614987" y="298245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7" name="Oval 256"/>
              <p:cNvSpPr/>
              <p:nvPr/>
            </p:nvSpPr>
            <p:spPr>
              <a:xfrm>
                <a:off x="3691187" y="29824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8" name="Oval 257"/>
              <p:cNvSpPr/>
              <p:nvPr/>
            </p:nvSpPr>
            <p:spPr>
              <a:xfrm>
                <a:off x="3764143" y="29772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9" name="Oval 258"/>
              <p:cNvSpPr/>
              <p:nvPr/>
            </p:nvSpPr>
            <p:spPr>
              <a:xfrm>
                <a:off x="3841324" y="297723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0" name="Oval 259"/>
              <p:cNvSpPr/>
              <p:nvPr/>
            </p:nvSpPr>
            <p:spPr>
              <a:xfrm>
                <a:off x="3917524" y="297717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1" name="Oval 260"/>
              <p:cNvSpPr/>
              <p:nvPr/>
            </p:nvSpPr>
            <p:spPr>
              <a:xfrm>
                <a:off x="3993433" y="297758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2" name="Oval 261"/>
              <p:cNvSpPr/>
              <p:nvPr/>
            </p:nvSpPr>
            <p:spPr>
              <a:xfrm>
                <a:off x="4070614" y="297752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3" name="Oval 262"/>
              <p:cNvSpPr/>
              <p:nvPr/>
            </p:nvSpPr>
            <p:spPr>
              <a:xfrm>
                <a:off x="4146814" y="297747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4" name="Oval 263"/>
              <p:cNvSpPr/>
              <p:nvPr/>
            </p:nvSpPr>
            <p:spPr>
              <a:xfrm>
                <a:off x="4222144" y="29796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5" name="Oval 264"/>
              <p:cNvSpPr/>
              <p:nvPr/>
            </p:nvSpPr>
            <p:spPr>
              <a:xfrm>
                <a:off x="4299325" y="297954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6" name="Oval 265"/>
              <p:cNvSpPr/>
              <p:nvPr/>
            </p:nvSpPr>
            <p:spPr>
              <a:xfrm>
                <a:off x="4375525" y="297949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7" name="Oval 266"/>
              <p:cNvSpPr/>
              <p:nvPr/>
            </p:nvSpPr>
            <p:spPr>
              <a:xfrm>
                <a:off x="4451434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8" name="Oval 267"/>
              <p:cNvSpPr/>
              <p:nvPr/>
            </p:nvSpPr>
            <p:spPr>
              <a:xfrm>
                <a:off x="4528615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9" name="Oval 268"/>
              <p:cNvSpPr/>
              <p:nvPr/>
            </p:nvSpPr>
            <p:spPr>
              <a:xfrm>
                <a:off x="4604815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0" name="Oval 269"/>
              <p:cNvSpPr/>
              <p:nvPr/>
            </p:nvSpPr>
            <p:spPr>
              <a:xfrm>
                <a:off x="4679315" y="297903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1" name="Oval 270"/>
              <p:cNvSpPr/>
              <p:nvPr/>
            </p:nvSpPr>
            <p:spPr>
              <a:xfrm>
                <a:off x="4756496" y="297898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2" name="Oval 271"/>
              <p:cNvSpPr/>
              <p:nvPr/>
            </p:nvSpPr>
            <p:spPr>
              <a:xfrm>
                <a:off x="4832696" y="297892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3" name="Oval 272"/>
              <p:cNvSpPr/>
              <p:nvPr/>
            </p:nvSpPr>
            <p:spPr>
              <a:xfrm>
                <a:off x="4908605" y="297933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4" name="Oval 273"/>
              <p:cNvSpPr/>
              <p:nvPr/>
            </p:nvSpPr>
            <p:spPr>
              <a:xfrm>
                <a:off x="4985786" y="297928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5" name="Oval 274"/>
              <p:cNvSpPr/>
              <p:nvPr/>
            </p:nvSpPr>
            <p:spPr>
              <a:xfrm>
                <a:off x="5061986" y="297922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6" name="Oval 275"/>
              <p:cNvSpPr/>
              <p:nvPr/>
            </p:nvSpPr>
            <p:spPr>
              <a:xfrm>
                <a:off x="5137316" y="298135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7" name="Oval 276"/>
              <p:cNvSpPr/>
              <p:nvPr/>
            </p:nvSpPr>
            <p:spPr>
              <a:xfrm>
                <a:off x="5214497" y="29812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8" name="Oval 277"/>
              <p:cNvSpPr/>
              <p:nvPr/>
            </p:nvSpPr>
            <p:spPr>
              <a:xfrm>
                <a:off x="5290697" y="29812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9" name="Oval 278"/>
              <p:cNvSpPr/>
              <p:nvPr/>
            </p:nvSpPr>
            <p:spPr>
              <a:xfrm>
                <a:off x="5366606" y="298164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0" name="Oval 279"/>
              <p:cNvSpPr/>
              <p:nvPr/>
            </p:nvSpPr>
            <p:spPr>
              <a:xfrm>
                <a:off x="5443787" y="298159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1" name="Oval 280"/>
              <p:cNvSpPr/>
              <p:nvPr/>
            </p:nvSpPr>
            <p:spPr>
              <a:xfrm>
                <a:off x="5519987" y="298153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3" name="Group 32"/>
            <p:cNvGrpSpPr/>
            <p:nvPr/>
          </p:nvGrpSpPr>
          <p:grpSpPr>
            <a:xfrm rot="18312533">
              <a:off x="6943850" y="1451770"/>
              <a:ext cx="1291891" cy="194951"/>
              <a:chOff x="2850515" y="2977176"/>
              <a:chExt cx="2730765" cy="451824"/>
            </a:xfrm>
          </p:grpSpPr>
          <p:sp>
            <p:nvSpPr>
              <p:cNvPr id="202" name="Rectangle 201"/>
              <p:cNvSpPr/>
              <p:nvPr/>
            </p:nvSpPr>
            <p:spPr>
              <a:xfrm>
                <a:off x="2863850" y="3164206"/>
                <a:ext cx="2717430" cy="45719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3" name="Rectangle 202"/>
              <p:cNvSpPr/>
              <p:nvPr/>
            </p:nvSpPr>
            <p:spPr>
              <a:xfrm>
                <a:off x="3461897" y="3188456"/>
                <a:ext cx="2119383" cy="23249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4" name="Oval 203"/>
              <p:cNvSpPr/>
              <p:nvPr/>
            </p:nvSpPr>
            <p:spPr>
              <a:xfrm>
                <a:off x="2850515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5" name="Oval 204"/>
              <p:cNvSpPr/>
              <p:nvPr/>
            </p:nvSpPr>
            <p:spPr>
              <a:xfrm>
                <a:off x="2927696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6" name="Oval 205"/>
              <p:cNvSpPr/>
              <p:nvPr/>
            </p:nvSpPr>
            <p:spPr>
              <a:xfrm>
                <a:off x="3003896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7" name="Right Triangle 206"/>
              <p:cNvSpPr/>
              <p:nvPr/>
            </p:nvSpPr>
            <p:spPr>
              <a:xfrm rot="10800000">
                <a:off x="2857500" y="3188455"/>
                <a:ext cx="647696" cy="232494"/>
              </a:xfrm>
              <a:prstGeom prst="rtTriangl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8" name="Freeform 207"/>
              <p:cNvSpPr/>
              <p:nvPr/>
            </p:nvSpPr>
            <p:spPr>
              <a:xfrm>
                <a:off x="2863850" y="3200400"/>
                <a:ext cx="2717430" cy="228600"/>
              </a:xfrm>
              <a:custGeom>
                <a:avLst/>
                <a:gdLst>
                  <a:gd name="connsiteX0" fmla="*/ 0 w 2714625"/>
                  <a:gd name="connsiteY0" fmla="*/ 0 h 228600"/>
                  <a:gd name="connsiteX1" fmla="*/ 638175 w 2714625"/>
                  <a:gd name="connsiteY1" fmla="*/ 228600 h 228600"/>
                  <a:gd name="connsiteX2" fmla="*/ 2714625 w 2714625"/>
                  <a:gd name="connsiteY2" fmla="*/ 225425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14625" h="228600">
                    <a:moveTo>
                      <a:pt x="0" y="0"/>
                    </a:moveTo>
                    <a:lnTo>
                      <a:pt x="638175" y="228600"/>
                    </a:lnTo>
                    <a:lnTo>
                      <a:pt x="2714625" y="225425"/>
                    </a:lnTo>
                  </a:path>
                </a:pathLst>
              </a:custGeom>
              <a:ln>
                <a:solidFill>
                  <a:srgbClr val="00009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9" name="Oval 208"/>
              <p:cNvSpPr/>
              <p:nvPr/>
            </p:nvSpPr>
            <p:spPr>
              <a:xfrm>
                <a:off x="3079805" y="29801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0" name="Oval 209"/>
              <p:cNvSpPr/>
              <p:nvPr/>
            </p:nvSpPr>
            <p:spPr>
              <a:xfrm>
                <a:off x="3156986" y="29801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1" name="Oval 210"/>
              <p:cNvSpPr/>
              <p:nvPr/>
            </p:nvSpPr>
            <p:spPr>
              <a:xfrm>
                <a:off x="3233186" y="29800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2" name="Oval 211"/>
              <p:cNvSpPr/>
              <p:nvPr/>
            </p:nvSpPr>
            <p:spPr>
              <a:xfrm>
                <a:off x="3308516" y="298221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3" name="Oval 212"/>
              <p:cNvSpPr/>
              <p:nvPr/>
            </p:nvSpPr>
            <p:spPr>
              <a:xfrm>
                <a:off x="3385697" y="298215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4" name="Oval 213"/>
              <p:cNvSpPr/>
              <p:nvPr/>
            </p:nvSpPr>
            <p:spPr>
              <a:xfrm>
                <a:off x="3461897" y="298210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5" name="Oval 214"/>
              <p:cNvSpPr/>
              <p:nvPr/>
            </p:nvSpPr>
            <p:spPr>
              <a:xfrm>
                <a:off x="3537806" y="298251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6" name="Oval 215"/>
              <p:cNvSpPr/>
              <p:nvPr/>
            </p:nvSpPr>
            <p:spPr>
              <a:xfrm>
                <a:off x="3614987" y="298245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7" name="Oval 216"/>
              <p:cNvSpPr/>
              <p:nvPr/>
            </p:nvSpPr>
            <p:spPr>
              <a:xfrm>
                <a:off x="3691187" y="29824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8" name="Oval 217"/>
              <p:cNvSpPr/>
              <p:nvPr/>
            </p:nvSpPr>
            <p:spPr>
              <a:xfrm>
                <a:off x="3764143" y="29772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9" name="Oval 218"/>
              <p:cNvSpPr/>
              <p:nvPr/>
            </p:nvSpPr>
            <p:spPr>
              <a:xfrm>
                <a:off x="3841324" y="297723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0" name="Oval 219"/>
              <p:cNvSpPr/>
              <p:nvPr/>
            </p:nvSpPr>
            <p:spPr>
              <a:xfrm>
                <a:off x="3917524" y="297717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1" name="Oval 220"/>
              <p:cNvSpPr/>
              <p:nvPr/>
            </p:nvSpPr>
            <p:spPr>
              <a:xfrm>
                <a:off x="3993433" y="297758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2" name="Oval 221"/>
              <p:cNvSpPr/>
              <p:nvPr/>
            </p:nvSpPr>
            <p:spPr>
              <a:xfrm>
                <a:off x="4070614" y="297752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3" name="Oval 222"/>
              <p:cNvSpPr/>
              <p:nvPr/>
            </p:nvSpPr>
            <p:spPr>
              <a:xfrm>
                <a:off x="4146814" y="297747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4" name="Oval 223"/>
              <p:cNvSpPr/>
              <p:nvPr/>
            </p:nvSpPr>
            <p:spPr>
              <a:xfrm>
                <a:off x="4222144" y="29796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5" name="Oval 224"/>
              <p:cNvSpPr/>
              <p:nvPr/>
            </p:nvSpPr>
            <p:spPr>
              <a:xfrm>
                <a:off x="4299325" y="297954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6" name="Oval 225"/>
              <p:cNvSpPr/>
              <p:nvPr/>
            </p:nvSpPr>
            <p:spPr>
              <a:xfrm>
                <a:off x="4375525" y="297949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7" name="Oval 226"/>
              <p:cNvSpPr/>
              <p:nvPr/>
            </p:nvSpPr>
            <p:spPr>
              <a:xfrm>
                <a:off x="4451434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8" name="Oval 227"/>
              <p:cNvSpPr/>
              <p:nvPr/>
            </p:nvSpPr>
            <p:spPr>
              <a:xfrm>
                <a:off x="4528615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9" name="Oval 228"/>
              <p:cNvSpPr/>
              <p:nvPr/>
            </p:nvSpPr>
            <p:spPr>
              <a:xfrm>
                <a:off x="4604815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0" name="Oval 229"/>
              <p:cNvSpPr/>
              <p:nvPr/>
            </p:nvSpPr>
            <p:spPr>
              <a:xfrm>
                <a:off x="4679315" y="297903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1" name="Oval 230"/>
              <p:cNvSpPr/>
              <p:nvPr/>
            </p:nvSpPr>
            <p:spPr>
              <a:xfrm>
                <a:off x="4756496" y="297898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2" name="Oval 231"/>
              <p:cNvSpPr/>
              <p:nvPr/>
            </p:nvSpPr>
            <p:spPr>
              <a:xfrm>
                <a:off x="4832696" y="297892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3" name="Oval 232"/>
              <p:cNvSpPr/>
              <p:nvPr/>
            </p:nvSpPr>
            <p:spPr>
              <a:xfrm>
                <a:off x="4908605" y="297933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4" name="Oval 233"/>
              <p:cNvSpPr/>
              <p:nvPr/>
            </p:nvSpPr>
            <p:spPr>
              <a:xfrm>
                <a:off x="4985786" y="297928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5" name="Oval 234"/>
              <p:cNvSpPr/>
              <p:nvPr/>
            </p:nvSpPr>
            <p:spPr>
              <a:xfrm>
                <a:off x="5061986" y="297922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6" name="Oval 235"/>
              <p:cNvSpPr/>
              <p:nvPr/>
            </p:nvSpPr>
            <p:spPr>
              <a:xfrm>
                <a:off x="5137316" y="298135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7" name="Oval 236"/>
              <p:cNvSpPr/>
              <p:nvPr/>
            </p:nvSpPr>
            <p:spPr>
              <a:xfrm>
                <a:off x="5214497" y="29812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8" name="Oval 237"/>
              <p:cNvSpPr/>
              <p:nvPr/>
            </p:nvSpPr>
            <p:spPr>
              <a:xfrm>
                <a:off x="5290697" y="29812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9" name="Oval 238"/>
              <p:cNvSpPr/>
              <p:nvPr/>
            </p:nvSpPr>
            <p:spPr>
              <a:xfrm>
                <a:off x="5366606" y="298164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0" name="Oval 239"/>
              <p:cNvSpPr/>
              <p:nvPr/>
            </p:nvSpPr>
            <p:spPr>
              <a:xfrm>
                <a:off x="5443787" y="298159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1" name="Oval 240"/>
              <p:cNvSpPr/>
              <p:nvPr/>
            </p:nvSpPr>
            <p:spPr>
              <a:xfrm>
                <a:off x="5519987" y="298153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4" name="Group 33"/>
            <p:cNvGrpSpPr/>
            <p:nvPr/>
          </p:nvGrpSpPr>
          <p:grpSpPr>
            <a:xfrm rot="18604752">
              <a:off x="7102601" y="1700101"/>
              <a:ext cx="1291891" cy="194951"/>
              <a:chOff x="2850515" y="2977176"/>
              <a:chExt cx="2730765" cy="451824"/>
            </a:xfrm>
          </p:grpSpPr>
          <p:sp>
            <p:nvSpPr>
              <p:cNvPr id="162" name="Rectangle 161"/>
              <p:cNvSpPr/>
              <p:nvPr/>
            </p:nvSpPr>
            <p:spPr>
              <a:xfrm>
                <a:off x="2863850" y="3164206"/>
                <a:ext cx="2717430" cy="45719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3" name="Rectangle 162"/>
              <p:cNvSpPr/>
              <p:nvPr/>
            </p:nvSpPr>
            <p:spPr>
              <a:xfrm>
                <a:off x="3461897" y="3188456"/>
                <a:ext cx="2119383" cy="23249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4" name="Oval 163"/>
              <p:cNvSpPr/>
              <p:nvPr/>
            </p:nvSpPr>
            <p:spPr>
              <a:xfrm>
                <a:off x="2850515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5" name="Oval 164"/>
              <p:cNvSpPr/>
              <p:nvPr/>
            </p:nvSpPr>
            <p:spPr>
              <a:xfrm>
                <a:off x="2927696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6" name="Oval 165"/>
              <p:cNvSpPr/>
              <p:nvPr/>
            </p:nvSpPr>
            <p:spPr>
              <a:xfrm>
                <a:off x="3003896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7" name="Right Triangle 166"/>
              <p:cNvSpPr/>
              <p:nvPr/>
            </p:nvSpPr>
            <p:spPr>
              <a:xfrm rot="10800000">
                <a:off x="2857500" y="3188455"/>
                <a:ext cx="647696" cy="232494"/>
              </a:xfrm>
              <a:prstGeom prst="rtTriangl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8" name="Freeform 167"/>
              <p:cNvSpPr/>
              <p:nvPr/>
            </p:nvSpPr>
            <p:spPr>
              <a:xfrm>
                <a:off x="2863850" y="3200400"/>
                <a:ext cx="2717430" cy="228600"/>
              </a:xfrm>
              <a:custGeom>
                <a:avLst/>
                <a:gdLst>
                  <a:gd name="connsiteX0" fmla="*/ 0 w 2714625"/>
                  <a:gd name="connsiteY0" fmla="*/ 0 h 228600"/>
                  <a:gd name="connsiteX1" fmla="*/ 638175 w 2714625"/>
                  <a:gd name="connsiteY1" fmla="*/ 228600 h 228600"/>
                  <a:gd name="connsiteX2" fmla="*/ 2714625 w 2714625"/>
                  <a:gd name="connsiteY2" fmla="*/ 225425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14625" h="228600">
                    <a:moveTo>
                      <a:pt x="0" y="0"/>
                    </a:moveTo>
                    <a:lnTo>
                      <a:pt x="638175" y="228600"/>
                    </a:lnTo>
                    <a:lnTo>
                      <a:pt x="2714625" y="225425"/>
                    </a:lnTo>
                  </a:path>
                </a:pathLst>
              </a:custGeom>
              <a:ln>
                <a:solidFill>
                  <a:srgbClr val="00009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9" name="Oval 168"/>
              <p:cNvSpPr/>
              <p:nvPr/>
            </p:nvSpPr>
            <p:spPr>
              <a:xfrm>
                <a:off x="3079805" y="29801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0" name="Oval 169"/>
              <p:cNvSpPr/>
              <p:nvPr/>
            </p:nvSpPr>
            <p:spPr>
              <a:xfrm>
                <a:off x="3156986" y="29801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1" name="Oval 170"/>
              <p:cNvSpPr/>
              <p:nvPr/>
            </p:nvSpPr>
            <p:spPr>
              <a:xfrm>
                <a:off x="3233186" y="29800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2" name="Oval 171"/>
              <p:cNvSpPr/>
              <p:nvPr/>
            </p:nvSpPr>
            <p:spPr>
              <a:xfrm>
                <a:off x="3308516" y="298221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3" name="Oval 172"/>
              <p:cNvSpPr/>
              <p:nvPr/>
            </p:nvSpPr>
            <p:spPr>
              <a:xfrm>
                <a:off x="3385697" y="298215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4" name="Oval 173"/>
              <p:cNvSpPr/>
              <p:nvPr/>
            </p:nvSpPr>
            <p:spPr>
              <a:xfrm>
                <a:off x="3461897" y="298210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5" name="Oval 174"/>
              <p:cNvSpPr/>
              <p:nvPr/>
            </p:nvSpPr>
            <p:spPr>
              <a:xfrm>
                <a:off x="3537806" y="298251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6" name="Oval 175"/>
              <p:cNvSpPr/>
              <p:nvPr/>
            </p:nvSpPr>
            <p:spPr>
              <a:xfrm>
                <a:off x="3614987" y="298245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7" name="Oval 176"/>
              <p:cNvSpPr/>
              <p:nvPr/>
            </p:nvSpPr>
            <p:spPr>
              <a:xfrm>
                <a:off x="3691187" y="29824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8" name="Oval 177"/>
              <p:cNvSpPr/>
              <p:nvPr/>
            </p:nvSpPr>
            <p:spPr>
              <a:xfrm>
                <a:off x="3764143" y="29772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9" name="Oval 178"/>
              <p:cNvSpPr/>
              <p:nvPr/>
            </p:nvSpPr>
            <p:spPr>
              <a:xfrm>
                <a:off x="3841324" y="297723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0" name="Oval 179"/>
              <p:cNvSpPr/>
              <p:nvPr/>
            </p:nvSpPr>
            <p:spPr>
              <a:xfrm>
                <a:off x="3917524" y="297717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1" name="Oval 180"/>
              <p:cNvSpPr/>
              <p:nvPr/>
            </p:nvSpPr>
            <p:spPr>
              <a:xfrm>
                <a:off x="3993433" y="297758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2" name="Oval 181"/>
              <p:cNvSpPr/>
              <p:nvPr/>
            </p:nvSpPr>
            <p:spPr>
              <a:xfrm>
                <a:off x="4070614" y="297752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3" name="Oval 182"/>
              <p:cNvSpPr/>
              <p:nvPr/>
            </p:nvSpPr>
            <p:spPr>
              <a:xfrm>
                <a:off x="4146814" y="297747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4" name="Oval 183"/>
              <p:cNvSpPr/>
              <p:nvPr/>
            </p:nvSpPr>
            <p:spPr>
              <a:xfrm>
                <a:off x="4222144" y="29796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5" name="Oval 184"/>
              <p:cNvSpPr/>
              <p:nvPr/>
            </p:nvSpPr>
            <p:spPr>
              <a:xfrm>
                <a:off x="4299325" y="297954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6" name="Oval 185"/>
              <p:cNvSpPr/>
              <p:nvPr/>
            </p:nvSpPr>
            <p:spPr>
              <a:xfrm>
                <a:off x="4375525" y="297949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7" name="Oval 186"/>
              <p:cNvSpPr/>
              <p:nvPr/>
            </p:nvSpPr>
            <p:spPr>
              <a:xfrm>
                <a:off x="4451434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8" name="Oval 187"/>
              <p:cNvSpPr/>
              <p:nvPr/>
            </p:nvSpPr>
            <p:spPr>
              <a:xfrm>
                <a:off x="4528615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9" name="Oval 188"/>
              <p:cNvSpPr/>
              <p:nvPr/>
            </p:nvSpPr>
            <p:spPr>
              <a:xfrm>
                <a:off x="4604815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0" name="Oval 189"/>
              <p:cNvSpPr/>
              <p:nvPr/>
            </p:nvSpPr>
            <p:spPr>
              <a:xfrm>
                <a:off x="4679315" y="297903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1" name="Oval 190"/>
              <p:cNvSpPr/>
              <p:nvPr/>
            </p:nvSpPr>
            <p:spPr>
              <a:xfrm>
                <a:off x="4756496" y="297898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2" name="Oval 191"/>
              <p:cNvSpPr/>
              <p:nvPr/>
            </p:nvSpPr>
            <p:spPr>
              <a:xfrm>
                <a:off x="4832696" y="297892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3" name="Oval 192"/>
              <p:cNvSpPr/>
              <p:nvPr/>
            </p:nvSpPr>
            <p:spPr>
              <a:xfrm>
                <a:off x="4908605" y="297933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4" name="Oval 193"/>
              <p:cNvSpPr/>
              <p:nvPr/>
            </p:nvSpPr>
            <p:spPr>
              <a:xfrm>
                <a:off x="4985786" y="297928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5" name="Oval 194"/>
              <p:cNvSpPr/>
              <p:nvPr/>
            </p:nvSpPr>
            <p:spPr>
              <a:xfrm>
                <a:off x="5061986" y="297922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6" name="Oval 195"/>
              <p:cNvSpPr/>
              <p:nvPr/>
            </p:nvSpPr>
            <p:spPr>
              <a:xfrm>
                <a:off x="5137316" y="298135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7" name="Oval 196"/>
              <p:cNvSpPr/>
              <p:nvPr/>
            </p:nvSpPr>
            <p:spPr>
              <a:xfrm>
                <a:off x="5214497" y="29812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8" name="Oval 197"/>
              <p:cNvSpPr/>
              <p:nvPr/>
            </p:nvSpPr>
            <p:spPr>
              <a:xfrm>
                <a:off x="5290697" y="29812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9" name="Oval 198"/>
              <p:cNvSpPr/>
              <p:nvPr/>
            </p:nvSpPr>
            <p:spPr>
              <a:xfrm>
                <a:off x="5366606" y="298164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0" name="Oval 199"/>
              <p:cNvSpPr/>
              <p:nvPr/>
            </p:nvSpPr>
            <p:spPr>
              <a:xfrm>
                <a:off x="5443787" y="298159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1" name="Oval 200"/>
              <p:cNvSpPr/>
              <p:nvPr/>
            </p:nvSpPr>
            <p:spPr>
              <a:xfrm>
                <a:off x="5519987" y="298153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5" name="Group 34"/>
            <p:cNvGrpSpPr/>
            <p:nvPr/>
          </p:nvGrpSpPr>
          <p:grpSpPr>
            <a:xfrm rot="18959329">
              <a:off x="7248265" y="1979849"/>
              <a:ext cx="1291891" cy="194951"/>
              <a:chOff x="2850515" y="2977176"/>
              <a:chExt cx="2730765" cy="451824"/>
            </a:xfrm>
          </p:grpSpPr>
          <p:sp>
            <p:nvSpPr>
              <p:cNvPr id="122" name="Rectangle 121"/>
              <p:cNvSpPr/>
              <p:nvPr/>
            </p:nvSpPr>
            <p:spPr>
              <a:xfrm>
                <a:off x="2863850" y="3164206"/>
                <a:ext cx="2717430" cy="45719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3" name="Rectangle 122"/>
              <p:cNvSpPr/>
              <p:nvPr/>
            </p:nvSpPr>
            <p:spPr>
              <a:xfrm>
                <a:off x="3461897" y="3188456"/>
                <a:ext cx="2119383" cy="23249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4" name="Oval 123"/>
              <p:cNvSpPr/>
              <p:nvPr/>
            </p:nvSpPr>
            <p:spPr>
              <a:xfrm>
                <a:off x="2850515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" name="Oval 124"/>
              <p:cNvSpPr/>
              <p:nvPr/>
            </p:nvSpPr>
            <p:spPr>
              <a:xfrm>
                <a:off x="2927696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6" name="Oval 125"/>
              <p:cNvSpPr/>
              <p:nvPr/>
            </p:nvSpPr>
            <p:spPr>
              <a:xfrm>
                <a:off x="3003896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7" name="Right Triangle 126"/>
              <p:cNvSpPr/>
              <p:nvPr/>
            </p:nvSpPr>
            <p:spPr>
              <a:xfrm rot="10800000">
                <a:off x="2857500" y="3188455"/>
                <a:ext cx="647696" cy="232494"/>
              </a:xfrm>
              <a:prstGeom prst="rtTriangl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8" name="Freeform 127"/>
              <p:cNvSpPr/>
              <p:nvPr/>
            </p:nvSpPr>
            <p:spPr>
              <a:xfrm>
                <a:off x="2863850" y="3200400"/>
                <a:ext cx="2717430" cy="228600"/>
              </a:xfrm>
              <a:custGeom>
                <a:avLst/>
                <a:gdLst>
                  <a:gd name="connsiteX0" fmla="*/ 0 w 2714625"/>
                  <a:gd name="connsiteY0" fmla="*/ 0 h 228600"/>
                  <a:gd name="connsiteX1" fmla="*/ 638175 w 2714625"/>
                  <a:gd name="connsiteY1" fmla="*/ 228600 h 228600"/>
                  <a:gd name="connsiteX2" fmla="*/ 2714625 w 2714625"/>
                  <a:gd name="connsiteY2" fmla="*/ 225425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14625" h="228600">
                    <a:moveTo>
                      <a:pt x="0" y="0"/>
                    </a:moveTo>
                    <a:lnTo>
                      <a:pt x="638175" y="228600"/>
                    </a:lnTo>
                    <a:lnTo>
                      <a:pt x="2714625" y="225425"/>
                    </a:lnTo>
                  </a:path>
                </a:pathLst>
              </a:custGeom>
              <a:ln>
                <a:solidFill>
                  <a:srgbClr val="00009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9" name="Oval 128"/>
              <p:cNvSpPr/>
              <p:nvPr/>
            </p:nvSpPr>
            <p:spPr>
              <a:xfrm>
                <a:off x="3079805" y="29801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0" name="Oval 129"/>
              <p:cNvSpPr/>
              <p:nvPr/>
            </p:nvSpPr>
            <p:spPr>
              <a:xfrm>
                <a:off x="3156986" y="29801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1" name="Oval 130"/>
              <p:cNvSpPr/>
              <p:nvPr/>
            </p:nvSpPr>
            <p:spPr>
              <a:xfrm>
                <a:off x="3233186" y="29800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2" name="Oval 131"/>
              <p:cNvSpPr/>
              <p:nvPr/>
            </p:nvSpPr>
            <p:spPr>
              <a:xfrm>
                <a:off x="3308516" y="298221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3" name="Oval 132"/>
              <p:cNvSpPr/>
              <p:nvPr/>
            </p:nvSpPr>
            <p:spPr>
              <a:xfrm>
                <a:off x="3385697" y="298215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4" name="Oval 133"/>
              <p:cNvSpPr/>
              <p:nvPr/>
            </p:nvSpPr>
            <p:spPr>
              <a:xfrm>
                <a:off x="3461897" y="298210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5" name="Oval 134"/>
              <p:cNvSpPr/>
              <p:nvPr/>
            </p:nvSpPr>
            <p:spPr>
              <a:xfrm>
                <a:off x="3537806" y="298251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6" name="Oval 135"/>
              <p:cNvSpPr/>
              <p:nvPr/>
            </p:nvSpPr>
            <p:spPr>
              <a:xfrm>
                <a:off x="3614987" y="298245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7" name="Oval 136"/>
              <p:cNvSpPr/>
              <p:nvPr/>
            </p:nvSpPr>
            <p:spPr>
              <a:xfrm>
                <a:off x="3691187" y="29824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8" name="Oval 137"/>
              <p:cNvSpPr/>
              <p:nvPr/>
            </p:nvSpPr>
            <p:spPr>
              <a:xfrm>
                <a:off x="3764143" y="29772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9" name="Oval 138"/>
              <p:cNvSpPr/>
              <p:nvPr/>
            </p:nvSpPr>
            <p:spPr>
              <a:xfrm>
                <a:off x="3841324" y="297723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0" name="Oval 139"/>
              <p:cNvSpPr/>
              <p:nvPr/>
            </p:nvSpPr>
            <p:spPr>
              <a:xfrm>
                <a:off x="3917524" y="297717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1" name="Oval 140"/>
              <p:cNvSpPr/>
              <p:nvPr/>
            </p:nvSpPr>
            <p:spPr>
              <a:xfrm>
                <a:off x="3993433" y="297758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2" name="Oval 141"/>
              <p:cNvSpPr/>
              <p:nvPr/>
            </p:nvSpPr>
            <p:spPr>
              <a:xfrm>
                <a:off x="4070614" y="297752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3" name="Oval 142"/>
              <p:cNvSpPr/>
              <p:nvPr/>
            </p:nvSpPr>
            <p:spPr>
              <a:xfrm>
                <a:off x="4146814" y="297747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4" name="Oval 143"/>
              <p:cNvSpPr/>
              <p:nvPr/>
            </p:nvSpPr>
            <p:spPr>
              <a:xfrm>
                <a:off x="4222144" y="29796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5" name="Oval 144"/>
              <p:cNvSpPr/>
              <p:nvPr/>
            </p:nvSpPr>
            <p:spPr>
              <a:xfrm>
                <a:off x="4299325" y="297954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6" name="Oval 145"/>
              <p:cNvSpPr/>
              <p:nvPr/>
            </p:nvSpPr>
            <p:spPr>
              <a:xfrm>
                <a:off x="4375525" y="297949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7" name="Oval 146"/>
              <p:cNvSpPr/>
              <p:nvPr/>
            </p:nvSpPr>
            <p:spPr>
              <a:xfrm>
                <a:off x="4451434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8" name="Oval 147"/>
              <p:cNvSpPr/>
              <p:nvPr/>
            </p:nvSpPr>
            <p:spPr>
              <a:xfrm>
                <a:off x="4528615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9" name="Oval 148"/>
              <p:cNvSpPr/>
              <p:nvPr/>
            </p:nvSpPr>
            <p:spPr>
              <a:xfrm>
                <a:off x="4604815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0" name="Oval 149"/>
              <p:cNvSpPr/>
              <p:nvPr/>
            </p:nvSpPr>
            <p:spPr>
              <a:xfrm>
                <a:off x="4679315" y="297903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1" name="Oval 150"/>
              <p:cNvSpPr/>
              <p:nvPr/>
            </p:nvSpPr>
            <p:spPr>
              <a:xfrm>
                <a:off x="4756496" y="297898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2" name="Oval 151"/>
              <p:cNvSpPr/>
              <p:nvPr/>
            </p:nvSpPr>
            <p:spPr>
              <a:xfrm>
                <a:off x="4832696" y="297892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3" name="Oval 152"/>
              <p:cNvSpPr/>
              <p:nvPr/>
            </p:nvSpPr>
            <p:spPr>
              <a:xfrm>
                <a:off x="4908605" y="297933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4" name="Oval 153"/>
              <p:cNvSpPr/>
              <p:nvPr/>
            </p:nvSpPr>
            <p:spPr>
              <a:xfrm>
                <a:off x="4985786" y="297928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5" name="Oval 154"/>
              <p:cNvSpPr/>
              <p:nvPr/>
            </p:nvSpPr>
            <p:spPr>
              <a:xfrm>
                <a:off x="5061986" y="297922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6" name="Oval 155"/>
              <p:cNvSpPr/>
              <p:nvPr/>
            </p:nvSpPr>
            <p:spPr>
              <a:xfrm>
                <a:off x="5137316" y="298135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7" name="Oval 156"/>
              <p:cNvSpPr/>
              <p:nvPr/>
            </p:nvSpPr>
            <p:spPr>
              <a:xfrm>
                <a:off x="5214497" y="29812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8" name="Oval 157"/>
              <p:cNvSpPr/>
              <p:nvPr/>
            </p:nvSpPr>
            <p:spPr>
              <a:xfrm>
                <a:off x="5290697" y="29812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9" name="Oval 158"/>
              <p:cNvSpPr/>
              <p:nvPr/>
            </p:nvSpPr>
            <p:spPr>
              <a:xfrm>
                <a:off x="5366606" y="298164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0" name="Oval 159"/>
              <p:cNvSpPr/>
              <p:nvPr/>
            </p:nvSpPr>
            <p:spPr>
              <a:xfrm>
                <a:off x="5443787" y="298159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1" name="Oval 160"/>
              <p:cNvSpPr/>
              <p:nvPr/>
            </p:nvSpPr>
            <p:spPr>
              <a:xfrm>
                <a:off x="5519987" y="298153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36" name="Straight Arrow Connector 35"/>
            <p:cNvCxnSpPr/>
            <p:nvPr/>
          </p:nvCxnSpPr>
          <p:spPr>
            <a:xfrm flipV="1">
              <a:off x="5107767" y="3006995"/>
              <a:ext cx="2271206" cy="182052"/>
            </a:xfrm>
            <a:prstGeom prst="straightConnector1">
              <a:avLst/>
            </a:prstGeom>
            <a:ln w="15240">
              <a:solidFill>
                <a:schemeClr val="tx1"/>
              </a:solidFill>
              <a:prstDash val="sysDot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7" name="Group 36"/>
            <p:cNvGrpSpPr/>
            <p:nvPr/>
          </p:nvGrpSpPr>
          <p:grpSpPr>
            <a:xfrm rot="19625935">
              <a:off x="7401066" y="2622747"/>
              <a:ext cx="1291891" cy="194951"/>
              <a:chOff x="2850515" y="2977176"/>
              <a:chExt cx="2730765" cy="451824"/>
            </a:xfrm>
          </p:grpSpPr>
          <p:sp>
            <p:nvSpPr>
              <p:cNvPr id="82" name="Rectangle 81"/>
              <p:cNvSpPr/>
              <p:nvPr/>
            </p:nvSpPr>
            <p:spPr>
              <a:xfrm>
                <a:off x="2863850" y="3164206"/>
                <a:ext cx="2717430" cy="45719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Rectangle 82"/>
              <p:cNvSpPr/>
              <p:nvPr/>
            </p:nvSpPr>
            <p:spPr>
              <a:xfrm>
                <a:off x="3461897" y="3188456"/>
                <a:ext cx="2119383" cy="23249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" name="Oval 83"/>
              <p:cNvSpPr/>
              <p:nvPr/>
            </p:nvSpPr>
            <p:spPr>
              <a:xfrm>
                <a:off x="2850515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" name="Oval 84"/>
              <p:cNvSpPr/>
              <p:nvPr/>
            </p:nvSpPr>
            <p:spPr>
              <a:xfrm>
                <a:off x="2927696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Oval 85"/>
              <p:cNvSpPr/>
              <p:nvPr/>
            </p:nvSpPr>
            <p:spPr>
              <a:xfrm>
                <a:off x="3003896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" name="Right Triangle 86"/>
              <p:cNvSpPr/>
              <p:nvPr/>
            </p:nvSpPr>
            <p:spPr>
              <a:xfrm rot="10800000">
                <a:off x="2857500" y="3188455"/>
                <a:ext cx="647696" cy="232494"/>
              </a:xfrm>
              <a:prstGeom prst="rtTriangl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Freeform 87"/>
              <p:cNvSpPr/>
              <p:nvPr/>
            </p:nvSpPr>
            <p:spPr>
              <a:xfrm>
                <a:off x="2863850" y="3200400"/>
                <a:ext cx="2717430" cy="228600"/>
              </a:xfrm>
              <a:custGeom>
                <a:avLst/>
                <a:gdLst>
                  <a:gd name="connsiteX0" fmla="*/ 0 w 2714625"/>
                  <a:gd name="connsiteY0" fmla="*/ 0 h 228600"/>
                  <a:gd name="connsiteX1" fmla="*/ 638175 w 2714625"/>
                  <a:gd name="connsiteY1" fmla="*/ 228600 h 228600"/>
                  <a:gd name="connsiteX2" fmla="*/ 2714625 w 2714625"/>
                  <a:gd name="connsiteY2" fmla="*/ 225425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14625" h="228600">
                    <a:moveTo>
                      <a:pt x="0" y="0"/>
                    </a:moveTo>
                    <a:lnTo>
                      <a:pt x="638175" y="228600"/>
                    </a:lnTo>
                    <a:lnTo>
                      <a:pt x="2714625" y="225425"/>
                    </a:lnTo>
                  </a:path>
                </a:pathLst>
              </a:custGeom>
              <a:ln>
                <a:solidFill>
                  <a:srgbClr val="00009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Oval 88"/>
              <p:cNvSpPr/>
              <p:nvPr/>
            </p:nvSpPr>
            <p:spPr>
              <a:xfrm>
                <a:off x="3079805" y="29801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Oval 89"/>
              <p:cNvSpPr/>
              <p:nvPr/>
            </p:nvSpPr>
            <p:spPr>
              <a:xfrm>
                <a:off x="3156986" y="29801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Oval 90"/>
              <p:cNvSpPr/>
              <p:nvPr/>
            </p:nvSpPr>
            <p:spPr>
              <a:xfrm>
                <a:off x="3233186" y="29800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Oval 91"/>
              <p:cNvSpPr/>
              <p:nvPr/>
            </p:nvSpPr>
            <p:spPr>
              <a:xfrm>
                <a:off x="3308516" y="298221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" name="Oval 92"/>
              <p:cNvSpPr/>
              <p:nvPr/>
            </p:nvSpPr>
            <p:spPr>
              <a:xfrm>
                <a:off x="3385697" y="298215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" name="Oval 93"/>
              <p:cNvSpPr/>
              <p:nvPr/>
            </p:nvSpPr>
            <p:spPr>
              <a:xfrm>
                <a:off x="3461897" y="298210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Oval 94"/>
              <p:cNvSpPr/>
              <p:nvPr/>
            </p:nvSpPr>
            <p:spPr>
              <a:xfrm>
                <a:off x="3537806" y="298251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" name="Oval 95"/>
              <p:cNvSpPr/>
              <p:nvPr/>
            </p:nvSpPr>
            <p:spPr>
              <a:xfrm>
                <a:off x="3614987" y="298245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" name="Oval 96"/>
              <p:cNvSpPr/>
              <p:nvPr/>
            </p:nvSpPr>
            <p:spPr>
              <a:xfrm>
                <a:off x="3691187" y="29824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Oval 97"/>
              <p:cNvSpPr/>
              <p:nvPr/>
            </p:nvSpPr>
            <p:spPr>
              <a:xfrm>
                <a:off x="3764143" y="29772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" name="Oval 98"/>
              <p:cNvSpPr/>
              <p:nvPr/>
            </p:nvSpPr>
            <p:spPr>
              <a:xfrm>
                <a:off x="3841324" y="297723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0" name="Oval 99"/>
              <p:cNvSpPr/>
              <p:nvPr/>
            </p:nvSpPr>
            <p:spPr>
              <a:xfrm>
                <a:off x="3917524" y="297717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Oval 100"/>
              <p:cNvSpPr/>
              <p:nvPr/>
            </p:nvSpPr>
            <p:spPr>
              <a:xfrm>
                <a:off x="3993433" y="297758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" name="Oval 101"/>
              <p:cNvSpPr/>
              <p:nvPr/>
            </p:nvSpPr>
            <p:spPr>
              <a:xfrm>
                <a:off x="4070614" y="297752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" name="Oval 102"/>
              <p:cNvSpPr/>
              <p:nvPr/>
            </p:nvSpPr>
            <p:spPr>
              <a:xfrm>
                <a:off x="4146814" y="297747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Oval 103"/>
              <p:cNvSpPr/>
              <p:nvPr/>
            </p:nvSpPr>
            <p:spPr>
              <a:xfrm>
                <a:off x="4222144" y="29796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Oval 104"/>
              <p:cNvSpPr/>
              <p:nvPr/>
            </p:nvSpPr>
            <p:spPr>
              <a:xfrm>
                <a:off x="4299325" y="297954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Oval 105"/>
              <p:cNvSpPr/>
              <p:nvPr/>
            </p:nvSpPr>
            <p:spPr>
              <a:xfrm>
                <a:off x="4375525" y="297949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Oval 106"/>
              <p:cNvSpPr/>
              <p:nvPr/>
            </p:nvSpPr>
            <p:spPr>
              <a:xfrm>
                <a:off x="4451434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" name="Oval 107"/>
              <p:cNvSpPr/>
              <p:nvPr/>
            </p:nvSpPr>
            <p:spPr>
              <a:xfrm>
                <a:off x="4528615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9" name="Oval 108"/>
              <p:cNvSpPr/>
              <p:nvPr/>
            </p:nvSpPr>
            <p:spPr>
              <a:xfrm>
                <a:off x="4604815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" name="Oval 109"/>
              <p:cNvSpPr/>
              <p:nvPr/>
            </p:nvSpPr>
            <p:spPr>
              <a:xfrm>
                <a:off x="4679315" y="297903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1" name="Oval 110"/>
              <p:cNvSpPr/>
              <p:nvPr/>
            </p:nvSpPr>
            <p:spPr>
              <a:xfrm>
                <a:off x="4756496" y="297898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2" name="Oval 111"/>
              <p:cNvSpPr/>
              <p:nvPr/>
            </p:nvSpPr>
            <p:spPr>
              <a:xfrm>
                <a:off x="4832696" y="297892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3" name="Oval 112"/>
              <p:cNvSpPr/>
              <p:nvPr/>
            </p:nvSpPr>
            <p:spPr>
              <a:xfrm>
                <a:off x="4908605" y="297933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4" name="Oval 113"/>
              <p:cNvSpPr/>
              <p:nvPr/>
            </p:nvSpPr>
            <p:spPr>
              <a:xfrm>
                <a:off x="4985786" y="297928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5" name="Oval 114"/>
              <p:cNvSpPr/>
              <p:nvPr/>
            </p:nvSpPr>
            <p:spPr>
              <a:xfrm>
                <a:off x="5061986" y="297922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" name="Oval 115"/>
              <p:cNvSpPr/>
              <p:nvPr/>
            </p:nvSpPr>
            <p:spPr>
              <a:xfrm>
                <a:off x="5137316" y="298135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7" name="Oval 116"/>
              <p:cNvSpPr/>
              <p:nvPr/>
            </p:nvSpPr>
            <p:spPr>
              <a:xfrm>
                <a:off x="5214497" y="29812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8" name="Oval 117"/>
              <p:cNvSpPr/>
              <p:nvPr/>
            </p:nvSpPr>
            <p:spPr>
              <a:xfrm>
                <a:off x="5290697" y="29812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" name="Oval 118"/>
              <p:cNvSpPr/>
              <p:nvPr/>
            </p:nvSpPr>
            <p:spPr>
              <a:xfrm>
                <a:off x="5366606" y="298164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0" name="Oval 119"/>
              <p:cNvSpPr/>
              <p:nvPr/>
            </p:nvSpPr>
            <p:spPr>
              <a:xfrm>
                <a:off x="5443787" y="298159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1" name="Oval 120"/>
              <p:cNvSpPr/>
              <p:nvPr/>
            </p:nvSpPr>
            <p:spPr>
              <a:xfrm>
                <a:off x="5519987" y="298153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8" name="Group 37"/>
            <p:cNvGrpSpPr/>
            <p:nvPr/>
          </p:nvGrpSpPr>
          <p:grpSpPr>
            <a:xfrm rot="19276549">
              <a:off x="7352382" y="2295454"/>
              <a:ext cx="1291891" cy="194951"/>
              <a:chOff x="2850515" y="2977176"/>
              <a:chExt cx="2730765" cy="451824"/>
            </a:xfrm>
          </p:grpSpPr>
          <p:sp>
            <p:nvSpPr>
              <p:cNvPr id="42" name="Rectangle 41"/>
              <p:cNvSpPr/>
              <p:nvPr/>
            </p:nvSpPr>
            <p:spPr>
              <a:xfrm>
                <a:off x="2863850" y="3164206"/>
                <a:ext cx="2717430" cy="45719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Rectangle 42"/>
              <p:cNvSpPr/>
              <p:nvPr/>
            </p:nvSpPr>
            <p:spPr>
              <a:xfrm>
                <a:off x="3461897" y="3188456"/>
                <a:ext cx="2119383" cy="23249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Oval 43"/>
              <p:cNvSpPr/>
              <p:nvPr/>
            </p:nvSpPr>
            <p:spPr>
              <a:xfrm>
                <a:off x="2850515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Oval 44"/>
              <p:cNvSpPr/>
              <p:nvPr/>
            </p:nvSpPr>
            <p:spPr>
              <a:xfrm>
                <a:off x="2927696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Oval 45"/>
              <p:cNvSpPr/>
              <p:nvPr/>
            </p:nvSpPr>
            <p:spPr>
              <a:xfrm>
                <a:off x="3003896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Right Triangle 46"/>
              <p:cNvSpPr/>
              <p:nvPr/>
            </p:nvSpPr>
            <p:spPr>
              <a:xfrm rot="10800000">
                <a:off x="2857500" y="3188455"/>
                <a:ext cx="647696" cy="232494"/>
              </a:xfrm>
              <a:prstGeom prst="rtTriangl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Freeform 47"/>
              <p:cNvSpPr/>
              <p:nvPr/>
            </p:nvSpPr>
            <p:spPr>
              <a:xfrm>
                <a:off x="2863850" y="3200400"/>
                <a:ext cx="2717430" cy="228600"/>
              </a:xfrm>
              <a:custGeom>
                <a:avLst/>
                <a:gdLst>
                  <a:gd name="connsiteX0" fmla="*/ 0 w 2714625"/>
                  <a:gd name="connsiteY0" fmla="*/ 0 h 228600"/>
                  <a:gd name="connsiteX1" fmla="*/ 638175 w 2714625"/>
                  <a:gd name="connsiteY1" fmla="*/ 228600 h 228600"/>
                  <a:gd name="connsiteX2" fmla="*/ 2714625 w 2714625"/>
                  <a:gd name="connsiteY2" fmla="*/ 225425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14625" h="228600">
                    <a:moveTo>
                      <a:pt x="0" y="0"/>
                    </a:moveTo>
                    <a:lnTo>
                      <a:pt x="638175" y="228600"/>
                    </a:lnTo>
                    <a:lnTo>
                      <a:pt x="2714625" y="225425"/>
                    </a:lnTo>
                  </a:path>
                </a:pathLst>
              </a:custGeom>
              <a:ln>
                <a:solidFill>
                  <a:srgbClr val="00009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Oval 48"/>
              <p:cNvSpPr/>
              <p:nvPr/>
            </p:nvSpPr>
            <p:spPr>
              <a:xfrm>
                <a:off x="3079805" y="29801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Oval 49"/>
              <p:cNvSpPr/>
              <p:nvPr/>
            </p:nvSpPr>
            <p:spPr>
              <a:xfrm>
                <a:off x="3156986" y="29801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Oval 50"/>
              <p:cNvSpPr/>
              <p:nvPr/>
            </p:nvSpPr>
            <p:spPr>
              <a:xfrm>
                <a:off x="3233186" y="29800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Oval 51"/>
              <p:cNvSpPr/>
              <p:nvPr/>
            </p:nvSpPr>
            <p:spPr>
              <a:xfrm>
                <a:off x="3308516" y="298221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Oval 52"/>
              <p:cNvSpPr/>
              <p:nvPr/>
            </p:nvSpPr>
            <p:spPr>
              <a:xfrm>
                <a:off x="3385697" y="298215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Oval 53"/>
              <p:cNvSpPr/>
              <p:nvPr/>
            </p:nvSpPr>
            <p:spPr>
              <a:xfrm>
                <a:off x="3461897" y="298210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3537806" y="298251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Oval 55"/>
              <p:cNvSpPr/>
              <p:nvPr/>
            </p:nvSpPr>
            <p:spPr>
              <a:xfrm>
                <a:off x="3614987" y="298245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Oval 56"/>
              <p:cNvSpPr/>
              <p:nvPr/>
            </p:nvSpPr>
            <p:spPr>
              <a:xfrm>
                <a:off x="3691187" y="29824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Oval 57"/>
              <p:cNvSpPr/>
              <p:nvPr/>
            </p:nvSpPr>
            <p:spPr>
              <a:xfrm>
                <a:off x="3764143" y="29772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Oval 58"/>
              <p:cNvSpPr/>
              <p:nvPr/>
            </p:nvSpPr>
            <p:spPr>
              <a:xfrm>
                <a:off x="3841324" y="297723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Oval 59"/>
              <p:cNvSpPr/>
              <p:nvPr/>
            </p:nvSpPr>
            <p:spPr>
              <a:xfrm>
                <a:off x="3917524" y="297717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Oval 60"/>
              <p:cNvSpPr/>
              <p:nvPr/>
            </p:nvSpPr>
            <p:spPr>
              <a:xfrm>
                <a:off x="3993433" y="297758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Oval 61"/>
              <p:cNvSpPr/>
              <p:nvPr/>
            </p:nvSpPr>
            <p:spPr>
              <a:xfrm>
                <a:off x="4070614" y="297752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Oval 62"/>
              <p:cNvSpPr/>
              <p:nvPr/>
            </p:nvSpPr>
            <p:spPr>
              <a:xfrm>
                <a:off x="4146814" y="297747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Oval 63"/>
              <p:cNvSpPr/>
              <p:nvPr/>
            </p:nvSpPr>
            <p:spPr>
              <a:xfrm>
                <a:off x="4222144" y="29796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Oval 64"/>
              <p:cNvSpPr/>
              <p:nvPr/>
            </p:nvSpPr>
            <p:spPr>
              <a:xfrm>
                <a:off x="4299325" y="297954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Oval 65"/>
              <p:cNvSpPr/>
              <p:nvPr/>
            </p:nvSpPr>
            <p:spPr>
              <a:xfrm>
                <a:off x="4375525" y="297949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Oval 66"/>
              <p:cNvSpPr/>
              <p:nvPr/>
            </p:nvSpPr>
            <p:spPr>
              <a:xfrm>
                <a:off x="4451434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Oval 67"/>
              <p:cNvSpPr/>
              <p:nvPr/>
            </p:nvSpPr>
            <p:spPr>
              <a:xfrm>
                <a:off x="4528615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Oval 68"/>
              <p:cNvSpPr/>
              <p:nvPr/>
            </p:nvSpPr>
            <p:spPr>
              <a:xfrm>
                <a:off x="4604815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Oval 69"/>
              <p:cNvSpPr/>
              <p:nvPr/>
            </p:nvSpPr>
            <p:spPr>
              <a:xfrm>
                <a:off x="4679315" y="297903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Oval 70"/>
              <p:cNvSpPr/>
              <p:nvPr/>
            </p:nvSpPr>
            <p:spPr>
              <a:xfrm>
                <a:off x="4756496" y="297898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Oval 71"/>
              <p:cNvSpPr/>
              <p:nvPr/>
            </p:nvSpPr>
            <p:spPr>
              <a:xfrm>
                <a:off x="4832696" y="297892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Oval 72"/>
              <p:cNvSpPr/>
              <p:nvPr/>
            </p:nvSpPr>
            <p:spPr>
              <a:xfrm>
                <a:off x="4908605" y="297933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Oval 73"/>
              <p:cNvSpPr/>
              <p:nvPr/>
            </p:nvSpPr>
            <p:spPr>
              <a:xfrm>
                <a:off x="4985786" y="297928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Oval 74"/>
              <p:cNvSpPr/>
              <p:nvPr/>
            </p:nvSpPr>
            <p:spPr>
              <a:xfrm>
                <a:off x="5061986" y="297922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Oval 75"/>
              <p:cNvSpPr/>
              <p:nvPr/>
            </p:nvSpPr>
            <p:spPr>
              <a:xfrm>
                <a:off x="5137316" y="298135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Oval 76"/>
              <p:cNvSpPr/>
              <p:nvPr/>
            </p:nvSpPr>
            <p:spPr>
              <a:xfrm>
                <a:off x="5214497" y="29812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" name="Oval 77"/>
              <p:cNvSpPr/>
              <p:nvPr/>
            </p:nvSpPr>
            <p:spPr>
              <a:xfrm>
                <a:off x="5290697" y="29812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Oval 78"/>
              <p:cNvSpPr/>
              <p:nvPr/>
            </p:nvSpPr>
            <p:spPr>
              <a:xfrm>
                <a:off x="5366606" y="298164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Oval 79"/>
              <p:cNvSpPr/>
              <p:nvPr/>
            </p:nvSpPr>
            <p:spPr>
              <a:xfrm>
                <a:off x="5443787" y="298159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Oval 80"/>
              <p:cNvSpPr/>
              <p:nvPr/>
            </p:nvSpPr>
            <p:spPr>
              <a:xfrm>
                <a:off x="5519987" y="298153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9" name="Oval 38"/>
            <p:cNvSpPr/>
            <p:nvPr/>
          </p:nvSpPr>
          <p:spPr>
            <a:xfrm>
              <a:off x="4967779" y="3070144"/>
              <a:ext cx="265546" cy="25439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322" name="Straight Arrow Connector 321"/>
          <p:cNvCxnSpPr/>
          <p:nvPr/>
        </p:nvCxnSpPr>
        <p:spPr>
          <a:xfrm flipV="1">
            <a:off x="5727852" y="6154166"/>
            <a:ext cx="1258455" cy="14866"/>
          </a:xfrm>
          <a:prstGeom prst="straightConnector1">
            <a:avLst/>
          </a:prstGeom>
          <a:ln w="38100">
            <a:solidFill>
              <a:srgbClr val="008000"/>
            </a:solidFill>
            <a:prstDash val="soli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3" name="Rectangle 83"/>
          <p:cNvSpPr>
            <a:spLocks noChangeArrowheads="1"/>
          </p:cNvSpPr>
          <p:nvPr/>
        </p:nvSpPr>
        <p:spPr bwMode="auto">
          <a:xfrm>
            <a:off x="5687913" y="5864599"/>
            <a:ext cx="114242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Avenir Book"/>
                <a:cs typeface="Avenir Book"/>
              </a:rPr>
              <a:t>neutrons</a:t>
            </a:r>
            <a:endParaRPr lang="en-US" sz="1600" dirty="0">
              <a:latin typeface="Avenir Book"/>
              <a:cs typeface="Avenir Book"/>
            </a:endParaRPr>
          </a:p>
        </p:txBody>
      </p:sp>
      <p:cxnSp>
        <p:nvCxnSpPr>
          <p:cNvPr id="324" name="Straight Arrow Connector 323"/>
          <p:cNvCxnSpPr/>
          <p:nvPr/>
        </p:nvCxnSpPr>
        <p:spPr>
          <a:xfrm flipV="1">
            <a:off x="6235221" y="4027705"/>
            <a:ext cx="815880" cy="506265"/>
          </a:xfrm>
          <a:prstGeom prst="straightConnector1">
            <a:avLst/>
          </a:prstGeom>
          <a:ln w="38100">
            <a:solidFill>
              <a:srgbClr val="008000"/>
            </a:solidFill>
            <a:prstDash val="soli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5" name="Rectangle 83"/>
          <p:cNvSpPr>
            <a:spLocks noChangeArrowheads="1"/>
          </p:cNvSpPr>
          <p:nvPr/>
        </p:nvSpPr>
        <p:spPr bwMode="auto">
          <a:xfrm rot="19699237">
            <a:off x="6073469" y="4185572"/>
            <a:ext cx="114242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Avenir Book"/>
                <a:cs typeface="Avenir Book"/>
              </a:rPr>
              <a:t>neutrons</a:t>
            </a:r>
            <a:endParaRPr lang="en-US" sz="1600" dirty="0">
              <a:latin typeface="Avenir Book"/>
              <a:cs typeface="Avenir Book"/>
            </a:endParaRPr>
          </a:p>
        </p:txBody>
      </p:sp>
      <p:sp>
        <p:nvSpPr>
          <p:cNvPr id="328" name="Rectangle 327"/>
          <p:cNvSpPr/>
          <p:nvPr/>
        </p:nvSpPr>
        <p:spPr>
          <a:xfrm>
            <a:off x="7985067" y="6069973"/>
            <a:ext cx="110872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latin typeface="Avenir Book"/>
                <a:cs typeface="Avenir Book"/>
              </a:rPr>
              <a:t>Multi-Blade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9248500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2700" y="6362700"/>
            <a:ext cx="9131300" cy="501650"/>
            <a:chOff x="12700" y="6362700"/>
            <a:chExt cx="9131300" cy="501650"/>
          </a:xfrm>
        </p:grpSpPr>
        <p:sp>
          <p:nvSpPr>
            <p:cNvPr id="3" name="Rectangle 2"/>
            <p:cNvSpPr/>
            <p:nvPr/>
          </p:nvSpPr>
          <p:spPr>
            <a:xfrm>
              <a:off x="12700" y="6362700"/>
              <a:ext cx="91313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" name="Picture 3" descr="Screen Shot 2014-10-14 at 09.12.54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99" y="6373981"/>
              <a:ext cx="4546601" cy="480726"/>
            </a:xfrm>
            <a:prstGeom prst="rect">
              <a:avLst/>
            </a:prstGeom>
          </p:spPr>
        </p:pic>
      </p:grpSp>
      <p:sp>
        <p:nvSpPr>
          <p:cNvPr id="7" name="Rectangle 83"/>
          <p:cNvSpPr>
            <a:spLocks noChangeArrowheads="1"/>
          </p:cNvSpPr>
          <p:nvPr/>
        </p:nvSpPr>
        <p:spPr bwMode="auto">
          <a:xfrm>
            <a:off x="0" y="0"/>
            <a:ext cx="400473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Avenir Book"/>
                <a:cs typeface="Avenir Book"/>
              </a:rPr>
              <a:t>Uniformity and overlap </a:t>
            </a:r>
            <a:endParaRPr lang="en-US" sz="1600" dirty="0">
              <a:latin typeface="Avenir Book"/>
              <a:cs typeface="Avenir Book"/>
            </a:endParaRPr>
          </a:p>
        </p:txBody>
      </p:sp>
      <p:grpSp>
        <p:nvGrpSpPr>
          <p:cNvPr id="10" name="Group 9"/>
          <p:cNvGrpSpPr/>
          <p:nvPr/>
        </p:nvGrpSpPr>
        <p:grpSpPr>
          <a:xfrm rot="20392131">
            <a:off x="6276340" y="2746857"/>
            <a:ext cx="2730765" cy="451824"/>
            <a:chOff x="2850515" y="2977176"/>
            <a:chExt cx="2730765" cy="451824"/>
          </a:xfrm>
        </p:grpSpPr>
        <p:sp>
          <p:nvSpPr>
            <p:cNvPr id="11" name="Rectangle 10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ight Triangle 15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 16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1" name="Rectangle 83"/>
          <p:cNvSpPr>
            <a:spLocks noChangeArrowheads="1"/>
          </p:cNvSpPr>
          <p:nvPr/>
        </p:nvSpPr>
        <p:spPr bwMode="auto">
          <a:xfrm>
            <a:off x="5431602" y="1987914"/>
            <a:ext cx="114242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Avenir Book"/>
                <a:cs typeface="Avenir Book"/>
              </a:rPr>
              <a:t>neutrons</a:t>
            </a:r>
            <a:endParaRPr lang="en-US" sz="1600" dirty="0">
              <a:latin typeface="Avenir Book"/>
              <a:cs typeface="Avenir Book"/>
            </a:endParaRPr>
          </a:p>
        </p:txBody>
      </p:sp>
      <p:grpSp>
        <p:nvGrpSpPr>
          <p:cNvPr id="52" name="Group 51"/>
          <p:cNvGrpSpPr/>
          <p:nvPr/>
        </p:nvGrpSpPr>
        <p:grpSpPr>
          <a:xfrm rot="20392131">
            <a:off x="6305405" y="3407054"/>
            <a:ext cx="2730765" cy="451824"/>
            <a:chOff x="2850515" y="2977176"/>
            <a:chExt cx="2730765" cy="451824"/>
          </a:xfrm>
        </p:grpSpPr>
        <p:sp>
          <p:nvSpPr>
            <p:cNvPr id="53" name="Rectangle 52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ight Triangle 57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Oval 70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Oval 71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Oval 72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Oval 78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 79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Oval 80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 81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82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Oval 83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Oval 84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Oval 85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86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 87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Oval 88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Oval 89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Oval 90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Oval 91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3" name="Group 92"/>
          <p:cNvGrpSpPr/>
          <p:nvPr/>
        </p:nvGrpSpPr>
        <p:grpSpPr>
          <a:xfrm rot="20392131">
            <a:off x="6293196" y="2068772"/>
            <a:ext cx="2730765" cy="451824"/>
            <a:chOff x="2850515" y="2977176"/>
            <a:chExt cx="2730765" cy="451824"/>
          </a:xfrm>
        </p:grpSpPr>
        <p:sp>
          <p:nvSpPr>
            <p:cNvPr id="94" name="Rectangle 93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Rectangle 94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Oval 95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Oval 96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Oval 97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Right Triangle 98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Oval 100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Oval 101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Oval 102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Oval 103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Oval 104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Oval 105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Oval 106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Oval 107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Oval 108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Oval 109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Oval 110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Oval 111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Oval 112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Oval 113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Oval 114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Oval 115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Oval 116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Oval 117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Oval 118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Oval 119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Oval 120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Oval 121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Oval 122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Oval 123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Oval 124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Oval 125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Oval 126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Oval 127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Oval 128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Oval 129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Oval 130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Oval 131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Oval 132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4" name="Group 133"/>
          <p:cNvGrpSpPr/>
          <p:nvPr/>
        </p:nvGrpSpPr>
        <p:grpSpPr>
          <a:xfrm rot="20392131">
            <a:off x="6316044" y="1311186"/>
            <a:ext cx="2730765" cy="451824"/>
            <a:chOff x="2850515" y="2977176"/>
            <a:chExt cx="2730765" cy="451824"/>
          </a:xfrm>
        </p:grpSpPr>
        <p:sp>
          <p:nvSpPr>
            <p:cNvPr id="135" name="Rectangle 134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Rectangle 135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Oval 136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Oval 137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Oval 138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Right Triangle 139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Freeform 140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Oval 141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Oval 142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Oval 143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Oval 144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Oval 145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Oval 146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Oval 147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Oval 148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Oval 149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Oval 150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Oval 151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Oval 152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Oval 153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Oval 154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Oval 155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Oval 156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Oval 157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Oval 158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Oval 159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Oval 160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Oval 161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Oval 162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Oval 163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" name="Oval 164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Oval 165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Oval 166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Oval 167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Oval 168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Oval 169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Oval 170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" name="Oval 171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3" name="Oval 172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" name="Oval 173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5" name="Group 174"/>
          <p:cNvGrpSpPr/>
          <p:nvPr/>
        </p:nvGrpSpPr>
        <p:grpSpPr>
          <a:xfrm rot="20392131">
            <a:off x="6335299" y="615415"/>
            <a:ext cx="2730765" cy="451824"/>
            <a:chOff x="2850515" y="2977176"/>
            <a:chExt cx="2730765" cy="451824"/>
          </a:xfrm>
        </p:grpSpPr>
        <p:sp>
          <p:nvSpPr>
            <p:cNvPr id="176" name="Rectangle 175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Rectangle 176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8" name="Oval 177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9" name="Oval 178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0" name="Oval 179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Right Triangle 180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Freeform 181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3" name="Oval 182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4" name="Oval 183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Oval 184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Oval 185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7" name="Oval 186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8" name="Oval 187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Oval 188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0" name="Oval 189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1" name="Oval 190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2" name="Oval 191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3" name="Oval 192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4" name="Oval 193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5" name="Oval 194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6" name="Oval 195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7" name="Oval 196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8" name="Oval 197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9" name="Oval 198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0" name="Oval 199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1" name="Oval 200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2" name="Oval 201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3" name="Oval 202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4" name="Oval 203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Oval 204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" name="Oval 205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7" name="Oval 206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8" name="Oval 207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9" name="Oval 208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" name="Oval 209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1" name="Oval 210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2" name="Oval 211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3" name="Oval 212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4" name="Oval 213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5" name="Oval 214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16" name="Straight Arrow Connector 215"/>
          <p:cNvCxnSpPr/>
          <p:nvPr/>
        </p:nvCxnSpPr>
        <p:spPr>
          <a:xfrm flipV="1">
            <a:off x="5297508" y="1763721"/>
            <a:ext cx="3597192" cy="58515"/>
          </a:xfrm>
          <a:prstGeom prst="straightConnector1">
            <a:avLst/>
          </a:prstGeom>
          <a:ln w="38100">
            <a:solidFill>
              <a:srgbClr val="008000"/>
            </a:solidFill>
            <a:prstDash val="soli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7" name="Rectangle 216"/>
          <p:cNvSpPr/>
          <p:nvPr/>
        </p:nvSpPr>
        <p:spPr>
          <a:xfrm rot="20336632">
            <a:off x="7684994" y="3700023"/>
            <a:ext cx="77457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00090"/>
                </a:solidFill>
                <a:latin typeface="Avenir Book"/>
                <a:cs typeface="Avenir Book"/>
              </a:rPr>
              <a:t>s</a:t>
            </a:r>
            <a:r>
              <a:rPr lang="en-US" sz="1400" dirty="0" smtClean="0">
                <a:solidFill>
                  <a:srgbClr val="000090"/>
                </a:solidFill>
                <a:latin typeface="Avenir Book"/>
                <a:cs typeface="Avenir Book"/>
              </a:rPr>
              <a:t>trips Y</a:t>
            </a:r>
            <a:endParaRPr lang="en-US" sz="1400" dirty="0">
              <a:solidFill>
                <a:srgbClr val="000090"/>
              </a:solidFill>
              <a:latin typeface="Avenir Book"/>
              <a:cs typeface="Avenir Book"/>
            </a:endParaRPr>
          </a:p>
        </p:txBody>
      </p:sp>
      <p:sp>
        <p:nvSpPr>
          <p:cNvPr id="218" name="Rectangle 217"/>
          <p:cNvSpPr/>
          <p:nvPr/>
        </p:nvSpPr>
        <p:spPr>
          <a:xfrm rot="20478990">
            <a:off x="6195537" y="3533669"/>
            <a:ext cx="75306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Avenir Book"/>
                <a:cs typeface="Avenir Book"/>
              </a:rPr>
              <a:t>w</a:t>
            </a:r>
            <a:r>
              <a:rPr lang="en-US" sz="1400" dirty="0" smtClean="0">
                <a:solidFill>
                  <a:srgbClr val="FF0000"/>
                </a:solidFill>
                <a:latin typeface="Avenir Book"/>
                <a:cs typeface="Avenir Book"/>
              </a:rPr>
              <a:t>ires X</a:t>
            </a:r>
            <a:endParaRPr lang="en-US" sz="1400" dirty="0">
              <a:solidFill>
                <a:srgbClr val="FF0000"/>
              </a:solidFill>
              <a:latin typeface="Avenir Book"/>
              <a:cs typeface="Avenir Book"/>
            </a:endParaRPr>
          </a:p>
        </p:txBody>
      </p:sp>
      <p:sp>
        <p:nvSpPr>
          <p:cNvPr id="219" name="Rectangle 218"/>
          <p:cNvSpPr/>
          <p:nvPr/>
        </p:nvSpPr>
        <p:spPr>
          <a:xfrm rot="20426334">
            <a:off x="8198539" y="3235726"/>
            <a:ext cx="81765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substrate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20" name="Rectangle 219"/>
          <p:cNvSpPr/>
          <p:nvPr/>
        </p:nvSpPr>
        <p:spPr>
          <a:xfrm rot="20488696">
            <a:off x="7205274" y="3559360"/>
            <a:ext cx="56961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aseline="30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10</a:t>
            </a:r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</a:t>
            </a:r>
            <a:r>
              <a:rPr lang="en-US" sz="1200" baseline="-25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</a:t>
            </a:r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</a:t>
            </a:r>
            <a:endParaRPr lang="en-US" sz="1200" dirty="0">
              <a:solidFill>
                <a:schemeClr val="bg1"/>
              </a:solidFill>
            </a:endParaRPr>
          </a:p>
        </p:txBody>
      </p:sp>
      <p:cxnSp>
        <p:nvCxnSpPr>
          <p:cNvPr id="221" name="Straight Arrow Connector 220"/>
          <p:cNvCxnSpPr/>
          <p:nvPr/>
        </p:nvCxnSpPr>
        <p:spPr>
          <a:xfrm flipV="1">
            <a:off x="5297508" y="1961714"/>
            <a:ext cx="3061566" cy="78636"/>
          </a:xfrm>
          <a:prstGeom prst="straightConnector1">
            <a:avLst/>
          </a:prstGeom>
          <a:ln w="38100">
            <a:solidFill>
              <a:srgbClr val="008000"/>
            </a:solidFill>
            <a:prstDash val="soli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2" name="Straight Arrow Connector 221"/>
          <p:cNvCxnSpPr/>
          <p:nvPr/>
        </p:nvCxnSpPr>
        <p:spPr>
          <a:xfrm flipV="1">
            <a:off x="5574363" y="3458133"/>
            <a:ext cx="2296524" cy="30206"/>
          </a:xfrm>
          <a:prstGeom prst="straightConnector1">
            <a:avLst/>
          </a:prstGeom>
          <a:ln w="38100">
            <a:solidFill>
              <a:srgbClr val="008000"/>
            </a:solidFill>
            <a:prstDash val="soli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3" name="Rectangle 83"/>
          <p:cNvSpPr>
            <a:spLocks noChangeArrowheads="1"/>
          </p:cNvSpPr>
          <p:nvPr/>
        </p:nvSpPr>
        <p:spPr bwMode="auto">
          <a:xfrm>
            <a:off x="5372399" y="44816"/>
            <a:ext cx="114242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Avenir Book"/>
                <a:cs typeface="Avenir Book"/>
              </a:rPr>
              <a:t>uniformity</a:t>
            </a:r>
            <a:endParaRPr lang="en-US" sz="1600" dirty="0">
              <a:latin typeface="Avenir Book"/>
              <a:cs typeface="Avenir Book"/>
            </a:endParaRPr>
          </a:p>
        </p:txBody>
      </p:sp>
      <p:sp>
        <p:nvSpPr>
          <p:cNvPr id="225" name="Rectangle 83"/>
          <p:cNvSpPr>
            <a:spLocks noChangeArrowheads="1"/>
          </p:cNvSpPr>
          <p:nvPr/>
        </p:nvSpPr>
        <p:spPr bwMode="auto">
          <a:xfrm>
            <a:off x="5165686" y="2991241"/>
            <a:ext cx="114242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Avenir Book"/>
                <a:cs typeface="Avenir Book"/>
              </a:rPr>
              <a:t>overlap</a:t>
            </a:r>
            <a:endParaRPr lang="en-US" sz="1600" dirty="0">
              <a:latin typeface="Avenir Book"/>
              <a:cs typeface="Avenir Book"/>
            </a:endParaRPr>
          </a:p>
        </p:txBody>
      </p:sp>
      <p:cxnSp>
        <p:nvCxnSpPr>
          <p:cNvPr id="226" name="Straight Arrow Connector 225"/>
          <p:cNvCxnSpPr/>
          <p:nvPr/>
        </p:nvCxnSpPr>
        <p:spPr>
          <a:xfrm flipV="1">
            <a:off x="5574363" y="3332882"/>
            <a:ext cx="807619" cy="26278"/>
          </a:xfrm>
          <a:prstGeom prst="straightConnector1">
            <a:avLst/>
          </a:prstGeom>
          <a:ln w="38100">
            <a:solidFill>
              <a:srgbClr val="008000"/>
            </a:solidFill>
            <a:prstDash val="soli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1" name="Straight Arrow Connector 230"/>
          <p:cNvCxnSpPr/>
          <p:nvPr/>
        </p:nvCxnSpPr>
        <p:spPr>
          <a:xfrm flipV="1">
            <a:off x="5666441" y="366721"/>
            <a:ext cx="3025869" cy="42926"/>
          </a:xfrm>
          <a:prstGeom prst="straightConnector1">
            <a:avLst/>
          </a:prstGeom>
          <a:ln w="38100">
            <a:solidFill>
              <a:srgbClr val="008000"/>
            </a:solidFill>
            <a:prstDash val="soli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3" name="Straight Arrow Connector 232"/>
          <p:cNvCxnSpPr/>
          <p:nvPr/>
        </p:nvCxnSpPr>
        <p:spPr>
          <a:xfrm flipV="1">
            <a:off x="5755341" y="544066"/>
            <a:ext cx="2368068" cy="42926"/>
          </a:xfrm>
          <a:prstGeom prst="straightConnector1">
            <a:avLst/>
          </a:prstGeom>
          <a:ln w="38100">
            <a:solidFill>
              <a:srgbClr val="008000"/>
            </a:solidFill>
            <a:prstDash val="soli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4" name="Straight Arrow Connector 233"/>
          <p:cNvCxnSpPr/>
          <p:nvPr/>
        </p:nvCxnSpPr>
        <p:spPr>
          <a:xfrm>
            <a:off x="5755341" y="761063"/>
            <a:ext cx="1861673" cy="1"/>
          </a:xfrm>
          <a:prstGeom prst="straightConnector1">
            <a:avLst/>
          </a:prstGeom>
          <a:ln w="38100">
            <a:solidFill>
              <a:srgbClr val="008000"/>
            </a:solidFill>
            <a:prstDash val="soli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8" name="Rectangle 83"/>
          <p:cNvSpPr>
            <a:spLocks noChangeArrowheads="1"/>
          </p:cNvSpPr>
          <p:nvPr/>
        </p:nvSpPr>
        <p:spPr bwMode="auto">
          <a:xfrm>
            <a:off x="5292916" y="1518307"/>
            <a:ext cx="114242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Avenir Book"/>
                <a:cs typeface="Avenir Book"/>
              </a:rPr>
              <a:t>shadow</a:t>
            </a:r>
            <a:endParaRPr lang="en-US" sz="1600" dirty="0">
              <a:latin typeface="Avenir Book"/>
              <a:cs typeface="Avenir Book"/>
            </a:endParaRPr>
          </a:p>
        </p:txBody>
      </p:sp>
      <p:cxnSp>
        <p:nvCxnSpPr>
          <p:cNvPr id="239" name="Straight Arrow Connector 238"/>
          <p:cNvCxnSpPr/>
          <p:nvPr/>
        </p:nvCxnSpPr>
        <p:spPr>
          <a:xfrm flipV="1">
            <a:off x="5755341" y="964916"/>
            <a:ext cx="1341577" cy="31131"/>
          </a:xfrm>
          <a:prstGeom prst="straightConnector1">
            <a:avLst/>
          </a:prstGeom>
          <a:ln w="38100">
            <a:solidFill>
              <a:srgbClr val="008000"/>
            </a:solidFill>
            <a:prstDash val="soli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8" name="Picture 227" descr="brightnessGreenXLarg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811" y="6410269"/>
            <a:ext cx="1892904" cy="416439"/>
          </a:xfrm>
          <a:prstGeom prst="rect">
            <a:avLst/>
          </a:prstGeom>
        </p:spPr>
      </p:pic>
      <p:pic>
        <p:nvPicPr>
          <p:cNvPr id="229" name="Picture 228" descr="006_ScanWcoarse_C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00" y="290338"/>
            <a:ext cx="4870450" cy="3792258"/>
          </a:xfrm>
          <a:prstGeom prst="rect">
            <a:avLst/>
          </a:prstGeom>
        </p:spPr>
      </p:pic>
      <p:pic>
        <p:nvPicPr>
          <p:cNvPr id="232" name="Picture 231" descr="SlitV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99" y="4234832"/>
            <a:ext cx="2698657" cy="2101245"/>
          </a:xfrm>
          <a:prstGeom prst="rect">
            <a:avLst/>
          </a:prstGeom>
        </p:spPr>
      </p:pic>
      <p:pic>
        <p:nvPicPr>
          <p:cNvPr id="235" name="Picture 234" descr="scancoarse1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0066" y="4208209"/>
            <a:ext cx="2732850" cy="2127868"/>
          </a:xfrm>
          <a:prstGeom prst="rect">
            <a:avLst/>
          </a:prstGeom>
        </p:spPr>
      </p:pic>
      <p:pic>
        <p:nvPicPr>
          <p:cNvPr id="236" name="Picture 235" descr="scancoarse2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7256" y="4208209"/>
            <a:ext cx="2719826" cy="2117727"/>
          </a:xfrm>
          <a:prstGeom prst="rect">
            <a:avLst/>
          </a:prstGeom>
        </p:spPr>
      </p:pic>
      <p:sp>
        <p:nvSpPr>
          <p:cNvPr id="237" name="Rectangle 83"/>
          <p:cNvSpPr>
            <a:spLocks noChangeArrowheads="1"/>
          </p:cNvSpPr>
          <p:nvPr/>
        </p:nvSpPr>
        <p:spPr bwMode="auto">
          <a:xfrm rot="16200000">
            <a:off x="1127317" y="1177332"/>
            <a:ext cx="114242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  <a:latin typeface="Avenir Book"/>
                <a:cs typeface="Avenir Book"/>
              </a:rPr>
              <a:t>shadow</a:t>
            </a:r>
            <a:endParaRPr lang="en-US" sz="1600" dirty="0">
              <a:solidFill>
                <a:srgbClr val="FF0000"/>
              </a:solidFill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36397008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2700" y="6362700"/>
            <a:ext cx="9131300" cy="501650"/>
            <a:chOff x="12700" y="6362700"/>
            <a:chExt cx="9131300" cy="501650"/>
          </a:xfrm>
        </p:grpSpPr>
        <p:sp>
          <p:nvSpPr>
            <p:cNvPr id="3" name="Rectangle 2"/>
            <p:cNvSpPr/>
            <p:nvPr/>
          </p:nvSpPr>
          <p:spPr>
            <a:xfrm>
              <a:off x="12700" y="6362700"/>
              <a:ext cx="91313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" name="Picture 3" descr="Screen Shot 2014-10-14 at 09.12.54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99" y="6373981"/>
              <a:ext cx="4546601" cy="480726"/>
            </a:xfrm>
            <a:prstGeom prst="rect">
              <a:avLst/>
            </a:prstGeom>
          </p:spPr>
        </p:pic>
      </p:grpSp>
      <p:sp>
        <p:nvSpPr>
          <p:cNvPr id="7" name="Rectangle 83"/>
          <p:cNvSpPr>
            <a:spLocks noChangeArrowheads="1"/>
          </p:cNvSpPr>
          <p:nvPr/>
        </p:nvSpPr>
        <p:spPr bwMode="auto">
          <a:xfrm>
            <a:off x="0" y="0"/>
            <a:ext cx="400473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Avenir Book"/>
                <a:cs typeface="Avenir Book"/>
              </a:rPr>
              <a:t>Uniformity and overlap </a:t>
            </a:r>
            <a:endParaRPr lang="en-US" sz="1600" dirty="0">
              <a:latin typeface="Avenir Book"/>
              <a:cs typeface="Avenir Book"/>
            </a:endParaRPr>
          </a:p>
        </p:txBody>
      </p:sp>
      <p:grpSp>
        <p:nvGrpSpPr>
          <p:cNvPr id="10" name="Group 9"/>
          <p:cNvGrpSpPr/>
          <p:nvPr/>
        </p:nvGrpSpPr>
        <p:grpSpPr>
          <a:xfrm rot="20392131">
            <a:off x="6276340" y="2746857"/>
            <a:ext cx="2730765" cy="451824"/>
            <a:chOff x="2850515" y="2977176"/>
            <a:chExt cx="2730765" cy="451824"/>
          </a:xfrm>
        </p:grpSpPr>
        <p:sp>
          <p:nvSpPr>
            <p:cNvPr id="11" name="Rectangle 10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ight Triangle 15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 16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1" name="Rectangle 83"/>
          <p:cNvSpPr>
            <a:spLocks noChangeArrowheads="1"/>
          </p:cNvSpPr>
          <p:nvPr/>
        </p:nvSpPr>
        <p:spPr bwMode="auto">
          <a:xfrm>
            <a:off x="5431602" y="1987914"/>
            <a:ext cx="114242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Avenir Book"/>
                <a:cs typeface="Avenir Book"/>
              </a:rPr>
              <a:t>neutrons</a:t>
            </a:r>
            <a:endParaRPr lang="en-US" sz="1600" dirty="0">
              <a:latin typeface="Avenir Book"/>
              <a:cs typeface="Avenir Book"/>
            </a:endParaRPr>
          </a:p>
        </p:txBody>
      </p:sp>
      <p:grpSp>
        <p:nvGrpSpPr>
          <p:cNvPr id="52" name="Group 51"/>
          <p:cNvGrpSpPr/>
          <p:nvPr/>
        </p:nvGrpSpPr>
        <p:grpSpPr>
          <a:xfrm rot="20392131">
            <a:off x="6305405" y="3407054"/>
            <a:ext cx="2730765" cy="451824"/>
            <a:chOff x="2850515" y="2977176"/>
            <a:chExt cx="2730765" cy="451824"/>
          </a:xfrm>
        </p:grpSpPr>
        <p:sp>
          <p:nvSpPr>
            <p:cNvPr id="53" name="Rectangle 52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ight Triangle 57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Oval 70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Oval 71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Oval 72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Oval 78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 79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Oval 80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 81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82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Oval 83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Oval 84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Oval 85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86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 87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Oval 88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Oval 89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Oval 90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Oval 91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3" name="Group 92"/>
          <p:cNvGrpSpPr/>
          <p:nvPr/>
        </p:nvGrpSpPr>
        <p:grpSpPr>
          <a:xfrm rot="20392131">
            <a:off x="6293196" y="2068772"/>
            <a:ext cx="2730765" cy="451824"/>
            <a:chOff x="2850515" y="2977176"/>
            <a:chExt cx="2730765" cy="451824"/>
          </a:xfrm>
        </p:grpSpPr>
        <p:sp>
          <p:nvSpPr>
            <p:cNvPr id="94" name="Rectangle 93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Rectangle 94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Oval 95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Oval 96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Oval 97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Right Triangle 98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Oval 100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Oval 101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Oval 102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Oval 103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Oval 104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Oval 105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Oval 106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Oval 107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Oval 108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Oval 109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Oval 110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Oval 111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Oval 112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Oval 113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Oval 114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Oval 115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Oval 116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Oval 117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Oval 118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Oval 119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Oval 120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Oval 121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Oval 122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Oval 123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Oval 124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Oval 125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Oval 126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Oval 127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Oval 128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Oval 129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Oval 130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Oval 131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Oval 132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4" name="Group 133"/>
          <p:cNvGrpSpPr/>
          <p:nvPr/>
        </p:nvGrpSpPr>
        <p:grpSpPr>
          <a:xfrm rot="20392131">
            <a:off x="6316044" y="1311186"/>
            <a:ext cx="2730765" cy="451824"/>
            <a:chOff x="2850515" y="2977176"/>
            <a:chExt cx="2730765" cy="451824"/>
          </a:xfrm>
        </p:grpSpPr>
        <p:sp>
          <p:nvSpPr>
            <p:cNvPr id="135" name="Rectangle 134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Rectangle 135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Oval 136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Oval 137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Oval 138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Right Triangle 139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Freeform 140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Oval 141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Oval 142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Oval 143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Oval 144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Oval 145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Oval 146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Oval 147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Oval 148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Oval 149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Oval 150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Oval 151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Oval 152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Oval 153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Oval 154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Oval 155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Oval 156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Oval 157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Oval 158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Oval 159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Oval 160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Oval 161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Oval 162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Oval 163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" name="Oval 164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Oval 165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Oval 166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Oval 167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Oval 168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Oval 169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Oval 170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" name="Oval 171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3" name="Oval 172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" name="Oval 173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5" name="Group 174"/>
          <p:cNvGrpSpPr/>
          <p:nvPr/>
        </p:nvGrpSpPr>
        <p:grpSpPr>
          <a:xfrm rot="20392131">
            <a:off x="6335299" y="615415"/>
            <a:ext cx="2730765" cy="451824"/>
            <a:chOff x="2850515" y="2977176"/>
            <a:chExt cx="2730765" cy="451824"/>
          </a:xfrm>
        </p:grpSpPr>
        <p:sp>
          <p:nvSpPr>
            <p:cNvPr id="176" name="Rectangle 175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Rectangle 176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8" name="Oval 177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9" name="Oval 178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0" name="Oval 179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Right Triangle 180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Freeform 181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3" name="Oval 182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4" name="Oval 183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Oval 184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Oval 185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7" name="Oval 186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8" name="Oval 187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Oval 188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0" name="Oval 189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1" name="Oval 190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2" name="Oval 191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3" name="Oval 192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4" name="Oval 193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5" name="Oval 194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6" name="Oval 195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7" name="Oval 196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8" name="Oval 197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9" name="Oval 198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0" name="Oval 199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1" name="Oval 200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2" name="Oval 201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3" name="Oval 202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4" name="Oval 203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Oval 204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" name="Oval 205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7" name="Oval 206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8" name="Oval 207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9" name="Oval 208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" name="Oval 209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1" name="Oval 210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2" name="Oval 211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3" name="Oval 212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4" name="Oval 213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5" name="Oval 214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16" name="Straight Arrow Connector 215"/>
          <p:cNvCxnSpPr/>
          <p:nvPr/>
        </p:nvCxnSpPr>
        <p:spPr>
          <a:xfrm flipV="1">
            <a:off x="5297508" y="1763721"/>
            <a:ext cx="3597192" cy="58515"/>
          </a:xfrm>
          <a:prstGeom prst="straightConnector1">
            <a:avLst/>
          </a:prstGeom>
          <a:ln w="38100">
            <a:solidFill>
              <a:srgbClr val="008000"/>
            </a:solidFill>
            <a:prstDash val="soli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7" name="Rectangle 216"/>
          <p:cNvSpPr/>
          <p:nvPr/>
        </p:nvSpPr>
        <p:spPr>
          <a:xfrm rot="20336632">
            <a:off x="7684994" y="3700023"/>
            <a:ext cx="77457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00090"/>
                </a:solidFill>
                <a:latin typeface="Avenir Book"/>
                <a:cs typeface="Avenir Book"/>
              </a:rPr>
              <a:t>s</a:t>
            </a:r>
            <a:r>
              <a:rPr lang="en-US" sz="1400" dirty="0" smtClean="0">
                <a:solidFill>
                  <a:srgbClr val="000090"/>
                </a:solidFill>
                <a:latin typeface="Avenir Book"/>
                <a:cs typeface="Avenir Book"/>
              </a:rPr>
              <a:t>trips Y</a:t>
            </a:r>
            <a:endParaRPr lang="en-US" sz="1400" dirty="0">
              <a:solidFill>
                <a:srgbClr val="000090"/>
              </a:solidFill>
              <a:latin typeface="Avenir Book"/>
              <a:cs typeface="Avenir Book"/>
            </a:endParaRPr>
          </a:p>
        </p:txBody>
      </p:sp>
      <p:sp>
        <p:nvSpPr>
          <p:cNvPr id="218" name="Rectangle 217"/>
          <p:cNvSpPr/>
          <p:nvPr/>
        </p:nvSpPr>
        <p:spPr>
          <a:xfrm rot="20478990">
            <a:off x="6195537" y="3533669"/>
            <a:ext cx="75306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Avenir Book"/>
                <a:cs typeface="Avenir Book"/>
              </a:rPr>
              <a:t>w</a:t>
            </a:r>
            <a:r>
              <a:rPr lang="en-US" sz="1400" dirty="0" smtClean="0">
                <a:solidFill>
                  <a:srgbClr val="FF0000"/>
                </a:solidFill>
                <a:latin typeface="Avenir Book"/>
                <a:cs typeface="Avenir Book"/>
              </a:rPr>
              <a:t>ires X</a:t>
            </a:r>
            <a:endParaRPr lang="en-US" sz="1400" dirty="0">
              <a:solidFill>
                <a:srgbClr val="FF0000"/>
              </a:solidFill>
              <a:latin typeface="Avenir Book"/>
              <a:cs typeface="Avenir Book"/>
            </a:endParaRPr>
          </a:p>
        </p:txBody>
      </p:sp>
      <p:sp>
        <p:nvSpPr>
          <p:cNvPr id="219" name="Rectangle 218"/>
          <p:cNvSpPr/>
          <p:nvPr/>
        </p:nvSpPr>
        <p:spPr>
          <a:xfrm rot="20426334">
            <a:off x="8198539" y="3235726"/>
            <a:ext cx="81765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substrate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20" name="Rectangle 219"/>
          <p:cNvSpPr/>
          <p:nvPr/>
        </p:nvSpPr>
        <p:spPr>
          <a:xfrm rot="20488696">
            <a:off x="7205274" y="3559360"/>
            <a:ext cx="56961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aseline="30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10</a:t>
            </a:r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</a:t>
            </a:r>
            <a:r>
              <a:rPr lang="en-US" sz="1200" baseline="-25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</a:t>
            </a:r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</a:t>
            </a:r>
            <a:endParaRPr lang="en-US" sz="1200" dirty="0">
              <a:solidFill>
                <a:schemeClr val="bg1"/>
              </a:solidFill>
            </a:endParaRPr>
          </a:p>
        </p:txBody>
      </p:sp>
      <p:cxnSp>
        <p:nvCxnSpPr>
          <p:cNvPr id="221" name="Straight Arrow Connector 220"/>
          <p:cNvCxnSpPr/>
          <p:nvPr/>
        </p:nvCxnSpPr>
        <p:spPr>
          <a:xfrm flipV="1">
            <a:off x="5297508" y="1961714"/>
            <a:ext cx="3061566" cy="78636"/>
          </a:xfrm>
          <a:prstGeom prst="straightConnector1">
            <a:avLst/>
          </a:prstGeom>
          <a:ln w="38100">
            <a:solidFill>
              <a:srgbClr val="008000"/>
            </a:solidFill>
            <a:prstDash val="soli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2" name="Straight Arrow Connector 221"/>
          <p:cNvCxnSpPr/>
          <p:nvPr/>
        </p:nvCxnSpPr>
        <p:spPr>
          <a:xfrm flipV="1">
            <a:off x="5574363" y="3458133"/>
            <a:ext cx="2296524" cy="30206"/>
          </a:xfrm>
          <a:prstGeom prst="straightConnector1">
            <a:avLst/>
          </a:prstGeom>
          <a:ln w="38100">
            <a:solidFill>
              <a:srgbClr val="008000"/>
            </a:solidFill>
            <a:prstDash val="soli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3" name="Rectangle 83"/>
          <p:cNvSpPr>
            <a:spLocks noChangeArrowheads="1"/>
          </p:cNvSpPr>
          <p:nvPr/>
        </p:nvSpPr>
        <p:spPr bwMode="auto">
          <a:xfrm>
            <a:off x="5372399" y="44816"/>
            <a:ext cx="114242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Avenir Book"/>
                <a:cs typeface="Avenir Book"/>
              </a:rPr>
              <a:t>uniformity</a:t>
            </a:r>
            <a:endParaRPr lang="en-US" sz="1600" dirty="0">
              <a:latin typeface="Avenir Book"/>
              <a:cs typeface="Avenir Book"/>
            </a:endParaRPr>
          </a:p>
        </p:txBody>
      </p:sp>
      <p:sp>
        <p:nvSpPr>
          <p:cNvPr id="225" name="Rectangle 83"/>
          <p:cNvSpPr>
            <a:spLocks noChangeArrowheads="1"/>
          </p:cNvSpPr>
          <p:nvPr/>
        </p:nvSpPr>
        <p:spPr bwMode="auto">
          <a:xfrm>
            <a:off x="5165686" y="2991241"/>
            <a:ext cx="114242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Avenir Book"/>
                <a:cs typeface="Avenir Book"/>
              </a:rPr>
              <a:t>overlap</a:t>
            </a:r>
            <a:endParaRPr lang="en-US" sz="1600" dirty="0">
              <a:latin typeface="Avenir Book"/>
              <a:cs typeface="Avenir Book"/>
            </a:endParaRPr>
          </a:p>
        </p:txBody>
      </p:sp>
      <p:cxnSp>
        <p:nvCxnSpPr>
          <p:cNvPr id="226" name="Straight Arrow Connector 225"/>
          <p:cNvCxnSpPr/>
          <p:nvPr/>
        </p:nvCxnSpPr>
        <p:spPr>
          <a:xfrm flipV="1">
            <a:off x="5574363" y="3332882"/>
            <a:ext cx="807619" cy="26278"/>
          </a:xfrm>
          <a:prstGeom prst="straightConnector1">
            <a:avLst/>
          </a:prstGeom>
          <a:ln w="38100">
            <a:solidFill>
              <a:srgbClr val="008000"/>
            </a:solidFill>
            <a:prstDash val="soli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1" name="Straight Arrow Connector 230"/>
          <p:cNvCxnSpPr/>
          <p:nvPr/>
        </p:nvCxnSpPr>
        <p:spPr>
          <a:xfrm flipV="1">
            <a:off x="5666441" y="366721"/>
            <a:ext cx="3025869" cy="42926"/>
          </a:xfrm>
          <a:prstGeom prst="straightConnector1">
            <a:avLst/>
          </a:prstGeom>
          <a:ln w="38100">
            <a:solidFill>
              <a:srgbClr val="008000"/>
            </a:solidFill>
            <a:prstDash val="soli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3" name="Straight Arrow Connector 232"/>
          <p:cNvCxnSpPr/>
          <p:nvPr/>
        </p:nvCxnSpPr>
        <p:spPr>
          <a:xfrm flipV="1">
            <a:off x="5755341" y="544066"/>
            <a:ext cx="2368068" cy="42926"/>
          </a:xfrm>
          <a:prstGeom prst="straightConnector1">
            <a:avLst/>
          </a:prstGeom>
          <a:ln w="38100">
            <a:solidFill>
              <a:srgbClr val="008000"/>
            </a:solidFill>
            <a:prstDash val="soli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4" name="Straight Arrow Connector 233"/>
          <p:cNvCxnSpPr/>
          <p:nvPr/>
        </p:nvCxnSpPr>
        <p:spPr>
          <a:xfrm>
            <a:off x="5755341" y="761063"/>
            <a:ext cx="1861673" cy="1"/>
          </a:xfrm>
          <a:prstGeom prst="straightConnector1">
            <a:avLst/>
          </a:prstGeom>
          <a:ln w="38100">
            <a:solidFill>
              <a:srgbClr val="008000"/>
            </a:solidFill>
            <a:prstDash val="soli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8" name="Rectangle 83"/>
          <p:cNvSpPr>
            <a:spLocks noChangeArrowheads="1"/>
          </p:cNvSpPr>
          <p:nvPr/>
        </p:nvSpPr>
        <p:spPr bwMode="auto">
          <a:xfrm>
            <a:off x="5292916" y="1518307"/>
            <a:ext cx="114242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Avenir Book"/>
                <a:cs typeface="Avenir Book"/>
              </a:rPr>
              <a:t>shadow</a:t>
            </a:r>
            <a:endParaRPr lang="en-US" sz="1600" dirty="0">
              <a:latin typeface="Avenir Book"/>
              <a:cs typeface="Avenir Book"/>
            </a:endParaRPr>
          </a:p>
        </p:txBody>
      </p:sp>
      <p:cxnSp>
        <p:nvCxnSpPr>
          <p:cNvPr id="239" name="Straight Arrow Connector 238"/>
          <p:cNvCxnSpPr/>
          <p:nvPr/>
        </p:nvCxnSpPr>
        <p:spPr>
          <a:xfrm flipV="1">
            <a:off x="5755341" y="964916"/>
            <a:ext cx="1341577" cy="31131"/>
          </a:xfrm>
          <a:prstGeom prst="straightConnector1">
            <a:avLst/>
          </a:prstGeom>
          <a:ln w="38100">
            <a:solidFill>
              <a:srgbClr val="008000"/>
            </a:solidFill>
            <a:prstDash val="soli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8" name="Picture 227" descr="brightnessGreenXLarg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811" y="6410269"/>
            <a:ext cx="1892904" cy="416439"/>
          </a:xfrm>
          <a:prstGeom prst="rect">
            <a:avLst/>
          </a:prstGeom>
        </p:spPr>
      </p:pic>
      <p:pic>
        <p:nvPicPr>
          <p:cNvPr id="241" name="Picture 240" descr="001_Overlap_UnifX_CD_MAX_IMG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17" y="353068"/>
            <a:ext cx="4765912" cy="3729527"/>
          </a:xfrm>
          <a:prstGeom prst="rect">
            <a:avLst/>
          </a:prstGeom>
        </p:spPr>
      </p:pic>
      <p:cxnSp>
        <p:nvCxnSpPr>
          <p:cNvPr id="242" name="Straight Connector 241"/>
          <p:cNvCxnSpPr/>
          <p:nvPr/>
        </p:nvCxnSpPr>
        <p:spPr>
          <a:xfrm>
            <a:off x="1691387" y="560715"/>
            <a:ext cx="0" cy="3499583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3" name="Straight Connector 242"/>
          <p:cNvCxnSpPr/>
          <p:nvPr/>
        </p:nvCxnSpPr>
        <p:spPr>
          <a:xfrm>
            <a:off x="1897618" y="555433"/>
            <a:ext cx="0" cy="3499583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4" name="Straight Arrow Connector 243"/>
          <p:cNvCxnSpPr/>
          <p:nvPr/>
        </p:nvCxnSpPr>
        <p:spPr>
          <a:xfrm flipV="1">
            <a:off x="1691387" y="4060298"/>
            <a:ext cx="0" cy="1025137"/>
          </a:xfrm>
          <a:prstGeom prst="straightConnector1">
            <a:avLst/>
          </a:prstGeom>
          <a:ln w="38100">
            <a:solidFill>
              <a:srgbClr val="008000"/>
            </a:solidFill>
            <a:prstDash val="soli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5" name="Rectangle 83"/>
          <p:cNvSpPr>
            <a:spLocks noChangeArrowheads="1"/>
          </p:cNvSpPr>
          <p:nvPr/>
        </p:nvSpPr>
        <p:spPr bwMode="auto">
          <a:xfrm>
            <a:off x="1326406" y="5085435"/>
            <a:ext cx="114242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Avenir Book"/>
                <a:cs typeface="Avenir Book"/>
              </a:rPr>
              <a:t>Edge (knife) cassette N</a:t>
            </a:r>
            <a:endParaRPr lang="en-US" sz="1400" dirty="0">
              <a:latin typeface="Avenir Book"/>
              <a:cs typeface="Avenir Book"/>
            </a:endParaRPr>
          </a:p>
        </p:txBody>
      </p:sp>
      <p:sp>
        <p:nvSpPr>
          <p:cNvPr id="246" name="Rectangle 83"/>
          <p:cNvSpPr>
            <a:spLocks noChangeArrowheads="1"/>
          </p:cNvSpPr>
          <p:nvPr/>
        </p:nvSpPr>
        <p:spPr bwMode="auto">
          <a:xfrm>
            <a:off x="1792114" y="4471266"/>
            <a:ext cx="155714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Avenir Book"/>
                <a:cs typeface="Avenir Book"/>
              </a:rPr>
              <a:t>cassette N+1</a:t>
            </a:r>
            <a:endParaRPr lang="en-US" sz="1600" dirty="0">
              <a:latin typeface="Avenir Book"/>
              <a:cs typeface="Avenir Book"/>
            </a:endParaRPr>
          </a:p>
        </p:txBody>
      </p:sp>
      <p:cxnSp>
        <p:nvCxnSpPr>
          <p:cNvPr id="247" name="Straight Arrow Connector 246"/>
          <p:cNvCxnSpPr/>
          <p:nvPr/>
        </p:nvCxnSpPr>
        <p:spPr>
          <a:xfrm flipV="1">
            <a:off x="2140324" y="3528717"/>
            <a:ext cx="0" cy="1025137"/>
          </a:xfrm>
          <a:prstGeom prst="straightConnector1">
            <a:avLst/>
          </a:prstGeom>
          <a:ln w="38100">
            <a:solidFill>
              <a:srgbClr val="008000"/>
            </a:solidFill>
            <a:prstDash val="soli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8" name="Rectangle 83"/>
          <p:cNvSpPr>
            <a:spLocks noChangeArrowheads="1"/>
          </p:cNvSpPr>
          <p:nvPr/>
        </p:nvSpPr>
        <p:spPr bwMode="auto">
          <a:xfrm rot="16200000">
            <a:off x="1218140" y="776007"/>
            <a:ext cx="114242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  <a:latin typeface="Avenir Book"/>
                <a:cs typeface="Avenir Book"/>
              </a:rPr>
              <a:t>shadow</a:t>
            </a:r>
            <a:endParaRPr lang="en-US" sz="1600" dirty="0">
              <a:solidFill>
                <a:srgbClr val="FF0000"/>
              </a:solidFill>
              <a:latin typeface="Avenir Book"/>
              <a:cs typeface="Avenir Book"/>
            </a:endParaRPr>
          </a:p>
        </p:txBody>
      </p:sp>
      <p:sp>
        <p:nvSpPr>
          <p:cNvPr id="249" name="Rectangle 83"/>
          <p:cNvSpPr>
            <a:spLocks noChangeArrowheads="1"/>
          </p:cNvSpPr>
          <p:nvPr/>
        </p:nvSpPr>
        <p:spPr bwMode="auto">
          <a:xfrm>
            <a:off x="486522" y="4471266"/>
            <a:ext cx="155714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Avenir Book"/>
                <a:cs typeface="Avenir Book"/>
              </a:rPr>
              <a:t>cassette N</a:t>
            </a:r>
            <a:endParaRPr lang="en-US" sz="1600" dirty="0">
              <a:latin typeface="Avenir Book"/>
              <a:cs typeface="Avenir Book"/>
            </a:endParaRPr>
          </a:p>
        </p:txBody>
      </p:sp>
      <p:cxnSp>
        <p:nvCxnSpPr>
          <p:cNvPr id="250" name="Straight Arrow Connector 249"/>
          <p:cNvCxnSpPr/>
          <p:nvPr/>
        </p:nvCxnSpPr>
        <p:spPr>
          <a:xfrm flipV="1">
            <a:off x="1435474" y="3507811"/>
            <a:ext cx="0" cy="1025137"/>
          </a:xfrm>
          <a:prstGeom prst="straightConnector1">
            <a:avLst/>
          </a:prstGeom>
          <a:ln w="38100">
            <a:solidFill>
              <a:srgbClr val="008000"/>
            </a:solidFill>
            <a:prstDash val="soli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93224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2700" y="6362700"/>
            <a:ext cx="9131300" cy="501650"/>
            <a:chOff x="12700" y="6362700"/>
            <a:chExt cx="9131300" cy="501650"/>
          </a:xfrm>
        </p:grpSpPr>
        <p:sp>
          <p:nvSpPr>
            <p:cNvPr id="10" name="Rectangle 9"/>
            <p:cNvSpPr/>
            <p:nvPr/>
          </p:nvSpPr>
          <p:spPr>
            <a:xfrm>
              <a:off x="12700" y="6362700"/>
              <a:ext cx="91313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1" name="Picture 10" descr="Screen Shot 2014-10-14 at 09.12.54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99" y="6373981"/>
              <a:ext cx="4546601" cy="480726"/>
            </a:xfrm>
            <a:prstGeom prst="rect">
              <a:avLst/>
            </a:prstGeom>
          </p:spPr>
        </p:pic>
      </p:grpSp>
      <p:pic>
        <p:nvPicPr>
          <p:cNvPr id="5" name="Picture 4" descr="brightnessGreenXLarg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811" y="6410269"/>
            <a:ext cx="1892904" cy="416439"/>
          </a:xfrm>
          <a:prstGeom prst="rect">
            <a:avLst/>
          </a:prstGeom>
        </p:spPr>
      </p:pic>
      <p:pic>
        <p:nvPicPr>
          <p:cNvPr id="2" name="Picture 1" descr="001_Overlap_UnifX_CD_MAX_GainCorr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99" y="3274191"/>
            <a:ext cx="3893509" cy="3046834"/>
          </a:xfrm>
          <a:prstGeom prst="rect">
            <a:avLst/>
          </a:prstGeom>
        </p:spPr>
      </p:pic>
      <p:pic>
        <p:nvPicPr>
          <p:cNvPr id="4" name="Picture 3" descr="001_Overlap_UnifX_CD_MAX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0276"/>
            <a:ext cx="3918908" cy="3066710"/>
          </a:xfrm>
          <a:prstGeom prst="rect">
            <a:avLst/>
          </a:prstGeom>
        </p:spPr>
      </p:pic>
      <p:sp>
        <p:nvSpPr>
          <p:cNvPr id="14" name="Rectangle 83"/>
          <p:cNvSpPr>
            <a:spLocks noChangeArrowheads="1"/>
          </p:cNvSpPr>
          <p:nvPr/>
        </p:nvSpPr>
        <p:spPr bwMode="auto">
          <a:xfrm>
            <a:off x="1011438" y="3321263"/>
            <a:ext cx="208736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Avenir Book"/>
                <a:cs typeface="Avenir Book"/>
              </a:rPr>
              <a:t>Knife gain corrected </a:t>
            </a:r>
            <a:endParaRPr lang="en-US" sz="1600" dirty="0">
              <a:latin typeface="Avenir Book"/>
              <a:cs typeface="Avenir Book"/>
            </a:endParaRPr>
          </a:p>
        </p:txBody>
      </p:sp>
      <p:sp>
        <p:nvSpPr>
          <p:cNvPr id="15" name="Rectangle 83"/>
          <p:cNvSpPr>
            <a:spLocks noChangeArrowheads="1"/>
          </p:cNvSpPr>
          <p:nvPr/>
        </p:nvSpPr>
        <p:spPr bwMode="auto">
          <a:xfrm>
            <a:off x="852688" y="363188"/>
            <a:ext cx="250011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Avenir Book"/>
                <a:cs typeface="Avenir Book"/>
              </a:rPr>
              <a:t>Knife gain not corrected </a:t>
            </a:r>
            <a:endParaRPr lang="en-US" sz="1600" dirty="0">
              <a:latin typeface="Avenir Book"/>
              <a:cs typeface="Avenir Book"/>
            </a:endParaRPr>
          </a:p>
        </p:txBody>
      </p:sp>
      <p:grpSp>
        <p:nvGrpSpPr>
          <p:cNvPr id="16" name="Group 15"/>
          <p:cNvGrpSpPr/>
          <p:nvPr/>
        </p:nvGrpSpPr>
        <p:grpSpPr>
          <a:xfrm rot="20392131">
            <a:off x="6276340" y="2746857"/>
            <a:ext cx="2730765" cy="451824"/>
            <a:chOff x="2850515" y="2977176"/>
            <a:chExt cx="2730765" cy="451824"/>
          </a:xfrm>
        </p:grpSpPr>
        <p:sp>
          <p:nvSpPr>
            <p:cNvPr id="17" name="Rectangle 16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ight Triangle 21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 22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7" name="Rectangle 83"/>
          <p:cNvSpPr>
            <a:spLocks noChangeArrowheads="1"/>
          </p:cNvSpPr>
          <p:nvPr/>
        </p:nvSpPr>
        <p:spPr bwMode="auto">
          <a:xfrm>
            <a:off x="5431602" y="1987914"/>
            <a:ext cx="114242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Avenir Book"/>
                <a:cs typeface="Avenir Book"/>
              </a:rPr>
              <a:t>neutrons</a:t>
            </a:r>
            <a:endParaRPr lang="en-US" sz="1600" dirty="0">
              <a:latin typeface="Avenir Book"/>
              <a:cs typeface="Avenir Book"/>
            </a:endParaRPr>
          </a:p>
        </p:txBody>
      </p:sp>
      <p:grpSp>
        <p:nvGrpSpPr>
          <p:cNvPr id="58" name="Group 57"/>
          <p:cNvGrpSpPr/>
          <p:nvPr/>
        </p:nvGrpSpPr>
        <p:grpSpPr>
          <a:xfrm rot="20392131">
            <a:off x="6305405" y="3407054"/>
            <a:ext cx="2730765" cy="451824"/>
            <a:chOff x="2850515" y="2977176"/>
            <a:chExt cx="2730765" cy="451824"/>
          </a:xfrm>
        </p:grpSpPr>
        <p:sp>
          <p:nvSpPr>
            <p:cNvPr id="59" name="Rectangle 58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59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Right Triangle 63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Freeform 64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Oval 70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Oval 71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Oval 72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Oval 78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 79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Oval 80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 81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82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Oval 83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Oval 84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Oval 85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86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 87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Oval 88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Oval 89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Oval 90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Oval 91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Oval 92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Oval 93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Oval 94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Oval 95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Oval 96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Oval 97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9" name="Group 98"/>
          <p:cNvGrpSpPr/>
          <p:nvPr/>
        </p:nvGrpSpPr>
        <p:grpSpPr>
          <a:xfrm rot="20392131">
            <a:off x="6293196" y="2068772"/>
            <a:ext cx="2730765" cy="451824"/>
            <a:chOff x="2850515" y="2977176"/>
            <a:chExt cx="2730765" cy="451824"/>
          </a:xfrm>
        </p:grpSpPr>
        <p:sp>
          <p:nvSpPr>
            <p:cNvPr id="100" name="Rectangle 99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Rectangle 100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Oval 101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Oval 102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Oval 103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Right Triangle 104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Freeform 105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Oval 106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Oval 107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Oval 108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Oval 109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Oval 110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Oval 111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Oval 112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Oval 113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Oval 114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Oval 115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Oval 116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Oval 117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Oval 118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Oval 119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Oval 120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Oval 121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Oval 122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Oval 123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Oval 124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Oval 125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Oval 126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Oval 127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Oval 128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Oval 129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Oval 130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Oval 131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Oval 132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Oval 133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Oval 134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Oval 135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Oval 136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Oval 137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Oval 138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0" name="Group 139"/>
          <p:cNvGrpSpPr/>
          <p:nvPr/>
        </p:nvGrpSpPr>
        <p:grpSpPr>
          <a:xfrm rot="20392131">
            <a:off x="6316044" y="1311186"/>
            <a:ext cx="2730765" cy="451824"/>
            <a:chOff x="2850515" y="2977176"/>
            <a:chExt cx="2730765" cy="451824"/>
          </a:xfrm>
        </p:grpSpPr>
        <p:sp>
          <p:nvSpPr>
            <p:cNvPr id="141" name="Rectangle 140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Rectangle 141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Oval 142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Oval 143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Oval 144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Right Triangle 145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Freeform 146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Oval 147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Oval 148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Oval 149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Oval 150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Oval 151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Oval 152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Oval 153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Oval 154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Oval 155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Oval 156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Oval 157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Oval 158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Oval 159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Oval 160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Oval 161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Oval 162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Oval 163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" name="Oval 164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Oval 165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Oval 166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Oval 167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Oval 168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Oval 169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Oval 170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" name="Oval 171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3" name="Oval 172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" name="Oval 173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5" name="Oval 174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6" name="Oval 175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Oval 176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8" name="Oval 177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9" name="Oval 178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0" name="Oval 179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1" name="Group 180"/>
          <p:cNvGrpSpPr/>
          <p:nvPr/>
        </p:nvGrpSpPr>
        <p:grpSpPr>
          <a:xfrm rot="20392131">
            <a:off x="6335299" y="615415"/>
            <a:ext cx="2730765" cy="451824"/>
            <a:chOff x="2850515" y="2977176"/>
            <a:chExt cx="2730765" cy="451824"/>
          </a:xfrm>
        </p:grpSpPr>
        <p:sp>
          <p:nvSpPr>
            <p:cNvPr id="182" name="Rectangle 181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3" name="Rectangle 182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4" name="Oval 183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Oval 184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Oval 185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7" name="Right Triangle 186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8" name="Freeform 187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Oval 188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0" name="Oval 189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1" name="Oval 190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2" name="Oval 191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3" name="Oval 192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4" name="Oval 193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5" name="Oval 194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6" name="Oval 195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7" name="Oval 196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8" name="Oval 197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9" name="Oval 198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0" name="Oval 199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1" name="Oval 200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2" name="Oval 201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3" name="Oval 202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4" name="Oval 203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Oval 204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" name="Oval 205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7" name="Oval 206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8" name="Oval 207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9" name="Oval 208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" name="Oval 209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1" name="Oval 210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2" name="Oval 211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3" name="Oval 212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4" name="Oval 213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5" name="Oval 214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6" name="Oval 215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7" name="Oval 216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8" name="Oval 217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9" name="Oval 218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0" name="Oval 219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1" name="Oval 220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22" name="Straight Arrow Connector 221"/>
          <p:cNvCxnSpPr/>
          <p:nvPr/>
        </p:nvCxnSpPr>
        <p:spPr>
          <a:xfrm flipV="1">
            <a:off x="5297508" y="1763721"/>
            <a:ext cx="3597192" cy="58515"/>
          </a:xfrm>
          <a:prstGeom prst="straightConnector1">
            <a:avLst/>
          </a:prstGeom>
          <a:ln w="38100">
            <a:solidFill>
              <a:srgbClr val="008000"/>
            </a:solidFill>
            <a:prstDash val="soli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3" name="Rectangle 222"/>
          <p:cNvSpPr/>
          <p:nvPr/>
        </p:nvSpPr>
        <p:spPr>
          <a:xfrm rot="20336632">
            <a:off x="7684994" y="3700023"/>
            <a:ext cx="77457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00090"/>
                </a:solidFill>
                <a:latin typeface="Avenir Book"/>
                <a:cs typeface="Avenir Book"/>
              </a:rPr>
              <a:t>s</a:t>
            </a:r>
            <a:r>
              <a:rPr lang="en-US" sz="1400" dirty="0" smtClean="0">
                <a:solidFill>
                  <a:srgbClr val="000090"/>
                </a:solidFill>
                <a:latin typeface="Avenir Book"/>
                <a:cs typeface="Avenir Book"/>
              </a:rPr>
              <a:t>trips Y</a:t>
            </a:r>
            <a:endParaRPr lang="en-US" sz="1400" dirty="0">
              <a:solidFill>
                <a:srgbClr val="000090"/>
              </a:solidFill>
              <a:latin typeface="Avenir Book"/>
              <a:cs typeface="Avenir Book"/>
            </a:endParaRPr>
          </a:p>
        </p:txBody>
      </p:sp>
      <p:sp>
        <p:nvSpPr>
          <p:cNvPr id="224" name="Rectangle 223"/>
          <p:cNvSpPr/>
          <p:nvPr/>
        </p:nvSpPr>
        <p:spPr>
          <a:xfrm rot="20478990">
            <a:off x="6195537" y="3533669"/>
            <a:ext cx="75306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Avenir Book"/>
                <a:cs typeface="Avenir Book"/>
              </a:rPr>
              <a:t>w</a:t>
            </a:r>
            <a:r>
              <a:rPr lang="en-US" sz="1400" dirty="0" smtClean="0">
                <a:solidFill>
                  <a:srgbClr val="FF0000"/>
                </a:solidFill>
                <a:latin typeface="Avenir Book"/>
                <a:cs typeface="Avenir Book"/>
              </a:rPr>
              <a:t>ires X</a:t>
            </a:r>
            <a:endParaRPr lang="en-US" sz="1400" dirty="0">
              <a:solidFill>
                <a:srgbClr val="FF0000"/>
              </a:solidFill>
              <a:latin typeface="Avenir Book"/>
              <a:cs typeface="Avenir Book"/>
            </a:endParaRPr>
          </a:p>
        </p:txBody>
      </p:sp>
      <p:sp>
        <p:nvSpPr>
          <p:cNvPr id="225" name="Rectangle 224"/>
          <p:cNvSpPr/>
          <p:nvPr/>
        </p:nvSpPr>
        <p:spPr>
          <a:xfrm rot="20426334">
            <a:off x="8198539" y="3235726"/>
            <a:ext cx="81765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substrate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26" name="Rectangle 225"/>
          <p:cNvSpPr/>
          <p:nvPr/>
        </p:nvSpPr>
        <p:spPr>
          <a:xfrm rot="20488696">
            <a:off x="7205274" y="3559360"/>
            <a:ext cx="56961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aseline="30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10</a:t>
            </a:r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</a:t>
            </a:r>
            <a:r>
              <a:rPr lang="en-US" sz="1200" baseline="-25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</a:t>
            </a:r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</a:t>
            </a:r>
            <a:endParaRPr lang="en-US" sz="1200" dirty="0">
              <a:solidFill>
                <a:schemeClr val="bg1"/>
              </a:solidFill>
            </a:endParaRPr>
          </a:p>
        </p:txBody>
      </p:sp>
      <p:cxnSp>
        <p:nvCxnSpPr>
          <p:cNvPr id="227" name="Straight Arrow Connector 226"/>
          <p:cNvCxnSpPr/>
          <p:nvPr/>
        </p:nvCxnSpPr>
        <p:spPr>
          <a:xfrm flipV="1">
            <a:off x="5297508" y="1961714"/>
            <a:ext cx="3061566" cy="78636"/>
          </a:xfrm>
          <a:prstGeom prst="straightConnector1">
            <a:avLst/>
          </a:prstGeom>
          <a:ln w="38100">
            <a:solidFill>
              <a:srgbClr val="008000"/>
            </a:solidFill>
            <a:prstDash val="soli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8" name="Straight Arrow Connector 227"/>
          <p:cNvCxnSpPr/>
          <p:nvPr/>
        </p:nvCxnSpPr>
        <p:spPr>
          <a:xfrm flipV="1">
            <a:off x="5574363" y="3458133"/>
            <a:ext cx="2296524" cy="30206"/>
          </a:xfrm>
          <a:prstGeom prst="straightConnector1">
            <a:avLst/>
          </a:prstGeom>
          <a:ln w="38100">
            <a:solidFill>
              <a:srgbClr val="008000"/>
            </a:solidFill>
            <a:prstDash val="soli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9" name="Rectangle 83"/>
          <p:cNvSpPr>
            <a:spLocks noChangeArrowheads="1"/>
          </p:cNvSpPr>
          <p:nvPr/>
        </p:nvSpPr>
        <p:spPr bwMode="auto">
          <a:xfrm>
            <a:off x="5372399" y="44816"/>
            <a:ext cx="114242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Avenir Book"/>
                <a:cs typeface="Avenir Book"/>
              </a:rPr>
              <a:t>uniformity</a:t>
            </a:r>
            <a:endParaRPr lang="en-US" sz="1600" dirty="0">
              <a:latin typeface="Avenir Book"/>
              <a:cs typeface="Avenir Book"/>
            </a:endParaRPr>
          </a:p>
        </p:txBody>
      </p:sp>
      <p:sp>
        <p:nvSpPr>
          <p:cNvPr id="230" name="Rectangle 83"/>
          <p:cNvSpPr>
            <a:spLocks noChangeArrowheads="1"/>
          </p:cNvSpPr>
          <p:nvPr/>
        </p:nvSpPr>
        <p:spPr bwMode="auto">
          <a:xfrm>
            <a:off x="5165686" y="2991241"/>
            <a:ext cx="114242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Avenir Book"/>
                <a:cs typeface="Avenir Book"/>
              </a:rPr>
              <a:t>overlap</a:t>
            </a:r>
            <a:endParaRPr lang="en-US" sz="1600" dirty="0">
              <a:latin typeface="Avenir Book"/>
              <a:cs typeface="Avenir Book"/>
            </a:endParaRPr>
          </a:p>
        </p:txBody>
      </p:sp>
      <p:cxnSp>
        <p:nvCxnSpPr>
          <p:cNvPr id="231" name="Straight Arrow Connector 230"/>
          <p:cNvCxnSpPr/>
          <p:nvPr/>
        </p:nvCxnSpPr>
        <p:spPr>
          <a:xfrm flipV="1">
            <a:off x="5574363" y="3332882"/>
            <a:ext cx="807619" cy="26278"/>
          </a:xfrm>
          <a:prstGeom prst="straightConnector1">
            <a:avLst/>
          </a:prstGeom>
          <a:ln w="38100">
            <a:solidFill>
              <a:srgbClr val="008000"/>
            </a:solidFill>
            <a:prstDash val="soli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2" name="Straight Arrow Connector 231"/>
          <p:cNvCxnSpPr/>
          <p:nvPr/>
        </p:nvCxnSpPr>
        <p:spPr>
          <a:xfrm flipV="1">
            <a:off x="5666441" y="366721"/>
            <a:ext cx="3025869" cy="42926"/>
          </a:xfrm>
          <a:prstGeom prst="straightConnector1">
            <a:avLst/>
          </a:prstGeom>
          <a:ln w="38100">
            <a:solidFill>
              <a:srgbClr val="008000"/>
            </a:solidFill>
            <a:prstDash val="soli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3" name="Straight Arrow Connector 232"/>
          <p:cNvCxnSpPr/>
          <p:nvPr/>
        </p:nvCxnSpPr>
        <p:spPr>
          <a:xfrm flipV="1">
            <a:off x="5755341" y="544066"/>
            <a:ext cx="2368068" cy="42926"/>
          </a:xfrm>
          <a:prstGeom prst="straightConnector1">
            <a:avLst/>
          </a:prstGeom>
          <a:ln w="38100">
            <a:solidFill>
              <a:srgbClr val="008000"/>
            </a:solidFill>
            <a:prstDash val="soli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4" name="Straight Arrow Connector 233"/>
          <p:cNvCxnSpPr/>
          <p:nvPr/>
        </p:nvCxnSpPr>
        <p:spPr>
          <a:xfrm>
            <a:off x="5755341" y="761063"/>
            <a:ext cx="1861673" cy="1"/>
          </a:xfrm>
          <a:prstGeom prst="straightConnector1">
            <a:avLst/>
          </a:prstGeom>
          <a:ln w="38100">
            <a:solidFill>
              <a:srgbClr val="008000"/>
            </a:solidFill>
            <a:prstDash val="soli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5" name="Rectangle 83"/>
          <p:cNvSpPr>
            <a:spLocks noChangeArrowheads="1"/>
          </p:cNvSpPr>
          <p:nvPr/>
        </p:nvSpPr>
        <p:spPr bwMode="auto">
          <a:xfrm>
            <a:off x="5292916" y="1518307"/>
            <a:ext cx="114242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Avenir Book"/>
                <a:cs typeface="Avenir Book"/>
              </a:rPr>
              <a:t>shadow</a:t>
            </a:r>
            <a:endParaRPr lang="en-US" sz="1600" dirty="0">
              <a:latin typeface="Avenir Book"/>
              <a:cs typeface="Avenir Book"/>
            </a:endParaRPr>
          </a:p>
        </p:txBody>
      </p:sp>
      <p:cxnSp>
        <p:nvCxnSpPr>
          <p:cNvPr id="236" name="Straight Arrow Connector 235"/>
          <p:cNvCxnSpPr/>
          <p:nvPr/>
        </p:nvCxnSpPr>
        <p:spPr>
          <a:xfrm flipV="1">
            <a:off x="5755341" y="964916"/>
            <a:ext cx="1341577" cy="31131"/>
          </a:xfrm>
          <a:prstGeom prst="straightConnector1">
            <a:avLst/>
          </a:prstGeom>
          <a:ln w="38100">
            <a:solidFill>
              <a:srgbClr val="008000"/>
            </a:solidFill>
            <a:prstDash val="soli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7" name="Rectangle 83"/>
          <p:cNvSpPr>
            <a:spLocks noChangeArrowheads="1"/>
          </p:cNvSpPr>
          <p:nvPr/>
        </p:nvSpPr>
        <p:spPr bwMode="auto">
          <a:xfrm>
            <a:off x="0" y="0"/>
            <a:ext cx="400473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Avenir Book"/>
                <a:cs typeface="Avenir Book"/>
              </a:rPr>
              <a:t>Uniformity and overlap </a:t>
            </a:r>
            <a:endParaRPr lang="en-US" sz="1600" dirty="0">
              <a:latin typeface="Avenir Book"/>
              <a:cs typeface="Avenir Book"/>
            </a:endParaRPr>
          </a:p>
        </p:txBody>
      </p:sp>
      <p:pic>
        <p:nvPicPr>
          <p:cNvPr id="3" name="Picture 2" descr="003_UnifX_CoG_IND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9674" y="4136670"/>
            <a:ext cx="2701603" cy="2103538"/>
          </a:xfrm>
          <a:prstGeom prst="rect">
            <a:avLst/>
          </a:prstGeom>
        </p:spPr>
      </p:pic>
      <p:sp>
        <p:nvSpPr>
          <p:cNvPr id="238" name="Rectangle 83"/>
          <p:cNvSpPr>
            <a:spLocks noChangeArrowheads="1"/>
          </p:cNvSpPr>
          <p:nvPr/>
        </p:nvSpPr>
        <p:spPr bwMode="auto">
          <a:xfrm>
            <a:off x="4037916" y="4185585"/>
            <a:ext cx="250011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Avenir Book"/>
                <a:cs typeface="Avenir Book"/>
              </a:rPr>
              <a:t>Individual readout</a:t>
            </a:r>
            <a:endParaRPr lang="en-US" sz="1600" dirty="0"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29404369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2700" y="6362700"/>
            <a:ext cx="9131300" cy="501650"/>
            <a:chOff x="12700" y="6362700"/>
            <a:chExt cx="9131300" cy="501650"/>
          </a:xfrm>
        </p:grpSpPr>
        <p:sp>
          <p:nvSpPr>
            <p:cNvPr id="3" name="Rectangle 2"/>
            <p:cNvSpPr/>
            <p:nvPr/>
          </p:nvSpPr>
          <p:spPr>
            <a:xfrm>
              <a:off x="12700" y="6362700"/>
              <a:ext cx="91313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" name="Picture 3" descr="Screen Shot 2014-10-14 at 09.12.54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99" y="6373981"/>
              <a:ext cx="4546601" cy="480726"/>
            </a:xfrm>
            <a:prstGeom prst="rect">
              <a:avLst/>
            </a:prstGeom>
          </p:spPr>
        </p:pic>
      </p:grpSp>
      <p:sp>
        <p:nvSpPr>
          <p:cNvPr id="8" name="Rectangle 83"/>
          <p:cNvSpPr>
            <a:spLocks noChangeArrowheads="1"/>
          </p:cNvSpPr>
          <p:nvPr/>
        </p:nvSpPr>
        <p:spPr bwMode="auto">
          <a:xfrm>
            <a:off x="0" y="0"/>
            <a:ext cx="400473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Avenir Book"/>
                <a:cs typeface="Avenir Book"/>
              </a:rPr>
              <a:t>Spatial resolution X – wires </a:t>
            </a:r>
            <a:endParaRPr lang="en-US" sz="1600" dirty="0">
              <a:latin typeface="Avenir Book"/>
              <a:cs typeface="Avenir Book"/>
            </a:endParaRPr>
          </a:p>
        </p:txBody>
      </p:sp>
      <p:pic>
        <p:nvPicPr>
          <p:cNvPr id="6" name="Picture 5" descr="Re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200"/>
            <a:ext cx="4779060" cy="3721100"/>
          </a:xfrm>
          <a:prstGeom prst="rect">
            <a:avLst/>
          </a:prstGeom>
        </p:spPr>
      </p:pic>
      <p:pic>
        <p:nvPicPr>
          <p:cNvPr id="7" name="Picture 6" descr="brightnessGreenXLarg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811" y="6410269"/>
            <a:ext cx="1892904" cy="416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0287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2700" y="6362700"/>
            <a:ext cx="9131300" cy="501650"/>
            <a:chOff x="12700" y="6362700"/>
            <a:chExt cx="9131300" cy="501650"/>
          </a:xfrm>
        </p:grpSpPr>
        <p:sp>
          <p:nvSpPr>
            <p:cNvPr id="3" name="Rectangle 2"/>
            <p:cNvSpPr/>
            <p:nvPr/>
          </p:nvSpPr>
          <p:spPr>
            <a:xfrm>
              <a:off x="12700" y="6362700"/>
              <a:ext cx="91313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" name="Picture 3" descr="Screen Shot 2014-10-14 at 09.12.54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99" y="6373981"/>
              <a:ext cx="4546601" cy="480726"/>
            </a:xfrm>
            <a:prstGeom prst="rect">
              <a:avLst/>
            </a:prstGeom>
          </p:spPr>
        </p:pic>
      </p:grpSp>
      <p:sp>
        <p:nvSpPr>
          <p:cNvPr id="8" name="Rectangle 83"/>
          <p:cNvSpPr>
            <a:spLocks noChangeArrowheads="1"/>
          </p:cNvSpPr>
          <p:nvPr/>
        </p:nvSpPr>
        <p:spPr bwMode="auto">
          <a:xfrm>
            <a:off x="0" y="0"/>
            <a:ext cx="400473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Avenir Book"/>
                <a:cs typeface="Avenir Book"/>
              </a:rPr>
              <a:t>Spatial resolution X – wires </a:t>
            </a:r>
            <a:endParaRPr lang="en-US" sz="1600" dirty="0">
              <a:latin typeface="Avenir Book"/>
              <a:cs typeface="Avenir Book"/>
            </a:endParaRPr>
          </a:p>
        </p:txBody>
      </p:sp>
      <p:pic>
        <p:nvPicPr>
          <p:cNvPr id="6" name="Picture 5" descr="Re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200"/>
            <a:ext cx="4779060" cy="3721100"/>
          </a:xfrm>
          <a:prstGeom prst="rect">
            <a:avLst/>
          </a:prstGeom>
        </p:spPr>
      </p:pic>
      <p:pic>
        <p:nvPicPr>
          <p:cNvPr id="10" name="Picture 9" descr="Slit3w_zoo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0"/>
            <a:ext cx="4250615" cy="3314700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2286000" y="1252954"/>
            <a:ext cx="1206500" cy="1388646"/>
          </a:xfrm>
          <a:prstGeom prst="ellipse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VPDG8306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00" y="3080061"/>
            <a:ext cx="4190585" cy="3142939"/>
          </a:xfrm>
          <a:prstGeom prst="rect">
            <a:avLst/>
          </a:prstGeom>
        </p:spPr>
      </p:pic>
      <p:pic>
        <p:nvPicPr>
          <p:cNvPr id="11" name="Picture 10" descr="brightnessGreenXLarge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811" y="6410269"/>
            <a:ext cx="1892904" cy="416439"/>
          </a:xfrm>
          <a:prstGeom prst="rect">
            <a:avLst/>
          </a:prstGeom>
        </p:spPr>
      </p:pic>
      <p:pic>
        <p:nvPicPr>
          <p:cNvPr id="5" name="Picture 4" descr="009_Proj32wires_CD_MAX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5433" y="3238500"/>
            <a:ext cx="3827182" cy="298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9316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EFFangl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77" y="412750"/>
            <a:ext cx="4537665" cy="3549401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2700" y="6362700"/>
            <a:ext cx="9131300" cy="501650"/>
            <a:chOff x="12700" y="6362700"/>
            <a:chExt cx="9131300" cy="501650"/>
          </a:xfrm>
        </p:grpSpPr>
        <p:sp>
          <p:nvSpPr>
            <p:cNvPr id="3" name="Rectangle 2"/>
            <p:cNvSpPr/>
            <p:nvPr/>
          </p:nvSpPr>
          <p:spPr>
            <a:xfrm>
              <a:off x="12700" y="6362700"/>
              <a:ext cx="91313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" name="Picture 3" descr="Screen Shot 2014-10-14 at 09.12.54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99" y="6373981"/>
              <a:ext cx="4546601" cy="480726"/>
            </a:xfrm>
            <a:prstGeom prst="rect">
              <a:avLst/>
            </a:prstGeom>
          </p:spPr>
        </p:pic>
      </p:grpSp>
      <p:cxnSp>
        <p:nvCxnSpPr>
          <p:cNvPr id="8" name="Straight Arrow Connector 7"/>
          <p:cNvCxnSpPr/>
          <p:nvPr/>
        </p:nvCxnSpPr>
        <p:spPr>
          <a:xfrm>
            <a:off x="2402241" y="1234426"/>
            <a:ext cx="0" cy="2423174"/>
          </a:xfrm>
          <a:prstGeom prst="straightConnector1">
            <a:avLst/>
          </a:prstGeom>
          <a:ln w="15240">
            <a:solidFill>
              <a:schemeClr val="tx1"/>
            </a:solidFill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/>
          <p:cNvGrpSpPr/>
          <p:nvPr/>
        </p:nvGrpSpPr>
        <p:grpSpPr>
          <a:xfrm rot="20392131">
            <a:off x="4515587" y="4708066"/>
            <a:ext cx="4627956" cy="633108"/>
            <a:chOff x="2850515" y="2977176"/>
            <a:chExt cx="2730765" cy="451824"/>
          </a:xfrm>
        </p:grpSpPr>
        <p:sp>
          <p:nvSpPr>
            <p:cNvPr id="12" name="Rectangle 11"/>
            <p:cNvSpPr/>
            <p:nvPr/>
          </p:nvSpPr>
          <p:spPr>
            <a:xfrm>
              <a:off x="2863850" y="3131333"/>
              <a:ext cx="2717430" cy="7859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ight Triangle 16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508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53" name="Straight Arrow Connector 52"/>
          <p:cNvCxnSpPr/>
          <p:nvPr/>
        </p:nvCxnSpPr>
        <p:spPr>
          <a:xfrm flipV="1">
            <a:off x="4051300" y="5109679"/>
            <a:ext cx="2326404" cy="36023"/>
          </a:xfrm>
          <a:prstGeom prst="straightConnector1">
            <a:avLst/>
          </a:prstGeom>
          <a:ln w="38100">
            <a:solidFill>
              <a:srgbClr val="008000"/>
            </a:solidFill>
            <a:prstDash val="soli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Rectangle 83"/>
          <p:cNvSpPr>
            <a:spLocks noChangeArrowheads="1"/>
          </p:cNvSpPr>
          <p:nvPr/>
        </p:nvSpPr>
        <p:spPr bwMode="auto">
          <a:xfrm>
            <a:off x="4051300" y="4811190"/>
            <a:ext cx="114242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Avenir Book"/>
                <a:cs typeface="Avenir Book"/>
              </a:rPr>
              <a:t>neutrons</a:t>
            </a:r>
            <a:endParaRPr lang="en-US" sz="1600" dirty="0">
              <a:latin typeface="Avenir Book"/>
              <a:cs typeface="Avenir Book"/>
            </a:endParaRPr>
          </a:p>
        </p:txBody>
      </p:sp>
      <p:sp>
        <p:nvSpPr>
          <p:cNvPr id="58" name="Rectangle 83"/>
          <p:cNvSpPr>
            <a:spLocks noChangeArrowheads="1"/>
          </p:cNvSpPr>
          <p:nvPr/>
        </p:nvSpPr>
        <p:spPr bwMode="auto">
          <a:xfrm>
            <a:off x="1868126" y="866588"/>
            <a:ext cx="142735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Avenir Book"/>
                <a:cs typeface="Avenir Book"/>
              </a:rPr>
              <a:t>5 degrees</a:t>
            </a:r>
            <a:endParaRPr lang="en-US" sz="1600" dirty="0">
              <a:latin typeface="Avenir Book"/>
              <a:cs typeface="Avenir Book"/>
            </a:endParaRPr>
          </a:p>
        </p:txBody>
      </p:sp>
      <p:sp>
        <p:nvSpPr>
          <p:cNvPr id="59" name="TextBox 58"/>
          <p:cNvSpPr txBox="1"/>
          <p:nvPr/>
        </p:nvSpPr>
        <p:spPr>
          <a:xfrm rot="21385970">
            <a:off x="4853308" y="5051402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dirty="0" smtClean="0">
                <a:latin typeface="Arial" pitchFamily="34" charset="0"/>
                <a:cs typeface="Arial" pitchFamily="34" charset="0"/>
              </a:rPr>
              <a:t>θ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Arc 59"/>
          <p:cNvSpPr/>
          <p:nvPr/>
        </p:nvSpPr>
        <p:spPr>
          <a:xfrm rot="11042738">
            <a:off x="5347231" y="5041925"/>
            <a:ext cx="269248" cy="391289"/>
          </a:xfrm>
          <a:prstGeom prst="arc">
            <a:avLst>
              <a:gd name="adj1" fmla="val 16594572"/>
              <a:gd name="adj2" fmla="val 2082496"/>
            </a:avLst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6" name="Straight Arrow Connector 55"/>
          <p:cNvCxnSpPr/>
          <p:nvPr/>
        </p:nvCxnSpPr>
        <p:spPr>
          <a:xfrm flipH="1">
            <a:off x="2204697" y="2277076"/>
            <a:ext cx="2562461" cy="0"/>
          </a:xfrm>
          <a:prstGeom prst="straightConnector1">
            <a:avLst/>
          </a:prstGeom>
          <a:ln w="15240">
            <a:solidFill>
              <a:schemeClr val="tx1"/>
            </a:solidFill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Rectangle 83"/>
          <p:cNvSpPr>
            <a:spLocks noChangeArrowheads="1"/>
          </p:cNvSpPr>
          <p:nvPr/>
        </p:nvSpPr>
        <p:spPr bwMode="auto">
          <a:xfrm>
            <a:off x="4747042" y="2092410"/>
            <a:ext cx="4467123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Avenir Book"/>
                <a:cs typeface="Avenir Book"/>
              </a:rPr>
              <a:t>Efficiency 45% </a:t>
            </a:r>
            <a:r>
              <a:rPr lang="en-US" sz="1600" dirty="0">
                <a:latin typeface="Avenir Book"/>
                <a:cs typeface="Avenir Book"/>
              </a:rPr>
              <a:t>at </a:t>
            </a:r>
            <a:r>
              <a:rPr lang="en-US" sz="1600" dirty="0" smtClean="0">
                <a:latin typeface="Avenir Book"/>
                <a:cs typeface="Avenir Book"/>
              </a:rPr>
              <a:t>2.5Å</a:t>
            </a:r>
          </a:p>
          <a:p>
            <a:r>
              <a:rPr lang="en-US" sz="1600" dirty="0" smtClean="0">
                <a:latin typeface="Avenir Book"/>
                <a:cs typeface="Avenir Book"/>
              </a:rPr>
              <a:t>A single Boron layer inclined at 5 degrees</a:t>
            </a:r>
          </a:p>
        </p:txBody>
      </p:sp>
      <p:sp>
        <p:nvSpPr>
          <p:cNvPr id="57" name="Rectangle 83"/>
          <p:cNvSpPr>
            <a:spLocks noChangeArrowheads="1"/>
          </p:cNvSpPr>
          <p:nvPr/>
        </p:nvSpPr>
        <p:spPr bwMode="auto">
          <a:xfrm>
            <a:off x="721003" y="388757"/>
            <a:ext cx="336247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latin typeface="Avenir Book"/>
                <a:cs typeface="Avenir Book"/>
              </a:rPr>
              <a:t>Calculated Efficiency</a:t>
            </a:r>
            <a:endParaRPr lang="en-US" sz="1600" dirty="0">
              <a:latin typeface="Avenir Book"/>
              <a:cs typeface="Avenir Book"/>
            </a:endParaRPr>
          </a:p>
        </p:txBody>
      </p:sp>
      <p:sp>
        <p:nvSpPr>
          <p:cNvPr id="64" name="Rectangle 83"/>
          <p:cNvSpPr>
            <a:spLocks noChangeArrowheads="1"/>
          </p:cNvSpPr>
          <p:nvPr/>
        </p:nvSpPr>
        <p:spPr bwMode="auto">
          <a:xfrm>
            <a:off x="104877" y="4372303"/>
            <a:ext cx="446712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  <a:latin typeface="Avenir Book"/>
                <a:cs typeface="Avenir Book"/>
              </a:rPr>
              <a:t>The intensity is spread over a wider surface</a:t>
            </a:r>
          </a:p>
          <a:p>
            <a:r>
              <a:rPr lang="en-US" sz="1600" dirty="0" smtClean="0">
                <a:solidFill>
                  <a:srgbClr val="FF0000"/>
                </a:solidFill>
                <a:latin typeface="Avenir Book"/>
                <a:cs typeface="Avenir Book"/>
              </a:rPr>
              <a:t>(5 degrees = factor x10)</a:t>
            </a:r>
          </a:p>
          <a:p>
            <a:r>
              <a:rPr lang="en-US" sz="1600" dirty="0" smtClean="0">
                <a:latin typeface="Avenir Book"/>
                <a:cs typeface="Avenir Book"/>
              </a:rPr>
              <a:t> </a:t>
            </a:r>
          </a:p>
        </p:txBody>
      </p:sp>
      <p:sp>
        <p:nvSpPr>
          <p:cNvPr id="65" name="Rectangle 64"/>
          <p:cNvSpPr/>
          <p:nvPr/>
        </p:nvSpPr>
        <p:spPr>
          <a:xfrm rot="20426334">
            <a:off x="8266661" y="4334163"/>
            <a:ext cx="81765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substrate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66" name="Rectangle 65"/>
          <p:cNvSpPr/>
          <p:nvPr/>
        </p:nvSpPr>
        <p:spPr>
          <a:xfrm rot="20488696">
            <a:off x="7269157" y="4605143"/>
            <a:ext cx="56961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aseline="30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10</a:t>
            </a:r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</a:t>
            </a:r>
            <a:r>
              <a:rPr lang="en-US" sz="1200" baseline="-25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</a:t>
            </a:r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62" name="Picture 61" descr="brightnessGreenXLarg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811" y="6410269"/>
            <a:ext cx="1892904" cy="416439"/>
          </a:xfrm>
          <a:prstGeom prst="rect">
            <a:avLst/>
          </a:prstGeom>
        </p:spPr>
      </p:pic>
      <p:sp>
        <p:nvSpPr>
          <p:cNvPr id="63" name="Rectangle 62"/>
          <p:cNvSpPr/>
          <p:nvPr/>
        </p:nvSpPr>
        <p:spPr>
          <a:xfrm>
            <a:off x="0" y="0"/>
            <a:ext cx="248016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latin typeface="Avenir Book"/>
                <a:cs typeface="Avenir Book"/>
              </a:rPr>
              <a:t>The Multi-Blade detector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3432951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2700" y="6362700"/>
            <a:ext cx="9131300" cy="501650"/>
            <a:chOff x="12700" y="6362700"/>
            <a:chExt cx="9131300" cy="501650"/>
          </a:xfrm>
        </p:grpSpPr>
        <p:sp>
          <p:nvSpPr>
            <p:cNvPr id="3" name="Rectangle 2"/>
            <p:cNvSpPr/>
            <p:nvPr/>
          </p:nvSpPr>
          <p:spPr>
            <a:xfrm>
              <a:off x="12700" y="6362700"/>
              <a:ext cx="91313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" name="Picture 3" descr="Screen Shot 2014-10-14 at 09.12.54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99" y="6373981"/>
              <a:ext cx="4546601" cy="480726"/>
            </a:xfrm>
            <a:prstGeom prst="rect">
              <a:avLst/>
            </a:prstGeom>
          </p:spPr>
        </p:pic>
      </p:grpSp>
      <p:sp>
        <p:nvSpPr>
          <p:cNvPr id="8" name="Rectangle 83"/>
          <p:cNvSpPr>
            <a:spLocks noChangeArrowheads="1"/>
          </p:cNvSpPr>
          <p:nvPr/>
        </p:nvSpPr>
        <p:spPr bwMode="auto">
          <a:xfrm>
            <a:off x="0" y="0"/>
            <a:ext cx="400473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Avenir Book"/>
                <a:cs typeface="Avenir Book"/>
              </a:rPr>
              <a:t>Spatial resolution X – wires </a:t>
            </a:r>
            <a:endParaRPr lang="en-US" sz="1600" dirty="0">
              <a:latin typeface="Avenir Book"/>
              <a:cs typeface="Avenir Book"/>
            </a:endParaRPr>
          </a:p>
        </p:txBody>
      </p:sp>
      <p:pic>
        <p:nvPicPr>
          <p:cNvPr id="6" name="Picture 5" descr="Re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200"/>
            <a:ext cx="4779060" cy="3721100"/>
          </a:xfrm>
          <a:prstGeom prst="rect">
            <a:avLst/>
          </a:prstGeom>
        </p:spPr>
      </p:pic>
      <p:pic>
        <p:nvPicPr>
          <p:cNvPr id="10" name="Picture 9" descr="Slit3w_zoo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0"/>
            <a:ext cx="4250615" cy="3314700"/>
          </a:xfrm>
          <a:prstGeom prst="rect">
            <a:avLst/>
          </a:prstGeom>
        </p:spPr>
      </p:pic>
      <p:pic>
        <p:nvPicPr>
          <p:cNvPr id="11" name="Picture 10" descr="Slit0p2_zoo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600" y="3080061"/>
            <a:ext cx="4149015" cy="3235470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2286000" y="1252954"/>
            <a:ext cx="1206500" cy="1388646"/>
          </a:xfrm>
          <a:prstGeom prst="ellipse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brightnessGreenXLarge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811" y="6410269"/>
            <a:ext cx="1892904" cy="416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5589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2700" y="6362700"/>
            <a:ext cx="9131300" cy="501650"/>
            <a:chOff x="12700" y="6362700"/>
            <a:chExt cx="9131300" cy="501650"/>
          </a:xfrm>
        </p:grpSpPr>
        <p:sp>
          <p:nvSpPr>
            <p:cNvPr id="3" name="Rectangle 2"/>
            <p:cNvSpPr/>
            <p:nvPr/>
          </p:nvSpPr>
          <p:spPr>
            <a:xfrm>
              <a:off x="12700" y="6362700"/>
              <a:ext cx="91313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" name="Picture 3" descr="Screen Shot 2014-10-14 at 09.12.54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99" y="6373981"/>
              <a:ext cx="4546601" cy="480726"/>
            </a:xfrm>
            <a:prstGeom prst="rect">
              <a:avLst/>
            </a:prstGeom>
          </p:spPr>
        </p:pic>
      </p:grpSp>
      <p:pic>
        <p:nvPicPr>
          <p:cNvPr id="5" name="Picture 4" descr="spatind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3"/>
          <a:stretch/>
        </p:blipFill>
        <p:spPr>
          <a:xfrm>
            <a:off x="25399" y="338554"/>
            <a:ext cx="4544806" cy="3308892"/>
          </a:xfrm>
          <a:prstGeom prst="rect">
            <a:avLst/>
          </a:prstGeom>
        </p:spPr>
      </p:pic>
      <p:sp>
        <p:nvSpPr>
          <p:cNvPr id="10" name="Rectangle 83"/>
          <p:cNvSpPr>
            <a:spLocks noChangeArrowheads="1"/>
          </p:cNvSpPr>
          <p:nvPr/>
        </p:nvSpPr>
        <p:spPr bwMode="auto">
          <a:xfrm>
            <a:off x="0" y="0"/>
            <a:ext cx="400473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Avenir Book"/>
                <a:cs typeface="Avenir Book"/>
              </a:rPr>
              <a:t>Spatial resolution X – wires </a:t>
            </a:r>
            <a:endParaRPr lang="en-US" sz="1600" dirty="0">
              <a:latin typeface="Avenir Book"/>
              <a:cs typeface="Avenir Book"/>
            </a:endParaRPr>
          </a:p>
        </p:txBody>
      </p:sp>
      <p:sp>
        <p:nvSpPr>
          <p:cNvPr id="11" name="Rectangle 83"/>
          <p:cNvSpPr>
            <a:spLocks noChangeArrowheads="1"/>
          </p:cNvSpPr>
          <p:nvPr/>
        </p:nvSpPr>
        <p:spPr bwMode="auto">
          <a:xfrm>
            <a:off x="1657349" y="4114800"/>
            <a:ext cx="400473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Avenir Book"/>
                <a:cs typeface="Avenir Book"/>
              </a:rPr>
              <a:t>Step 0.25mm</a:t>
            </a:r>
            <a:endParaRPr lang="en-US" sz="1600" dirty="0">
              <a:latin typeface="Avenir Book"/>
              <a:cs typeface="Avenir Book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1784350" y="3325766"/>
            <a:ext cx="0" cy="83603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2000250" y="3664320"/>
            <a:ext cx="0" cy="49747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2247900" y="3664320"/>
            <a:ext cx="0" cy="49747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2523067" y="3664320"/>
            <a:ext cx="0" cy="49747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2774950" y="3325766"/>
            <a:ext cx="0" cy="83603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Rectangle 83"/>
          <p:cNvSpPr>
            <a:spLocks noChangeArrowheads="1"/>
          </p:cNvSpPr>
          <p:nvPr/>
        </p:nvSpPr>
        <p:spPr bwMode="auto">
          <a:xfrm>
            <a:off x="2523067" y="1041400"/>
            <a:ext cx="400473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Avenir Book"/>
                <a:cs typeface="Avenir Book"/>
              </a:rPr>
              <a:t>Wire 3</a:t>
            </a:r>
            <a:endParaRPr lang="en-US" sz="1600" dirty="0">
              <a:latin typeface="Avenir Book"/>
              <a:cs typeface="Avenir Book"/>
            </a:endParaRPr>
          </a:p>
        </p:txBody>
      </p:sp>
      <p:sp>
        <p:nvSpPr>
          <p:cNvPr id="23" name="Rectangle 83"/>
          <p:cNvSpPr>
            <a:spLocks noChangeArrowheads="1"/>
          </p:cNvSpPr>
          <p:nvPr/>
        </p:nvSpPr>
        <p:spPr bwMode="auto">
          <a:xfrm>
            <a:off x="2116665" y="493296"/>
            <a:ext cx="400473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Avenir Book"/>
                <a:cs typeface="Avenir Book"/>
              </a:rPr>
              <a:t>Wire 2</a:t>
            </a:r>
            <a:endParaRPr lang="en-US" sz="1600" dirty="0">
              <a:latin typeface="Avenir Book"/>
              <a:cs typeface="Avenir Book"/>
            </a:endParaRPr>
          </a:p>
        </p:txBody>
      </p:sp>
      <p:sp>
        <p:nvSpPr>
          <p:cNvPr id="24" name="Rectangle 83"/>
          <p:cNvSpPr>
            <a:spLocks noChangeArrowheads="1"/>
          </p:cNvSpPr>
          <p:nvPr/>
        </p:nvSpPr>
        <p:spPr bwMode="auto">
          <a:xfrm>
            <a:off x="1305983" y="601246"/>
            <a:ext cx="400473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Avenir Book"/>
                <a:cs typeface="Avenir Book"/>
              </a:rPr>
              <a:t>Wire 1</a:t>
            </a:r>
            <a:endParaRPr lang="en-US" sz="1600" dirty="0">
              <a:latin typeface="Avenir Book"/>
              <a:cs typeface="Avenir Book"/>
            </a:endParaRPr>
          </a:p>
        </p:txBody>
      </p:sp>
      <p:pic>
        <p:nvPicPr>
          <p:cNvPr id="19" name="Picture 18" descr="brightnessGreenXLarg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811" y="6410269"/>
            <a:ext cx="1892904" cy="416439"/>
          </a:xfrm>
          <a:prstGeom prst="rect">
            <a:avLst/>
          </a:prstGeom>
        </p:spPr>
      </p:pic>
      <p:pic>
        <p:nvPicPr>
          <p:cNvPr id="20" name="Picture 19" descr="003_MutualInfo_CoG_IND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5160" y="193099"/>
            <a:ext cx="4017185" cy="3132667"/>
          </a:xfrm>
          <a:prstGeom prst="rect">
            <a:avLst/>
          </a:prstGeom>
        </p:spPr>
      </p:pic>
      <p:pic>
        <p:nvPicPr>
          <p:cNvPr id="21" name="Picture 20" descr="003_MutualInfo_IND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9610" y="3215914"/>
            <a:ext cx="4017185" cy="3132667"/>
          </a:xfrm>
          <a:prstGeom prst="rect">
            <a:avLst/>
          </a:prstGeom>
        </p:spPr>
      </p:pic>
      <p:pic>
        <p:nvPicPr>
          <p:cNvPr id="26" name="Picture 25" descr="003_SpatResW_CoG_IND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15" y="4478701"/>
            <a:ext cx="2294135" cy="1795258"/>
          </a:xfrm>
          <a:prstGeom prst="rect">
            <a:avLst/>
          </a:prstGeom>
        </p:spPr>
      </p:pic>
      <p:sp>
        <p:nvSpPr>
          <p:cNvPr id="27" name="Rectangle 83"/>
          <p:cNvSpPr>
            <a:spLocks noChangeArrowheads="1"/>
          </p:cNvSpPr>
          <p:nvPr/>
        </p:nvSpPr>
        <p:spPr bwMode="auto">
          <a:xfrm>
            <a:off x="5426121" y="3458460"/>
            <a:ext cx="400473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Avenir Book"/>
                <a:cs typeface="Avenir Book"/>
              </a:rPr>
              <a:t>Single Wire Algorithm</a:t>
            </a:r>
            <a:endParaRPr lang="en-US" sz="1400" dirty="0">
              <a:latin typeface="Avenir Book"/>
              <a:cs typeface="Avenir Book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990761" y="55423"/>
            <a:ext cx="17146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latin typeface="Avenir Book"/>
                <a:cs typeface="Avenir Book"/>
              </a:rPr>
              <a:t>Mutual </a:t>
            </a:r>
            <a:r>
              <a:rPr lang="en-US" sz="1400" dirty="0" smtClean="0">
                <a:latin typeface="Avenir Book"/>
                <a:cs typeface="Avenir Book"/>
              </a:rPr>
              <a:t>Information</a:t>
            </a:r>
            <a:endParaRPr lang="en-US" sz="1400" dirty="0"/>
          </a:p>
        </p:txBody>
      </p:sp>
      <p:sp>
        <p:nvSpPr>
          <p:cNvPr id="9" name="Rectangle 8"/>
          <p:cNvSpPr/>
          <p:nvPr/>
        </p:nvSpPr>
        <p:spPr>
          <a:xfrm>
            <a:off x="7033936" y="1798538"/>
            <a:ext cx="16344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latin typeface="Avenir Book"/>
                <a:cs typeface="Avenir Book"/>
              </a:rPr>
              <a:t>Resolution </a:t>
            </a:r>
            <a:r>
              <a:rPr lang="en-US" sz="1400" dirty="0" smtClean="0">
                <a:latin typeface="Avenir Book"/>
                <a:cs typeface="Avenir Book"/>
              </a:rPr>
              <a:t>FWHM</a:t>
            </a:r>
          </a:p>
          <a:p>
            <a:r>
              <a:rPr lang="en-US" sz="1400" dirty="0" smtClean="0">
                <a:latin typeface="Avenir Book"/>
                <a:cs typeface="Avenir Book"/>
              </a:rPr>
              <a:t>~ </a:t>
            </a:r>
            <a:r>
              <a:rPr lang="en-US" sz="1400" dirty="0">
                <a:latin typeface="Avenir Book"/>
                <a:cs typeface="Avenir Book"/>
              </a:rPr>
              <a:t>0.61mm</a:t>
            </a:r>
          </a:p>
        </p:txBody>
      </p:sp>
      <p:sp>
        <p:nvSpPr>
          <p:cNvPr id="28" name="Rectangle 27"/>
          <p:cNvSpPr/>
          <p:nvPr/>
        </p:nvSpPr>
        <p:spPr>
          <a:xfrm>
            <a:off x="7214811" y="4876390"/>
            <a:ext cx="16344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latin typeface="Avenir Book"/>
                <a:cs typeface="Avenir Book"/>
              </a:rPr>
              <a:t>Resolution </a:t>
            </a:r>
            <a:r>
              <a:rPr lang="en-US" sz="1400" dirty="0" smtClean="0">
                <a:latin typeface="Avenir Book"/>
                <a:cs typeface="Avenir Book"/>
              </a:rPr>
              <a:t>FWHM</a:t>
            </a:r>
          </a:p>
          <a:p>
            <a:r>
              <a:rPr lang="en-US" sz="1400" dirty="0" smtClean="0">
                <a:latin typeface="Avenir Book"/>
                <a:cs typeface="Avenir Book"/>
              </a:rPr>
              <a:t>~ 0.67mm</a:t>
            </a:r>
            <a:endParaRPr lang="en-US" sz="1400" dirty="0">
              <a:latin typeface="Avenir Book"/>
              <a:cs typeface="Avenir Book"/>
            </a:endParaRPr>
          </a:p>
        </p:txBody>
      </p:sp>
      <p:sp>
        <p:nvSpPr>
          <p:cNvPr id="29" name="Rectangle 83"/>
          <p:cNvSpPr>
            <a:spLocks noChangeArrowheads="1"/>
          </p:cNvSpPr>
          <p:nvPr/>
        </p:nvSpPr>
        <p:spPr bwMode="auto">
          <a:xfrm>
            <a:off x="5426121" y="447357"/>
            <a:ext cx="256328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 err="1" smtClean="0">
                <a:latin typeface="Avenir Book"/>
                <a:cs typeface="Avenir Book"/>
              </a:rPr>
              <a:t>CoG</a:t>
            </a:r>
            <a:r>
              <a:rPr lang="en-US" sz="1400" dirty="0" smtClean="0">
                <a:latin typeface="Avenir Book"/>
                <a:cs typeface="Avenir Book"/>
              </a:rPr>
              <a:t> Algorithm</a:t>
            </a:r>
            <a:endParaRPr lang="en-US" sz="1400" dirty="0"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16313127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 descr="007_AlignY_CD_MAX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0"/>
            <a:ext cx="3010508" cy="2355850"/>
          </a:xfrm>
          <a:prstGeom prst="rect">
            <a:avLst/>
          </a:prstGeom>
        </p:spPr>
      </p:pic>
      <p:pic>
        <p:nvPicPr>
          <p:cNvPr id="22" name="Picture 21" descr="007_SaptResY_C2_SU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228" y="475498"/>
            <a:ext cx="4091172" cy="3201514"/>
          </a:xfrm>
          <a:prstGeom prst="rect">
            <a:avLst/>
          </a:prstGeom>
        </p:spPr>
      </p:pic>
      <p:pic>
        <p:nvPicPr>
          <p:cNvPr id="20" name="Picture 19" descr="007_SaptResY_C2_MAX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7" r="7222"/>
          <a:stretch/>
        </p:blipFill>
        <p:spPr>
          <a:xfrm>
            <a:off x="12700" y="475498"/>
            <a:ext cx="5302023" cy="3315452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2700" y="6362700"/>
            <a:ext cx="9131300" cy="501650"/>
            <a:chOff x="12700" y="6362700"/>
            <a:chExt cx="9131300" cy="501650"/>
          </a:xfrm>
        </p:grpSpPr>
        <p:sp>
          <p:nvSpPr>
            <p:cNvPr id="3" name="Rectangle 2"/>
            <p:cNvSpPr/>
            <p:nvPr/>
          </p:nvSpPr>
          <p:spPr>
            <a:xfrm>
              <a:off x="12700" y="6362700"/>
              <a:ext cx="91313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" name="Picture 3" descr="Screen Shot 2014-10-14 at 09.12.54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99" y="6373981"/>
              <a:ext cx="4546601" cy="480726"/>
            </a:xfrm>
            <a:prstGeom prst="rect">
              <a:avLst/>
            </a:prstGeom>
          </p:spPr>
        </p:pic>
      </p:grpSp>
      <p:sp>
        <p:nvSpPr>
          <p:cNvPr id="7" name="Rectangle 83"/>
          <p:cNvSpPr>
            <a:spLocks noChangeArrowheads="1"/>
          </p:cNvSpPr>
          <p:nvPr/>
        </p:nvSpPr>
        <p:spPr bwMode="auto">
          <a:xfrm>
            <a:off x="0" y="0"/>
            <a:ext cx="400473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Avenir Book"/>
                <a:cs typeface="Avenir Book"/>
              </a:rPr>
              <a:t>Spatial resolution Y – strips </a:t>
            </a:r>
            <a:endParaRPr lang="en-US" sz="1600" dirty="0">
              <a:latin typeface="Avenir Book"/>
              <a:cs typeface="Avenir Book"/>
            </a:endParaRPr>
          </a:p>
        </p:txBody>
      </p:sp>
      <p:sp>
        <p:nvSpPr>
          <p:cNvPr id="11" name="Rectangle 83"/>
          <p:cNvSpPr>
            <a:spLocks noChangeArrowheads="1"/>
          </p:cNvSpPr>
          <p:nvPr/>
        </p:nvSpPr>
        <p:spPr bwMode="auto">
          <a:xfrm>
            <a:off x="1551516" y="3637061"/>
            <a:ext cx="400473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Avenir Book"/>
                <a:cs typeface="Avenir Book"/>
              </a:rPr>
              <a:t>Step 2mm</a:t>
            </a:r>
            <a:endParaRPr lang="en-US" sz="1400" dirty="0">
              <a:latin typeface="Avenir Book"/>
              <a:cs typeface="Avenir Book"/>
            </a:endParaRPr>
          </a:p>
        </p:txBody>
      </p:sp>
      <p:sp>
        <p:nvSpPr>
          <p:cNvPr id="12" name="Rectangle 83"/>
          <p:cNvSpPr>
            <a:spLocks noChangeArrowheads="1"/>
          </p:cNvSpPr>
          <p:nvPr/>
        </p:nvSpPr>
        <p:spPr bwMode="auto">
          <a:xfrm>
            <a:off x="2715684" y="3938780"/>
            <a:ext cx="400473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Avenir Book"/>
                <a:cs typeface="Avenir Book"/>
              </a:rPr>
              <a:t>Step 4mm</a:t>
            </a:r>
            <a:endParaRPr lang="en-US" sz="1400" dirty="0">
              <a:latin typeface="Avenir Book"/>
              <a:cs typeface="Avenir Book"/>
            </a:endParaRPr>
          </a:p>
        </p:txBody>
      </p:sp>
      <p:sp>
        <p:nvSpPr>
          <p:cNvPr id="13" name="Rectangle 83"/>
          <p:cNvSpPr>
            <a:spLocks noChangeArrowheads="1"/>
          </p:cNvSpPr>
          <p:nvPr/>
        </p:nvSpPr>
        <p:spPr bwMode="auto">
          <a:xfrm>
            <a:off x="2053167" y="4832350"/>
            <a:ext cx="49149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latin typeface="Avenir Book"/>
                <a:cs typeface="Avenir Book"/>
              </a:rPr>
              <a:t>Non-linear at edges</a:t>
            </a:r>
          </a:p>
          <a:p>
            <a:pPr algn="ctr"/>
            <a:r>
              <a:rPr lang="en-US" sz="1400" dirty="0" smtClean="0">
                <a:latin typeface="Avenir Book"/>
                <a:cs typeface="Avenir Book"/>
              </a:rPr>
              <a:t> (expected and due to parasitic C of strips)</a:t>
            </a:r>
            <a:endParaRPr lang="en-US" sz="1400" dirty="0">
              <a:latin typeface="Avenir Book"/>
              <a:cs typeface="Avenir Book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4889500" y="351706"/>
            <a:ext cx="0" cy="42561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4572000" y="3460750"/>
            <a:ext cx="0" cy="13716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3177116" y="3253038"/>
            <a:ext cx="1" cy="68574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2002366" y="3246688"/>
            <a:ext cx="0" cy="43032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V="1">
            <a:off x="2097617" y="3253038"/>
            <a:ext cx="0" cy="42397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2472266" y="727329"/>
            <a:ext cx="0" cy="75353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Rectangle 83"/>
          <p:cNvSpPr>
            <a:spLocks noChangeArrowheads="1"/>
          </p:cNvSpPr>
          <p:nvPr/>
        </p:nvSpPr>
        <p:spPr bwMode="auto">
          <a:xfrm>
            <a:off x="2053167" y="476702"/>
            <a:ext cx="400473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Avenir Book"/>
                <a:cs typeface="Avenir Book"/>
              </a:rPr>
              <a:t>Cassette center</a:t>
            </a:r>
            <a:endParaRPr lang="en-US" sz="1400" dirty="0">
              <a:latin typeface="Avenir Book"/>
              <a:cs typeface="Avenir Book"/>
            </a:endParaRPr>
          </a:p>
        </p:txBody>
      </p:sp>
      <p:pic>
        <p:nvPicPr>
          <p:cNvPr id="19" name="Picture 18" descr="brightnessGreenXLarge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811" y="6410269"/>
            <a:ext cx="1892904" cy="416439"/>
          </a:xfrm>
          <a:prstGeom prst="rect">
            <a:avLst/>
          </a:prstGeom>
        </p:spPr>
      </p:pic>
      <p:sp>
        <p:nvSpPr>
          <p:cNvPr id="25" name="Rectangle 83"/>
          <p:cNvSpPr>
            <a:spLocks noChangeArrowheads="1"/>
          </p:cNvSpPr>
          <p:nvPr/>
        </p:nvSpPr>
        <p:spPr bwMode="auto">
          <a:xfrm>
            <a:off x="372533" y="784479"/>
            <a:ext cx="256328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Avenir Book"/>
                <a:cs typeface="Avenir Book"/>
              </a:rPr>
              <a:t>MAX Algorithm</a:t>
            </a:r>
            <a:endParaRPr lang="en-US" sz="1400" dirty="0">
              <a:latin typeface="Avenir Book"/>
              <a:cs typeface="Avenir Book"/>
            </a:endParaRPr>
          </a:p>
        </p:txBody>
      </p:sp>
      <p:sp>
        <p:nvSpPr>
          <p:cNvPr id="26" name="Rectangle 83"/>
          <p:cNvSpPr>
            <a:spLocks noChangeArrowheads="1"/>
          </p:cNvSpPr>
          <p:nvPr/>
        </p:nvSpPr>
        <p:spPr bwMode="auto">
          <a:xfrm>
            <a:off x="5697008" y="713428"/>
            <a:ext cx="256328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Avenir Book"/>
                <a:cs typeface="Avenir Book"/>
              </a:rPr>
              <a:t>SUM Algorithm</a:t>
            </a:r>
            <a:endParaRPr lang="en-US" sz="1400" dirty="0">
              <a:latin typeface="Avenir Book"/>
              <a:cs typeface="Avenir Book"/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7139516" y="658339"/>
            <a:ext cx="0" cy="75353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Rectangle 83"/>
          <p:cNvSpPr>
            <a:spLocks noChangeArrowheads="1"/>
          </p:cNvSpPr>
          <p:nvPr/>
        </p:nvSpPr>
        <p:spPr bwMode="auto">
          <a:xfrm>
            <a:off x="6720417" y="407712"/>
            <a:ext cx="400473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Avenir Book"/>
                <a:cs typeface="Avenir Book"/>
              </a:rPr>
              <a:t>Cassette center</a:t>
            </a:r>
            <a:endParaRPr lang="en-US" sz="1400" dirty="0">
              <a:latin typeface="Avenir Book"/>
              <a:cs typeface="Avenir Book"/>
            </a:endParaRPr>
          </a:p>
        </p:txBody>
      </p:sp>
      <p:sp>
        <p:nvSpPr>
          <p:cNvPr id="31" name="Rectangle 83"/>
          <p:cNvSpPr>
            <a:spLocks noChangeArrowheads="1"/>
          </p:cNvSpPr>
          <p:nvPr/>
        </p:nvSpPr>
        <p:spPr bwMode="auto">
          <a:xfrm>
            <a:off x="4004732" y="43929"/>
            <a:ext cx="400473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Avenir Book"/>
                <a:cs typeface="Avenir Book"/>
              </a:rPr>
              <a:t>Cassette edge</a:t>
            </a:r>
            <a:endParaRPr lang="en-US" sz="1400" dirty="0">
              <a:latin typeface="Avenir Book"/>
              <a:cs typeface="Avenir Book"/>
            </a:endParaRPr>
          </a:p>
        </p:txBody>
      </p:sp>
      <p:cxnSp>
        <p:nvCxnSpPr>
          <p:cNvPr id="33" name="Straight Arrow Connector 32"/>
          <p:cNvCxnSpPr/>
          <p:nvPr/>
        </p:nvCxnSpPr>
        <p:spPr>
          <a:xfrm>
            <a:off x="8724900" y="358861"/>
            <a:ext cx="0" cy="42561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Rectangle 83"/>
          <p:cNvSpPr>
            <a:spLocks noChangeArrowheads="1"/>
          </p:cNvSpPr>
          <p:nvPr/>
        </p:nvSpPr>
        <p:spPr bwMode="auto">
          <a:xfrm>
            <a:off x="7840132" y="51084"/>
            <a:ext cx="400473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Avenir Book"/>
                <a:cs typeface="Avenir Book"/>
              </a:rPr>
              <a:t>Cassette edge</a:t>
            </a:r>
            <a:endParaRPr lang="en-US" sz="1400" dirty="0">
              <a:latin typeface="Avenir Book"/>
              <a:cs typeface="Avenir Book"/>
            </a:endParaRPr>
          </a:p>
        </p:txBody>
      </p:sp>
      <p:cxnSp>
        <p:nvCxnSpPr>
          <p:cNvPr id="35" name="Straight Arrow Connector 34"/>
          <p:cNvCxnSpPr/>
          <p:nvPr/>
        </p:nvCxnSpPr>
        <p:spPr>
          <a:xfrm flipV="1">
            <a:off x="3354916" y="3253038"/>
            <a:ext cx="1" cy="68574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Rectangle 83"/>
          <p:cNvSpPr>
            <a:spLocks noChangeArrowheads="1"/>
          </p:cNvSpPr>
          <p:nvPr/>
        </p:nvSpPr>
        <p:spPr bwMode="auto">
          <a:xfrm>
            <a:off x="7560734" y="3932430"/>
            <a:ext cx="400473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Avenir Book"/>
                <a:cs typeface="Avenir Book"/>
              </a:rPr>
              <a:t>Step 4mm</a:t>
            </a:r>
            <a:endParaRPr lang="en-US" sz="1400" dirty="0">
              <a:latin typeface="Avenir Book"/>
              <a:cs typeface="Avenir Book"/>
            </a:endParaRPr>
          </a:p>
        </p:txBody>
      </p:sp>
      <p:cxnSp>
        <p:nvCxnSpPr>
          <p:cNvPr id="37" name="Straight Arrow Connector 36"/>
          <p:cNvCxnSpPr/>
          <p:nvPr/>
        </p:nvCxnSpPr>
        <p:spPr>
          <a:xfrm flipV="1">
            <a:off x="8022166" y="3246688"/>
            <a:ext cx="1" cy="68574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V="1">
            <a:off x="8199966" y="3246688"/>
            <a:ext cx="1" cy="68574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Rectangle 83"/>
          <p:cNvSpPr>
            <a:spLocks noChangeArrowheads="1"/>
          </p:cNvSpPr>
          <p:nvPr/>
        </p:nvSpPr>
        <p:spPr bwMode="auto">
          <a:xfrm>
            <a:off x="5983816" y="4244964"/>
            <a:ext cx="400473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Avenir Book"/>
                <a:cs typeface="Avenir Book"/>
              </a:rPr>
              <a:t>Step 2mm</a:t>
            </a:r>
            <a:endParaRPr lang="en-US" sz="1400" dirty="0">
              <a:latin typeface="Avenir Book"/>
              <a:cs typeface="Avenir Book"/>
            </a:endParaRPr>
          </a:p>
        </p:txBody>
      </p:sp>
      <p:cxnSp>
        <p:nvCxnSpPr>
          <p:cNvPr id="40" name="Straight Arrow Connector 39"/>
          <p:cNvCxnSpPr/>
          <p:nvPr/>
        </p:nvCxnSpPr>
        <p:spPr>
          <a:xfrm flipV="1">
            <a:off x="6472766" y="3120565"/>
            <a:ext cx="0" cy="117926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V="1">
            <a:off x="6548967" y="3126915"/>
            <a:ext cx="0" cy="117291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26406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2700" y="6362700"/>
            <a:ext cx="9131300" cy="501650"/>
            <a:chOff x="12700" y="6362700"/>
            <a:chExt cx="9131300" cy="501650"/>
          </a:xfrm>
        </p:grpSpPr>
        <p:sp>
          <p:nvSpPr>
            <p:cNvPr id="10" name="Rectangle 9"/>
            <p:cNvSpPr/>
            <p:nvPr/>
          </p:nvSpPr>
          <p:spPr>
            <a:xfrm>
              <a:off x="12700" y="6362700"/>
              <a:ext cx="91313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1" name="Picture 10" descr="Screen Shot 2014-10-14 at 09.12.54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99" y="6373981"/>
              <a:ext cx="4546601" cy="480726"/>
            </a:xfrm>
            <a:prstGeom prst="rect">
              <a:avLst/>
            </a:prstGeom>
          </p:spPr>
        </p:pic>
      </p:grpSp>
      <p:pic>
        <p:nvPicPr>
          <p:cNvPr id="5" name="Picture 4" descr="brightnessGreenXLarg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811" y="6410269"/>
            <a:ext cx="1892904" cy="416439"/>
          </a:xfrm>
          <a:prstGeom prst="rect">
            <a:avLst/>
          </a:prstGeom>
        </p:spPr>
      </p:pic>
      <p:pic>
        <p:nvPicPr>
          <p:cNvPr id="12" name="Picture 11" descr="007_SaptResYFWHM_C2_MAX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100" y="1339851"/>
            <a:ext cx="7466832" cy="4705350"/>
          </a:xfrm>
          <a:prstGeom prst="rect">
            <a:avLst/>
          </a:prstGeom>
        </p:spPr>
      </p:pic>
      <p:sp>
        <p:nvSpPr>
          <p:cNvPr id="13" name="Rectangle 83"/>
          <p:cNvSpPr>
            <a:spLocks noChangeArrowheads="1"/>
          </p:cNvSpPr>
          <p:nvPr/>
        </p:nvSpPr>
        <p:spPr bwMode="auto">
          <a:xfrm>
            <a:off x="3577166" y="5954180"/>
            <a:ext cx="400473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Avenir Book"/>
                <a:cs typeface="Avenir Book"/>
              </a:rPr>
              <a:t>FWHM ~ 2.4mm</a:t>
            </a:r>
            <a:endParaRPr lang="en-US" sz="1600" dirty="0">
              <a:latin typeface="Avenir Book"/>
              <a:cs typeface="Avenir Book"/>
            </a:endParaRPr>
          </a:p>
        </p:txBody>
      </p:sp>
      <p:sp>
        <p:nvSpPr>
          <p:cNvPr id="14" name="Rectangle 83"/>
          <p:cNvSpPr>
            <a:spLocks noChangeArrowheads="1"/>
          </p:cNvSpPr>
          <p:nvPr/>
        </p:nvSpPr>
        <p:spPr bwMode="auto">
          <a:xfrm>
            <a:off x="0" y="0"/>
            <a:ext cx="400473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Avenir Book"/>
                <a:cs typeface="Avenir Book"/>
              </a:rPr>
              <a:t>Spatial resolution Y – strips </a:t>
            </a:r>
            <a:endParaRPr lang="en-US" sz="1600" dirty="0">
              <a:latin typeface="Avenir Book"/>
              <a:cs typeface="Avenir Book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3481916" y="1511300"/>
            <a:ext cx="0" cy="38735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4294716" y="1113508"/>
            <a:ext cx="0" cy="94706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4885267" y="1113508"/>
            <a:ext cx="0" cy="72164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tangle 83"/>
          <p:cNvSpPr>
            <a:spLocks noChangeArrowheads="1"/>
          </p:cNvSpPr>
          <p:nvPr/>
        </p:nvSpPr>
        <p:spPr bwMode="auto">
          <a:xfrm>
            <a:off x="3987800" y="805731"/>
            <a:ext cx="400473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Avenir Book"/>
                <a:cs typeface="Avenir Book"/>
              </a:rPr>
              <a:t>Step 4mm</a:t>
            </a:r>
            <a:endParaRPr lang="en-US" sz="1400" dirty="0">
              <a:latin typeface="Avenir Book"/>
              <a:cs typeface="Avenir Book"/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3729566" y="1568450"/>
            <a:ext cx="0" cy="38735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ectangle 83"/>
          <p:cNvSpPr>
            <a:spLocks noChangeArrowheads="1"/>
          </p:cNvSpPr>
          <p:nvPr/>
        </p:nvSpPr>
        <p:spPr bwMode="auto">
          <a:xfrm>
            <a:off x="3028950" y="1217712"/>
            <a:ext cx="400473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Avenir Book"/>
                <a:cs typeface="Avenir Book"/>
              </a:rPr>
              <a:t>Step 2mm</a:t>
            </a:r>
            <a:endParaRPr lang="en-US" sz="1400" dirty="0"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26252523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2700" y="6362700"/>
            <a:ext cx="9131300" cy="501650"/>
            <a:chOff x="12700" y="6362700"/>
            <a:chExt cx="9131300" cy="501650"/>
          </a:xfrm>
        </p:grpSpPr>
        <p:sp>
          <p:nvSpPr>
            <p:cNvPr id="10" name="Rectangle 9"/>
            <p:cNvSpPr/>
            <p:nvPr/>
          </p:nvSpPr>
          <p:spPr>
            <a:xfrm>
              <a:off x="12700" y="6362700"/>
              <a:ext cx="91313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1" name="Picture 10" descr="Screen Shot 2014-10-14 at 09.12.54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99" y="6373981"/>
              <a:ext cx="4546601" cy="480726"/>
            </a:xfrm>
            <a:prstGeom prst="rect">
              <a:avLst/>
            </a:prstGeom>
          </p:spPr>
        </p:pic>
      </p:grpSp>
      <p:pic>
        <p:nvPicPr>
          <p:cNvPr id="5" name="Picture 4" descr="brightnessGreenXLarg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811" y="6410269"/>
            <a:ext cx="1892904" cy="416439"/>
          </a:xfrm>
          <a:prstGeom prst="rect">
            <a:avLst/>
          </a:prstGeom>
        </p:spPr>
      </p:pic>
      <p:sp>
        <p:nvSpPr>
          <p:cNvPr id="7" name="Rectangle 83"/>
          <p:cNvSpPr>
            <a:spLocks noChangeArrowheads="1"/>
          </p:cNvSpPr>
          <p:nvPr/>
        </p:nvSpPr>
        <p:spPr bwMode="auto">
          <a:xfrm>
            <a:off x="0" y="0"/>
            <a:ext cx="400473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Avenir Book"/>
                <a:cs typeface="Avenir Book"/>
              </a:rPr>
              <a:t>Uniformity Y – strips </a:t>
            </a:r>
            <a:endParaRPr lang="en-US" sz="1600" dirty="0">
              <a:latin typeface="Avenir Book"/>
              <a:cs typeface="Avenir Book"/>
            </a:endParaRPr>
          </a:p>
        </p:txBody>
      </p:sp>
      <p:pic>
        <p:nvPicPr>
          <p:cNvPr id="8" name="Picture 7" descr="007_UnifY_C2_MAX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050" y="654050"/>
            <a:ext cx="6450915" cy="5022850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>
            <a:off x="4004733" y="654050"/>
            <a:ext cx="0" cy="75353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6686550" y="857250"/>
            <a:ext cx="0" cy="163457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83"/>
          <p:cNvSpPr>
            <a:spLocks noChangeArrowheads="1"/>
          </p:cNvSpPr>
          <p:nvPr/>
        </p:nvSpPr>
        <p:spPr bwMode="auto">
          <a:xfrm>
            <a:off x="5960532" y="549473"/>
            <a:ext cx="400473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Avenir Book"/>
                <a:cs typeface="Avenir Book"/>
              </a:rPr>
              <a:t>Cassette edge</a:t>
            </a:r>
            <a:endParaRPr lang="en-US" sz="1400" dirty="0">
              <a:latin typeface="Avenir Book"/>
              <a:cs typeface="Avenir Book"/>
            </a:endParaRPr>
          </a:p>
        </p:txBody>
      </p:sp>
      <p:sp>
        <p:nvSpPr>
          <p:cNvPr id="15" name="Rectangle 83"/>
          <p:cNvSpPr>
            <a:spLocks noChangeArrowheads="1"/>
          </p:cNvSpPr>
          <p:nvPr/>
        </p:nvSpPr>
        <p:spPr bwMode="auto">
          <a:xfrm>
            <a:off x="3452282" y="338554"/>
            <a:ext cx="400473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Avenir Book"/>
                <a:cs typeface="Avenir Book"/>
              </a:rPr>
              <a:t>Cassette center</a:t>
            </a:r>
            <a:endParaRPr lang="en-US" sz="1400" dirty="0"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26252523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2700" y="6362700"/>
            <a:ext cx="9131300" cy="501650"/>
            <a:chOff x="12700" y="6362700"/>
            <a:chExt cx="9131300" cy="501650"/>
          </a:xfrm>
        </p:grpSpPr>
        <p:sp>
          <p:nvSpPr>
            <p:cNvPr id="10" name="Rectangle 9"/>
            <p:cNvSpPr/>
            <p:nvPr/>
          </p:nvSpPr>
          <p:spPr>
            <a:xfrm>
              <a:off x="12700" y="6362700"/>
              <a:ext cx="91313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1" name="Picture 10" descr="Screen Shot 2014-10-14 at 09.12.54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99" y="6373981"/>
              <a:ext cx="4546601" cy="480726"/>
            </a:xfrm>
            <a:prstGeom prst="rect">
              <a:avLst/>
            </a:prstGeom>
          </p:spPr>
        </p:pic>
      </p:grpSp>
      <p:pic>
        <p:nvPicPr>
          <p:cNvPr id="5" name="Picture 4" descr="brightnessGreenXLarg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811" y="6410269"/>
            <a:ext cx="1892904" cy="416439"/>
          </a:xfrm>
          <a:prstGeom prst="rect">
            <a:avLst/>
          </a:prstGeom>
        </p:spPr>
      </p:pic>
      <p:pic>
        <p:nvPicPr>
          <p:cNvPr id="6" name="Picture 5" descr="012_PHSnight_1110V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7851" y="3639237"/>
            <a:ext cx="3121780" cy="2434415"/>
          </a:xfrm>
          <a:prstGeom prst="rect">
            <a:avLst/>
          </a:prstGeom>
        </p:spPr>
      </p:pic>
      <p:pic>
        <p:nvPicPr>
          <p:cNvPr id="4" name="Picture 3" descr="012_stability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0" y="44616"/>
            <a:ext cx="8447315" cy="3542871"/>
          </a:xfrm>
          <a:prstGeom prst="rect">
            <a:avLst/>
          </a:prstGeom>
        </p:spPr>
      </p:pic>
      <p:pic>
        <p:nvPicPr>
          <p:cNvPr id="7" name="Picture 6" descr="005_stability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0" r="6484"/>
          <a:stretch/>
        </p:blipFill>
        <p:spPr>
          <a:xfrm>
            <a:off x="101600" y="3667607"/>
            <a:ext cx="5235761" cy="2562686"/>
          </a:xfrm>
          <a:prstGeom prst="rect">
            <a:avLst/>
          </a:prstGeom>
        </p:spPr>
      </p:pic>
      <p:sp>
        <p:nvSpPr>
          <p:cNvPr id="12" name="Rectangle 83"/>
          <p:cNvSpPr>
            <a:spLocks noChangeArrowheads="1"/>
          </p:cNvSpPr>
          <p:nvPr/>
        </p:nvSpPr>
        <p:spPr bwMode="auto">
          <a:xfrm>
            <a:off x="0" y="0"/>
            <a:ext cx="400473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Avenir Book"/>
                <a:cs typeface="Avenir Book"/>
              </a:rPr>
              <a:t>Stability</a:t>
            </a:r>
            <a:endParaRPr lang="en-US" sz="1600" dirty="0"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26252523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005_PHSnight_1100V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5361" y="4291215"/>
            <a:ext cx="2633305" cy="2053494"/>
          </a:xfrm>
          <a:prstGeom prst="rect">
            <a:avLst/>
          </a:prstGeom>
        </p:spPr>
      </p:pic>
      <p:pic>
        <p:nvPicPr>
          <p:cNvPr id="15" name="Picture 14" descr="010_011_eff_comparedCal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7087" y="254000"/>
            <a:ext cx="5406913" cy="42164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2700" y="6362700"/>
            <a:ext cx="9131300" cy="501650"/>
            <a:chOff x="12700" y="6362700"/>
            <a:chExt cx="9131300" cy="501650"/>
          </a:xfrm>
        </p:grpSpPr>
        <p:sp>
          <p:nvSpPr>
            <p:cNvPr id="3" name="Rectangle 2"/>
            <p:cNvSpPr/>
            <p:nvPr/>
          </p:nvSpPr>
          <p:spPr>
            <a:xfrm>
              <a:off x="12700" y="6362700"/>
              <a:ext cx="91313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" name="Picture 3" descr="Screen Shot 2014-10-14 at 09.12.54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99" y="6373981"/>
              <a:ext cx="4546601" cy="480726"/>
            </a:xfrm>
            <a:prstGeom prst="rect">
              <a:avLst/>
            </a:prstGeom>
          </p:spPr>
        </p:pic>
      </p:grpSp>
      <p:sp>
        <p:nvSpPr>
          <p:cNvPr id="7" name="Rectangle 83"/>
          <p:cNvSpPr>
            <a:spLocks noChangeArrowheads="1"/>
          </p:cNvSpPr>
          <p:nvPr/>
        </p:nvSpPr>
        <p:spPr bwMode="auto">
          <a:xfrm>
            <a:off x="0" y="0"/>
            <a:ext cx="400473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Avenir Book"/>
                <a:cs typeface="Avenir Book"/>
              </a:rPr>
              <a:t>Efficiency</a:t>
            </a:r>
            <a:endParaRPr lang="en-US" sz="1600" dirty="0">
              <a:latin typeface="Avenir Book"/>
              <a:cs typeface="Avenir Book"/>
            </a:endParaRPr>
          </a:p>
        </p:txBody>
      </p:sp>
      <p:sp>
        <p:nvSpPr>
          <p:cNvPr id="10" name="Rectangle 83"/>
          <p:cNvSpPr>
            <a:spLocks noChangeArrowheads="1"/>
          </p:cNvSpPr>
          <p:nvPr/>
        </p:nvSpPr>
        <p:spPr bwMode="auto">
          <a:xfrm>
            <a:off x="1636355" y="96179"/>
            <a:ext cx="532324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latin typeface="Avenir Book"/>
                <a:cs typeface="Avenir Book"/>
              </a:rPr>
              <a:t>~55% at 4.1Å, ~65% </a:t>
            </a:r>
            <a:r>
              <a:rPr lang="en-US" sz="1600" dirty="0">
                <a:latin typeface="Avenir Book"/>
                <a:cs typeface="Avenir Book"/>
              </a:rPr>
              <a:t>@ </a:t>
            </a:r>
            <a:r>
              <a:rPr lang="en-US" sz="1600" dirty="0" smtClean="0">
                <a:latin typeface="Avenir Book"/>
                <a:cs typeface="Avenir Book"/>
              </a:rPr>
              <a:t>5.1Å (5 degrees)</a:t>
            </a:r>
            <a:endParaRPr lang="en-US" sz="1600" dirty="0">
              <a:latin typeface="Avenir Book"/>
              <a:cs typeface="Avenir Book"/>
            </a:endParaRPr>
          </a:p>
        </p:txBody>
      </p:sp>
      <p:pic>
        <p:nvPicPr>
          <p:cNvPr id="11" name="Picture 10" descr="IMG_5335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41809" y="3590583"/>
            <a:ext cx="3503090" cy="2627318"/>
          </a:xfrm>
          <a:prstGeom prst="rect">
            <a:avLst/>
          </a:prstGeom>
        </p:spPr>
      </p:pic>
      <p:pic>
        <p:nvPicPr>
          <p:cNvPr id="12" name="Picture 11" descr="IMG_5337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41808" y="812800"/>
            <a:ext cx="3502184" cy="2626638"/>
          </a:xfrm>
          <a:prstGeom prst="rect">
            <a:avLst/>
          </a:prstGeom>
        </p:spPr>
      </p:pic>
      <p:sp>
        <p:nvSpPr>
          <p:cNvPr id="13" name="Rectangle 83"/>
          <p:cNvSpPr>
            <a:spLocks noChangeArrowheads="1"/>
          </p:cNvSpPr>
          <p:nvPr/>
        </p:nvSpPr>
        <p:spPr bwMode="auto">
          <a:xfrm>
            <a:off x="5400109" y="2355787"/>
            <a:ext cx="188221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  <a:latin typeface="Avenir Book"/>
                <a:cs typeface="Avenir Book"/>
              </a:rPr>
              <a:t>measured</a:t>
            </a:r>
            <a:endParaRPr lang="en-US" sz="1600" dirty="0">
              <a:solidFill>
                <a:srgbClr val="FF0000"/>
              </a:solidFill>
              <a:latin typeface="Avenir Book"/>
              <a:cs typeface="Avenir Book"/>
            </a:endParaRPr>
          </a:p>
        </p:txBody>
      </p:sp>
      <p:sp>
        <p:nvSpPr>
          <p:cNvPr id="14" name="Rectangle 83"/>
          <p:cNvSpPr>
            <a:spLocks noChangeArrowheads="1"/>
          </p:cNvSpPr>
          <p:nvPr/>
        </p:nvSpPr>
        <p:spPr bwMode="auto">
          <a:xfrm rot="20606310">
            <a:off x="6710516" y="718498"/>
            <a:ext cx="114362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3366FF"/>
                </a:solidFill>
                <a:latin typeface="Avenir Book"/>
                <a:cs typeface="Avenir Book"/>
              </a:rPr>
              <a:t>calculated</a:t>
            </a:r>
            <a:endParaRPr lang="en-US" sz="1600" dirty="0">
              <a:solidFill>
                <a:srgbClr val="3366FF"/>
              </a:solidFill>
              <a:latin typeface="Avenir Book"/>
              <a:cs typeface="Avenir Book"/>
            </a:endParaRPr>
          </a:p>
        </p:txBody>
      </p:sp>
      <p:sp>
        <p:nvSpPr>
          <p:cNvPr id="17" name="Rectangle 83"/>
          <p:cNvSpPr>
            <a:spLocks noChangeArrowheads="1"/>
          </p:cNvSpPr>
          <p:nvPr/>
        </p:nvSpPr>
        <p:spPr bwMode="auto">
          <a:xfrm>
            <a:off x="6685986" y="4603750"/>
            <a:ext cx="114362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Avenir Book"/>
                <a:cs typeface="Avenir Book"/>
              </a:rPr>
              <a:t>PHS</a:t>
            </a:r>
            <a:endParaRPr lang="en-US" sz="1600" dirty="0"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17584681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014_PHSlowgain_700V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945" y="1018004"/>
            <a:ext cx="4336143" cy="3376233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2700" y="6362700"/>
            <a:ext cx="9131300" cy="501650"/>
            <a:chOff x="12700" y="6362700"/>
            <a:chExt cx="9131300" cy="501650"/>
          </a:xfrm>
        </p:grpSpPr>
        <p:sp>
          <p:nvSpPr>
            <p:cNvPr id="3" name="Rectangle 2"/>
            <p:cNvSpPr/>
            <p:nvPr/>
          </p:nvSpPr>
          <p:spPr>
            <a:xfrm>
              <a:off x="12700" y="6362700"/>
              <a:ext cx="91313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" name="Picture 3" descr="Screen Shot 2014-10-14 at 09.12.54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99" y="6373981"/>
              <a:ext cx="4546601" cy="480726"/>
            </a:xfrm>
            <a:prstGeom prst="rect">
              <a:avLst/>
            </a:prstGeom>
          </p:spPr>
        </p:pic>
      </p:grpSp>
      <p:sp>
        <p:nvSpPr>
          <p:cNvPr id="7" name="Rectangle 83"/>
          <p:cNvSpPr>
            <a:spLocks noChangeArrowheads="1"/>
          </p:cNvSpPr>
          <p:nvPr/>
        </p:nvSpPr>
        <p:spPr bwMode="auto">
          <a:xfrm>
            <a:off x="0" y="0"/>
            <a:ext cx="400473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Avenir Book"/>
                <a:cs typeface="Avenir Book"/>
              </a:rPr>
              <a:t>PHS and Gain </a:t>
            </a:r>
            <a:endParaRPr lang="en-US" sz="1600" dirty="0">
              <a:latin typeface="Avenir Book"/>
              <a:cs typeface="Avenir Book"/>
            </a:endParaRPr>
          </a:p>
        </p:txBody>
      </p:sp>
      <p:sp>
        <p:nvSpPr>
          <p:cNvPr id="10" name="Rectangle 83"/>
          <p:cNvSpPr>
            <a:spLocks noChangeArrowheads="1"/>
          </p:cNvSpPr>
          <p:nvPr/>
        </p:nvSpPr>
        <p:spPr bwMode="auto">
          <a:xfrm>
            <a:off x="558800" y="5785703"/>
            <a:ext cx="758189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solidFill>
                  <a:srgbClr val="FF0000"/>
                </a:solidFill>
                <a:latin typeface="Avenir Book"/>
                <a:cs typeface="Avenir Book"/>
              </a:rPr>
              <a:t>Gas Gain ~ 10 - 20</a:t>
            </a:r>
          </a:p>
        </p:txBody>
      </p:sp>
      <p:sp>
        <p:nvSpPr>
          <p:cNvPr id="11" name="Rectangle 83"/>
          <p:cNvSpPr>
            <a:spLocks noChangeArrowheads="1"/>
          </p:cNvSpPr>
          <p:nvPr/>
        </p:nvSpPr>
        <p:spPr bwMode="auto">
          <a:xfrm>
            <a:off x="1399609" y="4412004"/>
            <a:ext cx="351155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Avenir Book"/>
                <a:cs typeface="Avenir Book"/>
              </a:rPr>
              <a:t>Energy Resolution ~50   </a:t>
            </a:r>
            <a:r>
              <a:rPr lang="en-US" sz="1600" dirty="0" err="1" smtClean="0">
                <a:latin typeface="Avenir Book"/>
                <a:cs typeface="Avenir Book"/>
              </a:rPr>
              <a:t>KeV</a:t>
            </a:r>
            <a:endParaRPr lang="en-US" sz="1600" dirty="0" smtClean="0">
              <a:latin typeface="Avenir Book"/>
              <a:cs typeface="Avenir Book"/>
            </a:endParaRPr>
          </a:p>
          <a:p>
            <a:r>
              <a:rPr lang="en-US" sz="1600" dirty="0" smtClean="0">
                <a:latin typeface="Avenir Book"/>
                <a:cs typeface="Avenir Book"/>
              </a:rPr>
              <a:t>Energy Threshold  ~100 </a:t>
            </a:r>
            <a:r>
              <a:rPr lang="en-US" sz="1600" dirty="0" err="1" smtClean="0">
                <a:latin typeface="Avenir Book"/>
                <a:cs typeface="Avenir Book"/>
              </a:rPr>
              <a:t>KeV</a:t>
            </a:r>
            <a:endParaRPr lang="en-US" sz="1600" dirty="0">
              <a:latin typeface="Avenir Book"/>
              <a:cs typeface="Avenir Book"/>
            </a:endParaRPr>
          </a:p>
        </p:txBody>
      </p:sp>
      <p:pic>
        <p:nvPicPr>
          <p:cNvPr id="12" name="Picture 11" descr="brightnessGreenXLarg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811" y="6410269"/>
            <a:ext cx="1892904" cy="416439"/>
          </a:xfrm>
          <a:prstGeom prst="rect">
            <a:avLst/>
          </a:prstGeom>
        </p:spPr>
      </p:pic>
      <p:pic>
        <p:nvPicPr>
          <p:cNvPr id="14" name="Picture 13" descr="014_PHSlowgain_800V_1sVS2s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0368" y="1103015"/>
            <a:ext cx="3788885" cy="295463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618898" y="2952234"/>
            <a:ext cx="160813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latin typeface="Avenir Book"/>
                <a:cs typeface="Avenir Book"/>
              </a:rPr>
              <a:t>@ 4.1Å 5 degrees </a:t>
            </a:r>
            <a:endParaRPr lang="en-US" sz="1400" dirty="0"/>
          </a:p>
        </p:txBody>
      </p:sp>
      <p:sp>
        <p:nvSpPr>
          <p:cNvPr id="15" name="Rectangle 83"/>
          <p:cNvSpPr>
            <a:spLocks noChangeArrowheads="1"/>
          </p:cNvSpPr>
          <p:nvPr/>
        </p:nvSpPr>
        <p:spPr bwMode="auto">
          <a:xfrm>
            <a:off x="1437709" y="1818210"/>
            <a:ext cx="188221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  <a:latin typeface="Avenir Book"/>
                <a:cs typeface="Avenir Book"/>
              </a:rPr>
              <a:t>measured</a:t>
            </a:r>
            <a:endParaRPr lang="en-US" sz="1600" dirty="0">
              <a:solidFill>
                <a:srgbClr val="FF0000"/>
              </a:solidFill>
              <a:latin typeface="Avenir Book"/>
              <a:cs typeface="Avenir Book"/>
            </a:endParaRPr>
          </a:p>
        </p:txBody>
      </p:sp>
      <p:sp>
        <p:nvSpPr>
          <p:cNvPr id="16" name="Rectangle 83"/>
          <p:cNvSpPr>
            <a:spLocks noChangeArrowheads="1"/>
          </p:cNvSpPr>
          <p:nvPr/>
        </p:nvSpPr>
        <p:spPr bwMode="auto">
          <a:xfrm>
            <a:off x="1399609" y="1232848"/>
            <a:ext cx="114362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3366FF"/>
                </a:solidFill>
                <a:latin typeface="Avenir Book"/>
                <a:cs typeface="Avenir Book"/>
              </a:rPr>
              <a:t>calculated</a:t>
            </a:r>
            <a:endParaRPr lang="en-US" sz="1600" dirty="0">
              <a:solidFill>
                <a:srgbClr val="3366FF"/>
              </a:solidFill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18222534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013_signalIND_example3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9" r="7177"/>
          <a:stretch/>
        </p:blipFill>
        <p:spPr>
          <a:xfrm>
            <a:off x="190499" y="3377901"/>
            <a:ext cx="4991101" cy="3059128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2700" y="6362700"/>
            <a:ext cx="9131300" cy="501650"/>
            <a:chOff x="12700" y="6362700"/>
            <a:chExt cx="9131300" cy="501650"/>
          </a:xfrm>
        </p:grpSpPr>
        <p:sp>
          <p:nvSpPr>
            <p:cNvPr id="3" name="Rectangle 2"/>
            <p:cNvSpPr/>
            <p:nvPr/>
          </p:nvSpPr>
          <p:spPr>
            <a:xfrm>
              <a:off x="12700" y="6362700"/>
              <a:ext cx="91313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" name="Picture 3" descr="Screen Shot 2014-10-14 at 09.12.54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99" y="6373981"/>
              <a:ext cx="4546601" cy="480726"/>
            </a:xfrm>
            <a:prstGeom prst="rect">
              <a:avLst/>
            </a:prstGeom>
          </p:spPr>
        </p:pic>
      </p:grpSp>
      <p:sp>
        <p:nvSpPr>
          <p:cNvPr id="7" name="Rectangle 83"/>
          <p:cNvSpPr>
            <a:spLocks noChangeArrowheads="1"/>
          </p:cNvSpPr>
          <p:nvPr/>
        </p:nvSpPr>
        <p:spPr bwMode="auto">
          <a:xfrm>
            <a:off x="0" y="0"/>
            <a:ext cx="400473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Avenir Book"/>
                <a:cs typeface="Avenir Book"/>
              </a:rPr>
              <a:t>PHS</a:t>
            </a:r>
            <a:endParaRPr lang="en-US" sz="1600" dirty="0">
              <a:latin typeface="Avenir Book"/>
              <a:cs typeface="Avenir Book"/>
            </a:endParaRPr>
          </a:p>
        </p:txBody>
      </p:sp>
      <p:pic>
        <p:nvPicPr>
          <p:cNvPr id="12" name="Picture 11" descr="brightnessGreenXLarg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811" y="6410269"/>
            <a:ext cx="1892904" cy="416439"/>
          </a:xfrm>
          <a:prstGeom prst="rect">
            <a:avLst/>
          </a:prstGeom>
        </p:spPr>
      </p:pic>
      <p:pic>
        <p:nvPicPr>
          <p:cNvPr id="14" name="Picture 13" descr="014_PHSlowgain_800V_1sVS2s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0368" y="1103015"/>
            <a:ext cx="3788885" cy="2954635"/>
          </a:xfrm>
          <a:prstGeom prst="rect">
            <a:avLst/>
          </a:prstGeom>
        </p:spPr>
      </p:pic>
      <p:pic>
        <p:nvPicPr>
          <p:cNvPr id="17" name="Picture 16" descr="013_signalIND_example1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07" r="8013"/>
          <a:stretch/>
        </p:blipFill>
        <p:spPr>
          <a:xfrm>
            <a:off x="165099" y="408404"/>
            <a:ext cx="4978401" cy="3061011"/>
          </a:xfrm>
          <a:prstGeom prst="rect">
            <a:avLst/>
          </a:prstGeom>
        </p:spPr>
      </p:pic>
      <p:sp>
        <p:nvSpPr>
          <p:cNvPr id="20" name="Rectangle 83"/>
          <p:cNvSpPr>
            <a:spLocks noChangeArrowheads="1"/>
          </p:cNvSpPr>
          <p:nvPr/>
        </p:nvSpPr>
        <p:spPr bwMode="auto">
          <a:xfrm>
            <a:off x="434409" y="2799104"/>
            <a:ext cx="351155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Avenir Book"/>
                <a:cs typeface="Avenir Book"/>
              </a:rPr>
              <a:t>Event 1</a:t>
            </a:r>
            <a:endParaRPr lang="en-US" sz="1600" dirty="0">
              <a:latin typeface="Avenir Book"/>
              <a:cs typeface="Avenir Book"/>
            </a:endParaRPr>
          </a:p>
        </p:txBody>
      </p:sp>
      <p:sp>
        <p:nvSpPr>
          <p:cNvPr id="21" name="Rectangle 83"/>
          <p:cNvSpPr>
            <a:spLocks noChangeArrowheads="1"/>
          </p:cNvSpPr>
          <p:nvPr/>
        </p:nvSpPr>
        <p:spPr bwMode="auto">
          <a:xfrm>
            <a:off x="434409" y="5751854"/>
            <a:ext cx="351155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Avenir Book"/>
                <a:cs typeface="Avenir Book"/>
              </a:rPr>
              <a:t>Event 2</a:t>
            </a:r>
            <a:endParaRPr lang="en-US" sz="1600" dirty="0">
              <a:latin typeface="Avenir Book"/>
              <a:cs typeface="Avenir Book"/>
            </a:endParaRPr>
          </a:p>
        </p:txBody>
      </p:sp>
      <p:sp>
        <p:nvSpPr>
          <p:cNvPr id="22" name="Rectangle 83"/>
          <p:cNvSpPr>
            <a:spLocks noChangeArrowheads="1"/>
          </p:cNvSpPr>
          <p:nvPr/>
        </p:nvSpPr>
        <p:spPr bwMode="auto">
          <a:xfrm>
            <a:off x="165099" y="321508"/>
            <a:ext cx="582295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Avenir Book"/>
                <a:cs typeface="Avenir Book"/>
              </a:rPr>
              <a:t>Wire 11	12         13 	 14        15         16         17</a:t>
            </a:r>
            <a:endParaRPr lang="en-US" sz="1600" dirty="0">
              <a:latin typeface="Avenir Book"/>
              <a:cs typeface="Avenir Book"/>
            </a:endParaRPr>
          </a:p>
        </p:txBody>
      </p:sp>
      <p:sp>
        <p:nvSpPr>
          <p:cNvPr id="23" name="Rectangle 83"/>
          <p:cNvSpPr>
            <a:spLocks noChangeArrowheads="1"/>
          </p:cNvSpPr>
          <p:nvPr/>
        </p:nvSpPr>
        <p:spPr bwMode="auto">
          <a:xfrm>
            <a:off x="5596165" y="4119904"/>
            <a:ext cx="351155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Avenir Book"/>
                <a:cs typeface="Avenir Book"/>
              </a:rPr>
              <a:t>When the alpha escapes the layer almost orthogonally, it hits the opposite cassette and does not release the full energy.</a:t>
            </a:r>
            <a:endParaRPr lang="en-US" sz="1400" dirty="0">
              <a:latin typeface="Avenir Book"/>
              <a:cs typeface="Avenir Book"/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6263216" y="821408"/>
            <a:ext cx="0" cy="94706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7006166" y="821408"/>
            <a:ext cx="0" cy="130901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Rectangle 83"/>
          <p:cNvSpPr>
            <a:spLocks noChangeArrowheads="1"/>
          </p:cNvSpPr>
          <p:nvPr/>
        </p:nvSpPr>
        <p:spPr bwMode="auto">
          <a:xfrm>
            <a:off x="5412015" y="322080"/>
            <a:ext cx="382088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Avenir Book"/>
                <a:cs typeface="Avenir Book"/>
              </a:rPr>
              <a:t>Integral is the same, </a:t>
            </a:r>
          </a:p>
          <a:p>
            <a:r>
              <a:rPr lang="en-US" sz="1400" dirty="0" smtClean="0">
                <a:latin typeface="Avenir Book"/>
                <a:cs typeface="Avenir Book"/>
              </a:rPr>
              <a:t>just higher energies shifted to lower energies.</a:t>
            </a:r>
            <a:endParaRPr lang="en-US" sz="1400" dirty="0"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20497701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15_RiseTime109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4786" y="499646"/>
            <a:ext cx="3664345" cy="2853154"/>
          </a:xfrm>
          <a:prstGeom prst="rect">
            <a:avLst/>
          </a:prstGeom>
        </p:spPr>
      </p:pic>
      <p:pic>
        <p:nvPicPr>
          <p:cNvPr id="2" name="Picture 1" descr="015_RiseTime108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49" y="552450"/>
            <a:ext cx="3637305" cy="283210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2700" y="6362700"/>
            <a:ext cx="9131300" cy="501650"/>
            <a:chOff x="12700" y="6362700"/>
            <a:chExt cx="9131300" cy="501650"/>
          </a:xfrm>
        </p:grpSpPr>
        <p:sp>
          <p:nvSpPr>
            <p:cNvPr id="10" name="Rectangle 9"/>
            <p:cNvSpPr/>
            <p:nvPr/>
          </p:nvSpPr>
          <p:spPr>
            <a:xfrm>
              <a:off x="12700" y="6362700"/>
              <a:ext cx="91313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1" name="Picture 10" descr="Screen Shot 2014-10-14 at 09.12.54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99" y="6373981"/>
              <a:ext cx="4546601" cy="480726"/>
            </a:xfrm>
            <a:prstGeom prst="rect">
              <a:avLst/>
            </a:prstGeom>
          </p:spPr>
        </p:pic>
      </p:grpSp>
      <p:pic>
        <p:nvPicPr>
          <p:cNvPr id="5" name="Picture 4" descr="brightnessGreenXLarg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811" y="6410269"/>
            <a:ext cx="1892904" cy="416439"/>
          </a:xfrm>
          <a:prstGeom prst="rect">
            <a:avLst/>
          </a:prstGeom>
        </p:spPr>
      </p:pic>
      <p:sp>
        <p:nvSpPr>
          <p:cNvPr id="12" name="Rectangle 83"/>
          <p:cNvSpPr>
            <a:spLocks noChangeArrowheads="1"/>
          </p:cNvSpPr>
          <p:nvPr/>
        </p:nvSpPr>
        <p:spPr bwMode="auto">
          <a:xfrm>
            <a:off x="0" y="0"/>
            <a:ext cx="400473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Avenir Book"/>
                <a:cs typeface="Avenir Book"/>
              </a:rPr>
              <a:t>Rise time</a:t>
            </a:r>
            <a:endParaRPr lang="en-US" sz="1600" dirty="0">
              <a:latin typeface="Avenir Book"/>
              <a:cs typeface="Avenir Book"/>
            </a:endParaRPr>
          </a:p>
        </p:txBody>
      </p:sp>
      <p:sp>
        <p:nvSpPr>
          <p:cNvPr id="13" name="Rectangle 83"/>
          <p:cNvSpPr>
            <a:spLocks noChangeArrowheads="1"/>
          </p:cNvSpPr>
          <p:nvPr/>
        </p:nvSpPr>
        <p:spPr bwMode="auto">
          <a:xfrm>
            <a:off x="838200" y="338554"/>
            <a:ext cx="400473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Avenir Book"/>
                <a:cs typeface="Avenir Book"/>
              </a:rPr>
              <a:t>Time to go from 10% to 80%</a:t>
            </a:r>
            <a:endParaRPr lang="en-US" sz="1400" dirty="0">
              <a:latin typeface="Avenir Book"/>
              <a:cs typeface="Avenir Book"/>
            </a:endParaRPr>
          </a:p>
        </p:txBody>
      </p:sp>
      <p:sp>
        <p:nvSpPr>
          <p:cNvPr id="14" name="Rectangle 83"/>
          <p:cNvSpPr>
            <a:spLocks noChangeArrowheads="1"/>
          </p:cNvSpPr>
          <p:nvPr/>
        </p:nvSpPr>
        <p:spPr bwMode="auto">
          <a:xfrm>
            <a:off x="5212444" y="338554"/>
            <a:ext cx="400473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Avenir Book"/>
                <a:cs typeface="Avenir Book"/>
              </a:rPr>
              <a:t>Time to go from 10% to 90%</a:t>
            </a:r>
            <a:endParaRPr lang="en-US" sz="1400" dirty="0">
              <a:latin typeface="Avenir Book"/>
              <a:cs typeface="Avenir Book"/>
            </a:endParaRPr>
          </a:p>
        </p:txBody>
      </p:sp>
      <p:sp>
        <p:nvSpPr>
          <p:cNvPr id="15" name="Rectangle 83"/>
          <p:cNvSpPr>
            <a:spLocks noChangeArrowheads="1"/>
          </p:cNvSpPr>
          <p:nvPr/>
        </p:nvSpPr>
        <p:spPr bwMode="auto">
          <a:xfrm>
            <a:off x="25399" y="5913854"/>
            <a:ext cx="400473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Avenir Book"/>
                <a:cs typeface="Avenir Book"/>
              </a:rPr>
              <a:t>No shaper – Pre-amplifier signals</a:t>
            </a:r>
            <a:endParaRPr lang="en-US" sz="1600" dirty="0">
              <a:latin typeface="Avenir Book"/>
              <a:cs typeface="Avenir Book"/>
            </a:endParaRPr>
          </a:p>
        </p:txBody>
      </p:sp>
      <p:pic>
        <p:nvPicPr>
          <p:cNvPr id="7" name="Picture 6" descr="015_RiseTime1090_PHS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2933" y="3494504"/>
            <a:ext cx="3230178" cy="2518946"/>
          </a:xfrm>
          <a:prstGeom prst="rect">
            <a:avLst/>
          </a:prstGeom>
        </p:spPr>
      </p:pic>
      <p:pic>
        <p:nvPicPr>
          <p:cNvPr id="8" name="Picture 7" descr="015_RiseTime1080_PHS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147" y="3494504"/>
            <a:ext cx="3230178" cy="2518946"/>
          </a:xfrm>
          <a:prstGeom prst="rect">
            <a:avLst/>
          </a:prstGeom>
        </p:spPr>
      </p:pic>
      <p:sp>
        <p:nvSpPr>
          <p:cNvPr id="16" name="Rectangle 83"/>
          <p:cNvSpPr>
            <a:spLocks noChangeArrowheads="1"/>
          </p:cNvSpPr>
          <p:nvPr/>
        </p:nvSpPr>
        <p:spPr bwMode="auto">
          <a:xfrm>
            <a:off x="2209236" y="4017546"/>
            <a:ext cx="114362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Avenir Book"/>
                <a:cs typeface="Avenir Book"/>
              </a:rPr>
              <a:t>PHS</a:t>
            </a:r>
            <a:endParaRPr lang="en-US" sz="1600" dirty="0">
              <a:latin typeface="Avenir Book"/>
              <a:cs typeface="Avenir Book"/>
            </a:endParaRPr>
          </a:p>
        </p:txBody>
      </p:sp>
      <p:sp>
        <p:nvSpPr>
          <p:cNvPr id="17" name="Rectangle 83"/>
          <p:cNvSpPr>
            <a:spLocks noChangeArrowheads="1"/>
          </p:cNvSpPr>
          <p:nvPr/>
        </p:nvSpPr>
        <p:spPr bwMode="auto">
          <a:xfrm>
            <a:off x="6533586" y="4017546"/>
            <a:ext cx="114362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Avenir Book"/>
                <a:cs typeface="Avenir Book"/>
              </a:rPr>
              <a:t>PHS</a:t>
            </a:r>
            <a:endParaRPr lang="en-US" sz="1600" dirty="0"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27849224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9" name="Group 458"/>
          <p:cNvGrpSpPr/>
          <p:nvPr/>
        </p:nvGrpSpPr>
        <p:grpSpPr>
          <a:xfrm rot="20392131">
            <a:off x="4515587" y="4708066"/>
            <a:ext cx="4627956" cy="633108"/>
            <a:chOff x="2850515" y="2977176"/>
            <a:chExt cx="2730765" cy="451824"/>
          </a:xfrm>
        </p:grpSpPr>
        <p:sp>
          <p:nvSpPr>
            <p:cNvPr id="460" name="Rectangle 459"/>
            <p:cNvSpPr/>
            <p:nvPr/>
          </p:nvSpPr>
          <p:spPr>
            <a:xfrm>
              <a:off x="2863850" y="3131333"/>
              <a:ext cx="2717430" cy="7859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1" name="Rectangle 460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2" name="Oval 461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3" name="Oval 462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4" name="Oval 463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5" name="Right Triangle 464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6" name="Freeform 465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508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7" name="Oval 466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8" name="Oval 467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9" name="Oval 468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0" name="Oval 469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1" name="Oval 470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2" name="Oval 471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3" name="Oval 472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4" name="Oval 473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5" name="Oval 474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6" name="Oval 475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7" name="Oval 476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8" name="Oval 477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9" name="Oval 478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0" name="Oval 479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1" name="Oval 480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2" name="Oval 481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3" name="Oval 482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4" name="Oval 483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5" name="Oval 484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6" name="Oval 485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7" name="Oval 486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8" name="Oval 487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9" name="Oval 488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0" name="Oval 489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1" name="Oval 490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2" name="Oval 491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3" name="Oval 492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4" name="Oval 493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5" name="Oval 494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6" name="Oval 495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7" name="Oval 496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8" name="Oval 497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9" name="Oval 498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12700" y="6362700"/>
            <a:ext cx="9131300" cy="501650"/>
            <a:chOff x="12700" y="6362700"/>
            <a:chExt cx="9131300" cy="501650"/>
          </a:xfrm>
        </p:grpSpPr>
        <p:sp>
          <p:nvSpPr>
            <p:cNvPr id="40" name="Rectangle 39"/>
            <p:cNvSpPr/>
            <p:nvPr/>
          </p:nvSpPr>
          <p:spPr>
            <a:xfrm>
              <a:off x="12700" y="6362700"/>
              <a:ext cx="91313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1" name="Picture 40" descr="Screen Shot 2014-10-14 at 09.12.54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99" y="6373981"/>
              <a:ext cx="4546601" cy="480726"/>
            </a:xfrm>
            <a:prstGeom prst="rect">
              <a:avLst/>
            </a:prstGeom>
          </p:spPr>
        </p:pic>
      </p:grpSp>
      <p:grpSp>
        <p:nvGrpSpPr>
          <p:cNvPr id="8" name="Group 7"/>
          <p:cNvGrpSpPr/>
          <p:nvPr/>
        </p:nvGrpSpPr>
        <p:grpSpPr>
          <a:xfrm>
            <a:off x="-2134589" y="518300"/>
            <a:ext cx="7704294" cy="7467600"/>
            <a:chOff x="1477249" y="-533400"/>
            <a:chExt cx="7704294" cy="7467600"/>
          </a:xfrm>
        </p:grpSpPr>
        <p:cxnSp>
          <p:nvCxnSpPr>
            <p:cNvPr id="114" name="Straight Arrow Connector 113"/>
            <p:cNvCxnSpPr/>
            <p:nvPr/>
          </p:nvCxnSpPr>
          <p:spPr>
            <a:xfrm flipV="1">
              <a:off x="5111750" y="2586450"/>
              <a:ext cx="2205129" cy="588550"/>
            </a:xfrm>
            <a:prstGeom prst="straightConnector1">
              <a:avLst/>
            </a:prstGeom>
            <a:ln w="15240">
              <a:solidFill>
                <a:schemeClr val="tx1"/>
              </a:solidFill>
              <a:prstDash val="sysDot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5" name="Arc 114"/>
            <p:cNvSpPr/>
            <p:nvPr/>
          </p:nvSpPr>
          <p:spPr>
            <a:xfrm>
              <a:off x="3001249" y="990600"/>
              <a:ext cx="4419600" cy="4343400"/>
            </a:xfrm>
            <a:prstGeom prst="arc">
              <a:avLst>
                <a:gd name="adj1" fmla="val 18358277"/>
                <a:gd name="adj2" fmla="val 21525764"/>
              </a:avLst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Arc 115"/>
            <p:cNvSpPr/>
            <p:nvPr/>
          </p:nvSpPr>
          <p:spPr>
            <a:xfrm>
              <a:off x="1477249" y="-533400"/>
              <a:ext cx="7467600" cy="7467600"/>
            </a:xfrm>
            <a:prstGeom prst="arc">
              <a:avLst>
                <a:gd name="adj1" fmla="val 18378030"/>
                <a:gd name="adj2" fmla="val 21488267"/>
              </a:avLst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5" name="Straight Arrow Connector 124"/>
            <p:cNvCxnSpPr>
              <a:stCxn id="115" idx="2"/>
            </p:cNvCxnSpPr>
            <p:nvPr/>
          </p:nvCxnSpPr>
          <p:spPr>
            <a:xfrm flipV="1">
              <a:off x="7420316" y="3070145"/>
              <a:ext cx="1524533" cy="44440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Arrow Connector 125"/>
            <p:cNvCxnSpPr>
              <a:stCxn id="115" idx="0"/>
              <a:endCxn id="116" idx="0"/>
            </p:cNvCxnSpPr>
            <p:nvPr/>
          </p:nvCxnSpPr>
          <p:spPr>
            <a:xfrm flipV="1">
              <a:off x="6494251" y="191244"/>
              <a:ext cx="927283" cy="1203017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2" name="Group 41"/>
            <p:cNvGrpSpPr/>
            <p:nvPr/>
          </p:nvGrpSpPr>
          <p:grpSpPr>
            <a:xfrm rot="18078754">
              <a:off x="6564146" y="992757"/>
              <a:ext cx="1291891" cy="194951"/>
              <a:chOff x="2850515" y="2977176"/>
              <a:chExt cx="2730765" cy="451824"/>
            </a:xfrm>
          </p:grpSpPr>
          <p:sp>
            <p:nvSpPr>
              <p:cNvPr id="43" name="Rectangle 42"/>
              <p:cNvSpPr/>
              <p:nvPr/>
            </p:nvSpPr>
            <p:spPr>
              <a:xfrm>
                <a:off x="2863850" y="3164206"/>
                <a:ext cx="2717430" cy="45719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Rectangle 43"/>
              <p:cNvSpPr/>
              <p:nvPr/>
            </p:nvSpPr>
            <p:spPr>
              <a:xfrm>
                <a:off x="3461897" y="3188456"/>
                <a:ext cx="2119383" cy="23249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Oval 44"/>
              <p:cNvSpPr/>
              <p:nvPr/>
            </p:nvSpPr>
            <p:spPr>
              <a:xfrm>
                <a:off x="2850515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Oval 45"/>
              <p:cNvSpPr/>
              <p:nvPr/>
            </p:nvSpPr>
            <p:spPr>
              <a:xfrm>
                <a:off x="2927696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Oval 47"/>
              <p:cNvSpPr/>
              <p:nvPr/>
            </p:nvSpPr>
            <p:spPr>
              <a:xfrm>
                <a:off x="3003896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Right Triangle 48"/>
              <p:cNvSpPr/>
              <p:nvPr/>
            </p:nvSpPr>
            <p:spPr>
              <a:xfrm rot="10800000">
                <a:off x="2857500" y="3188455"/>
                <a:ext cx="647696" cy="232494"/>
              </a:xfrm>
              <a:prstGeom prst="rtTriangl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Freeform 49"/>
              <p:cNvSpPr/>
              <p:nvPr/>
            </p:nvSpPr>
            <p:spPr>
              <a:xfrm>
                <a:off x="2863850" y="3200400"/>
                <a:ext cx="2717430" cy="228600"/>
              </a:xfrm>
              <a:custGeom>
                <a:avLst/>
                <a:gdLst>
                  <a:gd name="connsiteX0" fmla="*/ 0 w 2714625"/>
                  <a:gd name="connsiteY0" fmla="*/ 0 h 228600"/>
                  <a:gd name="connsiteX1" fmla="*/ 638175 w 2714625"/>
                  <a:gd name="connsiteY1" fmla="*/ 228600 h 228600"/>
                  <a:gd name="connsiteX2" fmla="*/ 2714625 w 2714625"/>
                  <a:gd name="connsiteY2" fmla="*/ 225425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14625" h="228600">
                    <a:moveTo>
                      <a:pt x="0" y="0"/>
                    </a:moveTo>
                    <a:lnTo>
                      <a:pt x="638175" y="228600"/>
                    </a:lnTo>
                    <a:lnTo>
                      <a:pt x="2714625" y="225425"/>
                    </a:lnTo>
                  </a:path>
                </a:pathLst>
              </a:custGeom>
              <a:ln>
                <a:solidFill>
                  <a:srgbClr val="00009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Oval 51"/>
              <p:cNvSpPr/>
              <p:nvPr/>
            </p:nvSpPr>
            <p:spPr>
              <a:xfrm>
                <a:off x="3079805" y="29801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Oval 52"/>
              <p:cNvSpPr/>
              <p:nvPr/>
            </p:nvSpPr>
            <p:spPr>
              <a:xfrm>
                <a:off x="3156986" y="29801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Oval 53"/>
              <p:cNvSpPr/>
              <p:nvPr/>
            </p:nvSpPr>
            <p:spPr>
              <a:xfrm>
                <a:off x="3233186" y="29800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3308516" y="298221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Oval 55"/>
              <p:cNvSpPr/>
              <p:nvPr/>
            </p:nvSpPr>
            <p:spPr>
              <a:xfrm>
                <a:off x="3385697" y="298215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Oval 56"/>
              <p:cNvSpPr/>
              <p:nvPr/>
            </p:nvSpPr>
            <p:spPr>
              <a:xfrm>
                <a:off x="3461897" y="298210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Oval 57"/>
              <p:cNvSpPr/>
              <p:nvPr/>
            </p:nvSpPr>
            <p:spPr>
              <a:xfrm>
                <a:off x="3537806" y="298251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Oval 58"/>
              <p:cNvSpPr/>
              <p:nvPr/>
            </p:nvSpPr>
            <p:spPr>
              <a:xfrm>
                <a:off x="3614987" y="298245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Oval 59"/>
              <p:cNvSpPr/>
              <p:nvPr/>
            </p:nvSpPr>
            <p:spPr>
              <a:xfrm>
                <a:off x="3691187" y="29824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Oval 60"/>
              <p:cNvSpPr/>
              <p:nvPr/>
            </p:nvSpPr>
            <p:spPr>
              <a:xfrm>
                <a:off x="3764143" y="29772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Oval 62"/>
              <p:cNvSpPr/>
              <p:nvPr/>
            </p:nvSpPr>
            <p:spPr>
              <a:xfrm>
                <a:off x="3841324" y="297723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Oval 63"/>
              <p:cNvSpPr/>
              <p:nvPr/>
            </p:nvSpPr>
            <p:spPr>
              <a:xfrm>
                <a:off x="3917524" y="297717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Oval 64"/>
              <p:cNvSpPr/>
              <p:nvPr/>
            </p:nvSpPr>
            <p:spPr>
              <a:xfrm>
                <a:off x="3993433" y="297758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Oval 67"/>
              <p:cNvSpPr/>
              <p:nvPr/>
            </p:nvSpPr>
            <p:spPr>
              <a:xfrm>
                <a:off x="4070614" y="297752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Oval 68"/>
              <p:cNvSpPr/>
              <p:nvPr/>
            </p:nvSpPr>
            <p:spPr>
              <a:xfrm>
                <a:off x="4146814" y="297747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Oval 69"/>
              <p:cNvSpPr/>
              <p:nvPr/>
            </p:nvSpPr>
            <p:spPr>
              <a:xfrm>
                <a:off x="4222144" y="29796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Oval 70"/>
              <p:cNvSpPr/>
              <p:nvPr/>
            </p:nvSpPr>
            <p:spPr>
              <a:xfrm>
                <a:off x="4299325" y="297954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Oval 72"/>
              <p:cNvSpPr/>
              <p:nvPr/>
            </p:nvSpPr>
            <p:spPr>
              <a:xfrm>
                <a:off x="4375525" y="297949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Oval 73"/>
              <p:cNvSpPr/>
              <p:nvPr/>
            </p:nvSpPr>
            <p:spPr>
              <a:xfrm>
                <a:off x="4451434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Oval 74"/>
              <p:cNvSpPr/>
              <p:nvPr/>
            </p:nvSpPr>
            <p:spPr>
              <a:xfrm>
                <a:off x="4528615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Oval 75"/>
              <p:cNvSpPr/>
              <p:nvPr/>
            </p:nvSpPr>
            <p:spPr>
              <a:xfrm>
                <a:off x="4604815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Oval 76"/>
              <p:cNvSpPr/>
              <p:nvPr/>
            </p:nvSpPr>
            <p:spPr>
              <a:xfrm>
                <a:off x="4679315" y="297903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" name="Oval 77"/>
              <p:cNvSpPr/>
              <p:nvPr/>
            </p:nvSpPr>
            <p:spPr>
              <a:xfrm>
                <a:off x="4756496" y="297898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Oval 78"/>
              <p:cNvSpPr/>
              <p:nvPr/>
            </p:nvSpPr>
            <p:spPr>
              <a:xfrm>
                <a:off x="4832696" y="297892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Oval 79"/>
              <p:cNvSpPr/>
              <p:nvPr/>
            </p:nvSpPr>
            <p:spPr>
              <a:xfrm>
                <a:off x="4908605" y="297933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Oval 80"/>
              <p:cNvSpPr/>
              <p:nvPr/>
            </p:nvSpPr>
            <p:spPr>
              <a:xfrm>
                <a:off x="4985786" y="297928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" name="Oval 81"/>
              <p:cNvSpPr/>
              <p:nvPr/>
            </p:nvSpPr>
            <p:spPr>
              <a:xfrm>
                <a:off x="5061986" y="297922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Oval 82"/>
              <p:cNvSpPr/>
              <p:nvPr/>
            </p:nvSpPr>
            <p:spPr>
              <a:xfrm>
                <a:off x="5137316" y="298135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" name="Oval 83"/>
              <p:cNvSpPr/>
              <p:nvPr/>
            </p:nvSpPr>
            <p:spPr>
              <a:xfrm>
                <a:off x="5214497" y="29812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" name="Oval 84"/>
              <p:cNvSpPr/>
              <p:nvPr/>
            </p:nvSpPr>
            <p:spPr>
              <a:xfrm>
                <a:off x="5290697" y="29812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Oval 85"/>
              <p:cNvSpPr/>
              <p:nvPr/>
            </p:nvSpPr>
            <p:spPr>
              <a:xfrm>
                <a:off x="5366606" y="298164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" name="Oval 86"/>
              <p:cNvSpPr/>
              <p:nvPr/>
            </p:nvSpPr>
            <p:spPr>
              <a:xfrm>
                <a:off x="5443787" y="298159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Oval 87"/>
              <p:cNvSpPr/>
              <p:nvPr/>
            </p:nvSpPr>
            <p:spPr>
              <a:xfrm>
                <a:off x="5519987" y="298153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56" name="Straight Arrow Connector 155"/>
            <p:cNvCxnSpPr/>
            <p:nvPr/>
          </p:nvCxnSpPr>
          <p:spPr>
            <a:xfrm flipV="1">
              <a:off x="5100552" y="1635050"/>
              <a:ext cx="1706648" cy="1539950"/>
            </a:xfrm>
            <a:prstGeom prst="straightConnector1">
              <a:avLst/>
            </a:prstGeom>
            <a:ln w="15240">
              <a:solidFill>
                <a:schemeClr val="tx1"/>
              </a:solidFill>
              <a:prstDash val="sysDot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Arrow Connector 156"/>
            <p:cNvCxnSpPr/>
            <p:nvPr/>
          </p:nvCxnSpPr>
          <p:spPr>
            <a:xfrm flipV="1">
              <a:off x="5111750" y="2090267"/>
              <a:ext cx="1969995" cy="1084733"/>
            </a:xfrm>
            <a:prstGeom prst="straightConnector1">
              <a:avLst/>
            </a:prstGeom>
            <a:ln w="15240">
              <a:solidFill>
                <a:schemeClr val="tx1"/>
              </a:solidFill>
              <a:prstDash val="sysDot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8" name="Group 157"/>
            <p:cNvGrpSpPr/>
            <p:nvPr/>
          </p:nvGrpSpPr>
          <p:grpSpPr>
            <a:xfrm rot="18253117">
              <a:off x="6759030" y="1193391"/>
              <a:ext cx="1291891" cy="194951"/>
              <a:chOff x="2850515" y="2977176"/>
              <a:chExt cx="2730765" cy="451824"/>
            </a:xfrm>
          </p:grpSpPr>
          <p:sp>
            <p:nvSpPr>
              <p:cNvPr id="159" name="Rectangle 158"/>
              <p:cNvSpPr/>
              <p:nvPr/>
            </p:nvSpPr>
            <p:spPr>
              <a:xfrm>
                <a:off x="2863850" y="3164206"/>
                <a:ext cx="2717430" cy="45719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0" name="Rectangle 159"/>
              <p:cNvSpPr/>
              <p:nvPr/>
            </p:nvSpPr>
            <p:spPr>
              <a:xfrm>
                <a:off x="3461897" y="3188456"/>
                <a:ext cx="2119383" cy="23249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1" name="Oval 160"/>
              <p:cNvSpPr/>
              <p:nvPr/>
            </p:nvSpPr>
            <p:spPr>
              <a:xfrm>
                <a:off x="2850515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2" name="Oval 161"/>
              <p:cNvSpPr/>
              <p:nvPr/>
            </p:nvSpPr>
            <p:spPr>
              <a:xfrm>
                <a:off x="2927696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3" name="Oval 162"/>
              <p:cNvSpPr/>
              <p:nvPr/>
            </p:nvSpPr>
            <p:spPr>
              <a:xfrm>
                <a:off x="3003896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4" name="Right Triangle 163"/>
              <p:cNvSpPr/>
              <p:nvPr/>
            </p:nvSpPr>
            <p:spPr>
              <a:xfrm rot="10800000">
                <a:off x="2857500" y="3188455"/>
                <a:ext cx="647696" cy="232494"/>
              </a:xfrm>
              <a:prstGeom prst="rtTriangl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5" name="Freeform 164"/>
              <p:cNvSpPr/>
              <p:nvPr/>
            </p:nvSpPr>
            <p:spPr>
              <a:xfrm>
                <a:off x="2863850" y="3200400"/>
                <a:ext cx="2717430" cy="228600"/>
              </a:xfrm>
              <a:custGeom>
                <a:avLst/>
                <a:gdLst>
                  <a:gd name="connsiteX0" fmla="*/ 0 w 2714625"/>
                  <a:gd name="connsiteY0" fmla="*/ 0 h 228600"/>
                  <a:gd name="connsiteX1" fmla="*/ 638175 w 2714625"/>
                  <a:gd name="connsiteY1" fmla="*/ 228600 h 228600"/>
                  <a:gd name="connsiteX2" fmla="*/ 2714625 w 2714625"/>
                  <a:gd name="connsiteY2" fmla="*/ 225425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14625" h="228600">
                    <a:moveTo>
                      <a:pt x="0" y="0"/>
                    </a:moveTo>
                    <a:lnTo>
                      <a:pt x="638175" y="228600"/>
                    </a:lnTo>
                    <a:lnTo>
                      <a:pt x="2714625" y="225425"/>
                    </a:lnTo>
                  </a:path>
                </a:pathLst>
              </a:custGeom>
              <a:ln>
                <a:solidFill>
                  <a:srgbClr val="00009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6" name="Oval 165"/>
              <p:cNvSpPr/>
              <p:nvPr/>
            </p:nvSpPr>
            <p:spPr>
              <a:xfrm>
                <a:off x="3079805" y="29801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7" name="Oval 166"/>
              <p:cNvSpPr/>
              <p:nvPr/>
            </p:nvSpPr>
            <p:spPr>
              <a:xfrm>
                <a:off x="3156986" y="29801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8" name="Oval 167"/>
              <p:cNvSpPr/>
              <p:nvPr/>
            </p:nvSpPr>
            <p:spPr>
              <a:xfrm>
                <a:off x="3233186" y="29800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9" name="Oval 168"/>
              <p:cNvSpPr/>
              <p:nvPr/>
            </p:nvSpPr>
            <p:spPr>
              <a:xfrm>
                <a:off x="3308516" y="298221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0" name="Oval 169"/>
              <p:cNvSpPr/>
              <p:nvPr/>
            </p:nvSpPr>
            <p:spPr>
              <a:xfrm>
                <a:off x="3385697" y="298215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1" name="Oval 170"/>
              <p:cNvSpPr/>
              <p:nvPr/>
            </p:nvSpPr>
            <p:spPr>
              <a:xfrm>
                <a:off x="3461897" y="298210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2" name="Oval 171"/>
              <p:cNvSpPr/>
              <p:nvPr/>
            </p:nvSpPr>
            <p:spPr>
              <a:xfrm>
                <a:off x="3537806" y="298251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3" name="Oval 172"/>
              <p:cNvSpPr/>
              <p:nvPr/>
            </p:nvSpPr>
            <p:spPr>
              <a:xfrm>
                <a:off x="3614987" y="298245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4" name="Oval 173"/>
              <p:cNvSpPr/>
              <p:nvPr/>
            </p:nvSpPr>
            <p:spPr>
              <a:xfrm>
                <a:off x="3691187" y="29824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5" name="Oval 174"/>
              <p:cNvSpPr/>
              <p:nvPr/>
            </p:nvSpPr>
            <p:spPr>
              <a:xfrm>
                <a:off x="3764143" y="29772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6" name="Oval 175"/>
              <p:cNvSpPr/>
              <p:nvPr/>
            </p:nvSpPr>
            <p:spPr>
              <a:xfrm>
                <a:off x="3841324" y="297723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7" name="Oval 176"/>
              <p:cNvSpPr/>
              <p:nvPr/>
            </p:nvSpPr>
            <p:spPr>
              <a:xfrm>
                <a:off x="3917524" y="297717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8" name="Oval 177"/>
              <p:cNvSpPr/>
              <p:nvPr/>
            </p:nvSpPr>
            <p:spPr>
              <a:xfrm>
                <a:off x="3993433" y="297758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9" name="Oval 178"/>
              <p:cNvSpPr/>
              <p:nvPr/>
            </p:nvSpPr>
            <p:spPr>
              <a:xfrm>
                <a:off x="4070614" y="297752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0" name="Oval 179"/>
              <p:cNvSpPr/>
              <p:nvPr/>
            </p:nvSpPr>
            <p:spPr>
              <a:xfrm>
                <a:off x="4146814" y="297747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1" name="Oval 180"/>
              <p:cNvSpPr/>
              <p:nvPr/>
            </p:nvSpPr>
            <p:spPr>
              <a:xfrm>
                <a:off x="4222144" y="29796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2" name="Oval 181"/>
              <p:cNvSpPr/>
              <p:nvPr/>
            </p:nvSpPr>
            <p:spPr>
              <a:xfrm>
                <a:off x="4299325" y="297954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3" name="Oval 182"/>
              <p:cNvSpPr/>
              <p:nvPr/>
            </p:nvSpPr>
            <p:spPr>
              <a:xfrm>
                <a:off x="4375525" y="297949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4" name="Oval 183"/>
              <p:cNvSpPr/>
              <p:nvPr/>
            </p:nvSpPr>
            <p:spPr>
              <a:xfrm>
                <a:off x="4451434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5" name="Oval 184"/>
              <p:cNvSpPr/>
              <p:nvPr/>
            </p:nvSpPr>
            <p:spPr>
              <a:xfrm>
                <a:off x="4528615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6" name="Oval 185"/>
              <p:cNvSpPr/>
              <p:nvPr/>
            </p:nvSpPr>
            <p:spPr>
              <a:xfrm>
                <a:off x="4604815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7" name="Oval 186"/>
              <p:cNvSpPr/>
              <p:nvPr/>
            </p:nvSpPr>
            <p:spPr>
              <a:xfrm>
                <a:off x="4679315" y="297903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8" name="Oval 187"/>
              <p:cNvSpPr/>
              <p:nvPr/>
            </p:nvSpPr>
            <p:spPr>
              <a:xfrm>
                <a:off x="4756496" y="297898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9" name="Oval 188"/>
              <p:cNvSpPr/>
              <p:nvPr/>
            </p:nvSpPr>
            <p:spPr>
              <a:xfrm>
                <a:off x="4832696" y="297892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0" name="Oval 189"/>
              <p:cNvSpPr/>
              <p:nvPr/>
            </p:nvSpPr>
            <p:spPr>
              <a:xfrm>
                <a:off x="4908605" y="297933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1" name="Oval 190"/>
              <p:cNvSpPr/>
              <p:nvPr/>
            </p:nvSpPr>
            <p:spPr>
              <a:xfrm>
                <a:off x="4985786" y="297928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2" name="Oval 191"/>
              <p:cNvSpPr/>
              <p:nvPr/>
            </p:nvSpPr>
            <p:spPr>
              <a:xfrm>
                <a:off x="5061986" y="297922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3" name="Oval 192"/>
              <p:cNvSpPr/>
              <p:nvPr/>
            </p:nvSpPr>
            <p:spPr>
              <a:xfrm>
                <a:off x="5137316" y="298135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4" name="Oval 193"/>
              <p:cNvSpPr/>
              <p:nvPr/>
            </p:nvSpPr>
            <p:spPr>
              <a:xfrm>
                <a:off x="5214497" y="29812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5" name="Oval 194"/>
              <p:cNvSpPr/>
              <p:nvPr/>
            </p:nvSpPr>
            <p:spPr>
              <a:xfrm>
                <a:off x="5290697" y="29812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6" name="Oval 195"/>
              <p:cNvSpPr/>
              <p:nvPr/>
            </p:nvSpPr>
            <p:spPr>
              <a:xfrm>
                <a:off x="5366606" y="298164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7" name="Oval 196"/>
              <p:cNvSpPr/>
              <p:nvPr/>
            </p:nvSpPr>
            <p:spPr>
              <a:xfrm>
                <a:off x="5443787" y="298159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8" name="Oval 197"/>
              <p:cNvSpPr/>
              <p:nvPr/>
            </p:nvSpPr>
            <p:spPr>
              <a:xfrm>
                <a:off x="5519987" y="298153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99" name="Group 198"/>
            <p:cNvGrpSpPr/>
            <p:nvPr/>
          </p:nvGrpSpPr>
          <p:grpSpPr>
            <a:xfrm rot="18312533">
              <a:off x="6943850" y="1451770"/>
              <a:ext cx="1291891" cy="194951"/>
              <a:chOff x="2850515" y="2977176"/>
              <a:chExt cx="2730765" cy="451824"/>
            </a:xfrm>
          </p:grpSpPr>
          <p:sp>
            <p:nvSpPr>
              <p:cNvPr id="200" name="Rectangle 199"/>
              <p:cNvSpPr/>
              <p:nvPr/>
            </p:nvSpPr>
            <p:spPr>
              <a:xfrm>
                <a:off x="2863850" y="3164206"/>
                <a:ext cx="2717430" cy="45719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1" name="Rectangle 200"/>
              <p:cNvSpPr/>
              <p:nvPr/>
            </p:nvSpPr>
            <p:spPr>
              <a:xfrm>
                <a:off x="3461897" y="3188456"/>
                <a:ext cx="2119383" cy="23249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2" name="Oval 201"/>
              <p:cNvSpPr/>
              <p:nvPr/>
            </p:nvSpPr>
            <p:spPr>
              <a:xfrm>
                <a:off x="2850515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3" name="Oval 202"/>
              <p:cNvSpPr/>
              <p:nvPr/>
            </p:nvSpPr>
            <p:spPr>
              <a:xfrm>
                <a:off x="2927696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4" name="Oval 203"/>
              <p:cNvSpPr/>
              <p:nvPr/>
            </p:nvSpPr>
            <p:spPr>
              <a:xfrm>
                <a:off x="3003896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5" name="Right Triangle 204"/>
              <p:cNvSpPr/>
              <p:nvPr/>
            </p:nvSpPr>
            <p:spPr>
              <a:xfrm rot="10800000">
                <a:off x="2857500" y="3188455"/>
                <a:ext cx="647696" cy="232494"/>
              </a:xfrm>
              <a:prstGeom prst="rtTriangl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6" name="Freeform 205"/>
              <p:cNvSpPr/>
              <p:nvPr/>
            </p:nvSpPr>
            <p:spPr>
              <a:xfrm>
                <a:off x="2863850" y="3200400"/>
                <a:ext cx="2717430" cy="228600"/>
              </a:xfrm>
              <a:custGeom>
                <a:avLst/>
                <a:gdLst>
                  <a:gd name="connsiteX0" fmla="*/ 0 w 2714625"/>
                  <a:gd name="connsiteY0" fmla="*/ 0 h 228600"/>
                  <a:gd name="connsiteX1" fmla="*/ 638175 w 2714625"/>
                  <a:gd name="connsiteY1" fmla="*/ 228600 h 228600"/>
                  <a:gd name="connsiteX2" fmla="*/ 2714625 w 2714625"/>
                  <a:gd name="connsiteY2" fmla="*/ 225425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14625" h="228600">
                    <a:moveTo>
                      <a:pt x="0" y="0"/>
                    </a:moveTo>
                    <a:lnTo>
                      <a:pt x="638175" y="228600"/>
                    </a:lnTo>
                    <a:lnTo>
                      <a:pt x="2714625" y="225425"/>
                    </a:lnTo>
                  </a:path>
                </a:pathLst>
              </a:custGeom>
              <a:ln>
                <a:solidFill>
                  <a:srgbClr val="00009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7" name="Oval 206"/>
              <p:cNvSpPr/>
              <p:nvPr/>
            </p:nvSpPr>
            <p:spPr>
              <a:xfrm>
                <a:off x="3079805" y="29801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8" name="Oval 207"/>
              <p:cNvSpPr/>
              <p:nvPr/>
            </p:nvSpPr>
            <p:spPr>
              <a:xfrm>
                <a:off x="3156986" y="29801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9" name="Oval 208"/>
              <p:cNvSpPr/>
              <p:nvPr/>
            </p:nvSpPr>
            <p:spPr>
              <a:xfrm>
                <a:off x="3233186" y="29800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0" name="Oval 209"/>
              <p:cNvSpPr/>
              <p:nvPr/>
            </p:nvSpPr>
            <p:spPr>
              <a:xfrm>
                <a:off x="3308516" y="298221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1" name="Oval 210"/>
              <p:cNvSpPr/>
              <p:nvPr/>
            </p:nvSpPr>
            <p:spPr>
              <a:xfrm>
                <a:off x="3385697" y="298215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2" name="Oval 211"/>
              <p:cNvSpPr/>
              <p:nvPr/>
            </p:nvSpPr>
            <p:spPr>
              <a:xfrm>
                <a:off x="3461897" y="298210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3" name="Oval 212"/>
              <p:cNvSpPr/>
              <p:nvPr/>
            </p:nvSpPr>
            <p:spPr>
              <a:xfrm>
                <a:off x="3537806" y="298251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4" name="Oval 213"/>
              <p:cNvSpPr/>
              <p:nvPr/>
            </p:nvSpPr>
            <p:spPr>
              <a:xfrm>
                <a:off x="3614987" y="298245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5" name="Oval 214"/>
              <p:cNvSpPr/>
              <p:nvPr/>
            </p:nvSpPr>
            <p:spPr>
              <a:xfrm>
                <a:off x="3691187" y="29824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6" name="Oval 215"/>
              <p:cNvSpPr/>
              <p:nvPr/>
            </p:nvSpPr>
            <p:spPr>
              <a:xfrm>
                <a:off x="3764143" y="29772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7" name="Oval 216"/>
              <p:cNvSpPr/>
              <p:nvPr/>
            </p:nvSpPr>
            <p:spPr>
              <a:xfrm>
                <a:off x="3841324" y="297723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8" name="Oval 217"/>
              <p:cNvSpPr/>
              <p:nvPr/>
            </p:nvSpPr>
            <p:spPr>
              <a:xfrm>
                <a:off x="3917524" y="297717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9" name="Oval 218"/>
              <p:cNvSpPr/>
              <p:nvPr/>
            </p:nvSpPr>
            <p:spPr>
              <a:xfrm>
                <a:off x="3993433" y="297758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0" name="Oval 219"/>
              <p:cNvSpPr/>
              <p:nvPr/>
            </p:nvSpPr>
            <p:spPr>
              <a:xfrm>
                <a:off x="4070614" y="297752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1" name="Oval 220"/>
              <p:cNvSpPr/>
              <p:nvPr/>
            </p:nvSpPr>
            <p:spPr>
              <a:xfrm>
                <a:off x="4146814" y="297747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2" name="Oval 221"/>
              <p:cNvSpPr/>
              <p:nvPr/>
            </p:nvSpPr>
            <p:spPr>
              <a:xfrm>
                <a:off x="4222144" y="29796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3" name="Oval 222"/>
              <p:cNvSpPr/>
              <p:nvPr/>
            </p:nvSpPr>
            <p:spPr>
              <a:xfrm>
                <a:off x="4299325" y="297954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4" name="Oval 223"/>
              <p:cNvSpPr/>
              <p:nvPr/>
            </p:nvSpPr>
            <p:spPr>
              <a:xfrm>
                <a:off x="4375525" y="297949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5" name="Oval 224"/>
              <p:cNvSpPr/>
              <p:nvPr/>
            </p:nvSpPr>
            <p:spPr>
              <a:xfrm>
                <a:off x="4451434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6" name="Oval 225"/>
              <p:cNvSpPr/>
              <p:nvPr/>
            </p:nvSpPr>
            <p:spPr>
              <a:xfrm>
                <a:off x="4528615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7" name="Oval 226"/>
              <p:cNvSpPr/>
              <p:nvPr/>
            </p:nvSpPr>
            <p:spPr>
              <a:xfrm>
                <a:off x="4604815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8" name="Oval 227"/>
              <p:cNvSpPr/>
              <p:nvPr/>
            </p:nvSpPr>
            <p:spPr>
              <a:xfrm>
                <a:off x="4679315" y="297903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9" name="Oval 228"/>
              <p:cNvSpPr/>
              <p:nvPr/>
            </p:nvSpPr>
            <p:spPr>
              <a:xfrm>
                <a:off x="4756496" y="297898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0" name="Oval 229"/>
              <p:cNvSpPr/>
              <p:nvPr/>
            </p:nvSpPr>
            <p:spPr>
              <a:xfrm>
                <a:off x="4832696" y="297892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1" name="Oval 230"/>
              <p:cNvSpPr/>
              <p:nvPr/>
            </p:nvSpPr>
            <p:spPr>
              <a:xfrm>
                <a:off x="4908605" y="297933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2" name="Oval 231"/>
              <p:cNvSpPr/>
              <p:nvPr/>
            </p:nvSpPr>
            <p:spPr>
              <a:xfrm>
                <a:off x="4985786" y="297928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3" name="Oval 232"/>
              <p:cNvSpPr/>
              <p:nvPr/>
            </p:nvSpPr>
            <p:spPr>
              <a:xfrm>
                <a:off x="5061986" y="297922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4" name="Oval 233"/>
              <p:cNvSpPr/>
              <p:nvPr/>
            </p:nvSpPr>
            <p:spPr>
              <a:xfrm>
                <a:off x="5137316" y="298135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5" name="Oval 234"/>
              <p:cNvSpPr/>
              <p:nvPr/>
            </p:nvSpPr>
            <p:spPr>
              <a:xfrm>
                <a:off x="5214497" y="29812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6" name="Oval 235"/>
              <p:cNvSpPr/>
              <p:nvPr/>
            </p:nvSpPr>
            <p:spPr>
              <a:xfrm>
                <a:off x="5290697" y="29812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7" name="Oval 236"/>
              <p:cNvSpPr/>
              <p:nvPr/>
            </p:nvSpPr>
            <p:spPr>
              <a:xfrm>
                <a:off x="5366606" y="298164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8" name="Oval 237"/>
              <p:cNvSpPr/>
              <p:nvPr/>
            </p:nvSpPr>
            <p:spPr>
              <a:xfrm>
                <a:off x="5443787" y="298159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9" name="Oval 238"/>
              <p:cNvSpPr/>
              <p:nvPr/>
            </p:nvSpPr>
            <p:spPr>
              <a:xfrm>
                <a:off x="5519987" y="298153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40" name="Group 239"/>
            <p:cNvGrpSpPr/>
            <p:nvPr/>
          </p:nvGrpSpPr>
          <p:grpSpPr>
            <a:xfrm rot="18604752">
              <a:off x="7102601" y="1700101"/>
              <a:ext cx="1291891" cy="194951"/>
              <a:chOff x="2850515" y="2977176"/>
              <a:chExt cx="2730765" cy="451824"/>
            </a:xfrm>
          </p:grpSpPr>
          <p:sp>
            <p:nvSpPr>
              <p:cNvPr id="241" name="Rectangle 240"/>
              <p:cNvSpPr/>
              <p:nvPr/>
            </p:nvSpPr>
            <p:spPr>
              <a:xfrm>
                <a:off x="2863850" y="3164206"/>
                <a:ext cx="2717430" cy="45719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2" name="Rectangle 241"/>
              <p:cNvSpPr/>
              <p:nvPr/>
            </p:nvSpPr>
            <p:spPr>
              <a:xfrm>
                <a:off x="3461897" y="3188456"/>
                <a:ext cx="2119383" cy="23249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3" name="Oval 242"/>
              <p:cNvSpPr/>
              <p:nvPr/>
            </p:nvSpPr>
            <p:spPr>
              <a:xfrm>
                <a:off x="2850515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4" name="Oval 243"/>
              <p:cNvSpPr/>
              <p:nvPr/>
            </p:nvSpPr>
            <p:spPr>
              <a:xfrm>
                <a:off x="2927696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5" name="Oval 244"/>
              <p:cNvSpPr/>
              <p:nvPr/>
            </p:nvSpPr>
            <p:spPr>
              <a:xfrm>
                <a:off x="3003896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6" name="Right Triangle 245"/>
              <p:cNvSpPr/>
              <p:nvPr/>
            </p:nvSpPr>
            <p:spPr>
              <a:xfrm rot="10800000">
                <a:off x="2857500" y="3188455"/>
                <a:ext cx="647696" cy="232494"/>
              </a:xfrm>
              <a:prstGeom prst="rtTriangl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7" name="Freeform 246"/>
              <p:cNvSpPr/>
              <p:nvPr/>
            </p:nvSpPr>
            <p:spPr>
              <a:xfrm>
                <a:off x="2863850" y="3200400"/>
                <a:ext cx="2717430" cy="228600"/>
              </a:xfrm>
              <a:custGeom>
                <a:avLst/>
                <a:gdLst>
                  <a:gd name="connsiteX0" fmla="*/ 0 w 2714625"/>
                  <a:gd name="connsiteY0" fmla="*/ 0 h 228600"/>
                  <a:gd name="connsiteX1" fmla="*/ 638175 w 2714625"/>
                  <a:gd name="connsiteY1" fmla="*/ 228600 h 228600"/>
                  <a:gd name="connsiteX2" fmla="*/ 2714625 w 2714625"/>
                  <a:gd name="connsiteY2" fmla="*/ 225425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14625" h="228600">
                    <a:moveTo>
                      <a:pt x="0" y="0"/>
                    </a:moveTo>
                    <a:lnTo>
                      <a:pt x="638175" y="228600"/>
                    </a:lnTo>
                    <a:lnTo>
                      <a:pt x="2714625" y="225425"/>
                    </a:lnTo>
                  </a:path>
                </a:pathLst>
              </a:custGeom>
              <a:ln>
                <a:solidFill>
                  <a:srgbClr val="00009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8" name="Oval 247"/>
              <p:cNvSpPr/>
              <p:nvPr/>
            </p:nvSpPr>
            <p:spPr>
              <a:xfrm>
                <a:off x="3079805" y="29801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9" name="Oval 248"/>
              <p:cNvSpPr/>
              <p:nvPr/>
            </p:nvSpPr>
            <p:spPr>
              <a:xfrm>
                <a:off x="3156986" y="29801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0" name="Oval 249"/>
              <p:cNvSpPr/>
              <p:nvPr/>
            </p:nvSpPr>
            <p:spPr>
              <a:xfrm>
                <a:off x="3233186" y="29800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1" name="Oval 250"/>
              <p:cNvSpPr/>
              <p:nvPr/>
            </p:nvSpPr>
            <p:spPr>
              <a:xfrm>
                <a:off x="3308516" y="298221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2" name="Oval 251"/>
              <p:cNvSpPr/>
              <p:nvPr/>
            </p:nvSpPr>
            <p:spPr>
              <a:xfrm>
                <a:off x="3385697" y="298215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3" name="Oval 252"/>
              <p:cNvSpPr/>
              <p:nvPr/>
            </p:nvSpPr>
            <p:spPr>
              <a:xfrm>
                <a:off x="3461897" y="298210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4" name="Oval 253"/>
              <p:cNvSpPr/>
              <p:nvPr/>
            </p:nvSpPr>
            <p:spPr>
              <a:xfrm>
                <a:off x="3537806" y="298251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5" name="Oval 254"/>
              <p:cNvSpPr/>
              <p:nvPr/>
            </p:nvSpPr>
            <p:spPr>
              <a:xfrm>
                <a:off x="3614987" y="298245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6" name="Oval 255"/>
              <p:cNvSpPr/>
              <p:nvPr/>
            </p:nvSpPr>
            <p:spPr>
              <a:xfrm>
                <a:off x="3691187" y="29824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7" name="Oval 256"/>
              <p:cNvSpPr/>
              <p:nvPr/>
            </p:nvSpPr>
            <p:spPr>
              <a:xfrm>
                <a:off x="3764143" y="29772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8" name="Oval 257"/>
              <p:cNvSpPr/>
              <p:nvPr/>
            </p:nvSpPr>
            <p:spPr>
              <a:xfrm>
                <a:off x="3841324" y="297723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9" name="Oval 258"/>
              <p:cNvSpPr/>
              <p:nvPr/>
            </p:nvSpPr>
            <p:spPr>
              <a:xfrm>
                <a:off x="3917524" y="297717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0" name="Oval 259"/>
              <p:cNvSpPr/>
              <p:nvPr/>
            </p:nvSpPr>
            <p:spPr>
              <a:xfrm>
                <a:off x="3993433" y="297758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1" name="Oval 260"/>
              <p:cNvSpPr/>
              <p:nvPr/>
            </p:nvSpPr>
            <p:spPr>
              <a:xfrm>
                <a:off x="4070614" y="297752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2" name="Oval 261"/>
              <p:cNvSpPr/>
              <p:nvPr/>
            </p:nvSpPr>
            <p:spPr>
              <a:xfrm>
                <a:off x="4146814" y="297747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3" name="Oval 262"/>
              <p:cNvSpPr/>
              <p:nvPr/>
            </p:nvSpPr>
            <p:spPr>
              <a:xfrm>
                <a:off x="4222144" y="29796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4" name="Oval 263"/>
              <p:cNvSpPr/>
              <p:nvPr/>
            </p:nvSpPr>
            <p:spPr>
              <a:xfrm>
                <a:off x="4299325" y="297954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5" name="Oval 264"/>
              <p:cNvSpPr/>
              <p:nvPr/>
            </p:nvSpPr>
            <p:spPr>
              <a:xfrm>
                <a:off x="4375525" y="297949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6" name="Oval 265"/>
              <p:cNvSpPr/>
              <p:nvPr/>
            </p:nvSpPr>
            <p:spPr>
              <a:xfrm>
                <a:off x="4451434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7" name="Oval 266"/>
              <p:cNvSpPr/>
              <p:nvPr/>
            </p:nvSpPr>
            <p:spPr>
              <a:xfrm>
                <a:off x="4528615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8" name="Oval 267"/>
              <p:cNvSpPr/>
              <p:nvPr/>
            </p:nvSpPr>
            <p:spPr>
              <a:xfrm>
                <a:off x="4604815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9" name="Oval 268"/>
              <p:cNvSpPr/>
              <p:nvPr/>
            </p:nvSpPr>
            <p:spPr>
              <a:xfrm>
                <a:off x="4679315" y="297903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0" name="Oval 269"/>
              <p:cNvSpPr/>
              <p:nvPr/>
            </p:nvSpPr>
            <p:spPr>
              <a:xfrm>
                <a:off x="4756496" y="297898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1" name="Oval 270"/>
              <p:cNvSpPr/>
              <p:nvPr/>
            </p:nvSpPr>
            <p:spPr>
              <a:xfrm>
                <a:off x="4832696" y="297892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2" name="Oval 271"/>
              <p:cNvSpPr/>
              <p:nvPr/>
            </p:nvSpPr>
            <p:spPr>
              <a:xfrm>
                <a:off x="4908605" y="297933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3" name="Oval 272"/>
              <p:cNvSpPr/>
              <p:nvPr/>
            </p:nvSpPr>
            <p:spPr>
              <a:xfrm>
                <a:off x="4985786" y="297928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4" name="Oval 273"/>
              <p:cNvSpPr/>
              <p:nvPr/>
            </p:nvSpPr>
            <p:spPr>
              <a:xfrm>
                <a:off x="5061986" y="297922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5" name="Oval 274"/>
              <p:cNvSpPr/>
              <p:nvPr/>
            </p:nvSpPr>
            <p:spPr>
              <a:xfrm>
                <a:off x="5137316" y="298135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6" name="Oval 275"/>
              <p:cNvSpPr/>
              <p:nvPr/>
            </p:nvSpPr>
            <p:spPr>
              <a:xfrm>
                <a:off x="5214497" y="29812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7" name="Oval 276"/>
              <p:cNvSpPr/>
              <p:nvPr/>
            </p:nvSpPr>
            <p:spPr>
              <a:xfrm>
                <a:off x="5290697" y="29812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8" name="Oval 277"/>
              <p:cNvSpPr/>
              <p:nvPr/>
            </p:nvSpPr>
            <p:spPr>
              <a:xfrm>
                <a:off x="5366606" y="298164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9" name="Oval 278"/>
              <p:cNvSpPr/>
              <p:nvPr/>
            </p:nvSpPr>
            <p:spPr>
              <a:xfrm>
                <a:off x="5443787" y="298159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0" name="Oval 279"/>
              <p:cNvSpPr/>
              <p:nvPr/>
            </p:nvSpPr>
            <p:spPr>
              <a:xfrm>
                <a:off x="5519987" y="298153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82" name="Group 281"/>
            <p:cNvGrpSpPr/>
            <p:nvPr/>
          </p:nvGrpSpPr>
          <p:grpSpPr>
            <a:xfrm rot="18959329">
              <a:off x="7248265" y="1979849"/>
              <a:ext cx="1291891" cy="194951"/>
              <a:chOff x="2850515" y="2977176"/>
              <a:chExt cx="2730765" cy="451824"/>
            </a:xfrm>
          </p:grpSpPr>
          <p:sp>
            <p:nvSpPr>
              <p:cNvPr id="283" name="Rectangle 282"/>
              <p:cNvSpPr/>
              <p:nvPr/>
            </p:nvSpPr>
            <p:spPr>
              <a:xfrm>
                <a:off x="2863850" y="3164206"/>
                <a:ext cx="2717430" cy="45719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4" name="Rectangle 283"/>
              <p:cNvSpPr/>
              <p:nvPr/>
            </p:nvSpPr>
            <p:spPr>
              <a:xfrm>
                <a:off x="3461897" y="3188456"/>
                <a:ext cx="2119383" cy="23249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5" name="Oval 284"/>
              <p:cNvSpPr/>
              <p:nvPr/>
            </p:nvSpPr>
            <p:spPr>
              <a:xfrm>
                <a:off x="2850515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6" name="Oval 285"/>
              <p:cNvSpPr/>
              <p:nvPr/>
            </p:nvSpPr>
            <p:spPr>
              <a:xfrm>
                <a:off x="2927696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7" name="Oval 286"/>
              <p:cNvSpPr/>
              <p:nvPr/>
            </p:nvSpPr>
            <p:spPr>
              <a:xfrm>
                <a:off x="3003896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8" name="Right Triangle 287"/>
              <p:cNvSpPr/>
              <p:nvPr/>
            </p:nvSpPr>
            <p:spPr>
              <a:xfrm rot="10800000">
                <a:off x="2857500" y="3188455"/>
                <a:ext cx="647696" cy="232494"/>
              </a:xfrm>
              <a:prstGeom prst="rtTriangl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9" name="Freeform 288"/>
              <p:cNvSpPr/>
              <p:nvPr/>
            </p:nvSpPr>
            <p:spPr>
              <a:xfrm>
                <a:off x="2863850" y="3200400"/>
                <a:ext cx="2717430" cy="228600"/>
              </a:xfrm>
              <a:custGeom>
                <a:avLst/>
                <a:gdLst>
                  <a:gd name="connsiteX0" fmla="*/ 0 w 2714625"/>
                  <a:gd name="connsiteY0" fmla="*/ 0 h 228600"/>
                  <a:gd name="connsiteX1" fmla="*/ 638175 w 2714625"/>
                  <a:gd name="connsiteY1" fmla="*/ 228600 h 228600"/>
                  <a:gd name="connsiteX2" fmla="*/ 2714625 w 2714625"/>
                  <a:gd name="connsiteY2" fmla="*/ 225425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14625" h="228600">
                    <a:moveTo>
                      <a:pt x="0" y="0"/>
                    </a:moveTo>
                    <a:lnTo>
                      <a:pt x="638175" y="228600"/>
                    </a:lnTo>
                    <a:lnTo>
                      <a:pt x="2714625" y="225425"/>
                    </a:lnTo>
                  </a:path>
                </a:pathLst>
              </a:custGeom>
              <a:ln>
                <a:solidFill>
                  <a:srgbClr val="00009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0" name="Oval 289"/>
              <p:cNvSpPr/>
              <p:nvPr/>
            </p:nvSpPr>
            <p:spPr>
              <a:xfrm>
                <a:off x="3079805" y="29801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1" name="Oval 290"/>
              <p:cNvSpPr/>
              <p:nvPr/>
            </p:nvSpPr>
            <p:spPr>
              <a:xfrm>
                <a:off x="3156986" y="29801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2" name="Oval 291"/>
              <p:cNvSpPr/>
              <p:nvPr/>
            </p:nvSpPr>
            <p:spPr>
              <a:xfrm>
                <a:off x="3233186" y="29800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3" name="Oval 292"/>
              <p:cNvSpPr/>
              <p:nvPr/>
            </p:nvSpPr>
            <p:spPr>
              <a:xfrm>
                <a:off x="3308516" y="298221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4" name="Oval 293"/>
              <p:cNvSpPr/>
              <p:nvPr/>
            </p:nvSpPr>
            <p:spPr>
              <a:xfrm>
                <a:off x="3385697" y="298215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5" name="Oval 294"/>
              <p:cNvSpPr/>
              <p:nvPr/>
            </p:nvSpPr>
            <p:spPr>
              <a:xfrm>
                <a:off x="3461897" y="298210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6" name="Oval 295"/>
              <p:cNvSpPr/>
              <p:nvPr/>
            </p:nvSpPr>
            <p:spPr>
              <a:xfrm>
                <a:off x="3537806" y="298251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7" name="Oval 296"/>
              <p:cNvSpPr/>
              <p:nvPr/>
            </p:nvSpPr>
            <p:spPr>
              <a:xfrm>
                <a:off x="3614987" y="298245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8" name="Oval 297"/>
              <p:cNvSpPr/>
              <p:nvPr/>
            </p:nvSpPr>
            <p:spPr>
              <a:xfrm>
                <a:off x="3691187" y="29824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9" name="Oval 298"/>
              <p:cNvSpPr/>
              <p:nvPr/>
            </p:nvSpPr>
            <p:spPr>
              <a:xfrm>
                <a:off x="3764143" y="29772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0" name="Oval 299"/>
              <p:cNvSpPr/>
              <p:nvPr/>
            </p:nvSpPr>
            <p:spPr>
              <a:xfrm>
                <a:off x="3841324" y="297723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1" name="Oval 300"/>
              <p:cNvSpPr/>
              <p:nvPr/>
            </p:nvSpPr>
            <p:spPr>
              <a:xfrm>
                <a:off x="3917524" y="297717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2" name="Oval 301"/>
              <p:cNvSpPr/>
              <p:nvPr/>
            </p:nvSpPr>
            <p:spPr>
              <a:xfrm>
                <a:off x="3993433" y="297758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3" name="Oval 302"/>
              <p:cNvSpPr/>
              <p:nvPr/>
            </p:nvSpPr>
            <p:spPr>
              <a:xfrm>
                <a:off x="4070614" y="297752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4" name="Oval 303"/>
              <p:cNvSpPr/>
              <p:nvPr/>
            </p:nvSpPr>
            <p:spPr>
              <a:xfrm>
                <a:off x="4146814" y="297747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5" name="Oval 304"/>
              <p:cNvSpPr/>
              <p:nvPr/>
            </p:nvSpPr>
            <p:spPr>
              <a:xfrm>
                <a:off x="4222144" y="29796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6" name="Oval 305"/>
              <p:cNvSpPr/>
              <p:nvPr/>
            </p:nvSpPr>
            <p:spPr>
              <a:xfrm>
                <a:off x="4299325" y="297954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7" name="Oval 306"/>
              <p:cNvSpPr/>
              <p:nvPr/>
            </p:nvSpPr>
            <p:spPr>
              <a:xfrm>
                <a:off x="4375525" y="297949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8" name="Oval 307"/>
              <p:cNvSpPr/>
              <p:nvPr/>
            </p:nvSpPr>
            <p:spPr>
              <a:xfrm>
                <a:off x="4451434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9" name="Oval 308"/>
              <p:cNvSpPr/>
              <p:nvPr/>
            </p:nvSpPr>
            <p:spPr>
              <a:xfrm>
                <a:off x="4528615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0" name="Oval 309"/>
              <p:cNvSpPr/>
              <p:nvPr/>
            </p:nvSpPr>
            <p:spPr>
              <a:xfrm>
                <a:off x="4604815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1" name="Oval 310"/>
              <p:cNvSpPr/>
              <p:nvPr/>
            </p:nvSpPr>
            <p:spPr>
              <a:xfrm>
                <a:off x="4679315" y="297903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2" name="Oval 311"/>
              <p:cNvSpPr/>
              <p:nvPr/>
            </p:nvSpPr>
            <p:spPr>
              <a:xfrm>
                <a:off x="4756496" y="297898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3" name="Oval 312"/>
              <p:cNvSpPr/>
              <p:nvPr/>
            </p:nvSpPr>
            <p:spPr>
              <a:xfrm>
                <a:off x="4832696" y="297892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4" name="Oval 313"/>
              <p:cNvSpPr/>
              <p:nvPr/>
            </p:nvSpPr>
            <p:spPr>
              <a:xfrm>
                <a:off x="4908605" y="297933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5" name="Oval 314"/>
              <p:cNvSpPr/>
              <p:nvPr/>
            </p:nvSpPr>
            <p:spPr>
              <a:xfrm>
                <a:off x="4985786" y="297928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6" name="Oval 315"/>
              <p:cNvSpPr/>
              <p:nvPr/>
            </p:nvSpPr>
            <p:spPr>
              <a:xfrm>
                <a:off x="5061986" y="297922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7" name="Oval 316"/>
              <p:cNvSpPr/>
              <p:nvPr/>
            </p:nvSpPr>
            <p:spPr>
              <a:xfrm>
                <a:off x="5137316" y="298135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8" name="Oval 317"/>
              <p:cNvSpPr/>
              <p:nvPr/>
            </p:nvSpPr>
            <p:spPr>
              <a:xfrm>
                <a:off x="5214497" y="29812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9" name="Oval 318"/>
              <p:cNvSpPr/>
              <p:nvPr/>
            </p:nvSpPr>
            <p:spPr>
              <a:xfrm>
                <a:off x="5290697" y="29812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0" name="Oval 319"/>
              <p:cNvSpPr/>
              <p:nvPr/>
            </p:nvSpPr>
            <p:spPr>
              <a:xfrm>
                <a:off x="5366606" y="298164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1" name="Oval 320"/>
              <p:cNvSpPr/>
              <p:nvPr/>
            </p:nvSpPr>
            <p:spPr>
              <a:xfrm>
                <a:off x="5443787" y="298159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2" name="Oval 321"/>
              <p:cNvSpPr/>
              <p:nvPr/>
            </p:nvSpPr>
            <p:spPr>
              <a:xfrm>
                <a:off x="5519987" y="298153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323" name="Straight Arrow Connector 322"/>
            <p:cNvCxnSpPr/>
            <p:nvPr/>
          </p:nvCxnSpPr>
          <p:spPr>
            <a:xfrm flipV="1">
              <a:off x="5107767" y="3006995"/>
              <a:ext cx="2271206" cy="182052"/>
            </a:xfrm>
            <a:prstGeom prst="straightConnector1">
              <a:avLst/>
            </a:prstGeom>
            <a:ln w="15240">
              <a:solidFill>
                <a:schemeClr val="tx1"/>
              </a:solidFill>
              <a:prstDash val="sysDot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24" name="Group 323"/>
            <p:cNvGrpSpPr/>
            <p:nvPr/>
          </p:nvGrpSpPr>
          <p:grpSpPr>
            <a:xfrm rot="19625935">
              <a:off x="7401066" y="2622747"/>
              <a:ext cx="1291891" cy="194951"/>
              <a:chOff x="2850515" y="2977176"/>
              <a:chExt cx="2730765" cy="451824"/>
            </a:xfrm>
          </p:grpSpPr>
          <p:sp>
            <p:nvSpPr>
              <p:cNvPr id="325" name="Rectangle 324"/>
              <p:cNvSpPr/>
              <p:nvPr/>
            </p:nvSpPr>
            <p:spPr>
              <a:xfrm>
                <a:off x="2863850" y="3164206"/>
                <a:ext cx="2717430" cy="45719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6" name="Rectangle 325"/>
              <p:cNvSpPr/>
              <p:nvPr/>
            </p:nvSpPr>
            <p:spPr>
              <a:xfrm>
                <a:off x="3461897" y="3188456"/>
                <a:ext cx="2119383" cy="23249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7" name="Oval 326"/>
              <p:cNvSpPr/>
              <p:nvPr/>
            </p:nvSpPr>
            <p:spPr>
              <a:xfrm>
                <a:off x="2850515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8" name="Oval 327"/>
              <p:cNvSpPr/>
              <p:nvPr/>
            </p:nvSpPr>
            <p:spPr>
              <a:xfrm>
                <a:off x="2927696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9" name="Oval 328"/>
              <p:cNvSpPr/>
              <p:nvPr/>
            </p:nvSpPr>
            <p:spPr>
              <a:xfrm>
                <a:off x="3003896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0" name="Right Triangle 329"/>
              <p:cNvSpPr/>
              <p:nvPr/>
            </p:nvSpPr>
            <p:spPr>
              <a:xfrm rot="10800000">
                <a:off x="2857500" y="3188455"/>
                <a:ext cx="647696" cy="232494"/>
              </a:xfrm>
              <a:prstGeom prst="rtTriangl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1" name="Freeform 330"/>
              <p:cNvSpPr/>
              <p:nvPr/>
            </p:nvSpPr>
            <p:spPr>
              <a:xfrm>
                <a:off x="2863850" y="3200400"/>
                <a:ext cx="2717430" cy="228600"/>
              </a:xfrm>
              <a:custGeom>
                <a:avLst/>
                <a:gdLst>
                  <a:gd name="connsiteX0" fmla="*/ 0 w 2714625"/>
                  <a:gd name="connsiteY0" fmla="*/ 0 h 228600"/>
                  <a:gd name="connsiteX1" fmla="*/ 638175 w 2714625"/>
                  <a:gd name="connsiteY1" fmla="*/ 228600 h 228600"/>
                  <a:gd name="connsiteX2" fmla="*/ 2714625 w 2714625"/>
                  <a:gd name="connsiteY2" fmla="*/ 225425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14625" h="228600">
                    <a:moveTo>
                      <a:pt x="0" y="0"/>
                    </a:moveTo>
                    <a:lnTo>
                      <a:pt x="638175" y="228600"/>
                    </a:lnTo>
                    <a:lnTo>
                      <a:pt x="2714625" y="225425"/>
                    </a:lnTo>
                  </a:path>
                </a:pathLst>
              </a:custGeom>
              <a:ln>
                <a:solidFill>
                  <a:srgbClr val="00009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2" name="Oval 331"/>
              <p:cNvSpPr/>
              <p:nvPr/>
            </p:nvSpPr>
            <p:spPr>
              <a:xfrm>
                <a:off x="3079805" y="29801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3" name="Oval 332"/>
              <p:cNvSpPr/>
              <p:nvPr/>
            </p:nvSpPr>
            <p:spPr>
              <a:xfrm>
                <a:off x="3156986" y="29801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4" name="Oval 333"/>
              <p:cNvSpPr/>
              <p:nvPr/>
            </p:nvSpPr>
            <p:spPr>
              <a:xfrm>
                <a:off x="3233186" y="29800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5" name="Oval 334"/>
              <p:cNvSpPr/>
              <p:nvPr/>
            </p:nvSpPr>
            <p:spPr>
              <a:xfrm>
                <a:off x="3308516" y="298221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6" name="Oval 335"/>
              <p:cNvSpPr/>
              <p:nvPr/>
            </p:nvSpPr>
            <p:spPr>
              <a:xfrm>
                <a:off x="3385697" y="298215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7" name="Oval 336"/>
              <p:cNvSpPr/>
              <p:nvPr/>
            </p:nvSpPr>
            <p:spPr>
              <a:xfrm>
                <a:off x="3461897" y="298210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8" name="Oval 337"/>
              <p:cNvSpPr/>
              <p:nvPr/>
            </p:nvSpPr>
            <p:spPr>
              <a:xfrm>
                <a:off x="3537806" y="298251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9" name="Oval 338"/>
              <p:cNvSpPr/>
              <p:nvPr/>
            </p:nvSpPr>
            <p:spPr>
              <a:xfrm>
                <a:off x="3614987" y="298245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0" name="Oval 339"/>
              <p:cNvSpPr/>
              <p:nvPr/>
            </p:nvSpPr>
            <p:spPr>
              <a:xfrm>
                <a:off x="3691187" y="29824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1" name="Oval 340"/>
              <p:cNvSpPr/>
              <p:nvPr/>
            </p:nvSpPr>
            <p:spPr>
              <a:xfrm>
                <a:off x="3764143" y="29772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2" name="Oval 341"/>
              <p:cNvSpPr/>
              <p:nvPr/>
            </p:nvSpPr>
            <p:spPr>
              <a:xfrm>
                <a:off x="3841324" y="297723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3" name="Oval 342"/>
              <p:cNvSpPr/>
              <p:nvPr/>
            </p:nvSpPr>
            <p:spPr>
              <a:xfrm>
                <a:off x="3917524" y="297717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4" name="Oval 343"/>
              <p:cNvSpPr/>
              <p:nvPr/>
            </p:nvSpPr>
            <p:spPr>
              <a:xfrm>
                <a:off x="3993433" y="297758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5" name="Oval 344"/>
              <p:cNvSpPr/>
              <p:nvPr/>
            </p:nvSpPr>
            <p:spPr>
              <a:xfrm>
                <a:off x="4070614" y="297752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6" name="Oval 345"/>
              <p:cNvSpPr/>
              <p:nvPr/>
            </p:nvSpPr>
            <p:spPr>
              <a:xfrm>
                <a:off x="4146814" y="297747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7" name="Oval 346"/>
              <p:cNvSpPr/>
              <p:nvPr/>
            </p:nvSpPr>
            <p:spPr>
              <a:xfrm>
                <a:off x="4222144" y="29796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8" name="Oval 347"/>
              <p:cNvSpPr/>
              <p:nvPr/>
            </p:nvSpPr>
            <p:spPr>
              <a:xfrm>
                <a:off x="4299325" y="297954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9" name="Oval 348"/>
              <p:cNvSpPr/>
              <p:nvPr/>
            </p:nvSpPr>
            <p:spPr>
              <a:xfrm>
                <a:off x="4375525" y="297949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0" name="Oval 349"/>
              <p:cNvSpPr/>
              <p:nvPr/>
            </p:nvSpPr>
            <p:spPr>
              <a:xfrm>
                <a:off x="4451434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1" name="Oval 350"/>
              <p:cNvSpPr/>
              <p:nvPr/>
            </p:nvSpPr>
            <p:spPr>
              <a:xfrm>
                <a:off x="4528615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2" name="Oval 351"/>
              <p:cNvSpPr/>
              <p:nvPr/>
            </p:nvSpPr>
            <p:spPr>
              <a:xfrm>
                <a:off x="4604815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3" name="Oval 352"/>
              <p:cNvSpPr/>
              <p:nvPr/>
            </p:nvSpPr>
            <p:spPr>
              <a:xfrm>
                <a:off x="4679315" y="297903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4" name="Oval 353"/>
              <p:cNvSpPr/>
              <p:nvPr/>
            </p:nvSpPr>
            <p:spPr>
              <a:xfrm>
                <a:off x="4756496" y="297898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5" name="Oval 354"/>
              <p:cNvSpPr/>
              <p:nvPr/>
            </p:nvSpPr>
            <p:spPr>
              <a:xfrm>
                <a:off x="4832696" y="297892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6" name="Oval 355"/>
              <p:cNvSpPr/>
              <p:nvPr/>
            </p:nvSpPr>
            <p:spPr>
              <a:xfrm>
                <a:off x="4908605" y="297933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7" name="Oval 356"/>
              <p:cNvSpPr/>
              <p:nvPr/>
            </p:nvSpPr>
            <p:spPr>
              <a:xfrm>
                <a:off x="4985786" y="297928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8" name="Oval 357"/>
              <p:cNvSpPr/>
              <p:nvPr/>
            </p:nvSpPr>
            <p:spPr>
              <a:xfrm>
                <a:off x="5061986" y="297922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9" name="Oval 358"/>
              <p:cNvSpPr/>
              <p:nvPr/>
            </p:nvSpPr>
            <p:spPr>
              <a:xfrm>
                <a:off x="5137316" y="298135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0" name="Oval 359"/>
              <p:cNvSpPr/>
              <p:nvPr/>
            </p:nvSpPr>
            <p:spPr>
              <a:xfrm>
                <a:off x="5214497" y="29812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1" name="Oval 360"/>
              <p:cNvSpPr/>
              <p:nvPr/>
            </p:nvSpPr>
            <p:spPr>
              <a:xfrm>
                <a:off x="5290697" y="29812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2" name="Oval 361"/>
              <p:cNvSpPr/>
              <p:nvPr/>
            </p:nvSpPr>
            <p:spPr>
              <a:xfrm>
                <a:off x="5366606" y="298164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3" name="Oval 362"/>
              <p:cNvSpPr/>
              <p:nvPr/>
            </p:nvSpPr>
            <p:spPr>
              <a:xfrm>
                <a:off x="5443787" y="298159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4" name="Oval 363"/>
              <p:cNvSpPr/>
              <p:nvPr/>
            </p:nvSpPr>
            <p:spPr>
              <a:xfrm>
                <a:off x="5519987" y="298153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65" name="Group 364"/>
            <p:cNvGrpSpPr/>
            <p:nvPr/>
          </p:nvGrpSpPr>
          <p:grpSpPr>
            <a:xfrm rot="19276549">
              <a:off x="7352382" y="2295454"/>
              <a:ext cx="1291891" cy="194951"/>
              <a:chOff x="2850515" y="2977176"/>
              <a:chExt cx="2730765" cy="451824"/>
            </a:xfrm>
          </p:grpSpPr>
          <p:sp>
            <p:nvSpPr>
              <p:cNvPr id="366" name="Rectangle 365"/>
              <p:cNvSpPr/>
              <p:nvPr/>
            </p:nvSpPr>
            <p:spPr>
              <a:xfrm>
                <a:off x="2863850" y="3164206"/>
                <a:ext cx="2717430" cy="45719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7" name="Rectangle 366"/>
              <p:cNvSpPr/>
              <p:nvPr/>
            </p:nvSpPr>
            <p:spPr>
              <a:xfrm>
                <a:off x="3461897" y="3188456"/>
                <a:ext cx="2119383" cy="23249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8" name="Oval 367"/>
              <p:cNvSpPr/>
              <p:nvPr/>
            </p:nvSpPr>
            <p:spPr>
              <a:xfrm>
                <a:off x="2850515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9" name="Oval 368"/>
              <p:cNvSpPr/>
              <p:nvPr/>
            </p:nvSpPr>
            <p:spPr>
              <a:xfrm>
                <a:off x="2927696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0" name="Oval 369"/>
              <p:cNvSpPr/>
              <p:nvPr/>
            </p:nvSpPr>
            <p:spPr>
              <a:xfrm>
                <a:off x="3003896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1" name="Right Triangle 370"/>
              <p:cNvSpPr/>
              <p:nvPr/>
            </p:nvSpPr>
            <p:spPr>
              <a:xfrm rot="10800000">
                <a:off x="2857500" y="3188455"/>
                <a:ext cx="647696" cy="232494"/>
              </a:xfrm>
              <a:prstGeom prst="rtTriangl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2" name="Freeform 371"/>
              <p:cNvSpPr/>
              <p:nvPr/>
            </p:nvSpPr>
            <p:spPr>
              <a:xfrm>
                <a:off x="2863850" y="3200400"/>
                <a:ext cx="2717430" cy="228600"/>
              </a:xfrm>
              <a:custGeom>
                <a:avLst/>
                <a:gdLst>
                  <a:gd name="connsiteX0" fmla="*/ 0 w 2714625"/>
                  <a:gd name="connsiteY0" fmla="*/ 0 h 228600"/>
                  <a:gd name="connsiteX1" fmla="*/ 638175 w 2714625"/>
                  <a:gd name="connsiteY1" fmla="*/ 228600 h 228600"/>
                  <a:gd name="connsiteX2" fmla="*/ 2714625 w 2714625"/>
                  <a:gd name="connsiteY2" fmla="*/ 225425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14625" h="228600">
                    <a:moveTo>
                      <a:pt x="0" y="0"/>
                    </a:moveTo>
                    <a:lnTo>
                      <a:pt x="638175" y="228600"/>
                    </a:lnTo>
                    <a:lnTo>
                      <a:pt x="2714625" y="225425"/>
                    </a:lnTo>
                  </a:path>
                </a:pathLst>
              </a:custGeom>
              <a:ln>
                <a:solidFill>
                  <a:srgbClr val="00009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3" name="Oval 372"/>
              <p:cNvSpPr/>
              <p:nvPr/>
            </p:nvSpPr>
            <p:spPr>
              <a:xfrm>
                <a:off x="3079805" y="29801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4" name="Oval 373"/>
              <p:cNvSpPr/>
              <p:nvPr/>
            </p:nvSpPr>
            <p:spPr>
              <a:xfrm>
                <a:off x="3156986" y="29801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5" name="Oval 374"/>
              <p:cNvSpPr/>
              <p:nvPr/>
            </p:nvSpPr>
            <p:spPr>
              <a:xfrm>
                <a:off x="3233186" y="29800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6" name="Oval 375"/>
              <p:cNvSpPr/>
              <p:nvPr/>
            </p:nvSpPr>
            <p:spPr>
              <a:xfrm>
                <a:off x="3308516" y="298221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7" name="Oval 376"/>
              <p:cNvSpPr/>
              <p:nvPr/>
            </p:nvSpPr>
            <p:spPr>
              <a:xfrm>
                <a:off x="3385697" y="298215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8" name="Oval 377"/>
              <p:cNvSpPr/>
              <p:nvPr/>
            </p:nvSpPr>
            <p:spPr>
              <a:xfrm>
                <a:off x="3461897" y="298210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9" name="Oval 378"/>
              <p:cNvSpPr/>
              <p:nvPr/>
            </p:nvSpPr>
            <p:spPr>
              <a:xfrm>
                <a:off x="3537806" y="298251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0" name="Oval 379"/>
              <p:cNvSpPr/>
              <p:nvPr/>
            </p:nvSpPr>
            <p:spPr>
              <a:xfrm>
                <a:off x="3614987" y="298245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1" name="Oval 380"/>
              <p:cNvSpPr/>
              <p:nvPr/>
            </p:nvSpPr>
            <p:spPr>
              <a:xfrm>
                <a:off x="3691187" y="29824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2" name="Oval 381"/>
              <p:cNvSpPr/>
              <p:nvPr/>
            </p:nvSpPr>
            <p:spPr>
              <a:xfrm>
                <a:off x="3764143" y="29772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3" name="Oval 382"/>
              <p:cNvSpPr/>
              <p:nvPr/>
            </p:nvSpPr>
            <p:spPr>
              <a:xfrm>
                <a:off x="3841324" y="297723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4" name="Oval 383"/>
              <p:cNvSpPr/>
              <p:nvPr/>
            </p:nvSpPr>
            <p:spPr>
              <a:xfrm>
                <a:off x="3917524" y="297717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5" name="Oval 384"/>
              <p:cNvSpPr/>
              <p:nvPr/>
            </p:nvSpPr>
            <p:spPr>
              <a:xfrm>
                <a:off x="3993433" y="297758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6" name="Oval 385"/>
              <p:cNvSpPr/>
              <p:nvPr/>
            </p:nvSpPr>
            <p:spPr>
              <a:xfrm>
                <a:off x="4070614" y="297752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7" name="Oval 386"/>
              <p:cNvSpPr/>
              <p:nvPr/>
            </p:nvSpPr>
            <p:spPr>
              <a:xfrm>
                <a:off x="4146814" y="297747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8" name="Oval 387"/>
              <p:cNvSpPr/>
              <p:nvPr/>
            </p:nvSpPr>
            <p:spPr>
              <a:xfrm>
                <a:off x="4222144" y="29796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9" name="Oval 388"/>
              <p:cNvSpPr/>
              <p:nvPr/>
            </p:nvSpPr>
            <p:spPr>
              <a:xfrm>
                <a:off x="4299325" y="297954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0" name="Oval 389"/>
              <p:cNvSpPr/>
              <p:nvPr/>
            </p:nvSpPr>
            <p:spPr>
              <a:xfrm>
                <a:off x="4375525" y="297949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1" name="Oval 390"/>
              <p:cNvSpPr/>
              <p:nvPr/>
            </p:nvSpPr>
            <p:spPr>
              <a:xfrm>
                <a:off x="4451434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2" name="Oval 391"/>
              <p:cNvSpPr/>
              <p:nvPr/>
            </p:nvSpPr>
            <p:spPr>
              <a:xfrm>
                <a:off x="4528615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3" name="Oval 392"/>
              <p:cNvSpPr/>
              <p:nvPr/>
            </p:nvSpPr>
            <p:spPr>
              <a:xfrm>
                <a:off x="4604815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4" name="Oval 393"/>
              <p:cNvSpPr/>
              <p:nvPr/>
            </p:nvSpPr>
            <p:spPr>
              <a:xfrm>
                <a:off x="4679315" y="297903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5" name="Oval 394"/>
              <p:cNvSpPr/>
              <p:nvPr/>
            </p:nvSpPr>
            <p:spPr>
              <a:xfrm>
                <a:off x="4756496" y="297898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6" name="Oval 395"/>
              <p:cNvSpPr/>
              <p:nvPr/>
            </p:nvSpPr>
            <p:spPr>
              <a:xfrm>
                <a:off x="4832696" y="297892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7" name="Oval 396"/>
              <p:cNvSpPr/>
              <p:nvPr/>
            </p:nvSpPr>
            <p:spPr>
              <a:xfrm>
                <a:off x="4908605" y="297933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8" name="Oval 397"/>
              <p:cNvSpPr/>
              <p:nvPr/>
            </p:nvSpPr>
            <p:spPr>
              <a:xfrm>
                <a:off x="4985786" y="297928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9" name="Oval 398"/>
              <p:cNvSpPr/>
              <p:nvPr/>
            </p:nvSpPr>
            <p:spPr>
              <a:xfrm>
                <a:off x="5061986" y="297922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0" name="Oval 399"/>
              <p:cNvSpPr/>
              <p:nvPr/>
            </p:nvSpPr>
            <p:spPr>
              <a:xfrm>
                <a:off x="5137316" y="298135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1" name="Oval 400"/>
              <p:cNvSpPr/>
              <p:nvPr/>
            </p:nvSpPr>
            <p:spPr>
              <a:xfrm>
                <a:off x="5214497" y="29812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2" name="Oval 401"/>
              <p:cNvSpPr/>
              <p:nvPr/>
            </p:nvSpPr>
            <p:spPr>
              <a:xfrm>
                <a:off x="5290697" y="29812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3" name="Oval 402"/>
              <p:cNvSpPr/>
              <p:nvPr/>
            </p:nvSpPr>
            <p:spPr>
              <a:xfrm>
                <a:off x="5366606" y="298164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4" name="Oval 403"/>
              <p:cNvSpPr/>
              <p:nvPr/>
            </p:nvSpPr>
            <p:spPr>
              <a:xfrm>
                <a:off x="5443787" y="298159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5" name="Oval 404"/>
              <p:cNvSpPr/>
              <p:nvPr/>
            </p:nvSpPr>
            <p:spPr>
              <a:xfrm>
                <a:off x="5519987" y="298153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" name="Oval 1"/>
            <p:cNvSpPr/>
            <p:nvPr/>
          </p:nvSpPr>
          <p:spPr>
            <a:xfrm>
              <a:off x="4967779" y="3070144"/>
              <a:ext cx="265546" cy="25439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6" name="Rectangle 83"/>
            <p:cNvSpPr>
              <a:spLocks noChangeArrowheads="1"/>
            </p:cNvSpPr>
            <p:nvPr/>
          </p:nvSpPr>
          <p:spPr bwMode="auto">
            <a:xfrm>
              <a:off x="7457544" y="3087163"/>
              <a:ext cx="1723999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1600" dirty="0" smtClean="0">
                  <a:latin typeface="Avenir Book"/>
                  <a:cs typeface="Avenir Book"/>
                </a:rPr>
                <a:t>Multi-Blade</a:t>
              </a:r>
              <a:endParaRPr lang="en-US" sz="1600" dirty="0">
                <a:latin typeface="Avenir Book"/>
                <a:cs typeface="Avenir Book"/>
              </a:endParaRPr>
            </a:p>
          </p:txBody>
        </p:sp>
        <p:sp>
          <p:nvSpPr>
            <p:cNvPr id="407" name="Rectangle 83"/>
            <p:cNvSpPr>
              <a:spLocks noChangeArrowheads="1"/>
            </p:cNvSpPr>
            <p:nvPr/>
          </p:nvSpPr>
          <p:spPr bwMode="auto">
            <a:xfrm>
              <a:off x="4687450" y="3279530"/>
              <a:ext cx="1723999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1600" dirty="0" smtClean="0">
                  <a:latin typeface="Avenir Book"/>
                  <a:cs typeface="Avenir Book"/>
                </a:rPr>
                <a:t>sample</a:t>
              </a:r>
              <a:endParaRPr lang="en-US" sz="1600" dirty="0">
                <a:latin typeface="Avenir Book"/>
                <a:cs typeface="Avenir Book"/>
              </a:endParaRPr>
            </a:p>
          </p:txBody>
        </p:sp>
      </p:grpSp>
      <p:cxnSp>
        <p:nvCxnSpPr>
          <p:cNvPr id="408" name="Straight Arrow Connector 407"/>
          <p:cNvCxnSpPr/>
          <p:nvPr/>
        </p:nvCxnSpPr>
        <p:spPr>
          <a:xfrm flipV="1">
            <a:off x="0" y="4242494"/>
            <a:ext cx="1258455" cy="14866"/>
          </a:xfrm>
          <a:prstGeom prst="straightConnector1">
            <a:avLst/>
          </a:prstGeom>
          <a:ln w="38100">
            <a:solidFill>
              <a:srgbClr val="008000"/>
            </a:solidFill>
            <a:prstDash val="soli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9" name="Rectangle 83"/>
          <p:cNvSpPr>
            <a:spLocks noChangeArrowheads="1"/>
          </p:cNvSpPr>
          <p:nvPr/>
        </p:nvSpPr>
        <p:spPr bwMode="auto">
          <a:xfrm>
            <a:off x="-39939" y="3952927"/>
            <a:ext cx="114242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Avenir Book"/>
                <a:cs typeface="Avenir Book"/>
              </a:rPr>
              <a:t>neutrons</a:t>
            </a:r>
            <a:endParaRPr lang="en-US" sz="1600" dirty="0">
              <a:latin typeface="Avenir Book"/>
              <a:cs typeface="Avenir Book"/>
            </a:endParaRPr>
          </a:p>
        </p:txBody>
      </p:sp>
      <p:sp>
        <p:nvSpPr>
          <p:cNvPr id="456" name="Rectangle 455"/>
          <p:cNvSpPr/>
          <p:nvPr/>
        </p:nvSpPr>
        <p:spPr>
          <a:xfrm rot="20478990">
            <a:off x="7935050" y="3836846"/>
            <a:ext cx="75306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Avenir Book"/>
                <a:cs typeface="Avenir Book"/>
              </a:rPr>
              <a:t>w</a:t>
            </a:r>
            <a:r>
              <a:rPr lang="en-US" sz="1400" dirty="0" smtClean="0">
                <a:solidFill>
                  <a:srgbClr val="FF0000"/>
                </a:solidFill>
                <a:latin typeface="Avenir Book"/>
                <a:cs typeface="Avenir Book"/>
              </a:rPr>
              <a:t>ires X</a:t>
            </a:r>
            <a:endParaRPr lang="en-US" sz="1400" dirty="0">
              <a:solidFill>
                <a:srgbClr val="FF0000"/>
              </a:solidFill>
              <a:latin typeface="Avenir Book"/>
              <a:cs typeface="Avenir Book"/>
            </a:endParaRPr>
          </a:p>
        </p:txBody>
      </p:sp>
      <p:sp>
        <p:nvSpPr>
          <p:cNvPr id="457" name="Rectangle 456"/>
          <p:cNvSpPr/>
          <p:nvPr/>
        </p:nvSpPr>
        <p:spPr>
          <a:xfrm rot="20426334">
            <a:off x="8266661" y="4334163"/>
            <a:ext cx="81765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substrate</a:t>
            </a:r>
            <a:endParaRPr lang="en-US" sz="1200" dirty="0">
              <a:solidFill>
                <a:schemeClr val="bg1"/>
              </a:solidFill>
            </a:endParaRPr>
          </a:p>
        </p:txBody>
      </p:sp>
      <p:cxnSp>
        <p:nvCxnSpPr>
          <p:cNvPr id="500" name="Straight Arrow Connector 499"/>
          <p:cNvCxnSpPr/>
          <p:nvPr/>
        </p:nvCxnSpPr>
        <p:spPr>
          <a:xfrm flipV="1">
            <a:off x="4051300" y="5109679"/>
            <a:ext cx="2326404" cy="36023"/>
          </a:xfrm>
          <a:prstGeom prst="straightConnector1">
            <a:avLst/>
          </a:prstGeom>
          <a:ln w="38100">
            <a:solidFill>
              <a:srgbClr val="008000"/>
            </a:solidFill>
            <a:prstDash val="soli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1" name="Rectangle 83"/>
          <p:cNvSpPr>
            <a:spLocks noChangeArrowheads="1"/>
          </p:cNvSpPr>
          <p:nvPr/>
        </p:nvSpPr>
        <p:spPr bwMode="auto">
          <a:xfrm>
            <a:off x="4051300" y="4811190"/>
            <a:ext cx="114242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Avenir Book"/>
                <a:cs typeface="Avenir Book"/>
              </a:rPr>
              <a:t>neutrons</a:t>
            </a:r>
            <a:endParaRPr lang="en-US" sz="1600" dirty="0">
              <a:latin typeface="Avenir Book"/>
              <a:cs typeface="Avenir Book"/>
            </a:endParaRPr>
          </a:p>
        </p:txBody>
      </p:sp>
      <p:sp>
        <p:nvSpPr>
          <p:cNvPr id="502" name="TextBox 501"/>
          <p:cNvSpPr txBox="1"/>
          <p:nvPr/>
        </p:nvSpPr>
        <p:spPr>
          <a:xfrm rot="21385970">
            <a:off x="4853308" y="5051402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dirty="0" smtClean="0">
                <a:latin typeface="Arial" pitchFamily="34" charset="0"/>
                <a:cs typeface="Arial" pitchFamily="34" charset="0"/>
              </a:rPr>
              <a:t>θ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03" name="Arc 502"/>
          <p:cNvSpPr/>
          <p:nvPr/>
        </p:nvSpPr>
        <p:spPr>
          <a:xfrm rot="11042738">
            <a:off x="5347231" y="5041925"/>
            <a:ext cx="269248" cy="391289"/>
          </a:xfrm>
          <a:prstGeom prst="arc">
            <a:avLst>
              <a:gd name="adj1" fmla="val 16594572"/>
              <a:gd name="adj2" fmla="val 2082496"/>
            </a:avLst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5" name="Rectangle 454"/>
          <p:cNvSpPr/>
          <p:nvPr/>
        </p:nvSpPr>
        <p:spPr>
          <a:xfrm rot="20336632">
            <a:off x="7628807" y="4860392"/>
            <a:ext cx="77457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00090"/>
                </a:solidFill>
                <a:latin typeface="Avenir Book"/>
                <a:cs typeface="Avenir Book"/>
              </a:rPr>
              <a:t>s</a:t>
            </a:r>
            <a:r>
              <a:rPr lang="en-US" sz="1400" dirty="0" smtClean="0">
                <a:solidFill>
                  <a:srgbClr val="000090"/>
                </a:solidFill>
                <a:latin typeface="Avenir Book"/>
                <a:cs typeface="Avenir Book"/>
              </a:rPr>
              <a:t>trips Y</a:t>
            </a:r>
            <a:endParaRPr lang="en-US" sz="1400" dirty="0">
              <a:solidFill>
                <a:srgbClr val="000090"/>
              </a:solidFill>
              <a:latin typeface="Avenir Book"/>
              <a:cs typeface="Avenir Book"/>
            </a:endParaRPr>
          </a:p>
        </p:txBody>
      </p:sp>
      <p:sp>
        <p:nvSpPr>
          <p:cNvPr id="458" name="Rectangle 457"/>
          <p:cNvSpPr/>
          <p:nvPr/>
        </p:nvSpPr>
        <p:spPr>
          <a:xfrm rot="20488696">
            <a:off x="7269157" y="4605143"/>
            <a:ext cx="56961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aseline="30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10</a:t>
            </a:r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</a:t>
            </a:r>
            <a:r>
              <a:rPr lang="en-US" sz="1200" baseline="-25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</a:t>
            </a:r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410" name="Picture 409" descr="brightnessGreenXLarg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811" y="6410269"/>
            <a:ext cx="1892904" cy="416439"/>
          </a:xfrm>
          <a:prstGeom prst="rect">
            <a:avLst/>
          </a:prstGeom>
        </p:spPr>
      </p:pic>
      <p:sp>
        <p:nvSpPr>
          <p:cNvPr id="411" name="Rectangle 410"/>
          <p:cNvSpPr/>
          <p:nvPr/>
        </p:nvSpPr>
        <p:spPr>
          <a:xfrm>
            <a:off x="0" y="0"/>
            <a:ext cx="248016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latin typeface="Avenir Book"/>
                <a:cs typeface="Avenir Book"/>
              </a:rPr>
              <a:t>The Multi-Blade detector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6963030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017_CRC_plo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0657" y="196850"/>
            <a:ext cx="5130053" cy="400050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2700" y="6362700"/>
            <a:ext cx="9131300" cy="501650"/>
            <a:chOff x="12700" y="6362700"/>
            <a:chExt cx="9131300" cy="501650"/>
          </a:xfrm>
        </p:grpSpPr>
        <p:sp>
          <p:nvSpPr>
            <p:cNvPr id="10" name="Rectangle 9"/>
            <p:cNvSpPr/>
            <p:nvPr/>
          </p:nvSpPr>
          <p:spPr>
            <a:xfrm>
              <a:off x="12700" y="6362700"/>
              <a:ext cx="91313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1" name="Picture 10" descr="Screen Shot 2014-10-14 at 09.12.54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99" y="6373981"/>
              <a:ext cx="4546601" cy="480726"/>
            </a:xfrm>
            <a:prstGeom prst="rect">
              <a:avLst/>
            </a:prstGeom>
          </p:spPr>
        </p:pic>
      </p:grpSp>
      <p:pic>
        <p:nvPicPr>
          <p:cNvPr id="5" name="Picture 4" descr="brightnessGreenXLarg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811" y="6410269"/>
            <a:ext cx="1892904" cy="416439"/>
          </a:xfrm>
          <a:prstGeom prst="rect">
            <a:avLst/>
          </a:prstGeom>
        </p:spPr>
      </p:pic>
      <p:pic>
        <p:nvPicPr>
          <p:cNvPr id="3" name="Picture 2" descr="017_CRC_Beam2D_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142" y="429682"/>
            <a:ext cx="2727174" cy="2123448"/>
          </a:xfrm>
          <a:prstGeom prst="rect">
            <a:avLst/>
          </a:prstGeom>
        </p:spPr>
      </p:pic>
      <p:pic>
        <p:nvPicPr>
          <p:cNvPr id="6" name="Picture 5" descr="017_CRC_Beam2D_3_slit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92" y="2874124"/>
            <a:ext cx="2893240" cy="2252752"/>
          </a:xfrm>
          <a:prstGeom prst="rect">
            <a:avLst/>
          </a:prstGeom>
        </p:spPr>
      </p:pic>
      <p:sp>
        <p:nvSpPr>
          <p:cNvPr id="12" name="Rectangle 83"/>
          <p:cNvSpPr>
            <a:spLocks noChangeArrowheads="1"/>
          </p:cNvSpPr>
          <p:nvPr/>
        </p:nvSpPr>
        <p:spPr bwMode="auto">
          <a:xfrm>
            <a:off x="567267" y="2399241"/>
            <a:ext cx="400473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Avenir Book"/>
                <a:cs typeface="Avenir Book"/>
              </a:rPr>
              <a:t>Spot</a:t>
            </a:r>
            <a:endParaRPr lang="en-US" sz="1600" baseline="30000" dirty="0" smtClean="0">
              <a:latin typeface="Avenir Book"/>
              <a:cs typeface="Avenir Book"/>
            </a:endParaRPr>
          </a:p>
        </p:txBody>
      </p:sp>
      <p:sp>
        <p:nvSpPr>
          <p:cNvPr id="13" name="Rectangle 83"/>
          <p:cNvSpPr>
            <a:spLocks noChangeArrowheads="1"/>
          </p:cNvSpPr>
          <p:nvPr/>
        </p:nvSpPr>
        <p:spPr bwMode="auto">
          <a:xfrm>
            <a:off x="0" y="0"/>
            <a:ext cx="400473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Avenir Book"/>
                <a:cs typeface="Avenir Book"/>
              </a:rPr>
              <a:t>Counting rate capability</a:t>
            </a:r>
            <a:endParaRPr lang="en-US" sz="1600" dirty="0">
              <a:latin typeface="Avenir Book"/>
              <a:cs typeface="Avenir Book"/>
            </a:endParaRPr>
          </a:p>
        </p:txBody>
      </p:sp>
      <p:sp>
        <p:nvSpPr>
          <p:cNvPr id="14" name="Rectangle 83"/>
          <p:cNvSpPr>
            <a:spLocks noChangeArrowheads="1"/>
          </p:cNvSpPr>
          <p:nvPr/>
        </p:nvSpPr>
        <p:spPr bwMode="auto">
          <a:xfrm>
            <a:off x="3433232" y="5008146"/>
            <a:ext cx="576791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Avenir Book"/>
                <a:cs typeface="Avenir Book"/>
              </a:rPr>
              <a:t>No space charge saturation observed up to ~ 2kHz/mm</a:t>
            </a:r>
            <a:r>
              <a:rPr lang="en-US" sz="1400" baseline="30000" dirty="0" smtClean="0">
                <a:latin typeface="Avenir Book"/>
                <a:cs typeface="Avenir Book"/>
              </a:rPr>
              <a:t>2</a:t>
            </a:r>
          </a:p>
        </p:txBody>
      </p:sp>
      <p:sp>
        <p:nvSpPr>
          <p:cNvPr id="15" name="Rectangle 83"/>
          <p:cNvSpPr>
            <a:spLocks noChangeArrowheads="1"/>
          </p:cNvSpPr>
          <p:nvPr/>
        </p:nvSpPr>
        <p:spPr bwMode="auto">
          <a:xfrm>
            <a:off x="444499" y="4915416"/>
            <a:ext cx="400473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Avenir Book"/>
                <a:cs typeface="Avenir Book"/>
              </a:rPr>
              <a:t>Slit</a:t>
            </a:r>
            <a:endParaRPr lang="en-US" baseline="30000" dirty="0">
              <a:latin typeface="Avenir Book"/>
              <a:cs typeface="Avenir Book"/>
            </a:endParaRPr>
          </a:p>
        </p:txBody>
      </p:sp>
      <p:sp>
        <p:nvSpPr>
          <p:cNvPr id="16" name="Rectangle 83"/>
          <p:cNvSpPr>
            <a:spLocks noChangeArrowheads="1"/>
          </p:cNvSpPr>
          <p:nvPr/>
        </p:nvSpPr>
        <p:spPr bwMode="auto">
          <a:xfrm>
            <a:off x="3433232" y="4392196"/>
            <a:ext cx="576791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Avenir Book"/>
                <a:cs typeface="Avenir Book"/>
              </a:rPr>
              <a:t>If we assume the same charge of the slit concentrated in one mm</a:t>
            </a:r>
            <a:r>
              <a:rPr lang="en-US" sz="1400" baseline="30000" dirty="0" smtClean="0">
                <a:latin typeface="Avenir Book"/>
                <a:cs typeface="Avenir Book"/>
              </a:rPr>
              <a:t>2</a:t>
            </a:r>
            <a:r>
              <a:rPr lang="en-US" sz="1400" dirty="0" smtClean="0">
                <a:latin typeface="Avenir Book"/>
                <a:cs typeface="Avenir Book"/>
              </a:rPr>
              <a:t>, rate is above 40KHz/mm</a:t>
            </a:r>
            <a:r>
              <a:rPr lang="en-US" sz="1400" baseline="30000" dirty="0" smtClean="0">
                <a:latin typeface="Avenir Book"/>
                <a:cs typeface="Avenir Book"/>
              </a:rPr>
              <a:t>2. </a:t>
            </a:r>
            <a:r>
              <a:rPr lang="en-US" sz="1400" dirty="0" smtClean="0">
                <a:latin typeface="Avenir Book"/>
                <a:cs typeface="Avenir Book"/>
              </a:rPr>
              <a:t>(Attention: It is not exactly the same!)</a:t>
            </a:r>
          </a:p>
        </p:txBody>
      </p:sp>
      <p:sp>
        <p:nvSpPr>
          <p:cNvPr id="17" name="Rectangle 83"/>
          <p:cNvSpPr>
            <a:spLocks noChangeArrowheads="1"/>
          </p:cNvSpPr>
          <p:nvPr/>
        </p:nvSpPr>
        <p:spPr bwMode="auto">
          <a:xfrm rot="20715382">
            <a:off x="5389034" y="2512053"/>
            <a:ext cx="155786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Avenir Book"/>
                <a:cs typeface="Avenir Book"/>
              </a:rPr>
              <a:t>Rate per mm</a:t>
            </a:r>
            <a:r>
              <a:rPr lang="en-US" sz="1400" baseline="30000" dirty="0" smtClean="0">
                <a:latin typeface="Avenir Book"/>
                <a:cs typeface="Avenir Book"/>
              </a:rPr>
              <a:t>2</a:t>
            </a:r>
          </a:p>
        </p:txBody>
      </p:sp>
      <p:sp>
        <p:nvSpPr>
          <p:cNvPr id="18" name="Rectangle 83"/>
          <p:cNvSpPr>
            <a:spLocks noChangeArrowheads="1"/>
          </p:cNvSpPr>
          <p:nvPr/>
        </p:nvSpPr>
        <p:spPr bwMode="auto">
          <a:xfrm rot="20715382">
            <a:off x="5389033" y="914950"/>
            <a:ext cx="155786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Avenir Book"/>
                <a:cs typeface="Avenir Book"/>
              </a:rPr>
              <a:t>Rate in the slit</a:t>
            </a:r>
            <a:endParaRPr lang="en-US" sz="1400" baseline="30000" dirty="0" smtClean="0"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7134726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019_IMG_ES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1228" y="1968500"/>
            <a:ext cx="5353984" cy="417512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2700" y="6362700"/>
            <a:ext cx="9131300" cy="501650"/>
            <a:chOff x="12700" y="6362700"/>
            <a:chExt cx="9131300" cy="501650"/>
          </a:xfrm>
        </p:grpSpPr>
        <p:sp>
          <p:nvSpPr>
            <p:cNvPr id="3" name="Rectangle 2"/>
            <p:cNvSpPr/>
            <p:nvPr/>
          </p:nvSpPr>
          <p:spPr>
            <a:xfrm>
              <a:off x="12700" y="6362700"/>
              <a:ext cx="91313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" name="Picture 3" descr="Screen Shot 2014-10-14 at 09.12.54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99" y="6373981"/>
              <a:ext cx="4546601" cy="480726"/>
            </a:xfrm>
            <a:prstGeom prst="rect">
              <a:avLst/>
            </a:prstGeom>
          </p:spPr>
        </p:pic>
      </p:grpSp>
      <p:pic>
        <p:nvPicPr>
          <p:cNvPr id="10" name="Picture 9" descr="IMG_5388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11" t="14074" r="31528" b="12222"/>
          <a:stretch/>
        </p:blipFill>
        <p:spPr>
          <a:xfrm rot="5400000">
            <a:off x="959258" y="-474654"/>
            <a:ext cx="2296696" cy="3923112"/>
          </a:xfrm>
          <a:prstGeom prst="rect">
            <a:avLst/>
          </a:prstGeom>
        </p:spPr>
      </p:pic>
      <p:sp>
        <p:nvSpPr>
          <p:cNvPr id="8" name="Rectangle 83"/>
          <p:cNvSpPr>
            <a:spLocks noChangeArrowheads="1"/>
          </p:cNvSpPr>
          <p:nvPr/>
        </p:nvSpPr>
        <p:spPr bwMode="auto">
          <a:xfrm>
            <a:off x="0" y="0"/>
            <a:ext cx="400473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Avenir Book"/>
                <a:cs typeface="Avenir Book"/>
              </a:rPr>
              <a:t>Images</a:t>
            </a:r>
            <a:endParaRPr lang="en-US" sz="1600" dirty="0">
              <a:latin typeface="Avenir Book"/>
              <a:cs typeface="Avenir Book"/>
            </a:endParaRPr>
          </a:p>
        </p:txBody>
      </p:sp>
      <p:pic>
        <p:nvPicPr>
          <p:cNvPr id="12" name="Picture 11" descr="brightnessGreenXLarg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811" y="6410269"/>
            <a:ext cx="1892904" cy="416439"/>
          </a:xfrm>
          <a:prstGeom prst="rect">
            <a:avLst/>
          </a:prstGeom>
        </p:spPr>
      </p:pic>
      <p:pic>
        <p:nvPicPr>
          <p:cNvPr id="6" name="Picture 5" descr="019_IMG_ESS_log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50" y="2900531"/>
            <a:ext cx="4022613" cy="313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1753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019_IMG_ES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1228" y="1968500"/>
            <a:ext cx="5353984" cy="4175125"/>
          </a:xfrm>
          <a:prstGeom prst="rect">
            <a:avLst/>
          </a:prstGeom>
        </p:spPr>
      </p:pic>
      <p:pic>
        <p:nvPicPr>
          <p:cNvPr id="15" name="Picture 14" descr="019_IMG_ESS_lo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50" y="2900531"/>
            <a:ext cx="4022613" cy="31369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2700" y="6362700"/>
            <a:ext cx="9131300" cy="501650"/>
            <a:chOff x="12700" y="6362700"/>
            <a:chExt cx="9131300" cy="501650"/>
          </a:xfrm>
        </p:grpSpPr>
        <p:sp>
          <p:nvSpPr>
            <p:cNvPr id="3" name="Rectangle 2"/>
            <p:cNvSpPr/>
            <p:nvPr/>
          </p:nvSpPr>
          <p:spPr>
            <a:xfrm>
              <a:off x="12700" y="6362700"/>
              <a:ext cx="91313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" name="Picture 3" descr="Screen Shot 2014-10-14 at 09.12.54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99" y="6373981"/>
              <a:ext cx="4546601" cy="480726"/>
            </a:xfrm>
            <a:prstGeom prst="rect">
              <a:avLst/>
            </a:prstGeom>
          </p:spPr>
        </p:pic>
      </p:grpSp>
      <p:pic>
        <p:nvPicPr>
          <p:cNvPr id="10" name="Picture 9" descr="IMG_5388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11" t="14074" r="31528" b="12222"/>
          <a:stretch/>
        </p:blipFill>
        <p:spPr>
          <a:xfrm rot="5400000">
            <a:off x="959258" y="-474654"/>
            <a:ext cx="2296696" cy="3923112"/>
          </a:xfrm>
          <a:prstGeom prst="rect">
            <a:avLst/>
          </a:prstGeom>
        </p:spPr>
      </p:pic>
      <p:sp>
        <p:nvSpPr>
          <p:cNvPr id="8" name="Rectangle 83"/>
          <p:cNvSpPr>
            <a:spLocks noChangeArrowheads="1"/>
          </p:cNvSpPr>
          <p:nvPr/>
        </p:nvSpPr>
        <p:spPr bwMode="auto">
          <a:xfrm>
            <a:off x="0" y="0"/>
            <a:ext cx="400473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Avenir Book"/>
                <a:cs typeface="Avenir Book"/>
              </a:rPr>
              <a:t>Images</a:t>
            </a:r>
            <a:endParaRPr lang="en-US" sz="1600" dirty="0">
              <a:latin typeface="Avenir Book"/>
              <a:cs typeface="Avenir Book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4862310" y="3597033"/>
            <a:ext cx="547890" cy="625656"/>
          </a:xfrm>
          <a:prstGeom prst="ellipse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1644650" y="1356957"/>
            <a:ext cx="400050" cy="382943"/>
          </a:xfrm>
          <a:prstGeom prst="ellipse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brightnessGreenXLarge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811" y="6410269"/>
            <a:ext cx="1892904" cy="416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6107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019_IMG_lessdotssref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6351" y="519101"/>
            <a:ext cx="5327650" cy="4154589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2700" y="6362700"/>
            <a:ext cx="9131300" cy="501650"/>
            <a:chOff x="12700" y="6362700"/>
            <a:chExt cx="9131300" cy="501650"/>
          </a:xfrm>
        </p:grpSpPr>
        <p:sp>
          <p:nvSpPr>
            <p:cNvPr id="3" name="Rectangle 2"/>
            <p:cNvSpPr/>
            <p:nvPr/>
          </p:nvSpPr>
          <p:spPr>
            <a:xfrm>
              <a:off x="12700" y="6362700"/>
              <a:ext cx="91313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" name="Picture 3" descr="Screen Shot 2014-10-14 at 09.12.54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99" y="6373981"/>
              <a:ext cx="4546601" cy="480726"/>
            </a:xfrm>
            <a:prstGeom prst="rect">
              <a:avLst/>
            </a:prstGeom>
          </p:spPr>
        </p:pic>
      </p:grpSp>
      <p:pic>
        <p:nvPicPr>
          <p:cNvPr id="10" name="Picture 9" descr="IMG_5393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67" t="28519" r="24722" b="31667"/>
          <a:stretch/>
        </p:blipFill>
        <p:spPr>
          <a:xfrm rot="5400000">
            <a:off x="-38057" y="773058"/>
            <a:ext cx="4438561" cy="3943350"/>
          </a:xfrm>
          <a:prstGeom prst="rect">
            <a:avLst/>
          </a:prstGeom>
        </p:spPr>
      </p:pic>
      <p:sp>
        <p:nvSpPr>
          <p:cNvPr id="13" name="Rectangle 83"/>
          <p:cNvSpPr>
            <a:spLocks noChangeArrowheads="1"/>
          </p:cNvSpPr>
          <p:nvPr/>
        </p:nvSpPr>
        <p:spPr bwMode="auto">
          <a:xfrm>
            <a:off x="0" y="0"/>
            <a:ext cx="400473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Avenir Book"/>
                <a:cs typeface="Avenir Book"/>
              </a:rPr>
              <a:t>Images</a:t>
            </a:r>
            <a:endParaRPr lang="en-US" sz="1600" dirty="0">
              <a:latin typeface="Avenir Book"/>
              <a:cs typeface="Avenir Book"/>
            </a:endParaRPr>
          </a:p>
        </p:txBody>
      </p:sp>
      <p:pic>
        <p:nvPicPr>
          <p:cNvPr id="15" name="Picture 14" descr="brightnessGreenXLarg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811" y="6410269"/>
            <a:ext cx="1892904" cy="416439"/>
          </a:xfrm>
          <a:prstGeom prst="rect">
            <a:avLst/>
          </a:prstGeom>
        </p:spPr>
      </p:pic>
      <p:pic>
        <p:nvPicPr>
          <p:cNvPr id="6" name="Picture 5" descr="019_IMG_lessdotssref_log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051" y="4470400"/>
            <a:ext cx="2426596" cy="189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6235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019_IMG_lessdotssref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6351" y="519101"/>
            <a:ext cx="5327650" cy="4154589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2700" y="6362700"/>
            <a:ext cx="9131300" cy="501650"/>
            <a:chOff x="12700" y="6362700"/>
            <a:chExt cx="9131300" cy="501650"/>
          </a:xfrm>
        </p:grpSpPr>
        <p:sp>
          <p:nvSpPr>
            <p:cNvPr id="3" name="Rectangle 2"/>
            <p:cNvSpPr/>
            <p:nvPr/>
          </p:nvSpPr>
          <p:spPr>
            <a:xfrm>
              <a:off x="12700" y="6362700"/>
              <a:ext cx="91313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" name="Picture 3" descr="Screen Shot 2014-10-14 at 09.12.54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99" y="6373981"/>
              <a:ext cx="4546601" cy="480726"/>
            </a:xfrm>
            <a:prstGeom prst="rect">
              <a:avLst/>
            </a:prstGeom>
          </p:spPr>
        </p:pic>
      </p:grpSp>
      <p:pic>
        <p:nvPicPr>
          <p:cNvPr id="10" name="Picture 9" descr="IMG_5393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67" t="28519" r="24722" b="31667"/>
          <a:stretch/>
        </p:blipFill>
        <p:spPr>
          <a:xfrm rot="5400000">
            <a:off x="-38057" y="773058"/>
            <a:ext cx="4438561" cy="3943350"/>
          </a:xfrm>
          <a:prstGeom prst="rect">
            <a:avLst/>
          </a:prstGeom>
        </p:spPr>
      </p:pic>
      <p:sp>
        <p:nvSpPr>
          <p:cNvPr id="13" name="Rectangle 83"/>
          <p:cNvSpPr>
            <a:spLocks noChangeArrowheads="1"/>
          </p:cNvSpPr>
          <p:nvPr/>
        </p:nvSpPr>
        <p:spPr bwMode="auto">
          <a:xfrm>
            <a:off x="0" y="0"/>
            <a:ext cx="400473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Avenir Book"/>
                <a:cs typeface="Avenir Book"/>
              </a:rPr>
              <a:t>Images</a:t>
            </a:r>
            <a:endParaRPr lang="en-US" sz="1600" dirty="0">
              <a:latin typeface="Avenir Book"/>
              <a:cs typeface="Avenir Book"/>
            </a:endParaRPr>
          </a:p>
        </p:txBody>
      </p:sp>
      <p:pic>
        <p:nvPicPr>
          <p:cNvPr id="15" name="Picture 14" descr="brightnessGreenXLarg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811" y="6410269"/>
            <a:ext cx="1892904" cy="416439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>
            <a:off x="5456937" y="479934"/>
            <a:ext cx="0" cy="3793616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376918" y="519102"/>
            <a:ext cx="0" cy="3499583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32184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2700" y="6362700"/>
            <a:ext cx="9131300" cy="501650"/>
            <a:chOff x="12700" y="6362700"/>
            <a:chExt cx="9131300" cy="501650"/>
          </a:xfrm>
        </p:grpSpPr>
        <p:sp>
          <p:nvSpPr>
            <p:cNvPr id="3" name="Rectangle 2"/>
            <p:cNvSpPr/>
            <p:nvPr/>
          </p:nvSpPr>
          <p:spPr>
            <a:xfrm>
              <a:off x="12700" y="6362700"/>
              <a:ext cx="91313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" name="Picture 3" descr="Screen Shot 2014-10-14 at 09.12.54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99" y="6373981"/>
              <a:ext cx="4546601" cy="480726"/>
            </a:xfrm>
            <a:prstGeom prst="rect">
              <a:avLst/>
            </a:prstGeom>
          </p:spPr>
        </p:pic>
      </p:grpSp>
      <p:sp>
        <p:nvSpPr>
          <p:cNvPr id="13" name="Rectangle 83"/>
          <p:cNvSpPr>
            <a:spLocks noChangeArrowheads="1"/>
          </p:cNvSpPr>
          <p:nvPr/>
        </p:nvSpPr>
        <p:spPr bwMode="auto">
          <a:xfrm>
            <a:off x="0" y="0"/>
            <a:ext cx="400473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Avenir Book"/>
                <a:cs typeface="Avenir Book"/>
              </a:rPr>
              <a:t>Summary</a:t>
            </a:r>
            <a:endParaRPr lang="en-US" sz="1600" dirty="0">
              <a:latin typeface="Avenir Book"/>
              <a:cs typeface="Avenir Book"/>
            </a:endParaRPr>
          </a:p>
        </p:txBody>
      </p:sp>
      <p:pic>
        <p:nvPicPr>
          <p:cNvPr id="15" name="Picture 14" descr="brightnessGreenXLarg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811" y="6410269"/>
            <a:ext cx="1892904" cy="416439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9445038"/>
              </p:ext>
            </p:extLst>
          </p:nvPr>
        </p:nvGraphicFramePr>
        <p:xfrm>
          <a:off x="137134" y="313154"/>
          <a:ext cx="8877930" cy="5963919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1186506"/>
                <a:gridCol w="1860252"/>
                <a:gridCol w="2068933"/>
                <a:gridCol w="381590"/>
                <a:gridCol w="1031486"/>
                <a:gridCol w="2349163"/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sz="900" dirty="0">
                        <a:latin typeface="Avenir Book"/>
                        <a:cs typeface="Avenir Book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latin typeface="Avenir Book"/>
                          <a:cs typeface="Avenir Book"/>
                        </a:rPr>
                        <a:t>Multi-Blade</a:t>
                      </a:r>
                      <a:r>
                        <a:rPr lang="en-US" sz="900" baseline="0" dirty="0">
                          <a:latin typeface="Avenir Book"/>
                          <a:cs typeface="Avenir Book"/>
                        </a:rPr>
                        <a:t> </a:t>
                      </a:r>
                      <a:r>
                        <a:rPr lang="en-US" sz="900" baseline="0" dirty="0" smtClean="0">
                          <a:latin typeface="Avenir Book"/>
                          <a:cs typeface="Avenir Book"/>
                        </a:rPr>
                        <a:t>2013</a:t>
                      </a:r>
                    </a:p>
                    <a:p>
                      <a:pPr algn="ctr"/>
                      <a:endParaRPr lang="en-US" sz="900" dirty="0" smtClean="0">
                        <a:latin typeface="Avenir Book"/>
                        <a:cs typeface="Avenir Book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latin typeface="Avenir Book"/>
                          <a:cs typeface="Avenir Book"/>
                        </a:rPr>
                        <a:t>Multi-Blade 2015</a:t>
                      </a:r>
                    </a:p>
                    <a:p>
                      <a:pPr algn="ctr"/>
                      <a:r>
                        <a:rPr lang="en-US" sz="900" dirty="0" smtClean="0">
                          <a:latin typeface="Avenir Book"/>
                          <a:cs typeface="Avenir Book"/>
                        </a:rPr>
                        <a:t>(actual status)</a:t>
                      </a:r>
                      <a:endParaRPr lang="en-US" sz="900" dirty="0">
                        <a:latin typeface="Avenir Book"/>
                        <a:cs typeface="Avenir Book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900" dirty="0">
                        <a:latin typeface="Avenir Book"/>
                        <a:cs typeface="Avenir Book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latin typeface="Avenir Book"/>
                          <a:cs typeface="Avenir Book"/>
                        </a:rPr>
                        <a:t>Goal</a:t>
                      </a:r>
                      <a:endParaRPr lang="en-US" sz="900" dirty="0">
                        <a:latin typeface="Avenir Book"/>
                        <a:cs typeface="Avenir Book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>
                          <a:latin typeface="Avenir Book"/>
                          <a:cs typeface="Avenir Book"/>
                        </a:rPr>
                        <a:t>What to do next</a:t>
                      </a:r>
                      <a:endParaRPr lang="en-US" sz="900" b="1" dirty="0">
                        <a:latin typeface="Avenir Book"/>
                        <a:cs typeface="Avenir Book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900" dirty="0" smtClean="0">
                          <a:latin typeface="Avenir Book"/>
                          <a:cs typeface="Avenir Book"/>
                        </a:rPr>
                        <a:t>Uniformity X</a:t>
                      </a:r>
                      <a:endParaRPr lang="en-US" sz="900" dirty="0">
                        <a:latin typeface="Avenir Book"/>
                        <a:cs typeface="Avenir Book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latin typeface="Avenir Book"/>
                          <a:cs typeface="Avenir Book"/>
                        </a:rPr>
                        <a:t>15%</a:t>
                      </a:r>
                      <a:endParaRPr lang="en-US" sz="900" dirty="0">
                        <a:latin typeface="Avenir Book"/>
                        <a:cs typeface="Avenir Book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latin typeface="Avenir Book"/>
                          <a:cs typeface="Avenir Book"/>
                        </a:rPr>
                        <a:t>20% </a:t>
                      </a:r>
                    </a:p>
                    <a:p>
                      <a:pPr algn="ctr"/>
                      <a:r>
                        <a:rPr lang="en-US" sz="900" dirty="0" smtClean="0">
                          <a:latin typeface="Avenir Book"/>
                          <a:cs typeface="Avenir Book"/>
                        </a:rPr>
                        <a:t>(measured in Charge</a:t>
                      </a:r>
                      <a:r>
                        <a:rPr lang="en-US" sz="900" baseline="0" dirty="0" smtClean="0">
                          <a:latin typeface="Avenir Book"/>
                          <a:cs typeface="Avenir Book"/>
                        </a:rPr>
                        <a:t> Div. 1350V</a:t>
                      </a:r>
                      <a:r>
                        <a:rPr lang="en-US" sz="900" dirty="0" smtClean="0">
                          <a:latin typeface="Avenir Book"/>
                          <a:cs typeface="Avenir Book"/>
                        </a:rPr>
                        <a:t>)</a:t>
                      </a:r>
                      <a:endParaRPr lang="en-US" sz="900" dirty="0">
                        <a:latin typeface="Avenir Book"/>
                        <a:cs typeface="Avenir Book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latin typeface="Avenir Book"/>
                          <a:cs typeface="Avenir Book"/>
                        </a:rPr>
                        <a:t>-</a:t>
                      </a:r>
                      <a:endParaRPr lang="en-US" sz="900" dirty="0">
                        <a:latin typeface="Avenir Book"/>
                        <a:cs typeface="Avenir Book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latin typeface="Avenir Book"/>
                          <a:cs typeface="Avenir Book"/>
                        </a:rPr>
                        <a:t>&lt;5%</a:t>
                      </a:r>
                      <a:endParaRPr lang="en-US" sz="900" dirty="0">
                        <a:latin typeface="Avenir Book"/>
                        <a:cs typeface="Avenir Book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900" dirty="0" smtClean="0">
                          <a:latin typeface="Avenir Book"/>
                          <a:cs typeface="Avenir Book"/>
                        </a:rPr>
                        <a:t>Mech. Improvements and new meas.</a:t>
                      </a:r>
                    </a:p>
                    <a:p>
                      <a:pPr algn="l"/>
                      <a:r>
                        <a:rPr lang="en-US" sz="900" dirty="0" smtClean="0">
                          <a:latin typeface="Avenir Book"/>
                          <a:cs typeface="Avenir Book"/>
                        </a:rPr>
                        <a:t>at</a:t>
                      </a:r>
                      <a:r>
                        <a:rPr lang="en-US" sz="900" baseline="0" dirty="0" smtClean="0">
                          <a:latin typeface="Avenir Book"/>
                          <a:cs typeface="Avenir Book"/>
                        </a:rPr>
                        <a:t> lower gain 800V and individual r/o</a:t>
                      </a:r>
                      <a:endParaRPr lang="en-US" sz="900" dirty="0">
                        <a:latin typeface="Avenir Book"/>
                        <a:cs typeface="Avenir Book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latin typeface="Avenir Book"/>
                          <a:cs typeface="Avenir Book"/>
                        </a:rPr>
                        <a:t>Uniformity 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latin typeface="Avenir Book"/>
                          <a:cs typeface="Avenir Book"/>
                        </a:rPr>
                        <a:t>15%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latin typeface="Avenir Book"/>
                          <a:cs typeface="Avenir Book"/>
                        </a:rPr>
                        <a:t>20%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latin typeface="Avenir Book"/>
                          <a:cs typeface="Avenir Book"/>
                        </a:rPr>
                        <a:t>(measured in Charge</a:t>
                      </a:r>
                      <a:r>
                        <a:rPr lang="en-US" sz="900" baseline="0" dirty="0" smtClean="0">
                          <a:latin typeface="Avenir Book"/>
                          <a:cs typeface="Avenir Book"/>
                        </a:rPr>
                        <a:t> Div. 1350V</a:t>
                      </a:r>
                      <a:r>
                        <a:rPr lang="en-US" sz="900" dirty="0" smtClean="0">
                          <a:latin typeface="Avenir Book"/>
                          <a:cs typeface="Avenir Book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latin typeface="Avenir Book"/>
                          <a:cs typeface="Avenir Book"/>
                        </a:rPr>
                        <a:t>-</a:t>
                      </a:r>
                      <a:endParaRPr lang="en-US" sz="900" dirty="0">
                        <a:latin typeface="Avenir Book"/>
                        <a:cs typeface="Avenir Book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latin typeface="Avenir Book"/>
                          <a:cs typeface="Avenir Book"/>
                        </a:rPr>
                        <a:t>&lt;5%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latin typeface="Avenir Book"/>
                          <a:cs typeface="Avenir Book"/>
                        </a:rPr>
                        <a:t>Mech. Improvements and new meas.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latin typeface="Avenir Book"/>
                          <a:cs typeface="Avenir Book"/>
                        </a:rPr>
                        <a:t>at lower gain 800V and individual r/o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900" dirty="0" smtClean="0">
                          <a:latin typeface="Avenir Book"/>
                          <a:cs typeface="Avenir Book"/>
                        </a:rPr>
                        <a:t>Overlap</a:t>
                      </a:r>
                      <a:endParaRPr lang="en-US" sz="900" dirty="0">
                        <a:latin typeface="Avenir Book"/>
                        <a:cs typeface="Avenir Book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latin typeface="Avenir Book"/>
                          <a:cs typeface="Avenir Book"/>
                        </a:rPr>
                        <a:t>2mm gap</a:t>
                      </a:r>
                    </a:p>
                    <a:p>
                      <a:pPr algn="ctr"/>
                      <a:r>
                        <a:rPr lang="en-US" sz="900" dirty="0" smtClean="0">
                          <a:latin typeface="Avenir Book"/>
                          <a:cs typeface="Avenir Book"/>
                        </a:rPr>
                        <a:t>50% loss</a:t>
                      </a:r>
                      <a:endParaRPr lang="en-US" sz="900" dirty="0">
                        <a:latin typeface="Avenir Book"/>
                        <a:cs typeface="Avenir Book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latin typeface="Avenir Book"/>
                          <a:cs typeface="Avenir Book"/>
                        </a:rPr>
                        <a:t>0.7mm gap</a:t>
                      </a:r>
                    </a:p>
                    <a:p>
                      <a:pPr algn="ctr"/>
                      <a:r>
                        <a:rPr lang="en-US" sz="900" dirty="0" smtClean="0">
                          <a:latin typeface="Avenir Book"/>
                          <a:cs typeface="Avenir Book"/>
                        </a:rPr>
                        <a:t>50% loss</a:t>
                      </a:r>
                      <a:endParaRPr lang="en-US" sz="900" dirty="0">
                        <a:latin typeface="Avenir Book"/>
                        <a:cs typeface="Avenir Book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latin typeface="Avenir Book"/>
                          <a:cs typeface="Avenir Book"/>
                        </a:rPr>
                        <a:t>o</a:t>
                      </a:r>
                      <a:endParaRPr lang="en-US" sz="900" dirty="0">
                        <a:latin typeface="Avenir Book"/>
                        <a:cs typeface="Avenir Book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latin typeface="Avenir Book"/>
                          <a:cs typeface="Avenir Book"/>
                        </a:rPr>
                        <a:t>≤1xResoltution</a:t>
                      </a:r>
                    </a:p>
                    <a:p>
                      <a:pPr algn="ctr"/>
                      <a:r>
                        <a:rPr lang="en-US" sz="900" dirty="0" smtClean="0">
                          <a:latin typeface="Avenir Book"/>
                          <a:cs typeface="Avenir Book"/>
                        </a:rPr>
                        <a:t>(≤0.5mm)</a:t>
                      </a:r>
                      <a:endParaRPr lang="en-US" sz="900" dirty="0">
                        <a:latin typeface="Avenir Book"/>
                        <a:cs typeface="Avenir Book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latin typeface="Avenir Book"/>
                          <a:cs typeface="Avenir Book"/>
                        </a:rPr>
                        <a:t>Mech. Improvements and new meas.</a:t>
                      </a:r>
                      <a:r>
                        <a:rPr lang="en-US" sz="900" baseline="0" dirty="0" smtClean="0">
                          <a:latin typeface="Avenir Book"/>
                          <a:cs typeface="Avenir Book"/>
                        </a:rPr>
                        <a:t> </a:t>
                      </a:r>
                      <a:endParaRPr lang="en-US" sz="900" dirty="0" smtClean="0">
                        <a:latin typeface="Avenir Book"/>
                        <a:cs typeface="Avenir Book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900" dirty="0" smtClean="0">
                          <a:latin typeface="Avenir Book"/>
                          <a:cs typeface="Avenir Book"/>
                        </a:rPr>
                        <a:t>Spatial Res. X</a:t>
                      </a:r>
                      <a:endParaRPr lang="en-US" sz="900" dirty="0">
                        <a:latin typeface="Avenir Book"/>
                        <a:cs typeface="Avenir Book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latin typeface="Avenir Book"/>
                          <a:cs typeface="Avenir Book"/>
                        </a:rPr>
                        <a:t>0.3mm</a:t>
                      </a:r>
                      <a:endParaRPr lang="en-US" sz="900" dirty="0">
                        <a:latin typeface="Avenir Book"/>
                        <a:cs typeface="Avenir Book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latin typeface="Avenir Book"/>
                          <a:cs typeface="Avenir Book"/>
                        </a:rPr>
                        <a:t>0.6mm </a:t>
                      </a:r>
                    </a:p>
                    <a:p>
                      <a:pPr algn="ctr"/>
                      <a:r>
                        <a:rPr lang="en-US" sz="900" dirty="0" smtClean="0">
                          <a:latin typeface="Avenir Book"/>
                          <a:cs typeface="Avenir Book"/>
                        </a:rPr>
                        <a:t>(wire pitch can be</a:t>
                      </a:r>
                      <a:r>
                        <a:rPr lang="en-US" sz="900" baseline="0" dirty="0" smtClean="0">
                          <a:latin typeface="Avenir Book"/>
                          <a:cs typeface="Avenir Book"/>
                        </a:rPr>
                        <a:t> adjusted</a:t>
                      </a:r>
                      <a:r>
                        <a:rPr lang="en-US" sz="900" dirty="0" smtClean="0">
                          <a:latin typeface="Avenir Book"/>
                          <a:cs typeface="Avenir Book"/>
                        </a:rPr>
                        <a:t>)</a:t>
                      </a:r>
                      <a:endParaRPr lang="en-US" sz="900" dirty="0">
                        <a:latin typeface="Avenir Book"/>
                        <a:cs typeface="Avenir Book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latin typeface="Avenir Book"/>
                          <a:cs typeface="Avenir Book"/>
                        </a:rPr>
                        <a:t>+</a:t>
                      </a:r>
                      <a:endParaRPr lang="en-US" sz="900" dirty="0">
                        <a:latin typeface="Avenir Book"/>
                        <a:cs typeface="Avenir Book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latin typeface="Avenir Book"/>
                          <a:cs typeface="Avenir Book"/>
                        </a:rPr>
                        <a:t>0.5mm</a:t>
                      </a:r>
                      <a:endParaRPr lang="en-US" sz="900" dirty="0">
                        <a:latin typeface="Avenir Book"/>
                        <a:cs typeface="Avenir Book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900" dirty="0" smtClean="0">
                          <a:latin typeface="Avenir Book"/>
                          <a:cs typeface="Avenir Book"/>
                        </a:rPr>
                        <a:t>Nothing – Matches the goal</a:t>
                      </a:r>
                      <a:endParaRPr lang="en-US" sz="900" dirty="0">
                        <a:latin typeface="Avenir Book"/>
                        <a:cs typeface="Avenir Book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900" dirty="0" smtClean="0">
                          <a:latin typeface="Avenir Book"/>
                          <a:cs typeface="Avenir Book"/>
                        </a:rPr>
                        <a:t>Spatial</a:t>
                      </a:r>
                      <a:r>
                        <a:rPr lang="en-US" sz="900" baseline="0" dirty="0" smtClean="0">
                          <a:latin typeface="Avenir Book"/>
                          <a:cs typeface="Avenir Book"/>
                        </a:rPr>
                        <a:t> Res. Y</a:t>
                      </a:r>
                      <a:endParaRPr lang="en-US" sz="900" dirty="0">
                        <a:latin typeface="Avenir Book"/>
                        <a:cs typeface="Avenir Book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latin typeface="Avenir Book"/>
                          <a:cs typeface="Avenir Book"/>
                        </a:rPr>
                        <a:t>4mm</a:t>
                      </a:r>
                      <a:endParaRPr lang="en-US" sz="900" dirty="0">
                        <a:latin typeface="Avenir Book"/>
                        <a:cs typeface="Avenir Book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latin typeface="Avenir Book"/>
                          <a:cs typeface="Avenir Book"/>
                        </a:rPr>
                        <a:t>2.5mm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latin typeface="Avenir Book"/>
                          <a:cs typeface="Avenir Book"/>
                        </a:rPr>
                        <a:t>+</a:t>
                      </a:r>
                      <a:endParaRPr lang="en-US" sz="900" dirty="0">
                        <a:latin typeface="Avenir Book"/>
                        <a:cs typeface="Avenir Book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latin typeface="Avenir Book"/>
                          <a:cs typeface="Avenir Book"/>
                        </a:rPr>
                        <a:t>2-3mm</a:t>
                      </a:r>
                      <a:endParaRPr lang="en-US" sz="900" dirty="0">
                        <a:latin typeface="Avenir Book"/>
                        <a:cs typeface="Avenir Book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900" dirty="0" smtClean="0">
                          <a:latin typeface="Avenir Book"/>
                          <a:cs typeface="Avenir Book"/>
                        </a:rPr>
                        <a:t>Nothing – Matches the goal</a:t>
                      </a:r>
                      <a:endParaRPr lang="en-US" sz="900" dirty="0">
                        <a:latin typeface="Avenir Book"/>
                        <a:cs typeface="Avenir Book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900" dirty="0" smtClean="0">
                          <a:latin typeface="Avenir Book"/>
                          <a:cs typeface="Avenir Book"/>
                        </a:rPr>
                        <a:t>Stability </a:t>
                      </a:r>
                      <a:endParaRPr lang="en-US" sz="900" dirty="0">
                        <a:latin typeface="Avenir Book"/>
                        <a:cs typeface="Avenir Book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latin typeface="Avenir Book"/>
                          <a:cs typeface="Avenir Book"/>
                        </a:rPr>
                        <a:t>Not measured</a:t>
                      </a:r>
                      <a:endParaRPr lang="en-US" sz="900" dirty="0">
                        <a:latin typeface="Avenir Book"/>
                        <a:cs typeface="Avenir Book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latin typeface="Avenir Book"/>
                          <a:cs typeface="Avenir Book"/>
                        </a:rPr>
                        <a:t>~1% (over 12h)</a:t>
                      </a:r>
                      <a:endParaRPr lang="en-US" sz="900" dirty="0">
                        <a:latin typeface="Avenir Book"/>
                        <a:cs typeface="Avenir Book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latin typeface="Avenir Book"/>
                          <a:cs typeface="Avenir Book"/>
                        </a:rPr>
                        <a:t>+</a:t>
                      </a:r>
                      <a:endParaRPr lang="en-US" sz="900" dirty="0">
                        <a:latin typeface="Avenir Book"/>
                        <a:cs typeface="Avenir Book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latin typeface="Avenir Book"/>
                          <a:cs typeface="Avenir Book"/>
                        </a:rPr>
                        <a:t>1% (over days)</a:t>
                      </a:r>
                      <a:endParaRPr lang="en-US" sz="900" dirty="0">
                        <a:latin typeface="Avenir Book"/>
                        <a:cs typeface="Avenir Book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900" dirty="0" smtClean="0">
                          <a:latin typeface="Avenir Book"/>
                          <a:cs typeface="Avenir Book"/>
                        </a:rPr>
                        <a:t>Longer</a:t>
                      </a:r>
                      <a:r>
                        <a:rPr lang="en-US" sz="900" baseline="0" dirty="0" smtClean="0">
                          <a:latin typeface="Avenir Book"/>
                          <a:cs typeface="Avenir Book"/>
                        </a:rPr>
                        <a:t> tests</a:t>
                      </a:r>
                      <a:endParaRPr lang="en-US" sz="900" dirty="0">
                        <a:latin typeface="Avenir Book"/>
                        <a:cs typeface="Avenir Book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900" dirty="0" smtClean="0">
                          <a:latin typeface="Avenir Book"/>
                          <a:cs typeface="Avenir Book"/>
                        </a:rPr>
                        <a:t>Efficiency</a:t>
                      </a:r>
                      <a:endParaRPr lang="en-US" sz="900" dirty="0">
                        <a:latin typeface="Avenir Book"/>
                        <a:cs typeface="Avenir Book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latin typeface="Avenir Book"/>
                          <a:cs typeface="Avenir Book"/>
                        </a:rPr>
                        <a:t>Measured 26%</a:t>
                      </a:r>
                      <a:r>
                        <a:rPr lang="en-US" sz="900" baseline="0" dirty="0" smtClean="0">
                          <a:latin typeface="Avenir Book"/>
                          <a:cs typeface="Avenir Book"/>
                        </a:rPr>
                        <a:t> @ 10deg 2.5</a:t>
                      </a:r>
                      <a:r>
                        <a:rPr lang="en-US" sz="900" dirty="0" smtClean="0">
                          <a:latin typeface="Avenir Book"/>
                          <a:cs typeface="Avenir Book"/>
                        </a:rPr>
                        <a:t>Å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latin typeface="Avenir Book"/>
                          <a:cs typeface="Avenir Book"/>
                        </a:rPr>
                        <a:t>Extrapolated 43% </a:t>
                      </a:r>
                      <a:r>
                        <a:rPr lang="en-US" sz="900" baseline="0" dirty="0" smtClean="0">
                          <a:latin typeface="Avenir Book"/>
                          <a:cs typeface="Avenir Book"/>
                        </a:rPr>
                        <a:t>@ 5deg 2.5</a:t>
                      </a:r>
                      <a:r>
                        <a:rPr lang="en-US" sz="900" dirty="0" smtClean="0">
                          <a:latin typeface="Avenir Book"/>
                          <a:cs typeface="Avenir Book"/>
                        </a:rPr>
                        <a:t>Å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latin typeface="Avenir Book"/>
                          <a:cs typeface="Avenir Book"/>
                        </a:rPr>
                        <a:t>&gt;44% @ 2.5Å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latin typeface="Avenir Book"/>
                          <a:cs typeface="Avenir Book"/>
                        </a:rPr>
                        <a:t>Measured 55% @ </a:t>
                      </a:r>
                      <a:r>
                        <a:rPr lang="en-US" sz="900" baseline="0" dirty="0" smtClean="0">
                          <a:latin typeface="Avenir Book"/>
                          <a:cs typeface="Avenir Book"/>
                        </a:rPr>
                        <a:t>5deg </a:t>
                      </a:r>
                      <a:r>
                        <a:rPr lang="en-US" sz="900" dirty="0" smtClean="0">
                          <a:latin typeface="Avenir Book"/>
                          <a:cs typeface="Avenir Book"/>
                        </a:rPr>
                        <a:t>4.1Å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latin typeface="Avenir Book"/>
                          <a:cs typeface="Avenir Book"/>
                        </a:rPr>
                        <a:t>Measured 65% @ </a:t>
                      </a:r>
                      <a:r>
                        <a:rPr lang="en-US" sz="900" baseline="0" dirty="0" smtClean="0">
                          <a:latin typeface="Avenir Book"/>
                          <a:cs typeface="Avenir Book"/>
                        </a:rPr>
                        <a:t>5deg 5</a:t>
                      </a:r>
                      <a:r>
                        <a:rPr lang="en-US" sz="900" dirty="0" smtClean="0">
                          <a:latin typeface="Avenir Book"/>
                          <a:cs typeface="Avenir Book"/>
                        </a:rPr>
                        <a:t>.1Å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latin typeface="Avenir Book"/>
                          <a:cs typeface="Avenir Book"/>
                        </a:rPr>
                        <a:t>+</a:t>
                      </a:r>
                      <a:endParaRPr lang="en-US" sz="900" dirty="0">
                        <a:latin typeface="Avenir Book"/>
                        <a:cs typeface="Avenir Book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latin typeface="Avenir Book"/>
                          <a:cs typeface="Avenir Book"/>
                        </a:rPr>
                        <a:t>&gt;40% @ 2.5Å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latin typeface="Avenir Book"/>
                          <a:cs typeface="Avenir Book"/>
                        </a:rPr>
                        <a:t>Nothing – Matches the goal</a:t>
                      </a:r>
                    </a:p>
                    <a:p>
                      <a:pPr algn="l"/>
                      <a:endParaRPr lang="en-US" sz="900" dirty="0">
                        <a:latin typeface="Avenir Book"/>
                        <a:cs typeface="Avenir Book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900" dirty="0" smtClean="0">
                          <a:latin typeface="Avenir Book"/>
                          <a:cs typeface="Avenir Book"/>
                        </a:rPr>
                        <a:t>Low gain operation</a:t>
                      </a:r>
                      <a:endParaRPr lang="en-US" sz="900" dirty="0">
                        <a:latin typeface="Avenir Book"/>
                        <a:cs typeface="Avenir Book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latin typeface="Avenir Book"/>
                          <a:cs typeface="Avenir Book"/>
                        </a:rPr>
                        <a:t>Gain ~60</a:t>
                      </a:r>
                      <a:endParaRPr lang="en-US" sz="900" dirty="0">
                        <a:latin typeface="Avenir Book"/>
                        <a:cs typeface="Avenir Book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latin typeface="Avenir Book"/>
                          <a:cs typeface="Avenir Book"/>
                        </a:rPr>
                        <a:t>Gain ~20</a:t>
                      </a:r>
                      <a:endParaRPr lang="en-US" sz="900" dirty="0">
                        <a:latin typeface="Avenir Book"/>
                        <a:cs typeface="Avenir Book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latin typeface="Avenir Book"/>
                          <a:cs typeface="Avenir Book"/>
                        </a:rPr>
                        <a:t>+</a:t>
                      </a:r>
                      <a:endParaRPr lang="en-US" sz="900" dirty="0">
                        <a:latin typeface="Avenir Book"/>
                        <a:cs typeface="Avenir Book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latin typeface="Avenir Book"/>
                          <a:cs typeface="Avenir Book"/>
                        </a:rPr>
                        <a:t>--</a:t>
                      </a:r>
                      <a:endParaRPr lang="en-US" sz="900" dirty="0">
                        <a:latin typeface="Avenir Book"/>
                        <a:cs typeface="Avenir Book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latin typeface="Avenir Book"/>
                          <a:cs typeface="Avenir Book"/>
                        </a:rPr>
                        <a:t>Nothing – Matches the goal</a:t>
                      </a:r>
                    </a:p>
                    <a:p>
                      <a:pPr algn="l"/>
                      <a:endParaRPr lang="en-US" sz="900" dirty="0">
                        <a:latin typeface="Avenir Book"/>
                        <a:cs typeface="Avenir Book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900" dirty="0" smtClean="0">
                          <a:latin typeface="Avenir Book"/>
                          <a:cs typeface="Avenir Book"/>
                        </a:rPr>
                        <a:t>Counting Rate</a:t>
                      </a:r>
                      <a:r>
                        <a:rPr lang="en-US" sz="900" baseline="0" dirty="0" smtClean="0">
                          <a:latin typeface="Avenir Book"/>
                          <a:cs typeface="Avenir Book"/>
                        </a:rPr>
                        <a:t> Cap.</a:t>
                      </a:r>
                      <a:endParaRPr lang="en-US" sz="900" dirty="0">
                        <a:latin typeface="Avenir Book"/>
                        <a:cs typeface="Avenir Book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latin typeface="Avenir Book"/>
                          <a:cs typeface="Avenir Book"/>
                        </a:rPr>
                        <a:t>Not measured</a:t>
                      </a:r>
                    </a:p>
                    <a:p>
                      <a:pPr algn="ctr"/>
                      <a:r>
                        <a:rPr lang="en-US" sz="900" dirty="0" smtClean="0">
                          <a:latin typeface="Avenir Book"/>
                          <a:cs typeface="Avenir Book"/>
                        </a:rPr>
                        <a:t>(dead time limited by </a:t>
                      </a:r>
                      <a:r>
                        <a:rPr lang="en-US" sz="900" dirty="0" err="1" smtClean="0">
                          <a:latin typeface="Avenir Book"/>
                          <a:cs typeface="Avenir Book"/>
                        </a:rPr>
                        <a:t>electr</a:t>
                      </a:r>
                      <a:r>
                        <a:rPr lang="en-US" sz="900" dirty="0" smtClean="0">
                          <a:latin typeface="Avenir Book"/>
                          <a:cs typeface="Avenir Book"/>
                        </a:rPr>
                        <a:t>.</a:t>
                      </a:r>
                      <a:r>
                        <a:rPr lang="en-US" sz="900" baseline="0" dirty="0" smtClean="0">
                          <a:latin typeface="Avenir Book"/>
                          <a:cs typeface="Avenir Book"/>
                        </a:rPr>
                        <a:t> 2us</a:t>
                      </a:r>
                      <a:r>
                        <a:rPr lang="en-US" sz="900" dirty="0" smtClean="0">
                          <a:latin typeface="Avenir Book"/>
                          <a:cs typeface="Avenir Book"/>
                        </a:rPr>
                        <a:t>)</a:t>
                      </a:r>
                      <a:endParaRPr lang="en-US" sz="900" dirty="0">
                        <a:latin typeface="Avenir Book"/>
                        <a:cs typeface="Avenir Book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latin typeface="Avenir Book"/>
                          <a:cs typeface="Avenir Book"/>
                        </a:rPr>
                        <a:t>&gt; 2 KHz/mm</a:t>
                      </a:r>
                      <a:r>
                        <a:rPr lang="en-US" sz="900" baseline="30000" dirty="0" smtClean="0">
                          <a:latin typeface="Avenir Book"/>
                          <a:cs typeface="Avenir Book"/>
                        </a:rPr>
                        <a:t>2 </a:t>
                      </a:r>
                    </a:p>
                    <a:p>
                      <a:pPr algn="ctr"/>
                      <a:r>
                        <a:rPr lang="en-US" sz="900" baseline="0" dirty="0" smtClean="0">
                          <a:latin typeface="Avenir Book"/>
                          <a:cs typeface="Avenir Book"/>
                        </a:rPr>
                        <a:t>(&gt;40KHz</a:t>
                      </a:r>
                      <a:r>
                        <a:rPr lang="en-US" sz="900" dirty="0" smtClean="0">
                          <a:latin typeface="Avenir Book"/>
                          <a:cs typeface="Avenir Book"/>
                        </a:rPr>
                        <a:t>/mm</a:t>
                      </a:r>
                      <a:r>
                        <a:rPr lang="en-US" sz="900" baseline="30000" dirty="0" smtClean="0">
                          <a:latin typeface="Avenir Book"/>
                          <a:cs typeface="Avenir Book"/>
                        </a:rPr>
                        <a:t>2 </a:t>
                      </a:r>
                      <a:r>
                        <a:rPr lang="en-US" sz="900" baseline="0" dirty="0" smtClean="0">
                          <a:latin typeface="Avenir Book"/>
                          <a:cs typeface="Avenir Book"/>
                        </a:rPr>
                        <a:t>extrapolated)</a:t>
                      </a:r>
                      <a:endParaRPr lang="en-US" sz="900" baseline="0" dirty="0">
                        <a:latin typeface="Avenir Book"/>
                        <a:cs typeface="Avenir Book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latin typeface="Avenir Book"/>
                          <a:cs typeface="Avenir Book"/>
                        </a:rPr>
                        <a:t>o</a:t>
                      </a:r>
                      <a:endParaRPr lang="en-US" sz="900" dirty="0">
                        <a:latin typeface="Avenir Book"/>
                        <a:cs typeface="Avenir Book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latin typeface="Avenir Book"/>
                          <a:cs typeface="Avenir Book"/>
                        </a:rPr>
                        <a:t>500 KHz/mm</a:t>
                      </a:r>
                      <a:r>
                        <a:rPr lang="en-US" sz="900" baseline="30000" dirty="0" smtClean="0">
                          <a:latin typeface="Avenir Book"/>
                          <a:cs typeface="Avenir Book"/>
                        </a:rPr>
                        <a:t>2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aseline="0" dirty="0" smtClean="0">
                          <a:latin typeface="Avenir Book"/>
                          <a:cs typeface="Avenir Book"/>
                        </a:rPr>
                        <a:t>(</a:t>
                      </a:r>
                      <a:r>
                        <a:rPr lang="en-US" sz="900" dirty="0" smtClean="0">
                          <a:latin typeface="Avenir Book"/>
                          <a:cs typeface="Avenir Book"/>
                        </a:rPr>
                        <a:t>4 MHz/mm</a:t>
                      </a:r>
                      <a:r>
                        <a:rPr lang="en-US" sz="900" baseline="30000" dirty="0" smtClean="0">
                          <a:latin typeface="Avenir Book"/>
                          <a:cs typeface="Avenir Book"/>
                        </a:rPr>
                        <a:t>2</a:t>
                      </a:r>
                      <a:r>
                        <a:rPr lang="en-US" sz="900" baseline="0" dirty="0" smtClean="0">
                          <a:latin typeface="Avenir Book"/>
                          <a:cs typeface="Avenir Book"/>
                        </a:rPr>
                        <a:t>)</a:t>
                      </a:r>
                      <a:endParaRPr lang="en-US" sz="900" baseline="0" dirty="0">
                        <a:latin typeface="Avenir Book"/>
                        <a:cs typeface="Avenir Book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900" dirty="0" smtClean="0">
                          <a:latin typeface="Avenir Book"/>
                          <a:cs typeface="Avenir Book"/>
                        </a:rPr>
                        <a:t>Needs to be measured</a:t>
                      </a:r>
                      <a:endParaRPr lang="en-US" sz="900" dirty="0">
                        <a:latin typeface="Avenir Book"/>
                        <a:cs typeface="Avenir Book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900" dirty="0" smtClean="0">
                          <a:latin typeface="Avenir Book"/>
                          <a:cs typeface="Avenir Book"/>
                        </a:rPr>
                        <a:t>Gamma</a:t>
                      </a:r>
                      <a:r>
                        <a:rPr lang="en-US" sz="900" baseline="0" dirty="0" smtClean="0">
                          <a:latin typeface="Avenir Book"/>
                          <a:cs typeface="Avenir Book"/>
                        </a:rPr>
                        <a:t> sensitivity</a:t>
                      </a:r>
                      <a:endParaRPr lang="en-US" sz="900" dirty="0">
                        <a:latin typeface="Avenir Book"/>
                        <a:cs typeface="Avenir Book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latin typeface="Avenir Book"/>
                          <a:cs typeface="Avenir Book"/>
                        </a:rPr>
                        <a:t>Not measured</a:t>
                      </a:r>
                    </a:p>
                    <a:p>
                      <a:pPr algn="ctr"/>
                      <a:endParaRPr lang="en-US" sz="900" dirty="0">
                        <a:latin typeface="Avenir Book"/>
                        <a:cs typeface="Avenir Book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latin typeface="Avenir Book"/>
                          <a:cs typeface="Avenir Book"/>
                        </a:rPr>
                        <a:t>Not measured </a:t>
                      </a:r>
                    </a:p>
                    <a:p>
                      <a:pPr algn="ctr"/>
                      <a:r>
                        <a:rPr lang="en-US" sz="900" dirty="0" smtClean="0">
                          <a:latin typeface="Avenir Book"/>
                          <a:cs typeface="Avenir Book"/>
                        </a:rPr>
                        <a:t>(but full eff. with</a:t>
                      </a:r>
                      <a:r>
                        <a:rPr lang="en-US" sz="900" baseline="0" dirty="0" smtClean="0">
                          <a:latin typeface="Avenir Book"/>
                          <a:cs typeface="Avenir Book"/>
                        </a:rPr>
                        <a:t> 100KeV Threshold</a:t>
                      </a:r>
                      <a:r>
                        <a:rPr lang="en-US" sz="900" dirty="0" smtClean="0">
                          <a:latin typeface="Avenir Book"/>
                          <a:cs typeface="Avenir Book"/>
                        </a:rPr>
                        <a:t>)</a:t>
                      </a:r>
                      <a:endParaRPr lang="en-US" sz="900" dirty="0">
                        <a:latin typeface="Avenir Book"/>
                        <a:cs typeface="Avenir Book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latin typeface="Avenir Book"/>
                          <a:cs typeface="Avenir Book"/>
                        </a:rPr>
                        <a:t>o</a:t>
                      </a:r>
                      <a:endParaRPr lang="en-US" sz="900" dirty="0">
                        <a:latin typeface="Avenir Book"/>
                        <a:cs typeface="Avenir Book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latin typeface="Avenir Book"/>
                          <a:cs typeface="Avenir Book"/>
                        </a:rPr>
                        <a:t>&lt;10</a:t>
                      </a:r>
                      <a:r>
                        <a:rPr lang="en-US" sz="900" baseline="30000" dirty="0" smtClean="0">
                          <a:latin typeface="Avenir Book"/>
                          <a:cs typeface="Avenir Book"/>
                        </a:rPr>
                        <a:t>-6</a:t>
                      </a:r>
                      <a:endParaRPr lang="en-US" sz="900" baseline="30000" dirty="0">
                        <a:latin typeface="Avenir Book"/>
                        <a:cs typeface="Avenir Book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latin typeface="Avenir Book"/>
                          <a:cs typeface="Avenir Book"/>
                        </a:rPr>
                        <a:t>Needs to be measured, but in principle is already</a:t>
                      </a:r>
                      <a:r>
                        <a:rPr lang="en-US" sz="900" baseline="0" dirty="0" smtClean="0">
                          <a:latin typeface="Avenir Book"/>
                          <a:cs typeface="Avenir Book"/>
                        </a:rPr>
                        <a:t> good due to the threshold used, not different from what measured on other prototypes.</a:t>
                      </a:r>
                      <a:endParaRPr lang="en-US" sz="900" dirty="0" smtClean="0">
                        <a:latin typeface="Avenir Book"/>
                        <a:cs typeface="Avenir Book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900" dirty="0" smtClean="0">
                          <a:latin typeface="Avenir Book"/>
                          <a:cs typeface="Avenir Book"/>
                        </a:rPr>
                        <a:t>Dynamic</a:t>
                      </a:r>
                      <a:r>
                        <a:rPr lang="en-US" sz="900" baseline="0" dirty="0" smtClean="0">
                          <a:latin typeface="Avenir Book"/>
                          <a:cs typeface="Avenir Book"/>
                        </a:rPr>
                        <a:t> range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latin typeface="Avenir Book"/>
                          <a:cs typeface="Avenir Book"/>
                        </a:rPr>
                        <a:t>Not measured</a:t>
                      </a:r>
                    </a:p>
                    <a:p>
                      <a:pPr algn="ctr"/>
                      <a:endParaRPr lang="en-US" sz="900" baseline="0" dirty="0" smtClean="0">
                        <a:latin typeface="Avenir Book"/>
                        <a:cs typeface="Avenir Book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latin typeface="Avenir Book"/>
                          <a:cs typeface="Avenir Book"/>
                        </a:rPr>
                        <a:t>Not measured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latin typeface="Avenir Book"/>
                          <a:cs typeface="Avenir Book"/>
                        </a:rPr>
                        <a:t>o</a:t>
                      </a:r>
                      <a:endParaRPr lang="en-US" sz="900" dirty="0">
                        <a:latin typeface="Avenir Book"/>
                        <a:cs typeface="Avenir Book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latin typeface="Avenir Book"/>
                          <a:cs typeface="Avenir Book"/>
                        </a:rPr>
                        <a:t>10</a:t>
                      </a:r>
                      <a:r>
                        <a:rPr lang="en-US" sz="900" baseline="30000" dirty="0" smtClean="0">
                          <a:latin typeface="Avenir Book"/>
                          <a:cs typeface="Avenir Book"/>
                        </a:rPr>
                        <a:t>9 </a:t>
                      </a:r>
                      <a:r>
                        <a:rPr lang="en-US" sz="900" baseline="0" dirty="0" smtClean="0">
                          <a:latin typeface="Avenir Book"/>
                          <a:cs typeface="Avenir Book"/>
                        </a:rPr>
                        <a:t> - </a:t>
                      </a:r>
                      <a:r>
                        <a:rPr lang="en-US" sz="900" dirty="0" smtClean="0">
                          <a:latin typeface="Avenir Book"/>
                          <a:cs typeface="Avenir Book"/>
                        </a:rPr>
                        <a:t>10</a:t>
                      </a:r>
                      <a:r>
                        <a:rPr lang="en-US" sz="900" baseline="30000" dirty="0" smtClean="0">
                          <a:latin typeface="Avenir Book"/>
                          <a:cs typeface="Avenir Book"/>
                        </a:rPr>
                        <a:t>0</a:t>
                      </a:r>
                    </a:p>
                    <a:p>
                      <a:pPr algn="ctr"/>
                      <a:endParaRPr lang="en-US" sz="900" baseline="30000" dirty="0">
                        <a:latin typeface="Avenir Book"/>
                        <a:cs typeface="Avenir Book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latin typeface="Avenir Book"/>
                          <a:cs typeface="Avenir Book"/>
                        </a:rPr>
                        <a:t>Needs to be measured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900" baseline="0" dirty="0" smtClean="0">
                          <a:latin typeface="Avenir Book"/>
                          <a:cs typeface="Avenir Book"/>
                        </a:rPr>
                        <a:t>Self Scattering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latin typeface="Avenir Book"/>
                          <a:cs typeface="Avenir Book"/>
                        </a:rPr>
                        <a:t>Not measured</a:t>
                      </a:r>
                    </a:p>
                    <a:p>
                      <a:pPr algn="ctr"/>
                      <a:endParaRPr lang="en-US" sz="900" baseline="0" dirty="0" smtClean="0">
                        <a:latin typeface="Avenir Book"/>
                        <a:cs typeface="Avenir Book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latin typeface="Avenir Book"/>
                          <a:cs typeface="Avenir Book"/>
                        </a:rPr>
                        <a:t>Not measured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latin typeface="Avenir Book"/>
                          <a:cs typeface="Avenir Book"/>
                        </a:rPr>
                        <a:t>o</a:t>
                      </a:r>
                      <a:endParaRPr lang="en-US" sz="900" dirty="0">
                        <a:latin typeface="Avenir Book"/>
                        <a:cs typeface="Avenir Book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latin typeface="Avenir Book"/>
                          <a:cs typeface="Avenir Book"/>
                        </a:rPr>
                        <a:t>≤10</a:t>
                      </a:r>
                      <a:r>
                        <a:rPr lang="en-US" sz="900" baseline="30000" dirty="0" smtClean="0">
                          <a:latin typeface="Avenir Book"/>
                          <a:cs typeface="Avenir Book"/>
                        </a:rPr>
                        <a:t>-4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latin typeface="Avenir Book"/>
                          <a:cs typeface="Avenir Book"/>
                        </a:rPr>
                        <a:t>Needs to be measured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aseline="0" dirty="0" smtClean="0">
                          <a:latin typeface="Avenir Book"/>
                          <a:cs typeface="Avenir Book"/>
                        </a:rPr>
                        <a:t>Fast neutrons sensitivity</a:t>
                      </a:r>
                      <a:endParaRPr lang="en-US" sz="900" dirty="0" smtClean="0">
                        <a:latin typeface="Avenir Book"/>
                        <a:cs typeface="Avenir Book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latin typeface="Avenir Book"/>
                          <a:cs typeface="Avenir Book"/>
                        </a:rPr>
                        <a:t>Not measured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 smtClean="0">
                        <a:latin typeface="Avenir Book"/>
                        <a:cs typeface="Avenir Book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latin typeface="Avenir Book"/>
                          <a:cs typeface="Avenir Book"/>
                        </a:rPr>
                        <a:t>Not measured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latin typeface="Avenir Book"/>
                          <a:cs typeface="Avenir Book"/>
                        </a:rPr>
                        <a:t>o</a:t>
                      </a:r>
                      <a:endParaRPr lang="en-US" sz="900" dirty="0">
                        <a:latin typeface="Avenir Book"/>
                        <a:cs typeface="Avenir Book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latin typeface="Avenir Book"/>
                          <a:cs typeface="Avenir Book"/>
                        </a:rPr>
                        <a:t>&lt;10</a:t>
                      </a:r>
                      <a:r>
                        <a:rPr lang="en-US" sz="900" baseline="30000" dirty="0" smtClean="0">
                          <a:latin typeface="Avenir Book"/>
                          <a:cs typeface="Avenir Book"/>
                        </a:rPr>
                        <a:t>-6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latin typeface="Avenir Book"/>
                          <a:cs typeface="Avenir Book"/>
                        </a:rPr>
                        <a:t>Needs to be measured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latin typeface="Avenir Book"/>
                          <a:cs typeface="Avenir Book"/>
                        </a:rPr>
                        <a:t>Reproduce scientific</a:t>
                      </a:r>
                      <a:r>
                        <a:rPr lang="en-US" sz="900" baseline="0" dirty="0" smtClean="0">
                          <a:latin typeface="Avenir Book"/>
                          <a:cs typeface="Avenir Book"/>
                        </a:rPr>
                        <a:t> output</a:t>
                      </a:r>
                      <a:endParaRPr lang="en-US" sz="900" dirty="0" smtClean="0">
                        <a:latin typeface="Avenir Book"/>
                        <a:cs typeface="Avenir Book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latin typeface="Avenir Book"/>
                          <a:cs typeface="Avenir Book"/>
                        </a:rPr>
                        <a:t>Not measured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 smtClean="0">
                        <a:latin typeface="Avenir Book"/>
                        <a:cs typeface="Avenir Book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latin typeface="Avenir Book"/>
                          <a:cs typeface="Avenir Book"/>
                        </a:rPr>
                        <a:t>Not measured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latin typeface="Avenir Book"/>
                          <a:cs typeface="Avenir Book"/>
                        </a:rPr>
                        <a:t>o</a:t>
                      </a:r>
                      <a:endParaRPr lang="en-US" sz="900" dirty="0">
                        <a:latin typeface="Avenir Book"/>
                        <a:cs typeface="Avenir Book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latin typeface="Avenir Book"/>
                          <a:cs typeface="Avenir Book"/>
                        </a:rPr>
                        <a:t>--</a:t>
                      </a:r>
                      <a:endParaRPr lang="en-US" sz="900" dirty="0">
                        <a:latin typeface="Avenir Book"/>
                        <a:cs typeface="Avenir Book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latin typeface="Avenir Book"/>
                          <a:cs typeface="Avenir Book"/>
                        </a:rPr>
                        <a:t>Needs to be measured</a:t>
                      </a: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520217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9" name="Group 238"/>
          <p:cNvGrpSpPr/>
          <p:nvPr/>
        </p:nvGrpSpPr>
        <p:grpSpPr>
          <a:xfrm rot="20392131">
            <a:off x="5715054" y="3589806"/>
            <a:ext cx="2730765" cy="451824"/>
            <a:chOff x="2850515" y="2977176"/>
            <a:chExt cx="2730765" cy="451824"/>
          </a:xfrm>
        </p:grpSpPr>
        <p:sp>
          <p:nvSpPr>
            <p:cNvPr id="240" name="Rectangle 239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1" name="Rectangle 240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2" name="Oval 241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3" name="Oval 242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4" name="Oval 243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5" name="Right Triangle 244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6" name="Freeform 245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7" name="Oval 246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8" name="Oval 247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9" name="Oval 248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0" name="Oval 249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1" name="Oval 250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2" name="Oval 251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3" name="Oval 252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4" name="Oval 253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5" name="Oval 254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6" name="Oval 255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7" name="Oval 256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8" name="Oval 257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9" name="Oval 258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0" name="Oval 259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1" name="Oval 260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2" name="Oval 261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3" name="Oval 262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4" name="Oval 263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5" name="Oval 264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6" name="Oval 265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7" name="Oval 266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8" name="Oval 267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9" name="Oval 268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0" name="Oval 269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1" name="Oval 270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2" name="Oval 271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3" name="Oval 272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4" name="Oval 273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5" name="Oval 274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6" name="Oval 275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7" name="Oval 276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8" name="Oval 277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9" name="Oval 278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62" name="Group 361"/>
          <p:cNvGrpSpPr/>
          <p:nvPr/>
        </p:nvGrpSpPr>
        <p:grpSpPr>
          <a:xfrm>
            <a:off x="12700" y="6362700"/>
            <a:ext cx="9131300" cy="501650"/>
            <a:chOff x="12700" y="6362700"/>
            <a:chExt cx="9131300" cy="501650"/>
          </a:xfrm>
        </p:grpSpPr>
        <p:sp>
          <p:nvSpPr>
            <p:cNvPr id="363" name="Rectangle 362"/>
            <p:cNvSpPr/>
            <p:nvPr/>
          </p:nvSpPr>
          <p:spPr>
            <a:xfrm>
              <a:off x="12700" y="6362700"/>
              <a:ext cx="91313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64" name="Picture 363" descr="Screen Shot 2014-10-14 at 09.12.54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99" y="6373981"/>
              <a:ext cx="4546601" cy="480726"/>
            </a:xfrm>
            <a:prstGeom prst="rect">
              <a:avLst/>
            </a:prstGeom>
          </p:spPr>
        </p:pic>
      </p:grpSp>
      <p:sp>
        <p:nvSpPr>
          <p:cNvPr id="366" name="Rectangle 83"/>
          <p:cNvSpPr>
            <a:spLocks noChangeArrowheads="1"/>
          </p:cNvSpPr>
          <p:nvPr/>
        </p:nvSpPr>
        <p:spPr bwMode="auto">
          <a:xfrm>
            <a:off x="4250768" y="2954631"/>
            <a:ext cx="114242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Avenir Book"/>
                <a:cs typeface="Avenir Book"/>
              </a:rPr>
              <a:t>neutrons</a:t>
            </a:r>
            <a:endParaRPr lang="en-US" sz="1600" dirty="0">
              <a:latin typeface="Avenir Book"/>
              <a:cs typeface="Avenir Book"/>
            </a:endParaRPr>
          </a:p>
        </p:txBody>
      </p:sp>
      <p:grpSp>
        <p:nvGrpSpPr>
          <p:cNvPr id="367" name="Group 366"/>
          <p:cNvGrpSpPr/>
          <p:nvPr/>
        </p:nvGrpSpPr>
        <p:grpSpPr>
          <a:xfrm rot="20392131">
            <a:off x="5744119" y="4250003"/>
            <a:ext cx="2730765" cy="451824"/>
            <a:chOff x="2850515" y="2977176"/>
            <a:chExt cx="2730765" cy="451824"/>
          </a:xfrm>
        </p:grpSpPr>
        <p:sp>
          <p:nvSpPr>
            <p:cNvPr id="368" name="Rectangle 367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9" name="Rectangle 368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0" name="Oval 369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1" name="Oval 370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2" name="Oval 371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3" name="Right Triangle 372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4" name="Freeform 373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5" name="Oval 374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6" name="Oval 375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7" name="Oval 376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8" name="Oval 377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9" name="Oval 378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0" name="Oval 379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1" name="Oval 380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2" name="Oval 381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3" name="Oval 382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4" name="Oval 383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5" name="Oval 384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6" name="Oval 385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7" name="Oval 386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8" name="Oval 387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9" name="Oval 388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0" name="Oval 389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1" name="Oval 390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2" name="Oval 391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3" name="Oval 392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4" name="Oval 393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5" name="Oval 394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6" name="Oval 395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7" name="Oval 396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8" name="Oval 397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9" name="Oval 398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0" name="Oval 399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1" name="Oval 400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2" name="Oval 401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3" name="Oval 402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4" name="Oval 403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5" name="Oval 404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6" name="Oval 405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7" name="Oval 406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08" name="Group 407"/>
          <p:cNvGrpSpPr/>
          <p:nvPr/>
        </p:nvGrpSpPr>
        <p:grpSpPr>
          <a:xfrm rot="20392131">
            <a:off x="5731910" y="2911721"/>
            <a:ext cx="2730765" cy="451824"/>
            <a:chOff x="2850515" y="2977176"/>
            <a:chExt cx="2730765" cy="451824"/>
          </a:xfrm>
        </p:grpSpPr>
        <p:sp>
          <p:nvSpPr>
            <p:cNvPr id="409" name="Rectangle 408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0" name="Rectangle 409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1" name="Oval 410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2" name="Oval 411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3" name="Oval 412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4" name="Right Triangle 413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5" name="Freeform 414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6" name="Oval 415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7" name="Oval 416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8" name="Oval 417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9" name="Oval 418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0" name="Oval 419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1" name="Oval 420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2" name="Oval 421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3" name="Oval 422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4" name="Oval 423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5" name="Oval 424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6" name="Oval 425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7" name="Oval 426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8" name="Oval 427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9" name="Oval 428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0" name="Oval 429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1" name="Oval 430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2" name="Oval 431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3" name="Oval 432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4" name="Oval 433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5" name="Oval 434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6" name="Oval 435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7" name="Oval 436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8" name="Oval 437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9" name="Oval 438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0" name="Oval 439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1" name="Oval 440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2" name="Oval 441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3" name="Oval 442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4" name="Oval 443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5" name="Oval 444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6" name="Oval 445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7" name="Oval 446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8" name="Oval 447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49" name="Group 448"/>
          <p:cNvGrpSpPr/>
          <p:nvPr/>
        </p:nvGrpSpPr>
        <p:grpSpPr>
          <a:xfrm rot="20392131">
            <a:off x="5754758" y="2154135"/>
            <a:ext cx="2730765" cy="451824"/>
            <a:chOff x="2850515" y="2977176"/>
            <a:chExt cx="2730765" cy="451824"/>
          </a:xfrm>
        </p:grpSpPr>
        <p:sp>
          <p:nvSpPr>
            <p:cNvPr id="450" name="Rectangle 449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1" name="Rectangle 450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2" name="Oval 451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3" name="Oval 452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4" name="Oval 453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5" name="Right Triangle 454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6" name="Freeform 455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7" name="Oval 456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8" name="Oval 457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9" name="Oval 458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0" name="Oval 459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1" name="Oval 460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2" name="Oval 461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3" name="Oval 462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4" name="Oval 463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5" name="Oval 464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6" name="Oval 465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7" name="Oval 466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8" name="Oval 467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9" name="Oval 468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0" name="Oval 469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1" name="Oval 470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2" name="Oval 471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3" name="Oval 472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4" name="Oval 473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5" name="Oval 474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6" name="Oval 475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7" name="Oval 476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8" name="Oval 477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9" name="Oval 478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0" name="Oval 479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1" name="Oval 480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2" name="Oval 481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3" name="Oval 482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4" name="Oval 483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5" name="Oval 484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6" name="Oval 485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7" name="Oval 486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8" name="Oval 487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9" name="Oval 488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90" name="Group 489"/>
          <p:cNvGrpSpPr/>
          <p:nvPr/>
        </p:nvGrpSpPr>
        <p:grpSpPr>
          <a:xfrm rot="20392131">
            <a:off x="5774013" y="1458364"/>
            <a:ext cx="2730765" cy="451824"/>
            <a:chOff x="2850515" y="2977176"/>
            <a:chExt cx="2730765" cy="451824"/>
          </a:xfrm>
        </p:grpSpPr>
        <p:sp>
          <p:nvSpPr>
            <p:cNvPr id="491" name="Rectangle 490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2" name="Rectangle 491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3" name="Oval 492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4" name="Oval 493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5" name="Oval 494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6" name="Right Triangle 495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7" name="Freeform 496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8" name="Oval 497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9" name="Oval 498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0" name="Oval 499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1" name="Oval 500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2" name="Oval 501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3" name="Oval 502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4" name="Oval 503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5" name="Oval 504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6" name="Oval 505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7" name="Oval 506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8" name="Oval 507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9" name="Oval 508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0" name="Oval 509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1" name="Oval 510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2" name="Oval 511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3" name="Oval 512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4" name="Oval 513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5" name="Oval 514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6" name="Oval 515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7" name="Oval 516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8" name="Oval 517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9" name="Oval 518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0" name="Oval 519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1" name="Oval 520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2" name="Oval 521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3" name="Oval 522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4" name="Oval 523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5" name="Oval 524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6" name="Oval 525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7" name="Oval 526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8" name="Oval 527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9" name="Oval 528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0" name="Oval 529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365" name="Straight Arrow Connector 364"/>
          <p:cNvCxnSpPr/>
          <p:nvPr/>
        </p:nvCxnSpPr>
        <p:spPr>
          <a:xfrm flipV="1">
            <a:off x="4216133" y="3230030"/>
            <a:ext cx="2326404" cy="36023"/>
          </a:xfrm>
          <a:prstGeom prst="straightConnector1">
            <a:avLst/>
          </a:prstGeom>
          <a:ln w="38100">
            <a:solidFill>
              <a:srgbClr val="008000"/>
            </a:solidFill>
            <a:prstDash val="soli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2" name="Rectangle 281"/>
          <p:cNvSpPr/>
          <p:nvPr/>
        </p:nvSpPr>
        <p:spPr>
          <a:xfrm rot="20336632">
            <a:off x="7123708" y="4542972"/>
            <a:ext cx="77457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00090"/>
                </a:solidFill>
                <a:latin typeface="Avenir Book"/>
                <a:cs typeface="Avenir Book"/>
              </a:rPr>
              <a:t>s</a:t>
            </a:r>
            <a:r>
              <a:rPr lang="en-US" sz="1400" dirty="0" smtClean="0">
                <a:solidFill>
                  <a:srgbClr val="000090"/>
                </a:solidFill>
                <a:latin typeface="Avenir Book"/>
                <a:cs typeface="Avenir Book"/>
              </a:rPr>
              <a:t>trips Y</a:t>
            </a:r>
            <a:endParaRPr lang="en-US" sz="1400" dirty="0">
              <a:solidFill>
                <a:srgbClr val="000090"/>
              </a:solidFill>
              <a:latin typeface="Avenir Book"/>
              <a:cs typeface="Avenir Book"/>
            </a:endParaRPr>
          </a:p>
        </p:txBody>
      </p:sp>
      <p:sp>
        <p:nvSpPr>
          <p:cNvPr id="283" name="Rectangle 282"/>
          <p:cNvSpPr/>
          <p:nvPr/>
        </p:nvSpPr>
        <p:spPr>
          <a:xfrm rot="20478990">
            <a:off x="5634251" y="4376618"/>
            <a:ext cx="75306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Avenir Book"/>
                <a:cs typeface="Avenir Book"/>
              </a:rPr>
              <a:t>w</a:t>
            </a:r>
            <a:r>
              <a:rPr lang="en-US" sz="1400" dirty="0" smtClean="0">
                <a:solidFill>
                  <a:srgbClr val="FF0000"/>
                </a:solidFill>
                <a:latin typeface="Avenir Book"/>
                <a:cs typeface="Avenir Book"/>
              </a:rPr>
              <a:t>ires X</a:t>
            </a:r>
            <a:endParaRPr lang="en-US" sz="1400" dirty="0">
              <a:solidFill>
                <a:srgbClr val="FF0000"/>
              </a:solidFill>
              <a:latin typeface="Avenir Book"/>
              <a:cs typeface="Avenir Book"/>
            </a:endParaRPr>
          </a:p>
        </p:txBody>
      </p:sp>
      <p:sp>
        <p:nvSpPr>
          <p:cNvPr id="284" name="Rectangle 283"/>
          <p:cNvSpPr/>
          <p:nvPr/>
        </p:nvSpPr>
        <p:spPr>
          <a:xfrm rot="20426334">
            <a:off x="7637253" y="4078675"/>
            <a:ext cx="81765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substrate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85" name="Rectangle 284"/>
          <p:cNvSpPr/>
          <p:nvPr/>
        </p:nvSpPr>
        <p:spPr>
          <a:xfrm rot="20488696">
            <a:off x="6643988" y="4402309"/>
            <a:ext cx="56961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aseline="30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10</a:t>
            </a:r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</a:t>
            </a:r>
            <a:r>
              <a:rPr lang="en-US" sz="1200" baseline="-25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</a:t>
            </a:r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281" name="Picture 280" descr="brightnessGreenXLarg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811" y="6410269"/>
            <a:ext cx="1892904" cy="416439"/>
          </a:xfrm>
          <a:prstGeom prst="rect">
            <a:avLst/>
          </a:prstGeom>
        </p:spPr>
      </p:pic>
      <p:grpSp>
        <p:nvGrpSpPr>
          <p:cNvPr id="286" name="Group 285"/>
          <p:cNvGrpSpPr/>
          <p:nvPr/>
        </p:nvGrpSpPr>
        <p:grpSpPr>
          <a:xfrm>
            <a:off x="1094156" y="1731797"/>
            <a:ext cx="2730765" cy="3184210"/>
            <a:chOff x="1455954" y="1512344"/>
            <a:chExt cx="2730765" cy="3184210"/>
          </a:xfrm>
        </p:grpSpPr>
        <p:grpSp>
          <p:nvGrpSpPr>
            <p:cNvPr id="287" name="Group 286"/>
            <p:cNvGrpSpPr/>
            <p:nvPr/>
          </p:nvGrpSpPr>
          <p:grpSpPr>
            <a:xfrm rot="20392131">
              <a:off x="1455954" y="1724917"/>
              <a:ext cx="2730765" cy="451824"/>
              <a:chOff x="2850515" y="2977176"/>
              <a:chExt cx="2730765" cy="451824"/>
            </a:xfrm>
            <a:scene3d>
              <a:camera prst="orthographicFront">
                <a:rot lat="20233590" lon="17700569" rev="3593664"/>
              </a:camera>
              <a:lightRig rig="threePt" dir="t"/>
            </a:scene3d>
          </p:grpSpPr>
          <p:sp>
            <p:nvSpPr>
              <p:cNvPr id="308" name="Rectangle 307"/>
              <p:cNvSpPr/>
              <p:nvPr/>
            </p:nvSpPr>
            <p:spPr>
              <a:xfrm>
                <a:off x="2863850" y="3164206"/>
                <a:ext cx="2717430" cy="45719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sp3d extrusionH="25400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9" name="Rectangle 308"/>
              <p:cNvSpPr/>
              <p:nvPr/>
            </p:nvSpPr>
            <p:spPr>
              <a:xfrm>
                <a:off x="3461897" y="3188456"/>
                <a:ext cx="2119383" cy="23249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sp3d extrusionH="25400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0" name="Oval 309"/>
              <p:cNvSpPr/>
              <p:nvPr/>
            </p:nvSpPr>
            <p:spPr>
              <a:xfrm>
                <a:off x="2850515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  <a:sp3d extrusionH="2540000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1" name="Oval 310"/>
              <p:cNvSpPr/>
              <p:nvPr/>
            </p:nvSpPr>
            <p:spPr>
              <a:xfrm>
                <a:off x="2927696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  <a:sp3d extrusionH="2540000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2" name="Oval 311"/>
              <p:cNvSpPr/>
              <p:nvPr/>
            </p:nvSpPr>
            <p:spPr>
              <a:xfrm>
                <a:off x="3003896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  <a:sp3d extrusionH="2540000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3" name="Right Triangle 312"/>
              <p:cNvSpPr/>
              <p:nvPr/>
            </p:nvSpPr>
            <p:spPr>
              <a:xfrm rot="10800000">
                <a:off x="2857500" y="3188455"/>
                <a:ext cx="647696" cy="232494"/>
              </a:xfrm>
              <a:prstGeom prst="rtTriangl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  <a:sp3d extrusionH="2540000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4" name="Freeform 313"/>
              <p:cNvSpPr/>
              <p:nvPr/>
            </p:nvSpPr>
            <p:spPr>
              <a:xfrm>
                <a:off x="2863850" y="3200400"/>
                <a:ext cx="2717430" cy="228600"/>
              </a:xfrm>
              <a:custGeom>
                <a:avLst/>
                <a:gdLst>
                  <a:gd name="connsiteX0" fmla="*/ 0 w 2714625"/>
                  <a:gd name="connsiteY0" fmla="*/ 0 h 228600"/>
                  <a:gd name="connsiteX1" fmla="*/ 638175 w 2714625"/>
                  <a:gd name="connsiteY1" fmla="*/ 228600 h 228600"/>
                  <a:gd name="connsiteX2" fmla="*/ 2714625 w 2714625"/>
                  <a:gd name="connsiteY2" fmla="*/ 225425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14625" h="228600">
                    <a:moveTo>
                      <a:pt x="0" y="0"/>
                    </a:moveTo>
                    <a:lnTo>
                      <a:pt x="638175" y="228600"/>
                    </a:lnTo>
                    <a:lnTo>
                      <a:pt x="2714625" y="225425"/>
                    </a:lnTo>
                  </a:path>
                </a:pathLst>
              </a:custGeom>
              <a:ln>
                <a:solidFill>
                  <a:srgbClr val="000090"/>
                </a:solidFill>
              </a:ln>
              <a:effectLst/>
              <a:sp3d extrusionH="2540000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5" name="Oval 314"/>
              <p:cNvSpPr/>
              <p:nvPr/>
            </p:nvSpPr>
            <p:spPr>
              <a:xfrm>
                <a:off x="3079805" y="29801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  <a:sp3d extrusionH="2540000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6" name="Oval 315"/>
              <p:cNvSpPr/>
              <p:nvPr/>
            </p:nvSpPr>
            <p:spPr>
              <a:xfrm>
                <a:off x="3156986" y="29801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  <a:sp3d extrusionH="2540000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7" name="Oval 316"/>
              <p:cNvSpPr/>
              <p:nvPr/>
            </p:nvSpPr>
            <p:spPr>
              <a:xfrm>
                <a:off x="3233186" y="29800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  <a:sp3d extrusionH="2540000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8" name="Oval 317"/>
              <p:cNvSpPr/>
              <p:nvPr/>
            </p:nvSpPr>
            <p:spPr>
              <a:xfrm>
                <a:off x="3308516" y="298221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  <a:sp3d extrusionH="2540000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9" name="Oval 318"/>
              <p:cNvSpPr/>
              <p:nvPr/>
            </p:nvSpPr>
            <p:spPr>
              <a:xfrm>
                <a:off x="3385697" y="298215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  <a:sp3d extrusionH="2540000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0" name="Oval 319"/>
              <p:cNvSpPr/>
              <p:nvPr/>
            </p:nvSpPr>
            <p:spPr>
              <a:xfrm>
                <a:off x="3461897" y="298210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  <a:sp3d extrusionH="2540000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1" name="Oval 530"/>
              <p:cNvSpPr/>
              <p:nvPr/>
            </p:nvSpPr>
            <p:spPr>
              <a:xfrm>
                <a:off x="3537806" y="298251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  <a:sp3d extrusionH="2540000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2" name="Oval 531"/>
              <p:cNvSpPr/>
              <p:nvPr/>
            </p:nvSpPr>
            <p:spPr>
              <a:xfrm>
                <a:off x="3614987" y="298245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  <a:sp3d extrusionH="2540000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3" name="Oval 532"/>
              <p:cNvSpPr/>
              <p:nvPr/>
            </p:nvSpPr>
            <p:spPr>
              <a:xfrm>
                <a:off x="3691187" y="29824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  <a:sp3d extrusionH="2540000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4" name="Oval 533"/>
              <p:cNvSpPr/>
              <p:nvPr/>
            </p:nvSpPr>
            <p:spPr>
              <a:xfrm>
                <a:off x="3764143" y="29772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  <a:sp3d extrusionH="2540000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5" name="Oval 534"/>
              <p:cNvSpPr/>
              <p:nvPr/>
            </p:nvSpPr>
            <p:spPr>
              <a:xfrm>
                <a:off x="3841324" y="297723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  <a:sp3d extrusionH="2540000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6" name="Oval 535"/>
              <p:cNvSpPr/>
              <p:nvPr/>
            </p:nvSpPr>
            <p:spPr>
              <a:xfrm>
                <a:off x="3917524" y="297717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  <a:sp3d extrusionH="2540000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7" name="Oval 536"/>
              <p:cNvSpPr/>
              <p:nvPr/>
            </p:nvSpPr>
            <p:spPr>
              <a:xfrm>
                <a:off x="3993433" y="297758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  <a:sp3d extrusionH="2540000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8" name="Oval 537"/>
              <p:cNvSpPr/>
              <p:nvPr/>
            </p:nvSpPr>
            <p:spPr>
              <a:xfrm>
                <a:off x="4070614" y="297752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  <a:sp3d extrusionH="2540000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9" name="Oval 538"/>
              <p:cNvSpPr/>
              <p:nvPr/>
            </p:nvSpPr>
            <p:spPr>
              <a:xfrm>
                <a:off x="4146814" y="297747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  <a:sp3d extrusionH="2540000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0" name="Oval 539"/>
              <p:cNvSpPr/>
              <p:nvPr/>
            </p:nvSpPr>
            <p:spPr>
              <a:xfrm>
                <a:off x="4222144" y="29796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  <a:sp3d extrusionH="2540000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1" name="Oval 540"/>
              <p:cNvSpPr/>
              <p:nvPr/>
            </p:nvSpPr>
            <p:spPr>
              <a:xfrm>
                <a:off x="4299325" y="297954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  <a:sp3d extrusionH="2540000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2" name="Oval 541"/>
              <p:cNvSpPr/>
              <p:nvPr/>
            </p:nvSpPr>
            <p:spPr>
              <a:xfrm>
                <a:off x="4375525" y="297949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  <a:sp3d extrusionH="2540000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3" name="Oval 542"/>
              <p:cNvSpPr/>
              <p:nvPr/>
            </p:nvSpPr>
            <p:spPr>
              <a:xfrm>
                <a:off x="4451434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  <a:sp3d extrusionH="2540000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4" name="Oval 543"/>
              <p:cNvSpPr/>
              <p:nvPr/>
            </p:nvSpPr>
            <p:spPr>
              <a:xfrm>
                <a:off x="4528615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  <a:sp3d extrusionH="2540000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5" name="Oval 544"/>
              <p:cNvSpPr/>
              <p:nvPr/>
            </p:nvSpPr>
            <p:spPr>
              <a:xfrm>
                <a:off x="4604815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  <a:sp3d extrusionH="2540000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6" name="Oval 545"/>
              <p:cNvSpPr/>
              <p:nvPr/>
            </p:nvSpPr>
            <p:spPr>
              <a:xfrm>
                <a:off x="4679315" y="297903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  <a:sp3d extrusionH="2540000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7" name="Oval 546"/>
              <p:cNvSpPr/>
              <p:nvPr/>
            </p:nvSpPr>
            <p:spPr>
              <a:xfrm>
                <a:off x="4756496" y="297898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  <a:sp3d extrusionH="2540000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8" name="Oval 547"/>
              <p:cNvSpPr/>
              <p:nvPr/>
            </p:nvSpPr>
            <p:spPr>
              <a:xfrm>
                <a:off x="4832696" y="297892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  <a:sp3d extrusionH="2540000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9" name="Oval 548"/>
              <p:cNvSpPr/>
              <p:nvPr/>
            </p:nvSpPr>
            <p:spPr>
              <a:xfrm>
                <a:off x="4908605" y="297933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  <a:sp3d extrusionH="2540000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0" name="Oval 549"/>
              <p:cNvSpPr/>
              <p:nvPr/>
            </p:nvSpPr>
            <p:spPr>
              <a:xfrm>
                <a:off x="4985786" y="297928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  <a:sp3d extrusionH="2540000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1" name="Oval 550"/>
              <p:cNvSpPr/>
              <p:nvPr/>
            </p:nvSpPr>
            <p:spPr>
              <a:xfrm>
                <a:off x="5061986" y="297922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  <a:sp3d extrusionH="2540000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2" name="Oval 551"/>
              <p:cNvSpPr/>
              <p:nvPr/>
            </p:nvSpPr>
            <p:spPr>
              <a:xfrm>
                <a:off x="5137316" y="298135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  <a:sp3d extrusionH="2540000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3" name="Oval 552"/>
              <p:cNvSpPr/>
              <p:nvPr/>
            </p:nvSpPr>
            <p:spPr>
              <a:xfrm>
                <a:off x="5214497" y="29812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  <a:sp3d extrusionH="2540000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4" name="Oval 553"/>
              <p:cNvSpPr/>
              <p:nvPr/>
            </p:nvSpPr>
            <p:spPr>
              <a:xfrm>
                <a:off x="5290697" y="29812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  <a:sp3d extrusionH="2540000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5" name="Oval 554"/>
              <p:cNvSpPr/>
              <p:nvPr/>
            </p:nvSpPr>
            <p:spPr>
              <a:xfrm>
                <a:off x="5366606" y="298164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  <a:sp3d extrusionH="2540000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6" name="Oval 555"/>
              <p:cNvSpPr/>
              <p:nvPr/>
            </p:nvSpPr>
            <p:spPr>
              <a:xfrm>
                <a:off x="5443787" y="298159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  <a:sp3d extrusionH="2540000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7" name="Oval 556"/>
              <p:cNvSpPr/>
              <p:nvPr/>
            </p:nvSpPr>
            <p:spPr>
              <a:xfrm>
                <a:off x="5519987" y="298153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  <a:sp3d extrusionH="2540000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88" name="Group 287"/>
            <p:cNvGrpSpPr/>
            <p:nvPr/>
          </p:nvGrpSpPr>
          <p:grpSpPr>
            <a:xfrm>
              <a:off x="2266237" y="1512344"/>
              <a:ext cx="1386956" cy="3184210"/>
              <a:chOff x="2257771" y="1512344"/>
              <a:chExt cx="1386956" cy="3184210"/>
            </a:xfrm>
          </p:grpSpPr>
          <p:sp>
            <p:nvSpPr>
              <p:cNvPr id="289" name="Freeform 288"/>
              <p:cNvSpPr/>
              <p:nvPr/>
            </p:nvSpPr>
            <p:spPr>
              <a:xfrm>
                <a:off x="2260600" y="1565275"/>
                <a:ext cx="1361559" cy="933450"/>
              </a:xfrm>
              <a:custGeom>
                <a:avLst/>
                <a:gdLst>
                  <a:gd name="connsiteX0" fmla="*/ 1336675 w 1336675"/>
                  <a:gd name="connsiteY0" fmla="*/ 0 h 933450"/>
                  <a:gd name="connsiteX1" fmla="*/ 463550 w 1336675"/>
                  <a:gd name="connsiteY1" fmla="*/ 768350 h 933450"/>
                  <a:gd name="connsiteX2" fmla="*/ 0 w 1336675"/>
                  <a:gd name="connsiteY2" fmla="*/ 933450 h 933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36675" h="933450">
                    <a:moveTo>
                      <a:pt x="1336675" y="0"/>
                    </a:moveTo>
                    <a:lnTo>
                      <a:pt x="463550" y="768350"/>
                    </a:lnTo>
                    <a:lnTo>
                      <a:pt x="0" y="933450"/>
                    </a:lnTo>
                  </a:path>
                </a:pathLst>
              </a:custGeom>
              <a:ln w="63500">
                <a:solidFill>
                  <a:srgbClr val="3366FF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0" name="Freeform 289"/>
              <p:cNvSpPr/>
              <p:nvPr/>
            </p:nvSpPr>
            <p:spPr>
              <a:xfrm>
                <a:off x="2260858" y="1695688"/>
                <a:ext cx="1361559" cy="933450"/>
              </a:xfrm>
              <a:custGeom>
                <a:avLst/>
                <a:gdLst>
                  <a:gd name="connsiteX0" fmla="*/ 1336675 w 1336675"/>
                  <a:gd name="connsiteY0" fmla="*/ 0 h 933450"/>
                  <a:gd name="connsiteX1" fmla="*/ 463550 w 1336675"/>
                  <a:gd name="connsiteY1" fmla="*/ 768350 h 933450"/>
                  <a:gd name="connsiteX2" fmla="*/ 0 w 1336675"/>
                  <a:gd name="connsiteY2" fmla="*/ 933450 h 933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36675" h="933450">
                    <a:moveTo>
                      <a:pt x="1336675" y="0"/>
                    </a:moveTo>
                    <a:lnTo>
                      <a:pt x="463550" y="768350"/>
                    </a:lnTo>
                    <a:lnTo>
                      <a:pt x="0" y="933450"/>
                    </a:lnTo>
                  </a:path>
                </a:pathLst>
              </a:custGeom>
              <a:ln w="63500">
                <a:solidFill>
                  <a:srgbClr val="3366FF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1" name="Freeform 290"/>
              <p:cNvSpPr/>
              <p:nvPr/>
            </p:nvSpPr>
            <p:spPr>
              <a:xfrm>
                <a:off x="2263111" y="1821238"/>
                <a:ext cx="1361559" cy="933450"/>
              </a:xfrm>
              <a:custGeom>
                <a:avLst/>
                <a:gdLst>
                  <a:gd name="connsiteX0" fmla="*/ 1336675 w 1336675"/>
                  <a:gd name="connsiteY0" fmla="*/ 0 h 933450"/>
                  <a:gd name="connsiteX1" fmla="*/ 463550 w 1336675"/>
                  <a:gd name="connsiteY1" fmla="*/ 768350 h 933450"/>
                  <a:gd name="connsiteX2" fmla="*/ 0 w 1336675"/>
                  <a:gd name="connsiteY2" fmla="*/ 933450 h 933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36675" h="933450">
                    <a:moveTo>
                      <a:pt x="1336675" y="0"/>
                    </a:moveTo>
                    <a:lnTo>
                      <a:pt x="463550" y="768350"/>
                    </a:lnTo>
                    <a:lnTo>
                      <a:pt x="0" y="933450"/>
                    </a:lnTo>
                  </a:path>
                </a:pathLst>
              </a:custGeom>
              <a:ln w="63500">
                <a:solidFill>
                  <a:srgbClr val="3366FF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2" name="Freeform 291"/>
              <p:cNvSpPr/>
              <p:nvPr/>
            </p:nvSpPr>
            <p:spPr>
              <a:xfrm>
                <a:off x="2260600" y="1955789"/>
                <a:ext cx="1361559" cy="933450"/>
              </a:xfrm>
              <a:custGeom>
                <a:avLst/>
                <a:gdLst>
                  <a:gd name="connsiteX0" fmla="*/ 1336675 w 1336675"/>
                  <a:gd name="connsiteY0" fmla="*/ 0 h 933450"/>
                  <a:gd name="connsiteX1" fmla="*/ 463550 w 1336675"/>
                  <a:gd name="connsiteY1" fmla="*/ 768350 h 933450"/>
                  <a:gd name="connsiteX2" fmla="*/ 0 w 1336675"/>
                  <a:gd name="connsiteY2" fmla="*/ 933450 h 933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36675" h="933450">
                    <a:moveTo>
                      <a:pt x="1336675" y="0"/>
                    </a:moveTo>
                    <a:lnTo>
                      <a:pt x="463550" y="768350"/>
                    </a:lnTo>
                    <a:lnTo>
                      <a:pt x="0" y="933450"/>
                    </a:lnTo>
                  </a:path>
                </a:pathLst>
              </a:custGeom>
              <a:ln w="63500">
                <a:solidFill>
                  <a:srgbClr val="3366FF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3" name="Freeform 292"/>
              <p:cNvSpPr/>
              <p:nvPr/>
            </p:nvSpPr>
            <p:spPr>
              <a:xfrm>
                <a:off x="2260858" y="2086202"/>
                <a:ext cx="1361559" cy="933450"/>
              </a:xfrm>
              <a:custGeom>
                <a:avLst/>
                <a:gdLst>
                  <a:gd name="connsiteX0" fmla="*/ 1336675 w 1336675"/>
                  <a:gd name="connsiteY0" fmla="*/ 0 h 933450"/>
                  <a:gd name="connsiteX1" fmla="*/ 463550 w 1336675"/>
                  <a:gd name="connsiteY1" fmla="*/ 768350 h 933450"/>
                  <a:gd name="connsiteX2" fmla="*/ 0 w 1336675"/>
                  <a:gd name="connsiteY2" fmla="*/ 933450 h 933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36675" h="933450">
                    <a:moveTo>
                      <a:pt x="1336675" y="0"/>
                    </a:moveTo>
                    <a:lnTo>
                      <a:pt x="463550" y="768350"/>
                    </a:lnTo>
                    <a:lnTo>
                      <a:pt x="0" y="933450"/>
                    </a:lnTo>
                  </a:path>
                </a:pathLst>
              </a:custGeom>
              <a:ln w="63500">
                <a:solidFill>
                  <a:srgbClr val="3366FF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4" name="Freeform 293"/>
              <p:cNvSpPr/>
              <p:nvPr/>
            </p:nvSpPr>
            <p:spPr>
              <a:xfrm>
                <a:off x="2263111" y="2211752"/>
                <a:ext cx="1361559" cy="933450"/>
              </a:xfrm>
              <a:custGeom>
                <a:avLst/>
                <a:gdLst>
                  <a:gd name="connsiteX0" fmla="*/ 1336675 w 1336675"/>
                  <a:gd name="connsiteY0" fmla="*/ 0 h 933450"/>
                  <a:gd name="connsiteX1" fmla="*/ 463550 w 1336675"/>
                  <a:gd name="connsiteY1" fmla="*/ 768350 h 933450"/>
                  <a:gd name="connsiteX2" fmla="*/ 0 w 1336675"/>
                  <a:gd name="connsiteY2" fmla="*/ 933450 h 933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36675" h="933450">
                    <a:moveTo>
                      <a:pt x="1336675" y="0"/>
                    </a:moveTo>
                    <a:lnTo>
                      <a:pt x="463550" y="768350"/>
                    </a:lnTo>
                    <a:lnTo>
                      <a:pt x="0" y="933450"/>
                    </a:lnTo>
                  </a:path>
                </a:pathLst>
              </a:custGeom>
              <a:ln w="63500">
                <a:solidFill>
                  <a:srgbClr val="3366FF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5" name="Freeform 294"/>
              <p:cNvSpPr/>
              <p:nvPr/>
            </p:nvSpPr>
            <p:spPr>
              <a:xfrm>
                <a:off x="2257771" y="2343150"/>
                <a:ext cx="1361559" cy="933450"/>
              </a:xfrm>
              <a:custGeom>
                <a:avLst/>
                <a:gdLst>
                  <a:gd name="connsiteX0" fmla="*/ 1336675 w 1336675"/>
                  <a:gd name="connsiteY0" fmla="*/ 0 h 933450"/>
                  <a:gd name="connsiteX1" fmla="*/ 463550 w 1336675"/>
                  <a:gd name="connsiteY1" fmla="*/ 768350 h 933450"/>
                  <a:gd name="connsiteX2" fmla="*/ 0 w 1336675"/>
                  <a:gd name="connsiteY2" fmla="*/ 933450 h 933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36675" h="933450">
                    <a:moveTo>
                      <a:pt x="1336675" y="0"/>
                    </a:moveTo>
                    <a:lnTo>
                      <a:pt x="463550" y="768350"/>
                    </a:lnTo>
                    <a:lnTo>
                      <a:pt x="0" y="933450"/>
                    </a:lnTo>
                  </a:path>
                </a:pathLst>
              </a:custGeom>
              <a:ln w="63500">
                <a:solidFill>
                  <a:srgbClr val="3366FF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6" name="Freeform 295"/>
              <p:cNvSpPr/>
              <p:nvPr/>
            </p:nvSpPr>
            <p:spPr>
              <a:xfrm>
                <a:off x="2258029" y="2473563"/>
                <a:ext cx="1364646" cy="933450"/>
              </a:xfrm>
              <a:custGeom>
                <a:avLst/>
                <a:gdLst>
                  <a:gd name="connsiteX0" fmla="*/ 1336675 w 1336675"/>
                  <a:gd name="connsiteY0" fmla="*/ 0 h 933450"/>
                  <a:gd name="connsiteX1" fmla="*/ 463550 w 1336675"/>
                  <a:gd name="connsiteY1" fmla="*/ 768350 h 933450"/>
                  <a:gd name="connsiteX2" fmla="*/ 0 w 1336675"/>
                  <a:gd name="connsiteY2" fmla="*/ 933450 h 933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36675" h="933450">
                    <a:moveTo>
                      <a:pt x="1336675" y="0"/>
                    </a:moveTo>
                    <a:lnTo>
                      <a:pt x="463550" y="768350"/>
                    </a:lnTo>
                    <a:lnTo>
                      <a:pt x="0" y="933450"/>
                    </a:lnTo>
                  </a:path>
                </a:pathLst>
              </a:custGeom>
              <a:ln w="63500">
                <a:solidFill>
                  <a:srgbClr val="3366FF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7" name="Freeform 296"/>
              <p:cNvSpPr/>
              <p:nvPr/>
            </p:nvSpPr>
            <p:spPr>
              <a:xfrm>
                <a:off x="2260282" y="2599113"/>
                <a:ext cx="1364646" cy="933450"/>
              </a:xfrm>
              <a:custGeom>
                <a:avLst/>
                <a:gdLst>
                  <a:gd name="connsiteX0" fmla="*/ 1336675 w 1336675"/>
                  <a:gd name="connsiteY0" fmla="*/ 0 h 933450"/>
                  <a:gd name="connsiteX1" fmla="*/ 463550 w 1336675"/>
                  <a:gd name="connsiteY1" fmla="*/ 768350 h 933450"/>
                  <a:gd name="connsiteX2" fmla="*/ 0 w 1336675"/>
                  <a:gd name="connsiteY2" fmla="*/ 933450 h 933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36675" h="933450">
                    <a:moveTo>
                      <a:pt x="1336675" y="0"/>
                    </a:moveTo>
                    <a:lnTo>
                      <a:pt x="463550" y="768350"/>
                    </a:lnTo>
                    <a:lnTo>
                      <a:pt x="0" y="933450"/>
                    </a:lnTo>
                  </a:path>
                </a:pathLst>
              </a:custGeom>
              <a:ln w="63500">
                <a:solidFill>
                  <a:srgbClr val="3366FF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8" name="Freeform 297"/>
              <p:cNvSpPr/>
              <p:nvPr/>
            </p:nvSpPr>
            <p:spPr>
              <a:xfrm>
                <a:off x="2257771" y="2733664"/>
                <a:ext cx="1364646" cy="933450"/>
              </a:xfrm>
              <a:custGeom>
                <a:avLst/>
                <a:gdLst>
                  <a:gd name="connsiteX0" fmla="*/ 1336675 w 1336675"/>
                  <a:gd name="connsiteY0" fmla="*/ 0 h 933450"/>
                  <a:gd name="connsiteX1" fmla="*/ 463550 w 1336675"/>
                  <a:gd name="connsiteY1" fmla="*/ 768350 h 933450"/>
                  <a:gd name="connsiteX2" fmla="*/ 0 w 1336675"/>
                  <a:gd name="connsiteY2" fmla="*/ 933450 h 933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36675" h="933450">
                    <a:moveTo>
                      <a:pt x="1336675" y="0"/>
                    </a:moveTo>
                    <a:lnTo>
                      <a:pt x="463550" y="768350"/>
                    </a:lnTo>
                    <a:lnTo>
                      <a:pt x="0" y="933450"/>
                    </a:lnTo>
                  </a:path>
                </a:pathLst>
              </a:custGeom>
              <a:ln w="63500">
                <a:solidFill>
                  <a:srgbClr val="3366FF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9" name="Freeform 298"/>
              <p:cNvSpPr/>
              <p:nvPr/>
            </p:nvSpPr>
            <p:spPr>
              <a:xfrm>
                <a:off x="2258029" y="2864077"/>
                <a:ext cx="1364646" cy="933450"/>
              </a:xfrm>
              <a:custGeom>
                <a:avLst/>
                <a:gdLst>
                  <a:gd name="connsiteX0" fmla="*/ 1336675 w 1336675"/>
                  <a:gd name="connsiteY0" fmla="*/ 0 h 933450"/>
                  <a:gd name="connsiteX1" fmla="*/ 463550 w 1336675"/>
                  <a:gd name="connsiteY1" fmla="*/ 768350 h 933450"/>
                  <a:gd name="connsiteX2" fmla="*/ 0 w 1336675"/>
                  <a:gd name="connsiteY2" fmla="*/ 933450 h 933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36675" h="933450">
                    <a:moveTo>
                      <a:pt x="1336675" y="0"/>
                    </a:moveTo>
                    <a:lnTo>
                      <a:pt x="463550" y="768350"/>
                    </a:lnTo>
                    <a:lnTo>
                      <a:pt x="0" y="933450"/>
                    </a:lnTo>
                  </a:path>
                </a:pathLst>
              </a:custGeom>
              <a:ln w="63500">
                <a:solidFill>
                  <a:srgbClr val="3366FF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0" name="Freeform 299"/>
              <p:cNvSpPr/>
              <p:nvPr/>
            </p:nvSpPr>
            <p:spPr>
              <a:xfrm>
                <a:off x="2260282" y="2989627"/>
                <a:ext cx="1364646" cy="933450"/>
              </a:xfrm>
              <a:custGeom>
                <a:avLst/>
                <a:gdLst>
                  <a:gd name="connsiteX0" fmla="*/ 1336675 w 1336675"/>
                  <a:gd name="connsiteY0" fmla="*/ 0 h 933450"/>
                  <a:gd name="connsiteX1" fmla="*/ 463550 w 1336675"/>
                  <a:gd name="connsiteY1" fmla="*/ 768350 h 933450"/>
                  <a:gd name="connsiteX2" fmla="*/ 0 w 1336675"/>
                  <a:gd name="connsiteY2" fmla="*/ 933450 h 933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36675" h="933450">
                    <a:moveTo>
                      <a:pt x="1336675" y="0"/>
                    </a:moveTo>
                    <a:lnTo>
                      <a:pt x="463550" y="768350"/>
                    </a:lnTo>
                    <a:lnTo>
                      <a:pt x="0" y="933450"/>
                    </a:lnTo>
                  </a:path>
                </a:pathLst>
              </a:custGeom>
              <a:ln w="63500">
                <a:solidFill>
                  <a:srgbClr val="3366FF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1" name="Freeform 300"/>
              <p:cNvSpPr/>
              <p:nvPr/>
            </p:nvSpPr>
            <p:spPr>
              <a:xfrm>
                <a:off x="2268045" y="3116627"/>
                <a:ext cx="1364646" cy="933450"/>
              </a:xfrm>
              <a:custGeom>
                <a:avLst/>
                <a:gdLst>
                  <a:gd name="connsiteX0" fmla="*/ 1336675 w 1336675"/>
                  <a:gd name="connsiteY0" fmla="*/ 0 h 933450"/>
                  <a:gd name="connsiteX1" fmla="*/ 463550 w 1336675"/>
                  <a:gd name="connsiteY1" fmla="*/ 768350 h 933450"/>
                  <a:gd name="connsiteX2" fmla="*/ 0 w 1336675"/>
                  <a:gd name="connsiteY2" fmla="*/ 933450 h 933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36675" h="933450">
                    <a:moveTo>
                      <a:pt x="1336675" y="0"/>
                    </a:moveTo>
                    <a:lnTo>
                      <a:pt x="463550" y="768350"/>
                    </a:lnTo>
                    <a:lnTo>
                      <a:pt x="0" y="933450"/>
                    </a:lnTo>
                  </a:path>
                </a:pathLst>
              </a:custGeom>
              <a:ln w="63500">
                <a:solidFill>
                  <a:srgbClr val="3366FF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2" name="Freeform 301"/>
              <p:cNvSpPr/>
              <p:nvPr/>
            </p:nvSpPr>
            <p:spPr>
              <a:xfrm>
                <a:off x="2268303" y="3247040"/>
                <a:ext cx="1364646" cy="933450"/>
              </a:xfrm>
              <a:custGeom>
                <a:avLst/>
                <a:gdLst>
                  <a:gd name="connsiteX0" fmla="*/ 1336675 w 1336675"/>
                  <a:gd name="connsiteY0" fmla="*/ 0 h 933450"/>
                  <a:gd name="connsiteX1" fmla="*/ 463550 w 1336675"/>
                  <a:gd name="connsiteY1" fmla="*/ 768350 h 933450"/>
                  <a:gd name="connsiteX2" fmla="*/ 0 w 1336675"/>
                  <a:gd name="connsiteY2" fmla="*/ 933450 h 933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36675" h="933450">
                    <a:moveTo>
                      <a:pt x="1336675" y="0"/>
                    </a:moveTo>
                    <a:lnTo>
                      <a:pt x="463550" y="768350"/>
                    </a:lnTo>
                    <a:lnTo>
                      <a:pt x="0" y="933450"/>
                    </a:lnTo>
                  </a:path>
                </a:pathLst>
              </a:custGeom>
              <a:ln w="63500">
                <a:solidFill>
                  <a:srgbClr val="3366FF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3" name="Freeform 302"/>
              <p:cNvSpPr/>
              <p:nvPr/>
            </p:nvSpPr>
            <p:spPr>
              <a:xfrm>
                <a:off x="2270556" y="3372590"/>
                <a:ext cx="1364646" cy="933450"/>
              </a:xfrm>
              <a:custGeom>
                <a:avLst/>
                <a:gdLst>
                  <a:gd name="connsiteX0" fmla="*/ 1336675 w 1336675"/>
                  <a:gd name="connsiteY0" fmla="*/ 0 h 933450"/>
                  <a:gd name="connsiteX1" fmla="*/ 463550 w 1336675"/>
                  <a:gd name="connsiteY1" fmla="*/ 768350 h 933450"/>
                  <a:gd name="connsiteX2" fmla="*/ 0 w 1336675"/>
                  <a:gd name="connsiteY2" fmla="*/ 933450 h 933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36675" h="933450">
                    <a:moveTo>
                      <a:pt x="1336675" y="0"/>
                    </a:moveTo>
                    <a:lnTo>
                      <a:pt x="463550" y="768350"/>
                    </a:lnTo>
                    <a:lnTo>
                      <a:pt x="0" y="933450"/>
                    </a:lnTo>
                  </a:path>
                </a:pathLst>
              </a:custGeom>
              <a:ln w="63500">
                <a:solidFill>
                  <a:srgbClr val="3366FF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4" name="Freeform 303"/>
              <p:cNvSpPr/>
              <p:nvPr/>
            </p:nvSpPr>
            <p:spPr>
              <a:xfrm>
                <a:off x="2268045" y="3507141"/>
                <a:ext cx="1364646" cy="933450"/>
              </a:xfrm>
              <a:custGeom>
                <a:avLst/>
                <a:gdLst>
                  <a:gd name="connsiteX0" fmla="*/ 1336675 w 1336675"/>
                  <a:gd name="connsiteY0" fmla="*/ 0 h 933450"/>
                  <a:gd name="connsiteX1" fmla="*/ 463550 w 1336675"/>
                  <a:gd name="connsiteY1" fmla="*/ 768350 h 933450"/>
                  <a:gd name="connsiteX2" fmla="*/ 0 w 1336675"/>
                  <a:gd name="connsiteY2" fmla="*/ 933450 h 933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36675" h="933450">
                    <a:moveTo>
                      <a:pt x="1336675" y="0"/>
                    </a:moveTo>
                    <a:lnTo>
                      <a:pt x="463550" y="768350"/>
                    </a:lnTo>
                    <a:lnTo>
                      <a:pt x="0" y="933450"/>
                    </a:lnTo>
                  </a:path>
                </a:pathLst>
              </a:custGeom>
              <a:ln w="63500">
                <a:solidFill>
                  <a:srgbClr val="3366FF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5" name="Freeform 304"/>
              <p:cNvSpPr/>
              <p:nvPr/>
            </p:nvSpPr>
            <p:spPr>
              <a:xfrm>
                <a:off x="2268303" y="3637554"/>
                <a:ext cx="1364646" cy="933450"/>
              </a:xfrm>
              <a:custGeom>
                <a:avLst/>
                <a:gdLst>
                  <a:gd name="connsiteX0" fmla="*/ 1336675 w 1336675"/>
                  <a:gd name="connsiteY0" fmla="*/ 0 h 933450"/>
                  <a:gd name="connsiteX1" fmla="*/ 463550 w 1336675"/>
                  <a:gd name="connsiteY1" fmla="*/ 768350 h 933450"/>
                  <a:gd name="connsiteX2" fmla="*/ 0 w 1336675"/>
                  <a:gd name="connsiteY2" fmla="*/ 933450 h 933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36675" h="933450">
                    <a:moveTo>
                      <a:pt x="1336675" y="0"/>
                    </a:moveTo>
                    <a:lnTo>
                      <a:pt x="463550" y="768350"/>
                    </a:lnTo>
                    <a:lnTo>
                      <a:pt x="0" y="933450"/>
                    </a:lnTo>
                  </a:path>
                </a:pathLst>
              </a:custGeom>
              <a:ln w="63500">
                <a:solidFill>
                  <a:srgbClr val="3366FF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6" name="Freeform 305"/>
              <p:cNvSpPr/>
              <p:nvPr/>
            </p:nvSpPr>
            <p:spPr>
              <a:xfrm>
                <a:off x="2270556" y="3763104"/>
                <a:ext cx="1364646" cy="933450"/>
              </a:xfrm>
              <a:custGeom>
                <a:avLst/>
                <a:gdLst>
                  <a:gd name="connsiteX0" fmla="*/ 1336675 w 1336675"/>
                  <a:gd name="connsiteY0" fmla="*/ 0 h 933450"/>
                  <a:gd name="connsiteX1" fmla="*/ 463550 w 1336675"/>
                  <a:gd name="connsiteY1" fmla="*/ 768350 h 933450"/>
                  <a:gd name="connsiteX2" fmla="*/ 0 w 1336675"/>
                  <a:gd name="connsiteY2" fmla="*/ 933450 h 933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36675" h="933450">
                    <a:moveTo>
                      <a:pt x="1336675" y="0"/>
                    </a:moveTo>
                    <a:lnTo>
                      <a:pt x="463550" y="768350"/>
                    </a:lnTo>
                    <a:lnTo>
                      <a:pt x="0" y="933450"/>
                    </a:lnTo>
                  </a:path>
                </a:pathLst>
              </a:custGeom>
              <a:ln w="63500">
                <a:solidFill>
                  <a:srgbClr val="3366FF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07" name="Straight Connector 306"/>
              <p:cNvCxnSpPr/>
              <p:nvPr/>
            </p:nvCxnSpPr>
            <p:spPr>
              <a:xfrm>
                <a:off x="3638808" y="1512344"/>
                <a:ext cx="5919" cy="2345281"/>
              </a:xfrm>
              <a:prstGeom prst="line">
                <a:avLst/>
              </a:prstGeom>
              <a:ln w="50800">
                <a:solidFill>
                  <a:schemeClr val="bg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58" name="Rectangle 83"/>
          <p:cNvSpPr>
            <a:spLocks noChangeArrowheads="1"/>
          </p:cNvSpPr>
          <p:nvPr/>
        </p:nvSpPr>
        <p:spPr bwMode="auto">
          <a:xfrm>
            <a:off x="2238208" y="1195848"/>
            <a:ext cx="114242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latin typeface="Avenir Book"/>
                <a:cs typeface="Avenir Book"/>
              </a:rPr>
              <a:t>cassette</a:t>
            </a:r>
            <a:endParaRPr lang="en-US" sz="1600" dirty="0">
              <a:latin typeface="Avenir Book"/>
              <a:cs typeface="Avenir Book"/>
            </a:endParaRPr>
          </a:p>
        </p:txBody>
      </p:sp>
      <p:sp>
        <p:nvSpPr>
          <p:cNvPr id="559" name="Rectangle 558"/>
          <p:cNvSpPr/>
          <p:nvPr/>
        </p:nvSpPr>
        <p:spPr>
          <a:xfrm>
            <a:off x="0" y="0"/>
            <a:ext cx="248016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latin typeface="Avenir Book"/>
                <a:cs typeface="Avenir Book"/>
              </a:rPr>
              <a:t>The Multi-Blade detector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5458715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2700" y="6362700"/>
            <a:ext cx="9131300" cy="501650"/>
            <a:chOff x="12700" y="6362700"/>
            <a:chExt cx="9131300" cy="501650"/>
          </a:xfrm>
        </p:grpSpPr>
        <p:sp>
          <p:nvSpPr>
            <p:cNvPr id="10" name="Rectangle 9"/>
            <p:cNvSpPr/>
            <p:nvPr/>
          </p:nvSpPr>
          <p:spPr>
            <a:xfrm>
              <a:off x="12700" y="6362700"/>
              <a:ext cx="91313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1" name="Picture 10" descr="Screen Shot 2014-10-14 at 09.12.54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99" y="6373981"/>
              <a:ext cx="4546601" cy="480726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/>
        </p:nvGrpSpPr>
        <p:grpSpPr>
          <a:xfrm rot="20392131">
            <a:off x="5715054" y="3589806"/>
            <a:ext cx="2730765" cy="451824"/>
            <a:chOff x="2850515" y="2977176"/>
            <a:chExt cx="2730765" cy="451824"/>
          </a:xfrm>
        </p:grpSpPr>
        <p:sp>
          <p:nvSpPr>
            <p:cNvPr id="8" name="Rectangle 7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ight Triangle 15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 16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1" name="Rectangle 83"/>
          <p:cNvSpPr>
            <a:spLocks noChangeArrowheads="1"/>
          </p:cNvSpPr>
          <p:nvPr/>
        </p:nvSpPr>
        <p:spPr bwMode="auto">
          <a:xfrm>
            <a:off x="4250768" y="2954631"/>
            <a:ext cx="114242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Avenir Book"/>
                <a:cs typeface="Avenir Book"/>
              </a:rPr>
              <a:t>neutrons</a:t>
            </a:r>
            <a:endParaRPr lang="en-US" sz="1600" dirty="0">
              <a:latin typeface="Avenir Book"/>
              <a:cs typeface="Avenir Book"/>
            </a:endParaRPr>
          </a:p>
        </p:txBody>
      </p:sp>
      <p:grpSp>
        <p:nvGrpSpPr>
          <p:cNvPr id="52" name="Group 51"/>
          <p:cNvGrpSpPr/>
          <p:nvPr/>
        </p:nvGrpSpPr>
        <p:grpSpPr>
          <a:xfrm rot="20392131">
            <a:off x="5744119" y="4250003"/>
            <a:ext cx="2730765" cy="451824"/>
            <a:chOff x="2850515" y="2977176"/>
            <a:chExt cx="2730765" cy="451824"/>
          </a:xfrm>
        </p:grpSpPr>
        <p:sp>
          <p:nvSpPr>
            <p:cNvPr id="53" name="Rectangle 52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ight Triangle 57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Oval 70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Oval 71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Oval 72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Oval 78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 79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Oval 80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 81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82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Oval 83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Oval 84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Oval 85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86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 87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Oval 88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Oval 89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Oval 90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Oval 91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3" name="Group 92"/>
          <p:cNvGrpSpPr/>
          <p:nvPr/>
        </p:nvGrpSpPr>
        <p:grpSpPr>
          <a:xfrm rot="20392131">
            <a:off x="5731910" y="2911721"/>
            <a:ext cx="2730765" cy="451824"/>
            <a:chOff x="2850515" y="2977176"/>
            <a:chExt cx="2730765" cy="451824"/>
          </a:xfrm>
        </p:grpSpPr>
        <p:sp>
          <p:nvSpPr>
            <p:cNvPr id="94" name="Rectangle 93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Rectangle 94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Oval 95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Oval 96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Oval 97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Right Triangle 98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Oval 100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Oval 101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Oval 102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Oval 103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Oval 104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Oval 105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Oval 106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Oval 107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Oval 108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Oval 109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Oval 110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Oval 111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Oval 112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Oval 113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Oval 114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Oval 115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Oval 116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Oval 117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Oval 118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Oval 119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Oval 120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Oval 121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Oval 122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Oval 123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Oval 124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Oval 125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Oval 126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Oval 127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Oval 128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Oval 129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Oval 130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Oval 131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Oval 132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4" name="Group 133"/>
          <p:cNvGrpSpPr/>
          <p:nvPr/>
        </p:nvGrpSpPr>
        <p:grpSpPr>
          <a:xfrm rot="20392131">
            <a:off x="5754758" y="2154135"/>
            <a:ext cx="2730765" cy="451824"/>
            <a:chOff x="2850515" y="2977176"/>
            <a:chExt cx="2730765" cy="451824"/>
          </a:xfrm>
        </p:grpSpPr>
        <p:sp>
          <p:nvSpPr>
            <p:cNvPr id="135" name="Rectangle 134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Rectangle 135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Oval 136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Oval 137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Oval 138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Right Triangle 139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Freeform 140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Oval 141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Oval 142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Oval 143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Oval 144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Oval 145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Oval 146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Oval 147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Oval 148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Oval 149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Oval 150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Oval 151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Oval 152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Oval 153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Oval 154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Oval 155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Oval 156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Oval 157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Oval 158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Oval 159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Oval 160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Oval 161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Oval 162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Oval 163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" name="Oval 164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Oval 165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Oval 166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Oval 167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Oval 168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Oval 169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Oval 170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" name="Oval 171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3" name="Oval 172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" name="Oval 173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5" name="Group 174"/>
          <p:cNvGrpSpPr/>
          <p:nvPr/>
        </p:nvGrpSpPr>
        <p:grpSpPr>
          <a:xfrm rot="20392131">
            <a:off x="5774013" y="1458364"/>
            <a:ext cx="2730765" cy="451824"/>
            <a:chOff x="2850515" y="2977176"/>
            <a:chExt cx="2730765" cy="451824"/>
          </a:xfrm>
        </p:grpSpPr>
        <p:sp>
          <p:nvSpPr>
            <p:cNvPr id="176" name="Rectangle 175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Rectangle 176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8" name="Oval 177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9" name="Oval 178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0" name="Oval 179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Right Triangle 180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Freeform 181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3" name="Oval 182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4" name="Oval 183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Oval 184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Oval 185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7" name="Oval 186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8" name="Oval 187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Oval 188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0" name="Oval 189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1" name="Oval 190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2" name="Oval 191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3" name="Oval 192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4" name="Oval 193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5" name="Oval 194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6" name="Oval 195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7" name="Oval 196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8" name="Oval 197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9" name="Oval 198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0" name="Oval 199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1" name="Oval 200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2" name="Oval 201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3" name="Oval 202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4" name="Oval 203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Oval 204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" name="Oval 205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7" name="Oval 206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8" name="Oval 207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9" name="Oval 208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" name="Oval 209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1" name="Oval 210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2" name="Oval 211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3" name="Oval 212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4" name="Oval 213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5" name="Oval 214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16" name="Straight Arrow Connector 215"/>
          <p:cNvCxnSpPr/>
          <p:nvPr/>
        </p:nvCxnSpPr>
        <p:spPr>
          <a:xfrm flipV="1">
            <a:off x="4216133" y="3230030"/>
            <a:ext cx="2326404" cy="36023"/>
          </a:xfrm>
          <a:prstGeom prst="straightConnector1">
            <a:avLst/>
          </a:prstGeom>
          <a:ln w="38100">
            <a:solidFill>
              <a:srgbClr val="008000"/>
            </a:solidFill>
            <a:prstDash val="soli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7" name="Rectangle 216"/>
          <p:cNvSpPr/>
          <p:nvPr/>
        </p:nvSpPr>
        <p:spPr>
          <a:xfrm rot="20336632">
            <a:off x="7123708" y="4542972"/>
            <a:ext cx="77457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00090"/>
                </a:solidFill>
                <a:latin typeface="Avenir Book"/>
                <a:cs typeface="Avenir Book"/>
              </a:rPr>
              <a:t>s</a:t>
            </a:r>
            <a:r>
              <a:rPr lang="en-US" sz="1400" dirty="0" smtClean="0">
                <a:solidFill>
                  <a:srgbClr val="000090"/>
                </a:solidFill>
                <a:latin typeface="Avenir Book"/>
                <a:cs typeface="Avenir Book"/>
              </a:rPr>
              <a:t>trips Y</a:t>
            </a:r>
            <a:endParaRPr lang="en-US" sz="1400" dirty="0">
              <a:solidFill>
                <a:srgbClr val="000090"/>
              </a:solidFill>
              <a:latin typeface="Avenir Book"/>
              <a:cs typeface="Avenir Book"/>
            </a:endParaRPr>
          </a:p>
        </p:txBody>
      </p:sp>
      <p:sp>
        <p:nvSpPr>
          <p:cNvPr id="218" name="Rectangle 217"/>
          <p:cNvSpPr/>
          <p:nvPr/>
        </p:nvSpPr>
        <p:spPr>
          <a:xfrm rot="20478990">
            <a:off x="5634251" y="4376618"/>
            <a:ext cx="75306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Avenir Book"/>
                <a:cs typeface="Avenir Book"/>
              </a:rPr>
              <a:t>w</a:t>
            </a:r>
            <a:r>
              <a:rPr lang="en-US" sz="1400" dirty="0" smtClean="0">
                <a:solidFill>
                  <a:srgbClr val="FF0000"/>
                </a:solidFill>
                <a:latin typeface="Avenir Book"/>
                <a:cs typeface="Avenir Book"/>
              </a:rPr>
              <a:t>ires X</a:t>
            </a:r>
            <a:endParaRPr lang="en-US" sz="1400" dirty="0">
              <a:solidFill>
                <a:srgbClr val="FF0000"/>
              </a:solidFill>
              <a:latin typeface="Avenir Book"/>
              <a:cs typeface="Avenir Book"/>
            </a:endParaRPr>
          </a:p>
        </p:txBody>
      </p:sp>
      <p:sp>
        <p:nvSpPr>
          <p:cNvPr id="219" name="Rectangle 218"/>
          <p:cNvSpPr/>
          <p:nvPr/>
        </p:nvSpPr>
        <p:spPr>
          <a:xfrm rot="20426334">
            <a:off x="7637253" y="4078675"/>
            <a:ext cx="81765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substrate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20" name="Rectangle 219"/>
          <p:cNvSpPr/>
          <p:nvPr/>
        </p:nvSpPr>
        <p:spPr>
          <a:xfrm rot="20488696">
            <a:off x="6643988" y="4402309"/>
            <a:ext cx="56961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aseline="30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10</a:t>
            </a:r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</a:t>
            </a:r>
            <a:r>
              <a:rPr lang="en-US" sz="1200" baseline="-25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</a:t>
            </a:r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221" name="Picture 220" descr="mb_simulation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71" r="12117"/>
          <a:stretch/>
        </p:blipFill>
        <p:spPr>
          <a:xfrm>
            <a:off x="0" y="1447050"/>
            <a:ext cx="4163181" cy="3978692"/>
          </a:xfrm>
          <a:prstGeom prst="rect">
            <a:avLst/>
          </a:prstGeom>
        </p:spPr>
      </p:pic>
      <p:sp>
        <p:nvSpPr>
          <p:cNvPr id="222" name="TextBox 221"/>
          <p:cNvSpPr txBox="1"/>
          <p:nvPr/>
        </p:nvSpPr>
        <p:spPr>
          <a:xfrm>
            <a:off x="0" y="0"/>
            <a:ext cx="571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venir Book"/>
                <a:cs typeface="Avenir Book"/>
              </a:rPr>
              <a:t>Electric field modeling</a:t>
            </a:r>
          </a:p>
        </p:txBody>
      </p:sp>
      <p:pic>
        <p:nvPicPr>
          <p:cNvPr id="223" name="Picture 222" descr="brightnessGreenXLarg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811" y="6410269"/>
            <a:ext cx="1892904" cy="416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1359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9" name="Group 238"/>
          <p:cNvGrpSpPr/>
          <p:nvPr/>
        </p:nvGrpSpPr>
        <p:grpSpPr>
          <a:xfrm rot="20392131">
            <a:off x="5847782" y="3843716"/>
            <a:ext cx="2730765" cy="451824"/>
            <a:chOff x="2850515" y="2977176"/>
            <a:chExt cx="2730765" cy="451824"/>
          </a:xfrm>
        </p:grpSpPr>
        <p:sp>
          <p:nvSpPr>
            <p:cNvPr id="240" name="Rectangle 239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1" name="Rectangle 240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2" name="Oval 241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3" name="Oval 242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4" name="Oval 243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5" name="Right Triangle 244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6" name="Freeform 245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7" name="Oval 246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8" name="Oval 247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9" name="Oval 248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0" name="Oval 249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1" name="Oval 250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2" name="Oval 251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3" name="Oval 252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4" name="Oval 253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5" name="Oval 254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6" name="Oval 255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7" name="Oval 256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8" name="Oval 257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9" name="Oval 258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0" name="Oval 259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1" name="Oval 260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2" name="Oval 261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3" name="Oval 262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4" name="Oval 263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5" name="Oval 264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6" name="Oval 265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7" name="Oval 266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8" name="Oval 267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9" name="Oval 268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0" name="Oval 269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1" name="Oval 270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2" name="Oval 271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3" name="Oval 272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4" name="Oval 273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5" name="Oval 274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6" name="Oval 275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7" name="Oval 276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8" name="Oval 277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9" name="Oval 278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62" name="Group 361"/>
          <p:cNvGrpSpPr/>
          <p:nvPr/>
        </p:nvGrpSpPr>
        <p:grpSpPr>
          <a:xfrm>
            <a:off x="12700" y="6362700"/>
            <a:ext cx="9131300" cy="501650"/>
            <a:chOff x="12700" y="6362700"/>
            <a:chExt cx="9131300" cy="501650"/>
          </a:xfrm>
        </p:grpSpPr>
        <p:sp>
          <p:nvSpPr>
            <p:cNvPr id="363" name="Rectangle 362"/>
            <p:cNvSpPr/>
            <p:nvPr/>
          </p:nvSpPr>
          <p:spPr>
            <a:xfrm>
              <a:off x="12700" y="6362700"/>
              <a:ext cx="91313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64" name="Picture 363" descr="Screen Shot 2014-10-14 at 09.12.54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99" y="6373981"/>
              <a:ext cx="4546601" cy="480726"/>
            </a:xfrm>
            <a:prstGeom prst="rect">
              <a:avLst/>
            </a:prstGeom>
          </p:spPr>
        </p:pic>
      </p:grpSp>
      <p:sp>
        <p:nvSpPr>
          <p:cNvPr id="366" name="Rectangle 83"/>
          <p:cNvSpPr>
            <a:spLocks noChangeArrowheads="1"/>
          </p:cNvSpPr>
          <p:nvPr/>
        </p:nvSpPr>
        <p:spPr bwMode="auto">
          <a:xfrm>
            <a:off x="4383496" y="3208541"/>
            <a:ext cx="114242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Avenir Book"/>
                <a:cs typeface="Avenir Book"/>
              </a:rPr>
              <a:t>neutrons</a:t>
            </a:r>
            <a:endParaRPr lang="en-US" sz="1600" dirty="0">
              <a:latin typeface="Avenir Book"/>
              <a:cs typeface="Avenir Book"/>
            </a:endParaRPr>
          </a:p>
        </p:txBody>
      </p:sp>
      <p:grpSp>
        <p:nvGrpSpPr>
          <p:cNvPr id="367" name="Group 366"/>
          <p:cNvGrpSpPr/>
          <p:nvPr/>
        </p:nvGrpSpPr>
        <p:grpSpPr>
          <a:xfrm rot="20392131">
            <a:off x="5876847" y="4503913"/>
            <a:ext cx="2730765" cy="451824"/>
            <a:chOff x="2850515" y="2977176"/>
            <a:chExt cx="2730765" cy="451824"/>
          </a:xfrm>
        </p:grpSpPr>
        <p:sp>
          <p:nvSpPr>
            <p:cNvPr id="368" name="Rectangle 367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9" name="Rectangle 368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0" name="Oval 369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1" name="Oval 370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2" name="Oval 371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3" name="Right Triangle 372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4" name="Freeform 373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5" name="Oval 374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6" name="Oval 375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7" name="Oval 376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8" name="Oval 377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9" name="Oval 378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0" name="Oval 379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1" name="Oval 380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2" name="Oval 381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3" name="Oval 382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4" name="Oval 383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5" name="Oval 384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6" name="Oval 385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7" name="Oval 386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8" name="Oval 387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9" name="Oval 388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0" name="Oval 389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1" name="Oval 390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2" name="Oval 391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3" name="Oval 392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4" name="Oval 393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5" name="Oval 394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6" name="Oval 395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7" name="Oval 396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8" name="Oval 397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9" name="Oval 398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0" name="Oval 399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1" name="Oval 400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2" name="Oval 401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3" name="Oval 402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4" name="Oval 403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5" name="Oval 404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6" name="Oval 405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7" name="Oval 406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08" name="Group 407"/>
          <p:cNvGrpSpPr/>
          <p:nvPr/>
        </p:nvGrpSpPr>
        <p:grpSpPr>
          <a:xfrm rot="20392131">
            <a:off x="5864638" y="3165631"/>
            <a:ext cx="2730765" cy="451824"/>
            <a:chOff x="2850515" y="2977176"/>
            <a:chExt cx="2730765" cy="451824"/>
          </a:xfrm>
        </p:grpSpPr>
        <p:sp>
          <p:nvSpPr>
            <p:cNvPr id="409" name="Rectangle 408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0" name="Rectangle 409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1" name="Oval 410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2" name="Oval 411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3" name="Oval 412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4" name="Right Triangle 413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5" name="Freeform 414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6" name="Oval 415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7" name="Oval 416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8" name="Oval 417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9" name="Oval 418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0" name="Oval 419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1" name="Oval 420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2" name="Oval 421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3" name="Oval 422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4" name="Oval 423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5" name="Oval 424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6" name="Oval 425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7" name="Oval 426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8" name="Oval 427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9" name="Oval 428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0" name="Oval 429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1" name="Oval 430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2" name="Oval 431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3" name="Oval 432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4" name="Oval 433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5" name="Oval 434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6" name="Oval 435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7" name="Oval 436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8" name="Oval 437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9" name="Oval 438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0" name="Oval 439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1" name="Oval 440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2" name="Oval 441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3" name="Oval 442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4" name="Oval 443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5" name="Oval 444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6" name="Oval 445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7" name="Oval 446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8" name="Oval 447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49" name="Group 448"/>
          <p:cNvGrpSpPr/>
          <p:nvPr/>
        </p:nvGrpSpPr>
        <p:grpSpPr>
          <a:xfrm rot="20392131">
            <a:off x="5887486" y="2408045"/>
            <a:ext cx="2730765" cy="451824"/>
            <a:chOff x="2850515" y="2977176"/>
            <a:chExt cx="2730765" cy="451824"/>
          </a:xfrm>
        </p:grpSpPr>
        <p:sp>
          <p:nvSpPr>
            <p:cNvPr id="450" name="Rectangle 449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1" name="Rectangle 450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2" name="Oval 451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3" name="Oval 452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4" name="Oval 453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5" name="Right Triangle 454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6" name="Freeform 455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7" name="Oval 456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8" name="Oval 457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9" name="Oval 458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0" name="Oval 459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1" name="Oval 460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2" name="Oval 461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3" name="Oval 462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4" name="Oval 463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5" name="Oval 464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6" name="Oval 465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7" name="Oval 466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8" name="Oval 467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9" name="Oval 468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0" name="Oval 469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1" name="Oval 470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2" name="Oval 471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3" name="Oval 472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4" name="Oval 473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5" name="Oval 474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6" name="Oval 475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7" name="Oval 476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8" name="Oval 477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9" name="Oval 478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0" name="Oval 479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1" name="Oval 480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2" name="Oval 481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3" name="Oval 482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4" name="Oval 483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5" name="Oval 484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6" name="Oval 485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7" name="Oval 486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8" name="Oval 487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9" name="Oval 488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365" name="Straight Arrow Connector 364"/>
          <p:cNvCxnSpPr/>
          <p:nvPr/>
        </p:nvCxnSpPr>
        <p:spPr>
          <a:xfrm flipV="1">
            <a:off x="4348861" y="3483940"/>
            <a:ext cx="2326404" cy="36023"/>
          </a:xfrm>
          <a:prstGeom prst="straightConnector1">
            <a:avLst/>
          </a:prstGeom>
          <a:ln w="38100">
            <a:solidFill>
              <a:srgbClr val="008000"/>
            </a:solidFill>
            <a:prstDash val="soli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" name="Group 4"/>
          <p:cNvGrpSpPr/>
          <p:nvPr/>
        </p:nvGrpSpPr>
        <p:grpSpPr>
          <a:xfrm>
            <a:off x="1166667" y="4255870"/>
            <a:ext cx="2760908" cy="1020478"/>
            <a:chOff x="901622" y="4245225"/>
            <a:chExt cx="2760908" cy="1020478"/>
          </a:xfrm>
        </p:grpSpPr>
        <p:grpSp>
          <p:nvGrpSpPr>
            <p:cNvPr id="280" name="Group 279"/>
            <p:cNvGrpSpPr/>
            <p:nvPr/>
          </p:nvGrpSpPr>
          <p:grpSpPr>
            <a:xfrm rot="20392131">
              <a:off x="901622" y="4821929"/>
              <a:ext cx="2760908" cy="443774"/>
              <a:chOff x="2820372" y="2977176"/>
              <a:chExt cx="2760908" cy="443774"/>
            </a:xfrm>
          </p:grpSpPr>
          <p:sp>
            <p:nvSpPr>
              <p:cNvPr id="281" name="Rectangle 280"/>
              <p:cNvSpPr/>
              <p:nvPr/>
            </p:nvSpPr>
            <p:spPr>
              <a:xfrm>
                <a:off x="2863849" y="3135722"/>
                <a:ext cx="2717430" cy="74204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2" name="Rectangle 281"/>
              <p:cNvSpPr/>
              <p:nvPr/>
            </p:nvSpPr>
            <p:spPr>
              <a:xfrm>
                <a:off x="3461897" y="3188456"/>
                <a:ext cx="2119383" cy="23249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3" name="Oval 282"/>
              <p:cNvSpPr/>
              <p:nvPr/>
            </p:nvSpPr>
            <p:spPr>
              <a:xfrm>
                <a:off x="2850515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4" name="Oval 283"/>
              <p:cNvSpPr/>
              <p:nvPr/>
            </p:nvSpPr>
            <p:spPr>
              <a:xfrm>
                <a:off x="2927696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5" name="Oval 284"/>
              <p:cNvSpPr/>
              <p:nvPr/>
            </p:nvSpPr>
            <p:spPr>
              <a:xfrm>
                <a:off x="3003896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6" name="Right Triangle 285"/>
              <p:cNvSpPr/>
              <p:nvPr/>
            </p:nvSpPr>
            <p:spPr>
              <a:xfrm rot="10800000">
                <a:off x="2820372" y="3189201"/>
                <a:ext cx="651842" cy="230219"/>
              </a:xfrm>
              <a:prstGeom prst="rtTriangl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8" name="Oval 287"/>
              <p:cNvSpPr/>
              <p:nvPr/>
            </p:nvSpPr>
            <p:spPr>
              <a:xfrm>
                <a:off x="3079805" y="29801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9" name="Oval 288"/>
              <p:cNvSpPr/>
              <p:nvPr/>
            </p:nvSpPr>
            <p:spPr>
              <a:xfrm>
                <a:off x="3156986" y="29801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0" name="Oval 289"/>
              <p:cNvSpPr/>
              <p:nvPr/>
            </p:nvSpPr>
            <p:spPr>
              <a:xfrm>
                <a:off x="3233186" y="29800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1" name="Oval 290"/>
              <p:cNvSpPr/>
              <p:nvPr/>
            </p:nvSpPr>
            <p:spPr>
              <a:xfrm>
                <a:off x="3308516" y="298221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2" name="Oval 291"/>
              <p:cNvSpPr/>
              <p:nvPr/>
            </p:nvSpPr>
            <p:spPr>
              <a:xfrm>
                <a:off x="3385697" y="298215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3" name="Oval 292"/>
              <p:cNvSpPr/>
              <p:nvPr/>
            </p:nvSpPr>
            <p:spPr>
              <a:xfrm>
                <a:off x="3461897" y="298210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4" name="Oval 293"/>
              <p:cNvSpPr/>
              <p:nvPr/>
            </p:nvSpPr>
            <p:spPr>
              <a:xfrm>
                <a:off x="3537806" y="298251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5" name="Oval 294"/>
              <p:cNvSpPr/>
              <p:nvPr/>
            </p:nvSpPr>
            <p:spPr>
              <a:xfrm>
                <a:off x="3614987" y="298245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6" name="Oval 295"/>
              <p:cNvSpPr/>
              <p:nvPr/>
            </p:nvSpPr>
            <p:spPr>
              <a:xfrm>
                <a:off x="3691187" y="29824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7" name="Oval 296"/>
              <p:cNvSpPr/>
              <p:nvPr/>
            </p:nvSpPr>
            <p:spPr>
              <a:xfrm>
                <a:off x="3764143" y="29772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8" name="Oval 297"/>
              <p:cNvSpPr/>
              <p:nvPr/>
            </p:nvSpPr>
            <p:spPr>
              <a:xfrm>
                <a:off x="3841324" y="297723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9" name="Oval 298"/>
              <p:cNvSpPr/>
              <p:nvPr/>
            </p:nvSpPr>
            <p:spPr>
              <a:xfrm>
                <a:off x="3917524" y="297717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0" name="Oval 299"/>
              <p:cNvSpPr/>
              <p:nvPr/>
            </p:nvSpPr>
            <p:spPr>
              <a:xfrm>
                <a:off x="3993433" y="297758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1" name="Oval 300"/>
              <p:cNvSpPr/>
              <p:nvPr/>
            </p:nvSpPr>
            <p:spPr>
              <a:xfrm>
                <a:off x="4070614" y="297752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2" name="Oval 301"/>
              <p:cNvSpPr/>
              <p:nvPr/>
            </p:nvSpPr>
            <p:spPr>
              <a:xfrm>
                <a:off x="4146814" y="297747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3" name="Oval 302"/>
              <p:cNvSpPr/>
              <p:nvPr/>
            </p:nvSpPr>
            <p:spPr>
              <a:xfrm>
                <a:off x="4222144" y="29796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4" name="Oval 303"/>
              <p:cNvSpPr/>
              <p:nvPr/>
            </p:nvSpPr>
            <p:spPr>
              <a:xfrm>
                <a:off x="4299325" y="297954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5" name="Oval 304"/>
              <p:cNvSpPr/>
              <p:nvPr/>
            </p:nvSpPr>
            <p:spPr>
              <a:xfrm>
                <a:off x="4375525" y="297949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6" name="Oval 305"/>
              <p:cNvSpPr/>
              <p:nvPr/>
            </p:nvSpPr>
            <p:spPr>
              <a:xfrm>
                <a:off x="4451434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7" name="Oval 306"/>
              <p:cNvSpPr/>
              <p:nvPr/>
            </p:nvSpPr>
            <p:spPr>
              <a:xfrm>
                <a:off x="4528615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8" name="Oval 307"/>
              <p:cNvSpPr/>
              <p:nvPr/>
            </p:nvSpPr>
            <p:spPr>
              <a:xfrm>
                <a:off x="4604815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9" name="Oval 308"/>
              <p:cNvSpPr/>
              <p:nvPr/>
            </p:nvSpPr>
            <p:spPr>
              <a:xfrm>
                <a:off x="4679315" y="297903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0" name="Oval 309"/>
              <p:cNvSpPr/>
              <p:nvPr/>
            </p:nvSpPr>
            <p:spPr>
              <a:xfrm>
                <a:off x="4756496" y="297898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1" name="Oval 310"/>
              <p:cNvSpPr/>
              <p:nvPr/>
            </p:nvSpPr>
            <p:spPr>
              <a:xfrm>
                <a:off x="4832696" y="297892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2" name="Oval 311"/>
              <p:cNvSpPr/>
              <p:nvPr/>
            </p:nvSpPr>
            <p:spPr>
              <a:xfrm>
                <a:off x="4908605" y="297933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3" name="Oval 312"/>
              <p:cNvSpPr/>
              <p:nvPr/>
            </p:nvSpPr>
            <p:spPr>
              <a:xfrm>
                <a:off x="4985786" y="297928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4" name="Oval 313"/>
              <p:cNvSpPr/>
              <p:nvPr/>
            </p:nvSpPr>
            <p:spPr>
              <a:xfrm>
                <a:off x="5061986" y="297922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5" name="Oval 314"/>
              <p:cNvSpPr/>
              <p:nvPr/>
            </p:nvSpPr>
            <p:spPr>
              <a:xfrm>
                <a:off x="5137316" y="298135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6" name="Oval 315"/>
              <p:cNvSpPr/>
              <p:nvPr/>
            </p:nvSpPr>
            <p:spPr>
              <a:xfrm>
                <a:off x="5214497" y="29812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7" name="Oval 316"/>
              <p:cNvSpPr/>
              <p:nvPr/>
            </p:nvSpPr>
            <p:spPr>
              <a:xfrm>
                <a:off x="5290697" y="29812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8" name="Oval 317"/>
              <p:cNvSpPr/>
              <p:nvPr/>
            </p:nvSpPr>
            <p:spPr>
              <a:xfrm>
                <a:off x="5366606" y="298164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9" name="Oval 318"/>
              <p:cNvSpPr/>
              <p:nvPr/>
            </p:nvSpPr>
            <p:spPr>
              <a:xfrm>
                <a:off x="5443787" y="298159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0" name="Oval 319"/>
              <p:cNvSpPr/>
              <p:nvPr/>
            </p:nvSpPr>
            <p:spPr>
              <a:xfrm>
                <a:off x="5519987" y="298153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3" name="Straight Connector 2"/>
            <p:cNvCxnSpPr/>
            <p:nvPr/>
          </p:nvCxnSpPr>
          <p:spPr>
            <a:xfrm flipV="1">
              <a:off x="914783" y="4245225"/>
              <a:ext cx="2519452" cy="904989"/>
            </a:xfrm>
            <a:prstGeom prst="line">
              <a:avLst/>
            </a:prstGeom>
            <a:ln w="508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1" name="Group 530"/>
          <p:cNvGrpSpPr/>
          <p:nvPr/>
        </p:nvGrpSpPr>
        <p:grpSpPr>
          <a:xfrm>
            <a:off x="1154907" y="3482907"/>
            <a:ext cx="2760908" cy="1020478"/>
            <a:chOff x="901622" y="4245225"/>
            <a:chExt cx="2760908" cy="1020478"/>
          </a:xfrm>
        </p:grpSpPr>
        <p:grpSp>
          <p:nvGrpSpPr>
            <p:cNvPr id="532" name="Group 531"/>
            <p:cNvGrpSpPr/>
            <p:nvPr/>
          </p:nvGrpSpPr>
          <p:grpSpPr>
            <a:xfrm rot="20392131">
              <a:off x="901622" y="4821929"/>
              <a:ext cx="2760908" cy="443774"/>
              <a:chOff x="2820372" y="2977176"/>
              <a:chExt cx="2760908" cy="443774"/>
            </a:xfrm>
          </p:grpSpPr>
          <p:sp>
            <p:nvSpPr>
              <p:cNvPr id="534" name="Rectangle 533"/>
              <p:cNvSpPr/>
              <p:nvPr/>
            </p:nvSpPr>
            <p:spPr>
              <a:xfrm>
                <a:off x="2863849" y="3135722"/>
                <a:ext cx="2717430" cy="74204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5" name="Rectangle 534"/>
              <p:cNvSpPr/>
              <p:nvPr/>
            </p:nvSpPr>
            <p:spPr>
              <a:xfrm>
                <a:off x="3461897" y="3188456"/>
                <a:ext cx="2119383" cy="23249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6" name="Oval 535"/>
              <p:cNvSpPr/>
              <p:nvPr/>
            </p:nvSpPr>
            <p:spPr>
              <a:xfrm>
                <a:off x="2850515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7" name="Oval 536"/>
              <p:cNvSpPr/>
              <p:nvPr/>
            </p:nvSpPr>
            <p:spPr>
              <a:xfrm>
                <a:off x="2927696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8" name="Oval 537"/>
              <p:cNvSpPr/>
              <p:nvPr/>
            </p:nvSpPr>
            <p:spPr>
              <a:xfrm>
                <a:off x="3003896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9" name="Right Triangle 538"/>
              <p:cNvSpPr/>
              <p:nvPr/>
            </p:nvSpPr>
            <p:spPr>
              <a:xfrm rot="10800000">
                <a:off x="2820372" y="3189201"/>
                <a:ext cx="651842" cy="230219"/>
              </a:xfrm>
              <a:prstGeom prst="rtTriangl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0" name="Oval 539"/>
              <p:cNvSpPr/>
              <p:nvPr/>
            </p:nvSpPr>
            <p:spPr>
              <a:xfrm>
                <a:off x="3079805" y="29801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1" name="Oval 540"/>
              <p:cNvSpPr/>
              <p:nvPr/>
            </p:nvSpPr>
            <p:spPr>
              <a:xfrm>
                <a:off x="3156986" y="29801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2" name="Oval 541"/>
              <p:cNvSpPr/>
              <p:nvPr/>
            </p:nvSpPr>
            <p:spPr>
              <a:xfrm>
                <a:off x="3233186" y="29800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3" name="Oval 542"/>
              <p:cNvSpPr/>
              <p:nvPr/>
            </p:nvSpPr>
            <p:spPr>
              <a:xfrm>
                <a:off x="3308516" y="298221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4" name="Oval 543"/>
              <p:cNvSpPr/>
              <p:nvPr/>
            </p:nvSpPr>
            <p:spPr>
              <a:xfrm>
                <a:off x="3385697" y="298215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5" name="Oval 544"/>
              <p:cNvSpPr/>
              <p:nvPr/>
            </p:nvSpPr>
            <p:spPr>
              <a:xfrm>
                <a:off x="3461897" y="298210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6" name="Oval 545"/>
              <p:cNvSpPr/>
              <p:nvPr/>
            </p:nvSpPr>
            <p:spPr>
              <a:xfrm>
                <a:off x="3537806" y="298251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7" name="Oval 546"/>
              <p:cNvSpPr/>
              <p:nvPr/>
            </p:nvSpPr>
            <p:spPr>
              <a:xfrm>
                <a:off x="3614987" y="298245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8" name="Oval 547"/>
              <p:cNvSpPr/>
              <p:nvPr/>
            </p:nvSpPr>
            <p:spPr>
              <a:xfrm>
                <a:off x="3691187" y="29824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9" name="Oval 548"/>
              <p:cNvSpPr/>
              <p:nvPr/>
            </p:nvSpPr>
            <p:spPr>
              <a:xfrm>
                <a:off x="3764143" y="29772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0" name="Oval 549"/>
              <p:cNvSpPr/>
              <p:nvPr/>
            </p:nvSpPr>
            <p:spPr>
              <a:xfrm>
                <a:off x="3841324" y="297723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1" name="Oval 550"/>
              <p:cNvSpPr/>
              <p:nvPr/>
            </p:nvSpPr>
            <p:spPr>
              <a:xfrm>
                <a:off x="3917524" y="297717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2" name="Oval 551"/>
              <p:cNvSpPr/>
              <p:nvPr/>
            </p:nvSpPr>
            <p:spPr>
              <a:xfrm>
                <a:off x="3993433" y="297758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3" name="Oval 552"/>
              <p:cNvSpPr/>
              <p:nvPr/>
            </p:nvSpPr>
            <p:spPr>
              <a:xfrm>
                <a:off x="4070614" y="297752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4" name="Oval 553"/>
              <p:cNvSpPr/>
              <p:nvPr/>
            </p:nvSpPr>
            <p:spPr>
              <a:xfrm>
                <a:off x="4146814" y="297747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5" name="Oval 554"/>
              <p:cNvSpPr/>
              <p:nvPr/>
            </p:nvSpPr>
            <p:spPr>
              <a:xfrm>
                <a:off x="4222144" y="29796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6" name="Oval 555"/>
              <p:cNvSpPr/>
              <p:nvPr/>
            </p:nvSpPr>
            <p:spPr>
              <a:xfrm>
                <a:off x="4299325" y="297954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7" name="Oval 556"/>
              <p:cNvSpPr/>
              <p:nvPr/>
            </p:nvSpPr>
            <p:spPr>
              <a:xfrm>
                <a:off x="4375525" y="297949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8" name="Oval 557"/>
              <p:cNvSpPr/>
              <p:nvPr/>
            </p:nvSpPr>
            <p:spPr>
              <a:xfrm>
                <a:off x="4451434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9" name="Oval 558"/>
              <p:cNvSpPr/>
              <p:nvPr/>
            </p:nvSpPr>
            <p:spPr>
              <a:xfrm>
                <a:off x="4528615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0" name="Oval 559"/>
              <p:cNvSpPr/>
              <p:nvPr/>
            </p:nvSpPr>
            <p:spPr>
              <a:xfrm>
                <a:off x="4604815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1" name="Oval 560"/>
              <p:cNvSpPr/>
              <p:nvPr/>
            </p:nvSpPr>
            <p:spPr>
              <a:xfrm>
                <a:off x="4679315" y="297903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2" name="Oval 561"/>
              <p:cNvSpPr/>
              <p:nvPr/>
            </p:nvSpPr>
            <p:spPr>
              <a:xfrm>
                <a:off x="4756496" y="297898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3" name="Oval 562"/>
              <p:cNvSpPr/>
              <p:nvPr/>
            </p:nvSpPr>
            <p:spPr>
              <a:xfrm>
                <a:off x="4832696" y="297892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4" name="Oval 563"/>
              <p:cNvSpPr/>
              <p:nvPr/>
            </p:nvSpPr>
            <p:spPr>
              <a:xfrm>
                <a:off x="4908605" y="297933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5" name="Oval 564"/>
              <p:cNvSpPr/>
              <p:nvPr/>
            </p:nvSpPr>
            <p:spPr>
              <a:xfrm>
                <a:off x="4985786" y="297928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6" name="Oval 565"/>
              <p:cNvSpPr/>
              <p:nvPr/>
            </p:nvSpPr>
            <p:spPr>
              <a:xfrm>
                <a:off x="5061986" y="297922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7" name="Oval 566"/>
              <p:cNvSpPr/>
              <p:nvPr/>
            </p:nvSpPr>
            <p:spPr>
              <a:xfrm>
                <a:off x="5137316" y="298135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8" name="Oval 567"/>
              <p:cNvSpPr/>
              <p:nvPr/>
            </p:nvSpPr>
            <p:spPr>
              <a:xfrm>
                <a:off x="5214497" y="29812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9" name="Oval 568"/>
              <p:cNvSpPr/>
              <p:nvPr/>
            </p:nvSpPr>
            <p:spPr>
              <a:xfrm>
                <a:off x="5290697" y="29812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0" name="Oval 569"/>
              <p:cNvSpPr/>
              <p:nvPr/>
            </p:nvSpPr>
            <p:spPr>
              <a:xfrm>
                <a:off x="5366606" y="298164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1" name="Oval 570"/>
              <p:cNvSpPr/>
              <p:nvPr/>
            </p:nvSpPr>
            <p:spPr>
              <a:xfrm>
                <a:off x="5443787" y="298159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2" name="Oval 571"/>
              <p:cNvSpPr/>
              <p:nvPr/>
            </p:nvSpPr>
            <p:spPr>
              <a:xfrm>
                <a:off x="5519987" y="298153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533" name="Straight Connector 532"/>
            <p:cNvCxnSpPr/>
            <p:nvPr/>
          </p:nvCxnSpPr>
          <p:spPr>
            <a:xfrm flipV="1">
              <a:off x="914783" y="4245225"/>
              <a:ext cx="2519452" cy="904989"/>
            </a:xfrm>
            <a:prstGeom prst="line">
              <a:avLst/>
            </a:prstGeom>
            <a:ln w="508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3" name="Group 572"/>
          <p:cNvGrpSpPr/>
          <p:nvPr/>
        </p:nvGrpSpPr>
        <p:grpSpPr>
          <a:xfrm>
            <a:off x="1168068" y="2675774"/>
            <a:ext cx="2760908" cy="1020478"/>
            <a:chOff x="901622" y="4245225"/>
            <a:chExt cx="2760908" cy="1020478"/>
          </a:xfrm>
        </p:grpSpPr>
        <p:grpSp>
          <p:nvGrpSpPr>
            <p:cNvPr id="574" name="Group 573"/>
            <p:cNvGrpSpPr/>
            <p:nvPr/>
          </p:nvGrpSpPr>
          <p:grpSpPr>
            <a:xfrm rot="20392131">
              <a:off x="901622" y="4821929"/>
              <a:ext cx="2760908" cy="443774"/>
              <a:chOff x="2820372" y="2977176"/>
              <a:chExt cx="2760908" cy="443774"/>
            </a:xfrm>
          </p:grpSpPr>
          <p:sp>
            <p:nvSpPr>
              <p:cNvPr id="576" name="Rectangle 575"/>
              <p:cNvSpPr/>
              <p:nvPr/>
            </p:nvSpPr>
            <p:spPr>
              <a:xfrm>
                <a:off x="2863849" y="3135722"/>
                <a:ext cx="2717430" cy="74204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7" name="Rectangle 576"/>
              <p:cNvSpPr/>
              <p:nvPr/>
            </p:nvSpPr>
            <p:spPr>
              <a:xfrm>
                <a:off x="3461897" y="3188456"/>
                <a:ext cx="2119383" cy="23249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8" name="Oval 577"/>
              <p:cNvSpPr/>
              <p:nvPr/>
            </p:nvSpPr>
            <p:spPr>
              <a:xfrm>
                <a:off x="2850515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9" name="Oval 578"/>
              <p:cNvSpPr/>
              <p:nvPr/>
            </p:nvSpPr>
            <p:spPr>
              <a:xfrm>
                <a:off x="2927696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0" name="Oval 579"/>
              <p:cNvSpPr/>
              <p:nvPr/>
            </p:nvSpPr>
            <p:spPr>
              <a:xfrm>
                <a:off x="3003896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1" name="Right Triangle 580"/>
              <p:cNvSpPr/>
              <p:nvPr/>
            </p:nvSpPr>
            <p:spPr>
              <a:xfrm rot="10800000">
                <a:off x="2820372" y="3189201"/>
                <a:ext cx="651842" cy="230219"/>
              </a:xfrm>
              <a:prstGeom prst="rtTriangl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2" name="Oval 581"/>
              <p:cNvSpPr/>
              <p:nvPr/>
            </p:nvSpPr>
            <p:spPr>
              <a:xfrm>
                <a:off x="3079805" y="29801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3" name="Oval 582"/>
              <p:cNvSpPr/>
              <p:nvPr/>
            </p:nvSpPr>
            <p:spPr>
              <a:xfrm>
                <a:off x="3156986" y="29801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4" name="Oval 583"/>
              <p:cNvSpPr/>
              <p:nvPr/>
            </p:nvSpPr>
            <p:spPr>
              <a:xfrm>
                <a:off x="3233186" y="29800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5" name="Oval 584"/>
              <p:cNvSpPr/>
              <p:nvPr/>
            </p:nvSpPr>
            <p:spPr>
              <a:xfrm>
                <a:off x="3308516" y="298221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6" name="Oval 585"/>
              <p:cNvSpPr/>
              <p:nvPr/>
            </p:nvSpPr>
            <p:spPr>
              <a:xfrm>
                <a:off x="3385697" y="298215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7" name="Oval 586"/>
              <p:cNvSpPr/>
              <p:nvPr/>
            </p:nvSpPr>
            <p:spPr>
              <a:xfrm>
                <a:off x="3461897" y="298210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8" name="Oval 587"/>
              <p:cNvSpPr/>
              <p:nvPr/>
            </p:nvSpPr>
            <p:spPr>
              <a:xfrm>
                <a:off x="3537806" y="298251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9" name="Oval 588"/>
              <p:cNvSpPr/>
              <p:nvPr/>
            </p:nvSpPr>
            <p:spPr>
              <a:xfrm>
                <a:off x="3614987" y="298245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0" name="Oval 589"/>
              <p:cNvSpPr/>
              <p:nvPr/>
            </p:nvSpPr>
            <p:spPr>
              <a:xfrm>
                <a:off x="3691187" y="29824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1" name="Oval 590"/>
              <p:cNvSpPr/>
              <p:nvPr/>
            </p:nvSpPr>
            <p:spPr>
              <a:xfrm>
                <a:off x="3764143" y="29772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2" name="Oval 591"/>
              <p:cNvSpPr/>
              <p:nvPr/>
            </p:nvSpPr>
            <p:spPr>
              <a:xfrm>
                <a:off x="3841324" y="297723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3" name="Oval 592"/>
              <p:cNvSpPr/>
              <p:nvPr/>
            </p:nvSpPr>
            <p:spPr>
              <a:xfrm>
                <a:off x="3917524" y="297717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4" name="Oval 593"/>
              <p:cNvSpPr/>
              <p:nvPr/>
            </p:nvSpPr>
            <p:spPr>
              <a:xfrm>
                <a:off x="3993433" y="297758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5" name="Oval 594"/>
              <p:cNvSpPr/>
              <p:nvPr/>
            </p:nvSpPr>
            <p:spPr>
              <a:xfrm>
                <a:off x="4070614" y="297752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6" name="Oval 595"/>
              <p:cNvSpPr/>
              <p:nvPr/>
            </p:nvSpPr>
            <p:spPr>
              <a:xfrm>
                <a:off x="4146814" y="297747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7" name="Oval 596"/>
              <p:cNvSpPr/>
              <p:nvPr/>
            </p:nvSpPr>
            <p:spPr>
              <a:xfrm>
                <a:off x="4222144" y="29796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8" name="Oval 597"/>
              <p:cNvSpPr/>
              <p:nvPr/>
            </p:nvSpPr>
            <p:spPr>
              <a:xfrm>
                <a:off x="4299325" y="297954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9" name="Oval 598"/>
              <p:cNvSpPr/>
              <p:nvPr/>
            </p:nvSpPr>
            <p:spPr>
              <a:xfrm>
                <a:off x="4375525" y="297949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0" name="Oval 599"/>
              <p:cNvSpPr/>
              <p:nvPr/>
            </p:nvSpPr>
            <p:spPr>
              <a:xfrm>
                <a:off x="4451434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1" name="Oval 600"/>
              <p:cNvSpPr/>
              <p:nvPr/>
            </p:nvSpPr>
            <p:spPr>
              <a:xfrm>
                <a:off x="4528615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2" name="Oval 601"/>
              <p:cNvSpPr/>
              <p:nvPr/>
            </p:nvSpPr>
            <p:spPr>
              <a:xfrm>
                <a:off x="4604815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3" name="Oval 602"/>
              <p:cNvSpPr/>
              <p:nvPr/>
            </p:nvSpPr>
            <p:spPr>
              <a:xfrm>
                <a:off x="4679315" y="297903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4" name="Oval 603"/>
              <p:cNvSpPr/>
              <p:nvPr/>
            </p:nvSpPr>
            <p:spPr>
              <a:xfrm>
                <a:off x="4756496" y="297898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5" name="Oval 604"/>
              <p:cNvSpPr/>
              <p:nvPr/>
            </p:nvSpPr>
            <p:spPr>
              <a:xfrm>
                <a:off x="4832696" y="297892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6" name="Oval 605"/>
              <p:cNvSpPr/>
              <p:nvPr/>
            </p:nvSpPr>
            <p:spPr>
              <a:xfrm>
                <a:off x="4908605" y="297933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7" name="Oval 606"/>
              <p:cNvSpPr/>
              <p:nvPr/>
            </p:nvSpPr>
            <p:spPr>
              <a:xfrm>
                <a:off x="4985786" y="297928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8" name="Oval 607"/>
              <p:cNvSpPr/>
              <p:nvPr/>
            </p:nvSpPr>
            <p:spPr>
              <a:xfrm>
                <a:off x="5061986" y="297922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9" name="Oval 608"/>
              <p:cNvSpPr/>
              <p:nvPr/>
            </p:nvSpPr>
            <p:spPr>
              <a:xfrm>
                <a:off x="5137316" y="298135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0" name="Oval 609"/>
              <p:cNvSpPr/>
              <p:nvPr/>
            </p:nvSpPr>
            <p:spPr>
              <a:xfrm>
                <a:off x="5214497" y="29812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1" name="Oval 610"/>
              <p:cNvSpPr/>
              <p:nvPr/>
            </p:nvSpPr>
            <p:spPr>
              <a:xfrm>
                <a:off x="5290697" y="29812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2" name="Oval 611"/>
              <p:cNvSpPr/>
              <p:nvPr/>
            </p:nvSpPr>
            <p:spPr>
              <a:xfrm>
                <a:off x="5366606" y="298164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3" name="Oval 612"/>
              <p:cNvSpPr/>
              <p:nvPr/>
            </p:nvSpPr>
            <p:spPr>
              <a:xfrm>
                <a:off x="5443787" y="298159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4" name="Oval 613"/>
              <p:cNvSpPr/>
              <p:nvPr/>
            </p:nvSpPr>
            <p:spPr>
              <a:xfrm>
                <a:off x="5519987" y="298153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575" name="Straight Connector 574"/>
            <p:cNvCxnSpPr/>
            <p:nvPr/>
          </p:nvCxnSpPr>
          <p:spPr>
            <a:xfrm flipV="1">
              <a:off x="914783" y="4245225"/>
              <a:ext cx="2519452" cy="904989"/>
            </a:xfrm>
            <a:prstGeom prst="line">
              <a:avLst/>
            </a:prstGeom>
            <a:ln w="508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5" name="Group 614"/>
          <p:cNvGrpSpPr/>
          <p:nvPr/>
        </p:nvGrpSpPr>
        <p:grpSpPr>
          <a:xfrm>
            <a:off x="1158235" y="1925201"/>
            <a:ext cx="2760908" cy="1020478"/>
            <a:chOff x="901622" y="4245225"/>
            <a:chExt cx="2760908" cy="1020478"/>
          </a:xfrm>
        </p:grpSpPr>
        <p:grpSp>
          <p:nvGrpSpPr>
            <p:cNvPr id="616" name="Group 615"/>
            <p:cNvGrpSpPr/>
            <p:nvPr/>
          </p:nvGrpSpPr>
          <p:grpSpPr>
            <a:xfrm rot="20392131">
              <a:off x="901622" y="4821929"/>
              <a:ext cx="2760908" cy="443774"/>
              <a:chOff x="2820372" y="2977176"/>
              <a:chExt cx="2760908" cy="443774"/>
            </a:xfrm>
          </p:grpSpPr>
          <p:sp>
            <p:nvSpPr>
              <p:cNvPr id="618" name="Rectangle 617"/>
              <p:cNvSpPr/>
              <p:nvPr/>
            </p:nvSpPr>
            <p:spPr>
              <a:xfrm>
                <a:off x="2863849" y="3135722"/>
                <a:ext cx="2717430" cy="74204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9" name="Rectangle 618"/>
              <p:cNvSpPr/>
              <p:nvPr/>
            </p:nvSpPr>
            <p:spPr>
              <a:xfrm>
                <a:off x="3461897" y="3188456"/>
                <a:ext cx="2119383" cy="23249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0" name="Oval 619"/>
              <p:cNvSpPr/>
              <p:nvPr/>
            </p:nvSpPr>
            <p:spPr>
              <a:xfrm>
                <a:off x="2850515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1" name="Oval 620"/>
              <p:cNvSpPr/>
              <p:nvPr/>
            </p:nvSpPr>
            <p:spPr>
              <a:xfrm>
                <a:off x="2927696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2" name="Oval 621"/>
              <p:cNvSpPr/>
              <p:nvPr/>
            </p:nvSpPr>
            <p:spPr>
              <a:xfrm>
                <a:off x="3003896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3" name="Right Triangle 622"/>
              <p:cNvSpPr/>
              <p:nvPr/>
            </p:nvSpPr>
            <p:spPr>
              <a:xfrm rot="10800000">
                <a:off x="2820372" y="3189201"/>
                <a:ext cx="651842" cy="230219"/>
              </a:xfrm>
              <a:prstGeom prst="rtTriangl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4" name="Oval 623"/>
              <p:cNvSpPr/>
              <p:nvPr/>
            </p:nvSpPr>
            <p:spPr>
              <a:xfrm>
                <a:off x="3079805" y="29801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5" name="Oval 624"/>
              <p:cNvSpPr/>
              <p:nvPr/>
            </p:nvSpPr>
            <p:spPr>
              <a:xfrm>
                <a:off x="3156986" y="29801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6" name="Oval 625"/>
              <p:cNvSpPr/>
              <p:nvPr/>
            </p:nvSpPr>
            <p:spPr>
              <a:xfrm>
                <a:off x="3233186" y="29800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7" name="Oval 626"/>
              <p:cNvSpPr/>
              <p:nvPr/>
            </p:nvSpPr>
            <p:spPr>
              <a:xfrm>
                <a:off x="3308516" y="298221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8" name="Oval 627"/>
              <p:cNvSpPr/>
              <p:nvPr/>
            </p:nvSpPr>
            <p:spPr>
              <a:xfrm>
                <a:off x="3385697" y="298215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9" name="Oval 628"/>
              <p:cNvSpPr/>
              <p:nvPr/>
            </p:nvSpPr>
            <p:spPr>
              <a:xfrm>
                <a:off x="3461897" y="298210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0" name="Oval 629"/>
              <p:cNvSpPr/>
              <p:nvPr/>
            </p:nvSpPr>
            <p:spPr>
              <a:xfrm>
                <a:off x="3537806" y="298251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1" name="Oval 630"/>
              <p:cNvSpPr/>
              <p:nvPr/>
            </p:nvSpPr>
            <p:spPr>
              <a:xfrm>
                <a:off x="3614987" y="298245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2" name="Oval 631"/>
              <p:cNvSpPr/>
              <p:nvPr/>
            </p:nvSpPr>
            <p:spPr>
              <a:xfrm>
                <a:off x="3691187" y="29824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3" name="Oval 632"/>
              <p:cNvSpPr/>
              <p:nvPr/>
            </p:nvSpPr>
            <p:spPr>
              <a:xfrm>
                <a:off x="3764143" y="29772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4" name="Oval 633"/>
              <p:cNvSpPr/>
              <p:nvPr/>
            </p:nvSpPr>
            <p:spPr>
              <a:xfrm>
                <a:off x="3841324" y="297723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5" name="Oval 634"/>
              <p:cNvSpPr/>
              <p:nvPr/>
            </p:nvSpPr>
            <p:spPr>
              <a:xfrm>
                <a:off x="3917524" y="297717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6" name="Oval 635"/>
              <p:cNvSpPr/>
              <p:nvPr/>
            </p:nvSpPr>
            <p:spPr>
              <a:xfrm>
                <a:off x="3993433" y="297758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7" name="Oval 636"/>
              <p:cNvSpPr/>
              <p:nvPr/>
            </p:nvSpPr>
            <p:spPr>
              <a:xfrm>
                <a:off x="4070614" y="297752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8" name="Oval 637"/>
              <p:cNvSpPr/>
              <p:nvPr/>
            </p:nvSpPr>
            <p:spPr>
              <a:xfrm>
                <a:off x="4146814" y="297747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9" name="Oval 638"/>
              <p:cNvSpPr/>
              <p:nvPr/>
            </p:nvSpPr>
            <p:spPr>
              <a:xfrm>
                <a:off x="4222144" y="29796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0" name="Oval 639"/>
              <p:cNvSpPr/>
              <p:nvPr/>
            </p:nvSpPr>
            <p:spPr>
              <a:xfrm>
                <a:off x="4299325" y="297954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1" name="Oval 640"/>
              <p:cNvSpPr/>
              <p:nvPr/>
            </p:nvSpPr>
            <p:spPr>
              <a:xfrm>
                <a:off x="4375525" y="297949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2" name="Oval 641"/>
              <p:cNvSpPr/>
              <p:nvPr/>
            </p:nvSpPr>
            <p:spPr>
              <a:xfrm>
                <a:off x="4451434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3" name="Oval 642"/>
              <p:cNvSpPr/>
              <p:nvPr/>
            </p:nvSpPr>
            <p:spPr>
              <a:xfrm>
                <a:off x="4528615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4" name="Oval 643"/>
              <p:cNvSpPr/>
              <p:nvPr/>
            </p:nvSpPr>
            <p:spPr>
              <a:xfrm>
                <a:off x="4604815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5" name="Oval 644"/>
              <p:cNvSpPr/>
              <p:nvPr/>
            </p:nvSpPr>
            <p:spPr>
              <a:xfrm>
                <a:off x="4679315" y="297903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6" name="Oval 645"/>
              <p:cNvSpPr/>
              <p:nvPr/>
            </p:nvSpPr>
            <p:spPr>
              <a:xfrm>
                <a:off x="4756496" y="297898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7" name="Oval 646"/>
              <p:cNvSpPr/>
              <p:nvPr/>
            </p:nvSpPr>
            <p:spPr>
              <a:xfrm>
                <a:off x="4832696" y="297892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8" name="Oval 647"/>
              <p:cNvSpPr/>
              <p:nvPr/>
            </p:nvSpPr>
            <p:spPr>
              <a:xfrm>
                <a:off x="4908605" y="297933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9" name="Oval 648"/>
              <p:cNvSpPr/>
              <p:nvPr/>
            </p:nvSpPr>
            <p:spPr>
              <a:xfrm>
                <a:off x="4985786" y="297928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0" name="Oval 649"/>
              <p:cNvSpPr/>
              <p:nvPr/>
            </p:nvSpPr>
            <p:spPr>
              <a:xfrm>
                <a:off x="5061986" y="297922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1" name="Oval 650"/>
              <p:cNvSpPr/>
              <p:nvPr/>
            </p:nvSpPr>
            <p:spPr>
              <a:xfrm>
                <a:off x="5137316" y="298135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2" name="Oval 651"/>
              <p:cNvSpPr/>
              <p:nvPr/>
            </p:nvSpPr>
            <p:spPr>
              <a:xfrm>
                <a:off x="5214497" y="29812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3" name="Oval 652"/>
              <p:cNvSpPr/>
              <p:nvPr/>
            </p:nvSpPr>
            <p:spPr>
              <a:xfrm>
                <a:off x="5290697" y="29812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4" name="Oval 653"/>
              <p:cNvSpPr/>
              <p:nvPr/>
            </p:nvSpPr>
            <p:spPr>
              <a:xfrm>
                <a:off x="5366606" y="298164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5" name="Oval 654"/>
              <p:cNvSpPr/>
              <p:nvPr/>
            </p:nvSpPr>
            <p:spPr>
              <a:xfrm>
                <a:off x="5443787" y="298159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6" name="Oval 655"/>
              <p:cNvSpPr/>
              <p:nvPr/>
            </p:nvSpPr>
            <p:spPr>
              <a:xfrm>
                <a:off x="5519987" y="298153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617" name="Straight Connector 616"/>
            <p:cNvCxnSpPr/>
            <p:nvPr/>
          </p:nvCxnSpPr>
          <p:spPr>
            <a:xfrm flipV="1">
              <a:off x="914783" y="4245225"/>
              <a:ext cx="2519452" cy="904989"/>
            </a:xfrm>
            <a:prstGeom prst="line">
              <a:avLst/>
            </a:prstGeom>
            <a:ln w="508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99" name="Rectangle 83"/>
          <p:cNvSpPr>
            <a:spLocks noChangeArrowheads="1"/>
          </p:cNvSpPr>
          <p:nvPr/>
        </p:nvSpPr>
        <p:spPr bwMode="auto">
          <a:xfrm>
            <a:off x="76708" y="3118814"/>
            <a:ext cx="114242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Avenir Book"/>
                <a:cs typeface="Avenir Book"/>
              </a:rPr>
              <a:t>neutrons</a:t>
            </a:r>
            <a:endParaRPr lang="en-US" sz="1600" dirty="0">
              <a:latin typeface="Avenir Book"/>
              <a:cs typeface="Avenir Book"/>
            </a:endParaRPr>
          </a:p>
        </p:txBody>
      </p:sp>
      <p:cxnSp>
        <p:nvCxnSpPr>
          <p:cNvPr id="700" name="Straight Arrow Connector 699"/>
          <p:cNvCxnSpPr>
            <a:endCxn id="576" idx="0"/>
          </p:cNvCxnSpPr>
          <p:nvPr/>
        </p:nvCxnSpPr>
        <p:spPr>
          <a:xfrm flipV="1">
            <a:off x="42073" y="3407412"/>
            <a:ext cx="2505059" cy="22825"/>
          </a:xfrm>
          <a:prstGeom prst="straightConnector1">
            <a:avLst/>
          </a:prstGeom>
          <a:ln w="38100">
            <a:solidFill>
              <a:srgbClr val="008000"/>
            </a:solidFill>
            <a:prstDash val="soli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01" name="Oval 700"/>
          <p:cNvSpPr/>
          <p:nvPr/>
        </p:nvSpPr>
        <p:spPr>
          <a:xfrm>
            <a:off x="1549445" y="3216824"/>
            <a:ext cx="304800" cy="304800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3" name="Left Bracket 702"/>
          <p:cNvSpPr/>
          <p:nvPr/>
        </p:nvSpPr>
        <p:spPr>
          <a:xfrm rot="9737582">
            <a:off x="3732825" y="1746029"/>
            <a:ext cx="228600" cy="817377"/>
          </a:xfrm>
          <a:prstGeom prst="leftBracke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4" name="Rectangle 703"/>
          <p:cNvSpPr/>
          <p:nvPr/>
        </p:nvSpPr>
        <p:spPr>
          <a:xfrm rot="20336632">
            <a:off x="7282422" y="4765435"/>
            <a:ext cx="77457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00090"/>
                </a:solidFill>
                <a:latin typeface="Avenir Book"/>
                <a:cs typeface="Avenir Book"/>
              </a:rPr>
              <a:t>s</a:t>
            </a:r>
            <a:r>
              <a:rPr lang="en-US" sz="1400" dirty="0" smtClean="0">
                <a:solidFill>
                  <a:srgbClr val="000090"/>
                </a:solidFill>
                <a:latin typeface="Avenir Book"/>
                <a:cs typeface="Avenir Book"/>
              </a:rPr>
              <a:t>trips Y</a:t>
            </a:r>
            <a:endParaRPr lang="en-US" sz="1400" dirty="0">
              <a:solidFill>
                <a:srgbClr val="000090"/>
              </a:solidFill>
              <a:latin typeface="Avenir Book"/>
              <a:cs typeface="Avenir Book"/>
            </a:endParaRPr>
          </a:p>
        </p:txBody>
      </p:sp>
      <p:sp>
        <p:nvSpPr>
          <p:cNvPr id="705" name="Rectangle 704"/>
          <p:cNvSpPr/>
          <p:nvPr/>
        </p:nvSpPr>
        <p:spPr>
          <a:xfrm rot="20478990">
            <a:off x="5792965" y="4599081"/>
            <a:ext cx="75306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Avenir Book"/>
                <a:cs typeface="Avenir Book"/>
              </a:rPr>
              <a:t>w</a:t>
            </a:r>
            <a:r>
              <a:rPr lang="en-US" sz="1400" dirty="0" smtClean="0">
                <a:solidFill>
                  <a:srgbClr val="FF0000"/>
                </a:solidFill>
                <a:latin typeface="Avenir Book"/>
                <a:cs typeface="Avenir Book"/>
              </a:rPr>
              <a:t>ires X</a:t>
            </a:r>
            <a:endParaRPr lang="en-US" sz="1400" dirty="0">
              <a:solidFill>
                <a:srgbClr val="FF0000"/>
              </a:solidFill>
              <a:latin typeface="Avenir Book"/>
              <a:cs typeface="Avenir Book"/>
            </a:endParaRPr>
          </a:p>
        </p:txBody>
      </p:sp>
      <p:sp>
        <p:nvSpPr>
          <p:cNvPr id="708" name="TextBox 707"/>
          <p:cNvSpPr txBox="1"/>
          <p:nvPr/>
        </p:nvSpPr>
        <p:spPr>
          <a:xfrm>
            <a:off x="1664684" y="589460"/>
            <a:ext cx="6324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Old Design 		     	                           New Design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09" name="TextBox 708"/>
          <p:cNvSpPr txBox="1"/>
          <p:nvPr/>
        </p:nvSpPr>
        <p:spPr>
          <a:xfrm>
            <a:off x="3286839" y="1453927"/>
            <a:ext cx="9487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venir Book"/>
                <a:cs typeface="Avenir Book"/>
              </a:rPr>
              <a:t>cassette</a:t>
            </a:r>
          </a:p>
        </p:txBody>
      </p:sp>
      <p:sp>
        <p:nvSpPr>
          <p:cNvPr id="710" name="TextBox 709"/>
          <p:cNvSpPr txBox="1"/>
          <p:nvPr/>
        </p:nvSpPr>
        <p:spPr>
          <a:xfrm>
            <a:off x="8006803" y="1477564"/>
            <a:ext cx="9487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venir Book"/>
                <a:cs typeface="Avenir Book"/>
              </a:rPr>
              <a:t>cassette</a:t>
            </a:r>
          </a:p>
        </p:txBody>
      </p:sp>
      <p:sp>
        <p:nvSpPr>
          <p:cNvPr id="711" name="Left Bracket 710"/>
          <p:cNvSpPr/>
          <p:nvPr/>
        </p:nvSpPr>
        <p:spPr>
          <a:xfrm rot="9737582">
            <a:off x="8432273" y="1830078"/>
            <a:ext cx="201948" cy="707191"/>
          </a:xfrm>
          <a:prstGeom prst="leftBracke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2" name="Rectangle 711"/>
          <p:cNvSpPr/>
          <p:nvPr/>
        </p:nvSpPr>
        <p:spPr>
          <a:xfrm rot="20426334">
            <a:off x="7795967" y="4301138"/>
            <a:ext cx="81765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substrate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713" name="Rectangle 712"/>
          <p:cNvSpPr/>
          <p:nvPr/>
        </p:nvSpPr>
        <p:spPr>
          <a:xfrm rot="20488696">
            <a:off x="6802702" y="4656522"/>
            <a:ext cx="56961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aseline="30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10</a:t>
            </a:r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</a:t>
            </a:r>
            <a:r>
              <a:rPr lang="en-US" sz="1200" baseline="-25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</a:t>
            </a:r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714" name="Rectangle 713"/>
          <p:cNvSpPr/>
          <p:nvPr/>
        </p:nvSpPr>
        <p:spPr>
          <a:xfrm rot="20336632">
            <a:off x="1025077" y="4767676"/>
            <a:ext cx="77457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00090"/>
                </a:solidFill>
                <a:latin typeface="Avenir Book"/>
                <a:cs typeface="Avenir Book"/>
              </a:rPr>
              <a:t>s</a:t>
            </a:r>
            <a:r>
              <a:rPr lang="en-US" sz="1400" dirty="0" smtClean="0">
                <a:solidFill>
                  <a:srgbClr val="000090"/>
                </a:solidFill>
                <a:latin typeface="Avenir Book"/>
                <a:cs typeface="Avenir Book"/>
              </a:rPr>
              <a:t>trips Y</a:t>
            </a:r>
            <a:endParaRPr lang="en-US" sz="1400" dirty="0">
              <a:solidFill>
                <a:srgbClr val="000090"/>
              </a:solidFill>
              <a:latin typeface="Avenir Book"/>
              <a:cs typeface="Avenir Book"/>
            </a:endParaRPr>
          </a:p>
        </p:txBody>
      </p:sp>
      <p:sp>
        <p:nvSpPr>
          <p:cNvPr id="715" name="Rectangle 714"/>
          <p:cNvSpPr/>
          <p:nvPr/>
        </p:nvSpPr>
        <p:spPr>
          <a:xfrm rot="20478990">
            <a:off x="554045" y="5248007"/>
            <a:ext cx="75306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Avenir Book"/>
                <a:cs typeface="Avenir Book"/>
              </a:rPr>
              <a:t>w</a:t>
            </a:r>
            <a:r>
              <a:rPr lang="en-US" sz="1400" dirty="0" smtClean="0">
                <a:solidFill>
                  <a:srgbClr val="FF0000"/>
                </a:solidFill>
                <a:latin typeface="Avenir Book"/>
                <a:cs typeface="Avenir Book"/>
              </a:rPr>
              <a:t>ires X</a:t>
            </a:r>
            <a:endParaRPr lang="en-US" sz="1400" dirty="0">
              <a:solidFill>
                <a:srgbClr val="FF0000"/>
              </a:solidFill>
              <a:latin typeface="Avenir Book"/>
              <a:cs typeface="Avenir Book"/>
            </a:endParaRPr>
          </a:p>
        </p:txBody>
      </p:sp>
      <p:sp>
        <p:nvSpPr>
          <p:cNvPr id="716" name="Rectangle 715"/>
          <p:cNvSpPr/>
          <p:nvPr/>
        </p:nvSpPr>
        <p:spPr>
          <a:xfrm rot="20488696">
            <a:off x="2095477" y="4980562"/>
            <a:ext cx="56961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aseline="30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10</a:t>
            </a:r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</a:t>
            </a:r>
            <a:r>
              <a:rPr lang="en-US" sz="1200" baseline="-25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</a:t>
            </a:r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717" name="Rectangle 716"/>
          <p:cNvSpPr/>
          <p:nvPr/>
        </p:nvSpPr>
        <p:spPr>
          <a:xfrm rot="20426334">
            <a:off x="3089187" y="4661100"/>
            <a:ext cx="81765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substrate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55" name="TextBox 354"/>
          <p:cNvSpPr txBox="1"/>
          <p:nvPr/>
        </p:nvSpPr>
        <p:spPr>
          <a:xfrm>
            <a:off x="0" y="0"/>
            <a:ext cx="571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venir Book"/>
                <a:cs typeface="Avenir Book"/>
              </a:rPr>
              <a:t>Materials evaluation</a:t>
            </a:r>
          </a:p>
        </p:txBody>
      </p:sp>
      <p:pic>
        <p:nvPicPr>
          <p:cNvPr id="356" name="Picture 355" descr="brightnessGreenXLarg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811" y="6410269"/>
            <a:ext cx="1892904" cy="416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3051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2" name="Group 361"/>
          <p:cNvGrpSpPr/>
          <p:nvPr/>
        </p:nvGrpSpPr>
        <p:grpSpPr>
          <a:xfrm>
            <a:off x="12700" y="6362700"/>
            <a:ext cx="9131300" cy="501650"/>
            <a:chOff x="12700" y="6362700"/>
            <a:chExt cx="9131300" cy="501650"/>
          </a:xfrm>
        </p:grpSpPr>
        <p:sp>
          <p:nvSpPr>
            <p:cNvPr id="363" name="Rectangle 362"/>
            <p:cNvSpPr/>
            <p:nvPr/>
          </p:nvSpPr>
          <p:spPr>
            <a:xfrm>
              <a:off x="12700" y="6362700"/>
              <a:ext cx="91313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64" name="Picture 363" descr="Screen Shot 2014-10-14 at 09.12.54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99" y="6373981"/>
              <a:ext cx="4546601" cy="480726"/>
            </a:xfrm>
            <a:prstGeom prst="rect">
              <a:avLst/>
            </a:prstGeom>
          </p:spPr>
        </p:pic>
      </p:grpSp>
      <p:pic>
        <p:nvPicPr>
          <p:cNvPr id="355" name="Picture 354" descr="ScatteringOfMaterial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970" y="940639"/>
            <a:ext cx="5898125" cy="4674291"/>
          </a:xfrm>
          <a:prstGeom prst="rect">
            <a:avLst/>
          </a:prstGeom>
        </p:spPr>
      </p:pic>
      <p:sp>
        <p:nvSpPr>
          <p:cNvPr id="356" name="TextBox 355"/>
          <p:cNvSpPr txBox="1"/>
          <p:nvPr/>
        </p:nvSpPr>
        <p:spPr>
          <a:xfrm>
            <a:off x="2514600" y="5562600"/>
            <a:ext cx="48284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venir Book"/>
                <a:cs typeface="Avenir Book"/>
              </a:rPr>
              <a:t>Any material holding the strips at 5deg scatters too much! </a:t>
            </a:r>
            <a:endParaRPr lang="en-US" sz="1400" dirty="0">
              <a:latin typeface="Avenir Book"/>
              <a:cs typeface="Avenir Book"/>
            </a:endParaRPr>
          </a:p>
        </p:txBody>
      </p:sp>
      <p:sp>
        <p:nvSpPr>
          <p:cNvPr id="357" name="Oval 356"/>
          <p:cNvSpPr/>
          <p:nvPr/>
        </p:nvSpPr>
        <p:spPr>
          <a:xfrm>
            <a:off x="5246254" y="2487288"/>
            <a:ext cx="304800" cy="304800"/>
          </a:xfrm>
          <a:prstGeom prst="ellipse">
            <a:avLst/>
          </a:prstGeom>
          <a:noFill/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59" name="Group 358"/>
          <p:cNvGrpSpPr/>
          <p:nvPr/>
        </p:nvGrpSpPr>
        <p:grpSpPr>
          <a:xfrm>
            <a:off x="1166667" y="4255870"/>
            <a:ext cx="2760908" cy="1020478"/>
            <a:chOff x="901622" y="4245225"/>
            <a:chExt cx="2760908" cy="1020478"/>
          </a:xfrm>
        </p:grpSpPr>
        <p:grpSp>
          <p:nvGrpSpPr>
            <p:cNvPr id="360" name="Group 359"/>
            <p:cNvGrpSpPr/>
            <p:nvPr/>
          </p:nvGrpSpPr>
          <p:grpSpPr>
            <a:xfrm rot="20392131">
              <a:off x="901622" y="4821929"/>
              <a:ext cx="2760908" cy="443774"/>
              <a:chOff x="2820372" y="2977176"/>
              <a:chExt cx="2760908" cy="443774"/>
            </a:xfrm>
          </p:grpSpPr>
          <p:sp>
            <p:nvSpPr>
              <p:cNvPr id="490" name="Rectangle 489"/>
              <p:cNvSpPr/>
              <p:nvPr/>
            </p:nvSpPr>
            <p:spPr>
              <a:xfrm>
                <a:off x="2863849" y="3135722"/>
                <a:ext cx="2717430" cy="74204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1" name="Rectangle 490"/>
              <p:cNvSpPr/>
              <p:nvPr/>
            </p:nvSpPr>
            <p:spPr>
              <a:xfrm>
                <a:off x="3461897" y="3188456"/>
                <a:ext cx="2119383" cy="23249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2" name="Oval 491"/>
              <p:cNvSpPr/>
              <p:nvPr/>
            </p:nvSpPr>
            <p:spPr>
              <a:xfrm>
                <a:off x="2850515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3" name="Oval 492"/>
              <p:cNvSpPr/>
              <p:nvPr/>
            </p:nvSpPr>
            <p:spPr>
              <a:xfrm>
                <a:off x="2927696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4" name="Oval 493"/>
              <p:cNvSpPr/>
              <p:nvPr/>
            </p:nvSpPr>
            <p:spPr>
              <a:xfrm>
                <a:off x="3003896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5" name="Right Triangle 494"/>
              <p:cNvSpPr/>
              <p:nvPr/>
            </p:nvSpPr>
            <p:spPr>
              <a:xfrm rot="10800000">
                <a:off x="2820372" y="3189201"/>
                <a:ext cx="651842" cy="230219"/>
              </a:xfrm>
              <a:prstGeom prst="rtTriangl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6" name="Oval 495"/>
              <p:cNvSpPr/>
              <p:nvPr/>
            </p:nvSpPr>
            <p:spPr>
              <a:xfrm>
                <a:off x="3079805" y="29801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7" name="Oval 496"/>
              <p:cNvSpPr/>
              <p:nvPr/>
            </p:nvSpPr>
            <p:spPr>
              <a:xfrm>
                <a:off x="3156986" y="29801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8" name="Oval 497"/>
              <p:cNvSpPr/>
              <p:nvPr/>
            </p:nvSpPr>
            <p:spPr>
              <a:xfrm>
                <a:off x="3233186" y="29800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9" name="Oval 498"/>
              <p:cNvSpPr/>
              <p:nvPr/>
            </p:nvSpPr>
            <p:spPr>
              <a:xfrm>
                <a:off x="3308516" y="298221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0" name="Oval 499"/>
              <p:cNvSpPr/>
              <p:nvPr/>
            </p:nvSpPr>
            <p:spPr>
              <a:xfrm>
                <a:off x="3385697" y="298215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1" name="Oval 500"/>
              <p:cNvSpPr/>
              <p:nvPr/>
            </p:nvSpPr>
            <p:spPr>
              <a:xfrm>
                <a:off x="3461897" y="298210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2" name="Oval 501"/>
              <p:cNvSpPr/>
              <p:nvPr/>
            </p:nvSpPr>
            <p:spPr>
              <a:xfrm>
                <a:off x="3537806" y="298251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3" name="Oval 502"/>
              <p:cNvSpPr/>
              <p:nvPr/>
            </p:nvSpPr>
            <p:spPr>
              <a:xfrm>
                <a:off x="3614987" y="298245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4" name="Oval 503"/>
              <p:cNvSpPr/>
              <p:nvPr/>
            </p:nvSpPr>
            <p:spPr>
              <a:xfrm>
                <a:off x="3691187" y="29824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5" name="Oval 504"/>
              <p:cNvSpPr/>
              <p:nvPr/>
            </p:nvSpPr>
            <p:spPr>
              <a:xfrm>
                <a:off x="3764143" y="29772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6" name="Oval 505"/>
              <p:cNvSpPr/>
              <p:nvPr/>
            </p:nvSpPr>
            <p:spPr>
              <a:xfrm>
                <a:off x="3841324" y="297723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7" name="Oval 506"/>
              <p:cNvSpPr/>
              <p:nvPr/>
            </p:nvSpPr>
            <p:spPr>
              <a:xfrm>
                <a:off x="3917524" y="297717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8" name="Oval 507"/>
              <p:cNvSpPr/>
              <p:nvPr/>
            </p:nvSpPr>
            <p:spPr>
              <a:xfrm>
                <a:off x="3993433" y="297758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9" name="Oval 508"/>
              <p:cNvSpPr/>
              <p:nvPr/>
            </p:nvSpPr>
            <p:spPr>
              <a:xfrm>
                <a:off x="4070614" y="297752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0" name="Oval 509"/>
              <p:cNvSpPr/>
              <p:nvPr/>
            </p:nvSpPr>
            <p:spPr>
              <a:xfrm>
                <a:off x="4146814" y="297747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1" name="Oval 510"/>
              <p:cNvSpPr/>
              <p:nvPr/>
            </p:nvSpPr>
            <p:spPr>
              <a:xfrm>
                <a:off x="4222144" y="29796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2" name="Oval 511"/>
              <p:cNvSpPr/>
              <p:nvPr/>
            </p:nvSpPr>
            <p:spPr>
              <a:xfrm>
                <a:off x="4299325" y="297954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3" name="Oval 512"/>
              <p:cNvSpPr/>
              <p:nvPr/>
            </p:nvSpPr>
            <p:spPr>
              <a:xfrm>
                <a:off x="4375525" y="297949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4" name="Oval 513"/>
              <p:cNvSpPr/>
              <p:nvPr/>
            </p:nvSpPr>
            <p:spPr>
              <a:xfrm>
                <a:off x="4451434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5" name="Oval 514"/>
              <p:cNvSpPr/>
              <p:nvPr/>
            </p:nvSpPr>
            <p:spPr>
              <a:xfrm>
                <a:off x="4528615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6" name="Oval 515"/>
              <p:cNvSpPr/>
              <p:nvPr/>
            </p:nvSpPr>
            <p:spPr>
              <a:xfrm>
                <a:off x="4604815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7" name="Oval 516"/>
              <p:cNvSpPr/>
              <p:nvPr/>
            </p:nvSpPr>
            <p:spPr>
              <a:xfrm>
                <a:off x="4679315" y="297903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8" name="Oval 517"/>
              <p:cNvSpPr/>
              <p:nvPr/>
            </p:nvSpPr>
            <p:spPr>
              <a:xfrm>
                <a:off x="4756496" y="297898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9" name="Oval 518"/>
              <p:cNvSpPr/>
              <p:nvPr/>
            </p:nvSpPr>
            <p:spPr>
              <a:xfrm>
                <a:off x="4832696" y="297892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0" name="Oval 519"/>
              <p:cNvSpPr/>
              <p:nvPr/>
            </p:nvSpPr>
            <p:spPr>
              <a:xfrm>
                <a:off x="4908605" y="297933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1" name="Oval 520"/>
              <p:cNvSpPr/>
              <p:nvPr/>
            </p:nvSpPr>
            <p:spPr>
              <a:xfrm>
                <a:off x="4985786" y="297928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2" name="Oval 521"/>
              <p:cNvSpPr/>
              <p:nvPr/>
            </p:nvSpPr>
            <p:spPr>
              <a:xfrm>
                <a:off x="5061986" y="297922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3" name="Oval 522"/>
              <p:cNvSpPr/>
              <p:nvPr/>
            </p:nvSpPr>
            <p:spPr>
              <a:xfrm>
                <a:off x="5137316" y="298135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4" name="Oval 523"/>
              <p:cNvSpPr/>
              <p:nvPr/>
            </p:nvSpPr>
            <p:spPr>
              <a:xfrm>
                <a:off x="5214497" y="29812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5" name="Oval 524"/>
              <p:cNvSpPr/>
              <p:nvPr/>
            </p:nvSpPr>
            <p:spPr>
              <a:xfrm>
                <a:off x="5290697" y="29812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6" name="Oval 525"/>
              <p:cNvSpPr/>
              <p:nvPr/>
            </p:nvSpPr>
            <p:spPr>
              <a:xfrm>
                <a:off x="5366606" y="298164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7" name="Oval 526"/>
              <p:cNvSpPr/>
              <p:nvPr/>
            </p:nvSpPr>
            <p:spPr>
              <a:xfrm>
                <a:off x="5443787" y="298159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8" name="Oval 527"/>
              <p:cNvSpPr/>
              <p:nvPr/>
            </p:nvSpPr>
            <p:spPr>
              <a:xfrm>
                <a:off x="5519987" y="298153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361" name="Straight Connector 360"/>
            <p:cNvCxnSpPr/>
            <p:nvPr/>
          </p:nvCxnSpPr>
          <p:spPr>
            <a:xfrm flipV="1">
              <a:off x="914783" y="4245225"/>
              <a:ext cx="2519452" cy="904989"/>
            </a:xfrm>
            <a:prstGeom prst="line">
              <a:avLst/>
            </a:prstGeom>
            <a:ln w="508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9" name="Group 528"/>
          <p:cNvGrpSpPr/>
          <p:nvPr/>
        </p:nvGrpSpPr>
        <p:grpSpPr>
          <a:xfrm>
            <a:off x="1154907" y="3482907"/>
            <a:ext cx="2760908" cy="1020478"/>
            <a:chOff x="901622" y="4245225"/>
            <a:chExt cx="2760908" cy="1020478"/>
          </a:xfrm>
        </p:grpSpPr>
        <p:grpSp>
          <p:nvGrpSpPr>
            <p:cNvPr id="530" name="Group 529"/>
            <p:cNvGrpSpPr/>
            <p:nvPr/>
          </p:nvGrpSpPr>
          <p:grpSpPr>
            <a:xfrm rot="20392131">
              <a:off x="901622" y="4821929"/>
              <a:ext cx="2760908" cy="443774"/>
              <a:chOff x="2820372" y="2977176"/>
              <a:chExt cx="2760908" cy="443774"/>
            </a:xfrm>
          </p:grpSpPr>
          <p:sp>
            <p:nvSpPr>
              <p:cNvPr id="658" name="Rectangle 657"/>
              <p:cNvSpPr/>
              <p:nvPr/>
            </p:nvSpPr>
            <p:spPr>
              <a:xfrm>
                <a:off x="2863849" y="3135722"/>
                <a:ext cx="2717430" cy="74204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9" name="Rectangle 658"/>
              <p:cNvSpPr/>
              <p:nvPr/>
            </p:nvSpPr>
            <p:spPr>
              <a:xfrm>
                <a:off x="3461897" y="3188456"/>
                <a:ext cx="2119383" cy="23249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0" name="Oval 659"/>
              <p:cNvSpPr/>
              <p:nvPr/>
            </p:nvSpPr>
            <p:spPr>
              <a:xfrm>
                <a:off x="2850515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1" name="Oval 660"/>
              <p:cNvSpPr/>
              <p:nvPr/>
            </p:nvSpPr>
            <p:spPr>
              <a:xfrm>
                <a:off x="2927696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2" name="Oval 661"/>
              <p:cNvSpPr/>
              <p:nvPr/>
            </p:nvSpPr>
            <p:spPr>
              <a:xfrm>
                <a:off x="3003896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3" name="Right Triangle 662"/>
              <p:cNvSpPr/>
              <p:nvPr/>
            </p:nvSpPr>
            <p:spPr>
              <a:xfrm rot="10800000">
                <a:off x="2820372" y="3189201"/>
                <a:ext cx="651842" cy="230219"/>
              </a:xfrm>
              <a:prstGeom prst="rtTriangl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4" name="Oval 663"/>
              <p:cNvSpPr/>
              <p:nvPr/>
            </p:nvSpPr>
            <p:spPr>
              <a:xfrm>
                <a:off x="3079805" y="29801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5" name="Oval 664"/>
              <p:cNvSpPr/>
              <p:nvPr/>
            </p:nvSpPr>
            <p:spPr>
              <a:xfrm>
                <a:off x="3156986" y="29801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6" name="Oval 665"/>
              <p:cNvSpPr/>
              <p:nvPr/>
            </p:nvSpPr>
            <p:spPr>
              <a:xfrm>
                <a:off x="3233186" y="29800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7" name="Oval 666"/>
              <p:cNvSpPr/>
              <p:nvPr/>
            </p:nvSpPr>
            <p:spPr>
              <a:xfrm>
                <a:off x="3308516" y="298221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8" name="Oval 667"/>
              <p:cNvSpPr/>
              <p:nvPr/>
            </p:nvSpPr>
            <p:spPr>
              <a:xfrm>
                <a:off x="3385697" y="298215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9" name="Oval 668"/>
              <p:cNvSpPr/>
              <p:nvPr/>
            </p:nvSpPr>
            <p:spPr>
              <a:xfrm>
                <a:off x="3461897" y="298210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0" name="Oval 669"/>
              <p:cNvSpPr/>
              <p:nvPr/>
            </p:nvSpPr>
            <p:spPr>
              <a:xfrm>
                <a:off x="3537806" y="298251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1" name="Oval 670"/>
              <p:cNvSpPr/>
              <p:nvPr/>
            </p:nvSpPr>
            <p:spPr>
              <a:xfrm>
                <a:off x="3614987" y="298245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2" name="Oval 671"/>
              <p:cNvSpPr/>
              <p:nvPr/>
            </p:nvSpPr>
            <p:spPr>
              <a:xfrm>
                <a:off x="3691187" y="29824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3" name="Oval 672"/>
              <p:cNvSpPr/>
              <p:nvPr/>
            </p:nvSpPr>
            <p:spPr>
              <a:xfrm>
                <a:off x="3764143" y="29772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4" name="Oval 673"/>
              <p:cNvSpPr/>
              <p:nvPr/>
            </p:nvSpPr>
            <p:spPr>
              <a:xfrm>
                <a:off x="3841324" y="297723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5" name="Oval 674"/>
              <p:cNvSpPr/>
              <p:nvPr/>
            </p:nvSpPr>
            <p:spPr>
              <a:xfrm>
                <a:off x="3917524" y="297717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6" name="Oval 675"/>
              <p:cNvSpPr/>
              <p:nvPr/>
            </p:nvSpPr>
            <p:spPr>
              <a:xfrm>
                <a:off x="3993433" y="297758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7" name="Oval 676"/>
              <p:cNvSpPr/>
              <p:nvPr/>
            </p:nvSpPr>
            <p:spPr>
              <a:xfrm>
                <a:off x="4070614" y="297752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8" name="Oval 677"/>
              <p:cNvSpPr/>
              <p:nvPr/>
            </p:nvSpPr>
            <p:spPr>
              <a:xfrm>
                <a:off x="4146814" y="297747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9" name="Oval 678"/>
              <p:cNvSpPr/>
              <p:nvPr/>
            </p:nvSpPr>
            <p:spPr>
              <a:xfrm>
                <a:off x="4222144" y="29796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0" name="Oval 679"/>
              <p:cNvSpPr/>
              <p:nvPr/>
            </p:nvSpPr>
            <p:spPr>
              <a:xfrm>
                <a:off x="4299325" y="297954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1" name="Oval 680"/>
              <p:cNvSpPr/>
              <p:nvPr/>
            </p:nvSpPr>
            <p:spPr>
              <a:xfrm>
                <a:off x="4375525" y="297949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2" name="Oval 681"/>
              <p:cNvSpPr/>
              <p:nvPr/>
            </p:nvSpPr>
            <p:spPr>
              <a:xfrm>
                <a:off x="4451434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3" name="Oval 682"/>
              <p:cNvSpPr/>
              <p:nvPr/>
            </p:nvSpPr>
            <p:spPr>
              <a:xfrm>
                <a:off x="4528615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4" name="Oval 683"/>
              <p:cNvSpPr/>
              <p:nvPr/>
            </p:nvSpPr>
            <p:spPr>
              <a:xfrm>
                <a:off x="4604815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5" name="Oval 684"/>
              <p:cNvSpPr/>
              <p:nvPr/>
            </p:nvSpPr>
            <p:spPr>
              <a:xfrm>
                <a:off x="4679315" y="297903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6" name="Oval 685"/>
              <p:cNvSpPr/>
              <p:nvPr/>
            </p:nvSpPr>
            <p:spPr>
              <a:xfrm>
                <a:off x="4756496" y="297898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7" name="Oval 686"/>
              <p:cNvSpPr/>
              <p:nvPr/>
            </p:nvSpPr>
            <p:spPr>
              <a:xfrm>
                <a:off x="4832696" y="297892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8" name="Oval 687"/>
              <p:cNvSpPr/>
              <p:nvPr/>
            </p:nvSpPr>
            <p:spPr>
              <a:xfrm>
                <a:off x="4908605" y="297933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9" name="Oval 688"/>
              <p:cNvSpPr/>
              <p:nvPr/>
            </p:nvSpPr>
            <p:spPr>
              <a:xfrm>
                <a:off x="4985786" y="297928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0" name="Oval 689"/>
              <p:cNvSpPr/>
              <p:nvPr/>
            </p:nvSpPr>
            <p:spPr>
              <a:xfrm>
                <a:off x="5061986" y="297922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1" name="Oval 690"/>
              <p:cNvSpPr/>
              <p:nvPr/>
            </p:nvSpPr>
            <p:spPr>
              <a:xfrm>
                <a:off x="5137316" y="298135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2" name="Oval 691"/>
              <p:cNvSpPr/>
              <p:nvPr/>
            </p:nvSpPr>
            <p:spPr>
              <a:xfrm>
                <a:off x="5214497" y="29812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3" name="Oval 692"/>
              <p:cNvSpPr/>
              <p:nvPr/>
            </p:nvSpPr>
            <p:spPr>
              <a:xfrm>
                <a:off x="5290697" y="29812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4" name="Oval 693"/>
              <p:cNvSpPr/>
              <p:nvPr/>
            </p:nvSpPr>
            <p:spPr>
              <a:xfrm>
                <a:off x="5366606" y="298164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5" name="Oval 694"/>
              <p:cNvSpPr/>
              <p:nvPr/>
            </p:nvSpPr>
            <p:spPr>
              <a:xfrm>
                <a:off x="5443787" y="298159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6" name="Oval 695"/>
              <p:cNvSpPr/>
              <p:nvPr/>
            </p:nvSpPr>
            <p:spPr>
              <a:xfrm>
                <a:off x="5519987" y="298153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657" name="Straight Connector 656"/>
            <p:cNvCxnSpPr/>
            <p:nvPr/>
          </p:nvCxnSpPr>
          <p:spPr>
            <a:xfrm flipV="1">
              <a:off x="914783" y="4245225"/>
              <a:ext cx="2519452" cy="904989"/>
            </a:xfrm>
            <a:prstGeom prst="line">
              <a:avLst/>
            </a:prstGeom>
            <a:ln w="508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97" name="Group 696"/>
          <p:cNvGrpSpPr/>
          <p:nvPr/>
        </p:nvGrpSpPr>
        <p:grpSpPr>
          <a:xfrm>
            <a:off x="1168068" y="2675774"/>
            <a:ext cx="2760908" cy="1020478"/>
            <a:chOff x="901622" y="4245225"/>
            <a:chExt cx="2760908" cy="1020478"/>
          </a:xfrm>
        </p:grpSpPr>
        <p:grpSp>
          <p:nvGrpSpPr>
            <p:cNvPr id="698" name="Group 697"/>
            <p:cNvGrpSpPr/>
            <p:nvPr/>
          </p:nvGrpSpPr>
          <p:grpSpPr>
            <a:xfrm rot="20392131">
              <a:off x="901622" y="4821929"/>
              <a:ext cx="2760908" cy="443774"/>
              <a:chOff x="2820372" y="2977176"/>
              <a:chExt cx="2760908" cy="443774"/>
            </a:xfrm>
          </p:grpSpPr>
          <p:sp>
            <p:nvSpPr>
              <p:cNvPr id="706" name="Rectangle 705"/>
              <p:cNvSpPr/>
              <p:nvPr/>
            </p:nvSpPr>
            <p:spPr>
              <a:xfrm>
                <a:off x="2863849" y="3135722"/>
                <a:ext cx="2717430" cy="74204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7" name="Rectangle 706"/>
              <p:cNvSpPr/>
              <p:nvPr/>
            </p:nvSpPr>
            <p:spPr>
              <a:xfrm>
                <a:off x="3461897" y="3188456"/>
                <a:ext cx="2119383" cy="23249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8" name="Oval 717"/>
              <p:cNvSpPr/>
              <p:nvPr/>
            </p:nvSpPr>
            <p:spPr>
              <a:xfrm>
                <a:off x="2850515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9" name="Oval 718"/>
              <p:cNvSpPr/>
              <p:nvPr/>
            </p:nvSpPr>
            <p:spPr>
              <a:xfrm>
                <a:off x="2927696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0" name="Oval 719"/>
              <p:cNvSpPr/>
              <p:nvPr/>
            </p:nvSpPr>
            <p:spPr>
              <a:xfrm>
                <a:off x="3003896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1" name="Right Triangle 720"/>
              <p:cNvSpPr/>
              <p:nvPr/>
            </p:nvSpPr>
            <p:spPr>
              <a:xfrm rot="10800000">
                <a:off x="2820372" y="3189201"/>
                <a:ext cx="651842" cy="230219"/>
              </a:xfrm>
              <a:prstGeom prst="rtTriangl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2" name="Oval 721"/>
              <p:cNvSpPr/>
              <p:nvPr/>
            </p:nvSpPr>
            <p:spPr>
              <a:xfrm>
                <a:off x="3079805" y="29801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3" name="Oval 722"/>
              <p:cNvSpPr/>
              <p:nvPr/>
            </p:nvSpPr>
            <p:spPr>
              <a:xfrm>
                <a:off x="3156986" y="29801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4" name="Oval 723"/>
              <p:cNvSpPr/>
              <p:nvPr/>
            </p:nvSpPr>
            <p:spPr>
              <a:xfrm>
                <a:off x="3233186" y="29800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5" name="Oval 724"/>
              <p:cNvSpPr/>
              <p:nvPr/>
            </p:nvSpPr>
            <p:spPr>
              <a:xfrm>
                <a:off x="3308516" y="298221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6" name="Oval 725"/>
              <p:cNvSpPr/>
              <p:nvPr/>
            </p:nvSpPr>
            <p:spPr>
              <a:xfrm>
                <a:off x="3385697" y="298215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7" name="Oval 726"/>
              <p:cNvSpPr/>
              <p:nvPr/>
            </p:nvSpPr>
            <p:spPr>
              <a:xfrm>
                <a:off x="3461897" y="298210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8" name="Oval 727"/>
              <p:cNvSpPr/>
              <p:nvPr/>
            </p:nvSpPr>
            <p:spPr>
              <a:xfrm>
                <a:off x="3537806" y="298251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9" name="Oval 728"/>
              <p:cNvSpPr/>
              <p:nvPr/>
            </p:nvSpPr>
            <p:spPr>
              <a:xfrm>
                <a:off x="3614987" y="298245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0" name="Oval 729"/>
              <p:cNvSpPr/>
              <p:nvPr/>
            </p:nvSpPr>
            <p:spPr>
              <a:xfrm>
                <a:off x="3691187" y="29824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1" name="Oval 730"/>
              <p:cNvSpPr/>
              <p:nvPr/>
            </p:nvSpPr>
            <p:spPr>
              <a:xfrm>
                <a:off x="3764143" y="29772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2" name="Oval 731"/>
              <p:cNvSpPr/>
              <p:nvPr/>
            </p:nvSpPr>
            <p:spPr>
              <a:xfrm>
                <a:off x="3841324" y="297723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3" name="Oval 732"/>
              <p:cNvSpPr/>
              <p:nvPr/>
            </p:nvSpPr>
            <p:spPr>
              <a:xfrm>
                <a:off x="3917524" y="297717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4" name="Oval 733"/>
              <p:cNvSpPr/>
              <p:nvPr/>
            </p:nvSpPr>
            <p:spPr>
              <a:xfrm>
                <a:off x="3993433" y="297758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5" name="Oval 734"/>
              <p:cNvSpPr/>
              <p:nvPr/>
            </p:nvSpPr>
            <p:spPr>
              <a:xfrm>
                <a:off x="4070614" y="297752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6" name="Oval 735"/>
              <p:cNvSpPr/>
              <p:nvPr/>
            </p:nvSpPr>
            <p:spPr>
              <a:xfrm>
                <a:off x="4146814" y="297747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7" name="Oval 736"/>
              <p:cNvSpPr/>
              <p:nvPr/>
            </p:nvSpPr>
            <p:spPr>
              <a:xfrm>
                <a:off x="4222144" y="29796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8" name="Oval 737"/>
              <p:cNvSpPr/>
              <p:nvPr/>
            </p:nvSpPr>
            <p:spPr>
              <a:xfrm>
                <a:off x="4299325" y="297954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9" name="Oval 738"/>
              <p:cNvSpPr/>
              <p:nvPr/>
            </p:nvSpPr>
            <p:spPr>
              <a:xfrm>
                <a:off x="4375525" y="297949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0" name="Oval 739"/>
              <p:cNvSpPr/>
              <p:nvPr/>
            </p:nvSpPr>
            <p:spPr>
              <a:xfrm>
                <a:off x="4451434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1" name="Oval 740"/>
              <p:cNvSpPr/>
              <p:nvPr/>
            </p:nvSpPr>
            <p:spPr>
              <a:xfrm>
                <a:off x="4528615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2" name="Oval 741"/>
              <p:cNvSpPr/>
              <p:nvPr/>
            </p:nvSpPr>
            <p:spPr>
              <a:xfrm>
                <a:off x="4604815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3" name="Oval 742"/>
              <p:cNvSpPr/>
              <p:nvPr/>
            </p:nvSpPr>
            <p:spPr>
              <a:xfrm>
                <a:off x="4679315" y="297903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4" name="Oval 743"/>
              <p:cNvSpPr/>
              <p:nvPr/>
            </p:nvSpPr>
            <p:spPr>
              <a:xfrm>
                <a:off x="4756496" y="297898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5" name="Oval 744"/>
              <p:cNvSpPr/>
              <p:nvPr/>
            </p:nvSpPr>
            <p:spPr>
              <a:xfrm>
                <a:off x="4832696" y="297892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6" name="Oval 745"/>
              <p:cNvSpPr/>
              <p:nvPr/>
            </p:nvSpPr>
            <p:spPr>
              <a:xfrm>
                <a:off x="4908605" y="297933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7" name="Oval 746"/>
              <p:cNvSpPr/>
              <p:nvPr/>
            </p:nvSpPr>
            <p:spPr>
              <a:xfrm>
                <a:off x="4985786" y="297928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8" name="Oval 747"/>
              <p:cNvSpPr/>
              <p:nvPr/>
            </p:nvSpPr>
            <p:spPr>
              <a:xfrm>
                <a:off x="5061986" y="297922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9" name="Oval 748"/>
              <p:cNvSpPr/>
              <p:nvPr/>
            </p:nvSpPr>
            <p:spPr>
              <a:xfrm>
                <a:off x="5137316" y="298135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0" name="Oval 749"/>
              <p:cNvSpPr/>
              <p:nvPr/>
            </p:nvSpPr>
            <p:spPr>
              <a:xfrm>
                <a:off x="5214497" y="29812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1" name="Oval 750"/>
              <p:cNvSpPr/>
              <p:nvPr/>
            </p:nvSpPr>
            <p:spPr>
              <a:xfrm>
                <a:off x="5290697" y="29812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2" name="Oval 751"/>
              <p:cNvSpPr/>
              <p:nvPr/>
            </p:nvSpPr>
            <p:spPr>
              <a:xfrm>
                <a:off x="5366606" y="298164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3" name="Oval 752"/>
              <p:cNvSpPr/>
              <p:nvPr/>
            </p:nvSpPr>
            <p:spPr>
              <a:xfrm>
                <a:off x="5443787" y="298159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4" name="Oval 753"/>
              <p:cNvSpPr/>
              <p:nvPr/>
            </p:nvSpPr>
            <p:spPr>
              <a:xfrm>
                <a:off x="5519987" y="298153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702" name="Straight Connector 701"/>
            <p:cNvCxnSpPr/>
            <p:nvPr/>
          </p:nvCxnSpPr>
          <p:spPr>
            <a:xfrm flipV="1">
              <a:off x="914783" y="4245225"/>
              <a:ext cx="2519452" cy="904989"/>
            </a:xfrm>
            <a:prstGeom prst="line">
              <a:avLst/>
            </a:prstGeom>
            <a:ln w="508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55" name="Group 754"/>
          <p:cNvGrpSpPr/>
          <p:nvPr/>
        </p:nvGrpSpPr>
        <p:grpSpPr>
          <a:xfrm>
            <a:off x="1158235" y="1925201"/>
            <a:ext cx="2760908" cy="1020478"/>
            <a:chOff x="901622" y="4245225"/>
            <a:chExt cx="2760908" cy="1020478"/>
          </a:xfrm>
        </p:grpSpPr>
        <p:grpSp>
          <p:nvGrpSpPr>
            <p:cNvPr id="756" name="Group 755"/>
            <p:cNvGrpSpPr/>
            <p:nvPr/>
          </p:nvGrpSpPr>
          <p:grpSpPr>
            <a:xfrm rot="20392131">
              <a:off x="901622" y="4821929"/>
              <a:ext cx="2760908" cy="443774"/>
              <a:chOff x="2820372" y="2977176"/>
              <a:chExt cx="2760908" cy="443774"/>
            </a:xfrm>
          </p:grpSpPr>
          <p:sp>
            <p:nvSpPr>
              <p:cNvPr id="758" name="Rectangle 757"/>
              <p:cNvSpPr/>
              <p:nvPr/>
            </p:nvSpPr>
            <p:spPr>
              <a:xfrm>
                <a:off x="2863849" y="3135722"/>
                <a:ext cx="2717430" cy="74204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9" name="Rectangle 758"/>
              <p:cNvSpPr/>
              <p:nvPr/>
            </p:nvSpPr>
            <p:spPr>
              <a:xfrm>
                <a:off x="3461897" y="3188456"/>
                <a:ext cx="2119383" cy="23249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0" name="Oval 759"/>
              <p:cNvSpPr/>
              <p:nvPr/>
            </p:nvSpPr>
            <p:spPr>
              <a:xfrm>
                <a:off x="2850515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1" name="Oval 760"/>
              <p:cNvSpPr/>
              <p:nvPr/>
            </p:nvSpPr>
            <p:spPr>
              <a:xfrm>
                <a:off x="2927696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2" name="Oval 761"/>
              <p:cNvSpPr/>
              <p:nvPr/>
            </p:nvSpPr>
            <p:spPr>
              <a:xfrm>
                <a:off x="3003896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3" name="Right Triangle 762"/>
              <p:cNvSpPr/>
              <p:nvPr/>
            </p:nvSpPr>
            <p:spPr>
              <a:xfrm rot="10800000">
                <a:off x="2820372" y="3189201"/>
                <a:ext cx="651842" cy="230219"/>
              </a:xfrm>
              <a:prstGeom prst="rtTriangl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4" name="Oval 763"/>
              <p:cNvSpPr/>
              <p:nvPr/>
            </p:nvSpPr>
            <p:spPr>
              <a:xfrm>
                <a:off x="3079805" y="29801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5" name="Oval 764"/>
              <p:cNvSpPr/>
              <p:nvPr/>
            </p:nvSpPr>
            <p:spPr>
              <a:xfrm>
                <a:off x="3156986" y="29801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6" name="Oval 765"/>
              <p:cNvSpPr/>
              <p:nvPr/>
            </p:nvSpPr>
            <p:spPr>
              <a:xfrm>
                <a:off x="3233186" y="29800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7" name="Oval 766"/>
              <p:cNvSpPr/>
              <p:nvPr/>
            </p:nvSpPr>
            <p:spPr>
              <a:xfrm>
                <a:off x="3308516" y="298221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8" name="Oval 767"/>
              <p:cNvSpPr/>
              <p:nvPr/>
            </p:nvSpPr>
            <p:spPr>
              <a:xfrm>
                <a:off x="3385697" y="298215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9" name="Oval 768"/>
              <p:cNvSpPr/>
              <p:nvPr/>
            </p:nvSpPr>
            <p:spPr>
              <a:xfrm>
                <a:off x="3461897" y="298210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0" name="Oval 769"/>
              <p:cNvSpPr/>
              <p:nvPr/>
            </p:nvSpPr>
            <p:spPr>
              <a:xfrm>
                <a:off x="3537806" y="298251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1" name="Oval 770"/>
              <p:cNvSpPr/>
              <p:nvPr/>
            </p:nvSpPr>
            <p:spPr>
              <a:xfrm>
                <a:off x="3614987" y="298245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2" name="Oval 771"/>
              <p:cNvSpPr/>
              <p:nvPr/>
            </p:nvSpPr>
            <p:spPr>
              <a:xfrm>
                <a:off x="3691187" y="29824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3" name="Oval 772"/>
              <p:cNvSpPr/>
              <p:nvPr/>
            </p:nvSpPr>
            <p:spPr>
              <a:xfrm>
                <a:off x="3764143" y="29772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4" name="Oval 773"/>
              <p:cNvSpPr/>
              <p:nvPr/>
            </p:nvSpPr>
            <p:spPr>
              <a:xfrm>
                <a:off x="3841324" y="297723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5" name="Oval 774"/>
              <p:cNvSpPr/>
              <p:nvPr/>
            </p:nvSpPr>
            <p:spPr>
              <a:xfrm>
                <a:off x="3917524" y="297717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6" name="Oval 775"/>
              <p:cNvSpPr/>
              <p:nvPr/>
            </p:nvSpPr>
            <p:spPr>
              <a:xfrm>
                <a:off x="3993433" y="297758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7" name="Oval 776"/>
              <p:cNvSpPr/>
              <p:nvPr/>
            </p:nvSpPr>
            <p:spPr>
              <a:xfrm>
                <a:off x="4070614" y="297752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8" name="Oval 777"/>
              <p:cNvSpPr/>
              <p:nvPr/>
            </p:nvSpPr>
            <p:spPr>
              <a:xfrm>
                <a:off x="4146814" y="297747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9" name="Oval 778"/>
              <p:cNvSpPr/>
              <p:nvPr/>
            </p:nvSpPr>
            <p:spPr>
              <a:xfrm>
                <a:off x="4222144" y="29796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0" name="Oval 779"/>
              <p:cNvSpPr/>
              <p:nvPr/>
            </p:nvSpPr>
            <p:spPr>
              <a:xfrm>
                <a:off x="4299325" y="297954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1" name="Oval 780"/>
              <p:cNvSpPr/>
              <p:nvPr/>
            </p:nvSpPr>
            <p:spPr>
              <a:xfrm>
                <a:off x="4375525" y="297949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2" name="Oval 781"/>
              <p:cNvSpPr/>
              <p:nvPr/>
            </p:nvSpPr>
            <p:spPr>
              <a:xfrm>
                <a:off x="4451434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3" name="Oval 782"/>
              <p:cNvSpPr/>
              <p:nvPr/>
            </p:nvSpPr>
            <p:spPr>
              <a:xfrm>
                <a:off x="4528615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4" name="Oval 783"/>
              <p:cNvSpPr/>
              <p:nvPr/>
            </p:nvSpPr>
            <p:spPr>
              <a:xfrm>
                <a:off x="4604815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5" name="Oval 784"/>
              <p:cNvSpPr/>
              <p:nvPr/>
            </p:nvSpPr>
            <p:spPr>
              <a:xfrm>
                <a:off x="4679315" y="297903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6" name="Oval 785"/>
              <p:cNvSpPr/>
              <p:nvPr/>
            </p:nvSpPr>
            <p:spPr>
              <a:xfrm>
                <a:off x="4756496" y="297898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7" name="Oval 786"/>
              <p:cNvSpPr/>
              <p:nvPr/>
            </p:nvSpPr>
            <p:spPr>
              <a:xfrm>
                <a:off x="4832696" y="297892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8" name="Oval 787"/>
              <p:cNvSpPr/>
              <p:nvPr/>
            </p:nvSpPr>
            <p:spPr>
              <a:xfrm>
                <a:off x="4908605" y="297933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9" name="Oval 788"/>
              <p:cNvSpPr/>
              <p:nvPr/>
            </p:nvSpPr>
            <p:spPr>
              <a:xfrm>
                <a:off x="4985786" y="297928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0" name="Oval 789"/>
              <p:cNvSpPr/>
              <p:nvPr/>
            </p:nvSpPr>
            <p:spPr>
              <a:xfrm>
                <a:off x="5061986" y="297922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1" name="Oval 790"/>
              <p:cNvSpPr/>
              <p:nvPr/>
            </p:nvSpPr>
            <p:spPr>
              <a:xfrm>
                <a:off x="5137316" y="298135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2" name="Oval 791"/>
              <p:cNvSpPr/>
              <p:nvPr/>
            </p:nvSpPr>
            <p:spPr>
              <a:xfrm>
                <a:off x="5214497" y="29812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3" name="Oval 792"/>
              <p:cNvSpPr/>
              <p:nvPr/>
            </p:nvSpPr>
            <p:spPr>
              <a:xfrm>
                <a:off x="5290697" y="29812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4" name="Oval 793"/>
              <p:cNvSpPr/>
              <p:nvPr/>
            </p:nvSpPr>
            <p:spPr>
              <a:xfrm>
                <a:off x="5366606" y="298164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5" name="Oval 794"/>
              <p:cNvSpPr/>
              <p:nvPr/>
            </p:nvSpPr>
            <p:spPr>
              <a:xfrm>
                <a:off x="5443787" y="298159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6" name="Oval 795"/>
              <p:cNvSpPr/>
              <p:nvPr/>
            </p:nvSpPr>
            <p:spPr>
              <a:xfrm>
                <a:off x="5519987" y="298153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757" name="Straight Connector 756"/>
            <p:cNvCxnSpPr/>
            <p:nvPr/>
          </p:nvCxnSpPr>
          <p:spPr>
            <a:xfrm flipV="1">
              <a:off x="914783" y="4245225"/>
              <a:ext cx="2519452" cy="904989"/>
            </a:xfrm>
            <a:prstGeom prst="line">
              <a:avLst/>
            </a:prstGeom>
            <a:ln w="508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97" name="Rectangle 83"/>
          <p:cNvSpPr>
            <a:spLocks noChangeArrowheads="1"/>
          </p:cNvSpPr>
          <p:nvPr/>
        </p:nvSpPr>
        <p:spPr bwMode="auto">
          <a:xfrm>
            <a:off x="76708" y="3118814"/>
            <a:ext cx="114242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Avenir Book"/>
                <a:cs typeface="Avenir Book"/>
              </a:rPr>
              <a:t>neutrons</a:t>
            </a:r>
            <a:endParaRPr lang="en-US" sz="1600" dirty="0">
              <a:latin typeface="Avenir Book"/>
              <a:cs typeface="Avenir Book"/>
            </a:endParaRPr>
          </a:p>
        </p:txBody>
      </p:sp>
      <p:cxnSp>
        <p:nvCxnSpPr>
          <p:cNvPr id="798" name="Straight Arrow Connector 797"/>
          <p:cNvCxnSpPr>
            <a:endCxn id="706" idx="0"/>
          </p:cNvCxnSpPr>
          <p:nvPr/>
        </p:nvCxnSpPr>
        <p:spPr>
          <a:xfrm flipV="1">
            <a:off x="42073" y="3407412"/>
            <a:ext cx="2505059" cy="22825"/>
          </a:xfrm>
          <a:prstGeom prst="straightConnector1">
            <a:avLst/>
          </a:prstGeom>
          <a:ln w="38100">
            <a:solidFill>
              <a:srgbClr val="008000"/>
            </a:solidFill>
            <a:prstDash val="soli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99" name="Oval 798"/>
          <p:cNvSpPr/>
          <p:nvPr/>
        </p:nvSpPr>
        <p:spPr>
          <a:xfrm>
            <a:off x="1549445" y="3216824"/>
            <a:ext cx="304800" cy="304800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0" name="Left Bracket 799"/>
          <p:cNvSpPr/>
          <p:nvPr/>
        </p:nvSpPr>
        <p:spPr>
          <a:xfrm rot="9737582">
            <a:off x="3732825" y="1746029"/>
            <a:ext cx="228600" cy="817377"/>
          </a:xfrm>
          <a:prstGeom prst="leftBracke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1" name="TextBox 800"/>
          <p:cNvSpPr txBox="1"/>
          <p:nvPr/>
        </p:nvSpPr>
        <p:spPr>
          <a:xfrm>
            <a:off x="3286839" y="1453927"/>
            <a:ext cx="9487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venir Book"/>
                <a:cs typeface="Avenir Book"/>
              </a:rPr>
              <a:t>cassette</a:t>
            </a:r>
          </a:p>
        </p:txBody>
      </p:sp>
      <p:sp>
        <p:nvSpPr>
          <p:cNvPr id="802" name="Rectangle 801"/>
          <p:cNvSpPr/>
          <p:nvPr/>
        </p:nvSpPr>
        <p:spPr>
          <a:xfrm rot="20336632">
            <a:off x="1025077" y="4767676"/>
            <a:ext cx="77457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00090"/>
                </a:solidFill>
                <a:latin typeface="Avenir Book"/>
                <a:cs typeface="Avenir Book"/>
              </a:rPr>
              <a:t>s</a:t>
            </a:r>
            <a:r>
              <a:rPr lang="en-US" sz="1400" dirty="0" smtClean="0">
                <a:solidFill>
                  <a:srgbClr val="000090"/>
                </a:solidFill>
                <a:latin typeface="Avenir Book"/>
                <a:cs typeface="Avenir Book"/>
              </a:rPr>
              <a:t>trips Y</a:t>
            </a:r>
            <a:endParaRPr lang="en-US" sz="1400" dirty="0">
              <a:solidFill>
                <a:srgbClr val="000090"/>
              </a:solidFill>
              <a:latin typeface="Avenir Book"/>
              <a:cs typeface="Avenir Book"/>
            </a:endParaRPr>
          </a:p>
        </p:txBody>
      </p:sp>
      <p:sp>
        <p:nvSpPr>
          <p:cNvPr id="803" name="Rectangle 802"/>
          <p:cNvSpPr/>
          <p:nvPr/>
        </p:nvSpPr>
        <p:spPr>
          <a:xfrm rot="20478990">
            <a:off x="554045" y="5248007"/>
            <a:ext cx="75306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Avenir Book"/>
                <a:cs typeface="Avenir Book"/>
              </a:rPr>
              <a:t>w</a:t>
            </a:r>
            <a:r>
              <a:rPr lang="en-US" sz="1400" dirty="0" smtClean="0">
                <a:solidFill>
                  <a:srgbClr val="FF0000"/>
                </a:solidFill>
                <a:latin typeface="Avenir Book"/>
                <a:cs typeface="Avenir Book"/>
              </a:rPr>
              <a:t>ires X</a:t>
            </a:r>
            <a:endParaRPr lang="en-US" sz="1400" dirty="0">
              <a:solidFill>
                <a:srgbClr val="FF0000"/>
              </a:solidFill>
              <a:latin typeface="Avenir Book"/>
              <a:cs typeface="Avenir Book"/>
            </a:endParaRPr>
          </a:p>
        </p:txBody>
      </p:sp>
      <p:sp>
        <p:nvSpPr>
          <p:cNvPr id="804" name="Rectangle 803"/>
          <p:cNvSpPr/>
          <p:nvPr/>
        </p:nvSpPr>
        <p:spPr>
          <a:xfrm rot="20488696">
            <a:off x="2095477" y="4980562"/>
            <a:ext cx="56961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aseline="30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10</a:t>
            </a:r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</a:t>
            </a:r>
            <a:r>
              <a:rPr lang="en-US" sz="1200" baseline="-25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</a:t>
            </a:r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805" name="Rectangle 804"/>
          <p:cNvSpPr/>
          <p:nvPr/>
        </p:nvSpPr>
        <p:spPr>
          <a:xfrm rot="20426334">
            <a:off x="3089187" y="4661100"/>
            <a:ext cx="81765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substrate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806" name="TextBox 805"/>
          <p:cNvSpPr txBox="1"/>
          <p:nvPr/>
        </p:nvSpPr>
        <p:spPr>
          <a:xfrm>
            <a:off x="1664684" y="589460"/>
            <a:ext cx="6324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Old Design 		     	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6" name="TextBox 185"/>
          <p:cNvSpPr txBox="1"/>
          <p:nvPr/>
        </p:nvSpPr>
        <p:spPr>
          <a:xfrm>
            <a:off x="5677143" y="990409"/>
            <a:ext cx="23121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venir Book"/>
                <a:cs typeface="Avenir Book"/>
              </a:rPr>
              <a:t>scattered or absorbed flux</a:t>
            </a:r>
            <a:endParaRPr lang="en-US" sz="1400" dirty="0">
              <a:latin typeface="Avenir Book"/>
              <a:cs typeface="Avenir Book"/>
            </a:endParaRPr>
          </a:p>
        </p:txBody>
      </p:sp>
      <p:sp>
        <p:nvSpPr>
          <p:cNvPr id="187" name="TextBox 186"/>
          <p:cNvSpPr txBox="1"/>
          <p:nvPr/>
        </p:nvSpPr>
        <p:spPr>
          <a:xfrm>
            <a:off x="0" y="0"/>
            <a:ext cx="571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venir Book"/>
                <a:cs typeface="Avenir Book"/>
              </a:rPr>
              <a:t>Materials evaluation</a:t>
            </a:r>
          </a:p>
        </p:txBody>
      </p:sp>
      <p:pic>
        <p:nvPicPr>
          <p:cNvPr id="188" name="Picture 187" descr="brightnessGreenXLarg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811" y="6410269"/>
            <a:ext cx="1892904" cy="416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0876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FFthick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026" y="204956"/>
            <a:ext cx="3981450" cy="3114325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12700" y="6362700"/>
            <a:ext cx="9131300" cy="501650"/>
            <a:chOff x="12700" y="6362700"/>
            <a:chExt cx="9131300" cy="501650"/>
          </a:xfrm>
        </p:grpSpPr>
        <p:sp>
          <p:nvSpPr>
            <p:cNvPr id="25" name="Rectangle 24"/>
            <p:cNvSpPr/>
            <p:nvPr/>
          </p:nvSpPr>
          <p:spPr>
            <a:xfrm>
              <a:off x="12700" y="6362700"/>
              <a:ext cx="91313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6" name="Picture 25" descr="Screen Shot 2014-10-14 at 09.12.54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99" y="6373981"/>
              <a:ext cx="4546601" cy="480726"/>
            </a:xfrm>
            <a:prstGeom prst="rect">
              <a:avLst/>
            </a:prstGeom>
          </p:spPr>
        </p:pic>
      </p:grpSp>
      <p:sp>
        <p:nvSpPr>
          <p:cNvPr id="54" name="Rectangle 83"/>
          <p:cNvSpPr>
            <a:spLocks noChangeArrowheads="1"/>
          </p:cNvSpPr>
          <p:nvPr/>
        </p:nvSpPr>
        <p:spPr bwMode="auto">
          <a:xfrm>
            <a:off x="1516479" y="2020542"/>
            <a:ext cx="54102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/>
            <a:r>
              <a:rPr lang="en-US" sz="1400" dirty="0" smtClean="0">
                <a:latin typeface="Avenir Book"/>
                <a:cs typeface="Avenir Book"/>
              </a:rPr>
              <a:t>Efficiency saturated (5degrees)</a:t>
            </a:r>
            <a:endParaRPr lang="en-US" sz="1400" dirty="0">
              <a:latin typeface="Avenir Book"/>
              <a:cs typeface="Avenir Book"/>
            </a:endParaRPr>
          </a:p>
        </p:txBody>
      </p:sp>
      <p:pic>
        <p:nvPicPr>
          <p:cNvPr id="62" name="Picture 61" descr="Absorption4MultiBlade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3276600"/>
            <a:ext cx="3994076" cy="3124200"/>
          </a:xfrm>
          <a:prstGeom prst="rect">
            <a:avLst/>
          </a:prstGeom>
        </p:spPr>
      </p:pic>
      <p:sp>
        <p:nvSpPr>
          <p:cNvPr id="65" name="Rectangle 83"/>
          <p:cNvSpPr>
            <a:spLocks noChangeArrowheads="1"/>
          </p:cNvSpPr>
          <p:nvPr/>
        </p:nvSpPr>
        <p:spPr bwMode="auto">
          <a:xfrm>
            <a:off x="987149" y="3208662"/>
            <a:ext cx="54102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/>
            <a:r>
              <a:rPr lang="en-US" sz="1400" dirty="0" smtClean="0">
                <a:latin typeface="Avenir Book"/>
                <a:cs typeface="Avenir Book"/>
              </a:rPr>
              <a:t>At 5deg</a:t>
            </a:r>
            <a:r>
              <a:rPr lang="en-US" sz="1400" dirty="0">
                <a:latin typeface="Avenir Book"/>
                <a:cs typeface="Avenir Book"/>
              </a:rPr>
              <a:t> </a:t>
            </a:r>
            <a:r>
              <a:rPr lang="en-US" sz="1400" dirty="0" smtClean="0">
                <a:latin typeface="Avenir Book"/>
                <a:cs typeface="Avenir Book"/>
              </a:rPr>
              <a:t>not much survives to the </a:t>
            </a:r>
            <a:r>
              <a:rPr lang="en-US" sz="1400" baseline="30000" dirty="0" smtClean="0">
                <a:latin typeface="Avenir Book"/>
                <a:cs typeface="Avenir Book"/>
              </a:rPr>
              <a:t>10</a:t>
            </a:r>
            <a:r>
              <a:rPr lang="en-US" sz="1400" dirty="0" smtClean="0">
                <a:latin typeface="Avenir Book"/>
                <a:cs typeface="Avenir Book"/>
              </a:rPr>
              <a:t>B</a:t>
            </a:r>
            <a:r>
              <a:rPr lang="en-US" sz="1400" baseline="-25000" dirty="0" smtClean="0">
                <a:latin typeface="Avenir Book"/>
                <a:cs typeface="Avenir Book"/>
              </a:rPr>
              <a:t>4</a:t>
            </a:r>
            <a:r>
              <a:rPr lang="en-US" sz="1400" dirty="0" smtClean="0">
                <a:latin typeface="Avenir Book"/>
                <a:cs typeface="Avenir Book"/>
              </a:rPr>
              <a:t>C</a:t>
            </a:r>
            <a:endParaRPr lang="en-US" sz="1400" dirty="0">
              <a:latin typeface="Avenir Book"/>
              <a:cs typeface="Avenir Book"/>
            </a:endParaRPr>
          </a:p>
        </p:txBody>
      </p:sp>
      <p:sp>
        <p:nvSpPr>
          <p:cNvPr id="66" name="Rectangle 83"/>
          <p:cNvSpPr>
            <a:spLocks noChangeArrowheads="1"/>
          </p:cNvSpPr>
          <p:nvPr/>
        </p:nvSpPr>
        <p:spPr bwMode="auto">
          <a:xfrm>
            <a:off x="4953000" y="990600"/>
            <a:ext cx="5410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1400" dirty="0" smtClean="0">
                <a:latin typeface="Avenir Book"/>
                <a:cs typeface="Avenir Book"/>
              </a:rPr>
              <a:t>Substrate as thick as necessary </a:t>
            </a:r>
          </a:p>
          <a:p>
            <a:pPr marL="342900" indent="-342900">
              <a:buFontTx/>
              <a:buChar char="-"/>
            </a:pPr>
            <a:r>
              <a:rPr lang="en-US" sz="1400" dirty="0" err="1" smtClean="0">
                <a:latin typeface="Avenir Book"/>
                <a:cs typeface="Avenir Book"/>
              </a:rPr>
              <a:t>Kapton</a:t>
            </a:r>
            <a:r>
              <a:rPr lang="en-US" sz="1400" dirty="0" smtClean="0">
                <a:latin typeface="Avenir Book"/>
                <a:cs typeface="Avenir Book"/>
              </a:rPr>
              <a:t> </a:t>
            </a:r>
            <a:r>
              <a:rPr lang="en-US" sz="1400" dirty="0" smtClean="0">
                <a:solidFill>
                  <a:srgbClr val="0000FF"/>
                </a:solidFill>
                <a:latin typeface="Avenir Book"/>
                <a:cs typeface="Avenir Book"/>
              </a:rPr>
              <a:t>(strips) </a:t>
            </a:r>
            <a:r>
              <a:rPr lang="en-US" sz="1400" dirty="0" smtClean="0">
                <a:latin typeface="Avenir Book"/>
                <a:cs typeface="Avenir Book"/>
              </a:rPr>
              <a:t>shielded by </a:t>
            </a:r>
            <a:r>
              <a:rPr lang="en-US" sz="1400" baseline="30000" dirty="0" smtClean="0">
                <a:latin typeface="Avenir Book"/>
                <a:cs typeface="Avenir Book"/>
              </a:rPr>
              <a:t>10</a:t>
            </a:r>
            <a:r>
              <a:rPr lang="en-US" sz="1400" dirty="0" smtClean="0">
                <a:latin typeface="Avenir Book"/>
                <a:cs typeface="Avenir Book"/>
              </a:rPr>
              <a:t>B</a:t>
            </a:r>
            <a:r>
              <a:rPr lang="en-US" sz="1400" baseline="-25000" dirty="0" smtClean="0">
                <a:latin typeface="Avenir Book"/>
                <a:cs typeface="Avenir Book"/>
              </a:rPr>
              <a:t>4</a:t>
            </a:r>
            <a:r>
              <a:rPr lang="en-US" sz="1400" dirty="0" smtClean="0">
                <a:latin typeface="Avenir Book"/>
                <a:cs typeface="Avenir Book"/>
              </a:rPr>
              <a:t>C</a:t>
            </a:r>
            <a:endParaRPr lang="en-US" sz="1400" dirty="0">
              <a:latin typeface="Avenir Book"/>
              <a:cs typeface="Avenir Book"/>
            </a:endParaRPr>
          </a:p>
        </p:txBody>
      </p:sp>
      <p:grpSp>
        <p:nvGrpSpPr>
          <p:cNvPr id="37" name="Group 36"/>
          <p:cNvGrpSpPr/>
          <p:nvPr/>
        </p:nvGrpSpPr>
        <p:grpSpPr>
          <a:xfrm rot="20392131">
            <a:off x="5847782" y="3843716"/>
            <a:ext cx="2730765" cy="451824"/>
            <a:chOff x="2850515" y="2977176"/>
            <a:chExt cx="2730765" cy="451824"/>
          </a:xfrm>
        </p:grpSpPr>
        <p:sp>
          <p:nvSpPr>
            <p:cNvPr id="48" name="Rectangle 47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ight Triangle 68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Oval 78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 79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Oval 80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 81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82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Oval 83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Oval 84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Oval 85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86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 87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Oval 88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Oval 89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Oval 90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Oval 91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Oval 92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Oval 93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Oval 94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Oval 95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Oval 96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Oval 97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Oval 98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Oval 99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Oval 100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Oval 101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Oval 102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Oval 103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Oval 104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Oval 105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Oval 106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Oval 107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9" name="Rectangle 83"/>
          <p:cNvSpPr>
            <a:spLocks noChangeArrowheads="1"/>
          </p:cNvSpPr>
          <p:nvPr/>
        </p:nvSpPr>
        <p:spPr bwMode="auto">
          <a:xfrm>
            <a:off x="4383496" y="3208541"/>
            <a:ext cx="114242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Avenir Book"/>
                <a:cs typeface="Avenir Book"/>
              </a:rPr>
              <a:t>neutrons</a:t>
            </a:r>
            <a:endParaRPr lang="en-US" sz="1600" dirty="0">
              <a:latin typeface="Avenir Book"/>
              <a:cs typeface="Avenir Book"/>
            </a:endParaRPr>
          </a:p>
        </p:txBody>
      </p:sp>
      <p:grpSp>
        <p:nvGrpSpPr>
          <p:cNvPr id="110" name="Group 109"/>
          <p:cNvGrpSpPr/>
          <p:nvPr/>
        </p:nvGrpSpPr>
        <p:grpSpPr>
          <a:xfrm rot="20392131">
            <a:off x="5876847" y="4503913"/>
            <a:ext cx="2730765" cy="451824"/>
            <a:chOff x="2850515" y="2977176"/>
            <a:chExt cx="2730765" cy="451824"/>
          </a:xfrm>
        </p:grpSpPr>
        <p:sp>
          <p:nvSpPr>
            <p:cNvPr id="111" name="Rectangle 110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Rectangle 111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Oval 112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Oval 113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Oval 114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Right Triangle 115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Freeform 116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Oval 117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Oval 118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Oval 119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Oval 120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Oval 121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Oval 122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Oval 123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Oval 124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Oval 125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Oval 126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Oval 127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Oval 128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Oval 129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Oval 130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Oval 131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Oval 132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Oval 133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Oval 134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Oval 135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Oval 136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Oval 137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Oval 138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Oval 139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Oval 140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Oval 141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Oval 142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Oval 143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Oval 144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Oval 145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Oval 146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Oval 147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Oval 148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Oval 149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1" name="Group 150"/>
          <p:cNvGrpSpPr/>
          <p:nvPr/>
        </p:nvGrpSpPr>
        <p:grpSpPr>
          <a:xfrm rot="20392131">
            <a:off x="5864638" y="3165631"/>
            <a:ext cx="2730765" cy="451824"/>
            <a:chOff x="2850515" y="2977176"/>
            <a:chExt cx="2730765" cy="451824"/>
          </a:xfrm>
        </p:grpSpPr>
        <p:sp>
          <p:nvSpPr>
            <p:cNvPr id="152" name="Rectangle 151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Rectangle 152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Oval 153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Oval 154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Oval 155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Right Triangle 156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Freeform 157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Oval 158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Oval 159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Oval 160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Oval 161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Oval 162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Oval 163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" name="Oval 164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Oval 165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Oval 166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Oval 167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Oval 168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Oval 169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Oval 170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" name="Oval 171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3" name="Oval 172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" name="Oval 173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5" name="Oval 174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6" name="Oval 175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Oval 176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8" name="Oval 177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9" name="Oval 178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0" name="Oval 179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Oval 180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Oval 181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3" name="Oval 182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4" name="Oval 183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Oval 184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Oval 185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7" name="Oval 186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8" name="Oval 187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Oval 188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0" name="Oval 189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1" name="Oval 190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2" name="Group 191"/>
          <p:cNvGrpSpPr/>
          <p:nvPr/>
        </p:nvGrpSpPr>
        <p:grpSpPr>
          <a:xfrm rot="20392131">
            <a:off x="5887486" y="2408045"/>
            <a:ext cx="2730765" cy="451824"/>
            <a:chOff x="2850515" y="2977176"/>
            <a:chExt cx="2730765" cy="451824"/>
          </a:xfrm>
        </p:grpSpPr>
        <p:sp>
          <p:nvSpPr>
            <p:cNvPr id="193" name="Rectangle 192"/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4" name="Rectangle 193"/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5" name="Oval 194"/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6" name="Oval 195"/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7" name="Oval 196"/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8" name="Right Triangle 197"/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9" name="Freeform 198"/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0" name="Oval 199"/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1" name="Oval 200"/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2" name="Oval 201"/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3" name="Oval 202"/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4" name="Oval 203"/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Oval 204"/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" name="Oval 205"/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7" name="Oval 206"/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8" name="Oval 207"/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9" name="Oval 208"/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" name="Oval 209"/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1" name="Oval 210"/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2" name="Oval 211"/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3" name="Oval 212"/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4" name="Oval 213"/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5" name="Oval 214"/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6" name="Oval 215"/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7" name="Oval 216"/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8" name="Oval 217"/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9" name="Oval 218"/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0" name="Oval 219"/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1" name="Oval 220"/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2" name="Oval 221"/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3" name="Oval 222"/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4" name="Oval 223"/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5" name="Oval 224"/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6" name="Oval 225"/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7" name="Oval 226"/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8" name="Oval 227"/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9" name="Oval 228"/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0" name="Oval 229"/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1" name="Oval 230"/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2" name="Oval 231"/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33" name="Straight Arrow Connector 232"/>
          <p:cNvCxnSpPr/>
          <p:nvPr/>
        </p:nvCxnSpPr>
        <p:spPr>
          <a:xfrm flipV="1">
            <a:off x="4348861" y="3483940"/>
            <a:ext cx="2326404" cy="36023"/>
          </a:xfrm>
          <a:prstGeom prst="straightConnector1">
            <a:avLst/>
          </a:prstGeom>
          <a:ln w="38100">
            <a:solidFill>
              <a:srgbClr val="008000"/>
            </a:solidFill>
            <a:prstDash val="soli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4" name="Rectangle 233"/>
          <p:cNvSpPr/>
          <p:nvPr/>
        </p:nvSpPr>
        <p:spPr>
          <a:xfrm rot="20336632">
            <a:off x="7282422" y="4765435"/>
            <a:ext cx="77457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00090"/>
                </a:solidFill>
                <a:latin typeface="Avenir Book"/>
                <a:cs typeface="Avenir Book"/>
              </a:rPr>
              <a:t>s</a:t>
            </a:r>
            <a:r>
              <a:rPr lang="en-US" sz="1400" dirty="0" smtClean="0">
                <a:solidFill>
                  <a:srgbClr val="000090"/>
                </a:solidFill>
                <a:latin typeface="Avenir Book"/>
                <a:cs typeface="Avenir Book"/>
              </a:rPr>
              <a:t>trips Y</a:t>
            </a:r>
            <a:endParaRPr lang="en-US" sz="1400" dirty="0">
              <a:solidFill>
                <a:srgbClr val="000090"/>
              </a:solidFill>
              <a:latin typeface="Avenir Book"/>
              <a:cs typeface="Avenir Book"/>
            </a:endParaRPr>
          </a:p>
        </p:txBody>
      </p:sp>
      <p:sp>
        <p:nvSpPr>
          <p:cNvPr id="235" name="Rectangle 234"/>
          <p:cNvSpPr/>
          <p:nvPr/>
        </p:nvSpPr>
        <p:spPr>
          <a:xfrm rot="20478990">
            <a:off x="5792965" y="4599081"/>
            <a:ext cx="75306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Avenir Book"/>
                <a:cs typeface="Avenir Book"/>
              </a:rPr>
              <a:t>w</a:t>
            </a:r>
            <a:r>
              <a:rPr lang="en-US" sz="1400" dirty="0" smtClean="0">
                <a:solidFill>
                  <a:srgbClr val="FF0000"/>
                </a:solidFill>
                <a:latin typeface="Avenir Book"/>
                <a:cs typeface="Avenir Book"/>
              </a:rPr>
              <a:t>ires X</a:t>
            </a:r>
            <a:endParaRPr lang="en-US" sz="1400" dirty="0">
              <a:solidFill>
                <a:srgbClr val="FF0000"/>
              </a:solidFill>
              <a:latin typeface="Avenir Book"/>
              <a:cs typeface="Avenir Book"/>
            </a:endParaRPr>
          </a:p>
        </p:txBody>
      </p:sp>
      <p:sp>
        <p:nvSpPr>
          <p:cNvPr id="236" name="TextBox 235"/>
          <p:cNvSpPr txBox="1"/>
          <p:nvPr/>
        </p:nvSpPr>
        <p:spPr>
          <a:xfrm>
            <a:off x="8006803" y="1477564"/>
            <a:ext cx="9487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venir Book"/>
                <a:cs typeface="Avenir Book"/>
              </a:rPr>
              <a:t>cassette</a:t>
            </a:r>
          </a:p>
        </p:txBody>
      </p:sp>
      <p:sp>
        <p:nvSpPr>
          <p:cNvPr id="237" name="Left Bracket 236"/>
          <p:cNvSpPr/>
          <p:nvPr/>
        </p:nvSpPr>
        <p:spPr>
          <a:xfrm rot="9737582">
            <a:off x="8432273" y="1830078"/>
            <a:ext cx="201948" cy="707191"/>
          </a:xfrm>
          <a:prstGeom prst="leftBracke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8" name="Rectangle 237"/>
          <p:cNvSpPr/>
          <p:nvPr/>
        </p:nvSpPr>
        <p:spPr>
          <a:xfrm rot="20426334">
            <a:off x="7795967" y="4301138"/>
            <a:ext cx="81765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substrate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39" name="Rectangle 238"/>
          <p:cNvSpPr/>
          <p:nvPr/>
        </p:nvSpPr>
        <p:spPr>
          <a:xfrm rot="20488696">
            <a:off x="6802702" y="4656522"/>
            <a:ext cx="56961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aseline="30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10</a:t>
            </a:r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</a:t>
            </a:r>
            <a:r>
              <a:rPr lang="en-US" sz="1200" baseline="-25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</a:t>
            </a:r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40" name="TextBox 239"/>
          <p:cNvSpPr txBox="1"/>
          <p:nvPr/>
        </p:nvSpPr>
        <p:spPr>
          <a:xfrm>
            <a:off x="1034016" y="400950"/>
            <a:ext cx="6324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>
                <a:latin typeface="Arial" pitchFamily="34" charset="0"/>
                <a:cs typeface="Arial" pitchFamily="34" charset="0"/>
              </a:rPr>
              <a:t> 	     	                           New Design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41" name="TextBox 240"/>
          <p:cNvSpPr txBox="1"/>
          <p:nvPr/>
        </p:nvSpPr>
        <p:spPr>
          <a:xfrm>
            <a:off x="-5163" y="0"/>
            <a:ext cx="571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venir Book"/>
                <a:cs typeface="Avenir Book"/>
              </a:rPr>
              <a:t>Materials evaluation</a:t>
            </a:r>
          </a:p>
        </p:txBody>
      </p:sp>
      <p:pic>
        <p:nvPicPr>
          <p:cNvPr id="242" name="Picture 241" descr="brightnessGreenXLarg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811" y="6410269"/>
            <a:ext cx="1892904" cy="416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3759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assetteExpl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81" r="26458"/>
          <a:stretch/>
        </p:blipFill>
        <p:spPr>
          <a:xfrm>
            <a:off x="255821" y="1437613"/>
            <a:ext cx="3835400" cy="5072727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2700" y="6362700"/>
            <a:ext cx="9131300" cy="501650"/>
            <a:chOff x="12700" y="6362700"/>
            <a:chExt cx="9131300" cy="501650"/>
          </a:xfrm>
        </p:grpSpPr>
        <p:sp>
          <p:nvSpPr>
            <p:cNvPr id="10" name="Rectangle 9"/>
            <p:cNvSpPr/>
            <p:nvPr/>
          </p:nvSpPr>
          <p:spPr>
            <a:xfrm>
              <a:off x="12700" y="6362700"/>
              <a:ext cx="91313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1" name="Picture 10" descr="Screen Shot 2014-10-14 at 09.12.54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99" y="6373981"/>
              <a:ext cx="4546601" cy="480726"/>
            </a:xfrm>
            <a:prstGeom prst="rect">
              <a:avLst/>
            </a:prstGeom>
          </p:spPr>
        </p:pic>
      </p:grpSp>
      <p:sp>
        <p:nvSpPr>
          <p:cNvPr id="7" name="Rectangle 83"/>
          <p:cNvSpPr>
            <a:spLocks noChangeArrowheads="1"/>
          </p:cNvSpPr>
          <p:nvPr/>
        </p:nvSpPr>
        <p:spPr bwMode="auto">
          <a:xfrm>
            <a:off x="0" y="0"/>
            <a:ext cx="631787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Avenir Book"/>
                <a:cs typeface="Avenir Book"/>
              </a:rPr>
              <a:t>Multi-Blade mechanical design</a:t>
            </a:r>
            <a:endParaRPr lang="en-US" sz="1600" dirty="0">
              <a:latin typeface="Avenir Book"/>
              <a:cs typeface="Avenir Book"/>
            </a:endParaRPr>
          </a:p>
        </p:txBody>
      </p:sp>
      <p:pic>
        <p:nvPicPr>
          <p:cNvPr id="12" name="Picture 11" descr="Vessel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27" r="27084"/>
          <a:stretch/>
        </p:blipFill>
        <p:spPr>
          <a:xfrm>
            <a:off x="3713264" y="852851"/>
            <a:ext cx="5374016" cy="5431744"/>
          </a:xfrm>
          <a:prstGeom prst="rect">
            <a:avLst/>
          </a:prstGeom>
        </p:spPr>
      </p:pic>
      <p:sp>
        <p:nvSpPr>
          <p:cNvPr id="14" name="Rectangle 83"/>
          <p:cNvSpPr>
            <a:spLocks noChangeArrowheads="1"/>
          </p:cNvSpPr>
          <p:nvPr/>
        </p:nvSpPr>
        <p:spPr bwMode="auto">
          <a:xfrm rot="2174027">
            <a:off x="2605321" y="1428090"/>
            <a:ext cx="1397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Avenir Book"/>
                <a:cs typeface="Avenir Book"/>
              </a:rPr>
              <a:t>amplifier board</a:t>
            </a:r>
            <a:endParaRPr lang="en-US" sz="1400" dirty="0">
              <a:latin typeface="Avenir Book"/>
              <a:cs typeface="Avenir Book"/>
            </a:endParaRPr>
          </a:p>
        </p:txBody>
      </p:sp>
      <p:sp>
        <p:nvSpPr>
          <p:cNvPr id="15" name="Rectangle 83"/>
          <p:cNvSpPr>
            <a:spLocks noChangeArrowheads="1"/>
          </p:cNvSpPr>
          <p:nvPr/>
        </p:nvSpPr>
        <p:spPr bwMode="auto">
          <a:xfrm rot="16200000">
            <a:off x="-398229" y="3979401"/>
            <a:ext cx="1397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Avenir Book"/>
                <a:cs typeface="Avenir Book"/>
              </a:rPr>
              <a:t>amplifier board</a:t>
            </a:r>
            <a:endParaRPr lang="en-US" sz="1400" dirty="0">
              <a:latin typeface="Avenir Book"/>
              <a:cs typeface="Avenir Book"/>
            </a:endParaRPr>
          </a:p>
        </p:txBody>
      </p:sp>
      <p:sp>
        <p:nvSpPr>
          <p:cNvPr id="16" name="Rectangle 83"/>
          <p:cNvSpPr>
            <a:spLocks noChangeArrowheads="1"/>
          </p:cNvSpPr>
          <p:nvPr/>
        </p:nvSpPr>
        <p:spPr bwMode="auto">
          <a:xfrm rot="16200000">
            <a:off x="814623" y="4500102"/>
            <a:ext cx="1397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Avenir Book"/>
                <a:cs typeface="Avenir Book"/>
              </a:rPr>
              <a:t>cathode strips </a:t>
            </a:r>
            <a:endParaRPr lang="en-US" sz="1400" dirty="0">
              <a:latin typeface="Avenir Book"/>
              <a:cs typeface="Avenir Book"/>
            </a:endParaRPr>
          </a:p>
        </p:txBody>
      </p:sp>
      <p:sp>
        <p:nvSpPr>
          <p:cNvPr id="17" name="Rectangle 83"/>
          <p:cNvSpPr>
            <a:spLocks noChangeArrowheads="1"/>
          </p:cNvSpPr>
          <p:nvPr/>
        </p:nvSpPr>
        <p:spPr bwMode="auto">
          <a:xfrm rot="16200000">
            <a:off x="3035633" y="4500101"/>
            <a:ext cx="1397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Avenir Book"/>
                <a:cs typeface="Avenir Book"/>
              </a:rPr>
              <a:t>anode wires</a:t>
            </a:r>
            <a:endParaRPr lang="en-US" sz="1400" dirty="0">
              <a:latin typeface="Avenir Book"/>
              <a:cs typeface="Avenir Book"/>
            </a:endParaRPr>
          </a:p>
        </p:txBody>
      </p:sp>
      <p:sp>
        <p:nvSpPr>
          <p:cNvPr id="18" name="Rectangle 83"/>
          <p:cNvSpPr>
            <a:spLocks noChangeArrowheads="1"/>
          </p:cNvSpPr>
          <p:nvPr/>
        </p:nvSpPr>
        <p:spPr bwMode="auto">
          <a:xfrm rot="16200000">
            <a:off x="1946410" y="4392151"/>
            <a:ext cx="1397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Avenir Book"/>
                <a:cs typeface="Avenir Book"/>
              </a:rPr>
              <a:t>holding frame </a:t>
            </a:r>
            <a:endParaRPr lang="en-US" sz="1400" dirty="0">
              <a:latin typeface="Avenir Book"/>
              <a:cs typeface="Avenir Book"/>
            </a:endParaRPr>
          </a:p>
        </p:txBody>
      </p:sp>
      <p:sp>
        <p:nvSpPr>
          <p:cNvPr id="19" name="Rectangle 83"/>
          <p:cNvSpPr>
            <a:spLocks noChangeArrowheads="1"/>
          </p:cNvSpPr>
          <p:nvPr/>
        </p:nvSpPr>
        <p:spPr bwMode="auto">
          <a:xfrm rot="2062127">
            <a:off x="1076461" y="3280263"/>
            <a:ext cx="1397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baseline="30000" dirty="0" smtClean="0">
                <a:latin typeface="Avenir Book"/>
                <a:cs typeface="Avenir Book"/>
              </a:rPr>
              <a:t>10</a:t>
            </a:r>
            <a:r>
              <a:rPr lang="en-US" sz="1400" dirty="0" smtClean="0">
                <a:latin typeface="Avenir Book"/>
                <a:cs typeface="Avenir Book"/>
              </a:rPr>
              <a:t>B</a:t>
            </a:r>
            <a:r>
              <a:rPr lang="en-US" sz="1400" baseline="-25000" dirty="0" smtClean="0">
                <a:latin typeface="Avenir Book"/>
                <a:cs typeface="Avenir Book"/>
              </a:rPr>
              <a:t>4</a:t>
            </a:r>
            <a:r>
              <a:rPr lang="en-US" sz="1400" dirty="0" smtClean="0">
                <a:latin typeface="Avenir Book"/>
                <a:cs typeface="Avenir Book"/>
              </a:rPr>
              <a:t>C substrate </a:t>
            </a:r>
            <a:endParaRPr lang="en-US" sz="1400" dirty="0">
              <a:latin typeface="Avenir Book"/>
              <a:cs typeface="Avenir Book"/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4330700" y="4539692"/>
            <a:ext cx="1567873" cy="1315008"/>
          </a:xfrm>
          <a:prstGeom prst="straightConnector1">
            <a:avLst/>
          </a:prstGeom>
          <a:ln w="38100">
            <a:solidFill>
              <a:srgbClr val="008000"/>
            </a:solidFill>
            <a:prstDash val="soli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ectangle 83"/>
          <p:cNvSpPr>
            <a:spLocks noChangeArrowheads="1"/>
          </p:cNvSpPr>
          <p:nvPr/>
        </p:nvSpPr>
        <p:spPr bwMode="auto">
          <a:xfrm rot="19202904">
            <a:off x="4026189" y="5254311"/>
            <a:ext cx="114242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Avenir Book"/>
                <a:cs typeface="Avenir Book"/>
              </a:rPr>
              <a:t>neutrons</a:t>
            </a:r>
            <a:endParaRPr lang="en-US" sz="1600" dirty="0">
              <a:latin typeface="Avenir Book"/>
              <a:cs typeface="Avenir Book"/>
            </a:endParaRPr>
          </a:p>
        </p:txBody>
      </p:sp>
      <p:sp>
        <p:nvSpPr>
          <p:cNvPr id="22" name="Rectangle 83"/>
          <p:cNvSpPr>
            <a:spLocks noChangeArrowheads="1"/>
          </p:cNvSpPr>
          <p:nvPr/>
        </p:nvSpPr>
        <p:spPr bwMode="auto">
          <a:xfrm>
            <a:off x="5054600" y="348311"/>
            <a:ext cx="40894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latin typeface="Avenir Book"/>
                <a:cs typeface="Avenir Book"/>
              </a:rPr>
              <a:t>10x10cm</a:t>
            </a:r>
            <a:r>
              <a:rPr lang="en-US" sz="1400" baseline="30000" dirty="0" smtClean="0">
                <a:latin typeface="Avenir Book"/>
                <a:cs typeface="Avenir Book"/>
              </a:rPr>
              <a:t>2 </a:t>
            </a:r>
            <a:r>
              <a:rPr lang="en-US" sz="1400" dirty="0" smtClean="0">
                <a:latin typeface="Avenir Book"/>
                <a:cs typeface="Avenir Book"/>
              </a:rPr>
              <a:t>demonstrator</a:t>
            </a:r>
            <a:endParaRPr lang="en-US" sz="1400" dirty="0">
              <a:latin typeface="Avenir Book"/>
              <a:cs typeface="Avenir Book"/>
            </a:endParaRPr>
          </a:p>
        </p:txBody>
      </p:sp>
      <p:pic>
        <p:nvPicPr>
          <p:cNvPr id="23" name="Picture 22" descr="brightnessGreenXLarg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811" y="6410269"/>
            <a:ext cx="1892904" cy="416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4955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1586</TotalTime>
  <Words>1008</Words>
  <Application>Microsoft Macintosh PowerPoint</Application>
  <PresentationFormat>On-screen Show (4:3)</PresentationFormat>
  <Paragraphs>334</Paragraphs>
  <Slides>35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European Spallation Source ESS AB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ESS User</dc:creator>
  <cp:lastModifiedBy>ESS User</cp:lastModifiedBy>
  <cp:revision>300</cp:revision>
  <cp:lastPrinted>2015-09-15T09:52:56Z</cp:lastPrinted>
  <dcterms:created xsi:type="dcterms:W3CDTF">2015-08-05T07:37:18Z</dcterms:created>
  <dcterms:modified xsi:type="dcterms:W3CDTF">2016-04-01T07:12:04Z</dcterms:modified>
</cp:coreProperties>
</file>