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5" r:id="rId2"/>
  </p:sldMasterIdLst>
  <p:notesMasterIdLst>
    <p:notesMasterId r:id="rId24"/>
  </p:notesMasterIdLst>
  <p:sldIdLst>
    <p:sldId id="256" r:id="rId3"/>
    <p:sldId id="323" r:id="rId4"/>
    <p:sldId id="322" r:id="rId5"/>
    <p:sldId id="316" r:id="rId6"/>
    <p:sldId id="325" r:id="rId7"/>
    <p:sldId id="320" r:id="rId8"/>
    <p:sldId id="321" r:id="rId9"/>
    <p:sldId id="326" r:id="rId10"/>
    <p:sldId id="327" r:id="rId11"/>
    <p:sldId id="328" r:id="rId12"/>
    <p:sldId id="329" r:id="rId13"/>
    <p:sldId id="319" r:id="rId14"/>
    <p:sldId id="330" r:id="rId15"/>
    <p:sldId id="331" r:id="rId16"/>
    <p:sldId id="317" r:id="rId17"/>
    <p:sldId id="332" r:id="rId18"/>
    <p:sldId id="333" r:id="rId19"/>
    <p:sldId id="334" r:id="rId20"/>
    <p:sldId id="335" r:id="rId21"/>
    <p:sldId id="318" r:id="rId22"/>
    <p:sldId id="304" r:id="rId23"/>
  </p:sldIdLst>
  <p:sldSz cx="9144000" cy="6858000" type="screen4x3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4" autoAdjust="0"/>
    <p:restoredTop sz="94656" autoAdjust="0"/>
  </p:normalViewPr>
  <p:slideViewPr>
    <p:cSldViewPr>
      <p:cViewPr varScale="1">
        <p:scale>
          <a:sx n="183" d="100"/>
          <a:sy n="183" d="100"/>
        </p:scale>
        <p:origin x="-8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ulrikahammarlund:Library:Caches:TemporaryItems:Outlook%20Temp:resurser%20total%202016-03-3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SEC Office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June-2016</c:v>
                </c:pt>
                <c:pt idx="5">
                  <c:v>Dec-16 (forecast)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62.5</c:v>
                </c:pt>
                <c:pt idx="1">
                  <c:v>95.0</c:v>
                </c:pt>
                <c:pt idx="2">
                  <c:v>108.5</c:v>
                </c:pt>
                <c:pt idx="3">
                  <c:v>124.0</c:v>
                </c:pt>
                <c:pt idx="5">
                  <c:v>122.0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TC Office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31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June-2016</c:v>
                </c:pt>
                <c:pt idx="5">
                  <c:v>Dec-16 (forecast)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8.0</c:v>
                </c:pt>
                <c:pt idx="1">
                  <c:v>28.0</c:v>
                </c:pt>
                <c:pt idx="2">
                  <c:v>35.0</c:v>
                </c:pt>
                <c:pt idx="3">
                  <c:v>35.0</c:v>
                </c:pt>
                <c:pt idx="5">
                  <c:v>36.0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SEC Site Operatives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63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June-2016</c:v>
                </c:pt>
                <c:pt idx="5">
                  <c:v>Dec-16 (forecast)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16.0</c:v>
                </c:pt>
                <c:pt idx="1">
                  <c:v>59.0</c:v>
                </c:pt>
                <c:pt idx="2">
                  <c:v>39.0</c:v>
                </c:pt>
                <c:pt idx="3">
                  <c:v>28.0</c:v>
                </c:pt>
                <c:pt idx="5">
                  <c:v>23.0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TC Site Operatives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June-2016</c:v>
                </c:pt>
                <c:pt idx="5">
                  <c:v>Dec-16 (forecast)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20.0</c:v>
                </c:pt>
                <c:pt idx="1">
                  <c:v>68.0</c:v>
                </c:pt>
                <c:pt idx="2">
                  <c:v>142.0</c:v>
                </c:pt>
                <c:pt idx="3">
                  <c:v>173.0</c:v>
                </c:pt>
                <c:pt idx="5">
                  <c:v>155.0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70348280"/>
        <c:axId val="2070424408"/>
      </c:barChart>
      <c:catAx>
        <c:axId val="2070348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70424408"/>
        <c:crosses val="autoZero"/>
        <c:auto val="0"/>
        <c:lblAlgn val="ctr"/>
        <c:lblOffset val="100"/>
        <c:noMultiLvlLbl val="0"/>
      </c:catAx>
      <c:valAx>
        <c:axId val="2070424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0348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4511898495796"/>
          <c:y val="0.0449048334404068"/>
          <c:w val="0.165488101504204"/>
          <c:h val="0.36208537215671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SEC Office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April-16 (actual)</c:v>
                </c:pt>
                <c:pt idx="4">
                  <c:v>Jun-16 (forecast)</c:v>
                </c:pt>
                <c:pt idx="5">
                  <c:v>Dec-16 (forecast)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62.5</c:v>
                </c:pt>
                <c:pt idx="1">
                  <c:v>95.0</c:v>
                </c:pt>
                <c:pt idx="2">
                  <c:v>108.5</c:v>
                </c:pt>
                <c:pt idx="3">
                  <c:v>120.0</c:v>
                </c:pt>
                <c:pt idx="4">
                  <c:v>118.0</c:v>
                </c:pt>
                <c:pt idx="5">
                  <c:v>117.0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TC Office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31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April-16 (actual)</c:v>
                </c:pt>
                <c:pt idx="4">
                  <c:v>Jun-16 (forecast)</c:v>
                </c:pt>
                <c:pt idx="5">
                  <c:v>Dec-16 (forecast)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8.0</c:v>
                </c:pt>
                <c:pt idx="1">
                  <c:v>28.0</c:v>
                </c:pt>
                <c:pt idx="2">
                  <c:v>35.0</c:v>
                </c:pt>
                <c:pt idx="3">
                  <c:v>28.0</c:v>
                </c:pt>
                <c:pt idx="4">
                  <c:v>33.0</c:v>
                </c:pt>
                <c:pt idx="5">
                  <c:v>31.0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SEC Site Operatives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63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April-16 (actual)</c:v>
                </c:pt>
                <c:pt idx="4">
                  <c:v>Jun-16 (forecast)</c:v>
                </c:pt>
                <c:pt idx="5">
                  <c:v>Dec-16 (forecast)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16.0</c:v>
                </c:pt>
                <c:pt idx="1">
                  <c:v>59.0</c:v>
                </c:pt>
                <c:pt idx="2">
                  <c:v>39.0</c:v>
                </c:pt>
                <c:pt idx="3">
                  <c:v>32.0</c:v>
                </c:pt>
                <c:pt idx="4">
                  <c:v>32.0</c:v>
                </c:pt>
                <c:pt idx="5">
                  <c:v>32.0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TC Site Operatives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April-16 (actual)</c:v>
                </c:pt>
                <c:pt idx="4">
                  <c:v>Jun-16 (forecast)</c:v>
                </c:pt>
                <c:pt idx="5">
                  <c:v>Dec-16 (forecast)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20.0</c:v>
                </c:pt>
                <c:pt idx="1">
                  <c:v>68.0</c:v>
                </c:pt>
                <c:pt idx="2">
                  <c:v>142.0</c:v>
                </c:pt>
                <c:pt idx="3">
                  <c:v>162.0</c:v>
                </c:pt>
                <c:pt idx="4">
                  <c:v>219.0</c:v>
                </c:pt>
                <c:pt idx="5">
                  <c:v>185.0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143416328"/>
        <c:axId val="-2143413192"/>
      </c:barChart>
      <c:catAx>
        <c:axId val="-2143416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3413192"/>
        <c:crosses val="autoZero"/>
        <c:auto val="0"/>
        <c:lblAlgn val="ctr"/>
        <c:lblOffset val="100"/>
        <c:noMultiLvlLbl val="0"/>
      </c:catAx>
      <c:valAx>
        <c:axId val="-2143413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3416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4511898495796"/>
          <c:y val="0.0449048334404068"/>
          <c:w val="0.165488101504204"/>
          <c:h val="0.34674891195664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dirty="0" smtClean="0"/>
              <a:t>Total</a:t>
            </a:r>
            <a:r>
              <a:rPr lang="sv-SE" baseline="0" dirty="0" smtClean="0"/>
              <a:t> staff, projection</a:t>
            </a:r>
            <a:endParaRPr lang="sv-SE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0273520855211412"/>
                  <c:y val="-0.152942051772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00136760427605706"/>
                  <c:y val="-0.184368500767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5.01449108438031E-17"/>
                  <c:y val="-0.213699853161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layout>
                <c:manualLayout>
                  <c:x val="0.00136760427605711"/>
                  <c:y val="-0.284933137549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6"/>
              <c:layout>
                <c:manualLayout>
                  <c:x val="0.00136760427605706"/>
                  <c:y val="-0.3163595865434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2"/>
              <c:layout>
                <c:manualLayout>
                  <c:x val="-0.00273520855211412"/>
                  <c:y val="-0.354071325336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8"/>
              <c:layout>
                <c:manualLayout>
                  <c:x val="-0.00273520855211412"/>
                  <c:y val="-0.2556017851542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5"/>
              <c:layout>
                <c:manualLayout>
                  <c:x val="-0.00273520855211412"/>
                  <c:y val="-0.1298959891767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Blad3!$C$8:$D$53</c:f>
              <c:multiLvlStrCache>
                <c:ptCount val="46"/>
                <c:lvl>
                  <c:pt idx="0">
                    <c:v> mars</c:v>
                  </c:pt>
                  <c:pt idx="1">
                    <c:v>april</c:v>
                  </c:pt>
                  <c:pt idx="2">
                    <c:v> maj</c:v>
                  </c:pt>
                  <c:pt idx="3">
                    <c:v> juni</c:v>
                  </c:pt>
                  <c:pt idx="4">
                    <c:v> juli</c:v>
                  </c:pt>
                  <c:pt idx="5">
                    <c:v> augusti</c:v>
                  </c:pt>
                  <c:pt idx="6">
                    <c:v> september</c:v>
                  </c:pt>
                  <c:pt idx="7">
                    <c:v> oktober</c:v>
                  </c:pt>
                  <c:pt idx="8">
                    <c:v> november</c:v>
                  </c:pt>
                  <c:pt idx="9">
                    <c:v> december</c:v>
                  </c:pt>
                  <c:pt idx="10">
                    <c:v> januari</c:v>
                  </c:pt>
                  <c:pt idx="11">
                    <c:v> februari</c:v>
                  </c:pt>
                  <c:pt idx="12">
                    <c:v> mars</c:v>
                  </c:pt>
                  <c:pt idx="13">
                    <c:v> april</c:v>
                  </c:pt>
                  <c:pt idx="14">
                    <c:v> maj</c:v>
                  </c:pt>
                  <c:pt idx="15">
                    <c:v> juni</c:v>
                  </c:pt>
                  <c:pt idx="16">
                    <c:v> juli</c:v>
                  </c:pt>
                  <c:pt idx="17">
                    <c:v> augusti</c:v>
                  </c:pt>
                  <c:pt idx="18">
                    <c:v> september</c:v>
                  </c:pt>
                  <c:pt idx="19">
                    <c:v> oktober</c:v>
                  </c:pt>
                  <c:pt idx="20">
                    <c:v> november</c:v>
                  </c:pt>
                  <c:pt idx="21">
                    <c:v> december</c:v>
                  </c:pt>
                  <c:pt idx="22">
                    <c:v> januari</c:v>
                  </c:pt>
                  <c:pt idx="23">
                    <c:v> februari</c:v>
                  </c:pt>
                  <c:pt idx="24">
                    <c:v> mars</c:v>
                  </c:pt>
                  <c:pt idx="25">
                    <c:v> april</c:v>
                  </c:pt>
                  <c:pt idx="26">
                    <c:v> maj</c:v>
                  </c:pt>
                  <c:pt idx="27">
                    <c:v> juni</c:v>
                  </c:pt>
                  <c:pt idx="28">
                    <c:v> juli</c:v>
                  </c:pt>
                  <c:pt idx="29">
                    <c:v> augusti</c:v>
                  </c:pt>
                  <c:pt idx="30">
                    <c:v> september</c:v>
                  </c:pt>
                  <c:pt idx="31">
                    <c:v> oktober</c:v>
                  </c:pt>
                  <c:pt idx="32">
                    <c:v> november</c:v>
                  </c:pt>
                  <c:pt idx="33">
                    <c:v> december</c:v>
                  </c:pt>
                  <c:pt idx="34">
                    <c:v> januari</c:v>
                  </c:pt>
                  <c:pt idx="35">
                    <c:v> februari</c:v>
                  </c:pt>
                  <c:pt idx="36">
                    <c:v> mars</c:v>
                  </c:pt>
                  <c:pt idx="37">
                    <c:v> april</c:v>
                  </c:pt>
                  <c:pt idx="38">
                    <c:v> maj</c:v>
                  </c:pt>
                  <c:pt idx="39">
                    <c:v> juni</c:v>
                  </c:pt>
                  <c:pt idx="40">
                    <c:v> juli</c:v>
                  </c:pt>
                  <c:pt idx="41">
                    <c:v> augusti</c:v>
                  </c:pt>
                  <c:pt idx="42">
                    <c:v> september</c:v>
                  </c:pt>
                  <c:pt idx="43">
                    <c:v> oktober</c:v>
                  </c:pt>
                  <c:pt idx="44">
                    <c:v> november</c:v>
                  </c:pt>
                  <c:pt idx="45">
                    <c:v> december</c:v>
                  </c:pt>
                </c:lvl>
                <c:lvl>
                  <c:pt idx="0">
                    <c:v>2016</c:v>
                  </c:pt>
                  <c:pt idx="10">
                    <c:v>2017</c:v>
                  </c:pt>
                  <c:pt idx="22">
                    <c:v>2018</c:v>
                  </c:pt>
                  <c:pt idx="34">
                    <c:v>2019</c:v>
                  </c:pt>
                </c:lvl>
              </c:multiLvlStrCache>
            </c:multiLvlStrRef>
          </c:cat>
          <c:val>
            <c:numRef>
              <c:f>Blad3!$L$8:$L$53</c:f>
              <c:numCache>
                <c:formatCode>General</c:formatCode>
                <c:ptCount val="46"/>
                <c:pt idx="0">
                  <c:v>332.0</c:v>
                </c:pt>
                <c:pt idx="1">
                  <c:v>329.0</c:v>
                </c:pt>
                <c:pt idx="2">
                  <c:v>378.0</c:v>
                </c:pt>
                <c:pt idx="3">
                  <c:v>399.0</c:v>
                </c:pt>
                <c:pt idx="4">
                  <c:v>377.0</c:v>
                </c:pt>
                <c:pt idx="5">
                  <c:v>414.0</c:v>
                </c:pt>
                <c:pt idx="6">
                  <c:v>425.0</c:v>
                </c:pt>
                <c:pt idx="7">
                  <c:v>408.0</c:v>
                </c:pt>
                <c:pt idx="8">
                  <c:v>401.0</c:v>
                </c:pt>
                <c:pt idx="9">
                  <c:v>407.0</c:v>
                </c:pt>
                <c:pt idx="10">
                  <c:v>405.0</c:v>
                </c:pt>
                <c:pt idx="11">
                  <c:v>410.0</c:v>
                </c:pt>
                <c:pt idx="12">
                  <c:v>461.0</c:v>
                </c:pt>
                <c:pt idx="13">
                  <c:v>492.0</c:v>
                </c:pt>
                <c:pt idx="14">
                  <c:v>499.0</c:v>
                </c:pt>
                <c:pt idx="15">
                  <c:v>517.0</c:v>
                </c:pt>
                <c:pt idx="16">
                  <c:v>507.0</c:v>
                </c:pt>
                <c:pt idx="17">
                  <c:v>533.0</c:v>
                </c:pt>
                <c:pt idx="18">
                  <c:v>550.0</c:v>
                </c:pt>
                <c:pt idx="19">
                  <c:v>580.0</c:v>
                </c:pt>
                <c:pt idx="20">
                  <c:v>618.0</c:v>
                </c:pt>
                <c:pt idx="21">
                  <c:v>649.0</c:v>
                </c:pt>
                <c:pt idx="22">
                  <c:v>693.0</c:v>
                </c:pt>
                <c:pt idx="23">
                  <c:v>722.0</c:v>
                </c:pt>
                <c:pt idx="24">
                  <c:v>773.0</c:v>
                </c:pt>
                <c:pt idx="25">
                  <c:v>789.0</c:v>
                </c:pt>
                <c:pt idx="26">
                  <c:v>779.0</c:v>
                </c:pt>
                <c:pt idx="27">
                  <c:v>755.0</c:v>
                </c:pt>
                <c:pt idx="28">
                  <c:v>791.0</c:v>
                </c:pt>
                <c:pt idx="29">
                  <c:v>812.0</c:v>
                </c:pt>
                <c:pt idx="30">
                  <c:v>832.0</c:v>
                </c:pt>
                <c:pt idx="31">
                  <c:v>868.0</c:v>
                </c:pt>
                <c:pt idx="32">
                  <c:v>874.0</c:v>
                </c:pt>
                <c:pt idx="33">
                  <c:v>814.0</c:v>
                </c:pt>
                <c:pt idx="34">
                  <c:v>741.0</c:v>
                </c:pt>
                <c:pt idx="35">
                  <c:v>726.0</c:v>
                </c:pt>
                <c:pt idx="36">
                  <c:v>603.0</c:v>
                </c:pt>
                <c:pt idx="37">
                  <c:v>588.0</c:v>
                </c:pt>
                <c:pt idx="38">
                  <c:v>518.0</c:v>
                </c:pt>
                <c:pt idx="39">
                  <c:v>488.0</c:v>
                </c:pt>
                <c:pt idx="40">
                  <c:v>395.0</c:v>
                </c:pt>
                <c:pt idx="41">
                  <c:v>370.0</c:v>
                </c:pt>
                <c:pt idx="42">
                  <c:v>320.0</c:v>
                </c:pt>
                <c:pt idx="43">
                  <c:v>305.0</c:v>
                </c:pt>
                <c:pt idx="44">
                  <c:v>295.0</c:v>
                </c:pt>
                <c:pt idx="45">
                  <c:v>280.0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233256"/>
        <c:axId val="-2144237224"/>
      </c:areaChart>
      <c:catAx>
        <c:axId val="-2144233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237224"/>
        <c:crosses val="autoZero"/>
        <c:auto val="1"/>
        <c:lblAlgn val="ctr"/>
        <c:lblOffset val="100"/>
        <c:noMultiLvlLbl val="0"/>
      </c:catAx>
      <c:valAx>
        <c:axId val="-2144237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2332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28/09/16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/>
              <a:t>Energy</a:t>
            </a:r>
          </a:p>
          <a:p>
            <a:pPr lvl="1"/>
            <a:r>
              <a:rPr lang="en-US" sz="1200"/>
              <a:t>Climate</a:t>
            </a:r>
          </a:p>
          <a:p>
            <a:pPr lvl="1"/>
            <a:r>
              <a:rPr lang="en-US" sz="1200"/>
              <a:t>Health</a:t>
            </a:r>
          </a:p>
          <a:p>
            <a:pPr lvl="1"/>
            <a:r>
              <a:rPr lang="en-US" sz="1200"/>
              <a:t>Agriculture</a:t>
            </a:r>
          </a:p>
          <a:p>
            <a:pPr lvl="1"/>
            <a:r>
              <a:rPr lang="en-US" sz="1200"/>
              <a:t>Digital society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>
                <a:solidFill>
                  <a:prstClr val="black"/>
                </a:solidFill>
              </a:rPr>
              <a:pPr/>
              <a:t>5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8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28/09/16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/>
              <a:pPr/>
              <a:t>28/09/16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713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/>
              <a:pPr/>
              <a:t>28/09/16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30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/>
              <a:pPr/>
              <a:t>28/09/16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912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/>
              <a:pPr/>
              <a:t>28/09/16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850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/>
              <a:pPr/>
              <a:t>28/09/16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859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/>
              <a:pPr/>
              <a:t>28/09/16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2438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/>
              <a:pPr/>
              <a:t>28/09/16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146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/>
              <a:pPr/>
              <a:t>28/09/16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071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/>
              <a:pPr/>
              <a:t>28/09/16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2100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/>
              <a:pPr/>
              <a:t>28/09/16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351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28/09/16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28/09/16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28/09/16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80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75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1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36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/>
              <a:pPr/>
              <a:t>28/09/16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20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28/09/16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pPr defTabSz="457200"/>
            <a:fld id="{8F5C681F-1FB5-764D-BC0F-BB7944416E1E}" type="datetime1">
              <a:rPr lang="en-US" smtClean="0"/>
              <a:pPr defTabSz="457200"/>
              <a:t>28/09/16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pPr defTabSz="457200"/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pPr defTabSz="457200"/>
            <a:fld id="{038C62C7-F79B-CD4A-A5DF-5683BBEC4A65}" type="slidenum">
              <a:rPr lang="sv-SE" smtClean="0"/>
              <a:pPr defTabSz="45720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>
              <a:solidFill>
                <a:srgbClr val="0094CA"/>
              </a:solidFill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273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Conventional Facilities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Kent Hedin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Head of Conventional Facilities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28 September 2016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H01 &amp; G04 from above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3" name="Picture 2" descr="H01 G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674608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7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MEP works inside G04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5" name="Picture 4" descr="G04 ins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7420"/>
            <a:ext cx="7620000" cy="541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5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G04 – </a:t>
            </a:r>
            <a:r>
              <a:rPr lang="en-US" dirty="0" err="1" smtClean="0"/>
              <a:t>Cryo</a:t>
            </a:r>
            <a:r>
              <a:rPr lang="en-US" dirty="0" smtClean="0"/>
              <a:t> Compressor Building</a:t>
            </a:r>
            <a:br>
              <a:rPr lang="en-US" dirty="0" smtClean="0"/>
            </a:br>
            <a:r>
              <a:rPr lang="en-US" dirty="0" smtClean="0"/>
              <a:t>- first handover to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5" name="Picture 3" descr="69136161-c27f-4a17-8c8d-205aabe7bb0f@es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212000" cy="25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" y="1268760"/>
            <a:ext cx="4536000" cy="252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5d311f76-3346-4fd0-9251-fe38307897c3@es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4968000" cy="252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48064" y="3861048"/>
            <a:ext cx="39959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accent1"/>
                </a:solidFill>
              </a:rPr>
              <a:t>CTL Partial Access (09-Sep) </a:t>
            </a:r>
            <a:endParaRPr lang="sv-SE" sz="14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err="1" smtClean="0">
                <a:solidFill>
                  <a:schemeClr val="accent1"/>
                </a:solidFill>
              </a:rPr>
              <a:t>Linac</a:t>
            </a:r>
            <a:r>
              <a:rPr lang="sv-SE" sz="1400" dirty="0" smtClean="0">
                <a:solidFill>
                  <a:schemeClr val="accent1"/>
                </a:solidFill>
              </a:rPr>
              <a:t> </a:t>
            </a:r>
            <a:r>
              <a:rPr lang="sv-SE" sz="1400" dirty="0" err="1">
                <a:solidFill>
                  <a:schemeClr val="accent1"/>
                </a:solidFill>
              </a:rPr>
              <a:t>Compressor</a:t>
            </a:r>
            <a:r>
              <a:rPr lang="sv-SE" sz="1400" dirty="0">
                <a:solidFill>
                  <a:schemeClr val="accent1"/>
                </a:solidFill>
              </a:rPr>
              <a:t> Hall </a:t>
            </a:r>
            <a:r>
              <a:rPr lang="sv-SE" sz="1400" dirty="0" err="1">
                <a:solidFill>
                  <a:schemeClr val="accent1"/>
                </a:solidFill>
              </a:rPr>
              <a:t>Early</a:t>
            </a:r>
            <a:r>
              <a:rPr lang="sv-SE" sz="1400" dirty="0">
                <a:solidFill>
                  <a:schemeClr val="accent1"/>
                </a:solidFill>
              </a:rPr>
              <a:t> Access (07-Nov</a:t>
            </a:r>
            <a:r>
              <a:rPr lang="sv-SE" sz="1400" dirty="0" smtClean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>
                <a:solidFill>
                  <a:schemeClr val="accent1"/>
                </a:solidFill>
              </a:rPr>
              <a:t>Gas </a:t>
            </a:r>
            <a:r>
              <a:rPr lang="sv-SE" sz="1400" dirty="0" err="1">
                <a:solidFill>
                  <a:schemeClr val="accent1"/>
                </a:solidFill>
              </a:rPr>
              <a:t>Storage</a:t>
            </a:r>
            <a:r>
              <a:rPr lang="sv-SE" sz="1400" dirty="0">
                <a:solidFill>
                  <a:schemeClr val="accent1"/>
                </a:solidFill>
              </a:rPr>
              <a:t> </a:t>
            </a:r>
            <a:r>
              <a:rPr lang="sv-SE" sz="1400" dirty="0" err="1">
                <a:solidFill>
                  <a:schemeClr val="accent1"/>
                </a:solidFill>
              </a:rPr>
              <a:t>Compound</a:t>
            </a:r>
            <a:r>
              <a:rPr lang="sv-SE" sz="1400" dirty="0">
                <a:solidFill>
                  <a:schemeClr val="accent1"/>
                </a:solidFill>
              </a:rPr>
              <a:t> Partial Access (07-Nov</a:t>
            </a:r>
            <a:r>
              <a:rPr lang="sv-SE" sz="1400" dirty="0" smtClean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err="1" smtClean="0">
                <a:solidFill>
                  <a:schemeClr val="accent1"/>
                </a:solidFill>
              </a:rPr>
              <a:t>Substation</a:t>
            </a:r>
            <a:r>
              <a:rPr lang="sv-SE" sz="1400" dirty="0" smtClean="0">
                <a:solidFill>
                  <a:schemeClr val="accent1"/>
                </a:solidFill>
              </a:rPr>
              <a:t> </a:t>
            </a:r>
            <a:r>
              <a:rPr lang="sv-SE" sz="1400" dirty="0" err="1">
                <a:solidFill>
                  <a:schemeClr val="accent1"/>
                </a:solidFill>
              </a:rPr>
              <a:t>Early</a:t>
            </a:r>
            <a:r>
              <a:rPr lang="sv-SE" sz="1400" dirty="0">
                <a:solidFill>
                  <a:schemeClr val="accent1"/>
                </a:solidFill>
              </a:rPr>
              <a:t> Access (21-Nov</a:t>
            </a:r>
            <a:r>
              <a:rPr lang="sv-SE" sz="1400" dirty="0" smtClean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>
                <a:solidFill>
                  <a:schemeClr val="accent1"/>
                </a:solidFill>
              </a:rPr>
              <a:t>TTI </a:t>
            </a:r>
            <a:r>
              <a:rPr lang="sv-SE" sz="1400" dirty="0">
                <a:solidFill>
                  <a:schemeClr val="accent1"/>
                </a:solidFill>
              </a:rPr>
              <a:t>Hall Partial Access (05-Dec</a:t>
            </a:r>
            <a:r>
              <a:rPr lang="sv-SE" sz="1400" dirty="0" smtClean="0">
                <a:solidFill>
                  <a:schemeClr val="accent1"/>
                </a:solidFill>
              </a:rPr>
              <a:t>)</a:t>
            </a:r>
            <a:endParaRPr lang="sv-S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8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CF – project milestones 2016-03-04</a:t>
            </a:r>
            <a:endParaRPr lang="en-GB" noProof="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2060848"/>
          <a:ext cx="8589641" cy="4402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591"/>
                <a:gridCol w="1160779"/>
                <a:gridCol w="1016635"/>
                <a:gridCol w="435701"/>
                <a:gridCol w="3796935"/>
              </a:tblGrid>
              <a:tr h="4440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Milestone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Status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Comment</a:t>
                      </a:r>
                      <a:endParaRPr lang="en-US" sz="1400" dirty="0"/>
                    </a:p>
                  </a:txBody>
                  <a:tcPr/>
                </a:tc>
              </a:tr>
              <a:tr h="34593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G04 </a:t>
                      </a:r>
                      <a:r>
                        <a:rPr lang="en-US" sz="1000" dirty="0" err="1" smtClean="0"/>
                        <a:t>Cryo</a:t>
                      </a:r>
                      <a:r>
                        <a:rPr lang="en-US" sz="1000" baseline="0" dirty="0" smtClean="0"/>
                        <a:t> Compressor Building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Full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02 May</a:t>
                      </a:r>
                      <a:r>
                        <a:rPr lang="en-US" sz="1000" baseline="0" dirty="0" smtClean="0"/>
                        <a:t> - 17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</a:tr>
              <a:tr h="42994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CTL</a:t>
                      </a:r>
                      <a:r>
                        <a:rPr lang="en-US" sz="1000" baseline="0" dirty="0" smtClean="0"/>
                        <a:t> Gallery (G04-G01)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Partial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09 Sep - 16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Linac</a:t>
                      </a:r>
                      <a:r>
                        <a:rPr lang="en-US" sz="1000" dirty="0" smtClean="0"/>
                        <a:t> Compressor</a:t>
                      </a:r>
                      <a:r>
                        <a:rPr lang="en-US" sz="1000" baseline="0" dirty="0" smtClean="0"/>
                        <a:t> Hall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Early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07 Nov - 16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OT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Linac</a:t>
                      </a:r>
                      <a:r>
                        <a:rPr lang="en-US" sz="1000" dirty="0" smtClean="0"/>
                        <a:t> Compressor Hall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Partial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04 Jan - 17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OT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Electrical rooms (substation)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Early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 Nov - 16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Electrical rooms (substation)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Partial Access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04 Jan - 17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OT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TTI Compressor Hall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Early Access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05 Dec - 16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OT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TTI Compressor</a:t>
                      </a:r>
                      <a:r>
                        <a:rPr lang="en-US" sz="1000" baseline="0" dirty="0" smtClean="0"/>
                        <a:t> Hall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Partial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01 Feb – 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OT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Gas Storage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Partial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07 Nov - 16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OT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G04 </a:t>
            </a:r>
            <a:r>
              <a:rPr lang="en-US" dirty="0" err="1" smtClean="0"/>
              <a:t>Cryo</a:t>
            </a:r>
            <a:r>
              <a:rPr lang="en-US" dirty="0" smtClean="0"/>
              <a:t> Compressor Building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7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CF – project milestones 2016-03-04</a:t>
            </a:r>
            <a:endParaRPr lang="en-GB" noProof="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2060848"/>
          <a:ext cx="8589641" cy="410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591"/>
                <a:gridCol w="1160779"/>
                <a:gridCol w="1016635"/>
                <a:gridCol w="435701"/>
                <a:gridCol w="3796935"/>
              </a:tblGrid>
              <a:tr h="44404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Milestone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Status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Comment</a:t>
                      </a:r>
                      <a:endParaRPr lang="en-US" sz="1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Gallery Test Facility &amp; </a:t>
                      </a:r>
                      <a:r>
                        <a:rPr lang="en-US" sz="1000" baseline="0" dirty="0" err="1" smtClean="0"/>
                        <a:t>Coldbox</a:t>
                      </a:r>
                      <a:endParaRPr lang="en-US" sz="1000" baseline="0" dirty="0" smtClean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Full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02</a:t>
                      </a:r>
                      <a:r>
                        <a:rPr lang="en-US" sz="1000" baseline="0" dirty="0" smtClean="0"/>
                        <a:t> May - 17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</a:tr>
              <a:tr h="42994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Test Facility CM &amp; RF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Partial</a:t>
                      </a:r>
                      <a:r>
                        <a:rPr lang="en-US" sz="1000" baseline="0" dirty="0" smtClean="0"/>
                        <a:t>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 Feb - 17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TTl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Coldbox</a:t>
                      </a:r>
                      <a:r>
                        <a:rPr lang="en-US" sz="1000" dirty="0" smtClean="0"/>
                        <a:t> &amp; </a:t>
                      </a:r>
                      <a:r>
                        <a:rPr lang="en-US" sz="1000" dirty="0" err="1" smtClean="0"/>
                        <a:t>Linac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Coldboxhall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Partial</a:t>
                      </a:r>
                      <a:r>
                        <a:rPr lang="en-US" sz="1000" baseline="0" dirty="0" smtClean="0"/>
                        <a:t>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 Nov - 16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 smtClean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FEB Level 100+2 Stubs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Partial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 Sep - 17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Gallery + rem stubs B190-B510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Partial Access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29 Jan - 18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Gallery + rem stubs B510-B720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Partial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04 Dec - 17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Gallery + rem stubs B720-B820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Partial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03 </a:t>
                      </a:r>
                      <a:r>
                        <a:rPr lang="en-US" sz="1000" dirty="0" err="1" smtClean="0"/>
                        <a:t>Okt</a:t>
                      </a:r>
                      <a:r>
                        <a:rPr lang="en-US" sz="1000" dirty="0" smtClean="0"/>
                        <a:t> - 17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44049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Cryo</a:t>
                      </a:r>
                      <a:r>
                        <a:rPr lang="en-US" sz="1000" dirty="0" smtClean="0"/>
                        <a:t> Control</a:t>
                      </a:r>
                      <a:r>
                        <a:rPr lang="en-US" sz="1000" baseline="0" dirty="0" smtClean="0"/>
                        <a:t> room 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Partial Access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31 Mar - 17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217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G02 Klystron Gallery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ESS Target Station Layout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1484784"/>
            <a:ext cx="8837821" cy="4888420"/>
          </a:xfrm>
        </p:spPr>
      </p:pic>
      <p:sp>
        <p:nvSpPr>
          <p:cNvPr id="6" name="TextBox 5"/>
          <p:cNvSpPr txBox="1"/>
          <p:nvPr/>
        </p:nvSpPr>
        <p:spPr>
          <a:xfrm>
            <a:off x="4331019" y="2136618"/>
            <a:ext cx="8618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130 m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388424" y="2351852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22 m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20105" y="2959386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37 m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164288" y="5520204"/>
            <a:ext cx="1781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Accelerator – Target interface</a:t>
            </a:r>
            <a:endParaRPr lang="en-GB" sz="1600" dirty="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7812360" y="3933056"/>
            <a:ext cx="242447" cy="15871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52120" y="5326288"/>
            <a:ext cx="1604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Target monolith</a:t>
            </a:r>
            <a:endParaRPr lang="en-GB" sz="1600" dirty="0"/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H="1" flipV="1">
            <a:off x="6228184" y="4365104"/>
            <a:ext cx="226033" cy="961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22195" y="5573099"/>
            <a:ext cx="1563517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Utilities block</a:t>
            </a:r>
            <a:endParaRPr lang="en-GB" sz="1600" dirty="0"/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5192879" y="4273120"/>
            <a:ext cx="11075" cy="12999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5580112" y="1963006"/>
            <a:ext cx="1569604" cy="1465994"/>
            <a:chOff x="5580112" y="1527986"/>
            <a:chExt cx="1569604" cy="1465994"/>
          </a:xfrm>
        </p:grpSpPr>
        <p:sp>
          <p:nvSpPr>
            <p:cNvPr id="16" name="TextBox 15"/>
            <p:cNvSpPr txBox="1"/>
            <p:nvPr/>
          </p:nvSpPr>
          <p:spPr>
            <a:xfrm>
              <a:off x="6038925" y="1527986"/>
              <a:ext cx="1110791" cy="258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High bay</a:t>
              </a:r>
              <a:endParaRPr lang="en-GB" sz="16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5580112" y="1868019"/>
              <a:ext cx="771678" cy="11259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915815" y="5911652"/>
            <a:ext cx="1302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Active cells</a:t>
            </a:r>
            <a:endParaRPr lang="en-GB" sz="1600" dirty="0"/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3203848" y="4569027"/>
            <a:ext cx="363388" cy="1342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19672" y="1988840"/>
            <a:ext cx="231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Isometric View</a:t>
            </a:r>
            <a:endParaRPr lang="en-GB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43323" y="5826750"/>
            <a:ext cx="1550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Transport hall</a:t>
            </a:r>
            <a:endParaRPr lang="en-GB" sz="1600" dirty="0"/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1718725" y="4726630"/>
            <a:ext cx="188979" cy="110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13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7944" y="404664"/>
            <a:ext cx="3168352" cy="8173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Target – Hot cell, Utility &amp; Monolith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6" name="Picture 5" descr="DSC_01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6"/>
            <a:ext cx="3887021" cy="6912000"/>
          </a:xfrm>
          <a:prstGeom prst="rect">
            <a:avLst/>
          </a:prstGeom>
        </p:spPr>
      </p:pic>
      <p:pic>
        <p:nvPicPr>
          <p:cNvPr id="8" name="Picture 7" descr="DSC_02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96" y="1484784"/>
            <a:ext cx="5040000" cy="3048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7944" y="4725144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Reinforcement works, 1600 mm bottom slab, Monolith.</a:t>
            </a:r>
          </a:p>
          <a:p>
            <a:r>
              <a:rPr lang="en-US" dirty="0" smtClean="0"/>
              <a:t>First casting: September 28.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69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D03 – Installation Galleries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5" name="Picture 4" descr="D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81840"/>
            <a:ext cx="8936736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4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139136" cy="1143000"/>
          </a:xfrm>
        </p:spPr>
        <p:txBody>
          <a:bodyPr/>
          <a:lstStyle/>
          <a:p>
            <a:r>
              <a:rPr lang="en-US" dirty="0" smtClean="0"/>
              <a:t>Dog Leg front, D01 installation galleries &amp; D06 substation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5" name="Picture 4" descr="D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24512"/>
            <a:ext cx="8412480" cy="53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2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E02 Beam Line Gallery</a:t>
            </a:r>
            <a:br>
              <a:rPr lang="en-US" dirty="0" smtClean="0"/>
            </a:br>
            <a:r>
              <a:rPr lang="en-US" sz="2000" dirty="0" smtClean="0"/>
              <a:t>Approx. half of the 838 concrete piles have been installed to date.</a:t>
            </a:r>
            <a:br>
              <a:rPr lang="en-US" sz="2000" dirty="0" smtClean="0"/>
            </a:br>
            <a:r>
              <a:rPr lang="en-US" sz="2000" dirty="0" smtClean="0"/>
              <a:t>Total number of concrete piles on site: 6192, whereof 4868 completed (79%)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3" name="Picture 2" descr="DSC_02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21441"/>
            <a:ext cx="4500000" cy="54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0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 Scope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pic>
        <p:nvPicPr>
          <p:cNvPr id="9" name="Picture 8" descr="ess vy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482806"/>
            <a:ext cx="4356000" cy="2450250"/>
          </a:xfrm>
          <a:prstGeom prst="rect">
            <a:avLst/>
          </a:prstGeom>
        </p:spPr>
      </p:pic>
      <p:pic>
        <p:nvPicPr>
          <p:cNvPr id="10" name="Picture 9" descr="ess vy2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82806"/>
            <a:ext cx="4356000" cy="245025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7504" y="3933056"/>
            <a:ext cx="8892504" cy="27884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From CF Project Plan: </a:t>
            </a:r>
          </a:p>
          <a:p>
            <a:pPr marL="400050" lvl="1" indent="0">
              <a:buNone/>
            </a:pPr>
            <a:r>
              <a:rPr lang="en-GB" i="1" dirty="0" smtClean="0"/>
              <a:t>“CF </a:t>
            </a:r>
            <a:r>
              <a:rPr lang="en-GB" i="1" dirty="0"/>
              <a:t>shall deliver the physical space for a sustainable research facility in a sustainable way, within budget, according to schedule and with the proper function and quality </a:t>
            </a:r>
            <a:r>
              <a:rPr lang="en-GB" i="1" dirty="0" smtClean="0"/>
              <a:t>“.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CF will provide ESS with                                </a:t>
            </a:r>
          </a:p>
          <a:p>
            <a:r>
              <a:rPr lang="en-GB" dirty="0" smtClean="0"/>
              <a:t>Buildings,</a:t>
            </a:r>
          </a:p>
          <a:p>
            <a:r>
              <a:rPr lang="en-GB" dirty="0" smtClean="0"/>
              <a:t>Mechanical and electrical infrastructure </a:t>
            </a:r>
          </a:p>
          <a:p>
            <a:r>
              <a:rPr lang="en-GB" dirty="0" smtClean="0"/>
              <a:t>Layout and landscaping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Station and Instrument Hall sequence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pic>
        <p:nvPicPr>
          <p:cNvPr id="3" name="ShortSeque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pic>
        <p:nvPicPr>
          <p:cNvPr id="6" name="Picture 5" descr="HenningLarsenArchitects.ESS.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4005064"/>
            <a:ext cx="5544000" cy="2460150"/>
          </a:xfrm>
          <a:prstGeom prst="rect">
            <a:avLst/>
          </a:prstGeom>
        </p:spPr>
      </p:pic>
      <p:pic>
        <p:nvPicPr>
          <p:cNvPr id="9" name="Picture 8" descr="ess vy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482806"/>
            <a:ext cx="4356000" cy="2450250"/>
          </a:xfrm>
          <a:prstGeom prst="rect">
            <a:avLst/>
          </a:prstGeom>
        </p:spPr>
      </p:pic>
      <p:pic>
        <p:nvPicPr>
          <p:cNvPr id="10" name="Picture 9" descr="ess vy2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82806"/>
            <a:ext cx="4356000" cy="24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3" name="Picture 2" descr="16-08-26_ESS_ge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2593"/>
          <a:stretch/>
        </p:blipFill>
        <p:spPr>
          <a:xfrm>
            <a:off x="-108520" y="-66677"/>
            <a:ext cx="9360000" cy="693147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36512" y="-171400"/>
            <a:ext cx="7139136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Aerial view </a:t>
            </a:r>
            <a:br>
              <a:rPr lang="en-US" sz="2800" b="1" dirty="0" smtClean="0"/>
            </a:br>
            <a:r>
              <a:rPr lang="en-US" sz="2800" b="1" dirty="0" smtClean="0"/>
              <a:t>26 August 2016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2783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493558" y="4341327"/>
            <a:ext cx="988398" cy="375274"/>
          </a:xfrm>
          <a:custGeom>
            <a:avLst/>
            <a:gdLst>
              <a:gd name="connsiteX0" fmla="*/ 935542 w 988398"/>
              <a:gd name="connsiteY0" fmla="*/ 5286 h 375274"/>
              <a:gd name="connsiteX1" fmla="*/ 988398 w 988398"/>
              <a:gd name="connsiteY1" fmla="*/ 10571 h 375274"/>
              <a:gd name="connsiteX2" fmla="*/ 983112 w 988398"/>
              <a:gd name="connsiteY2" fmla="*/ 63427 h 375274"/>
              <a:gd name="connsiteX3" fmla="*/ 935542 w 988398"/>
              <a:gd name="connsiteY3" fmla="*/ 68712 h 375274"/>
              <a:gd name="connsiteX4" fmla="*/ 935542 w 988398"/>
              <a:gd name="connsiteY4" fmla="*/ 137425 h 375274"/>
              <a:gd name="connsiteX5" fmla="*/ 940828 w 988398"/>
              <a:gd name="connsiteY5" fmla="*/ 327704 h 375274"/>
              <a:gd name="connsiteX6" fmla="*/ 930257 w 988398"/>
              <a:gd name="connsiteY6" fmla="*/ 369989 h 375274"/>
              <a:gd name="connsiteX7" fmla="*/ 26428 w 988398"/>
              <a:gd name="connsiteY7" fmla="*/ 375274 h 375274"/>
              <a:gd name="connsiteX8" fmla="*/ 5286 w 988398"/>
              <a:gd name="connsiteY8" fmla="*/ 343561 h 375274"/>
              <a:gd name="connsiteX9" fmla="*/ 0 w 988398"/>
              <a:gd name="connsiteY9" fmla="*/ 36999 h 375274"/>
              <a:gd name="connsiteX10" fmla="*/ 211422 w 988398"/>
              <a:gd name="connsiteY10" fmla="*/ 36999 h 375274"/>
              <a:gd name="connsiteX11" fmla="*/ 253707 w 988398"/>
              <a:gd name="connsiteY11" fmla="*/ 0 h 375274"/>
              <a:gd name="connsiteX12" fmla="*/ 935542 w 988398"/>
              <a:gd name="connsiteY12" fmla="*/ 5286 h 37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8398" h="375274">
                <a:moveTo>
                  <a:pt x="935542" y="5286"/>
                </a:moveTo>
                <a:lnTo>
                  <a:pt x="988398" y="10571"/>
                </a:lnTo>
                <a:lnTo>
                  <a:pt x="983112" y="63427"/>
                </a:lnTo>
                <a:lnTo>
                  <a:pt x="935542" y="68712"/>
                </a:lnTo>
                <a:lnTo>
                  <a:pt x="935542" y="137425"/>
                </a:lnTo>
                <a:lnTo>
                  <a:pt x="940828" y="327704"/>
                </a:lnTo>
                <a:lnTo>
                  <a:pt x="930257" y="369989"/>
                </a:lnTo>
                <a:lnTo>
                  <a:pt x="26428" y="375274"/>
                </a:lnTo>
                <a:lnTo>
                  <a:pt x="5286" y="343561"/>
                </a:lnTo>
                <a:lnTo>
                  <a:pt x="0" y="36999"/>
                </a:lnTo>
                <a:lnTo>
                  <a:pt x="211422" y="36999"/>
                </a:lnTo>
                <a:lnTo>
                  <a:pt x="253707" y="0"/>
                </a:lnTo>
                <a:lnTo>
                  <a:pt x="935542" y="5286"/>
                </a:ln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Freeform 58"/>
          <p:cNvSpPr/>
          <p:nvPr/>
        </p:nvSpPr>
        <p:spPr>
          <a:xfrm flipH="1">
            <a:off x="3556096" y="1769534"/>
            <a:ext cx="1560279" cy="1405918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139136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Scope </a:t>
            </a:r>
            <a:r>
              <a:rPr lang="en-US" sz="2000" dirty="0" smtClean="0"/>
              <a:t>(</a:t>
            </a:r>
            <a:r>
              <a:rPr lang="en-US" sz="2000" dirty="0"/>
              <a:t>23 buildings</a:t>
            </a:r>
            <a:r>
              <a:rPr lang="en-US" sz="2000" dirty="0" smtClean="0"/>
              <a:t>) </a:t>
            </a:r>
            <a:br>
              <a:rPr lang="en-US" sz="2000" dirty="0" smtClean="0"/>
            </a:br>
            <a:r>
              <a:rPr lang="en-US" sz="2000" dirty="0" smtClean="0"/>
              <a:t>Plan, July to December 2016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324422" y="4182762"/>
            <a:ext cx="1104679" cy="195565"/>
          </a:xfrm>
          <a:custGeom>
            <a:avLst/>
            <a:gdLst>
              <a:gd name="connsiteX0" fmla="*/ 1099394 w 1104679"/>
              <a:gd name="connsiteY0" fmla="*/ 169137 h 195565"/>
              <a:gd name="connsiteX1" fmla="*/ 417558 w 1104679"/>
              <a:gd name="connsiteY1" fmla="*/ 163852 h 195565"/>
              <a:gd name="connsiteX2" fmla="*/ 391130 w 1104679"/>
              <a:gd name="connsiteY2" fmla="*/ 195565 h 195565"/>
              <a:gd name="connsiteX3" fmla="*/ 5285 w 1104679"/>
              <a:gd name="connsiteY3" fmla="*/ 190280 h 195565"/>
              <a:gd name="connsiteX4" fmla="*/ 0 w 1104679"/>
              <a:gd name="connsiteY4" fmla="*/ 0 h 195565"/>
              <a:gd name="connsiteX5" fmla="*/ 385845 w 1104679"/>
              <a:gd name="connsiteY5" fmla="*/ 0 h 195565"/>
              <a:gd name="connsiteX6" fmla="*/ 401701 w 1104679"/>
              <a:gd name="connsiteY6" fmla="*/ 21142 h 195565"/>
              <a:gd name="connsiteX7" fmla="*/ 1104679 w 1104679"/>
              <a:gd name="connsiteY7" fmla="*/ 21142 h 195565"/>
              <a:gd name="connsiteX8" fmla="*/ 1099394 w 1104679"/>
              <a:gd name="connsiteY8" fmla="*/ 169137 h 19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679" h="195565">
                <a:moveTo>
                  <a:pt x="1099394" y="169137"/>
                </a:moveTo>
                <a:lnTo>
                  <a:pt x="417558" y="163852"/>
                </a:lnTo>
                <a:lnTo>
                  <a:pt x="391130" y="195565"/>
                </a:lnTo>
                <a:lnTo>
                  <a:pt x="5285" y="190280"/>
                </a:lnTo>
                <a:lnTo>
                  <a:pt x="0" y="0"/>
                </a:lnTo>
                <a:lnTo>
                  <a:pt x="385845" y="0"/>
                </a:lnTo>
                <a:lnTo>
                  <a:pt x="401701" y="21142"/>
                </a:lnTo>
                <a:lnTo>
                  <a:pt x="1104679" y="21142"/>
                </a:lnTo>
                <a:lnTo>
                  <a:pt x="1099394" y="169137"/>
                </a:lnTo>
                <a:close/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324421" y="3992481"/>
            <a:ext cx="1173392" cy="211422"/>
          </a:xfrm>
          <a:custGeom>
            <a:avLst/>
            <a:gdLst>
              <a:gd name="connsiteX0" fmla="*/ 1099394 w 1173392"/>
              <a:gd name="connsiteY0" fmla="*/ 206136 h 211422"/>
              <a:gd name="connsiteX1" fmla="*/ 1173392 w 1173392"/>
              <a:gd name="connsiteY1" fmla="*/ 211422 h 211422"/>
              <a:gd name="connsiteX2" fmla="*/ 1115250 w 1173392"/>
              <a:gd name="connsiteY2" fmla="*/ 10571 h 211422"/>
              <a:gd name="connsiteX3" fmla="*/ 734691 w 1173392"/>
              <a:gd name="connsiteY3" fmla="*/ 0 h 211422"/>
              <a:gd name="connsiteX4" fmla="*/ 729405 w 1173392"/>
              <a:gd name="connsiteY4" fmla="*/ 73998 h 211422"/>
              <a:gd name="connsiteX5" fmla="*/ 184994 w 1173392"/>
              <a:gd name="connsiteY5" fmla="*/ 68712 h 211422"/>
              <a:gd name="connsiteX6" fmla="*/ 174423 w 1173392"/>
              <a:gd name="connsiteY6" fmla="*/ 153281 h 211422"/>
              <a:gd name="connsiteX7" fmla="*/ 116282 w 1173392"/>
              <a:gd name="connsiteY7" fmla="*/ 158567 h 211422"/>
              <a:gd name="connsiteX8" fmla="*/ 95139 w 1173392"/>
              <a:gd name="connsiteY8" fmla="*/ 105711 h 211422"/>
              <a:gd name="connsiteX9" fmla="*/ 0 w 1173392"/>
              <a:gd name="connsiteY9" fmla="*/ 163852 h 211422"/>
              <a:gd name="connsiteX10" fmla="*/ 0 w 1173392"/>
              <a:gd name="connsiteY10" fmla="*/ 190280 h 211422"/>
              <a:gd name="connsiteX11" fmla="*/ 396416 w 1173392"/>
              <a:gd name="connsiteY11" fmla="*/ 190280 h 211422"/>
              <a:gd name="connsiteX12" fmla="*/ 412272 w 1173392"/>
              <a:gd name="connsiteY12" fmla="*/ 206136 h 211422"/>
              <a:gd name="connsiteX13" fmla="*/ 1099394 w 1173392"/>
              <a:gd name="connsiteY13" fmla="*/ 206136 h 21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3392" h="211422">
                <a:moveTo>
                  <a:pt x="1099394" y="206136"/>
                </a:moveTo>
                <a:lnTo>
                  <a:pt x="1173392" y="211422"/>
                </a:lnTo>
                <a:lnTo>
                  <a:pt x="1115250" y="10571"/>
                </a:lnTo>
                <a:lnTo>
                  <a:pt x="734691" y="0"/>
                </a:lnTo>
                <a:lnTo>
                  <a:pt x="729405" y="73998"/>
                </a:lnTo>
                <a:lnTo>
                  <a:pt x="184994" y="68712"/>
                </a:lnTo>
                <a:lnTo>
                  <a:pt x="174423" y="153281"/>
                </a:lnTo>
                <a:lnTo>
                  <a:pt x="116282" y="158567"/>
                </a:lnTo>
                <a:lnTo>
                  <a:pt x="95139" y="105711"/>
                </a:lnTo>
                <a:lnTo>
                  <a:pt x="0" y="163852"/>
                </a:lnTo>
                <a:lnTo>
                  <a:pt x="0" y="190280"/>
                </a:lnTo>
                <a:lnTo>
                  <a:pt x="396416" y="190280"/>
                </a:lnTo>
                <a:lnTo>
                  <a:pt x="412272" y="206136"/>
                </a:lnTo>
                <a:lnTo>
                  <a:pt x="1099394" y="206136"/>
                </a:ln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091856" y="3289503"/>
            <a:ext cx="898544" cy="771690"/>
          </a:xfrm>
          <a:custGeom>
            <a:avLst/>
            <a:gdLst>
              <a:gd name="connsiteX0" fmla="*/ 898544 w 898544"/>
              <a:gd name="connsiteY0" fmla="*/ 761119 h 771690"/>
              <a:gd name="connsiteX1" fmla="*/ 602553 w 898544"/>
              <a:gd name="connsiteY1" fmla="*/ 0 h 771690"/>
              <a:gd name="connsiteX2" fmla="*/ 422844 w 898544"/>
              <a:gd name="connsiteY2" fmla="*/ 68712 h 771690"/>
              <a:gd name="connsiteX3" fmla="*/ 264278 w 898544"/>
              <a:gd name="connsiteY3" fmla="*/ 179709 h 771690"/>
              <a:gd name="connsiteX4" fmla="*/ 153281 w 898544"/>
              <a:gd name="connsiteY4" fmla="*/ 280134 h 771690"/>
              <a:gd name="connsiteX5" fmla="*/ 79284 w 898544"/>
              <a:gd name="connsiteY5" fmla="*/ 359417 h 771690"/>
              <a:gd name="connsiteX6" fmla="*/ 0 w 898544"/>
              <a:gd name="connsiteY6" fmla="*/ 486271 h 771690"/>
              <a:gd name="connsiteX7" fmla="*/ 523270 w 898544"/>
              <a:gd name="connsiteY7" fmla="*/ 771690 h 771690"/>
              <a:gd name="connsiteX8" fmla="*/ 898544 w 898544"/>
              <a:gd name="connsiteY8" fmla="*/ 761119 h 771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8544" h="771690">
                <a:moveTo>
                  <a:pt x="898544" y="761119"/>
                </a:moveTo>
                <a:lnTo>
                  <a:pt x="602553" y="0"/>
                </a:lnTo>
                <a:lnTo>
                  <a:pt x="422844" y="68712"/>
                </a:lnTo>
                <a:lnTo>
                  <a:pt x="264278" y="179709"/>
                </a:lnTo>
                <a:lnTo>
                  <a:pt x="153281" y="280134"/>
                </a:lnTo>
                <a:lnTo>
                  <a:pt x="79284" y="359417"/>
                </a:lnTo>
                <a:lnTo>
                  <a:pt x="0" y="486271"/>
                </a:lnTo>
                <a:lnTo>
                  <a:pt x="523270" y="771690"/>
                </a:lnTo>
                <a:lnTo>
                  <a:pt x="898544" y="7611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 w="12700"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933291" y="3120365"/>
            <a:ext cx="835117" cy="697693"/>
          </a:xfrm>
          <a:custGeom>
            <a:avLst/>
            <a:gdLst>
              <a:gd name="connsiteX0" fmla="*/ 142710 w 835117"/>
              <a:gd name="connsiteY0" fmla="*/ 697693 h 697693"/>
              <a:gd name="connsiteX1" fmla="*/ 221993 w 835117"/>
              <a:gd name="connsiteY1" fmla="*/ 544412 h 697693"/>
              <a:gd name="connsiteX2" fmla="*/ 343561 w 835117"/>
              <a:gd name="connsiteY2" fmla="*/ 412273 h 697693"/>
              <a:gd name="connsiteX3" fmla="*/ 428129 w 835117"/>
              <a:gd name="connsiteY3" fmla="*/ 338276 h 697693"/>
              <a:gd name="connsiteX4" fmla="*/ 586696 w 835117"/>
              <a:gd name="connsiteY4" fmla="*/ 232565 h 697693"/>
              <a:gd name="connsiteX5" fmla="*/ 761119 w 835117"/>
              <a:gd name="connsiteY5" fmla="*/ 158567 h 697693"/>
              <a:gd name="connsiteX6" fmla="*/ 835117 w 835117"/>
              <a:gd name="connsiteY6" fmla="*/ 147996 h 697693"/>
              <a:gd name="connsiteX7" fmla="*/ 771690 w 835117"/>
              <a:gd name="connsiteY7" fmla="*/ 0 h 697693"/>
              <a:gd name="connsiteX8" fmla="*/ 570839 w 835117"/>
              <a:gd name="connsiteY8" fmla="*/ 63427 h 697693"/>
              <a:gd name="connsiteX9" fmla="*/ 406987 w 835117"/>
              <a:gd name="connsiteY9" fmla="*/ 158567 h 697693"/>
              <a:gd name="connsiteX10" fmla="*/ 285420 w 835117"/>
              <a:gd name="connsiteY10" fmla="*/ 248421 h 697693"/>
              <a:gd name="connsiteX11" fmla="*/ 179709 w 835117"/>
              <a:gd name="connsiteY11" fmla="*/ 364703 h 697693"/>
              <a:gd name="connsiteX12" fmla="*/ 84569 w 835117"/>
              <a:gd name="connsiteY12" fmla="*/ 470414 h 697693"/>
              <a:gd name="connsiteX13" fmla="*/ 26428 w 835117"/>
              <a:gd name="connsiteY13" fmla="*/ 576125 h 697693"/>
              <a:gd name="connsiteX14" fmla="*/ 0 w 835117"/>
              <a:gd name="connsiteY14" fmla="*/ 628981 h 697693"/>
              <a:gd name="connsiteX15" fmla="*/ 142710 w 835117"/>
              <a:gd name="connsiteY15" fmla="*/ 697693 h 69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5117" h="697693">
                <a:moveTo>
                  <a:pt x="142710" y="697693"/>
                </a:moveTo>
                <a:lnTo>
                  <a:pt x="221993" y="544412"/>
                </a:lnTo>
                <a:lnTo>
                  <a:pt x="343561" y="412273"/>
                </a:lnTo>
                <a:lnTo>
                  <a:pt x="428129" y="338276"/>
                </a:lnTo>
                <a:lnTo>
                  <a:pt x="586696" y="232565"/>
                </a:lnTo>
                <a:lnTo>
                  <a:pt x="761119" y="158567"/>
                </a:lnTo>
                <a:lnTo>
                  <a:pt x="835117" y="147996"/>
                </a:lnTo>
                <a:lnTo>
                  <a:pt x="771690" y="0"/>
                </a:lnTo>
                <a:lnTo>
                  <a:pt x="570839" y="63427"/>
                </a:lnTo>
                <a:lnTo>
                  <a:pt x="406987" y="158567"/>
                </a:lnTo>
                <a:lnTo>
                  <a:pt x="285420" y="248421"/>
                </a:lnTo>
                <a:lnTo>
                  <a:pt x="179709" y="364703"/>
                </a:lnTo>
                <a:lnTo>
                  <a:pt x="84569" y="470414"/>
                </a:lnTo>
                <a:lnTo>
                  <a:pt x="26428" y="576125"/>
                </a:lnTo>
                <a:lnTo>
                  <a:pt x="0" y="628981"/>
                </a:lnTo>
                <a:lnTo>
                  <a:pt x="142710" y="697693"/>
                </a:lnTo>
                <a:close/>
              </a:path>
            </a:pathLst>
          </a:custGeom>
          <a:solidFill>
            <a:srgbClr val="00B050">
              <a:alpha val="60000"/>
            </a:srgbClr>
          </a:solidFill>
          <a:ln w="12700"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450244" y="3987196"/>
            <a:ext cx="142709" cy="184995"/>
          </a:xfrm>
          <a:custGeom>
            <a:avLst/>
            <a:gdLst>
              <a:gd name="connsiteX0" fmla="*/ 0 w 142709"/>
              <a:gd name="connsiteY0" fmla="*/ 21143 h 184995"/>
              <a:gd name="connsiteX1" fmla="*/ 105711 w 142709"/>
              <a:gd name="connsiteY1" fmla="*/ 0 h 184995"/>
              <a:gd name="connsiteX2" fmla="*/ 142709 w 142709"/>
              <a:gd name="connsiteY2" fmla="*/ 169138 h 184995"/>
              <a:gd name="connsiteX3" fmla="*/ 31713 w 142709"/>
              <a:gd name="connsiteY3" fmla="*/ 184995 h 184995"/>
              <a:gd name="connsiteX4" fmla="*/ 0 w 142709"/>
              <a:gd name="connsiteY4" fmla="*/ 21143 h 1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09" h="184995">
                <a:moveTo>
                  <a:pt x="0" y="21143"/>
                </a:moveTo>
                <a:lnTo>
                  <a:pt x="105711" y="0"/>
                </a:lnTo>
                <a:lnTo>
                  <a:pt x="142709" y="169138"/>
                </a:lnTo>
                <a:lnTo>
                  <a:pt x="31713" y="184995"/>
                </a:lnTo>
                <a:lnTo>
                  <a:pt x="0" y="21143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429101" y="4468181"/>
            <a:ext cx="105711" cy="216708"/>
          </a:xfrm>
          <a:custGeom>
            <a:avLst/>
            <a:gdLst>
              <a:gd name="connsiteX0" fmla="*/ 0 w 105711"/>
              <a:gd name="connsiteY0" fmla="*/ 0 h 216708"/>
              <a:gd name="connsiteX1" fmla="*/ 105711 w 105711"/>
              <a:gd name="connsiteY1" fmla="*/ 42285 h 216708"/>
              <a:gd name="connsiteX2" fmla="*/ 63427 w 105711"/>
              <a:gd name="connsiteY2" fmla="*/ 216708 h 216708"/>
              <a:gd name="connsiteX3" fmla="*/ 10571 w 105711"/>
              <a:gd name="connsiteY3" fmla="*/ 200851 h 216708"/>
              <a:gd name="connsiteX4" fmla="*/ 0 w 105711"/>
              <a:gd name="connsiteY4" fmla="*/ 0 h 21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11" h="216708">
                <a:moveTo>
                  <a:pt x="0" y="0"/>
                </a:moveTo>
                <a:lnTo>
                  <a:pt x="105711" y="42285"/>
                </a:lnTo>
                <a:lnTo>
                  <a:pt x="63427" y="216708"/>
                </a:lnTo>
                <a:lnTo>
                  <a:pt x="10571" y="20085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77933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356134" y="4462895"/>
            <a:ext cx="137424" cy="232564"/>
          </a:xfrm>
          <a:custGeom>
            <a:avLst/>
            <a:gdLst>
              <a:gd name="connsiteX0" fmla="*/ 132139 w 137424"/>
              <a:gd name="connsiteY0" fmla="*/ 0 h 232564"/>
              <a:gd name="connsiteX1" fmla="*/ 0 w 137424"/>
              <a:gd name="connsiteY1" fmla="*/ 36999 h 232564"/>
              <a:gd name="connsiteX2" fmla="*/ 36999 w 137424"/>
              <a:gd name="connsiteY2" fmla="*/ 232564 h 232564"/>
              <a:gd name="connsiteX3" fmla="*/ 137424 w 137424"/>
              <a:gd name="connsiteY3" fmla="*/ 216707 h 232564"/>
              <a:gd name="connsiteX4" fmla="*/ 132139 w 137424"/>
              <a:gd name="connsiteY4" fmla="*/ 0 h 23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24" h="232564">
                <a:moveTo>
                  <a:pt x="132139" y="0"/>
                </a:moveTo>
                <a:lnTo>
                  <a:pt x="0" y="36999"/>
                </a:lnTo>
                <a:lnTo>
                  <a:pt x="36999" y="232564"/>
                </a:lnTo>
                <a:lnTo>
                  <a:pt x="137424" y="216707"/>
                </a:lnTo>
                <a:lnTo>
                  <a:pt x="132139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53826" y="4711317"/>
            <a:ext cx="258992" cy="126853"/>
          </a:xfrm>
          <a:custGeom>
            <a:avLst/>
            <a:gdLst>
              <a:gd name="connsiteX0" fmla="*/ 0 w 258992"/>
              <a:gd name="connsiteY0" fmla="*/ 0 h 126853"/>
              <a:gd name="connsiteX1" fmla="*/ 10571 w 258992"/>
              <a:gd name="connsiteY1" fmla="*/ 126853 h 126853"/>
              <a:gd name="connsiteX2" fmla="*/ 258992 w 258992"/>
              <a:gd name="connsiteY2" fmla="*/ 110996 h 126853"/>
              <a:gd name="connsiteX3" fmla="*/ 258992 w 258992"/>
              <a:gd name="connsiteY3" fmla="*/ 0 h 126853"/>
              <a:gd name="connsiteX4" fmla="*/ 0 w 258992"/>
              <a:gd name="connsiteY4" fmla="*/ 0 h 12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992" h="126853">
                <a:moveTo>
                  <a:pt x="0" y="0"/>
                </a:moveTo>
                <a:lnTo>
                  <a:pt x="10571" y="126853"/>
                </a:lnTo>
                <a:lnTo>
                  <a:pt x="258992" y="110996"/>
                </a:lnTo>
                <a:lnTo>
                  <a:pt x="25899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77933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811722" y="3358216"/>
            <a:ext cx="332990" cy="354132"/>
          </a:xfrm>
          <a:custGeom>
            <a:avLst/>
            <a:gdLst>
              <a:gd name="connsiteX0" fmla="*/ 126854 w 332990"/>
              <a:gd name="connsiteY0" fmla="*/ 354132 h 354132"/>
              <a:gd name="connsiteX1" fmla="*/ 79284 w 332990"/>
              <a:gd name="connsiteY1" fmla="*/ 332990 h 354132"/>
              <a:gd name="connsiteX2" fmla="*/ 95140 w 332990"/>
              <a:gd name="connsiteY2" fmla="*/ 301276 h 354132"/>
              <a:gd name="connsiteX3" fmla="*/ 0 w 332990"/>
              <a:gd name="connsiteY3" fmla="*/ 248421 h 354132"/>
              <a:gd name="connsiteX4" fmla="*/ 142710 w 332990"/>
              <a:gd name="connsiteY4" fmla="*/ 0 h 354132"/>
              <a:gd name="connsiteX5" fmla="*/ 332990 w 332990"/>
              <a:gd name="connsiteY5" fmla="*/ 89854 h 354132"/>
              <a:gd name="connsiteX6" fmla="*/ 221993 w 332990"/>
              <a:gd name="connsiteY6" fmla="*/ 221993 h 354132"/>
              <a:gd name="connsiteX7" fmla="*/ 126854 w 332990"/>
              <a:gd name="connsiteY7" fmla="*/ 354132 h 35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990" h="354132">
                <a:moveTo>
                  <a:pt x="126854" y="354132"/>
                </a:moveTo>
                <a:lnTo>
                  <a:pt x="79284" y="332990"/>
                </a:lnTo>
                <a:lnTo>
                  <a:pt x="95140" y="301276"/>
                </a:lnTo>
                <a:lnTo>
                  <a:pt x="0" y="248421"/>
                </a:lnTo>
                <a:lnTo>
                  <a:pt x="142710" y="0"/>
                </a:lnTo>
                <a:lnTo>
                  <a:pt x="332990" y="89854"/>
                </a:lnTo>
                <a:lnTo>
                  <a:pt x="221993" y="221993"/>
                </a:lnTo>
                <a:lnTo>
                  <a:pt x="126854" y="354132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77933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477702" y="3072795"/>
            <a:ext cx="158566" cy="116283"/>
          </a:xfrm>
          <a:custGeom>
            <a:avLst/>
            <a:gdLst>
              <a:gd name="connsiteX0" fmla="*/ 26427 w 158566"/>
              <a:gd name="connsiteY0" fmla="*/ 116283 h 116283"/>
              <a:gd name="connsiteX1" fmla="*/ 0 w 158566"/>
              <a:gd name="connsiteY1" fmla="*/ 42285 h 116283"/>
              <a:gd name="connsiteX2" fmla="*/ 132138 w 158566"/>
              <a:gd name="connsiteY2" fmla="*/ 0 h 116283"/>
              <a:gd name="connsiteX3" fmla="*/ 158566 w 158566"/>
              <a:gd name="connsiteY3" fmla="*/ 73998 h 116283"/>
              <a:gd name="connsiteX4" fmla="*/ 26427 w 158566"/>
              <a:gd name="connsiteY4" fmla="*/ 116283 h 11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66" h="116283">
                <a:moveTo>
                  <a:pt x="26427" y="116283"/>
                </a:moveTo>
                <a:lnTo>
                  <a:pt x="0" y="42285"/>
                </a:lnTo>
                <a:lnTo>
                  <a:pt x="132138" y="0"/>
                </a:lnTo>
                <a:lnTo>
                  <a:pt x="158566" y="73998"/>
                </a:lnTo>
                <a:lnTo>
                  <a:pt x="26427" y="116283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77933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663106" y="4827948"/>
            <a:ext cx="754055" cy="459367"/>
          </a:xfrm>
          <a:custGeom>
            <a:avLst/>
            <a:gdLst>
              <a:gd name="connsiteX0" fmla="*/ 177680 w 754055"/>
              <a:gd name="connsiteY0" fmla="*/ 0 h 459367"/>
              <a:gd name="connsiteX1" fmla="*/ 0 w 754055"/>
              <a:gd name="connsiteY1" fmla="*/ 99674 h 459367"/>
              <a:gd name="connsiteX2" fmla="*/ 112675 w 754055"/>
              <a:gd name="connsiteY2" fmla="*/ 286021 h 459367"/>
              <a:gd name="connsiteX3" fmla="*/ 281687 w 754055"/>
              <a:gd name="connsiteY3" fmla="*/ 186347 h 459367"/>
              <a:gd name="connsiteX4" fmla="*/ 368360 w 754055"/>
              <a:gd name="connsiteY4" fmla="*/ 459367 h 459367"/>
              <a:gd name="connsiteX5" fmla="*/ 684717 w 754055"/>
              <a:gd name="connsiteY5" fmla="*/ 359693 h 459367"/>
              <a:gd name="connsiteX6" fmla="*/ 663048 w 754055"/>
              <a:gd name="connsiteY6" fmla="*/ 320691 h 459367"/>
              <a:gd name="connsiteX7" fmla="*/ 754055 w 754055"/>
              <a:gd name="connsiteY7" fmla="*/ 320691 h 459367"/>
              <a:gd name="connsiteX8" fmla="*/ 749721 w 754055"/>
              <a:gd name="connsiteY8" fmla="*/ 147345 h 459367"/>
              <a:gd name="connsiteX9" fmla="*/ 611044 w 754055"/>
              <a:gd name="connsiteY9" fmla="*/ 151678 h 459367"/>
              <a:gd name="connsiteX10" fmla="*/ 580709 w 754055"/>
              <a:gd name="connsiteY10" fmla="*/ 82340 h 459367"/>
              <a:gd name="connsiteX11" fmla="*/ 277353 w 754055"/>
              <a:gd name="connsiteY11" fmla="*/ 160346 h 459367"/>
              <a:gd name="connsiteX12" fmla="*/ 177680 w 754055"/>
              <a:gd name="connsiteY12" fmla="*/ 0 h 45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055" h="459367">
                <a:moveTo>
                  <a:pt x="177680" y="0"/>
                </a:moveTo>
                <a:lnTo>
                  <a:pt x="0" y="99674"/>
                </a:lnTo>
                <a:lnTo>
                  <a:pt x="112675" y="286021"/>
                </a:lnTo>
                <a:lnTo>
                  <a:pt x="281687" y="186347"/>
                </a:lnTo>
                <a:lnTo>
                  <a:pt x="368360" y="459367"/>
                </a:lnTo>
                <a:lnTo>
                  <a:pt x="684717" y="359693"/>
                </a:lnTo>
                <a:lnTo>
                  <a:pt x="663048" y="320691"/>
                </a:lnTo>
                <a:lnTo>
                  <a:pt x="754055" y="320691"/>
                </a:lnTo>
                <a:lnTo>
                  <a:pt x="749721" y="147345"/>
                </a:lnTo>
                <a:lnTo>
                  <a:pt x="611044" y="151678"/>
                </a:lnTo>
                <a:lnTo>
                  <a:pt x="580709" y="82340"/>
                </a:lnTo>
                <a:lnTo>
                  <a:pt x="277353" y="160346"/>
                </a:lnTo>
                <a:lnTo>
                  <a:pt x="17768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867901" y="2977481"/>
            <a:ext cx="416030" cy="472368"/>
          </a:xfrm>
          <a:custGeom>
            <a:avLst/>
            <a:gdLst>
              <a:gd name="connsiteX0" fmla="*/ 0 w 416030"/>
              <a:gd name="connsiteY0" fmla="*/ 99674 h 472368"/>
              <a:gd name="connsiteX1" fmla="*/ 273020 w 416030"/>
              <a:gd name="connsiteY1" fmla="*/ 0 h 472368"/>
              <a:gd name="connsiteX2" fmla="*/ 416030 w 416030"/>
              <a:gd name="connsiteY2" fmla="*/ 377028 h 472368"/>
              <a:gd name="connsiteX3" fmla="*/ 138677 w 416030"/>
              <a:gd name="connsiteY3" fmla="*/ 472368 h 472368"/>
              <a:gd name="connsiteX4" fmla="*/ 0 w 416030"/>
              <a:gd name="connsiteY4" fmla="*/ 99674 h 47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30" h="472368">
                <a:moveTo>
                  <a:pt x="0" y="99674"/>
                </a:moveTo>
                <a:lnTo>
                  <a:pt x="273020" y="0"/>
                </a:lnTo>
                <a:lnTo>
                  <a:pt x="416030" y="377028"/>
                </a:lnTo>
                <a:lnTo>
                  <a:pt x="138677" y="472368"/>
                </a:lnTo>
                <a:lnTo>
                  <a:pt x="0" y="99674"/>
                </a:lnTo>
                <a:close/>
              </a:path>
            </a:pathLst>
          </a:cu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3681554" y="2687127"/>
            <a:ext cx="225350" cy="260019"/>
          </a:xfrm>
          <a:custGeom>
            <a:avLst/>
            <a:gdLst>
              <a:gd name="connsiteX0" fmla="*/ 82340 w 225350"/>
              <a:gd name="connsiteY0" fmla="*/ 0 h 260019"/>
              <a:gd name="connsiteX1" fmla="*/ 225350 w 225350"/>
              <a:gd name="connsiteY1" fmla="*/ 56337 h 260019"/>
              <a:gd name="connsiteX2" fmla="*/ 138677 w 225350"/>
              <a:gd name="connsiteY2" fmla="*/ 260019 h 260019"/>
              <a:gd name="connsiteX3" fmla="*/ 0 w 225350"/>
              <a:gd name="connsiteY3" fmla="*/ 199348 h 260019"/>
              <a:gd name="connsiteX4" fmla="*/ 82340 w 225350"/>
              <a:gd name="connsiteY4" fmla="*/ 0 h 26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50" h="260019">
                <a:moveTo>
                  <a:pt x="82340" y="0"/>
                </a:moveTo>
                <a:lnTo>
                  <a:pt x="225350" y="56337"/>
                </a:lnTo>
                <a:lnTo>
                  <a:pt x="138677" y="260019"/>
                </a:lnTo>
                <a:lnTo>
                  <a:pt x="0" y="199348"/>
                </a:lnTo>
                <a:lnTo>
                  <a:pt x="82340" y="0"/>
                </a:lnTo>
                <a:close/>
              </a:path>
            </a:pathLst>
          </a:custGeom>
          <a:solidFill>
            <a:srgbClr val="FF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929687" y="2830136"/>
            <a:ext cx="199348" cy="368360"/>
          </a:xfrm>
          <a:custGeom>
            <a:avLst/>
            <a:gdLst>
              <a:gd name="connsiteX0" fmla="*/ 0 w 199348"/>
              <a:gd name="connsiteY0" fmla="*/ 30336 h 368360"/>
              <a:gd name="connsiteX1" fmla="*/ 86673 w 199348"/>
              <a:gd name="connsiteY1" fmla="*/ 0 h 368360"/>
              <a:gd name="connsiteX2" fmla="*/ 199348 w 199348"/>
              <a:gd name="connsiteY2" fmla="*/ 333691 h 368360"/>
              <a:gd name="connsiteX3" fmla="*/ 99674 w 199348"/>
              <a:gd name="connsiteY3" fmla="*/ 368360 h 368360"/>
              <a:gd name="connsiteX4" fmla="*/ 0 w 199348"/>
              <a:gd name="connsiteY4" fmla="*/ 30336 h 36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348" h="368360">
                <a:moveTo>
                  <a:pt x="0" y="30336"/>
                </a:moveTo>
                <a:lnTo>
                  <a:pt x="86673" y="0"/>
                </a:lnTo>
                <a:lnTo>
                  <a:pt x="199348" y="333691"/>
                </a:lnTo>
                <a:lnTo>
                  <a:pt x="99674" y="368360"/>
                </a:lnTo>
                <a:lnTo>
                  <a:pt x="0" y="30336"/>
                </a:lnTo>
                <a:close/>
              </a:path>
            </a:pathLst>
          </a:custGeom>
          <a:solidFill>
            <a:srgbClr val="FF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304349" y="3085813"/>
            <a:ext cx="380559" cy="264277"/>
          </a:xfrm>
          <a:custGeom>
            <a:avLst/>
            <a:gdLst>
              <a:gd name="connsiteX0" fmla="*/ 31713 w 380559"/>
              <a:gd name="connsiteY0" fmla="*/ 0 h 264277"/>
              <a:gd name="connsiteX1" fmla="*/ 380559 w 380559"/>
              <a:gd name="connsiteY1" fmla="*/ 63426 h 264277"/>
              <a:gd name="connsiteX2" fmla="*/ 348846 w 380559"/>
              <a:gd name="connsiteY2" fmla="*/ 264277 h 264277"/>
              <a:gd name="connsiteX3" fmla="*/ 0 w 380559"/>
              <a:gd name="connsiteY3" fmla="*/ 200850 h 264277"/>
              <a:gd name="connsiteX4" fmla="*/ 31713 w 380559"/>
              <a:gd name="connsiteY4" fmla="*/ 0 h 2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559" h="264277">
                <a:moveTo>
                  <a:pt x="31713" y="0"/>
                </a:moveTo>
                <a:lnTo>
                  <a:pt x="380559" y="63426"/>
                </a:lnTo>
                <a:lnTo>
                  <a:pt x="348846" y="264277"/>
                </a:lnTo>
                <a:lnTo>
                  <a:pt x="0" y="200850"/>
                </a:lnTo>
                <a:lnTo>
                  <a:pt x="31713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435821" y="3462666"/>
            <a:ext cx="412273" cy="470414"/>
          </a:xfrm>
          <a:custGeom>
            <a:avLst/>
            <a:gdLst>
              <a:gd name="connsiteX0" fmla="*/ 211422 w 412273"/>
              <a:gd name="connsiteY0" fmla="*/ 0 h 470414"/>
              <a:gd name="connsiteX1" fmla="*/ 412273 w 412273"/>
              <a:gd name="connsiteY1" fmla="*/ 95140 h 470414"/>
              <a:gd name="connsiteX2" fmla="*/ 195566 w 412273"/>
              <a:gd name="connsiteY2" fmla="*/ 470414 h 470414"/>
              <a:gd name="connsiteX3" fmla="*/ 0 w 412273"/>
              <a:gd name="connsiteY3" fmla="*/ 369988 h 470414"/>
              <a:gd name="connsiteX4" fmla="*/ 211422 w 412273"/>
              <a:gd name="connsiteY4" fmla="*/ 0 h 47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273" h="470414">
                <a:moveTo>
                  <a:pt x="211422" y="0"/>
                </a:moveTo>
                <a:lnTo>
                  <a:pt x="412273" y="95140"/>
                </a:lnTo>
                <a:lnTo>
                  <a:pt x="195566" y="470414"/>
                </a:lnTo>
                <a:lnTo>
                  <a:pt x="0" y="369988"/>
                </a:lnTo>
                <a:lnTo>
                  <a:pt x="21142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864180" y="2339176"/>
            <a:ext cx="146176" cy="607427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98" y="1686318"/>
            <a:ext cx="1259308" cy="40009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defTabSz="914400"/>
            <a:r>
              <a:rPr lang="en-GB" sz="1000" smtClean="0">
                <a:solidFill>
                  <a:prstClr val="white"/>
                </a:solidFill>
              </a:rPr>
              <a:t>H05 Primary Substation</a:t>
            </a:r>
            <a:endParaRPr lang="en-GB" sz="1000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3327544" y="2009726"/>
            <a:ext cx="461987" cy="767600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5082" y="1692855"/>
            <a:ext cx="1171822" cy="40009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defTabSz="914400"/>
            <a:r>
              <a:rPr lang="en-GB" sz="1000" smtClean="0">
                <a:solidFill>
                  <a:prstClr val="white"/>
                </a:solidFill>
              </a:rPr>
              <a:t>H06 Distribution Substation</a:t>
            </a:r>
            <a:endParaRPr lang="en-GB" sz="1000">
              <a:solidFill>
                <a:prstClr val="white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 flipH="1">
            <a:off x="4075916" y="2339176"/>
            <a:ext cx="788723" cy="868948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00814" y="2136792"/>
            <a:ext cx="1241144" cy="329907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>
            <a:defPPr>
              <a:defRPr lang="en-US"/>
            </a:defPPr>
            <a:lvl1pPr algn="ctr"/>
          </a:lstStyle>
          <a:p>
            <a:r>
              <a:rPr lang="en-GB" sz="1000" b="1" dirty="0">
                <a:latin typeface="Arial"/>
                <a:cs typeface="Arial"/>
              </a:rPr>
              <a:t>H01 CUB Building</a:t>
            </a:r>
          </a:p>
        </p:txBody>
      </p:sp>
      <p:sp>
        <p:nvSpPr>
          <p:cNvPr id="32" name="Freeform 31"/>
          <p:cNvSpPr/>
          <p:nvPr/>
        </p:nvSpPr>
        <p:spPr>
          <a:xfrm flipH="1">
            <a:off x="4739929" y="3120365"/>
            <a:ext cx="376447" cy="426614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81431" y="2712130"/>
            <a:ext cx="1124329" cy="553988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 defTabSz="914400">
              <a:defRPr sz="1000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G04 </a:t>
            </a:r>
            <a:r>
              <a:rPr lang="en-GB" dirty="0" err="1"/>
              <a:t>Cryo</a:t>
            </a:r>
            <a:r>
              <a:rPr lang="en-GB" dirty="0"/>
              <a:t> Compressor Building</a:t>
            </a:r>
          </a:p>
        </p:txBody>
      </p:sp>
      <p:sp>
        <p:nvSpPr>
          <p:cNvPr id="34" name="Freeform 33"/>
          <p:cNvSpPr/>
          <p:nvPr/>
        </p:nvSpPr>
        <p:spPr>
          <a:xfrm flipH="1">
            <a:off x="5915803" y="2508447"/>
            <a:ext cx="280112" cy="1646949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88293" y="2337973"/>
            <a:ext cx="1219563" cy="400099"/>
          </a:xfrm>
          <a:prstGeom prst="rect">
            <a:avLst/>
          </a:prstGeom>
          <a:solidFill>
            <a:srgbClr val="D513AB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/>
          <a:p>
            <a:pPr algn="ctr" defTabSz="914400"/>
            <a:r>
              <a:rPr lang="en-GB" sz="10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G02 Klystron Gallery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09560" y="4957603"/>
            <a:ext cx="957493" cy="400099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/>
          <a:p>
            <a:pPr algn="ctr" defTabSz="914400"/>
            <a:r>
              <a:rPr lang="en-GB" sz="10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G01 Linac Tunnel</a:t>
            </a:r>
          </a:p>
        </p:txBody>
      </p:sp>
      <p:sp>
        <p:nvSpPr>
          <p:cNvPr id="38" name="Freeform 37"/>
          <p:cNvSpPr/>
          <p:nvPr/>
        </p:nvSpPr>
        <p:spPr>
          <a:xfrm flipV="1">
            <a:off x="2681162" y="4575655"/>
            <a:ext cx="45719" cy="654350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60090" y="5129978"/>
            <a:ext cx="1374721" cy="400099"/>
          </a:xfrm>
          <a:prstGeom prst="rect">
            <a:avLst/>
          </a:prstGeom>
          <a:solidFill>
            <a:srgbClr val="00B050"/>
          </a:solidFill>
          <a:ln>
            <a:solidFill>
              <a:srgbClr val="77933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sv-SE"/>
            </a:defPPr>
            <a:lvl1pPr algn="ct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r>
              <a:rPr lang="en-GB" dirty="0">
                <a:solidFill>
                  <a:prstClr val="white"/>
                </a:solidFill>
              </a:rPr>
              <a:t>D01 </a:t>
            </a:r>
            <a:endParaRPr lang="en-GB" dirty="0" smtClean="0">
              <a:solidFill>
                <a:prstClr val="white"/>
              </a:solidFill>
            </a:endParaRPr>
          </a:p>
          <a:p>
            <a:pPr defTabSz="914400"/>
            <a:r>
              <a:rPr lang="en-GB" dirty="0" smtClean="0">
                <a:solidFill>
                  <a:prstClr val="white"/>
                </a:solidFill>
              </a:rPr>
              <a:t>Experimental </a:t>
            </a:r>
            <a:r>
              <a:rPr lang="en-GB" dirty="0">
                <a:solidFill>
                  <a:prstClr val="white"/>
                </a:solidFill>
              </a:rPr>
              <a:t>Hall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3362" y="4155395"/>
            <a:ext cx="1141196" cy="400099"/>
          </a:xfrm>
          <a:prstGeom prst="rect">
            <a:avLst/>
          </a:prstGeom>
          <a:solidFill>
            <a:srgbClr val="00B050"/>
          </a:solidFill>
          <a:ln>
            <a:solidFill>
              <a:srgbClr val="77933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sv-SE"/>
            </a:defPPr>
            <a:lvl1pPr algn="ct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r>
              <a:rPr lang="en-GB" dirty="0">
                <a:solidFill>
                  <a:prstClr val="white"/>
                </a:solidFill>
              </a:rPr>
              <a:t>D02 Target Building</a:t>
            </a:r>
          </a:p>
        </p:txBody>
      </p:sp>
      <p:sp>
        <p:nvSpPr>
          <p:cNvPr id="42" name="Freeform 41"/>
          <p:cNvSpPr/>
          <p:nvPr/>
        </p:nvSpPr>
        <p:spPr>
          <a:xfrm flipH="1">
            <a:off x="3154936" y="3546978"/>
            <a:ext cx="78886" cy="557187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1811723" y="2830136"/>
            <a:ext cx="424332" cy="640410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324422" y="2091750"/>
            <a:ext cx="290369" cy="1585953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85901" y="1691652"/>
            <a:ext cx="1084702" cy="400099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sv-SE"/>
            </a:defPPr>
            <a:lvl1pPr algn="ct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r>
              <a:rPr lang="en-GB" dirty="0">
                <a:solidFill>
                  <a:prstClr val="white"/>
                </a:solidFill>
              </a:rPr>
              <a:t>E02 Beam Line Gallery</a:t>
            </a:r>
          </a:p>
        </p:txBody>
      </p:sp>
      <p:sp>
        <p:nvSpPr>
          <p:cNvPr id="56" name="Freeform 55"/>
          <p:cNvSpPr/>
          <p:nvPr/>
        </p:nvSpPr>
        <p:spPr>
          <a:xfrm flipV="1">
            <a:off x="6273801" y="5116800"/>
            <a:ext cx="854376" cy="427260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86801" y="5527954"/>
            <a:ext cx="1466399" cy="553988"/>
          </a:xfrm>
          <a:prstGeom prst="rect">
            <a:avLst/>
          </a:prstGeom>
          <a:solidFill>
            <a:srgbClr val="CCFFCC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 defTabSz="91440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F03 Logistic </a:t>
            </a:r>
            <a:r>
              <a:rPr lang="en-GB" dirty="0" smtClean="0"/>
              <a:t>Centre/</a:t>
            </a:r>
            <a:r>
              <a:rPr lang="en-GB" dirty="0"/>
              <a:t>Shipping &amp; Receiving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90794" y="1505812"/>
            <a:ext cx="1051164" cy="400099"/>
          </a:xfrm>
          <a:prstGeom prst="rect">
            <a:avLst/>
          </a:prstGeom>
          <a:solidFill>
            <a:srgbClr val="CCFFCC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 defTabSz="91440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H09 Waste Storage</a:t>
            </a:r>
          </a:p>
        </p:txBody>
      </p:sp>
      <p:sp>
        <p:nvSpPr>
          <p:cNvPr id="60" name="Freeform 59"/>
          <p:cNvSpPr/>
          <p:nvPr/>
        </p:nvSpPr>
        <p:spPr>
          <a:xfrm flipH="1">
            <a:off x="5641958" y="3363500"/>
            <a:ext cx="1122909" cy="277957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342295" y="3204462"/>
            <a:ext cx="1074865" cy="400099"/>
          </a:xfrm>
          <a:prstGeom prst="rect">
            <a:avLst/>
          </a:prstGeom>
          <a:solidFill>
            <a:srgbClr val="984807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 defTabSz="91440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H10 Sprinkler Central</a:t>
            </a:r>
          </a:p>
        </p:txBody>
      </p:sp>
      <p:sp>
        <p:nvSpPr>
          <p:cNvPr id="62" name="Freeform 61"/>
          <p:cNvSpPr/>
          <p:nvPr/>
        </p:nvSpPr>
        <p:spPr>
          <a:xfrm>
            <a:off x="208970" y="4725438"/>
            <a:ext cx="380559" cy="264277"/>
          </a:xfrm>
          <a:custGeom>
            <a:avLst/>
            <a:gdLst>
              <a:gd name="connsiteX0" fmla="*/ 31713 w 380559"/>
              <a:gd name="connsiteY0" fmla="*/ 0 h 264277"/>
              <a:gd name="connsiteX1" fmla="*/ 380559 w 380559"/>
              <a:gd name="connsiteY1" fmla="*/ 63426 h 264277"/>
              <a:gd name="connsiteX2" fmla="*/ 348846 w 380559"/>
              <a:gd name="connsiteY2" fmla="*/ 264277 h 264277"/>
              <a:gd name="connsiteX3" fmla="*/ 0 w 380559"/>
              <a:gd name="connsiteY3" fmla="*/ 200850 h 264277"/>
              <a:gd name="connsiteX4" fmla="*/ 31713 w 380559"/>
              <a:gd name="connsiteY4" fmla="*/ 0 h 2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559" h="264277">
                <a:moveTo>
                  <a:pt x="31713" y="0"/>
                </a:moveTo>
                <a:lnTo>
                  <a:pt x="380559" y="63426"/>
                </a:lnTo>
                <a:lnTo>
                  <a:pt x="348846" y="264277"/>
                </a:lnTo>
                <a:lnTo>
                  <a:pt x="0" y="200850"/>
                </a:lnTo>
                <a:lnTo>
                  <a:pt x="31713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Freeform 62"/>
          <p:cNvSpPr/>
          <p:nvPr/>
        </p:nvSpPr>
        <p:spPr>
          <a:xfrm flipH="1" flipV="1">
            <a:off x="384476" y="4857577"/>
            <a:ext cx="205053" cy="522362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3854" y="5209468"/>
            <a:ext cx="1132307" cy="400099"/>
          </a:xfrm>
          <a:prstGeom prst="rect">
            <a:avLst/>
          </a:prstGeom>
          <a:solidFill>
            <a:srgbClr val="CCFFCC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/>
          <a:p>
            <a:pPr algn="ctr" defTabSz="914400"/>
            <a:r>
              <a:rPr lang="en-GB"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F04 Guard House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26737" y="3410630"/>
            <a:ext cx="957493" cy="400099"/>
          </a:xfrm>
          <a:prstGeom prst="rect">
            <a:avLst/>
          </a:prstGeom>
          <a:solidFill>
            <a:srgbClr val="00B050"/>
          </a:solidFill>
          <a:ln>
            <a:solidFill>
              <a:srgbClr val="77933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/>
          <a:p>
            <a:pPr algn="ctr" defTabSz="914400"/>
            <a:r>
              <a:rPr lang="en-GB" sz="10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D03 Exp. Hall 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818665" y="1636628"/>
            <a:ext cx="1171822" cy="40009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defTabSz="914400"/>
            <a:r>
              <a:rPr lang="en-GB" sz="1000" smtClean="0">
                <a:solidFill>
                  <a:prstClr val="white"/>
                </a:solidFill>
              </a:rPr>
              <a:t>MEP in progress</a:t>
            </a:r>
            <a:endParaRPr lang="en-GB" sz="1000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833968" y="2406152"/>
            <a:ext cx="1171822" cy="246211"/>
          </a:xfrm>
          <a:prstGeom prst="rect">
            <a:avLst/>
          </a:prstGeom>
          <a:solidFill>
            <a:srgbClr val="D513AB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 defTabSz="914400">
              <a:defRPr sz="1000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Internal finishes</a:t>
            </a:r>
            <a:endParaRPr lang="en-GB" dirty="0"/>
          </a:p>
        </p:txBody>
      </p:sp>
      <p:sp>
        <p:nvSpPr>
          <p:cNvPr id="67" name="TextBox 66"/>
          <p:cNvSpPr txBox="1"/>
          <p:nvPr/>
        </p:nvSpPr>
        <p:spPr>
          <a:xfrm>
            <a:off x="7845259" y="2713970"/>
            <a:ext cx="1171822" cy="400099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>
            <a:defPPr>
              <a:defRPr lang="en-US"/>
            </a:defPPr>
            <a:lvl1pPr algn="ctr">
              <a:defRPr sz="1000" b="1">
                <a:latin typeface="Arial"/>
                <a:cs typeface="Arial"/>
              </a:defRPr>
            </a:lvl1pPr>
          </a:lstStyle>
          <a:p>
            <a:r>
              <a:rPr lang="en-GB" dirty="0" smtClean="0"/>
              <a:t>Roofing </a:t>
            </a:r>
            <a:r>
              <a:rPr lang="en-GB" dirty="0"/>
              <a:t>&amp; </a:t>
            </a:r>
            <a:r>
              <a:rPr lang="en-GB" dirty="0" smtClean="0"/>
              <a:t>Facade</a:t>
            </a:r>
            <a:endParaRPr lang="en-GB" dirty="0"/>
          </a:p>
        </p:txBody>
      </p:sp>
      <p:sp>
        <p:nvSpPr>
          <p:cNvPr id="68" name="TextBox 67"/>
          <p:cNvSpPr txBox="1"/>
          <p:nvPr/>
        </p:nvSpPr>
        <p:spPr>
          <a:xfrm>
            <a:off x="7837311" y="3175676"/>
            <a:ext cx="1171821" cy="246211"/>
          </a:xfrm>
          <a:prstGeom prst="rect">
            <a:avLst/>
          </a:prstGeom>
          <a:solidFill>
            <a:srgbClr val="00B050"/>
          </a:solidFill>
          <a:ln>
            <a:solidFill>
              <a:srgbClr val="77933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 defTabSz="914400">
              <a:defRPr sz="1000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Concrete works</a:t>
            </a:r>
            <a:endParaRPr lang="en-GB" dirty="0"/>
          </a:p>
        </p:txBody>
      </p:sp>
      <p:sp>
        <p:nvSpPr>
          <p:cNvPr id="69" name="TextBox 68"/>
          <p:cNvSpPr txBox="1"/>
          <p:nvPr/>
        </p:nvSpPr>
        <p:spPr>
          <a:xfrm>
            <a:off x="7835847" y="4283796"/>
            <a:ext cx="1169311" cy="246211"/>
          </a:xfrm>
          <a:prstGeom prst="rect">
            <a:avLst/>
          </a:prstGeom>
          <a:solidFill>
            <a:srgbClr val="CCFFCC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 defTabSz="91440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Not started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0090" y="3398466"/>
            <a:ext cx="429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000">
                <a:solidFill>
                  <a:srgbClr val="FFFFFF"/>
                </a:solidFill>
                <a:latin typeface="Calibri"/>
              </a:rPr>
              <a:t>E03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87219" y="2558141"/>
            <a:ext cx="1168915" cy="553988"/>
          </a:xfrm>
          <a:prstGeom prst="rect">
            <a:avLst/>
          </a:prstGeom>
          <a:solidFill>
            <a:srgbClr val="00B050"/>
          </a:solidFill>
          <a:ln>
            <a:solidFill>
              <a:srgbClr val="77933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sv-SE"/>
            </a:defPPr>
            <a:lvl1pPr algn="ct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r>
              <a:rPr lang="en-GB" dirty="0">
                <a:solidFill>
                  <a:prstClr val="white"/>
                </a:solidFill>
              </a:rPr>
              <a:t>E01 Experimental Hall 3</a:t>
            </a:r>
          </a:p>
        </p:txBody>
      </p:sp>
      <p:sp>
        <p:nvSpPr>
          <p:cNvPr id="15" name="Freeform 14"/>
          <p:cNvSpPr/>
          <p:nvPr/>
        </p:nvSpPr>
        <p:spPr>
          <a:xfrm>
            <a:off x="2134142" y="3078081"/>
            <a:ext cx="338275" cy="285420"/>
          </a:xfrm>
          <a:custGeom>
            <a:avLst/>
            <a:gdLst>
              <a:gd name="connsiteX0" fmla="*/ 84569 w 338275"/>
              <a:gd name="connsiteY0" fmla="*/ 285420 h 285420"/>
              <a:gd name="connsiteX1" fmla="*/ 0 w 338275"/>
              <a:gd name="connsiteY1" fmla="*/ 179709 h 285420"/>
              <a:gd name="connsiteX2" fmla="*/ 280134 w 338275"/>
              <a:gd name="connsiteY2" fmla="*/ 0 h 285420"/>
              <a:gd name="connsiteX3" fmla="*/ 338275 w 338275"/>
              <a:gd name="connsiteY3" fmla="*/ 121568 h 285420"/>
              <a:gd name="connsiteX4" fmla="*/ 190280 w 338275"/>
              <a:gd name="connsiteY4" fmla="*/ 227279 h 285420"/>
              <a:gd name="connsiteX5" fmla="*/ 84569 w 338275"/>
              <a:gd name="connsiteY5" fmla="*/ 285420 h 28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275" h="285420">
                <a:moveTo>
                  <a:pt x="84569" y="285420"/>
                </a:moveTo>
                <a:lnTo>
                  <a:pt x="0" y="179709"/>
                </a:lnTo>
                <a:lnTo>
                  <a:pt x="280134" y="0"/>
                </a:lnTo>
                <a:lnTo>
                  <a:pt x="338275" y="121568"/>
                </a:lnTo>
                <a:lnTo>
                  <a:pt x="190280" y="227279"/>
                </a:lnTo>
                <a:lnTo>
                  <a:pt x="84569" y="28542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77933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390002" y="3025274"/>
            <a:ext cx="4290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800" dirty="0">
                <a:solidFill>
                  <a:srgbClr val="FFFFFF"/>
                </a:solidFill>
                <a:latin typeface="Calibri"/>
              </a:rPr>
              <a:t>E05</a:t>
            </a:r>
          </a:p>
        </p:txBody>
      </p:sp>
      <p:sp>
        <p:nvSpPr>
          <p:cNvPr id="71" name="Freeform 70"/>
          <p:cNvSpPr/>
          <p:nvPr/>
        </p:nvSpPr>
        <p:spPr>
          <a:xfrm flipH="1">
            <a:off x="2324419" y="2712130"/>
            <a:ext cx="356742" cy="492332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25929" y="2638831"/>
            <a:ext cx="801615" cy="246211"/>
          </a:xfrm>
          <a:prstGeom prst="rect">
            <a:avLst/>
          </a:prstGeom>
          <a:solidFill>
            <a:srgbClr val="00B050"/>
          </a:solidFill>
          <a:ln>
            <a:solidFill>
              <a:srgbClr val="77933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sv-SE"/>
            </a:defPPr>
            <a:lvl1pPr algn="ct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r>
              <a:rPr lang="en-GB" dirty="0">
                <a:solidFill>
                  <a:prstClr val="white"/>
                </a:solidFill>
              </a:rPr>
              <a:t>E04 Lab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879156" y="3789040"/>
            <a:ext cx="4141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800" dirty="0">
                <a:solidFill>
                  <a:prstClr val="black"/>
                </a:solidFill>
                <a:latin typeface="Calibri"/>
              </a:rPr>
              <a:t>D05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407139" y="4479711"/>
            <a:ext cx="371628" cy="21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800" dirty="0">
                <a:solidFill>
                  <a:srgbClr val="000000"/>
                </a:solidFill>
                <a:latin typeface="Calibri"/>
              </a:rPr>
              <a:t>D06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004283" y="4665839"/>
            <a:ext cx="4141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800" dirty="0">
                <a:solidFill>
                  <a:srgbClr val="FFFFFF"/>
                </a:solidFill>
                <a:latin typeface="Calibri"/>
              </a:rPr>
              <a:t>D07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814690" y="1174922"/>
            <a:ext cx="1171822" cy="40009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 defTabSz="914400">
              <a:defRPr sz="1000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Building complete</a:t>
            </a:r>
            <a:endParaRPr lang="en-GB" dirty="0"/>
          </a:p>
        </p:txBody>
      </p:sp>
      <p:sp>
        <p:nvSpPr>
          <p:cNvPr id="79" name="TextBox 78"/>
          <p:cNvSpPr txBox="1"/>
          <p:nvPr/>
        </p:nvSpPr>
        <p:spPr>
          <a:xfrm>
            <a:off x="7841285" y="3822090"/>
            <a:ext cx="1171821" cy="400099"/>
          </a:xfrm>
          <a:prstGeom prst="rect">
            <a:avLst/>
          </a:prstGeom>
          <a:solidFill>
            <a:srgbClr val="984807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 defTabSz="914400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Earthworks/</a:t>
            </a:r>
            <a:r>
              <a:rPr lang="en-GB" dirty="0" smtClean="0"/>
              <a:t>excavation</a:t>
            </a:r>
            <a:endParaRPr lang="en-GB" dirty="0"/>
          </a:p>
        </p:txBody>
      </p:sp>
      <p:grpSp>
        <p:nvGrpSpPr>
          <p:cNvPr id="50" name="Group 49"/>
          <p:cNvGrpSpPr/>
          <p:nvPr/>
        </p:nvGrpSpPr>
        <p:grpSpPr>
          <a:xfrm>
            <a:off x="2525929" y="4321910"/>
            <a:ext cx="891364" cy="394691"/>
            <a:chOff x="4145203" y="5841491"/>
            <a:chExt cx="802024" cy="319301"/>
          </a:xfrm>
        </p:grpSpPr>
        <p:sp>
          <p:nvSpPr>
            <p:cNvPr id="122" name="Rectangle 121"/>
            <p:cNvSpPr/>
            <p:nvPr/>
          </p:nvSpPr>
          <p:spPr>
            <a:xfrm>
              <a:off x="4148536" y="5970807"/>
              <a:ext cx="32656" cy="128571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148536" y="5940163"/>
              <a:ext cx="185986" cy="32656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335553" y="5841491"/>
              <a:ext cx="32656" cy="129315"/>
            </a:xfrm>
            <a:prstGeom prst="rect">
              <a:avLst/>
            </a:prstGeom>
            <a:solidFill>
              <a:srgbClr val="00B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4151937" y="5938149"/>
              <a:ext cx="589360" cy="45719"/>
            </a:xfrm>
            <a:prstGeom prst="rect">
              <a:avLst/>
            </a:prstGeom>
            <a:solidFill>
              <a:srgbClr val="00B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555310" y="5938149"/>
              <a:ext cx="172681" cy="34671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879603" y="5841491"/>
              <a:ext cx="32656" cy="129315"/>
            </a:xfrm>
            <a:prstGeom prst="rect">
              <a:avLst/>
            </a:prstGeom>
            <a:solidFill>
              <a:srgbClr val="00B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879603" y="5972820"/>
              <a:ext cx="32656" cy="115374"/>
            </a:xfrm>
            <a:prstGeom prst="rect">
              <a:avLst/>
            </a:prstGeom>
            <a:solidFill>
              <a:srgbClr val="00B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912258" y="6055538"/>
              <a:ext cx="34259" cy="32656"/>
            </a:xfrm>
            <a:prstGeom prst="rect">
              <a:avLst/>
            </a:prstGeom>
            <a:solidFill>
              <a:srgbClr val="00B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727991" y="5938148"/>
              <a:ext cx="151487" cy="34671"/>
            </a:xfrm>
            <a:prstGeom prst="rect">
              <a:avLst/>
            </a:prstGeom>
            <a:solidFill>
              <a:srgbClr val="00B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759687" y="5972819"/>
              <a:ext cx="32656" cy="115375"/>
            </a:xfrm>
            <a:prstGeom prst="rect">
              <a:avLst/>
            </a:prstGeom>
            <a:solidFill>
              <a:srgbClr val="00B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4759686" y="6088193"/>
              <a:ext cx="32657" cy="70431"/>
            </a:xfrm>
            <a:prstGeom prst="rect">
              <a:avLst/>
            </a:prstGeom>
            <a:solidFill>
              <a:srgbClr val="00B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4148293" y="5970293"/>
              <a:ext cx="614265" cy="188556"/>
            </a:xfrm>
            <a:custGeom>
              <a:avLst/>
              <a:gdLst>
                <a:gd name="connsiteX0" fmla="*/ 0 w 859971"/>
                <a:gd name="connsiteY0" fmla="*/ 179614 h 263979"/>
                <a:gd name="connsiteX1" fmla="*/ 51707 w 859971"/>
                <a:gd name="connsiteY1" fmla="*/ 179614 h 263979"/>
                <a:gd name="connsiteX2" fmla="*/ 48985 w 859971"/>
                <a:gd name="connsiteY2" fmla="*/ 0 h 263979"/>
                <a:gd name="connsiteX3" fmla="*/ 859971 w 859971"/>
                <a:gd name="connsiteY3" fmla="*/ 2722 h 263979"/>
                <a:gd name="connsiteX4" fmla="*/ 857250 w 859971"/>
                <a:gd name="connsiteY4" fmla="*/ 263979 h 263979"/>
                <a:gd name="connsiteX5" fmla="*/ 0 w 859971"/>
                <a:gd name="connsiteY5" fmla="*/ 263979 h 263979"/>
                <a:gd name="connsiteX6" fmla="*/ 0 w 859971"/>
                <a:gd name="connsiteY6" fmla="*/ 179614 h 26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9971" h="263979">
                  <a:moveTo>
                    <a:pt x="0" y="179614"/>
                  </a:moveTo>
                  <a:lnTo>
                    <a:pt x="51707" y="179614"/>
                  </a:lnTo>
                  <a:cubicBezTo>
                    <a:pt x="50800" y="119743"/>
                    <a:pt x="49892" y="59871"/>
                    <a:pt x="48985" y="0"/>
                  </a:cubicBezTo>
                  <a:lnTo>
                    <a:pt x="859971" y="2722"/>
                  </a:lnTo>
                  <a:lnTo>
                    <a:pt x="857250" y="263979"/>
                  </a:lnTo>
                  <a:lnTo>
                    <a:pt x="0" y="263979"/>
                  </a:lnTo>
                  <a:lnTo>
                    <a:pt x="0" y="179614"/>
                  </a:lnTo>
                  <a:close/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34" name="Freeform 133"/>
            <p:cNvSpPr/>
            <p:nvPr/>
          </p:nvSpPr>
          <p:spPr>
            <a:xfrm>
              <a:off x="4791716" y="5970292"/>
              <a:ext cx="155511" cy="190500"/>
            </a:xfrm>
            <a:custGeom>
              <a:avLst/>
              <a:gdLst>
                <a:gd name="connsiteX0" fmla="*/ 0 w 217715"/>
                <a:gd name="connsiteY0" fmla="*/ 0 h 266700"/>
                <a:gd name="connsiteX1" fmla="*/ 125186 w 217715"/>
                <a:gd name="connsiteY1" fmla="*/ 0 h 266700"/>
                <a:gd name="connsiteX2" fmla="*/ 127908 w 217715"/>
                <a:gd name="connsiteY2" fmla="*/ 166007 h 266700"/>
                <a:gd name="connsiteX3" fmla="*/ 214993 w 217715"/>
                <a:gd name="connsiteY3" fmla="*/ 166007 h 266700"/>
                <a:gd name="connsiteX4" fmla="*/ 217715 w 217715"/>
                <a:gd name="connsiteY4" fmla="*/ 263979 h 266700"/>
                <a:gd name="connsiteX5" fmla="*/ 2722 w 217715"/>
                <a:gd name="connsiteY5" fmla="*/ 266700 h 266700"/>
                <a:gd name="connsiteX6" fmla="*/ 0 w 217715"/>
                <a:gd name="connsiteY6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715" h="266700">
                  <a:moveTo>
                    <a:pt x="0" y="0"/>
                  </a:moveTo>
                  <a:lnTo>
                    <a:pt x="125186" y="0"/>
                  </a:lnTo>
                  <a:cubicBezTo>
                    <a:pt x="126093" y="55336"/>
                    <a:pt x="127001" y="110671"/>
                    <a:pt x="127908" y="166007"/>
                  </a:cubicBezTo>
                  <a:lnTo>
                    <a:pt x="214993" y="166007"/>
                  </a:lnTo>
                  <a:cubicBezTo>
                    <a:pt x="215900" y="198664"/>
                    <a:pt x="216808" y="231322"/>
                    <a:pt x="217715" y="263979"/>
                  </a:cubicBezTo>
                  <a:lnTo>
                    <a:pt x="2722" y="266700"/>
                  </a:lnTo>
                  <a:cubicBezTo>
                    <a:pt x="1815" y="177800"/>
                    <a:pt x="907" y="88900"/>
                    <a:pt x="0" y="0"/>
                  </a:cubicBezTo>
                  <a:close/>
                </a:path>
              </a:pathLst>
            </a:cu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4145203" y="5850216"/>
              <a:ext cx="189319" cy="8793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4368209" y="5841491"/>
              <a:ext cx="511269" cy="96658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4152762" y="5973151"/>
              <a:ext cx="32656" cy="115375"/>
            </a:xfrm>
            <a:prstGeom prst="rect">
              <a:avLst/>
            </a:prstGeom>
            <a:solidFill>
              <a:srgbClr val="00B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2219121" y="4642133"/>
            <a:ext cx="4141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800" dirty="0">
                <a:solidFill>
                  <a:srgbClr val="000000"/>
                </a:solidFill>
                <a:latin typeface="Calibri"/>
              </a:rPr>
              <a:t>D08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2738998" y="4061301"/>
            <a:ext cx="238614" cy="45719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3060655" y="4092385"/>
            <a:ext cx="210237" cy="45719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2768256" y="4061302"/>
            <a:ext cx="70334" cy="122196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2877135" y="4061301"/>
            <a:ext cx="238614" cy="45719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 rot="5400000">
            <a:off x="3079238" y="4074424"/>
            <a:ext cx="82281" cy="56050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3183143" y="4091931"/>
            <a:ext cx="210237" cy="45719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3350482" y="4091592"/>
            <a:ext cx="105119" cy="45719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2740310" y="4061193"/>
            <a:ext cx="237056" cy="45719"/>
          </a:xfrm>
          <a:prstGeom prst="rect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2768409" y="4061193"/>
            <a:ext cx="70844" cy="121569"/>
          </a:xfrm>
          <a:prstGeom prst="rect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2878423" y="4058018"/>
            <a:ext cx="237054" cy="45719"/>
          </a:xfrm>
          <a:prstGeom prst="rect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3023333" y="3967530"/>
            <a:ext cx="57219" cy="121570"/>
          </a:xfrm>
          <a:prstGeom prst="rect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3077606" y="4091355"/>
            <a:ext cx="189218" cy="48366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73" name="TextBox 72"/>
          <p:cNvSpPr txBox="1"/>
          <p:nvPr/>
        </p:nvSpPr>
        <p:spPr>
          <a:xfrm>
            <a:off x="3335944" y="3975015"/>
            <a:ext cx="4141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800" dirty="0" smtClean="0">
                <a:solidFill>
                  <a:schemeClr val="bg1"/>
                </a:solidFill>
                <a:latin typeface="Calibri"/>
              </a:rPr>
              <a:t>D04</a:t>
            </a:r>
            <a:endParaRPr lang="en-GB" sz="8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2976933" y="4187189"/>
            <a:ext cx="316337" cy="139689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2316141" y="4190459"/>
            <a:ext cx="410739" cy="150868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59" name="Freeform 158"/>
          <p:cNvSpPr/>
          <p:nvPr/>
        </p:nvSpPr>
        <p:spPr>
          <a:xfrm>
            <a:off x="3470994" y="4260038"/>
            <a:ext cx="484742" cy="151425"/>
          </a:xfrm>
          <a:custGeom>
            <a:avLst/>
            <a:gdLst>
              <a:gd name="connsiteX0" fmla="*/ 0 w 577901"/>
              <a:gd name="connsiteY0" fmla="*/ 0 h 193853"/>
              <a:gd name="connsiteX1" fmla="*/ 577901 w 577901"/>
              <a:gd name="connsiteY1" fmla="*/ 7315 h 193853"/>
              <a:gd name="connsiteX2" fmla="*/ 577901 w 577901"/>
              <a:gd name="connsiteY2" fmla="*/ 76809 h 193853"/>
              <a:gd name="connsiteX3" fmla="*/ 296266 w 577901"/>
              <a:gd name="connsiteY3" fmla="*/ 76809 h 193853"/>
              <a:gd name="connsiteX4" fmla="*/ 296266 w 577901"/>
              <a:gd name="connsiteY4" fmla="*/ 193853 h 193853"/>
              <a:gd name="connsiteX5" fmla="*/ 241402 w 577901"/>
              <a:gd name="connsiteY5" fmla="*/ 190195 h 193853"/>
              <a:gd name="connsiteX6" fmla="*/ 241402 w 577901"/>
              <a:gd name="connsiteY6" fmla="*/ 128016 h 193853"/>
              <a:gd name="connsiteX7" fmla="*/ 146304 w 577901"/>
              <a:gd name="connsiteY7" fmla="*/ 128016 h 193853"/>
              <a:gd name="connsiteX8" fmla="*/ 142647 w 577901"/>
              <a:gd name="connsiteY8" fmla="*/ 73152 h 193853"/>
              <a:gd name="connsiteX9" fmla="*/ 7315 w 577901"/>
              <a:gd name="connsiteY9" fmla="*/ 73152 h 193853"/>
              <a:gd name="connsiteX10" fmla="*/ 0 w 577901"/>
              <a:gd name="connsiteY10" fmla="*/ 0 h 19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7901" h="193853">
                <a:moveTo>
                  <a:pt x="0" y="0"/>
                </a:moveTo>
                <a:lnTo>
                  <a:pt x="577901" y="7315"/>
                </a:lnTo>
                <a:lnTo>
                  <a:pt x="577901" y="76809"/>
                </a:lnTo>
                <a:lnTo>
                  <a:pt x="296266" y="76809"/>
                </a:lnTo>
                <a:lnTo>
                  <a:pt x="296266" y="193853"/>
                </a:lnTo>
                <a:lnTo>
                  <a:pt x="241402" y="190195"/>
                </a:lnTo>
                <a:lnTo>
                  <a:pt x="241402" y="128016"/>
                </a:lnTo>
                <a:lnTo>
                  <a:pt x="146304" y="128016"/>
                </a:lnTo>
                <a:lnTo>
                  <a:pt x="142647" y="73152"/>
                </a:lnTo>
                <a:lnTo>
                  <a:pt x="7315" y="7315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4224165" y="4260038"/>
            <a:ext cx="302000" cy="66396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4526165" y="4260037"/>
            <a:ext cx="483201" cy="65713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2" name="Freeform 161"/>
          <p:cNvSpPr/>
          <p:nvPr/>
        </p:nvSpPr>
        <p:spPr>
          <a:xfrm>
            <a:off x="4544790" y="4325751"/>
            <a:ext cx="592121" cy="185710"/>
          </a:xfrm>
          <a:custGeom>
            <a:avLst/>
            <a:gdLst>
              <a:gd name="connsiteX0" fmla="*/ 0 w 705917"/>
              <a:gd name="connsiteY0" fmla="*/ 0 h 237744"/>
              <a:gd name="connsiteX1" fmla="*/ 0 w 705917"/>
              <a:gd name="connsiteY1" fmla="*/ 69494 h 237744"/>
              <a:gd name="connsiteX2" fmla="*/ 102413 w 705917"/>
              <a:gd name="connsiteY2" fmla="*/ 69494 h 237744"/>
              <a:gd name="connsiteX3" fmla="*/ 102413 w 705917"/>
              <a:gd name="connsiteY3" fmla="*/ 237744 h 237744"/>
              <a:gd name="connsiteX4" fmla="*/ 325527 w 705917"/>
              <a:gd name="connsiteY4" fmla="*/ 237744 h 237744"/>
              <a:gd name="connsiteX5" fmla="*/ 321869 w 705917"/>
              <a:gd name="connsiteY5" fmla="*/ 168249 h 237744"/>
              <a:gd name="connsiteX6" fmla="*/ 424282 w 705917"/>
              <a:gd name="connsiteY6" fmla="*/ 168249 h 237744"/>
              <a:gd name="connsiteX7" fmla="*/ 585216 w 705917"/>
              <a:gd name="connsiteY7" fmla="*/ 135331 h 237744"/>
              <a:gd name="connsiteX8" fmla="*/ 705917 w 705917"/>
              <a:gd name="connsiteY8" fmla="*/ 128016 h 237744"/>
              <a:gd name="connsiteX9" fmla="*/ 705917 w 705917"/>
              <a:gd name="connsiteY9" fmla="*/ 40233 h 237744"/>
              <a:gd name="connsiteX10" fmla="*/ 559613 w 705917"/>
              <a:gd name="connsiteY10" fmla="*/ 40233 h 237744"/>
              <a:gd name="connsiteX11" fmla="*/ 329184 w 705917"/>
              <a:gd name="connsiteY11" fmla="*/ 3657 h 237744"/>
              <a:gd name="connsiteX12" fmla="*/ 0 w 705917"/>
              <a:gd name="connsiteY12" fmla="*/ 0 h 23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5917" h="237744">
                <a:moveTo>
                  <a:pt x="0" y="0"/>
                </a:moveTo>
                <a:lnTo>
                  <a:pt x="0" y="69494"/>
                </a:lnTo>
                <a:lnTo>
                  <a:pt x="102413" y="69494"/>
                </a:lnTo>
                <a:lnTo>
                  <a:pt x="102413" y="237744"/>
                </a:lnTo>
                <a:lnTo>
                  <a:pt x="325527" y="237744"/>
                </a:lnTo>
                <a:lnTo>
                  <a:pt x="321869" y="168249"/>
                </a:lnTo>
                <a:lnTo>
                  <a:pt x="424282" y="168249"/>
                </a:lnTo>
                <a:lnTo>
                  <a:pt x="585216" y="135331"/>
                </a:lnTo>
                <a:lnTo>
                  <a:pt x="705917" y="128016"/>
                </a:lnTo>
                <a:lnTo>
                  <a:pt x="705917" y="40233"/>
                </a:lnTo>
                <a:lnTo>
                  <a:pt x="559613" y="40233"/>
                </a:lnTo>
                <a:lnTo>
                  <a:pt x="329184" y="3657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5009367" y="4259356"/>
            <a:ext cx="477863" cy="66394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5487229" y="4260039"/>
            <a:ext cx="477863" cy="66394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5965092" y="4259355"/>
            <a:ext cx="477863" cy="66394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6442955" y="4259354"/>
            <a:ext cx="477863" cy="66394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6919153" y="4260039"/>
            <a:ext cx="385420" cy="65712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8" name="Freeform 167"/>
          <p:cNvSpPr/>
          <p:nvPr/>
        </p:nvSpPr>
        <p:spPr>
          <a:xfrm>
            <a:off x="7259959" y="4037186"/>
            <a:ext cx="211692" cy="288565"/>
          </a:xfrm>
          <a:custGeom>
            <a:avLst/>
            <a:gdLst>
              <a:gd name="connsiteX0" fmla="*/ 54864 w 252375"/>
              <a:gd name="connsiteY0" fmla="*/ 369418 h 369418"/>
              <a:gd name="connsiteX1" fmla="*/ 54864 w 252375"/>
              <a:gd name="connsiteY1" fmla="*/ 95098 h 369418"/>
              <a:gd name="connsiteX2" fmla="*/ 0 w 252375"/>
              <a:gd name="connsiteY2" fmla="*/ 95098 h 369418"/>
              <a:gd name="connsiteX3" fmla="*/ 0 w 252375"/>
              <a:gd name="connsiteY3" fmla="*/ 0 h 369418"/>
              <a:gd name="connsiteX4" fmla="*/ 252375 w 252375"/>
              <a:gd name="connsiteY4" fmla="*/ 0 h 369418"/>
              <a:gd name="connsiteX5" fmla="*/ 248717 w 252375"/>
              <a:gd name="connsiteY5" fmla="*/ 369418 h 369418"/>
              <a:gd name="connsiteX6" fmla="*/ 54864 w 252375"/>
              <a:gd name="connsiteY6" fmla="*/ 369418 h 36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375" h="369418">
                <a:moveTo>
                  <a:pt x="54864" y="369418"/>
                </a:moveTo>
                <a:lnTo>
                  <a:pt x="54864" y="95098"/>
                </a:lnTo>
                <a:lnTo>
                  <a:pt x="0" y="95098"/>
                </a:lnTo>
                <a:lnTo>
                  <a:pt x="0" y="0"/>
                </a:lnTo>
                <a:lnTo>
                  <a:pt x="252375" y="0"/>
                </a:lnTo>
                <a:cubicBezTo>
                  <a:pt x="251156" y="123139"/>
                  <a:pt x="249936" y="246279"/>
                  <a:pt x="248717" y="369418"/>
                </a:cubicBezTo>
                <a:lnTo>
                  <a:pt x="54864" y="369418"/>
                </a:lnTo>
                <a:close/>
              </a:path>
            </a:pathLst>
          </a:cu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9" name="Freeform 168"/>
          <p:cNvSpPr/>
          <p:nvPr/>
        </p:nvSpPr>
        <p:spPr>
          <a:xfrm>
            <a:off x="3955736" y="4040043"/>
            <a:ext cx="288390" cy="185710"/>
          </a:xfrm>
          <a:custGeom>
            <a:avLst/>
            <a:gdLst>
              <a:gd name="connsiteX0" fmla="*/ 43891 w 343814"/>
              <a:gd name="connsiteY0" fmla="*/ 234086 h 237744"/>
              <a:gd name="connsiteX1" fmla="*/ 43891 w 343814"/>
              <a:gd name="connsiteY1" fmla="*/ 87782 h 237744"/>
              <a:gd name="connsiteX2" fmla="*/ 3658 w 343814"/>
              <a:gd name="connsiteY2" fmla="*/ 87782 h 237744"/>
              <a:gd name="connsiteX3" fmla="*/ 0 w 343814"/>
              <a:gd name="connsiteY3" fmla="*/ 0 h 237744"/>
              <a:gd name="connsiteX4" fmla="*/ 135331 w 343814"/>
              <a:gd name="connsiteY4" fmla="*/ 3657 h 237744"/>
              <a:gd name="connsiteX5" fmla="*/ 131674 w 343814"/>
              <a:gd name="connsiteY5" fmla="*/ 40233 h 237744"/>
              <a:gd name="connsiteX6" fmla="*/ 343814 w 343814"/>
              <a:gd name="connsiteY6" fmla="*/ 40233 h 237744"/>
              <a:gd name="connsiteX7" fmla="*/ 340157 w 343814"/>
              <a:gd name="connsiteY7" fmla="*/ 237744 h 237744"/>
              <a:gd name="connsiteX8" fmla="*/ 43891 w 343814"/>
              <a:gd name="connsiteY8" fmla="*/ 234086 h 23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3814" h="237744">
                <a:moveTo>
                  <a:pt x="43891" y="234086"/>
                </a:moveTo>
                <a:lnTo>
                  <a:pt x="43891" y="87782"/>
                </a:lnTo>
                <a:lnTo>
                  <a:pt x="3658" y="87782"/>
                </a:lnTo>
                <a:lnTo>
                  <a:pt x="0" y="0"/>
                </a:lnTo>
                <a:lnTo>
                  <a:pt x="135331" y="3657"/>
                </a:lnTo>
                <a:lnTo>
                  <a:pt x="131674" y="40233"/>
                </a:lnTo>
                <a:lnTo>
                  <a:pt x="343814" y="40233"/>
                </a:lnTo>
                <a:lnTo>
                  <a:pt x="340157" y="237744"/>
                </a:lnTo>
                <a:lnTo>
                  <a:pt x="43891" y="234086"/>
                </a:lnTo>
                <a:close/>
              </a:path>
            </a:pathLst>
          </a:cu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4244126" y="4035718"/>
            <a:ext cx="282039" cy="19003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4527995" y="4035717"/>
            <a:ext cx="312855" cy="190035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4841360" y="4035717"/>
            <a:ext cx="590807" cy="19003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73" name="Freeform 172"/>
          <p:cNvSpPr/>
          <p:nvPr/>
        </p:nvSpPr>
        <p:spPr>
          <a:xfrm>
            <a:off x="5431439" y="4042900"/>
            <a:ext cx="573714" cy="179996"/>
          </a:xfrm>
          <a:custGeom>
            <a:avLst/>
            <a:gdLst>
              <a:gd name="connsiteX0" fmla="*/ 0 w 683971"/>
              <a:gd name="connsiteY0" fmla="*/ 87783 h 230429"/>
              <a:gd name="connsiteX1" fmla="*/ 427939 w 683971"/>
              <a:gd name="connsiteY1" fmla="*/ 87783 h 230429"/>
              <a:gd name="connsiteX2" fmla="*/ 427939 w 683971"/>
              <a:gd name="connsiteY2" fmla="*/ 0 h 230429"/>
              <a:gd name="connsiteX3" fmla="*/ 647395 w 683971"/>
              <a:gd name="connsiteY3" fmla="*/ 3658 h 230429"/>
              <a:gd name="connsiteX4" fmla="*/ 647395 w 683971"/>
              <a:gd name="connsiteY4" fmla="*/ 84125 h 230429"/>
              <a:gd name="connsiteX5" fmla="*/ 683971 w 683971"/>
              <a:gd name="connsiteY5" fmla="*/ 84125 h 230429"/>
              <a:gd name="connsiteX6" fmla="*/ 683971 w 683971"/>
              <a:gd name="connsiteY6" fmla="*/ 230429 h 230429"/>
              <a:gd name="connsiteX7" fmla="*/ 0 w 683971"/>
              <a:gd name="connsiteY7" fmla="*/ 226771 h 230429"/>
              <a:gd name="connsiteX8" fmla="*/ 0 w 683971"/>
              <a:gd name="connsiteY8" fmla="*/ 87783 h 23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971" h="230429">
                <a:moveTo>
                  <a:pt x="0" y="87783"/>
                </a:moveTo>
                <a:lnTo>
                  <a:pt x="427939" y="87783"/>
                </a:lnTo>
                <a:lnTo>
                  <a:pt x="427939" y="0"/>
                </a:lnTo>
                <a:lnTo>
                  <a:pt x="647395" y="3658"/>
                </a:lnTo>
                <a:lnTo>
                  <a:pt x="647395" y="84125"/>
                </a:lnTo>
                <a:lnTo>
                  <a:pt x="683971" y="84125"/>
                </a:lnTo>
                <a:lnTo>
                  <a:pt x="683971" y="230429"/>
                </a:lnTo>
                <a:lnTo>
                  <a:pt x="0" y="226771"/>
                </a:lnTo>
                <a:lnTo>
                  <a:pt x="0" y="87783"/>
                </a:lnTo>
                <a:close/>
              </a:path>
            </a:pathLst>
          </a:custGeom>
          <a:solidFill>
            <a:srgbClr val="D513AB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6005153" y="4033087"/>
            <a:ext cx="393419" cy="190035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75" name="Freeform 174"/>
          <p:cNvSpPr/>
          <p:nvPr/>
        </p:nvSpPr>
        <p:spPr>
          <a:xfrm>
            <a:off x="6399288" y="4043970"/>
            <a:ext cx="432361" cy="179257"/>
          </a:xfrm>
          <a:custGeom>
            <a:avLst/>
            <a:gdLst>
              <a:gd name="connsiteX0" fmla="*/ 0 w 515454"/>
              <a:gd name="connsiteY0" fmla="*/ 229483 h 229483"/>
              <a:gd name="connsiteX1" fmla="*/ 515454 w 515454"/>
              <a:gd name="connsiteY1" fmla="*/ 229483 h 229483"/>
              <a:gd name="connsiteX2" fmla="*/ 515454 w 515454"/>
              <a:gd name="connsiteY2" fmla="*/ 84732 h 229483"/>
              <a:gd name="connsiteX3" fmla="*/ 469557 w 515454"/>
              <a:gd name="connsiteY3" fmla="*/ 84732 h 229483"/>
              <a:gd name="connsiteX4" fmla="*/ 469557 w 515454"/>
              <a:gd name="connsiteY4" fmla="*/ 0 h 229483"/>
              <a:gd name="connsiteX5" fmla="*/ 381295 w 515454"/>
              <a:gd name="connsiteY5" fmla="*/ 0 h 229483"/>
              <a:gd name="connsiteX6" fmla="*/ 381295 w 515454"/>
              <a:gd name="connsiteY6" fmla="*/ 88263 h 229483"/>
              <a:gd name="connsiteX7" fmla="*/ 3531 w 515454"/>
              <a:gd name="connsiteY7" fmla="*/ 88263 h 229483"/>
              <a:gd name="connsiteX8" fmla="*/ 0 w 515454"/>
              <a:gd name="connsiteY8" fmla="*/ 229483 h 22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5454" h="229483">
                <a:moveTo>
                  <a:pt x="0" y="229483"/>
                </a:moveTo>
                <a:lnTo>
                  <a:pt x="515454" y="229483"/>
                </a:lnTo>
                <a:lnTo>
                  <a:pt x="515454" y="84732"/>
                </a:lnTo>
                <a:lnTo>
                  <a:pt x="469557" y="84732"/>
                </a:lnTo>
                <a:lnTo>
                  <a:pt x="469557" y="0"/>
                </a:lnTo>
                <a:lnTo>
                  <a:pt x="381295" y="0"/>
                </a:lnTo>
                <a:lnTo>
                  <a:pt x="381295" y="88263"/>
                </a:lnTo>
                <a:lnTo>
                  <a:pt x="3531" y="88263"/>
                </a:lnTo>
                <a:cubicBezTo>
                  <a:pt x="4708" y="135336"/>
                  <a:pt x="5884" y="182410"/>
                  <a:pt x="0" y="229483"/>
                </a:cubicBezTo>
                <a:close/>
              </a:path>
            </a:pathLst>
          </a:cu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76" name="Freeform 175"/>
          <p:cNvSpPr/>
          <p:nvPr/>
        </p:nvSpPr>
        <p:spPr>
          <a:xfrm>
            <a:off x="6831650" y="4043969"/>
            <a:ext cx="479743" cy="184773"/>
          </a:xfrm>
          <a:custGeom>
            <a:avLst/>
            <a:gdLst>
              <a:gd name="connsiteX0" fmla="*/ 0 w 571941"/>
              <a:gd name="connsiteY0" fmla="*/ 236544 h 236544"/>
              <a:gd name="connsiteX1" fmla="*/ 571941 w 571941"/>
              <a:gd name="connsiteY1" fmla="*/ 236544 h 236544"/>
              <a:gd name="connsiteX2" fmla="*/ 571941 w 571941"/>
              <a:gd name="connsiteY2" fmla="*/ 91793 h 236544"/>
              <a:gd name="connsiteX3" fmla="*/ 314214 w 571941"/>
              <a:gd name="connsiteY3" fmla="*/ 91793 h 236544"/>
              <a:gd name="connsiteX4" fmla="*/ 310684 w 571941"/>
              <a:gd name="connsiteY4" fmla="*/ 3531 h 236544"/>
              <a:gd name="connsiteX5" fmla="*/ 31774 w 571941"/>
              <a:gd name="connsiteY5" fmla="*/ 0 h 236544"/>
              <a:gd name="connsiteX6" fmla="*/ 35305 w 571941"/>
              <a:gd name="connsiteY6" fmla="*/ 84732 h 236544"/>
              <a:gd name="connsiteX7" fmla="*/ 3530 w 571941"/>
              <a:gd name="connsiteY7" fmla="*/ 84732 h 236544"/>
              <a:gd name="connsiteX8" fmla="*/ 0 w 571941"/>
              <a:gd name="connsiteY8" fmla="*/ 236544 h 23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941" h="236544">
                <a:moveTo>
                  <a:pt x="0" y="236544"/>
                </a:moveTo>
                <a:lnTo>
                  <a:pt x="571941" y="236544"/>
                </a:lnTo>
                <a:lnTo>
                  <a:pt x="571941" y="91793"/>
                </a:lnTo>
                <a:lnTo>
                  <a:pt x="314214" y="91793"/>
                </a:lnTo>
                <a:lnTo>
                  <a:pt x="310684" y="3531"/>
                </a:lnTo>
                <a:lnTo>
                  <a:pt x="31774" y="0"/>
                </a:lnTo>
                <a:lnTo>
                  <a:pt x="35305" y="84732"/>
                </a:lnTo>
                <a:lnTo>
                  <a:pt x="3530" y="84732"/>
                </a:lnTo>
                <a:cubicBezTo>
                  <a:pt x="2353" y="135336"/>
                  <a:pt x="1177" y="185940"/>
                  <a:pt x="0" y="236544"/>
                </a:cubicBezTo>
                <a:close/>
              </a:path>
            </a:pathLst>
          </a:cu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955736" y="4260038"/>
            <a:ext cx="268429" cy="66396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6005153" y="4228743"/>
            <a:ext cx="394135" cy="3571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4840448" y="4036100"/>
            <a:ext cx="590960" cy="189232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83" name="5-Point Star 182"/>
          <p:cNvSpPr/>
          <p:nvPr/>
        </p:nvSpPr>
        <p:spPr>
          <a:xfrm>
            <a:off x="4702266" y="4086712"/>
            <a:ext cx="126826" cy="118108"/>
          </a:xfrm>
          <a:prstGeom prst="star5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 flipV="1">
            <a:off x="5479382" y="4303253"/>
            <a:ext cx="45719" cy="654350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Freeform 39"/>
          <p:cNvSpPr/>
          <p:nvPr/>
        </p:nvSpPr>
        <p:spPr>
          <a:xfrm flipV="1">
            <a:off x="1933291" y="4289330"/>
            <a:ext cx="467243" cy="51997"/>
          </a:xfrm>
          <a:custGeom>
            <a:avLst/>
            <a:gdLst>
              <a:gd name="connsiteX0" fmla="*/ 0 w 419100"/>
              <a:gd name="connsiteY0" fmla="*/ 0 h 438150"/>
              <a:gd name="connsiteX1" fmla="*/ 419100 w 419100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438150">
                <a:moveTo>
                  <a:pt x="0" y="0"/>
                </a:moveTo>
                <a:lnTo>
                  <a:pt x="419100" y="438150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40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" name="Freeform 183"/>
          <p:cNvSpPr/>
          <p:nvPr/>
        </p:nvSpPr>
        <p:spPr>
          <a:xfrm>
            <a:off x="4526166" y="3458202"/>
            <a:ext cx="331978" cy="330837"/>
          </a:xfrm>
          <a:custGeom>
            <a:avLst/>
            <a:gdLst>
              <a:gd name="connsiteX0" fmla="*/ 158566 w 422844"/>
              <a:gd name="connsiteY0" fmla="*/ 0 h 417558"/>
              <a:gd name="connsiteX1" fmla="*/ 422844 w 422844"/>
              <a:gd name="connsiteY1" fmla="*/ 79283 h 417558"/>
              <a:gd name="connsiteX2" fmla="*/ 322418 w 422844"/>
              <a:gd name="connsiteY2" fmla="*/ 417558 h 417558"/>
              <a:gd name="connsiteX3" fmla="*/ 63426 w 422844"/>
              <a:gd name="connsiteY3" fmla="*/ 343561 h 417558"/>
              <a:gd name="connsiteX4" fmla="*/ 73997 w 422844"/>
              <a:gd name="connsiteY4" fmla="*/ 311847 h 417558"/>
              <a:gd name="connsiteX5" fmla="*/ 0 w 422844"/>
              <a:gd name="connsiteY5" fmla="*/ 285420 h 417558"/>
              <a:gd name="connsiteX6" fmla="*/ 42284 w 422844"/>
              <a:gd name="connsiteY6" fmla="*/ 116282 h 417558"/>
              <a:gd name="connsiteX7" fmla="*/ 110996 w 422844"/>
              <a:gd name="connsiteY7" fmla="*/ 132139 h 417558"/>
              <a:gd name="connsiteX8" fmla="*/ 158566 w 422844"/>
              <a:gd name="connsiteY8" fmla="*/ 0 h 41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844" h="417558">
                <a:moveTo>
                  <a:pt x="158566" y="0"/>
                </a:moveTo>
                <a:lnTo>
                  <a:pt x="422844" y="79283"/>
                </a:lnTo>
                <a:lnTo>
                  <a:pt x="322418" y="417558"/>
                </a:lnTo>
                <a:lnTo>
                  <a:pt x="63426" y="343561"/>
                </a:lnTo>
                <a:lnTo>
                  <a:pt x="73997" y="311847"/>
                </a:lnTo>
                <a:lnTo>
                  <a:pt x="0" y="285420"/>
                </a:lnTo>
                <a:lnTo>
                  <a:pt x="42284" y="116282"/>
                </a:lnTo>
                <a:lnTo>
                  <a:pt x="110996" y="132139"/>
                </a:lnTo>
                <a:lnTo>
                  <a:pt x="158566" y="0"/>
                </a:lnTo>
                <a:close/>
              </a:path>
            </a:pathLst>
          </a:cu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85" name="5-Point Star 184"/>
          <p:cNvSpPr/>
          <p:nvPr/>
        </p:nvSpPr>
        <p:spPr>
          <a:xfrm>
            <a:off x="4648266" y="3641457"/>
            <a:ext cx="108000" cy="108000"/>
          </a:xfrm>
          <a:prstGeom prst="star5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TextBox 185"/>
          <p:cNvSpPr txBox="1"/>
          <p:nvPr/>
        </p:nvSpPr>
        <p:spPr>
          <a:xfrm>
            <a:off x="7822640" y="2098334"/>
            <a:ext cx="1179175" cy="246211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 defTabSz="914400">
              <a:defRPr sz="1000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MEP works</a:t>
            </a:r>
            <a:endParaRPr lang="en-GB" dirty="0"/>
          </a:p>
        </p:txBody>
      </p:sp>
      <p:sp>
        <p:nvSpPr>
          <p:cNvPr id="187" name="TextBox 186"/>
          <p:cNvSpPr txBox="1"/>
          <p:nvPr/>
        </p:nvSpPr>
        <p:spPr>
          <a:xfrm>
            <a:off x="88272" y="2079156"/>
            <a:ext cx="1259308" cy="389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Sectional Handover Inspection (SHIN) </a:t>
            </a:r>
          </a:p>
          <a:p>
            <a:pPr algn="ctr"/>
            <a:r>
              <a:rPr lang="en-GB" sz="7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ug 2016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740777" y="2092954"/>
            <a:ext cx="1166127" cy="1736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sv-SE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SHIN, Oct 2016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1474514" y="1289948"/>
            <a:ext cx="1096110" cy="389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sv-SE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E01-E05: Concrete Works completed by end 2016 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2151063" y="5544060"/>
            <a:ext cx="1390098" cy="2813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sv-SE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D01/D03-D07:Concrete Works completed by end 2016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793361" y="4569192"/>
            <a:ext cx="1141197" cy="496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sv-SE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Concrete works ongoing to Monolith &amp; Active Cells </a:t>
            </a:r>
          </a:p>
          <a:p>
            <a:pPr algn="ctr"/>
            <a:r>
              <a:rPr lang="sv-SE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(remaining areas tbc)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802542" y="5544060"/>
            <a:ext cx="2201999" cy="604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lIns="65306" tIns="32653" rIns="65306" bIns="32653" rtlCol="0">
            <a:spAutoFit/>
          </a:bodyPr>
          <a:lstStyle/>
          <a:p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Civil works:</a:t>
            </a:r>
          </a:p>
          <a:p>
            <a:pPr marL="163266" indent="-163266">
              <a:buAutoNum type="arabicParenR"/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Backfill ongoing to all areas of G01</a:t>
            </a:r>
          </a:p>
          <a:p>
            <a:pPr marL="163266" indent="-163266">
              <a:buAutoNum type="arabicParenR"/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Excavation and installation of HV Cables between H06 and G-Bldgs.</a:t>
            </a:r>
          </a:p>
          <a:p>
            <a:pPr marL="163266" indent="-163266">
              <a:buAutoNum type="arabicParenR"/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Commencement of HA-HA wall construction.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5888293" y="2737816"/>
            <a:ext cx="1219563" cy="2874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Steel/frame erection completed by Sep 2016</a:t>
            </a:r>
          </a:p>
        </p:txBody>
      </p:sp>
      <p:sp>
        <p:nvSpPr>
          <p:cNvPr id="195" name="5-Point Star 194"/>
          <p:cNvSpPr/>
          <p:nvPr/>
        </p:nvSpPr>
        <p:spPr>
          <a:xfrm>
            <a:off x="7706690" y="4602289"/>
            <a:ext cx="108000" cy="108000"/>
          </a:xfrm>
          <a:prstGeom prst="star5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TextBox 195"/>
          <p:cNvSpPr txBox="1"/>
          <p:nvPr/>
        </p:nvSpPr>
        <p:spPr>
          <a:xfrm>
            <a:off x="7837943" y="4591614"/>
            <a:ext cx="1166799" cy="281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sv-SE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G04: First Access for Acc Div 09-Sep-16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5-Point Star 196"/>
          <p:cNvSpPr/>
          <p:nvPr/>
        </p:nvSpPr>
        <p:spPr>
          <a:xfrm>
            <a:off x="7706690" y="4945323"/>
            <a:ext cx="108000" cy="108000"/>
          </a:xfrm>
          <a:prstGeom prst="star5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TextBox 197"/>
          <p:cNvSpPr txBox="1"/>
          <p:nvPr/>
        </p:nvSpPr>
        <p:spPr>
          <a:xfrm>
            <a:off x="7836895" y="4934603"/>
            <a:ext cx="1166799" cy="389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sv-SE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G02: First Access for Acc Div 28-Nov-16 </a:t>
            </a:r>
          </a:p>
          <a:p>
            <a:pPr algn="ctr"/>
            <a:r>
              <a:rPr lang="sv-SE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(Cold box)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849232" y="3483494"/>
            <a:ext cx="1169311" cy="276989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2700"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>
            <a:defPPr>
              <a:defRPr lang="en-US"/>
            </a:defPPr>
            <a:lvl1pPr algn="ctr" defTabSz="914400">
              <a:defRPr sz="1200">
                <a:solidFill>
                  <a:prstClr val="white"/>
                </a:solidFill>
                <a:latin typeface="Calibri"/>
              </a:defRPr>
            </a:lvl1pPr>
          </a:lstStyle>
          <a:p>
            <a:r>
              <a:rPr lang="en-GB" dirty="0" smtClean="0"/>
              <a:t>Piling works</a:t>
            </a:r>
            <a:endParaRPr lang="en-GB" dirty="0"/>
          </a:p>
        </p:txBody>
      </p:sp>
      <p:sp>
        <p:nvSpPr>
          <p:cNvPr id="200" name="TextBox 199"/>
          <p:cNvSpPr txBox="1"/>
          <p:nvPr/>
        </p:nvSpPr>
        <p:spPr>
          <a:xfrm>
            <a:off x="6342296" y="3616754"/>
            <a:ext cx="1074866" cy="1722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Oct 2016</a:t>
            </a:r>
          </a:p>
        </p:txBody>
      </p:sp>
    </p:spTree>
    <p:extLst>
      <p:ext uri="{BB962C8B-B14F-4D97-AF65-F5344CB8AC3E}">
        <p14:creationId xmlns:p14="http://schemas.microsoft.com/office/powerpoint/2010/main" val="367079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395536" y="1563"/>
            <a:ext cx="5762624" cy="1441451"/>
          </a:xfrm>
        </p:spPr>
        <p:txBody>
          <a:bodyPr/>
          <a:lstStyle/>
          <a:p>
            <a:pPr algn="ctr"/>
            <a:r>
              <a:rPr lang="en-GB" dirty="0" smtClean="0"/>
              <a:t>CF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Organization</a:t>
            </a:r>
            <a:endParaRPr lang="sv-SE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519" y="1576860"/>
            <a:ext cx="3719187" cy="2994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643103"/>
            <a:ext cx="3427427" cy="1942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27" y="4572176"/>
            <a:ext cx="2090121" cy="201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148" y="4643103"/>
            <a:ext cx="2929930" cy="20650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76256" y="2132856"/>
            <a:ext cx="1678670" cy="1296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sz="1200" b="1" dirty="0" smtClean="0">
                <a:solidFill>
                  <a:prstClr val="black"/>
                </a:solidFill>
              </a:rPr>
              <a:t>Employees </a:t>
            </a:r>
            <a:r>
              <a:rPr lang="sv-SE" sz="1200" b="1" dirty="0">
                <a:solidFill>
                  <a:prstClr val="black"/>
                </a:solidFill>
              </a:rPr>
              <a:t>	  23</a:t>
            </a:r>
          </a:p>
          <a:p>
            <a:r>
              <a:rPr lang="sv-SE" sz="1200" b="1" dirty="0" smtClean="0">
                <a:solidFill>
                  <a:prstClr val="black"/>
                </a:solidFill>
              </a:rPr>
              <a:t>Consultants </a:t>
            </a:r>
            <a:r>
              <a:rPr lang="sv-SE" sz="1200" b="1" dirty="0">
                <a:solidFill>
                  <a:prstClr val="black"/>
                </a:solidFill>
              </a:rPr>
              <a:t>	206</a:t>
            </a:r>
          </a:p>
          <a:p>
            <a:r>
              <a:rPr lang="sv-SE" sz="1200" b="1" dirty="0" smtClean="0">
                <a:solidFill>
                  <a:prstClr val="black"/>
                </a:solidFill>
              </a:rPr>
              <a:t>On </a:t>
            </a:r>
            <a:r>
              <a:rPr lang="sv-SE" sz="1200" b="1" dirty="0">
                <a:solidFill>
                  <a:prstClr val="black"/>
                </a:solidFill>
              </a:rPr>
              <a:t>site 	</a:t>
            </a:r>
            <a:r>
              <a:rPr lang="sv-SE" sz="1200" b="1" dirty="0" smtClean="0">
                <a:solidFill>
                  <a:prstClr val="black"/>
                </a:solidFill>
              </a:rPr>
              <a:t>339</a:t>
            </a:r>
          </a:p>
          <a:p>
            <a:endParaRPr lang="sv-SE" sz="1200" b="1" dirty="0">
              <a:solidFill>
                <a:prstClr val="black"/>
              </a:solidFill>
            </a:endParaRPr>
          </a:p>
          <a:p>
            <a:r>
              <a:rPr lang="sv-SE" sz="1200" b="1" dirty="0" smtClean="0">
                <a:solidFill>
                  <a:prstClr val="black"/>
                </a:solidFill>
              </a:rPr>
              <a:t>Sum              </a:t>
            </a:r>
            <a:r>
              <a:rPr lang="sv-SE" sz="1200" b="1" dirty="0">
                <a:solidFill>
                  <a:prstClr val="black"/>
                </a:solidFill>
              </a:rPr>
              <a:t>	</a:t>
            </a:r>
            <a:r>
              <a:rPr lang="sv-SE" sz="1200" b="1" dirty="0" smtClean="0">
                <a:solidFill>
                  <a:prstClr val="black"/>
                </a:solidFill>
              </a:rPr>
              <a:t>569</a:t>
            </a:r>
            <a:endParaRPr lang="sv-SE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99987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 Staff on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graphicFrame>
        <p:nvGraphicFramePr>
          <p:cNvPr id="23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628800"/>
          <a:ext cx="878497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25" name="Right Brace 24"/>
          <p:cNvSpPr/>
          <p:nvPr/>
        </p:nvSpPr>
        <p:spPr>
          <a:xfrm>
            <a:off x="1547664" y="5157192"/>
            <a:ext cx="216024" cy="6480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691680" y="5301208"/>
            <a:ext cx="504056" cy="360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93,5</a:t>
            </a:r>
            <a:endParaRPr lang="en-GB" sz="1200" dirty="0"/>
          </a:p>
        </p:txBody>
      </p:sp>
      <p:sp>
        <p:nvSpPr>
          <p:cNvPr id="31" name="Right Brace 30"/>
          <p:cNvSpPr/>
          <p:nvPr/>
        </p:nvSpPr>
        <p:spPr>
          <a:xfrm>
            <a:off x="1475656" y="4725144"/>
            <a:ext cx="360040" cy="432048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763688" y="4797152"/>
            <a:ext cx="360000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83</a:t>
            </a:r>
            <a:endParaRPr lang="en-GB" sz="1400" dirty="0"/>
          </a:p>
        </p:txBody>
      </p:sp>
      <p:sp>
        <p:nvSpPr>
          <p:cNvPr id="37" name="Oval 36"/>
          <p:cNvSpPr/>
          <p:nvPr/>
        </p:nvSpPr>
        <p:spPr>
          <a:xfrm>
            <a:off x="971600" y="4149080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106,5</a:t>
            </a:r>
          </a:p>
        </p:txBody>
      </p:sp>
      <p:sp>
        <p:nvSpPr>
          <p:cNvPr id="38" name="Oval 37"/>
          <p:cNvSpPr/>
          <p:nvPr/>
        </p:nvSpPr>
        <p:spPr>
          <a:xfrm>
            <a:off x="1979712" y="2708920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250</a:t>
            </a:r>
            <a:endParaRPr lang="en-GB" sz="1400" dirty="0"/>
          </a:p>
        </p:txBody>
      </p:sp>
      <p:sp>
        <p:nvSpPr>
          <p:cNvPr id="42" name="Oval 41"/>
          <p:cNvSpPr/>
          <p:nvPr/>
        </p:nvSpPr>
        <p:spPr>
          <a:xfrm>
            <a:off x="3059832" y="1988840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324,5</a:t>
            </a:r>
            <a:endParaRPr lang="en-GB" sz="1400" dirty="0"/>
          </a:p>
        </p:txBody>
      </p:sp>
      <p:sp>
        <p:nvSpPr>
          <p:cNvPr id="30" name="Right Brace 29"/>
          <p:cNvSpPr/>
          <p:nvPr/>
        </p:nvSpPr>
        <p:spPr>
          <a:xfrm>
            <a:off x="2555776" y="4581128"/>
            <a:ext cx="288032" cy="12241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Brace 43"/>
          <p:cNvSpPr/>
          <p:nvPr/>
        </p:nvSpPr>
        <p:spPr>
          <a:xfrm>
            <a:off x="2555776" y="3356992"/>
            <a:ext cx="288032" cy="1224136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ight Brace 44"/>
          <p:cNvSpPr/>
          <p:nvPr/>
        </p:nvSpPr>
        <p:spPr>
          <a:xfrm>
            <a:off x="3563888" y="2564904"/>
            <a:ext cx="288032" cy="1800200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2771800" y="5013176"/>
            <a:ext cx="432048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123</a:t>
            </a:r>
            <a:endParaRPr lang="en-GB" sz="1200" dirty="0"/>
          </a:p>
        </p:txBody>
      </p:sp>
      <p:sp>
        <p:nvSpPr>
          <p:cNvPr id="35" name="Oval 34"/>
          <p:cNvSpPr/>
          <p:nvPr/>
        </p:nvSpPr>
        <p:spPr>
          <a:xfrm>
            <a:off x="2771800" y="3789040"/>
            <a:ext cx="432048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127</a:t>
            </a:r>
            <a:endParaRPr lang="en-GB" sz="1200" dirty="0"/>
          </a:p>
        </p:txBody>
      </p:sp>
      <p:sp>
        <p:nvSpPr>
          <p:cNvPr id="46" name="Right Brace 45"/>
          <p:cNvSpPr/>
          <p:nvPr/>
        </p:nvSpPr>
        <p:spPr>
          <a:xfrm>
            <a:off x="3563888" y="4365104"/>
            <a:ext cx="288032" cy="14401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Brace 46"/>
          <p:cNvSpPr/>
          <p:nvPr/>
        </p:nvSpPr>
        <p:spPr>
          <a:xfrm>
            <a:off x="4572000" y="4293096"/>
            <a:ext cx="360040" cy="151216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ight Brace 48"/>
          <p:cNvSpPr/>
          <p:nvPr/>
        </p:nvSpPr>
        <p:spPr>
          <a:xfrm>
            <a:off x="4644008" y="2348880"/>
            <a:ext cx="288032" cy="1872208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3707904" y="4941168"/>
            <a:ext cx="504056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000" dirty="0" smtClean="0"/>
              <a:t>143,5</a:t>
            </a:r>
            <a:endParaRPr lang="en-GB" sz="1000" dirty="0"/>
          </a:p>
        </p:txBody>
      </p:sp>
      <p:sp>
        <p:nvSpPr>
          <p:cNvPr id="54" name="Oval 53"/>
          <p:cNvSpPr/>
          <p:nvPr/>
        </p:nvSpPr>
        <p:spPr>
          <a:xfrm>
            <a:off x="3779912" y="3284984"/>
            <a:ext cx="432048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181</a:t>
            </a:r>
            <a:endParaRPr lang="en-GB" sz="1200" dirty="0"/>
          </a:p>
        </p:txBody>
      </p:sp>
      <p:sp>
        <p:nvSpPr>
          <p:cNvPr id="55" name="Oval 54"/>
          <p:cNvSpPr/>
          <p:nvPr/>
        </p:nvSpPr>
        <p:spPr>
          <a:xfrm>
            <a:off x="4788024" y="3140968"/>
            <a:ext cx="432048" cy="36004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000" dirty="0" smtClean="0"/>
              <a:t>201</a:t>
            </a:r>
            <a:endParaRPr lang="en-GB" sz="1000" dirty="0"/>
          </a:p>
        </p:txBody>
      </p:sp>
      <p:sp>
        <p:nvSpPr>
          <p:cNvPr id="57" name="Oval 56"/>
          <p:cNvSpPr/>
          <p:nvPr/>
        </p:nvSpPr>
        <p:spPr>
          <a:xfrm>
            <a:off x="4788024" y="4869160"/>
            <a:ext cx="432048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000" dirty="0" smtClean="0"/>
              <a:t>159</a:t>
            </a:r>
            <a:endParaRPr lang="en-GB" sz="1000" dirty="0"/>
          </a:p>
        </p:txBody>
      </p:sp>
      <p:sp>
        <p:nvSpPr>
          <p:cNvPr id="58" name="Oval 57"/>
          <p:cNvSpPr/>
          <p:nvPr/>
        </p:nvSpPr>
        <p:spPr>
          <a:xfrm>
            <a:off x="6156176" y="1556792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336</a:t>
            </a:r>
            <a:endParaRPr lang="en-GB" sz="1400" dirty="0"/>
          </a:p>
        </p:txBody>
      </p:sp>
      <p:sp>
        <p:nvSpPr>
          <p:cNvPr id="32" name="Right Brace 31"/>
          <p:cNvSpPr/>
          <p:nvPr/>
        </p:nvSpPr>
        <p:spPr>
          <a:xfrm>
            <a:off x="6660232" y="4293096"/>
            <a:ext cx="288032" cy="151216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ight Brace 32"/>
          <p:cNvSpPr/>
          <p:nvPr/>
        </p:nvSpPr>
        <p:spPr>
          <a:xfrm>
            <a:off x="6732240" y="2492896"/>
            <a:ext cx="216024" cy="1800200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6948264" y="3212976"/>
            <a:ext cx="432048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178</a:t>
            </a:r>
            <a:endParaRPr lang="en-GB" sz="1200" dirty="0"/>
          </a:p>
        </p:txBody>
      </p:sp>
      <p:sp>
        <p:nvSpPr>
          <p:cNvPr id="40" name="Oval 39"/>
          <p:cNvSpPr/>
          <p:nvPr/>
        </p:nvSpPr>
        <p:spPr>
          <a:xfrm>
            <a:off x="6948264" y="4869160"/>
            <a:ext cx="432048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158</a:t>
            </a:r>
            <a:endParaRPr lang="en-GB" sz="1200" dirty="0"/>
          </a:p>
        </p:txBody>
      </p:sp>
      <p:sp>
        <p:nvSpPr>
          <p:cNvPr id="41" name="Oval 40"/>
          <p:cNvSpPr/>
          <p:nvPr/>
        </p:nvSpPr>
        <p:spPr>
          <a:xfrm>
            <a:off x="4067944" y="1628800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360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8993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 Staff on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graphicFrame>
        <p:nvGraphicFramePr>
          <p:cNvPr id="23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628800"/>
          <a:ext cx="878497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25" name="Right Brace 24"/>
          <p:cNvSpPr/>
          <p:nvPr/>
        </p:nvSpPr>
        <p:spPr>
          <a:xfrm>
            <a:off x="1547664" y="5229200"/>
            <a:ext cx="216024" cy="57606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691680" y="5373216"/>
            <a:ext cx="504056" cy="360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93,5</a:t>
            </a:r>
            <a:endParaRPr lang="en-GB" sz="1200" dirty="0"/>
          </a:p>
        </p:txBody>
      </p:sp>
      <p:sp>
        <p:nvSpPr>
          <p:cNvPr id="31" name="Right Brace 30"/>
          <p:cNvSpPr/>
          <p:nvPr/>
        </p:nvSpPr>
        <p:spPr>
          <a:xfrm>
            <a:off x="1475656" y="4869160"/>
            <a:ext cx="360040" cy="360040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763688" y="4869160"/>
            <a:ext cx="360000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83</a:t>
            </a:r>
            <a:endParaRPr lang="en-GB" sz="1400" dirty="0"/>
          </a:p>
        </p:txBody>
      </p:sp>
      <p:sp>
        <p:nvSpPr>
          <p:cNvPr id="37" name="Oval 36"/>
          <p:cNvSpPr/>
          <p:nvPr/>
        </p:nvSpPr>
        <p:spPr>
          <a:xfrm>
            <a:off x="971600" y="4221088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106,5</a:t>
            </a:r>
          </a:p>
        </p:txBody>
      </p:sp>
      <p:sp>
        <p:nvSpPr>
          <p:cNvPr id="38" name="Oval 37"/>
          <p:cNvSpPr/>
          <p:nvPr/>
        </p:nvSpPr>
        <p:spPr>
          <a:xfrm>
            <a:off x="1979712" y="2924944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250</a:t>
            </a:r>
            <a:endParaRPr lang="en-GB" sz="1400" dirty="0"/>
          </a:p>
        </p:txBody>
      </p:sp>
      <p:sp>
        <p:nvSpPr>
          <p:cNvPr id="39" name="Oval 38"/>
          <p:cNvSpPr/>
          <p:nvPr/>
        </p:nvSpPr>
        <p:spPr>
          <a:xfrm>
            <a:off x="4139952" y="2132856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342</a:t>
            </a:r>
            <a:endParaRPr lang="en-GB" sz="1400" dirty="0"/>
          </a:p>
        </p:txBody>
      </p:sp>
      <p:sp>
        <p:nvSpPr>
          <p:cNvPr id="42" name="Oval 41"/>
          <p:cNvSpPr/>
          <p:nvPr/>
        </p:nvSpPr>
        <p:spPr>
          <a:xfrm>
            <a:off x="3059832" y="2276872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324,5</a:t>
            </a:r>
            <a:endParaRPr lang="en-GB" sz="1400" dirty="0"/>
          </a:p>
        </p:txBody>
      </p:sp>
      <p:sp>
        <p:nvSpPr>
          <p:cNvPr id="30" name="Right Brace 29"/>
          <p:cNvSpPr/>
          <p:nvPr/>
        </p:nvSpPr>
        <p:spPr>
          <a:xfrm>
            <a:off x="2555776" y="4725144"/>
            <a:ext cx="288032" cy="10801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Brace 43"/>
          <p:cNvSpPr/>
          <p:nvPr/>
        </p:nvSpPr>
        <p:spPr>
          <a:xfrm>
            <a:off x="2555776" y="3573016"/>
            <a:ext cx="288032" cy="1152128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ight Brace 44"/>
          <p:cNvSpPr/>
          <p:nvPr/>
        </p:nvSpPr>
        <p:spPr>
          <a:xfrm>
            <a:off x="3563888" y="2924944"/>
            <a:ext cx="288032" cy="1584176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2699792" y="5085184"/>
            <a:ext cx="432048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123</a:t>
            </a:r>
            <a:endParaRPr lang="en-GB" sz="1200" dirty="0"/>
          </a:p>
        </p:txBody>
      </p:sp>
      <p:sp>
        <p:nvSpPr>
          <p:cNvPr id="35" name="Oval 34"/>
          <p:cNvSpPr/>
          <p:nvPr/>
        </p:nvSpPr>
        <p:spPr>
          <a:xfrm>
            <a:off x="2699792" y="4077072"/>
            <a:ext cx="432048" cy="28803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127</a:t>
            </a:r>
            <a:endParaRPr lang="en-GB" sz="1200" dirty="0"/>
          </a:p>
        </p:txBody>
      </p:sp>
      <p:sp>
        <p:nvSpPr>
          <p:cNvPr id="46" name="Right Brace 45"/>
          <p:cNvSpPr/>
          <p:nvPr/>
        </p:nvSpPr>
        <p:spPr>
          <a:xfrm>
            <a:off x="3563888" y="4509120"/>
            <a:ext cx="288032" cy="12961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Brace 46"/>
          <p:cNvSpPr/>
          <p:nvPr/>
        </p:nvSpPr>
        <p:spPr>
          <a:xfrm>
            <a:off x="4572000" y="4509120"/>
            <a:ext cx="288032" cy="12961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ight Brace 47"/>
          <p:cNvSpPr/>
          <p:nvPr/>
        </p:nvSpPr>
        <p:spPr>
          <a:xfrm>
            <a:off x="5652120" y="4509120"/>
            <a:ext cx="288032" cy="12961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ight Brace 48"/>
          <p:cNvSpPr/>
          <p:nvPr/>
        </p:nvSpPr>
        <p:spPr>
          <a:xfrm>
            <a:off x="4572000" y="2780928"/>
            <a:ext cx="288032" cy="1728192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ight Brace 49"/>
          <p:cNvSpPr/>
          <p:nvPr/>
        </p:nvSpPr>
        <p:spPr>
          <a:xfrm>
            <a:off x="5652120" y="2276872"/>
            <a:ext cx="288032" cy="2232248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3707904" y="5013176"/>
            <a:ext cx="504056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000" dirty="0" smtClean="0"/>
              <a:t>143,5</a:t>
            </a:r>
            <a:endParaRPr lang="en-GB" sz="1000" dirty="0"/>
          </a:p>
        </p:txBody>
      </p:sp>
      <p:sp>
        <p:nvSpPr>
          <p:cNvPr id="53" name="Oval 52"/>
          <p:cNvSpPr/>
          <p:nvPr/>
        </p:nvSpPr>
        <p:spPr>
          <a:xfrm>
            <a:off x="5796136" y="5013176"/>
            <a:ext cx="432048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151</a:t>
            </a:r>
            <a:endParaRPr lang="en-GB" sz="1200" dirty="0"/>
          </a:p>
        </p:txBody>
      </p:sp>
      <p:sp>
        <p:nvSpPr>
          <p:cNvPr id="54" name="Oval 53"/>
          <p:cNvSpPr/>
          <p:nvPr/>
        </p:nvSpPr>
        <p:spPr>
          <a:xfrm>
            <a:off x="3707904" y="3501008"/>
            <a:ext cx="432048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181</a:t>
            </a:r>
            <a:endParaRPr lang="en-GB" sz="1200" dirty="0"/>
          </a:p>
        </p:txBody>
      </p:sp>
      <p:sp>
        <p:nvSpPr>
          <p:cNvPr id="55" name="Oval 54"/>
          <p:cNvSpPr/>
          <p:nvPr/>
        </p:nvSpPr>
        <p:spPr>
          <a:xfrm>
            <a:off x="4716016" y="3429000"/>
            <a:ext cx="504056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000" dirty="0" smtClean="0"/>
              <a:t>194</a:t>
            </a:r>
            <a:endParaRPr lang="en-GB" sz="1000" dirty="0"/>
          </a:p>
        </p:txBody>
      </p:sp>
      <p:sp>
        <p:nvSpPr>
          <p:cNvPr id="56" name="Oval 55"/>
          <p:cNvSpPr/>
          <p:nvPr/>
        </p:nvSpPr>
        <p:spPr>
          <a:xfrm>
            <a:off x="5796136" y="3212976"/>
            <a:ext cx="432048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251</a:t>
            </a:r>
            <a:endParaRPr lang="en-GB" sz="1200" dirty="0"/>
          </a:p>
        </p:txBody>
      </p:sp>
      <p:sp>
        <p:nvSpPr>
          <p:cNvPr id="57" name="Oval 56"/>
          <p:cNvSpPr/>
          <p:nvPr/>
        </p:nvSpPr>
        <p:spPr>
          <a:xfrm>
            <a:off x="4716016" y="4941168"/>
            <a:ext cx="504056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000" dirty="0" smtClean="0"/>
              <a:t>148</a:t>
            </a:r>
            <a:endParaRPr lang="en-GB" sz="1000" dirty="0"/>
          </a:p>
        </p:txBody>
      </p:sp>
      <p:sp>
        <p:nvSpPr>
          <p:cNvPr id="58" name="Oval 57"/>
          <p:cNvSpPr/>
          <p:nvPr/>
        </p:nvSpPr>
        <p:spPr>
          <a:xfrm>
            <a:off x="5076056" y="1628800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402</a:t>
            </a:r>
            <a:endParaRPr lang="en-GB" sz="1400" dirty="0"/>
          </a:p>
        </p:txBody>
      </p:sp>
      <p:sp>
        <p:nvSpPr>
          <p:cNvPr id="32" name="Oval 31"/>
          <p:cNvSpPr/>
          <p:nvPr/>
        </p:nvSpPr>
        <p:spPr>
          <a:xfrm>
            <a:off x="6156176" y="1916832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365</a:t>
            </a:r>
            <a:endParaRPr lang="en-GB" sz="1400" dirty="0"/>
          </a:p>
        </p:txBody>
      </p:sp>
      <p:sp>
        <p:nvSpPr>
          <p:cNvPr id="33" name="Right Brace 32"/>
          <p:cNvSpPr/>
          <p:nvPr/>
        </p:nvSpPr>
        <p:spPr>
          <a:xfrm>
            <a:off x="6660232" y="4509120"/>
            <a:ext cx="288032" cy="12961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Brace 35"/>
          <p:cNvSpPr/>
          <p:nvPr/>
        </p:nvSpPr>
        <p:spPr>
          <a:xfrm>
            <a:off x="6660232" y="2564904"/>
            <a:ext cx="288032" cy="1944216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6948264" y="5013176"/>
            <a:ext cx="432048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148</a:t>
            </a:r>
            <a:endParaRPr lang="en-GB" sz="1200" dirty="0"/>
          </a:p>
        </p:txBody>
      </p:sp>
      <p:sp>
        <p:nvSpPr>
          <p:cNvPr id="41" name="Oval 40"/>
          <p:cNvSpPr/>
          <p:nvPr/>
        </p:nvSpPr>
        <p:spPr>
          <a:xfrm>
            <a:off x="6948264" y="3356992"/>
            <a:ext cx="432048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217</a:t>
            </a:r>
            <a:endParaRPr lang="en-GB" sz="1200" dirty="0"/>
          </a:p>
        </p:txBody>
      </p:sp>
      <p:graphicFrame>
        <p:nvGraphicFramePr>
          <p:cNvPr id="43" name="Diagram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493222"/>
              </p:ext>
            </p:extLst>
          </p:nvPr>
        </p:nvGraphicFramePr>
        <p:xfrm>
          <a:off x="0" y="1080800"/>
          <a:ext cx="9286312" cy="599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769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G02 Gallery &amp; G01 backfill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3" name="Picture 2" descr="DSC_02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446520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3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G01, Accelerator tunnel, </a:t>
            </a:r>
            <a:r>
              <a:rPr lang="en-US" dirty="0" err="1" smtClean="0"/>
              <a:t>topfill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4" descr="DSC_01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58012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0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697</TotalTime>
  <Words>742</Words>
  <Application>Microsoft Macintosh PowerPoint</Application>
  <PresentationFormat>On-screen Show (4:3)</PresentationFormat>
  <Paragraphs>257</Paragraphs>
  <Slides>21</Slides>
  <Notes>1</Notes>
  <HiddenSlides>1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ESS Core Powerpoint</vt:lpstr>
      <vt:lpstr>Office-tema</vt:lpstr>
      <vt:lpstr>Conventional Facilities</vt:lpstr>
      <vt:lpstr>CF Scope</vt:lpstr>
      <vt:lpstr>Aerial view  26 August 2016</vt:lpstr>
      <vt:lpstr>Project Scope (23 buildings)  Plan, July to December 2016</vt:lpstr>
      <vt:lpstr>CF Organization</vt:lpstr>
      <vt:lpstr>CF Staff on site</vt:lpstr>
      <vt:lpstr>CF Staff on site</vt:lpstr>
      <vt:lpstr>G02 Gallery &amp; G01 backfill</vt:lpstr>
      <vt:lpstr>G01, Accelerator tunnel, topfill</vt:lpstr>
      <vt:lpstr>H01 &amp; G04 from above</vt:lpstr>
      <vt:lpstr>MEP works inside G04</vt:lpstr>
      <vt:lpstr>G04 – Cryo Compressor Building - first handover to ESS</vt:lpstr>
      <vt:lpstr>CF – project milestones 2016-03-04</vt:lpstr>
      <vt:lpstr>CF – project milestones 2016-03-04</vt:lpstr>
      <vt:lpstr>The ESS Target Station Layout</vt:lpstr>
      <vt:lpstr>Target – Hot cell, Utility &amp; Monolith</vt:lpstr>
      <vt:lpstr>D03 – Installation Galleries</vt:lpstr>
      <vt:lpstr>Dog Leg front, D01 installation galleries &amp; D06 substation</vt:lpstr>
      <vt:lpstr>E02 Beam Line Gallery Approx. half of the 838 concrete piles have been installed to date. Total number of concrete piles on site: 6192, whereof 4868 completed (79%)</vt:lpstr>
      <vt:lpstr>Target Station and Instrument Hall sequence</vt:lpstr>
      <vt:lpstr>ESS vision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Helen Fröderberg</cp:lastModifiedBy>
  <cp:revision>59</cp:revision>
  <cp:lastPrinted>2015-10-07T09:12:14Z</cp:lastPrinted>
  <dcterms:created xsi:type="dcterms:W3CDTF">2013-10-29T16:05:10Z</dcterms:created>
  <dcterms:modified xsi:type="dcterms:W3CDTF">2016-09-28T11:37:43Z</dcterms:modified>
</cp:coreProperties>
</file>