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326" r:id="rId3"/>
    <p:sldId id="318" r:id="rId4"/>
    <p:sldId id="323" r:id="rId5"/>
    <p:sldId id="319" r:id="rId6"/>
    <p:sldId id="324" r:id="rId7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  <a:srgbClr val="163353"/>
    <a:srgbClr val="0B1929"/>
    <a:srgbClr val="1C3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69553" autoAdjust="0"/>
  </p:normalViewPr>
  <p:slideViewPr>
    <p:cSldViewPr>
      <p:cViewPr varScale="1">
        <p:scale>
          <a:sx n="114" d="100"/>
          <a:sy n="114" d="100"/>
        </p:scale>
        <p:origin x="31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5" d="100"/>
          <a:sy n="115" d="100"/>
        </p:scale>
        <p:origin x="5178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2016-10-03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SWOCOR</a:t>
            </a:r>
            <a:r>
              <a:rPr lang="sv-SE" baseline="0" dirty="0" smtClean="0"/>
              <a:t> </a:t>
            </a:r>
            <a:r>
              <a:rPr lang="sv-SE" dirty="0" err="1" smtClean="0"/>
              <a:t>Responsibility</a:t>
            </a:r>
            <a:r>
              <a:rPr lang="sv-SE" baseline="0" dirty="0" smtClean="0"/>
              <a:t> for the </a:t>
            </a:r>
            <a:r>
              <a:rPr lang="sv-SE" baseline="0" dirty="0" err="1" smtClean="0"/>
              <a:t>work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environment</a:t>
            </a:r>
            <a:r>
              <a:rPr lang="sv-SE" baseline="0" dirty="0" smtClean="0"/>
              <a:t>, Health &amp; </a:t>
            </a:r>
            <a:r>
              <a:rPr lang="sv-SE" baseline="0" dirty="0" err="1" smtClean="0"/>
              <a:t>Safety</a:t>
            </a:r>
            <a:r>
              <a:rPr lang="sv-SE" baseline="0" dirty="0" smtClean="0"/>
              <a:t> is Skanska C101 for the </a:t>
            </a:r>
            <a:r>
              <a:rPr lang="sv-SE" baseline="0" dirty="0" err="1" smtClean="0"/>
              <a:t>whole</a:t>
            </a:r>
            <a:r>
              <a:rPr lang="sv-SE" baseline="0" dirty="0" smtClean="0"/>
              <a:t> site</a:t>
            </a:r>
          </a:p>
          <a:p>
            <a:r>
              <a:rPr lang="sv-SE" b="1" baseline="0" dirty="0" err="1" smtClean="0"/>
              <a:t>Naming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convension</a:t>
            </a:r>
            <a:r>
              <a:rPr lang="sv-SE" b="1" baseline="0" dirty="0" smtClean="0"/>
              <a:t> </a:t>
            </a:r>
            <a:r>
              <a:rPr lang="sv-SE" baseline="0" dirty="0" smtClean="0"/>
              <a:t>is not the same </a:t>
            </a:r>
            <a:r>
              <a:rPr lang="sv-SE" baseline="0" dirty="0" err="1" smtClean="0"/>
              <a:t>between</a:t>
            </a:r>
            <a:r>
              <a:rPr lang="sv-SE" baseline="0" dirty="0" smtClean="0"/>
              <a:t> TD and AD. </a:t>
            </a:r>
            <a:r>
              <a:rPr lang="sv-SE" baseline="0" dirty="0" err="1" smtClean="0"/>
              <a:t>Work</a:t>
            </a:r>
            <a:r>
              <a:rPr lang="sv-SE" baseline="0" dirty="0" smtClean="0"/>
              <a:t> is </a:t>
            </a:r>
            <a:r>
              <a:rPr lang="sv-SE" baseline="0" dirty="0" err="1" smtClean="0"/>
              <a:t>ongoing</a:t>
            </a:r>
            <a:r>
              <a:rPr lang="sv-SE" baseline="0" dirty="0" smtClean="0"/>
              <a:t> in a Installation Planning </a:t>
            </a:r>
            <a:r>
              <a:rPr lang="sv-SE" baseline="0" dirty="0" err="1" smtClean="0"/>
              <a:t>group</a:t>
            </a:r>
            <a:r>
              <a:rPr lang="sv-SE" baseline="0" dirty="0" smtClean="0"/>
              <a:t> to </a:t>
            </a:r>
            <a:r>
              <a:rPr lang="sv-SE" baseline="0" dirty="0" err="1" smtClean="0"/>
              <a:t>align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naming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convension</a:t>
            </a:r>
            <a:r>
              <a:rPr lang="sv-SE" baseline="0" dirty="0" smtClean="0"/>
              <a:t> / </a:t>
            </a:r>
            <a:r>
              <a:rPr lang="sv-SE" baseline="0" dirty="0" err="1" smtClean="0"/>
              <a:t>Roles</a:t>
            </a:r>
            <a:r>
              <a:rPr lang="sv-SE" baseline="0" dirty="0" smtClean="0"/>
              <a:t> / </a:t>
            </a:r>
            <a:r>
              <a:rPr lang="sv-SE" baseline="0" dirty="0" err="1" smtClean="0"/>
              <a:t>responsibilities</a:t>
            </a:r>
            <a:r>
              <a:rPr lang="sv-SE" baseline="0" dirty="0" smtClean="0"/>
              <a:t>. Ex </a:t>
            </a:r>
            <a:r>
              <a:rPr lang="sv-SE" baseline="0" dirty="0" err="1" smtClean="0"/>
              <a:t>Coordinator</a:t>
            </a:r>
            <a:endParaRPr lang="sv-SE" baseline="0" dirty="0" smtClean="0"/>
          </a:p>
          <a:p>
            <a:r>
              <a:rPr lang="sv-SE" b="1" baseline="0" dirty="0" smtClean="0"/>
              <a:t>ESS </a:t>
            </a:r>
            <a:r>
              <a:rPr lang="sv-SE" b="1" baseline="0" dirty="0" err="1" smtClean="0"/>
              <a:t>Inst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Coord</a:t>
            </a:r>
            <a:r>
              <a:rPr lang="sv-SE" b="1" baseline="0" dirty="0" smtClean="0"/>
              <a:t>.</a:t>
            </a:r>
          </a:p>
          <a:p>
            <a:r>
              <a:rPr lang="sv-SE" b="1" baseline="0" dirty="0" smtClean="0"/>
              <a:t> </a:t>
            </a:r>
            <a:r>
              <a:rPr lang="sv-SE" baseline="0" dirty="0" smtClean="0"/>
              <a:t>Schedule / </a:t>
            </a:r>
            <a:r>
              <a:rPr lang="sv-SE" baseline="0" dirty="0" err="1" smtClean="0"/>
              <a:t>Cost</a:t>
            </a:r>
            <a:r>
              <a:rPr lang="sv-SE" baseline="0" dirty="0" smtClean="0"/>
              <a:t> / </a:t>
            </a:r>
            <a:r>
              <a:rPr lang="sv-SE" baseline="0" dirty="0" err="1" smtClean="0"/>
              <a:t>High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level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priorities</a:t>
            </a:r>
            <a:endParaRPr lang="sv-SE" baseline="0" dirty="0" smtClean="0"/>
          </a:p>
          <a:p>
            <a:r>
              <a:rPr lang="sv-SE" b="1" baseline="0" dirty="0" smtClean="0"/>
              <a:t>ESS QC </a:t>
            </a:r>
          </a:p>
          <a:p>
            <a:r>
              <a:rPr lang="sv-SE" b="0" baseline="0" dirty="0" smtClean="0"/>
              <a:t>Overall </a:t>
            </a:r>
            <a:r>
              <a:rPr lang="sv-SE" b="0" baseline="0" dirty="0" err="1" smtClean="0"/>
              <a:t>responsible</a:t>
            </a:r>
            <a:r>
              <a:rPr lang="sv-SE" b="0" baseline="0" dirty="0" smtClean="0"/>
              <a:t> for </a:t>
            </a:r>
            <a:r>
              <a:rPr lang="sv-SE" b="0" baseline="0" dirty="0" err="1" smtClean="0"/>
              <a:t>quality</a:t>
            </a:r>
            <a:r>
              <a:rPr lang="sv-SE" b="0" baseline="0" dirty="0" smtClean="0"/>
              <a:t>. Make sure </a:t>
            </a:r>
            <a:r>
              <a:rPr lang="sv-SE" b="0" baseline="0" dirty="0" err="1" smtClean="0"/>
              <a:t>that</a:t>
            </a:r>
            <a:r>
              <a:rPr lang="sv-SE" b="0" baseline="0" dirty="0" smtClean="0"/>
              <a:t> the </a:t>
            </a:r>
            <a:r>
              <a:rPr lang="sv-SE" b="0" baseline="0" dirty="0" err="1" smtClean="0"/>
              <a:t>rules</a:t>
            </a:r>
            <a:r>
              <a:rPr lang="sv-SE" b="0" baseline="0" dirty="0" smtClean="0"/>
              <a:t> and </a:t>
            </a:r>
            <a:r>
              <a:rPr lang="sv-SE" b="0" baseline="0" dirty="0" err="1" smtClean="0"/>
              <a:t>guidelines</a:t>
            </a:r>
            <a:r>
              <a:rPr lang="sv-SE" b="0" baseline="0" dirty="0" smtClean="0"/>
              <a:t> from QC is </a:t>
            </a:r>
            <a:r>
              <a:rPr lang="sv-SE" b="0" baseline="0" dirty="0" err="1" smtClean="0"/>
              <a:t>followed</a:t>
            </a:r>
            <a:r>
              <a:rPr lang="sv-SE" b="0" baseline="0" dirty="0" smtClean="0"/>
              <a:t> in the </a:t>
            </a:r>
            <a:r>
              <a:rPr lang="sv-SE" b="0" baseline="0" dirty="0" err="1" smtClean="0"/>
              <a:t>projects</a:t>
            </a:r>
            <a:endParaRPr lang="sv-SE" b="0" baseline="0" dirty="0" smtClean="0"/>
          </a:p>
          <a:p>
            <a:r>
              <a:rPr lang="sv-SE" baseline="0" dirty="0" err="1" smtClean="0"/>
              <a:t>Coordinate</a:t>
            </a:r>
            <a:r>
              <a:rPr lang="sv-SE" baseline="0" dirty="0" smtClean="0"/>
              <a:t> the NDT/</a:t>
            </a:r>
            <a:r>
              <a:rPr lang="sv-SE" baseline="0" dirty="0" err="1" smtClean="0"/>
              <a:t>inspection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companies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working</a:t>
            </a:r>
            <a:r>
              <a:rPr lang="sv-SE" baseline="0" dirty="0" smtClean="0"/>
              <a:t> at ESS </a:t>
            </a:r>
          </a:p>
          <a:p>
            <a:r>
              <a:rPr lang="sv-SE" baseline="0" dirty="0" smtClean="0"/>
              <a:t>Man QC </a:t>
            </a:r>
            <a:r>
              <a:rPr lang="sv-SE" baseline="0" dirty="0" err="1" smtClean="0"/>
              <a:t>out</a:t>
            </a:r>
            <a:r>
              <a:rPr lang="sv-SE" baseline="0" dirty="0" smtClean="0"/>
              <a:t> in the </a:t>
            </a:r>
            <a:r>
              <a:rPr lang="sv-SE" baseline="0" dirty="0" err="1" smtClean="0"/>
              <a:t>projects</a:t>
            </a:r>
            <a:endParaRPr lang="sv-SE" baseline="0" dirty="0" smtClean="0"/>
          </a:p>
          <a:p>
            <a:r>
              <a:rPr lang="sv-SE" b="1" baseline="0" dirty="0" smtClean="0"/>
              <a:t>Site </a:t>
            </a:r>
            <a:r>
              <a:rPr lang="sv-SE" b="1" baseline="0" dirty="0" err="1" smtClean="0"/>
              <a:t>Admin</a:t>
            </a:r>
            <a:r>
              <a:rPr lang="sv-SE" b="1" baseline="0" dirty="0" smtClean="0"/>
              <a:t>:</a:t>
            </a:r>
          </a:p>
          <a:p>
            <a:r>
              <a:rPr lang="sv-SE" b="0" baseline="0" dirty="0" smtClean="0"/>
              <a:t>Over all </a:t>
            </a:r>
            <a:r>
              <a:rPr lang="sv-SE" b="0" baseline="0" dirty="0" err="1" smtClean="0"/>
              <a:t>Time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schedule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responsible</a:t>
            </a:r>
            <a:endParaRPr lang="sv-SE" b="0" baseline="0" dirty="0" smtClean="0"/>
          </a:p>
          <a:p>
            <a:r>
              <a:rPr lang="sv-SE" b="0" baseline="0" dirty="0" err="1" smtClean="0"/>
              <a:t>Financial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control</a:t>
            </a:r>
            <a:r>
              <a:rPr lang="sv-SE" b="0" baseline="0" dirty="0" smtClean="0"/>
              <a:t> for the Installations (Be </a:t>
            </a:r>
            <a:r>
              <a:rPr lang="sv-SE" b="0" baseline="0" dirty="0" err="1" smtClean="0"/>
              <a:t>aware</a:t>
            </a:r>
            <a:r>
              <a:rPr lang="sv-SE" b="0" baseline="0" dirty="0" smtClean="0"/>
              <a:t> at all </a:t>
            </a:r>
            <a:r>
              <a:rPr lang="sv-SE" b="0" baseline="0" dirty="0" err="1" smtClean="0"/>
              <a:t>time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who</a:t>
            </a:r>
            <a:r>
              <a:rPr lang="sv-SE" b="0" baseline="0" dirty="0" smtClean="0"/>
              <a:t> is </a:t>
            </a:r>
            <a:r>
              <a:rPr lang="sv-SE" b="0" baseline="0" dirty="0" err="1" smtClean="0"/>
              <a:t>most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costly</a:t>
            </a:r>
            <a:r>
              <a:rPr lang="sv-SE" b="0" baseline="0" dirty="0" smtClean="0"/>
              <a:t> to make the right </a:t>
            </a:r>
            <a:r>
              <a:rPr lang="sv-SE" b="0" baseline="0" dirty="0" err="1" smtClean="0"/>
              <a:t>priority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decisions</a:t>
            </a:r>
            <a:endParaRPr lang="sv-SE" b="0" baseline="0" dirty="0" smtClean="0"/>
          </a:p>
          <a:p>
            <a:r>
              <a:rPr lang="sv-SE" b="1" baseline="0" dirty="0" err="1" smtClean="0"/>
              <a:t>Framework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agreement</a:t>
            </a:r>
            <a:r>
              <a:rPr lang="sv-SE" b="1" baseline="0" dirty="0" smtClean="0"/>
              <a:t> </a:t>
            </a:r>
          </a:p>
          <a:p>
            <a:r>
              <a:rPr lang="sv-SE" b="0" baseline="0" dirty="0" smtClean="0"/>
              <a:t>Make sure </a:t>
            </a:r>
            <a:r>
              <a:rPr lang="sv-SE" b="0" baseline="0" dirty="0" err="1" smtClean="0"/>
              <a:t>that</a:t>
            </a:r>
            <a:r>
              <a:rPr lang="sv-SE" b="0" baseline="0" dirty="0" smtClean="0"/>
              <a:t> the right </a:t>
            </a:r>
            <a:r>
              <a:rPr lang="sv-SE" b="0" baseline="0" dirty="0" err="1" smtClean="0"/>
              <a:t>frame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work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agreements</a:t>
            </a:r>
            <a:r>
              <a:rPr lang="sv-SE" b="0" baseline="0" dirty="0" smtClean="0"/>
              <a:t> is in </a:t>
            </a:r>
            <a:r>
              <a:rPr lang="sv-SE" b="0" baseline="0" dirty="0" err="1" smtClean="0"/>
              <a:t>place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according</a:t>
            </a:r>
            <a:r>
              <a:rPr lang="sv-SE" b="0" baseline="0" dirty="0" smtClean="0"/>
              <a:t> to the </a:t>
            </a:r>
            <a:r>
              <a:rPr lang="sv-SE" b="0" baseline="0" dirty="0" err="1" smtClean="0"/>
              <a:t>requirements</a:t>
            </a:r>
            <a:r>
              <a:rPr lang="sv-SE" b="0" baseline="0" dirty="0" smtClean="0"/>
              <a:t> from the </a:t>
            </a:r>
            <a:r>
              <a:rPr lang="sv-SE" b="0" baseline="0" dirty="0" err="1" smtClean="0"/>
              <a:t>projects</a:t>
            </a:r>
            <a:endParaRPr lang="sv-SE" b="0" baseline="0" dirty="0" smtClean="0"/>
          </a:p>
          <a:p>
            <a:r>
              <a:rPr lang="sv-SE" b="1" baseline="0" dirty="0" err="1" smtClean="0"/>
              <a:t>Temporary</a:t>
            </a:r>
            <a:r>
              <a:rPr lang="sv-SE" b="1" baseline="0" dirty="0" smtClean="0"/>
              <a:t> Services</a:t>
            </a:r>
          </a:p>
          <a:p>
            <a:r>
              <a:rPr lang="sv-SE" b="0" baseline="0" dirty="0" smtClean="0"/>
              <a:t>Services from </a:t>
            </a:r>
            <a:r>
              <a:rPr lang="sv-SE" b="0" baseline="0" dirty="0" err="1" smtClean="0"/>
              <a:t>already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established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contracts</a:t>
            </a:r>
            <a:r>
              <a:rPr lang="sv-SE" b="0" baseline="0" dirty="0" smtClean="0"/>
              <a:t> on site</a:t>
            </a:r>
          </a:p>
          <a:p>
            <a:endParaRPr lang="sv-SE" b="0" baseline="0" dirty="0" smtClean="0"/>
          </a:p>
          <a:p>
            <a:endParaRPr lang="sv-SE" b="1" baseline="0" dirty="0" smtClean="0"/>
          </a:p>
          <a:p>
            <a:endParaRPr lang="sv-SE" baseline="0" dirty="0" smtClean="0"/>
          </a:p>
          <a:p>
            <a:endParaRPr lang="sv-SE" baseline="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7218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SWOCOR</a:t>
            </a:r>
            <a:r>
              <a:rPr lang="sv-SE" dirty="0" smtClean="0"/>
              <a:t> All </a:t>
            </a:r>
            <a:r>
              <a:rPr lang="sv-SE" dirty="0" err="1" smtClean="0"/>
              <a:t>target</a:t>
            </a:r>
            <a:r>
              <a:rPr lang="sv-SE" dirty="0" smtClean="0"/>
              <a:t> installations is </a:t>
            </a:r>
            <a:r>
              <a:rPr lang="sv-SE" dirty="0" err="1" smtClean="0"/>
              <a:t>during</a:t>
            </a:r>
            <a:r>
              <a:rPr lang="sv-SE" dirty="0" smtClean="0"/>
              <a:t> </a:t>
            </a:r>
            <a:r>
              <a:rPr lang="sv-SE" dirty="0" err="1" smtClean="0"/>
              <a:t>parrallel</a:t>
            </a:r>
            <a:r>
              <a:rPr lang="sv-SE" dirty="0" smtClean="0"/>
              <a:t> access =&gt;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working</a:t>
            </a:r>
            <a:r>
              <a:rPr lang="sv-SE" dirty="0" smtClean="0"/>
              <a:t> under </a:t>
            </a:r>
            <a:r>
              <a:rPr lang="sv-SE" dirty="0" err="1" smtClean="0"/>
              <a:t>skanska</a:t>
            </a:r>
            <a:r>
              <a:rPr lang="sv-SE" dirty="0" smtClean="0"/>
              <a:t> /C101 Bas-U</a:t>
            </a:r>
          </a:p>
          <a:p>
            <a:r>
              <a:rPr lang="sv-SE" b="1" dirty="0" smtClean="0"/>
              <a:t>Target Installation </a:t>
            </a:r>
            <a:r>
              <a:rPr lang="sv-SE" b="1" dirty="0" err="1" smtClean="0"/>
              <a:t>Coordinator</a:t>
            </a:r>
            <a:endParaRPr lang="sv-SE" b="1" dirty="0" smtClean="0"/>
          </a:p>
          <a:p>
            <a:r>
              <a:rPr lang="sv-SE" baseline="0" dirty="0" smtClean="0"/>
              <a:t>Schedule / </a:t>
            </a:r>
            <a:r>
              <a:rPr lang="sv-SE" baseline="0" dirty="0" err="1" smtClean="0"/>
              <a:t>Cost</a:t>
            </a:r>
            <a:r>
              <a:rPr lang="sv-SE" baseline="0" dirty="0" smtClean="0"/>
              <a:t> / </a:t>
            </a:r>
            <a:r>
              <a:rPr lang="sv-SE" baseline="0" dirty="0" err="1" smtClean="0"/>
              <a:t>High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level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priorities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between</a:t>
            </a:r>
            <a:r>
              <a:rPr lang="sv-SE" baseline="0" dirty="0" smtClean="0"/>
              <a:t> the WP</a:t>
            </a:r>
            <a:endParaRPr lang="sv-SE" dirty="0" smtClean="0"/>
          </a:p>
          <a:p>
            <a:r>
              <a:rPr lang="sv-SE" b="1" baseline="0" dirty="0" smtClean="0"/>
              <a:t>QC </a:t>
            </a:r>
          </a:p>
          <a:p>
            <a:r>
              <a:rPr lang="sv-SE" b="0" baseline="0" dirty="0" err="1" smtClean="0"/>
              <a:t>Recource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reporting</a:t>
            </a:r>
            <a:r>
              <a:rPr lang="sv-SE" b="0" baseline="0" dirty="0" smtClean="0"/>
              <a:t> to Central ESS QC</a:t>
            </a:r>
          </a:p>
          <a:p>
            <a:r>
              <a:rPr lang="sv-SE" b="0" baseline="0" dirty="0" err="1" smtClean="0"/>
              <a:t>Responsible</a:t>
            </a:r>
            <a:r>
              <a:rPr lang="sv-SE" b="0" baseline="0" dirty="0" smtClean="0"/>
              <a:t> for </a:t>
            </a:r>
            <a:r>
              <a:rPr lang="sv-SE" b="0" baseline="0" dirty="0" err="1" smtClean="0"/>
              <a:t>quality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work</a:t>
            </a:r>
            <a:r>
              <a:rPr lang="sv-SE" b="0" baseline="0" dirty="0" smtClean="0"/>
              <a:t> in Target. Make sure </a:t>
            </a:r>
            <a:r>
              <a:rPr lang="sv-SE" b="0" baseline="0" dirty="0" err="1" smtClean="0"/>
              <a:t>that</a:t>
            </a:r>
            <a:r>
              <a:rPr lang="sv-SE" b="0" baseline="0" dirty="0" smtClean="0"/>
              <a:t> the </a:t>
            </a:r>
            <a:r>
              <a:rPr lang="sv-SE" b="0" baseline="0" dirty="0" err="1" smtClean="0"/>
              <a:t>rules</a:t>
            </a:r>
            <a:r>
              <a:rPr lang="sv-SE" b="0" baseline="0" dirty="0" smtClean="0"/>
              <a:t> and </a:t>
            </a:r>
            <a:r>
              <a:rPr lang="sv-SE" b="0" baseline="0" dirty="0" err="1" smtClean="0"/>
              <a:t>guidelines</a:t>
            </a:r>
            <a:r>
              <a:rPr lang="sv-SE" b="0" baseline="0" dirty="0" smtClean="0"/>
              <a:t> from ESS QC is </a:t>
            </a:r>
            <a:r>
              <a:rPr lang="sv-SE" b="0" baseline="0" dirty="0" err="1" smtClean="0"/>
              <a:t>followed</a:t>
            </a:r>
            <a:r>
              <a:rPr lang="sv-SE" b="0" baseline="0" dirty="0" smtClean="0"/>
              <a:t> in the </a:t>
            </a:r>
            <a:r>
              <a:rPr lang="sv-SE" b="0" baseline="0" dirty="0" err="1" smtClean="0"/>
              <a:t>project</a:t>
            </a:r>
            <a:endParaRPr lang="sv-SE" b="0" baseline="0" dirty="0" smtClean="0"/>
          </a:p>
          <a:p>
            <a:r>
              <a:rPr lang="sv-SE" baseline="0" dirty="0" err="1" smtClean="0"/>
              <a:t>Coordinate</a:t>
            </a:r>
            <a:r>
              <a:rPr lang="sv-SE" baseline="0" dirty="0" smtClean="0"/>
              <a:t> in </a:t>
            </a:r>
            <a:r>
              <a:rPr lang="sv-SE" baseline="0" dirty="0" err="1" smtClean="0"/>
              <a:t>colaboration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central ESS QC the NDT/</a:t>
            </a:r>
            <a:r>
              <a:rPr lang="sv-SE" baseline="0" dirty="0" err="1" smtClean="0"/>
              <a:t>inspection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performed</a:t>
            </a:r>
            <a:r>
              <a:rPr lang="sv-SE" baseline="0" dirty="0" smtClean="0"/>
              <a:t> in Target </a:t>
            </a:r>
            <a:r>
              <a:rPr lang="sv-SE" baseline="0" dirty="0" err="1" smtClean="0"/>
              <a:t>Building</a:t>
            </a:r>
            <a:r>
              <a:rPr lang="sv-SE" baseline="0" dirty="0" smtClean="0"/>
              <a:t> </a:t>
            </a:r>
          </a:p>
          <a:p>
            <a:r>
              <a:rPr lang="sv-SE" b="1" baseline="0" dirty="0" smtClean="0"/>
              <a:t>Site </a:t>
            </a:r>
            <a:r>
              <a:rPr lang="sv-SE" b="1" baseline="0" dirty="0" err="1" smtClean="0"/>
              <a:t>Admin</a:t>
            </a:r>
            <a:r>
              <a:rPr lang="sv-SE" b="1" baseline="0" dirty="0" smtClean="0"/>
              <a:t>:</a:t>
            </a:r>
          </a:p>
          <a:p>
            <a:pPr algn="l" defTabSz="622300">
              <a:lnSpc>
                <a:spcPct val="90000"/>
              </a:lnSpc>
              <a:spcBef>
                <a:spcPct val="0"/>
              </a:spcBef>
            </a:pPr>
            <a:r>
              <a:rPr lang="en-GB" sz="1200" dirty="0" smtClean="0"/>
              <a:t>Document control (Support function</a:t>
            </a:r>
            <a:r>
              <a:rPr lang="en-GB" sz="1200" baseline="0" dirty="0" smtClean="0"/>
              <a:t> for the WP)</a:t>
            </a:r>
            <a:endParaRPr lang="en-GB" sz="1200" dirty="0" smtClean="0"/>
          </a:p>
          <a:p>
            <a:r>
              <a:rPr lang="sv-SE" b="0" baseline="0" dirty="0" err="1" smtClean="0"/>
              <a:t>Time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schedule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follow-up</a:t>
            </a:r>
            <a:r>
              <a:rPr lang="sv-SE" b="0" baseline="0" dirty="0" smtClean="0"/>
              <a:t> for TD </a:t>
            </a:r>
            <a:r>
              <a:rPr lang="sv-SE" b="0" baseline="0" dirty="0" err="1" smtClean="0"/>
              <a:t>works</a:t>
            </a:r>
            <a:endParaRPr lang="sv-SE" b="0" baseline="0" dirty="0" smtClean="0"/>
          </a:p>
          <a:p>
            <a:pPr algn="l" defTabSz="622300">
              <a:lnSpc>
                <a:spcPct val="90000"/>
              </a:lnSpc>
              <a:spcBef>
                <a:spcPct val="0"/>
              </a:spcBef>
            </a:pPr>
            <a:r>
              <a:rPr lang="en-GB" sz="1200" dirty="0" smtClean="0"/>
              <a:t>Work Permit follow up</a:t>
            </a:r>
          </a:p>
          <a:p>
            <a:pPr algn="l" defTabSz="622300">
              <a:lnSpc>
                <a:spcPct val="90000"/>
              </a:lnSpc>
              <a:spcBef>
                <a:spcPct val="0"/>
              </a:spcBef>
            </a:pPr>
            <a:r>
              <a:rPr lang="en-GB" sz="1200" dirty="0" smtClean="0"/>
              <a:t>Accommodation (Site &amp; Hotel)</a:t>
            </a:r>
          </a:p>
          <a:p>
            <a:pPr algn="l" defTabSz="622300">
              <a:lnSpc>
                <a:spcPct val="90000"/>
              </a:lnSpc>
              <a:spcBef>
                <a:spcPct val="0"/>
              </a:spcBef>
            </a:pPr>
            <a:r>
              <a:rPr lang="en-GB" sz="1200" dirty="0" smtClean="0"/>
              <a:t>Financial control (temporary services IK In-house or TD cost)(together with the WPL have an overview of cost impact for prioritization</a:t>
            </a:r>
          </a:p>
          <a:p>
            <a:pPr algn="l" defTabSz="622300">
              <a:lnSpc>
                <a:spcPct val="90000"/>
              </a:lnSpc>
              <a:spcBef>
                <a:spcPct val="0"/>
              </a:spcBef>
            </a:pPr>
            <a:r>
              <a:rPr lang="en-GB" sz="1200" dirty="0" smtClean="0"/>
              <a:t>Procurement inst. hardware/manpower (Frame work agreement)</a:t>
            </a:r>
          </a:p>
          <a:p>
            <a:pPr algn="l" defTabSz="622300">
              <a:lnSpc>
                <a:spcPct val="90000"/>
              </a:lnSpc>
              <a:spcBef>
                <a:spcPct val="0"/>
              </a:spcBef>
            </a:pPr>
            <a:r>
              <a:rPr lang="en-GB" sz="1200" dirty="0" smtClean="0"/>
              <a:t>NCR (Non Conformity Report) </a:t>
            </a:r>
          </a:p>
          <a:p>
            <a:r>
              <a:rPr lang="sv-SE" b="1" baseline="0" dirty="0" err="1" smtClean="0"/>
              <a:t>Framework</a:t>
            </a:r>
            <a:r>
              <a:rPr lang="sv-SE" b="1" baseline="0" dirty="0" smtClean="0"/>
              <a:t> </a:t>
            </a:r>
            <a:r>
              <a:rPr lang="sv-SE" b="1" baseline="0" dirty="0" err="1" smtClean="0"/>
              <a:t>agreement</a:t>
            </a:r>
            <a:r>
              <a:rPr lang="sv-SE" b="1" baseline="0" dirty="0" smtClean="0"/>
              <a:t> </a:t>
            </a:r>
          </a:p>
          <a:p>
            <a:r>
              <a:rPr lang="sv-SE" b="0" baseline="0" dirty="0" smtClean="0"/>
              <a:t>Make sure </a:t>
            </a:r>
            <a:r>
              <a:rPr lang="sv-SE" b="0" baseline="0" dirty="0" err="1" smtClean="0"/>
              <a:t>that</a:t>
            </a:r>
            <a:r>
              <a:rPr lang="sv-SE" b="0" baseline="0" dirty="0" smtClean="0"/>
              <a:t> the right </a:t>
            </a:r>
            <a:r>
              <a:rPr lang="sv-SE" b="0" baseline="0" dirty="0" err="1" smtClean="0"/>
              <a:t>frame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work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agreements</a:t>
            </a:r>
            <a:r>
              <a:rPr lang="sv-SE" b="0" baseline="0" dirty="0" smtClean="0"/>
              <a:t> is in </a:t>
            </a:r>
            <a:r>
              <a:rPr lang="sv-SE" b="0" baseline="0" dirty="0" err="1" smtClean="0"/>
              <a:t>place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according</a:t>
            </a:r>
            <a:r>
              <a:rPr lang="sv-SE" b="0" baseline="0" dirty="0" smtClean="0"/>
              <a:t> to the </a:t>
            </a:r>
            <a:r>
              <a:rPr lang="sv-SE" b="0" baseline="0" dirty="0" err="1" smtClean="0"/>
              <a:t>requirements</a:t>
            </a:r>
            <a:r>
              <a:rPr lang="sv-SE" b="0" baseline="0" dirty="0" smtClean="0"/>
              <a:t> from the </a:t>
            </a:r>
            <a:r>
              <a:rPr lang="sv-SE" b="0" baseline="0" dirty="0" err="1" smtClean="0"/>
              <a:t>projects</a:t>
            </a:r>
            <a:r>
              <a:rPr lang="sv-SE" b="0" baseline="0" dirty="0" smtClean="0"/>
              <a:t> (ESS central </a:t>
            </a:r>
            <a:r>
              <a:rPr lang="sv-SE" b="0" baseline="0" dirty="0" err="1" smtClean="0"/>
              <a:t>function</a:t>
            </a:r>
            <a:r>
              <a:rPr lang="sv-SE" b="0" baseline="0" dirty="0" smtClean="0"/>
              <a:t>)</a:t>
            </a:r>
          </a:p>
          <a:p>
            <a:r>
              <a:rPr lang="sv-SE" b="1" baseline="0" dirty="0" err="1" smtClean="0"/>
              <a:t>Temporary</a:t>
            </a:r>
            <a:r>
              <a:rPr lang="sv-SE" b="1" baseline="0" dirty="0" smtClean="0"/>
              <a:t> Services</a:t>
            </a:r>
          </a:p>
          <a:p>
            <a:r>
              <a:rPr lang="sv-SE" b="0" baseline="0" dirty="0" smtClean="0"/>
              <a:t>Services from </a:t>
            </a:r>
            <a:r>
              <a:rPr lang="sv-SE" b="0" baseline="0" dirty="0" err="1" smtClean="0"/>
              <a:t>already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established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contracts</a:t>
            </a:r>
            <a:r>
              <a:rPr lang="sv-SE" b="0" baseline="0" dirty="0" smtClean="0"/>
              <a:t> on site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16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2016-10-03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2016-10-03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2016-10-03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2016-10-03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2016-10-03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INSTALLATION &amp; COMMISSIONING</a:t>
            </a:r>
            <a:br>
              <a:rPr lang="sv-SE" sz="4000" dirty="0" smtClean="0"/>
            </a:br>
            <a:r>
              <a:rPr lang="sv-SE" sz="4000" dirty="0" smtClean="0"/>
              <a:t>TAC 14 </a:t>
            </a:r>
            <a:br>
              <a:rPr lang="sv-SE" sz="4000" dirty="0" smtClean="0"/>
            </a:b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1400" dirty="0" smtClean="0">
                <a:solidFill>
                  <a:schemeClr val="bg1"/>
                </a:solidFill>
              </a:rPr>
              <a:t>Tobias Lexholm</a:t>
            </a:r>
          </a:p>
          <a:p>
            <a:r>
              <a:rPr lang="sv-SE" sz="1400" dirty="0" smtClean="0">
                <a:solidFill>
                  <a:schemeClr val="bg1"/>
                </a:solidFill>
              </a:rPr>
              <a:t>	Installation </a:t>
            </a:r>
            <a:r>
              <a:rPr lang="sv-SE" sz="1400" dirty="0" err="1" smtClean="0">
                <a:solidFill>
                  <a:schemeClr val="bg1"/>
                </a:solidFill>
              </a:rPr>
              <a:t>Coordinator</a:t>
            </a:r>
            <a:r>
              <a:rPr lang="sv-SE" sz="1400" dirty="0" smtClean="0">
                <a:solidFill>
                  <a:schemeClr val="bg1"/>
                </a:solidFill>
              </a:rPr>
              <a:t>, Target Division</a:t>
            </a:r>
            <a:r>
              <a:rPr lang="sv-SE" sz="2000" dirty="0" smtClean="0">
                <a:solidFill>
                  <a:schemeClr val="bg1"/>
                </a:solidFill>
              </a:rPr>
              <a:t>	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October 2016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 site organization </a:t>
            </a:r>
          </a:p>
          <a:p>
            <a:r>
              <a:rPr lang="en-US" dirty="0" smtClean="0"/>
              <a:t>TD </a:t>
            </a:r>
            <a:r>
              <a:rPr lang="en-US" dirty="0"/>
              <a:t>site </a:t>
            </a:r>
            <a:r>
              <a:rPr lang="en-US" dirty="0" smtClean="0"/>
              <a:t>organization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05 </a:t>
            </a:r>
            <a:r>
              <a:rPr lang="sv-SE" dirty="0" err="1" smtClean="0"/>
              <a:t>October</a:t>
            </a:r>
            <a:r>
              <a:rPr lang="sv-SE" dirty="0" smtClean="0"/>
              <a:t> 2016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Site Installation - N.Gazis,E.Sargsyan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58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Organization</a:t>
            </a:r>
            <a:br>
              <a:rPr lang="en-GB" dirty="0" smtClean="0"/>
            </a:br>
            <a:r>
              <a:rPr lang="en-GB" dirty="0" smtClean="0"/>
              <a:t>ESS site organization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  <p:grpSp>
        <p:nvGrpSpPr>
          <p:cNvPr id="6" name="Group 85"/>
          <p:cNvGrpSpPr/>
          <p:nvPr/>
        </p:nvGrpSpPr>
        <p:grpSpPr>
          <a:xfrm>
            <a:off x="395536" y="1613529"/>
            <a:ext cx="6480720" cy="4911815"/>
            <a:chOff x="519884" y="9596"/>
            <a:chExt cx="6371805" cy="4642252"/>
          </a:xfrm>
        </p:grpSpPr>
        <p:sp>
          <p:nvSpPr>
            <p:cNvPr id="14" name="Freeform 14"/>
            <p:cNvSpPr/>
            <p:nvPr/>
          </p:nvSpPr>
          <p:spPr>
            <a:xfrm>
              <a:off x="3281002" y="9596"/>
              <a:ext cx="2473366" cy="860360"/>
            </a:xfrm>
            <a:custGeom>
              <a:avLst/>
              <a:gdLst>
                <a:gd name="connsiteX0" fmla="*/ 0 w 3842325"/>
                <a:gd name="connsiteY0" fmla="*/ 0 h 1199051"/>
                <a:gd name="connsiteX1" fmla="*/ 3842325 w 3842325"/>
                <a:gd name="connsiteY1" fmla="*/ 0 h 1199051"/>
                <a:gd name="connsiteX2" fmla="*/ 3842325 w 3842325"/>
                <a:gd name="connsiteY2" fmla="*/ 1199051 h 1199051"/>
                <a:gd name="connsiteX3" fmla="*/ 0 w 3842325"/>
                <a:gd name="connsiteY3" fmla="*/ 1199051 h 1199051"/>
                <a:gd name="connsiteX4" fmla="*/ 0 w 3842325"/>
                <a:gd name="connsiteY4" fmla="*/ 0 h 1199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42325" h="1199051">
                  <a:moveTo>
                    <a:pt x="0" y="0"/>
                  </a:moveTo>
                  <a:lnTo>
                    <a:pt x="3842325" y="0"/>
                  </a:lnTo>
                  <a:lnTo>
                    <a:pt x="3842325" y="1199051"/>
                  </a:lnTo>
                  <a:lnTo>
                    <a:pt x="0" y="11990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ESS </a:t>
              </a:r>
              <a:r>
                <a:rPr lang="en-GB" sz="2000" dirty="0" smtClean="0"/>
                <a:t>Installation Coordinator</a:t>
              </a:r>
              <a:endParaRPr lang="en-GB" sz="2000" kern="1200" dirty="0" smtClean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 	Deputy ESS Installation Coordinator</a:t>
              </a:r>
              <a:endParaRPr lang="en-GB" sz="800" kern="1200" dirty="0"/>
            </a:p>
          </p:txBody>
        </p:sp>
        <p:sp>
          <p:nvSpPr>
            <p:cNvPr id="22" name="Freeform 23"/>
            <p:cNvSpPr/>
            <p:nvPr/>
          </p:nvSpPr>
          <p:spPr>
            <a:xfrm>
              <a:off x="4921163" y="1248564"/>
              <a:ext cx="1970526" cy="719365"/>
            </a:xfrm>
            <a:custGeom>
              <a:avLst/>
              <a:gdLst>
                <a:gd name="connsiteX0" fmla="*/ 0 w 1970527"/>
                <a:gd name="connsiteY0" fmla="*/ 0 h 1061051"/>
                <a:gd name="connsiteX1" fmla="*/ 1970527 w 1970527"/>
                <a:gd name="connsiteY1" fmla="*/ 0 h 1061051"/>
                <a:gd name="connsiteX2" fmla="*/ 1970527 w 1970527"/>
                <a:gd name="connsiteY2" fmla="*/ 1061051 h 1061051"/>
                <a:gd name="connsiteX3" fmla="*/ 0 w 1970527"/>
                <a:gd name="connsiteY3" fmla="*/ 1061051 h 1061051"/>
                <a:gd name="connsiteX4" fmla="*/ 0 w 1970527"/>
                <a:gd name="connsiteY4" fmla="*/ 0 h 106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27" h="1061051">
                  <a:moveTo>
                    <a:pt x="0" y="0"/>
                  </a:moveTo>
                  <a:lnTo>
                    <a:pt x="1970527" y="0"/>
                  </a:lnTo>
                  <a:lnTo>
                    <a:pt x="1970527" y="1061051"/>
                  </a:lnTo>
                  <a:lnTo>
                    <a:pt x="0" y="10610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/>
                <a:t>Site Admin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 smtClean="0"/>
                <a:t>Time </a:t>
              </a:r>
              <a:r>
                <a:rPr lang="en-GB" sz="800" dirty="0"/>
                <a:t>Schedule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 smtClean="0"/>
                <a:t>Financial control</a:t>
              </a:r>
              <a:endParaRPr lang="en-GB" sz="800" dirty="0"/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Procurement inst. </a:t>
              </a:r>
              <a:r>
                <a:rPr lang="en-GB" sz="800" dirty="0" smtClean="0"/>
                <a:t>hardware/manpower</a:t>
              </a:r>
            </a:p>
          </p:txBody>
        </p:sp>
        <p:sp>
          <p:nvSpPr>
            <p:cNvPr id="24" name="Freeform 17"/>
            <p:cNvSpPr/>
            <p:nvPr/>
          </p:nvSpPr>
          <p:spPr>
            <a:xfrm>
              <a:off x="519884" y="2982131"/>
              <a:ext cx="1402213" cy="1669717"/>
            </a:xfrm>
            <a:custGeom>
              <a:avLst/>
              <a:gdLst>
                <a:gd name="connsiteX0" fmla="*/ 0 w 2037796"/>
                <a:gd name="connsiteY0" fmla="*/ 0 h 1072955"/>
                <a:gd name="connsiteX1" fmla="*/ 2037796 w 2037796"/>
                <a:gd name="connsiteY1" fmla="*/ 0 h 1072955"/>
                <a:gd name="connsiteX2" fmla="*/ 2037796 w 2037796"/>
                <a:gd name="connsiteY2" fmla="*/ 1072955 h 1072955"/>
                <a:gd name="connsiteX3" fmla="*/ 0 w 2037796"/>
                <a:gd name="connsiteY3" fmla="*/ 1072955 h 1072955"/>
                <a:gd name="connsiteX4" fmla="*/ 0 w 2037796"/>
                <a:gd name="connsiteY4" fmla="*/ 0 h 107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7796" h="1072955">
                  <a:moveTo>
                    <a:pt x="0" y="0"/>
                  </a:moveTo>
                  <a:lnTo>
                    <a:pt x="2037796" y="0"/>
                  </a:lnTo>
                  <a:lnTo>
                    <a:pt x="2037796" y="1072955"/>
                  </a:lnTo>
                  <a:lnTo>
                    <a:pt x="0" y="10729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/>
                <a:t>Temporary Services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Scaffolding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Laydown Areas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Crane Drivers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Logistics/Transport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Warehouse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Heavy lifting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Temporary Power &amp; Fluids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Concrete Boring/Drilling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Survey/Alignment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Waste</a:t>
              </a:r>
              <a:endParaRPr lang="en-GB" sz="800" kern="1200" dirty="0"/>
            </a:p>
          </p:txBody>
        </p:sp>
      </p:grpSp>
      <p:cxnSp>
        <p:nvCxnSpPr>
          <p:cNvPr id="34" name="Rak 33"/>
          <p:cNvCxnSpPr/>
          <p:nvPr/>
        </p:nvCxnSpPr>
        <p:spPr>
          <a:xfrm flipH="1">
            <a:off x="4493868" y="2531266"/>
            <a:ext cx="6124" cy="1689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42"/>
          <p:cNvCxnSpPr/>
          <p:nvPr/>
        </p:nvCxnSpPr>
        <p:spPr>
          <a:xfrm>
            <a:off x="4055931" y="3284984"/>
            <a:ext cx="816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46"/>
          <p:cNvCxnSpPr/>
          <p:nvPr/>
        </p:nvCxnSpPr>
        <p:spPr>
          <a:xfrm>
            <a:off x="1115616" y="4221088"/>
            <a:ext cx="64701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k 66"/>
          <p:cNvCxnSpPr/>
          <p:nvPr/>
        </p:nvCxnSpPr>
        <p:spPr>
          <a:xfrm>
            <a:off x="2761277" y="4221088"/>
            <a:ext cx="10523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ak 67"/>
          <p:cNvCxnSpPr/>
          <p:nvPr/>
        </p:nvCxnSpPr>
        <p:spPr>
          <a:xfrm>
            <a:off x="1115616" y="4221088"/>
            <a:ext cx="0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17"/>
          <p:cNvSpPr/>
          <p:nvPr/>
        </p:nvSpPr>
        <p:spPr>
          <a:xfrm>
            <a:off x="2235077" y="4758670"/>
            <a:ext cx="1052402" cy="614545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kern="1200" dirty="0" smtClean="0"/>
              <a:t>TD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Installation Coordinator</a:t>
            </a:r>
            <a:endParaRPr lang="en-GB" sz="1200" b="1" kern="1200" dirty="0" smtClean="0"/>
          </a:p>
        </p:txBody>
      </p:sp>
      <p:sp>
        <p:nvSpPr>
          <p:cNvPr id="52" name="Freeform 17"/>
          <p:cNvSpPr/>
          <p:nvPr/>
        </p:nvSpPr>
        <p:spPr>
          <a:xfrm>
            <a:off x="3563888" y="4758669"/>
            <a:ext cx="994134" cy="614545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kern="1200" dirty="0" smtClean="0"/>
              <a:t>ACC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Coordinator</a:t>
            </a:r>
          </a:p>
        </p:txBody>
      </p:sp>
      <p:sp>
        <p:nvSpPr>
          <p:cNvPr id="53" name="Freeform 17"/>
          <p:cNvSpPr/>
          <p:nvPr/>
        </p:nvSpPr>
        <p:spPr>
          <a:xfrm>
            <a:off x="4808997" y="4758670"/>
            <a:ext cx="966172" cy="614544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kern="1200" dirty="0" smtClean="0"/>
              <a:t>NSS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Coordinator</a:t>
            </a:r>
          </a:p>
        </p:txBody>
      </p:sp>
      <p:sp>
        <p:nvSpPr>
          <p:cNvPr id="54" name="Freeform 17"/>
          <p:cNvSpPr/>
          <p:nvPr/>
        </p:nvSpPr>
        <p:spPr>
          <a:xfrm>
            <a:off x="5926174" y="4758670"/>
            <a:ext cx="1022090" cy="614544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ICS</a:t>
            </a:r>
            <a:endParaRPr lang="en-GB" sz="1200" b="1" kern="1200" dirty="0" smtClean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Coordinator</a:t>
            </a:r>
          </a:p>
        </p:txBody>
      </p:sp>
      <p:sp>
        <p:nvSpPr>
          <p:cNvPr id="58" name="Freeform 17"/>
          <p:cNvSpPr/>
          <p:nvPr/>
        </p:nvSpPr>
        <p:spPr>
          <a:xfrm>
            <a:off x="7099269" y="4758670"/>
            <a:ext cx="994134" cy="614544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CF</a:t>
            </a:r>
            <a:r>
              <a:rPr lang="en-GB" sz="1200" b="1" kern="1200" dirty="0" smtClean="0"/>
              <a:t>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Coordinator</a:t>
            </a:r>
          </a:p>
        </p:txBody>
      </p:sp>
      <p:cxnSp>
        <p:nvCxnSpPr>
          <p:cNvPr id="60" name="Rak 59"/>
          <p:cNvCxnSpPr/>
          <p:nvPr/>
        </p:nvCxnSpPr>
        <p:spPr>
          <a:xfrm>
            <a:off x="4057421" y="4221088"/>
            <a:ext cx="10523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k 60"/>
          <p:cNvCxnSpPr/>
          <p:nvPr/>
        </p:nvCxnSpPr>
        <p:spPr>
          <a:xfrm>
            <a:off x="5292080" y="4221088"/>
            <a:ext cx="10523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k 61"/>
          <p:cNvCxnSpPr/>
          <p:nvPr/>
        </p:nvCxnSpPr>
        <p:spPr>
          <a:xfrm>
            <a:off x="6433685" y="4221088"/>
            <a:ext cx="10523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k 62"/>
          <p:cNvCxnSpPr/>
          <p:nvPr/>
        </p:nvCxnSpPr>
        <p:spPr>
          <a:xfrm>
            <a:off x="7585813" y="4221088"/>
            <a:ext cx="10523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eeform 17"/>
          <p:cNvSpPr/>
          <p:nvPr/>
        </p:nvSpPr>
        <p:spPr>
          <a:xfrm>
            <a:off x="7380313" y="1793198"/>
            <a:ext cx="864096" cy="1419778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kern="1200" dirty="0" smtClean="0"/>
              <a:t>Framework Agreements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Workshop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Welders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Fitters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Electrical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I&amp;C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Technicians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kern="1200" dirty="0" smtClean="0"/>
              <a:t>Etc.</a:t>
            </a:r>
            <a:endParaRPr lang="en-GB" sz="800" kern="1200" dirty="0"/>
          </a:p>
        </p:txBody>
      </p:sp>
      <p:cxnSp>
        <p:nvCxnSpPr>
          <p:cNvPr id="13" name="Rak pil 12"/>
          <p:cNvCxnSpPr/>
          <p:nvPr/>
        </p:nvCxnSpPr>
        <p:spPr>
          <a:xfrm flipV="1">
            <a:off x="6732240" y="2829620"/>
            <a:ext cx="648072" cy="671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3"/>
          <p:cNvSpPr/>
          <p:nvPr/>
        </p:nvSpPr>
        <p:spPr>
          <a:xfrm>
            <a:off x="107504" y="1647167"/>
            <a:ext cx="2529309" cy="917737"/>
          </a:xfrm>
          <a:custGeom>
            <a:avLst/>
            <a:gdLst>
              <a:gd name="connsiteX0" fmla="*/ 0 w 1970527"/>
              <a:gd name="connsiteY0" fmla="*/ 0 h 1061051"/>
              <a:gd name="connsiteX1" fmla="*/ 1970527 w 1970527"/>
              <a:gd name="connsiteY1" fmla="*/ 0 h 1061051"/>
              <a:gd name="connsiteX2" fmla="*/ 1970527 w 1970527"/>
              <a:gd name="connsiteY2" fmla="*/ 1061051 h 1061051"/>
              <a:gd name="connsiteX3" fmla="*/ 0 w 1970527"/>
              <a:gd name="connsiteY3" fmla="*/ 1061051 h 1061051"/>
              <a:gd name="connsiteX4" fmla="*/ 0 w 1970527"/>
              <a:gd name="connsiteY4" fmla="*/ 0 h 106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527" h="1061051">
                <a:moveTo>
                  <a:pt x="0" y="0"/>
                </a:moveTo>
                <a:lnTo>
                  <a:pt x="1970527" y="0"/>
                </a:lnTo>
                <a:lnTo>
                  <a:pt x="1970527" y="1061051"/>
                </a:lnTo>
                <a:lnTo>
                  <a:pt x="0" y="10610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b="1" kern="1200" dirty="0" smtClean="0"/>
              <a:t>SWOCOR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 smtClean="0"/>
              <a:t>(</a:t>
            </a:r>
            <a:r>
              <a:rPr lang="en-GB" sz="1000" dirty="0"/>
              <a:t>S</a:t>
            </a:r>
            <a:r>
              <a:rPr lang="en-GB" sz="1000" dirty="0" smtClean="0"/>
              <a:t>hared Workplace </a:t>
            </a:r>
            <a:r>
              <a:rPr lang="en-GB" sz="1000" dirty="0"/>
              <a:t>C</a:t>
            </a:r>
            <a:r>
              <a:rPr lang="en-GB" sz="1000" dirty="0" smtClean="0"/>
              <a:t>oordination Responsible)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/>
              <a:t>Responsible for work environment, health &amp; safety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kern="1200" dirty="0" smtClean="0"/>
              <a:t>Skanska/C101</a:t>
            </a:r>
          </a:p>
        </p:txBody>
      </p:sp>
      <p:sp>
        <p:nvSpPr>
          <p:cNvPr id="28" name="Freeform 17"/>
          <p:cNvSpPr/>
          <p:nvPr/>
        </p:nvSpPr>
        <p:spPr>
          <a:xfrm>
            <a:off x="4988571" y="5828309"/>
            <a:ext cx="455293" cy="432048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 smtClean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/>
          </a:p>
        </p:txBody>
      </p:sp>
      <p:sp>
        <p:nvSpPr>
          <p:cNvPr id="29" name="TextBox 2"/>
          <p:cNvSpPr txBox="1"/>
          <p:nvPr/>
        </p:nvSpPr>
        <p:spPr>
          <a:xfrm>
            <a:off x="5521642" y="5747061"/>
            <a:ext cx="3255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Service from outside the project </a:t>
            </a:r>
          </a:p>
          <a:p>
            <a:r>
              <a:rPr lang="sv-SE" dirty="0" smtClean="0"/>
              <a:t>organization</a:t>
            </a:r>
            <a:endParaRPr lang="sv-SE" dirty="0"/>
          </a:p>
        </p:txBody>
      </p:sp>
      <p:sp>
        <p:nvSpPr>
          <p:cNvPr id="30" name="Freeform 22"/>
          <p:cNvSpPr/>
          <p:nvPr/>
        </p:nvSpPr>
        <p:spPr>
          <a:xfrm>
            <a:off x="2063736" y="2852936"/>
            <a:ext cx="2004211" cy="915308"/>
          </a:xfrm>
          <a:custGeom>
            <a:avLst/>
            <a:gdLst>
              <a:gd name="connsiteX0" fmla="*/ 0 w 1970527"/>
              <a:gd name="connsiteY0" fmla="*/ 0 h 1061051"/>
              <a:gd name="connsiteX1" fmla="*/ 1970527 w 1970527"/>
              <a:gd name="connsiteY1" fmla="*/ 0 h 1061051"/>
              <a:gd name="connsiteX2" fmla="*/ 1970527 w 1970527"/>
              <a:gd name="connsiteY2" fmla="*/ 1061051 h 1061051"/>
              <a:gd name="connsiteX3" fmla="*/ 0 w 1970527"/>
              <a:gd name="connsiteY3" fmla="*/ 1061051 h 1061051"/>
              <a:gd name="connsiteX4" fmla="*/ 0 w 1970527"/>
              <a:gd name="connsiteY4" fmla="*/ 0 h 106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527" h="1061051">
                <a:moveTo>
                  <a:pt x="0" y="0"/>
                </a:moveTo>
                <a:lnTo>
                  <a:pt x="1970527" y="0"/>
                </a:lnTo>
                <a:lnTo>
                  <a:pt x="1970527" y="1061051"/>
                </a:lnTo>
                <a:lnTo>
                  <a:pt x="0" y="1061051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sz="1400" b="1" dirty="0" smtClean="0"/>
              <a:t>Central ESS QC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sz="800" kern="1200" dirty="0" smtClean="0"/>
              <a:t>Installation Inspection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sz="800" dirty="0" err="1" smtClean="0"/>
              <a:t>Receival</a:t>
            </a:r>
            <a:r>
              <a:rPr lang="en-GB" sz="800" dirty="0" smtClean="0"/>
              <a:t> inspection</a:t>
            </a:r>
            <a:endParaRPr lang="en-GB" sz="800" kern="1200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sz="800" dirty="0" smtClean="0"/>
              <a:t>NDT (X-ray, PT, UT etc.)</a:t>
            </a:r>
            <a:endParaRPr lang="en-GB" sz="800" kern="1200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sz="800" dirty="0" smtClean="0"/>
              <a:t>Accredited Inspection Body AIB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sz="800" dirty="0" smtClean="0"/>
              <a:t>Accredited Body AB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sz="800" dirty="0" smtClean="0"/>
              <a:t>Final quality documentation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6361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Organization</a:t>
            </a:r>
            <a:br>
              <a:rPr lang="en-GB" dirty="0" smtClean="0"/>
            </a:br>
            <a:r>
              <a:rPr lang="en-GB" dirty="0" smtClean="0"/>
              <a:t>ESS site organization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  <p:grpSp>
        <p:nvGrpSpPr>
          <p:cNvPr id="6" name="Group 85"/>
          <p:cNvGrpSpPr/>
          <p:nvPr/>
        </p:nvGrpSpPr>
        <p:grpSpPr>
          <a:xfrm>
            <a:off x="395536" y="1613529"/>
            <a:ext cx="6480720" cy="4911815"/>
            <a:chOff x="519884" y="9596"/>
            <a:chExt cx="6371805" cy="4642252"/>
          </a:xfrm>
        </p:grpSpPr>
        <p:sp>
          <p:nvSpPr>
            <p:cNvPr id="14" name="Freeform 14"/>
            <p:cNvSpPr/>
            <p:nvPr/>
          </p:nvSpPr>
          <p:spPr>
            <a:xfrm>
              <a:off x="3281002" y="9596"/>
              <a:ext cx="2473366" cy="860360"/>
            </a:xfrm>
            <a:custGeom>
              <a:avLst/>
              <a:gdLst>
                <a:gd name="connsiteX0" fmla="*/ 0 w 3842325"/>
                <a:gd name="connsiteY0" fmla="*/ 0 h 1199051"/>
                <a:gd name="connsiteX1" fmla="*/ 3842325 w 3842325"/>
                <a:gd name="connsiteY1" fmla="*/ 0 h 1199051"/>
                <a:gd name="connsiteX2" fmla="*/ 3842325 w 3842325"/>
                <a:gd name="connsiteY2" fmla="*/ 1199051 h 1199051"/>
                <a:gd name="connsiteX3" fmla="*/ 0 w 3842325"/>
                <a:gd name="connsiteY3" fmla="*/ 1199051 h 1199051"/>
                <a:gd name="connsiteX4" fmla="*/ 0 w 3842325"/>
                <a:gd name="connsiteY4" fmla="*/ 0 h 1199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42325" h="1199051">
                  <a:moveTo>
                    <a:pt x="0" y="0"/>
                  </a:moveTo>
                  <a:lnTo>
                    <a:pt x="3842325" y="0"/>
                  </a:lnTo>
                  <a:lnTo>
                    <a:pt x="3842325" y="1199051"/>
                  </a:lnTo>
                  <a:lnTo>
                    <a:pt x="0" y="11990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ESS </a:t>
              </a:r>
              <a:r>
                <a:rPr lang="en-GB" sz="2000" dirty="0" smtClean="0"/>
                <a:t>Installation Coordinator</a:t>
              </a:r>
              <a:endParaRPr lang="en-GB" sz="2000" kern="1200" dirty="0" smtClean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 	Deputy ESS Installation Coordinator</a:t>
              </a:r>
              <a:endParaRPr lang="en-GB" sz="800" kern="1200" dirty="0"/>
            </a:p>
          </p:txBody>
        </p:sp>
        <p:sp>
          <p:nvSpPr>
            <p:cNvPr id="21" name="Freeform 22"/>
            <p:cNvSpPr/>
            <p:nvPr/>
          </p:nvSpPr>
          <p:spPr>
            <a:xfrm>
              <a:off x="2160050" y="1173868"/>
              <a:ext cx="1970527" cy="891846"/>
            </a:xfrm>
            <a:custGeom>
              <a:avLst/>
              <a:gdLst>
                <a:gd name="connsiteX0" fmla="*/ 0 w 1970527"/>
                <a:gd name="connsiteY0" fmla="*/ 0 h 1061051"/>
                <a:gd name="connsiteX1" fmla="*/ 1970527 w 1970527"/>
                <a:gd name="connsiteY1" fmla="*/ 0 h 1061051"/>
                <a:gd name="connsiteX2" fmla="*/ 1970527 w 1970527"/>
                <a:gd name="connsiteY2" fmla="*/ 1061051 h 1061051"/>
                <a:gd name="connsiteX3" fmla="*/ 0 w 1970527"/>
                <a:gd name="connsiteY3" fmla="*/ 1061051 h 1061051"/>
                <a:gd name="connsiteX4" fmla="*/ 0 w 1970527"/>
                <a:gd name="connsiteY4" fmla="*/ 0 h 106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27" h="1061051">
                  <a:moveTo>
                    <a:pt x="0" y="0"/>
                  </a:moveTo>
                  <a:lnTo>
                    <a:pt x="1970527" y="0"/>
                  </a:lnTo>
                  <a:lnTo>
                    <a:pt x="1970527" y="1061051"/>
                  </a:lnTo>
                  <a:lnTo>
                    <a:pt x="0" y="10610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1400" b="1" dirty="0" smtClean="0"/>
                <a:t>ESS QC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kern="1200" dirty="0" smtClean="0"/>
                <a:t>Installation Inspection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dirty="0" err="1" smtClean="0"/>
                <a:t>Receival</a:t>
              </a:r>
              <a:r>
                <a:rPr lang="en-GB" sz="800" dirty="0" smtClean="0"/>
                <a:t> inspection</a:t>
              </a:r>
              <a:endParaRPr lang="en-GB" sz="800" kern="1200" dirty="0" smtClean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dirty="0" smtClean="0"/>
                <a:t>NDT (X-ray, PT, UT etc.)</a:t>
              </a:r>
              <a:endParaRPr lang="en-GB" sz="800" kern="1200" dirty="0" smtClean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dirty="0" smtClean="0"/>
                <a:t>Accredited Inspection Body AIB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dirty="0" smtClean="0"/>
                <a:t>Accredited Body AB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dirty="0" smtClean="0"/>
                <a:t>Final quality documentation</a:t>
              </a:r>
              <a:endParaRPr lang="en-GB" sz="800" dirty="0"/>
            </a:p>
          </p:txBody>
        </p:sp>
        <p:sp>
          <p:nvSpPr>
            <p:cNvPr id="22" name="Freeform 23"/>
            <p:cNvSpPr/>
            <p:nvPr/>
          </p:nvSpPr>
          <p:spPr>
            <a:xfrm>
              <a:off x="4921163" y="1248564"/>
              <a:ext cx="1970526" cy="719365"/>
            </a:xfrm>
            <a:custGeom>
              <a:avLst/>
              <a:gdLst>
                <a:gd name="connsiteX0" fmla="*/ 0 w 1970527"/>
                <a:gd name="connsiteY0" fmla="*/ 0 h 1061051"/>
                <a:gd name="connsiteX1" fmla="*/ 1970527 w 1970527"/>
                <a:gd name="connsiteY1" fmla="*/ 0 h 1061051"/>
                <a:gd name="connsiteX2" fmla="*/ 1970527 w 1970527"/>
                <a:gd name="connsiteY2" fmla="*/ 1061051 h 1061051"/>
                <a:gd name="connsiteX3" fmla="*/ 0 w 1970527"/>
                <a:gd name="connsiteY3" fmla="*/ 1061051 h 1061051"/>
                <a:gd name="connsiteX4" fmla="*/ 0 w 1970527"/>
                <a:gd name="connsiteY4" fmla="*/ 0 h 106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27" h="1061051">
                  <a:moveTo>
                    <a:pt x="0" y="0"/>
                  </a:moveTo>
                  <a:lnTo>
                    <a:pt x="1970527" y="0"/>
                  </a:lnTo>
                  <a:lnTo>
                    <a:pt x="1970527" y="1061051"/>
                  </a:lnTo>
                  <a:lnTo>
                    <a:pt x="0" y="10610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/>
                <a:t>Site Admin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 smtClean="0"/>
                <a:t>Time </a:t>
              </a:r>
              <a:r>
                <a:rPr lang="en-GB" sz="800" dirty="0"/>
                <a:t>Schedule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 smtClean="0"/>
                <a:t>Financial control</a:t>
              </a:r>
              <a:endParaRPr lang="en-GB" sz="800" dirty="0"/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Procurement inst. </a:t>
              </a:r>
              <a:r>
                <a:rPr lang="en-GB" sz="800" dirty="0" smtClean="0"/>
                <a:t>hardware/manpower</a:t>
              </a:r>
            </a:p>
          </p:txBody>
        </p:sp>
        <p:sp>
          <p:nvSpPr>
            <p:cNvPr id="24" name="Freeform 17"/>
            <p:cNvSpPr/>
            <p:nvPr/>
          </p:nvSpPr>
          <p:spPr>
            <a:xfrm>
              <a:off x="519884" y="2982131"/>
              <a:ext cx="1402213" cy="1669717"/>
            </a:xfrm>
            <a:custGeom>
              <a:avLst/>
              <a:gdLst>
                <a:gd name="connsiteX0" fmla="*/ 0 w 2037796"/>
                <a:gd name="connsiteY0" fmla="*/ 0 h 1072955"/>
                <a:gd name="connsiteX1" fmla="*/ 2037796 w 2037796"/>
                <a:gd name="connsiteY1" fmla="*/ 0 h 1072955"/>
                <a:gd name="connsiteX2" fmla="*/ 2037796 w 2037796"/>
                <a:gd name="connsiteY2" fmla="*/ 1072955 h 1072955"/>
                <a:gd name="connsiteX3" fmla="*/ 0 w 2037796"/>
                <a:gd name="connsiteY3" fmla="*/ 1072955 h 1072955"/>
                <a:gd name="connsiteX4" fmla="*/ 0 w 2037796"/>
                <a:gd name="connsiteY4" fmla="*/ 0 h 107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7796" h="1072955">
                  <a:moveTo>
                    <a:pt x="0" y="0"/>
                  </a:moveTo>
                  <a:lnTo>
                    <a:pt x="2037796" y="0"/>
                  </a:lnTo>
                  <a:lnTo>
                    <a:pt x="2037796" y="1072955"/>
                  </a:lnTo>
                  <a:lnTo>
                    <a:pt x="0" y="10729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/>
                <a:t>Temporary Services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Scaffolding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Laydown Areas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Crane Drivers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Logistics/Transport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Warehouse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Heavy lifting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Temporary Power &amp; Fluids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Concrete Boring/Drilling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Survey/Alignment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Waste</a:t>
              </a:r>
              <a:endParaRPr lang="en-GB" sz="800" kern="1200" dirty="0"/>
            </a:p>
          </p:txBody>
        </p:sp>
      </p:grpSp>
      <p:cxnSp>
        <p:nvCxnSpPr>
          <p:cNvPr id="34" name="Rak 33"/>
          <p:cNvCxnSpPr/>
          <p:nvPr/>
        </p:nvCxnSpPr>
        <p:spPr>
          <a:xfrm flipH="1">
            <a:off x="4493868" y="2531266"/>
            <a:ext cx="6124" cy="1689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42"/>
          <p:cNvCxnSpPr/>
          <p:nvPr/>
        </p:nvCxnSpPr>
        <p:spPr>
          <a:xfrm>
            <a:off x="4055931" y="3284984"/>
            <a:ext cx="816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46"/>
          <p:cNvCxnSpPr/>
          <p:nvPr/>
        </p:nvCxnSpPr>
        <p:spPr>
          <a:xfrm>
            <a:off x="1115616" y="4221088"/>
            <a:ext cx="64701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k 66"/>
          <p:cNvCxnSpPr/>
          <p:nvPr/>
        </p:nvCxnSpPr>
        <p:spPr>
          <a:xfrm>
            <a:off x="2761277" y="4221088"/>
            <a:ext cx="10523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ak 67"/>
          <p:cNvCxnSpPr/>
          <p:nvPr/>
        </p:nvCxnSpPr>
        <p:spPr>
          <a:xfrm>
            <a:off x="1115616" y="4221088"/>
            <a:ext cx="0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17"/>
          <p:cNvSpPr/>
          <p:nvPr/>
        </p:nvSpPr>
        <p:spPr>
          <a:xfrm>
            <a:off x="2235077" y="4758670"/>
            <a:ext cx="1052402" cy="614545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kern="1200" dirty="0" smtClean="0"/>
              <a:t>TD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Installation Coordinator</a:t>
            </a:r>
            <a:endParaRPr lang="en-GB" sz="1200" b="1" kern="1200" dirty="0" smtClean="0"/>
          </a:p>
        </p:txBody>
      </p:sp>
      <p:sp>
        <p:nvSpPr>
          <p:cNvPr id="52" name="Freeform 17"/>
          <p:cNvSpPr/>
          <p:nvPr/>
        </p:nvSpPr>
        <p:spPr>
          <a:xfrm>
            <a:off x="3563888" y="4758669"/>
            <a:ext cx="994134" cy="614545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kern="1200" dirty="0" smtClean="0"/>
              <a:t>ACC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Coordinator</a:t>
            </a:r>
          </a:p>
        </p:txBody>
      </p:sp>
      <p:sp>
        <p:nvSpPr>
          <p:cNvPr id="53" name="Freeform 17"/>
          <p:cNvSpPr/>
          <p:nvPr/>
        </p:nvSpPr>
        <p:spPr>
          <a:xfrm>
            <a:off x="4808997" y="4758670"/>
            <a:ext cx="966172" cy="614544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kern="1200" dirty="0" smtClean="0"/>
              <a:t>NSS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Coordinator</a:t>
            </a:r>
          </a:p>
        </p:txBody>
      </p:sp>
      <p:sp>
        <p:nvSpPr>
          <p:cNvPr id="54" name="Freeform 17"/>
          <p:cNvSpPr/>
          <p:nvPr/>
        </p:nvSpPr>
        <p:spPr>
          <a:xfrm>
            <a:off x="5926174" y="4758670"/>
            <a:ext cx="1022090" cy="614544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ICS</a:t>
            </a:r>
            <a:endParaRPr lang="en-GB" sz="1200" b="1" kern="1200" dirty="0" smtClean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Coordinator</a:t>
            </a:r>
          </a:p>
        </p:txBody>
      </p:sp>
      <p:sp>
        <p:nvSpPr>
          <p:cNvPr id="58" name="Freeform 17"/>
          <p:cNvSpPr/>
          <p:nvPr/>
        </p:nvSpPr>
        <p:spPr>
          <a:xfrm>
            <a:off x="7099269" y="4758670"/>
            <a:ext cx="994134" cy="614544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CF</a:t>
            </a:r>
            <a:r>
              <a:rPr lang="en-GB" sz="1200" b="1" kern="1200" dirty="0" smtClean="0"/>
              <a:t>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Installation Coordinator</a:t>
            </a:r>
          </a:p>
        </p:txBody>
      </p:sp>
      <p:cxnSp>
        <p:nvCxnSpPr>
          <p:cNvPr id="60" name="Rak 59"/>
          <p:cNvCxnSpPr/>
          <p:nvPr/>
        </p:nvCxnSpPr>
        <p:spPr>
          <a:xfrm>
            <a:off x="4057421" y="4221088"/>
            <a:ext cx="10523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k 60"/>
          <p:cNvCxnSpPr/>
          <p:nvPr/>
        </p:nvCxnSpPr>
        <p:spPr>
          <a:xfrm>
            <a:off x="5292080" y="4221088"/>
            <a:ext cx="10523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k 61"/>
          <p:cNvCxnSpPr/>
          <p:nvPr/>
        </p:nvCxnSpPr>
        <p:spPr>
          <a:xfrm>
            <a:off x="6433685" y="4221088"/>
            <a:ext cx="10523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k 62"/>
          <p:cNvCxnSpPr/>
          <p:nvPr/>
        </p:nvCxnSpPr>
        <p:spPr>
          <a:xfrm>
            <a:off x="7585813" y="4221088"/>
            <a:ext cx="10523" cy="5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eeform 17"/>
          <p:cNvSpPr/>
          <p:nvPr/>
        </p:nvSpPr>
        <p:spPr>
          <a:xfrm>
            <a:off x="7380313" y="1793198"/>
            <a:ext cx="864096" cy="1419778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kern="1200" dirty="0" smtClean="0"/>
              <a:t>Framework Agreements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Workshop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Welders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Fitters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Electrical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I&amp;C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Technicians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kern="1200" dirty="0" smtClean="0"/>
              <a:t>Etc.</a:t>
            </a:r>
            <a:endParaRPr lang="en-GB" sz="800" kern="1200" dirty="0"/>
          </a:p>
        </p:txBody>
      </p:sp>
      <p:cxnSp>
        <p:nvCxnSpPr>
          <p:cNvPr id="13" name="Rak pil 12"/>
          <p:cNvCxnSpPr/>
          <p:nvPr/>
        </p:nvCxnSpPr>
        <p:spPr>
          <a:xfrm flipV="1">
            <a:off x="6732240" y="2829620"/>
            <a:ext cx="648072" cy="671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 26"/>
          <p:cNvSpPr/>
          <p:nvPr/>
        </p:nvSpPr>
        <p:spPr>
          <a:xfrm>
            <a:off x="1899380" y="4381865"/>
            <a:ext cx="1723794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Freeform 17"/>
          <p:cNvSpPr/>
          <p:nvPr/>
        </p:nvSpPr>
        <p:spPr>
          <a:xfrm>
            <a:off x="4988571" y="5828309"/>
            <a:ext cx="455293" cy="432048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 smtClean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/>
          </a:p>
        </p:txBody>
      </p:sp>
      <p:sp>
        <p:nvSpPr>
          <p:cNvPr id="29" name="TextBox 2"/>
          <p:cNvSpPr txBox="1"/>
          <p:nvPr/>
        </p:nvSpPr>
        <p:spPr>
          <a:xfrm>
            <a:off x="5521642" y="5747061"/>
            <a:ext cx="3255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Service from outside the project </a:t>
            </a:r>
          </a:p>
          <a:p>
            <a:r>
              <a:rPr lang="sv-SE" dirty="0" smtClean="0"/>
              <a:t>organization</a:t>
            </a:r>
            <a:endParaRPr lang="sv-SE" dirty="0"/>
          </a:p>
        </p:txBody>
      </p:sp>
      <p:sp>
        <p:nvSpPr>
          <p:cNvPr id="30" name="Freeform 23"/>
          <p:cNvSpPr/>
          <p:nvPr/>
        </p:nvSpPr>
        <p:spPr>
          <a:xfrm>
            <a:off x="107504" y="1628800"/>
            <a:ext cx="2529309" cy="917737"/>
          </a:xfrm>
          <a:custGeom>
            <a:avLst/>
            <a:gdLst>
              <a:gd name="connsiteX0" fmla="*/ 0 w 1970527"/>
              <a:gd name="connsiteY0" fmla="*/ 0 h 1061051"/>
              <a:gd name="connsiteX1" fmla="*/ 1970527 w 1970527"/>
              <a:gd name="connsiteY1" fmla="*/ 0 h 1061051"/>
              <a:gd name="connsiteX2" fmla="*/ 1970527 w 1970527"/>
              <a:gd name="connsiteY2" fmla="*/ 1061051 h 1061051"/>
              <a:gd name="connsiteX3" fmla="*/ 0 w 1970527"/>
              <a:gd name="connsiteY3" fmla="*/ 1061051 h 1061051"/>
              <a:gd name="connsiteX4" fmla="*/ 0 w 1970527"/>
              <a:gd name="connsiteY4" fmla="*/ 0 h 106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527" h="1061051">
                <a:moveTo>
                  <a:pt x="0" y="0"/>
                </a:moveTo>
                <a:lnTo>
                  <a:pt x="1970527" y="0"/>
                </a:lnTo>
                <a:lnTo>
                  <a:pt x="1970527" y="1061051"/>
                </a:lnTo>
                <a:lnTo>
                  <a:pt x="0" y="10610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b="1" kern="1200" dirty="0" smtClean="0"/>
              <a:t>SWOCOR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 smtClean="0"/>
              <a:t>(</a:t>
            </a:r>
            <a:r>
              <a:rPr lang="en-GB" sz="1000" dirty="0"/>
              <a:t>S</a:t>
            </a:r>
            <a:r>
              <a:rPr lang="en-GB" sz="1000" dirty="0" smtClean="0"/>
              <a:t>hared Workplace </a:t>
            </a:r>
            <a:r>
              <a:rPr lang="en-GB" sz="1000" dirty="0"/>
              <a:t>C</a:t>
            </a:r>
            <a:r>
              <a:rPr lang="en-GB" sz="1000" dirty="0" smtClean="0"/>
              <a:t>oordination Responsible)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/>
              <a:t>Responsible for work environment, health &amp; safety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kern="1200" dirty="0" smtClean="0"/>
              <a:t>Skanska/C101</a:t>
            </a:r>
          </a:p>
        </p:txBody>
      </p:sp>
    </p:spTree>
    <p:extLst>
      <p:ext uri="{BB962C8B-B14F-4D97-AF65-F5344CB8AC3E}">
        <p14:creationId xmlns:p14="http://schemas.microsoft.com/office/powerpoint/2010/main" val="137984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Organization</a:t>
            </a:r>
            <a:br>
              <a:rPr lang="en-GB" dirty="0" smtClean="0"/>
            </a:br>
            <a:r>
              <a:rPr lang="en-GB" dirty="0" smtClean="0"/>
              <a:t>Target project site organization</a:t>
            </a:r>
            <a:endParaRPr lang="en-GB" dirty="0"/>
          </a:p>
        </p:txBody>
      </p:sp>
      <p:grpSp>
        <p:nvGrpSpPr>
          <p:cNvPr id="6" name="Group 85"/>
          <p:cNvGrpSpPr/>
          <p:nvPr/>
        </p:nvGrpSpPr>
        <p:grpSpPr>
          <a:xfrm>
            <a:off x="272487" y="2420888"/>
            <a:ext cx="6603769" cy="4134016"/>
            <a:chOff x="398906" y="772645"/>
            <a:chExt cx="6492783" cy="3907141"/>
          </a:xfrm>
        </p:grpSpPr>
        <p:sp>
          <p:nvSpPr>
            <p:cNvPr id="14" name="Freeform 14"/>
            <p:cNvSpPr/>
            <p:nvPr/>
          </p:nvSpPr>
          <p:spPr>
            <a:xfrm>
              <a:off x="3281002" y="772645"/>
              <a:ext cx="2473366" cy="740708"/>
            </a:xfrm>
            <a:custGeom>
              <a:avLst/>
              <a:gdLst>
                <a:gd name="connsiteX0" fmla="*/ 0 w 3842325"/>
                <a:gd name="connsiteY0" fmla="*/ 0 h 1199051"/>
                <a:gd name="connsiteX1" fmla="*/ 3842325 w 3842325"/>
                <a:gd name="connsiteY1" fmla="*/ 0 h 1199051"/>
                <a:gd name="connsiteX2" fmla="*/ 3842325 w 3842325"/>
                <a:gd name="connsiteY2" fmla="*/ 1199051 h 1199051"/>
                <a:gd name="connsiteX3" fmla="*/ 0 w 3842325"/>
                <a:gd name="connsiteY3" fmla="*/ 1199051 h 1199051"/>
                <a:gd name="connsiteX4" fmla="*/ 0 w 3842325"/>
                <a:gd name="connsiteY4" fmla="*/ 0 h 1199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42325" h="1199051">
                  <a:moveTo>
                    <a:pt x="0" y="0"/>
                  </a:moveTo>
                  <a:lnTo>
                    <a:pt x="3842325" y="0"/>
                  </a:lnTo>
                  <a:lnTo>
                    <a:pt x="3842325" y="1199051"/>
                  </a:lnTo>
                  <a:lnTo>
                    <a:pt x="0" y="1199051"/>
                  </a:lnTo>
                  <a:lnTo>
                    <a:pt x="0" y="0"/>
                  </a:lnTo>
                  <a:close/>
                </a:path>
              </a:pathLst>
            </a:custGeom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Target Installation </a:t>
              </a:r>
              <a:r>
                <a:rPr lang="en-GB" sz="2000" dirty="0" smtClean="0"/>
                <a:t>Coordinator</a:t>
              </a:r>
              <a:endParaRPr lang="en-GB" sz="2000" kern="1200" dirty="0" smtClean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 	Deputy Target Installation Coordinator</a:t>
              </a:r>
              <a:endParaRPr lang="en-GB" sz="800" kern="1200" dirty="0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2085667" y="3010069"/>
              <a:ext cx="974713" cy="1165386"/>
            </a:xfrm>
            <a:custGeom>
              <a:avLst/>
              <a:gdLst>
                <a:gd name="connsiteX0" fmla="*/ 0 w 1861534"/>
                <a:gd name="connsiteY0" fmla="*/ 0 h 1069143"/>
                <a:gd name="connsiteX1" fmla="*/ 1861534 w 1861534"/>
                <a:gd name="connsiteY1" fmla="*/ 0 h 1069143"/>
                <a:gd name="connsiteX2" fmla="*/ 1861534 w 1861534"/>
                <a:gd name="connsiteY2" fmla="*/ 1069143 h 1069143"/>
                <a:gd name="connsiteX3" fmla="*/ 0 w 1861534"/>
                <a:gd name="connsiteY3" fmla="*/ 1069143 h 1069143"/>
                <a:gd name="connsiteX4" fmla="*/ 0 w 1861534"/>
                <a:gd name="connsiteY4" fmla="*/ 0 h 1069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1534" h="1069143">
                  <a:moveTo>
                    <a:pt x="0" y="0"/>
                  </a:moveTo>
                  <a:lnTo>
                    <a:pt x="1861534" y="0"/>
                  </a:lnTo>
                  <a:lnTo>
                    <a:pt x="1861534" y="1069143"/>
                  </a:lnTo>
                  <a:lnTo>
                    <a:pt x="0" y="1069143"/>
                  </a:lnTo>
                  <a:lnTo>
                    <a:pt x="0" y="0"/>
                  </a:lnTo>
                  <a:close/>
                </a:path>
              </a:pathLst>
            </a:custGeom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620" tIns="7620" rIns="7620" bIns="762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dirty="0" smtClean="0"/>
                <a:t>Installation Manager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dirty="0" smtClean="0"/>
                <a:t> </a:t>
              </a:r>
              <a:r>
                <a:rPr lang="en-GB" sz="1200" b="1" dirty="0" smtClean="0">
                  <a:solidFill>
                    <a:srgbClr val="FF0000"/>
                  </a:solidFill>
                </a:rPr>
                <a:t>WP2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dirty="0" smtClean="0">
                  <a:solidFill>
                    <a:srgbClr val="FF0000"/>
                  </a:solidFill>
                </a:rPr>
                <a:t>Target Wheel</a:t>
              </a:r>
              <a:endParaRPr lang="en-GB" sz="8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1" name="Freeform 22"/>
            <p:cNvSpPr/>
            <p:nvPr/>
          </p:nvSpPr>
          <p:spPr>
            <a:xfrm>
              <a:off x="2160050" y="1793488"/>
              <a:ext cx="1970527" cy="865076"/>
            </a:xfrm>
            <a:custGeom>
              <a:avLst/>
              <a:gdLst>
                <a:gd name="connsiteX0" fmla="*/ 0 w 1970527"/>
                <a:gd name="connsiteY0" fmla="*/ 0 h 1061051"/>
                <a:gd name="connsiteX1" fmla="*/ 1970527 w 1970527"/>
                <a:gd name="connsiteY1" fmla="*/ 0 h 1061051"/>
                <a:gd name="connsiteX2" fmla="*/ 1970527 w 1970527"/>
                <a:gd name="connsiteY2" fmla="*/ 1061051 h 1061051"/>
                <a:gd name="connsiteX3" fmla="*/ 0 w 1970527"/>
                <a:gd name="connsiteY3" fmla="*/ 1061051 h 1061051"/>
                <a:gd name="connsiteX4" fmla="*/ 0 w 1970527"/>
                <a:gd name="connsiteY4" fmla="*/ 0 h 106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27" h="1061051">
                  <a:moveTo>
                    <a:pt x="0" y="0"/>
                  </a:moveTo>
                  <a:lnTo>
                    <a:pt x="1970527" y="0"/>
                  </a:lnTo>
                  <a:lnTo>
                    <a:pt x="1970527" y="1061051"/>
                  </a:lnTo>
                  <a:lnTo>
                    <a:pt x="0" y="10610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1400" b="1" dirty="0" smtClean="0"/>
                <a:t>Target QC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kern="1200" dirty="0" smtClean="0"/>
                <a:t>Installation Inspection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dirty="0" err="1" smtClean="0"/>
                <a:t>Receival</a:t>
              </a:r>
              <a:r>
                <a:rPr lang="en-GB" sz="800" dirty="0" smtClean="0"/>
                <a:t> inspection</a:t>
              </a:r>
              <a:endParaRPr lang="en-GB" sz="800" kern="1200" dirty="0" smtClean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dirty="0" smtClean="0"/>
                <a:t>NDT (X-ray, PT, UT etc.)</a:t>
              </a:r>
              <a:endParaRPr lang="en-GB" sz="800" kern="1200" dirty="0" smtClean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dirty="0" smtClean="0"/>
                <a:t>Accredited Inspection Body AIB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dirty="0" smtClean="0"/>
                <a:t>Accredited Body AB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800" dirty="0" smtClean="0"/>
                <a:t>Final quality documentation</a:t>
              </a:r>
              <a:endParaRPr lang="en-GB" sz="800" dirty="0"/>
            </a:p>
          </p:txBody>
        </p:sp>
        <p:sp>
          <p:nvSpPr>
            <p:cNvPr id="22" name="Freeform 23"/>
            <p:cNvSpPr/>
            <p:nvPr/>
          </p:nvSpPr>
          <p:spPr>
            <a:xfrm>
              <a:off x="4921163" y="1594591"/>
              <a:ext cx="1970526" cy="1116209"/>
            </a:xfrm>
            <a:custGeom>
              <a:avLst/>
              <a:gdLst>
                <a:gd name="connsiteX0" fmla="*/ 0 w 1970527"/>
                <a:gd name="connsiteY0" fmla="*/ 0 h 1061051"/>
                <a:gd name="connsiteX1" fmla="*/ 1970527 w 1970527"/>
                <a:gd name="connsiteY1" fmla="*/ 0 h 1061051"/>
                <a:gd name="connsiteX2" fmla="*/ 1970527 w 1970527"/>
                <a:gd name="connsiteY2" fmla="*/ 1061051 h 1061051"/>
                <a:gd name="connsiteX3" fmla="*/ 0 w 1970527"/>
                <a:gd name="connsiteY3" fmla="*/ 1061051 h 1061051"/>
                <a:gd name="connsiteX4" fmla="*/ 0 w 1970527"/>
                <a:gd name="connsiteY4" fmla="*/ 0 h 106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27" h="1061051">
                  <a:moveTo>
                    <a:pt x="0" y="0"/>
                  </a:moveTo>
                  <a:lnTo>
                    <a:pt x="1970527" y="0"/>
                  </a:lnTo>
                  <a:lnTo>
                    <a:pt x="1970527" y="1061051"/>
                  </a:lnTo>
                  <a:lnTo>
                    <a:pt x="0" y="106105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50000"/>
                    <a:satMod val="300000"/>
                  </a:schemeClr>
                </a:gs>
                <a:gs pos="34000">
                  <a:schemeClr val="accent1">
                    <a:hueOff val="0"/>
                    <a:satOff val="0"/>
                    <a:lumOff val="0"/>
                    <a:alphaOff val="0"/>
                    <a:tint val="37000"/>
                    <a:satMod val="3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tint val="15000"/>
                    <a:satMod val="350000"/>
                  </a:schemeClr>
                </a:gs>
              </a:gsLst>
            </a:gradFill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/>
                <a:t>Site Admin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Document control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Time Schedule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Work Permit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Accommodation (Site &amp; Hotel)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 smtClean="0"/>
                <a:t>Financial control</a:t>
              </a:r>
              <a:endParaRPr lang="en-GB" sz="800" dirty="0"/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Procurement inst. hardware/manpower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GB" sz="800" dirty="0"/>
                <a:t>NCR (Non Conformity Report)</a:t>
              </a:r>
            </a:p>
          </p:txBody>
        </p:sp>
        <p:sp>
          <p:nvSpPr>
            <p:cNvPr id="24" name="Freeform 17"/>
            <p:cNvSpPr/>
            <p:nvPr/>
          </p:nvSpPr>
          <p:spPr>
            <a:xfrm>
              <a:off x="398906" y="3010069"/>
              <a:ext cx="1402213" cy="1669717"/>
            </a:xfrm>
            <a:custGeom>
              <a:avLst/>
              <a:gdLst>
                <a:gd name="connsiteX0" fmla="*/ 0 w 2037796"/>
                <a:gd name="connsiteY0" fmla="*/ 0 h 1072955"/>
                <a:gd name="connsiteX1" fmla="*/ 2037796 w 2037796"/>
                <a:gd name="connsiteY1" fmla="*/ 0 h 1072955"/>
                <a:gd name="connsiteX2" fmla="*/ 2037796 w 2037796"/>
                <a:gd name="connsiteY2" fmla="*/ 1072955 h 1072955"/>
                <a:gd name="connsiteX3" fmla="*/ 0 w 2037796"/>
                <a:gd name="connsiteY3" fmla="*/ 1072955 h 1072955"/>
                <a:gd name="connsiteX4" fmla="*/ 0 w 2037796"/>
                <a:gd name="connsiteY4" fmla="*/ 0 h 107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7796" h="1072955">
                  <a:moveTo>
                    <a:pt x="0" y="0"/>
                  </a:moveTo>
                  <a:lnTo>
                    <a:pt x="2037796" y="0"/>
                  </a:lnTo>
                  <a:lnTo>
                    <a:pt x="2037796" y="1072955"/>
                  </a:lnTo>
                  <a:lnTo>
                    <a:pt x="0" y="10729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19050"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/>
                <a:t>Temporary Services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Scaffolding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Laydown Areas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Crane Drivers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Logistics/Transport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Warehouse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Heavy lifting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Temporary Power &amp; Fluids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Concrete Boring/Drilling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Survey/Alignment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Waste</a:t>
              </a:r>
              <a:endParaRPr lang="en-GB" sz="800" kern="1200" dirty="0"/>
            </a:p>
          </p:txBody>
        </p:sp>
      </p:grpSp>
      <p:cxnSp>
        <p:nvCxnSpPr>
          <p:cNvPr id="34" name="Rak 33"/>
          <p:cNvCxnSpPr/>
          <p:nvPr/>
        </p:nvCxnSpPr>
        <p:spPr>
          <a:xfrm>
            <a:off x="4499992" y="3204607"/>
            <a:ext cx="0" cy="1376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42"/>
          <p:cNvCxnSpPr/>
          <p:nvPr/>
        </p:nvCxnSpPr>
        <p:spPr>
          <a:xfrm>
            <a:off x="4055931" y="3933056"/>
            <a:ext cx="816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46"/>
          <p:cNvCxnSpPr/>
          <p:nvPr/>
        </p:nvCxnSpPr>
        <p:spPr>
          <a:xfrm flipV="1">
            <a:off x="1043608" y="4575551"/>
            <a:ext cx="7200800" cy="5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reeform 14"/>
          <p:cNvSpPr/>
          <p:nvPr/>
        </p:nvSpPr>
        <p:spPr>
          <a:xfrm>
            <a:off x="112140" y="2439520"/>
            <a:ext cx="2155604" cy="550116"/>
          </a:xfrm>
          <a:custGeom>
            <a:avLst/>
            <a:gdLst>
              <a:gd name="connsiteX0" fmla="*/ 0 w 3842325"/>
              <a:gd name="connsiteY0" fmla="*/ 0 h 1199051"/>
              <a:gd name="connsiteX1" fmla="*/ 3842325 w 3842325"/>
              <a:gd name="connsiteY1" fmla="*/ 0 h 1199051"/>
              <a:gd name="connsiteX2" fmla="*/ 3842325 w 3842325"/>
              <a:gd name="connsiteY2" fmla="*/ 1199051 h 1199051"/>
              <a:gd name="connsiteX3" fmla="*/ 0 w 3842325"/>
              <a:gd name="connsiteY3" fmla="*/ 1199051 h 1199051"/>
              <a:gd name="connsiteX4" fmla="*/ 0 w 3842325"/>
              <a:gd name="connsiteY4" fmla="*/ 0 h 119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325" h="1199051">
                <a:moveTo>
                  <a:pt x="0" y="0"/>
                </a:moveTo>
                <a:lnTo>
                  <a:pt x="3842325" y="0"/>
                </a:lnTo>
                <a:lnTo>
                  <a:pt x="3842325" y="1199051"/>
                </a:lnTo>
                <a:lnTo>
                  <a:pt x="0" y="1199051"/>
                </a:lnTo>
                <a:lnTo>
                  <a:pt x="0" y="0"/>
                </a:lnTo>
                <a:close/>
              </a:path>
            </a:pathLst>
          </a:custGeom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 smtClean="0">
                <a:solidFill>
                  <a:srgbClr val="FF0000"/>
                </a:solidFill>
              </a:rPr>
              <a:t>Project Organization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 smtClean="0">
                <a:solidFill>
                  <a:srgbClr val="FF0000"/>
                </a:solidFill>
              </a:rPr>
              <a:t>(Back office)</a:t>
            </a:r>
            <a:endParaRPr lang="en-GB" sz="1000" kern="1200" dirty="0" smtClean="0">
              <a:solidFill>
                <a:srgbClr val="FF0000"/>
              </a:solidFill>
            </a:endParaRPr>
          </a:p>
        </p:txBody>
      </p:sp>
      <p:cxnSp>
        <p:nvCxnSpPr>
          <p:cNvPr id="99" name="Rak 98"/>
          <p:cNvCxnSpPr/>
          <p:nvPr/>
        </p:nvCxnSpPr>
        <p:spPr>
          <a:xfrm>
            <a:off x="4499992" y="220486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ak 100"/>
          <p:cNvCxnSpPr/>
          <p:nvPr/>
        </p:nvCxnSpPr>
        <p:spPr>
          <a:xfrm>
            <a:off x="2771800" y="2357248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ak 106"/>
          <p:cNvCxnSpPr/>
          <p:nvPr/>
        </p:nvCxnSpPr>
        <p:spPr>
          <a:xfrm rot="2700000">
            <a:off x="6074546" y="2355616"/>
            <a:ext cx="180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Rak 109"/>
          <p:cNvCxnSpPr/>
          <p:nvPr/>
        </p:nvCxnSpPr>
        <p:spPr>
          <a:xfrm rot="-2700000">
            <a:off x="6074545" y="2357247"/>
            <a:ext cx="1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Rak 111"/>
          <p:cNvCxnSpPr/>
          <p:nvPr/>
        </p:nvCxnSpPr>
        <p:spPr>
          <a:xfrm rot="2700000">
            <a:off x="2673431" y="2355617"/>
            <a:ext cx="180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ak 112"/>
          <p:cNvCxnSpPr/>
          <p:nvPr/>
        </p:nvCxnSpPr>
        <p:spPr>
          <a:xfrm rot="-2700000">
            <a:off x="2673430" y="2357248"/>
            <a:ext cx="1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40"/>
          <p:cNvCxnSpPr/>
          <p:nvPr/>
        </p:nvCxnSpPr>
        <p:spPr>
          <a:xfrm>
            <a:off x="2483768" y="4581128"/>
            <a:ext cx="0" cy="20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55"/>
          <p:cNvCxnSpPr/>
          <p:nvPr/>
        </p:nvCxnSpPr>
        <p:spPr>
          <a:xfrm>
            <a:off x="3635896" y="4581128"/>
            <a:ext cx="0" cy="20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k 61"/>
          <p:cNvCxnSpPr/>
          <p:nvPr/>
        </p:nvCxnSpPr>
        <p:spPr>
          <a:xfrm>
            <a:off x="1043608" y="4581128"/>
            <a:ext cx="0" cy="20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15"/>
          <p:cNvSpPr/>
          <p:nvPr/>
        </p:nvSpPr>
        <p:spPr>
          <a:xfrm>
            <a:off x="3148578" y="4788232"/>
            <a:ext cx="991374" cy="1233056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Installation Manager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 </a:t>
            </a:r>
            <a:r>
              <a:rPr lang="en-GB" sz="1200" b="1" dirty="0" smtClean="0">
                <a:solidFill>
                  <a:srgbClr val="FF0000"/>
                </a:solidFill>
              </a:rPr>
              <a:t>WP3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FF0000"/>
                </a:solidFill>
              </a:rPr>
              <a:t>Moderator &amp; Reflector</a:t>
            </a:r>
            <a:endParaRPr lang="en-GB" sz="800" dirty="0" smtClean="0">
              <a:solidFill>
                <a:srgbClr val="FF0000"/>
              </a:solidFill>
            </a:endParaRPr>
          </a:p>
        </p:txBody>
      </p:sp>
      <p:sp>
        <p:nvSpPr>
          <p:cNvPr id="30" name="Freeform 15"/>
          <p:cNvSpPr/>
          <p:nvPr/>
        </p:nvSpPr>
        <p:spPr>
          <a:xfrm>
            <a:off x="4300706" y="4797152"/>
            <a:ext cx="991374" cy="1233056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Installation Manager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 </a:t>
            </a:r>
            <a:r>
              <a:rPr lang="en-GB" sz="1200" b="1" dirty="0" smtClean="0">
                <a:solidFill>
                  <a:srgbClr val="FF0000"/>
                </a:solidFill>
              </a:rPr>
              <a:t>WP4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FF0000"/>
                </a:solidFill>
              </a:rPr>
              <a:t>Monolith Systems</a:t>
            </a:r>
            <a:endParaRPr lang="en-GB" sz="800" dirty="0" smtClean="0">
              <a:solidFill>
                <a:srgbClr val="FF0000"/>
              </a:solidFill>
            </a:endParaRPr>
          </a:p>
        </p:txBody>
      </p:sp>
      <p:sp>
        <p:nvSpPr>
          <p:cNvPr id="31" name="Freeform 15"/>
          <p:cNvSpPr/>
          <p:nvPr/>
        </p:nvSpPr>
        <p:spPr>
          <a:xfrm>
            <a:off x="5452834" y="4797152"/>
            <a:ext cx="991374" cy="1233056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Installation Manager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 </a:t>
            </a:r>
            <a:r>
              <a:rPr lang="en-GB" sz="1200" b="1" dirty="0" smtClean="0">
                <a:solidFill>
                  <a:srgbClr val="FF0000"/>
                </a:solidFill>
              </a:rPr>
              <a:t>WP5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FF0000"/>
                </a:solidFill>
              </a:rPr>
              <a:t>Fluid Systems</a:t>
            </a:r>
            <a:endParaRPr lang="en-GB" sz="800" dirty="0" smtClean="0">
              <a:solidFill>
                <a:srgbClr val="FF0000"/>
              </a:solidFill>
            </a:endParaRPr>
          </a:p>
        </p:txBody>
      </p:sp>
      <p:sp>
        <p:nvSpPr>
          <p:cNvPr id="32" name="Freeform 15"/>
          <p:cNvSpPr/>
          <p:nvPr/>
        </p:nvSpPr>
        <p:spPr>
          <a:xfrm>
            <a:off x="6604962" y="4797152"/>
            <a:ext cx="991374" cy="1233056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Installation Manager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 </a:t>
            </a:r>
            <a:r>
              <a:rPr lang="en-GB" sz="1200" b="1" dirty="0" smtClean="0">
                <a:solidFill>
                  <a:srgbClr val="FF0000"/>
                </a:solidFill>
              </a:rPr>
              <a:t>WP6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FF0000"/>
                </a:solidFill>
              </a:rPr>
              <a:t>Remote Handling</a:t>
            </a:r>
            <a:endParaRPr lang="en-GB" sz="800" dirty="0" smtClean="0">
              <a:solidFill>
                <a:srgbClr val="FF0000"/>
              </a:solidFill>
            </a:endParaRPr>
          </a:p>
        </p:txBody>
      </p:sp>
      <p:sp>
        <p:nvSpPr>
          <p:cNvPr id="33" name="Freeform 15"/>
          <p:cNvSpPr/>
          <p:nvPr/>
        </p:nvSpPr>
        <p:spPr>
          <a:xfrm>
            <a:off x="7757090" y="4797152"/>
            <a:ext cx="991374" cy="1233056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Installation Manager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 </a:t>
            </a:r>
            <a:r>
              <a:rPr lang="en-GB" sz="1200" b="1" dirty="0" smtClean="0">
                <a:solidFill>
                  <a:srgbClr val="FF0000"/>
                </a:solidFill>
              </a:rPr>
              <a:t>WP7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FF0000"/>
                </a:solidFill>
              </a:rPr>
              <a:t>Target Control</a:t>
            </a:r>
            <a:endParaRPr lang="en-GB" sz="800" dirty="0" smtClean="0">
              <a:solidFill>
                <a:srgbClr val="FF0000"/>
              </a:solidFill>
            </a:endParaRPr>
          </a:p>
        </p:txBody>
      </p:sp>
      <p:cxnSp>
        <p:nvCxnSpPr>
          <p:cNvPr id="36" name="Rak 35"/>
          <p:cNvCxnSpPr/>
          <p:nvPr/>
        </p:nvCxnSpPr>
        <p:spPr>
          <a:xfrm>
            <a:off x="5940152" y="4581128"/>
            <a:ext cx="0" cy="20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/>
          <p:nvPr/>
        </p:nvCxnSpPr>
        <p:spPr>
          <a:xfrm>
            <a:off x="7092280" y="4581128"/>
            <a:ext cx="0" cy="20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37"/>
          <p:cNvCxnSpPr/>
          <p:nvPr/>
        </p:nvCxnSpPr>
        <p:spPr>
          <a:xfrm>
            <a:off x="8244408" y="4581128"/>
            <a:ext cx="0" cy="20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17"/>
          <p:cNvSpPr/>
          <p:nvPr/>
        </p:nvSpPr>
        <p:spPr>
          <a:xfrm>
            <a:off x="7380313" y="1793198"/>
            <a:ext cx="864096" cy="1419778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kern="1200" dirty="0" smtClean="0"/>
              <a:t>Framework Agreements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Workshop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Welders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Fitters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Electrical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I&amp;C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Technicians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kern="1200" dirty="0" smtClean="0"/>
              <a:t>Etc.</a:t>
            </a:r>
            <a:endParaRPr lang="en-GB" sz="800" kern="1200" dirty="0"/>
          </a:p>
        </p:txBody>
      </p:sp>
      <p:cxnSp>
        <p:nvCxnSpPr>
          <p:cNvPr id="40" name="Rak pil 39"/>
          <p:cNvCxnSpPr/>
          <p:nvPr/>
        </p:nvCxnSpPr>
        <p:spPr>
          <a:xfrm flipV="1">
            <a:off x="6876256" y="2829620"/>
            <a:ext cx="504056" cy="455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14"/>
          <p:cNvSpPr/>
          <p:nvPr/>
        </p:nvSpPr>
        <p:spPr>
          <a:xfrm>
            <a:off x="3203851" y="1481278"/>
            <a:ext cx="2515644" cy="800456"/>
          </a:xfrm>
          <a:custGeom>
            <a:avLst/>
            <a:gdLst>
              <a:gd name="connsiteX0" fmla="*/ 0 w 3842325"/>
              <a:gd name="connsiteY0" fmla="*/ 0 h 1199051"/>
              <a:gd name="connsiteX1" fmla="*/ 3842325 w 3842325"/>
              <a:gd name="connsiteY1" fmla="*/ 0 h 1199051"/>
              <a:gd name="connsiteX2" fmla="*/ 3842325 w 3842325"/>
              <a:gd name="connsiteY2" fmla="*/ 1199051 h 1199051"/>
              <a:gd name="connsiteX3" fmla="*/ 0 w 3842325"/>
              <a:gd name="connsiteY3" fmla="*/ 1199051 h 1199051"/>
              <a:gd name="connsiteX4" fmla="*/ 0 w 3842325"/>
              <a:gd name="connsiteY4" fmla="*/ 0 h 119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325" h="1199051">
                <a:moveTo>
                  <a:pt x="0" y="0"/>
                </a:moveTo>
                <a:lnTo>
                  <a:pt x="3842325" y="0"/>
                </a:lnTo>
                <a:lnTo>
                  <a:pt x="3842325" y="1199051"/>
                </a:lnTo>
                <a:lnTo>
                  <a:pt x="0" y="119905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 smtClean="0"/>
              <a:t>ESS </a:t>
            </a:r>
            <a:r>
              <a:rPr lang="en-GB" sz="2000" dirty="0" smtClean="0"/>
              <a:t>Installation Coordinator</a:t>
            </a:r>
            <a:endParaRPr lang="en-GB" sz="2000" kern="1200" dirty="0" smtClean="0"/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 smtClean="0"/>
              <a:t> 	Deputy ESS Installation Coordinator</a:t>
            </a:r>
            <a:endParaRPr lang="en-GB" sz="800" kern="1200" dirty="0"/>
          </a:p>
        </p:txBody>
      </p:sp>
      <p:sp>
        <p:nvSpPr>
          <p:cNvPr id="44" name="Freeform 17"/>
          <p:cNvSpPr/>
          <p:nvPr/>
        </p:nvSpPr>
        <p:spPr>
          <a:xfrm>
            <a:off x="4860032" y="6248293"/>
            <a:ext cx="455293" cy="432048"/>
          </a:xfrm>
          <a:custGeom>
            <a:avLst/>
            <a:gdLst>
              <a:gd name="connsiteX0" fmla="*/ 0 w 2037796"/>
              <a:gd name="connsiteY0" fmla="*/ 0 h 1072955"/>
              <a:gd name="connsiteX1" fmla="*/ 2037796 w 2037796"/>
              <a:gd name="connsiteY1" fmla="*/ 0 h 1072955"/>
              <a:gd name="connsiteX2" fmla="*/ 2037796 w 2037796"/>
              <a:gd name="connsiteY2" fmla="*/ 1072955 h 1072955"/>
              <a:gd name="connsiteX3" fmla="*/ 0 w 2037796"/>
              <a:gd name="connsiteY3" fmla="*/ 1072955 h 1072955"/>
              <a:gd name="connsiteX4" fmla="*/ 0 w 2037796"/>
              <a:gd name="connsiteY4" fmla="*/ 0 h 10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7796" h="1072955">
                <a:moveTo>
                  <a:pt x="0" y="0"/>
                </a:moveTo>
                <a:lnTo>
                  <a:pt x="2037796" y="0"/>
                </a:lnTo>
                <a:lnTo>
                  <a:pt x="2037796" y="1072955"/>
                </a:lnTo>
                <a:lnTo>
                  <a:pt x="0" y="1072955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 smtClean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dirty="0"/>
          </a:p>
        </p:txBody>
      </p:sp>
      <p:sp>
        <p:nvSpPr>
          <p:cNvPr id="45" name="TextBox 2"/>
          <p:cNvSpPr txBox="1"/>
          <p:nvPr/>
        </p:nvSpPr>
        <p:spPr>
          <a:xfrm>
            <a:off x="5393103" y="6167045"/>
            <a:ext cx="3255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Service from outside the project </a:t>
            </a:r>
          </a:p>
          <a:p>
            <a:r>
              <a:rPr lang="sv-SE" dirty="0" smtClean="0"/>
              <a:t>organization</a:t>
            </a:r>
            <a:endParaRPr lang="sv-SE" dirty="0"/>
          </a:p>
        </p:txBody>
      </p:sp>
      <p:cxnSp>
        <p:nvCxnSpPr>
          <p:cNvPr id="46" name="Rak 45"/>
          <p:cNvCxnSpPr/>
          <p:nvPr/>
        </p:nvCxnSpPr>
        <p:spPr>
          <a:xfrm>
            <a:off x="2195736" y="4653136"/>
            <a:ext cx="0" cy="13509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48"/>
          <p:cNvCxnSpPr/>
          <p:nvPr/>
        </p:nvCxnSpPr>
        <p:spPr>
          <a:xfrm>
            <a:off x="4499992" y="4590048"/>
            <a:ext cx="0" cy="20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52"/>
          <p:cNvCxnSpPr/>
          <p:nvPr/>
        </p:nvCxnSpPr>
        <p:spPr>
          <a:xfrm>
            <a:off x="1259632" y="4651395"/>
            <a:ext cx="662473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53"/>
          <p:cNvCxnSpPr/>
          <p:nvPr/>
        </p:nvCxnSpPr>
        <p:spPr>
          <a:xfrm>
            <a:off x="3275856" y="4653136"/>
            <a:ext cx="0" cy="13509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54"/>
          <p:cNvCxnSpPr/>
          <p:nvPr/>
        </p:nvCxnSpPr>
        <p:spPr>
          <a:xfrm>
            <a:off x="4427984" y="4653136"/>
            <a:ext cx="0" cy="13509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56"/>
          <p:cNvCxnSpPr/>
          <p:nvPr/>
        </p:nvCxnSpPr>
        <p:spPr>
          <a:xfrm>
            <a:off x="5580112" y="4653136"/>
            <a:ext cx="0" cy="13509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ak 57"/>
          <p:cNvCxnSpPr/>
          <p:nvPr/>
        </p:nvCxnSpPr>
        <p:spPr>
          <a:xfrm>
            <a:off x="6732240" y="4653136"/>
            <a:ext cx="0" cy="13509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ak 58"/>
          <p:cNvCxnSpPr/>
          <p:nvPr/>
        </p:nvCxnSpPr>
        <p:spPr>
          <a:xfrm>
            <a:off x="7884368" y="4653136"/>
            <a:ext cx="0" cy="13509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ak 59"/>
          <p:cNvCxnSpPr/>
          <p:nvPr/>
        </p:nvCxnSpPr>
        <p:spPr>
          <a:xfrm>
            <a:off x="1259632" y="2989636"/>
            <a:ext cx="0" cy="165458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k 60"/>
          <p:cNvCxnSpPr/>
          <p:nvPr/>
        </p:nvCxnSpPr>
        <p:spPr>
          <a:xfrm>
            <a:off x="2267744" y="2708920"/>
            <a:ext cx="936105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2"/>
          <p:cNvSpPr txBox="1"/>
          <p:nvPr/>
        </p:nvSpPr>
        <p:spPr>
          <a:xfrm>
            <a:off x="6013721" y="1999873"/>
            <a:ext cx="399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ESS</a:t>
            </a:r>
            <a:endParaRPr lang="sv-SE" sz="1200" dirty="0"/>
          </a:p>
        </p:txBody>
      </p:sp>
      <p:sp>
        <p:nvSpPr>
          <p:cNvPr id="64" name="TextBox 2"/>
          <p:cNvSpPr txBox="1"/>
          <p:nvPr/>
        </p:nvSpPr>
        <p:spPr>
          <a:xfrm>
            <a:off x="6012160" y="2420888"/>
            <a:ext cx="570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Target</a:t>
            </a:r>
            <a:endParaRPr lang="sv-SE" sz="1200" dirty="0"/>
          </a:p>
        </p:txBody>
      </p:sp>
      <p:sp>
        <p:nvSpPr>
          <p:cNvPr id="48" name="Freeform 23"/>
          <p:cNvSpPr/>
          <p:nvPr/>
        </p:nvSpPr>
        <p:spPr>
          <a:xfrm>
            <a:off x="30162" y="1458972"/>
            <a:ext cx="2741638" cy="817900"/>
          </a:xfrm>
          <a:custGeom>
            <a:avLst/>
            <a:gdLst>
              <a:gd name="connsiteX0" fmla="*/ 0 w 1970527"/>
              <a:gd name="connsiteY0" fmla="*/ 0 h 1061051"/>
              <a:gd name="connsiteX1" fmla="*/ 1970527 w 1970527"/>
              <a:gd name="connsiteY1" fmla="*/ 0 h 1061051"/>
              <a:gd name="connsiteX2" fmla="*/ 1970527 w 1970527"/>
              <a:gd name="connsiteY2" fmla="*/ 1061051 h 1061051"/>
              <a:gd name="connsiteX3" fmla="*/ 0 w 1970527"/>
              <a:gd name="connsiteY3" fmla="*/ 1061051 h 1061051"/>
              <a:gd name="connsiteX4" fmla="*/ 0 w 1970527"/>
              <a:gd name="connsiteY4" fmla="*/ 0 h 106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527" h="1061051">
                <a:moveTo>
                  <a:pt x="0" y="0"/>
                </a:moveTo>
                <a:lnTo>
                  <a:pt x="1970527" y="0"/>
                </a:lnTo>
                <a:lnTo>
                  <a:pt x="1970527" y="1061051"/>
                </a:lnTo>
                <a:lnTo>
                  <a:pt x="0" y="10610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9050"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b="1" kern="1200" dirty="0" smtClean="0"/>
              <a:t>SWOCOR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 smtClean="0"/>
              <a:t>(</a:t>
            </a:r>
            <a:r>
              <a:rPr lang="en-GB" sz="1000" dirty="0"/>
              <a:t>S</a:t>
            </a:r>
            <a:r>
              <a:rPr lang="en-GB" sz="1000" dirty="0" smtClean="0"/>
              <a:t>hared Workplace </a:t>
            </a:r>
            <a:r>
              <a:rPr lang="en-GB" sz="1000" dirty="0"/>
              <a:t>C</a:t>
            </a:r>
            <a:r>
              <a:rPr lang="en-GB" sz="1000" dirty="0" smtClean="0"/>
              <a:t>oordination Responsible)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/>
              <a:t>Responsible for work environment, health &amp; safety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kern="1200" dirty="0" smtClean="0"/>
              <a:t>Skanska/C101</a:t>
            </a:r>
          </a:p>
        </p:txBody>
      </p:sp>
    </p:spTree>
    <p:extLst>
      <p:ext uri="{BB962C8B-B14F-4D97-AF65-F5344CB8AC3E}">
        <p14:creationId xmlns:p14="http://schemas.microsoft.com/office/powerpoint/2010/main" val="905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b="1" dirty="0"/>
              <a:t>Target Project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/>
          </a:bodyPr>
          <a:lstStyle/>
          <a:p>
            <a:pPr lvl="0"/>
            <a:r>
              <a:rPr lang="sv-SE" sz="2800" b="1" dirty="0" smtClean="0">
                <a:solidFill>
                  <a:schemeClr val="tx1"/>
                </a:solidFill>
              </a:rPr>
              <a:t>Three kinds </a:t>
            </a:r>
            <a:r>
              <a:rPr lang="sv-SE" sz="2800" b="1" dirty="0" err="1" smtClean="0">
                <a:solidFill>
                  <a:schemeClr val="tx1"/>
                </a:solidFill>
              </a:rPr>
              <a:t>of</a:t>
            </a:r>
            <a:r>
              <a:rPr lang="sv-SE" sz="2800" b="1" dirty="0" smtClean="0">
                <a:solidFill>
                  <a:schemeClr val="tx1"/>
                </a:solidFill>
              </a:rPr>
              <a:t> Installations</a:t>
            </a:r>
          </a:p>
          <a:p>
            <a:pPr lvl="1"/>
            <a:r>
              <a:rPr lang="sv-SE" b="1" dirty="0" smtClean="0"/>
              <a:t>1. In-kind installations (50% </a:t>
            </a:r>
            <a:r>
              <a:rPr lang="sv-SE" b="1" dirty="0" err="1" smtClean="0"/>
              <a:t>of</a:t>
            </a:r>
            <a:r>
              <a:rPr lang="sv-SE" b="1" dirty="0" smtClean="0"/>
              <a:t> </a:t>
            </a:r>
            <a:r>
              <a:rPr lang="sv-SE" b="1" dirty="0" err="1" smtClean="0"/>
              <a:t>scope</a:t>
            </a:r>
            <a:r>
              <a:rPr lang="sv-SE" b="1" dirty="0" smtClean="0"/>
              <a:t>)</a:t>
            </a:r>
          </a:p>
          <a:p>
            <a:pPr lvl="1"/>
            <a:r>
              <a:rPr lang="sv-SE" sz="2400" b="1" dirty="0" smtClean="0">
                <a:solidFill>
                  <a:schemeClr val="tx1"/>
                </a:solidFill>
              </a:rPr>
              <a:t>2. In-house installations (45% </a:t>
            </a:r>
            <a:r>
              <a:rPr lang="sv-SE" sz="2400" b="1" dirty="0" err="1" smtClean="0">
                <a:solidFill>
                  <a:schemeClr val="tx1"/>
                </a:solidFill>
              </a:rPr>
              <a:t>of</a:t>
            </a:r>
            <a:r>
              <a:rPr lang="sv-SE" sz="2400" b="1" dirty="0" smtClean="0">
                <a:solidFill>
                  <a:schemeClr val="tx1"/>
                </a:solidFill>
              </a:rPr>
              <a:t> </a:t>
            </a:r>
            <a:r>
              <a:rPr lang="sv-SE" sz="2400" b="1" dirty="0" err="1" smtClean="0">
                <a:solidFill>
                  <a:schemeClr val="tx1"/>
                </a:solidFill>
              </a:rPr>
              <a:t>scope</a:t>
            </a:r>
            <a:r>
              <a:rPr lang="sv-SE" sz="2400" b="1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sv-SE" b="1" dirty="0" smtClean="0"/>
              <a:t>3. </a:t>
            </a:r>
            <a:r>
              <a:rPr lang="sv-SE" b="1" dirty="0" err="1" smtClean="0"/>
              <a:t>Other</a:t>
            </a:r>
            <a:r>
              <a:rPr lang="sv-SE" b="1" dirty="0" smtClean="0"/>
              <a:t> (5% </a:t>
            </a:r>
            <a:r>
              <a:rPr lang="sv-SE" b="1" dirty="0" err="1" smtClean="0"/>
              <a:t>Planned</a:t>
            </a:r>
            <a:r>
              <a:rPr lang="sv-SE" b="1" dirty="0" smtClean="0"/>
              <a:t> or </a:t>
            </a:r>
            <a:r>
              <a:rPr lang="sv-SE" b="1" dirty="0" err="1" smtClean="0"/>
              <a:t>Orphan</a:t>
            </a:r>
            <a:r>
              <a:rPr lang="sv-SE" b="1" dirty="0" smtClean="0"/>
              <a:t> </a:t>
            </a:r>
            <a:r>
              <a:rPr lang="sv-SE" b="1" dirty="0" err="1" smtClean="0"/>
              <a:t>scope</a:t>
            </a:r>
            <a:r>
              <a:rPr lang="sv-SE" b="1" dirty="0" smtClean="0"/>
              <a:t> </a:t>
            </a:r>
            <a:r>
              <a:rPr lang="sv-SE" b="1" dirty="0" err="1" smtClean="0"/>
              <a:t>between</a:t>
            </a:r>
            <a:r>
              <a:rPr lang="sv-SE" b="1" dirty="0" smtClean="0"/>
              <a:t> </a:t>
            </a:r>
            <a:r>
              <a:rPr lang="sv-SE" b="1" dirty="0" err="1" smtClean="0"/>
              <a:t>above</a:t>
            </a:r>
            <a:r>
              <a:rPr lang="sv-SE" b="1" dirty="0" smtClean="0"/>
              <a:t>)</a:t>
            </a:r>
          </a:p>
          <a:p>
            <a:pPr lvl="1"/>
            <a:endParaRPr lang="sv-SE" b="1" dirty="0"/>
          </a:p>
          <a:p>
            <a:pPr marL="457200" lvl="1" indent="0">
              <a:buNone/>
            </a:pPr>
            <a:endParaRPr lang="sv-SE" b="1" dirty="0"/>
          </a:p>
          <a:p>
            <a:pPr lvl="1"/>
            <a:endParaRPr lang="sv-SE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04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 template.potx</Template>
  <TotalTime>7849</TotalTime>
  <Words>758</Words>
  <Application>Microsoft Office PowerPoint</Application>
  <PresentationFormat>Bildspel på skärmen (4:3)</PresentationFormat>
  <Paragraphs>227</Paragraphs>
  <Slides>6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Calibri</vt:lpstr>
      <vt:lpstr>ESS Core Powerpoint template</vt:lpstr>
      <vt:lpstr> INSTALLATION &amp; COMMISSIONING TAC 14  </vt:lpstr>
      <vt:lpstr>Index</vt:lpstr>
      <vt:lpstr>Organization ESS site organization</vt:lpstr>
      <vt:lpstr>Organization ESS site organization</vt:lpstr>
      <vt:lpstr>Organization Target project site organization</vt:lpstr>
      <vt:lpstr>Target Project</vt:lpstr>
    </vt:vector>
  </TitlesOfParts>
  <Company>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Tobias Lexholm</cp:lastModifiedBy>
  <cp:revision>284</cp:revision>
  <cp:lastPrinted>2014-06-13T11:48:48Z</cp:lastPrinted>
  <dcterms:created xsi:type="dcterms:W3CDTF">2013-10-29T16:05:10Z</dcterms:created>
  <dcterms:modified xsi:type="dcterms:W3CDTF">2016-10-03T15:32:16Z</dcterms:modified>
</cp:coreProperties>
</file>