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5"/>
    <p:sldMasterId id="2147483684" r:id="rId6"/>
  </p:sldMasterIdLst>
  <p:notesMasterIdLst>
    <p:notesMasterId r:id="rId31"/>
  </p:notesMasterIdLst>
  <p:handoutMasterIdLst>
    <p:handoutMasterId r:id="rId32"/>
  </p:handoutMasterIdLst>
  <p:sldIdLst>
    <p:sldId id="405" r:id="rId7"/>
    <p:sldId id="468" r:id="rId8"/>
    <p:sldId id="469" r:id="rId9"/>
    <p:sldId id="490" r:id="rId10"/>
    <p:sldId id="473" r:id="rId11"/>
    <p:sldId id="471" r:id="rId12"/>
    <p:sldId id="500" r:id="rId13"/>
    <p:sldId id="472" r:id="rId14"/>
    <p:sldId id="501" r:id="rId15"/>
    <p:sldId id="474" r:id="rId16"/>
    <p:sldId id="475" r:id="rId17"/>
    <p:sldId id="476" r:id="rId18"/>
    <p:sldId id="477" r:id="rId19"/>
    <p:sldId id="517" r:id="rId20"/>
    <p:sldId id="479" r:id="rId21"/>
    <p:sldId id="513" r:id="rId22"/>
    <p:sldId id="485" r:id="rId23"/>
    <p:sldId id="486" r:id="rId24"/>
    <p:sldId id="514" r:id="rId25"/>
    <p:sldId id="515" r:id="rId26"/>
    <p:sldId id="516" r:id="rId27"/>
    <p:sldId id="518" r:id="rId28"/>
    <p:sldId id="519" r:id="rId29"/>
    <p:sldId id="520" r:id="rId30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9pPr>
  </p:defaultTextStyle>
  <p:extLst>
    <p:ext uri="{521415D9-36F7-43E2-AB2F-B90AF26B5E84}">
      <p14:sectionLst xmlns:p14="http://schemas.microsoft.com/office/powerpoint/2010/main">
        <p14:section name="Default Section" id="{C8DC34AC-F1B3-4809-9DFB-C6778BD6B473}">
          <p14:sldIdLst>
            <p14:sldId id="405"/>
            <p14:sldId id="468"/>
            <p14:sldId id="469"/>
            <p14:sldId id="490"/>
            <p14:sldId id="473"/>
            <p14:sldId id="471"/>
            <p14:sldId id="500"/>
            <p14:sldId id="472"/>
            <p14:sldId id="501"/>
            <p14:sldId id="474"/>
            <p14:sldId id="475"/>
            <p14:sldId id="476"/>
            <p14:sldId id="477"/>
            <p14:sldId id="517"/>
            <p14:sldId id="479"/>
            <p14:sldId id="513"/>
            <p14:sldId id="485"/>
            <p14:sldId id="486"/>
            <p14:sldId id="514"/>
            <p14:sldId id="515"/>
            <p14:sldId id="516"/>
            <p14:sldId id="518"/>
            <p14:sldId id="519"/>
            <p14:sldId id="5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9900"/>
    <a:srgbClr val="FFFF66"/>
    <a:srgbClr val="E1E1FF"/>
    <a:srgbClr val="D0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67" autoAdjust="0"/>
    <p:restoredTop sz="86364" autoAdjust="0"/>
  </p:normalViewPr>
  <p:slideViewPr>
    <p:cSldViewPr>
      <p:cViewPr varScale="1">
        <p:scale>
          <a:sx n="133" d="100"/>
          <a:sy n="133" d="100"/>
        </p:scale>
        <p:origin x="-8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615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846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F30C8-0E8C-4FB1-AB3C-5DFD6B581150}" type="datetimeFigureOut">
              <a:rPr lang="en-GB" smtClean="0"/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9273E-488F-4A8B-A7B4-B8483CD9C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495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76" y="0"/>
            <a:ext cx="2945024" cy="49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039" y="4705905"/>
            <a:ext cx="4982422" cy="44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226"/>
            <a:ext cx="2945024" cy="4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76" y="9410226"/>
            <a:ext cx="2945024" cy="4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5C93D303-7AAE-4BED-9F5E-9C5FACDB07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5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B7296-224B-4AD4-B288-213BD63C6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5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7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868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69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27FFC-CC68-427F-AE54-FF160C5F6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5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78500-F223-4501-9B01-C227D7E65A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3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1470025"/>
          </a:xfrm>
        </p:spPr>
        <p:txBody>
          <a:bodyPr/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06896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4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69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034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439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2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884D2C-6221-4959-A8E1-ACAD22F180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1439863"/>
            <a:chOff x="0" y="0"/>
            <a:chExt cx="9144000" cy="1439863"/>
          </a:xfrm>
        </p:grpSpPr>
        <p:pic>
          <p:nvPicPr>
            <p:cNvPr id="1031" name="Picture 19" descr="STFC_t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r="57824" b="76650"/>
            <a:stretch/>
          </p:blipFill>
          <p:spPr bwMode="auto">
            <a:xfrm>
              <a:off x="0" y="394506"/>
              <a:ext cx="185657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r="57824" b="76650"/>
            <a:stretch/>
          </p:blipFill>
          <p:spPr bwMode="auto">
            <a:xfrm>
              <a:off x="170363" y="116632"/>
              <a:ext cx="185657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r="57824" b="76650"/>
            <a:stretch/>
          </p:blipFill>
          <p:spPr bwMode="auto">
            <a:xfrm>
              <a:off x="1098650" y="365563"/>
              <a:ext cx="185657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3" b="6732"/>
          <a:stretch/>
        </p:blipFill>
        <p:spPr>
          <a:xfrm>
            <a:off x="150222" y="116632"/>
            <a:ext cx="1187624" cy="583326"/>
          </a:xfrm>
          <a:prstGeom prst="rect">
            <a:avLst/>
          </a:prstGeom>
        </p:spPr>
      </p:pic>
      <p:pic>
        <p:nvPicPr>
          <p:cNvPr id="8" name="Picture 19" descr="SCI_PPT_templ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9560" r="68816" b="55231"/>
          <a:stretch/>
        </p:blipFill>
        <p:spPr bwMode="auto">
          <a:xfrm>
            <a:off x="1506541" y="116632"/>
            <a:ext cx="2201364" cy="5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30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B1826652-9597-45ED-B522-5F8B70D6A8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7164388" cy="1517650"/>
            <a:chOff x="0" y="0"/>
            <a:chExt cx="7164388" cy="1517650"/>
          </a:xfrm>
        </p:grpSpPr>
        <p:pic>
          <p:nvPicPr>
            <p:cNvPr id="2051" name="Picture 19" descr="SCI_PPT_templ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0"/>
              <a:ext cx="7162800" cy="15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r="57824" b="76650"/>
            <a:stretch/>
          </p:blipFill>
          <p:spPr bwMode="auto">
            <a:xfrm>
              <a:off x="92728" y="132734"/>
              <a:ext cx="232513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r="57824" b="76650"/>
            <a:stretch/>
          </p:blipFill>
          <p:spPr bwMode="auto">
            <a:xfrm>
              <a:off x="0" y="309918"/>
              <a:ext cx="185657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9" descr="SCI_PPT_templ4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4" r="57824" b="76650"/>
            <a:stretch/>
          </p:blipFill>
          <p:spPr bwMode="auto">
            <a:xfrm>
              <a:off x="92728" y="188640"/>
              <a:ext cx="2325134" cy="3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9" descr="SCI_PPT_templ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6549" r="68816" b="55230"/>
          <a:stretch/>
        </p:blipFill>
        <p:spPr bwMode="auto">
          <a:xfrm>
            <a:off x="1187624" y="132734"/>
            <a:ext cx="1547664" cy="42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3" b="6732"/>
          <a:stretch/>
        </p:blipFill>
        <p:spPr>
          <a:xfrm>
            <a:off x="44416" y="110461"/>
            <a:ext cx="1039812" cy="510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C8C93"/>
                </a:solidFill>
                <a:latin typeface="Calibri" pitchFamily="34" charset="0"/>
              </a:rPr>
              <a:t>ESS RF Distribution System</a:t>
            </a: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6400800" cy="10081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itchFamily="34" charset="0"/>
              </a:rPr>
              <a:t>Rob Edgecock</a:t>
            </a:r>
          </a:p>
          <a:p>
            <a:pPr eaLnBrk="1" hangingPunct="1"/>
            <a:r>
              <a:rPr lang="en-US" altLang="en-US" dirty="0">
                <a:latin typeface="Calibri" pitchFamily="34" charset="0"/>
              </a:rPr>
              <a:t>o</a:t>
            </a:r>
            <a:r>
              <a:rPr lang="en-US" altLang="en-US" dirty="0" smtClean="0">
                <a:latin typeface="Calibri" pitchFamily="34" charset="0"/>
              </a:rPr>
              <a:t>n behalf of the RFDS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128459" cy="309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2976"/>
            <a:ext cx="2006569" cy="3567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8024" y="6165304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Photos: c/o FREIA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GB" dirty="0" smtClean="0"/>
              <a:t>Approximate Numbers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390541"/>
              </p:ext>
            </p:extLst>
          </p:nvPr>
        </p:nvGraphicFramePr>
        <p:xfrm>
          <a:off x="1524000" y="1484784"/>
          <a:ext cx="6096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Component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Spoke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Elliptical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Waveguide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550m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2725m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 bends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130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600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 bends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78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600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Bellows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97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480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DC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78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360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Arc detectors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104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480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Circulators, loads &amp; switches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26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120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Coax elbows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52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1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460432" cy="1143000"/>
          </a:xfrm>
        </p:spPr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 “off-the-shelf” as such</a:t>
            </a:r>
          </a:p>
          <a:p>
            <a:r>
              <a:rPr lang="en-GB" dirty="0" smtClean="0"/>
              <a:t>Most have been built before with similar parameters</a:t>
            </a:r>
          </a:p>
          <a:p>
            <a:r>
              <a:rPr lang="en-GB" dirty="0" smtClean="0"/>
              <a:t>Loads being cooled with water at ≥50</a:t>
            </a:r>
            <a:r>
              <a:rPr lang="en-GB" baseline="30000" dirty="0" smtClean="0"/>
              <a:t>o</a:t>
            </a:r>
            <a:r>
              <a:rPr lang="en-GB" dirty="0" smtClean="0"/>
              <a:t>C is new</a:t>
            </a:r>
          </a:p>
          <a:p>
            <a:r>
              <a:rPr lang="en-GB" dirty="0" smtClean="0"/>
              <a:t>+ prototyping done/being done at FREIA and 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3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460432" cy="1143000"/>
          </a:xfrm>
        </p:spPr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6372200" cy="477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452320" cy="4191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99719"/>
            <a:ext cx="326546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5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460432" cy="1143000"/>
          </a:xfrm>
        </p:spPr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460432" cy="1143000"/>
          </a:xfrm>
        </p:spPr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244869" cy="393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98" y="2996952"/>
            <a:ext cx="3451723" cy="353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0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Scope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3725" y="1605679"/>
            <a:ext cx="8208963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/>
              <a:t> Participation in prototype tests in Lund</a:t>
            </a:r>
          </a:p>
          <a:p>
            <a:r>
              <a:rPr lang="en-GB" altLang="en-US" sz="1800" dirty="0"/>
              <a:t> Design of support structure</a:t>
            </a:r>
          </a:p>
          <a:p>
            <a:r>
              <a:rPr lang="en-GB" altLang="en-US" sz="1800" dirty="0"/>
              <a:t> Procurement</a:t>
            </a:r>
            <a:r>
              <a:rPr lang="en-GB" altLang="en-US" sz="1800" dirty="0" smtClean="0"/>
              <a:t>:</a:t>
            </a:r>
            <a:endParaRPr lang="en-GB" altLang="en-US" sz="1800" dirty="0"/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tender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documents	</a:t>
            </a:r>
            <a:endParaRPr lang="en-GB" alt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tender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process	</a:t>
            </a:r>
            <a:endParaRPr lang="en-GB" alt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company visits</a:t>
            </a:r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monitoring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progress</a:t>
            </a:r>
            <a:endParaRPr lang="en-GB" altLang="en-US" sz="1800" dirty="0"/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verification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of factory </a:t>
            </a:r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testing</a:t>
            </a:r>
            <a:endParaRPr lang="en-GB" altLang="en-US" sz="1800" dirty="0"/>
          </a:p>
          <a:p>
            <a:pPr lvl="1"/>
            <a:r>
              <a:rPr lang="en-GB" altLang="en-US" sz="1800" dirty="0" smtClean="0">
                <a:solidFill>
                  <a:schemeClr val="accent1">
                    <a:lumMod val="50000"/>
                  </a:schemeClr>
                </a:solidFill>
              </a:rPr>
              <a:t>documentation</a:t>
            </a:r>
            <a:endParaRPr lang="en-GB" alt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sz="1800" dirty="0"/>
              <a:t> Oversight of installation</a:t>
            </a:r>
          </a:p>
          <a:p>
            <a:r>
              <a:rPr lang="en-GB" altLang="en-US" sz="1800" dirty="0"/>
              <a:t> Involvement in commissioning:					</a:t>
            </a:r>
            <a:endParaRPr lang="en-GB" altLang="en-US" sz="1800" dirty="0" smtClean="0"/>
          </a:p>
          <a:p>
            <a:pPr lvl="1"/>
            <a:r>
              <a:rPr lang="en-GB" altLang="en-US" sz="1600" dirty="0" smtClean="0"/>
              <a:t>of </a:t>
            </a:r>
            <a:r>
              <a:rPr lang="en-GB" altLang="en-US" sz="1600" dirty="0"/>
              <a:t>RFDS components, </a:t>
            </a:r>
            <a:r>
              <a:rPr lang="en-GB" altLang="en-US" sz="1600" dirty="0" err="1"/>
              <a:t>esp</a:t>
            </a:r>
            <a:r>
              <a:rPr lang="en-GB" altLang="en-US" sz="1600" dirty="0"/>
              <a:t> arc detectors &amp; tuning		</a:t>
            </a:r>
            <a:endParaRPr lang="en-GB" altLang="en-US" sz="1600" dirty="0" smtClean="0"/>
          </a:p>
          <a:p>
            <a:pPr lvl="1"/>
            <a:r>
              <a:rPr lang="en-GB" altLang="en-US" sz="1600" dirty="0" smtClean="0"/>
              <a:t>participation </a:t>
            </a:r>
            <a:r>
              <a:rPr lang="en-GB" altLang="en-US" sz="1600" dirty="0"/>
              <a:t>in RF system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0372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340768"/>
            <a:ext cx="8208963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>
                <a:solidFill>
                  <a:srgbClr val="000000"/>
                </a:solidFill>
              </a:rPr>
              <a:t>UK team: University of Huddersfield &amp; STFC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 smtClean="0">
                <a:solidFill>
                  <a:srgbClr val="000000"/>
                </a:solidFill>
              </a:rPr>
              <a:t>Rob </a:t>
            </a:r>
            <a:r>
              <a:rPr lang="en-GB" altLang="en-US" sz="1800" dirty="0">
                <a:solidFill>
                  <a:srgbClr val="000000"/>
                </a:solidFill>
              </a:rPr>
              <a:t>Edgecock (40% HUD, 50% STFC)				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PI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, reporting to ESS, procurement, testing, </a:t>
            </a:r>
            <a:r>
              <a:rPr lang="en-GB" altLang="en-US" sz="1600" dirty="0" err="1">
                <a:solidFill>
                  <a:srgbClr val="BBE0E3">
                    <a:lumMod val="50000"/>
                  </a:srgbClr>
                </a:solidFill>
              </a:rPr>
              <a:t>etc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 		</a:t>
            </a:r>
          </a:p>
          <a:p>
            <a:r>
              <a:rPr lang="en-GB" altLang="en-US" sz="1800" dirty="0" smtClean="0">
                <a:solidFill>
                  <a:srgbClr val="000000"/>
                </a:solidFill>
              </a:rPr>
              <a:t>Paul </a:t>
            </a:r>
            <a:r>
              <a:rPr lang="en-GB" altLang="en-US" sz="1800" dirty="0">
                <a:solidFill>
                  <a:srgbClr val="000000"/>
                </a:solidFill>
              </a:rPr>
              <a:t>Aden (50</a:t>
            </a:r>
            <a:r>
              <a:rPr lang="en-GB" altLang="en-US" sz="1800" dirty="0" smtClean="0">
                <a:solidFill>
                  <a:srgbClr val="000000"/>
                </a:solidFill>
              </a:rPr>
              <a:t>% - STFC) 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lvl="1"/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Project 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management				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Richard Smith (50% from </a:t>
            </a:r>
            <a:r>
              <a:rPr lang="en-GB" altLang="en-US" sz="1800" dirty="0" smtClean="0">
                <a:solidFill>
                  <a:srgbClr val="000000"/>
                </a:solidFill>
              </a:rPr>
              <a:t>August - STFC)</a:t>
            </a:r>
            <a:r>
              <a:rPr lang="en-GB" altLang="en-US" sz="1800" dirty="0">
                <a:solidFill>
                  <a:srgbClr val="000000"/>
                </a:solidFill>
              </a:rPr>
              <a:t>	</a:t>
            </a:r>
          </a:p>
          <a:p>
            <a:pPr lvl="1"/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Mechanical Engineer and Deputy PM</a:t>
            </a:r>
          </a:p>
          <a:p>
            <a:r>
              <a:rPr lang="en-GB" altLang="en-US" sz="1800" dirty="0" smtClean="0">
                <a:solidFill>
                  <a:srgbClr val="000000"/>
                </a:solidFill>
              </a:rPr>
              <a:t>Gerard Bell (100% from December - STFC)</a:t>
            </a:r>
          </a:p>
          <a:p>
            <a:pPr lvl="1"/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Mechanical 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Engineer, main responsibility </a:t>
            </a:r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QA/QC</a:t>
            </a:r>
            <a:endParaRPr lang="en-GB" altLang="en-US" sz="1600" dirty="0">
              <a:solidFill>
                <a:srgbClr val="BBE0E3">
                  <a:lumMod val="50000"/>
                </a:srgbClr>
              </a:solidFill>
            </a:endParaRPr>
          </a:p>
          <a:p>
            <a:r>
              <a:rPr lang="en-GB" altLang="en-US" sz="1800" dirty="0" smtClean="0">
                <a:solidFill>
                  <a:srgbClr val="000000"/>
                </a:solidFill>
              </a:rPr>
              <a:t>RF Engineer (100% -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Hud</a:t>
            </a:r>
            <a:r>
              <a:rPr lang="en-GB" altLang="en-US" sz="1800" dirty="0" smtClean="0">
                <a:solidFill>
                  <a:srgbClr val="000000"/>
                </a:solidFill>
              </a:rPr>
              <a:t>)</a:t>
            </a:r>
            <a:r>
              <a:rPr lang="en-GB" altLang="en-US" sz="1800" dirty="0">
                <a:solidFill>
                  <a:srgbClr val="000000"/>
                </a:solidFill>
              </a:rPr>
              <a:t>						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RF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, </a:t>
            </a:r>
            <a:r>
              <a:rPr lang="en-GB" altLang="en-US" sz="1600" dirty="0" err="1" smtClean="0">
                <a:solidFill>
                  <a:srgbClr val="BBE0E3">
                    <a:lumMod val="50000"/>
                  </a:srgbClr>
                </a:solidFill>
              </a:rPr>
              <a:t>Elec</a:t>
            </a:r>
            <a:r>
              <a:rPr lang="en-GB" altLang="en-US" sz="1600" dirty="0" smtClean="0">
                <a:solidFill>
                  <a:srgbClr val="BBE0E3">
                    <a:lumMod val="50000"/>
                  </a:srgbClr>
                </a:solidFill>
              </a:rPr>
              <a:t> </a:t>
            </a:r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Engineer, main responsibility commissioning</a:t>
            </a:r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Project Team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3725" y="4797152"/>
            <a:ext cx="8208963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>
                <a:solidFill>
                  <a:srgbClr val="000000"/>
                </a:solidFill>
              </a:rPr>
              <a:t>Norman Turner (100</a:t>
            </a:r>
            <a:r>
              <a:rPr lang="en-GB" altLang="en-US" sz="1800" dirty="0" smtClean="0">
                <a:solidFill>
                  <a:srgbClr val="000000"/>
                </a:solidFill>
              </a:rPr>
              <a:t>% -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Hud</a:t>
            </a:r>
            <a:r>
              <a:rPr lang="en-GB" altLang="en-US" sz="1800" dirty="0" smtClean="0">
                <a:solidFill>
                  <a:srgbClr val="000000"/>
                </a:solidFill>
              </a:rPr>
              <a:t>)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 lvl="1"/>
            <a:r>
              <a:rPr lang="en-GB" altLang="en-US" sz="1600" dirty="0">
                <a:solidFill>
                  <a:srgbClr val="BBE0E3">
                    <a:lumMod val="50000"/>
                  </a:srgbClr>
                </a:solidFill>
              </a:rPr>
              <a:t>PhD student: arc detectors, tuning, </a:t>
            </a:r>
            <a:r>
              <a:rPr lang="en-GB" altLang="en-US" sz="1600" dirty="0" err="1" smtClean="0">
                <a:solidFill>
                  <a:srgbClr val="BBE0E3">
                    <a:lumMod val="50000"/>
                  </a:srgbClr>
                </a:solidFill>
              </a:rPr>
              <a:t>etc</a:t>
            </a:r>
            <a:endParaRPr lang="en-GB" altLang="en-US" sz="1600" dirty="0">
              <a:solidFill>
                <a:srgbClr val="BBE0E3">
                  <a:lumMod val="50000"/>
                </a:srgbClr>
              </a:solidFill>
            </a:endParaRPr>
          </a:p>
          <a:p>
            <a:r>
              <a:rPr lang="en-GB" altLang="en-US" sz="1800" dirty="0" smtClean="0">
                <a:solidFill>
                  <a:srgbClr val="000000"/>
                </a:solidFill>
              </a:rPr>
              <a:t>ESS team: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Rutambhara</a:t>
            </a:r>
            <a:r>
              <a:rPr lang="en-GB" altLang="en-US" sz="1800" dirty="0" smtClean="0">
                <a:solidFill>
                  <a:srgbClr val="000000"/>
                </a:solidFill>
              </a:rPr>
              <a:t> Yogi, Anders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Sunesson</a:t>
            </a:r>
            <a:r>
              <a:rPr lang="en-GB" altLang="en-US" sz="1800" dirty="0" smtClean="0">
                <a:solidFill>
                  <a:srgbClr val="000000"/>
                </a:solidFill>
              </a:rPr>
              <a:t>, Morten Jensen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605679"/>
            <a:ext cx="8208963" cy="239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Scope </a:t>
            </a:r>
            <a:r>
              <a:rPr lang="en-GB" altLang="en-US" sz="1800" dirty="0"/>
              <a:t>agreed since last </a:t>
            </a:r>
            <a:r>
              <a:rPr lang="en-GB" altLang="en-US" sz="1800" dirty="0" smtClean="0"/>
              <a:t>November</a:t>
            </a:r>
          </a:p>
          <a:p>
            <a:r>
              <a:rPr lang="en-GB" altLang="en-US" sz="1800" dirty="0" smtClean="0"/>
              <a:t>Technical annex agreed in November</a:t>
            </a:r>
          </a:p>
          <a:p>
            <a:r>
              <a:rPr lang="en-GB" altLang="en-US" sz="1800" dirty="0" smtClean="0"/>
              <a:t>Cover page signed in November</a:t>
            </a:r>
            <a:endParaRPr lang="en-GB" altLang="en-US" sz="1800" dirty="0"/>
          </a:p>
          <a:p>
            <a:r>
              <a:rPr lang="en-GB" altLang="en-US" sz="1800" dirty="0" smtClean="0"/>
              <a:t>Project plan, risk register, procurement plan all done</a:t>
            </a:r>
            <a:endParaRPr lang="en-GB" altLang="en-US" sz="1800" dirty="0"/>
          </a:p>
          <a:p>
            <a:r>
              <a:rPr lang="en-GB" altLang="en-US" sz="1800" dirty="0" smtClean="0"/>
              <a:t>Critical Design Review for tenders 1 &amp; 2 passed on 7</a:t>
            </a:r>
            <a:r>
              <a:rPr lang="en-GB" altLang="en-US" sz="1800" baseline="30000" dirty="0" smtClean="0"/>
              <a:t>th</a:t>
            </a:r>
            <a:r>
              <a:rPr lang="en-GB" altLang="en-US" sz="1800" dirty="0" smtClean="0"/>
              <a:t> June</a:t>
            </a:r>
          </a:p>
          <a:p>
            <a:r>
              <a:rPr lang="en-GB" altLang="en-US" sz="1800" dirty="0" smtClean="0"/>
              <a:t>CDR for tender 4 </a:t>
            </a:r>
          </a:p>
          <a:p>
            <a:r>
              <a:rPr lang="en-GB" altLang="en-US" sz="1800" dirty="0" smtClean="0"/>
              <a:t>But……still awaiting final specs for some tenders!</a:t>
            </a:r>
            <a:endParaRPr lang="en-GB" altLang="en-US" sz="1800" dirty="0"/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Status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0157" y="1412776"/>
            <a:ext cx="8208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sz="2000" b="0" dirty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Status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404152"/>
              </p:ext>
            </p:extLst>
          </p:nvPr>
        </p:nvGraphicFramePr>
        <p:xfrm>
          <a:off x="179512" y="1628800"/>
          <a:ext cx="8784976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2"/>
                <a:gridCol w="2520282"/>
                <a:gridCol w="792089"/>
                <a:gridCol w="1800199"/>
                <a:gridCol w="27363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Tender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/£M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Submission date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Waveguides, bends,</a:t>
                      </a:r>
                      <a:r>
                        <a:rPr lang="en-GB" baseline="0" dirty="0" smtClean="0"/>
                        <a:t> coax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3.7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09/08/2016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Delayed due to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need for cooling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DC, bellows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16/08/2016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6600"/>
                          </a:solidFill>
                        </a:rPr>
                        <a:t>Submitted 15/08/16, now uploaded</a:t>
                      </a:r>
                      <a:endParaRPr lang="en-GB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Support structure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0.7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01/11/2016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6600"/>
                          </a:solidFill>
                        </a:rPr>
                        <a:t>Design underway</a:t>
                      </a:r>
                      <a:endParaRPr lang="en-GB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Circulators</a:t>
                      </a:r>
                      <a:r>
                        <a:rPr lang="en-GB" baseline="0" dirty="0" smtClean="0"/>
                        <a:t>, loads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02/09/2016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9900"/>
                          </a:solidFill>
                        </a:rPr>
                        <a:t>Waiting for final specs</a:t>
                      </a:r>
                      <a:endParaRPr lang="en-GB" dirty="0">
                        <a:solidFill>
                          <a:srgbClr val="FF99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Arc</a:t>
                      </a:r>
                      <a:r>
                        <a:rPr lang="en-GB" baseline="0" dirty="0" smtClean="0"/>
                        <a:t> detectors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02/11/2016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6600"/>
                          </a:solidFill>
                        </a:rPr>
                        <a:t>Waiting</a:t>
                      </a:r>
                      <a:r>
                        <a:rPr lang="en-GB" baseline="0" dirty="0" smtClean="0">
                          <a:solidFill>
                            <a:srgbClr val="006600"/>
                          </a:solidFill>
                        </a:rPr>
                        <a:t> for tests</a:t>
                      </a:r>
                      <a:endParaRPr lang="en-GB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Switches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02/11/2016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6600"/>
                          </a:solidFill>
                        </a:rPr>
                        <a:t>Waiting</a:t>
                      </a:r>
                      <a:r>
                        <a:rPr lang="en-GB" baseline="0" dirty="0" smtClean="0">
                          <a:solidFill>
                            <a:srgbClr val="006600"/>
                          </a:solidFill>
                        </a:rPr>
                        <a:t> for </a:t>
                      </a:r>
                      <a:r>
                        <a:rPr lang="en-GB" baseline="0" smtClean="0">
                          <a:solidFill>
                            <a:srgbClr val="006600"/>
                          </a:solidFill>
                        </a:rPr>
                        <a:t>PSS approval</a:t>
                      </a:r>
                      <a:endParaRPr lang="en-GB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2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340768"/>
            <a:ext cx="8208963" cy="13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Walls in stubs means sufficient heat generation to effect cables</a:t>
            </a:r>
          </a:p>
          <a:p>
            <a:r>
              <a:rPr lang="en-GB" altLang="en-US" sz="1800" dirty="0" smtClean="0"/>
              <a:t>Cooling required:					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original idea: water						- now: air flow through waveguides</a:t>
            </a:r>
            <a:endParaRPr lang="en-GB" altLang="en-US" sz="1800" dirty="0" smtClean="0"/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Cooling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0157" y="1412776"/>
            <a:ext cx="8208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sz="2000" b="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5510"/>
            <a:ext cx="4075496" cy="4075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1" y="2961491"/>
            <a:ext cx="4398114" cy="36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3375"/>
            <a:ext cx="8604448" cy="1143000"/>
          </a:xfrm>
        </p:spPr>
        <p:txBody>
          <a:bodyPr/>
          <a:lstStyle/>
          <a:p>
            <a:r>
              <a:rPr lang="en-GB" dirty="0" smtClean="0"/>
              <a:t>Overview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3568" y="1844824"/>
            <a:ext cx="7772400" cy="3800488"/>
          </a:xfrm>
        </p:spPr>
        <p:txBody>
          <a:bodyPr/>
          <a:lstStyle/>
          <a:p>
            <a:r>
              <a:rPr lang="en-GB" sz="2000" dirty="0" smtClean="0"/>
              <a:t>Introduction to RFDS project</a:t>
            </a:r>
          </a:p>
          <a:p>
            <a:r>
              <a:rPr lang="en-GB" sz="2000" dirty="0" smtClean="0"/>
              <a:t>Project scope</a:t>
            </a:r>
          </a:p>
          <a:p>
            <a:r>
              <a:rPr lang="en-GB" sz="2000" dirty="0" smtClean="0"/>
              <a:t>Project team</a:t>
            </a:r>
          </a:p>
          <a:p>
            <a:pPr lvl="0"/>
            <a:r>
              <a:rPr lang="en-GB" sz="2000">
                <a:solidFill>
                  <a:srgbClr val="000000"/>
                </a:solidFill>
              </a:rPr>
              <a:t>Current </a:t>
            </a:r>
            <a:r>
              <a:rPr lang="en-GB" sz="2000" smtClean="0">
                <a:solidFill>
                  <a:srgbClr val="000000"/>
                </a:solidFill>
              </a:rPr>
              <a:t>status</a:t>
            </a:r>
            <a:endParaRPr lang="en-GB" sz="2000" dirty="0"/>
          </a:p>
          <a:p>
            <a:r>
              <a:rPr lang="en-GB" sz="2000" dirty="0" smtClean="0"/>
              <a:t>Schedule</a:t>
            </a:r>
          </a:p>
          <a:p>
            <a:r>
              <a:rPr lang="en-GB" sz="2000" dirty="0" smtClean="0"/>
              <a:t>Risks</a:t>
            </a:r>
          </a:p>
          <a:p>
            <a:r>
              <a:rPr lang="en-GB" sz="2000" dirty="0" smtClean="0"/>
              <a:t>Conclusions</a:t>
            </a:r>
          </a:p>
          <a:p>
            <a:pPr lvl="1"/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718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340769"/>
            <a:ext cx="820896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Aim: amplifiers on, but no power to cavities</a:t>
            </a:r>
          </a:p>
          <a:p>
            <a:r>
              <a:rPr lang="en-GB" altLang="en-US" sz="1800" dirty="0" smtClean="0"/>
              <a:t>Needs approval from PSS, so two independent systems required</a:t>
            </a:r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Switches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0209" y="2204865"/>
            <a:ext cx="7301307" cy="4538422"/>
            <a:chOff x="479472" y="520701"/>
            <a:chExt cx="8406537" cy="53305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472" y="520701"/>
              <a:ext cx="8406537" cy="5330509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3330392" y="2391026"/>
              <a:ext cx="602581" cy="5183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68196" y="2222550"/>
              <a:ext cx="1830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Removable waveguide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330392" y="3068286"/>
              <a:ext cx="602581" cy="5183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913540" y="2864186"/>
              <a:ext cx="12323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Shutter switch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395202" y="2676135"/>
              <a:ext cx="60258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978329" y="2522246"/>
              <a:ext cx="1620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Location of window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3978329" y="3803610"/>
              <a:ext cx="667374" cy="136074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395202" y="5067157"/>
              <a:ext cx="2912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Waveguide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Opening (to be sealed for RF leakage)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8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484784"/>
            <a:ext cx="820896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Experienced quality engineer employed</a:t>
            </a:r>
          </a:p>
          <a:p>
            <a:r>
              <a:rPr lang="en-GB" altLang="en-US" sz="1800" dirty="0" smtClean="0"/>
              <a:t>Regular factory visits planned:		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monitor progress							- monitor quality							- witness Factory Acceptance testing</a:t>
            </a:r>
          </a:p>
          <a:p>
            <a:r>
              <a:rPr lang="en-GB" altLang="en-US" sz="1800" dirty="0" smtClean="0"/>
              <a:t>Monthly progress reports required</a:t>
            </a:r>
          </a:p>
          <a:p>
            <a:r>
              <a:rPr lang="en-GB" altLang="en-US" sz="1800" dirty="0" smtClean="0"/>
              <a:t>Factory Acceptance tests in tender documents: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some on all items							- some on first 3-5, then every 10th</a:t>
            </a:r>
            <a:endParaRPr lang="en-GB" altLang="en-US" sz="1800" dirty="0" smtClean="0"/>
          </a:p>
          <a:p>
            <a:r>
              <a:rPr lang="en-GB" altLang="en-US" sz="1800" dirty="0" smtClean="0"/>
              <a:t>Site Acceptance tests:			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on items with tilt- or shock-watch fired				- random selection							- depends on staff availability</a:t>
            </a:r>
          </a:p>
          <a:p>
            <a:r>
              <a:rPr lang="en-GB" altLang="en-US" sz="1800" dirty="0" smtClean="0"/>
              <a:t>Delivery: scheduled 4 weeks before installation to allow acceptance testing		</a:t>
            </a:r>
            <a:r>
              <a:rPr lang="en-GB" altLang="en-US" sz="1800" dirty="0" smtClean="0">
                <a:solidFill>
                  <a:srgbClr val="006600"/>
                </a:solidFill>
              </a:rPr>
              <a:t>- starts September 2017						- finishes January 2019</a:t>
            </a:r>
            <a:endParaRPr lang="en-GB" altLang="en-US" sz="1800" dirty="0" smtClean="0"/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QA/QC</a:t>
            </a:r>
            <a:endParaRPr lang="en-US" altLang="en-US" dirty="0" smtClean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Schedule</a:t>
            </a:r>
            <a:endParaRPr lang="en-US" altLang="en-US" dirty="0" smtClean="0">
              <a:solidFill>
                <a:srgbClr val="3C8C93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237407" y="2132856"/>
            <a:ext cx="2134793" cy="43204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Install Window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0455"/>
              </p:ext>
            </p:extLst>
          </p:nvPr>
        </p:nvGraphicFramePr>
        <p:xfrm>
          <a:off x="251517" y="1618000"/>
          <a:ext cx="8640966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1"/>
                <a:gridCol w="1440161"/>
                <a:gridCol w="1440161"/>
                <a:gridCol w="1440161"/>
                <a:gridCol w="1440161"/>
                <a:gridCol w="14401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267744" y="2835424"/>
            <a:ext cx="1841084" cy="307777"/>
            <a:chOff x="4306441" y="4682454"/>
            <a:chExt cx="1841084" cy="307777"/>
          </a:xfrm>
        </p:grpSpPr>
        <p:sp>
          <p:nvSpPr>
            <p:cNvPr id="8" name="Diamond 7"/>
            <p:cNvSpPr/>
            <p:nvPr/>
          </p:nvSpPr>
          <p:spPr bwMode="auto">
            <a:xfrm>
              <a:off x="4306441" y="4699198"/>
              <a:ext cx="216024" cy="216024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22465" y="4682454"/>
              <a:ext cx="162506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1400" dirty="0" smtClean="0"/>
                <a:t>CDR Tenders 1&amp;2</a:t>
              </a:r>
              <a:endParaRPr lang="en-GB" sz="1400" dirty="0"/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51519" y="2331368"/>
            <a:ext cx="2735011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Design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139952" y="4908426"/>
            <a:ext cx="2160240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RFDS Delivery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750097" y="4404370"/>
            <a:ext cx="3406079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RFDS Procurement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2469759" y="3601294"/>
            <a:ext cx="662082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Support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 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Structure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932041" y="5916538"/>
            <a:ext cx="3384376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Commissioning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211960" y="5412482"/>
            <a:ext cx="2160240" cy="32077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Installation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58908" y="3220592"/>
            <a:ext cx="1621473" cy="307777"/>
            <a:chOff x="4306441" y="4682454"/>
            <a:chExt cx="1621473" cy="307777"/>
          </a:xfrm>
        </p:grpSpPr>
        <p:sp>
          <p:nvSpPr>
            <p:cNvPr id="18" name="Diamond 17"/>
            <p:cNvSpPr/>
            <p:nvPr/>
          </p:nvSpPr>
          <p:spPr bwMode="auto">
            <a:xfrm>
              <a:off x="4306441" y="4699198"/>
              <a:ext cx="216024" cy="216024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2465" y="4682454"/>
              <a:ext cx="14054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1400" dirty="0" smtClean="0"/>
                <a:t>CDR Tenders 4</a:t>
              </a:r>
              <a:endParaRPr lang="en-GB" sz="1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8519" y="4057327"/>
            <a:ext cx="1621473" cy="307777"/>
            <a:chOff x="4306441" y="4682454"/>
            <a:chExt cx="1621473" cy="307777"/>
          </a:xfrm>
        </p:grpSpPr>
        <p:sp>
          <p:nvSpPr>
            <p:cNvPr id="21" name="Diamond 20"/>
            <p:cNvSpPr/>
            <p:nvPr/>
          </p:nvSpPr>
          <p:spPr bwMode="auto">
            <a:xfrm>
              <a:off x="4306441" y="4699198"/>
              <a:ext cx="216024" cy="216024"/>
            </a:xfrm>
            <a:prstGeom prst="diamon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22465" y="4682454"/>
              <a:ext cx="14054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GB" sz="1400" dirty="0" smtClean="0"/>
                <a:t>CDR Tenders 3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21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Risks</a:t>
            </a:r>
            <a:endParaRPr lang="en-US" altLang="en-US" dirty="0" smtClean="0">
              <a:solidFill>
                <a:srgbClr val="3C8C93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37498"/>
              </p:ext>
            </p:extLst>
          </p:nvPr>
        </p:nvGraphicFramePr>
        <p:xfrm>
          <a:off x="827584" y="2780928"/>
          <a:ext cx="7272809" cy="29175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1557"/>
                <a:gridCol w="3051231"/>
                <a:gridCol w="687746"/>
                <a:gridCol w="3172275"/>
              </a:tblGrid>
              <a:tr h="0">
                <a:tc gridSpan="4"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Risks (Top 5)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Issues/Risks identified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Status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Proposed mitigation taken (or planned)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10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Schedule delay due to late delivery by a supplier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Amber, Steady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mbria"/>
                          <a:ea typeface="Calibri"/>
                          <a:cs typeface="Arial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Start the tender processes as soon as possible and closely monitor progress at the suppliers during construction.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Three types of load are still under consideration due to cooling water changes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Amber,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Steady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Loads are being prototyped</a:t>
                      </a:r>
                      <a:r>
                        <a:rPr lang="en-GB" sz="1100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 to reduce risk.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Load tender</a:t>
                      </a:r>
                      <a:r>
                        <a:rPr lang="en-GB" sz="1100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 to start in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 September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2016.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15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Cost changes due to changes in exchange rates.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Amber, Rising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Any cost increases will have to met using the contingency.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38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Specifications for some components not yet fixed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Red,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Falling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Methods for including the uncertainties in the tender have been found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solidFill>
                            <a:srgbClr val="365F91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45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Tender issues causing delay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Amber,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Rising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Arial"/>
                        </a:rPr>
                        <a:t>Regular meetings are taking place with John Webber (STFC) and Allan Norman (UKSBS) and the preparation of tender documents has started early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86011" y="1477317"/>
            <a:ext cx="8208963" cy="123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Joint STFC/ESS risk register created</a:t>
            </a:r>
          </a:p>
          <a:p>
            <a:r>
              <a:rPr lang="en-GB" altLang="en-US" sz="1800" dirty="0" smtClean="0"/>
              <a:t>31 risks in total</a:t>
            </a:r>
            <a:endParaRPr lang="en-GB" altLang="en-US" sz="1800" dirty="0" smtClean="0">
              <a:solidFill>
                <a:srgbClr val="006600"/>
              </a:solidFill>
            </a:endParaRPr>
          </a:p>
          <a:p>
            <a:r>
              <a:rPr lang="en-GB" altLang="en-US" sz="1800" dirty="0" smtClean="0"/>
              <a:t>Top 5  as reported to STFC are:</a:t>
            </a:r>
          </a:p>
        </p:txBody>
      </p:sp>
    </p:spTree>
    <p:extLst>
      <p:ext uri="{BB962C8B-B14F-4D97-AF65-F5344CB8AC3E}">
        <p14:creationId xmlns:p14="http://schemas.microsoft.com/office/powerpoint/2010/main" val="4812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" y="1484784"/>
            <a:ext cx="820896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lvl="1" indent="-285750" eaLnBrk="0" hangingPunct="0">
              <a:spcBef>
                <a:spcPct val="20000"/>
              </a:spcBef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lvl="2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None/>
              <a:defRPr sz="2000"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GB" altLang="en-US" sz="1800" dirty="0" smtClean="0"/>
              <a:t>Design of RFDS nearing completion</a:t>
            </a:r>
          </a:p>
          <a:p>
            <a:r>
              <a:rPr lang="en-GB" altLang="en-US" sz="1800" dirty="0" smtClean="0"/>
              <a:t>A lot of work has been done by Yogi and ESS team!</a:t>
            </a:r>
          </a:p>
          <a:p>
            <a:r>
              <a:rPr lang="en-GB" altLang="en-US" sz="1800" dirty="0" smtClean="0"/>
              <a:t>Working well as a collaboration</a:t>
            </a:r>
          </a:p>
          <a:p>
            <a:r>
              <a:rPr lang="en-GB" altLang="en-US" sz="1800" dirty="0" smtClean="0"/>
              <a:t>Tendering has started:			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tender 2 uploaded						- tender 4 documents delivered this </a:t>
            </a:r>
            <a:r>
              <a:rPr lang="en-GB" altLang="en-US" sz="1800" dirty="0" err="1" smtClean="0">
                <a:solidFill>
                  <a:srgbClr val="006600"/>
                </a:solidFill>
              </a:rPr>
              <a:t>weekish</a:t>
            </a:r>
            <a:r>
              <a:rPr lang="en-GB" altLang="en-US" sz="1800" dirty="0" smtClean="0">
                <a:solidFill>
                  <a:srgbClr val="006600"/>
                </a:solidFill>
              </a:rPr>
              <a:t>				- specs for tender 1 almost ready</a:t>
            </a:r>
          </a:p>
          <a:p>
            <a:r>
              <a:rPr lang="en-GB" altLang="en-US" sz="1800" dirty="0" smtClean="0"/>
              <a:t>Main issue with RFDS is size, not technology</a:t>
            </a:r>
          </a:p>
          <a:p>
            <a:r>
              <a:rPr lang="en-GB" altLang="en-US" sz="1800" dirty="0" smtClean="0"/>
              <a:t>Tender 1								</a:t>
            </a:r>
            <a:r>
              <a:rPr lang="en-GB" altLang="en-US" sz="1800" dirty="0" smtClean="0">
                <a:solidFill>
                  <a:srgbClr val="006600"/>
                </a:solidFill>
              </a:rPr>
              <a:t>- largest								- late								- but we will try and make up time</a:t>
            </a:r>
          </a:p>
          <a:p>
            <a:r>
              <a:rPr lang="en-GB" altLang="en-US" sz="1800" dirty="0" smtClean="0"/>
              <a:t>Support structure design advancing</a:t>
            </a:r>
            <a:endParaRPr lang="en-GB" altLang="en-US" sz="1800" dirty="0" smtClean="0"/>
          </a:p>
          <a:p>
            <a:endParaRPr lang="en-GB" altLang="en-US" sz="1800" dirty="0" smtClean="0">
              <a:solidFill>
                <a:srgbClr val="006600"/>
              </a:solidFill>
            </a:endParaRPr>
          </a:p>
        </p:txBody>
      </p:sp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3C8C93"/>
                </a:solidFill>
              </a:rPr>
              <a:t>Conclusions</a:t>
            </a:r>
            <a:endParaRPr lang="en-US" altLang="en-US" dirty="0" smtClean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3375"/>
            <a:ext cx="8532440" cy="1143000"/>
          </a:xfrm>
        </p:spPr>
        <p:txBody>
          <a:bodyPr/>
          <a:lstStyle/>
          <a:p>
            <a:r>
              <a:rPr lang="en-GB" dirty="0" smtClean="0"/>
              <a:t>RFDS Project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1519" y="1556792"/>
            <a:ext cx="7772400" cy="3800488"/>
          </a:xfrm>
        </p:spPr>
        <p:txBody>
          <a:bodyPr/>
          <a:lstStyle/>
          <a:p>
            <a:r>
              <a:rPr lang="en-GB" sz="2000" dirty="0" smtClean="0"/>
              <a:t>The RF Distribution System for all the superconducting cavities</a:t>
            </a:r>
          </a:p>
          <a:p>
            <a:pPr lvl="1"/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086424"/>
            <a:ext cx="6707972" cy="407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3375"/>
            <a:ext cx="8532440" cy="1143000"/>
          </a:xfrm>
        </p:spPr>
        <p:txBody>
          <a:bodyPr/>
          <a:lstStyle/>
          <a:p>
            <a:r>
              <a:rPr lang="en-GB" dirty="0" smtClean="0"/>
              <a:t>RFDS Project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1519" y="1556792"/>
            <a:ext cx="7772400" cy="4248472"/>
          </a:xfrm>
        </p:spPr>
        <p:txBody>
          <a:bodyPr/>
          <a:lstStyle/>
          <a:p>
            <a:r>
              <a:rPr lang="en-GB" sz="2000" dirty="0" smtClean="0"/>
              <a:t>ESS </a:t>
            </a:r>
            <a:r>
              <a:rPr lang="en-GB" sz="2000" dirty="0" err="1" smtClean="0"/>
              <a:t>linac</a:t>
            </a:r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UK in-kind contribution for all the superconducting cavities</a:t>
            </a:r>
          </a:p>
          <a:p>
            <a:r>
              <a:rPr lang="en-GB" sz="2000" dirty="0" smtClean="0"/>
              <a:t>From output flange of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hybrid coupler/amplifier spoke/elliptical</a:t>
            </a:r>
          </a:p>
          <a:p>
            <a:r>
              <a:rPr lang="en-GB" sz="2000" dirty="0" smtClean="0"/>
              <a:t>To RF cavity couplers</a:t>
            </a:r>
          </a:p>
          <a:p>
            <a:pPr lvl="1"/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19050" y="2288357"/>
            <a:ext cx="9493250" cy="1281112"/>
            <a:chOff x="0" y="0"/>
            <a:chExt cx="12547601" cy="1938360"/>
          </a:xfrm>
        </p:grpSpPr>
        <p:sp>
          <p:nvSpPr>
            <p:cNvPr id="8" name="AutoShape 11"/>
            <p:cNvSpPr>
              <a:spLocks/>
            </p:cNvSpPr>
            <p:nvPr/>
          </p:nvSpPr>
          <p:spPr bwMode="auto">
            <a:xfrm>
              <a:off x="5461774" y="648522"/>
              <a:ext cx="965200" cy="468376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Spokes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9" name="AutoShape 12"/>
            <p:cNvSpPr>
              <a:spLocks/>
            </p:cNvSpPr>
            <p:nvPr/>
          </p:nvSpPr>
          <p:spPr bwMode="auto">
            <a:xfrm>
              <a:off x="6615818" y="648522"/>
              <a:ext cx="1240072" cy="468376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Medium β</a:t>
              </a:r>
              <a:endParaRPr lang="en-US" altLang="en-US" b="0" kern="0" dirty="0"/>
            </a:p>
          </p:txBody>
        </p:sp>
        <p:sp>
          <p:nvSpPr>
            <p:cNvPr id="10" name="AutoShape 13"/>
            <p:cNvSpPr>
              <a:spLocks/>
            </p:cNvSpPr>
            <p:nvPr/>
          </p:nvSpPr>
          <p:spPr bwMode="auto">
            <a:xfrm>
              <a:off x="8095091" y="641316"/>
              <a:ext cx="1271546" cy="480387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High β</a:t>
              </a:r>
              <a:endParaRPr lang="en-US" altLang="en-US" b="0" kern="0" dirty="0"/>
            </a:p>
          </p:txBody>
        </p:sp>
        <p:sp>
          <p:nvSpPr>
            <p:cNvPr id="11" name="AutoShape 14"/>
            <p:cNvSpPr>
              <a:spLocks/>
            </p:cNvSpPr>
            <p:nvPr/>
          </p:nvSpPr>
          <p:spPr bwMode="auto">
            <a:xfrm>
              <a:off x="4343400" y="648522"/>
              <a:ext cx="774259" cy="468376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DTL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2" name="AutoShape 15"/>
            <p:cNvSpPr>
              <a:spLocks/>
            </p:cNvSpPr>
            <p:nvPr/>
          </p:nvSpPr>
          <p:spPr bwMode="auto">
            <a:xfrm>
              <a:off x="3302663" y="648522"/>
              <a:ext cx="862386" cy="468376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MEBT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3" name="AutoShape 16"/>
            <p:cNvSpPr>
              <a:spLocks/>
            </p:cNvSpPr>
            <p:nvPr/>
          </p:nvSpPr>
          <p:spPr bwMode="auto">
            <a:xfrm>
              <a:off x="2234649" y="648522"/>
              <a:ext cx="870778" cy="468376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RFQ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4" name="AutoShape 17"/>
            <p:cNvSpPr>
              <a:spLocks/>
            </p:cNvSpPr>
            <p:nvPr/>
          </p:nvSpPr>
          <p:spPr bwMode="auto">
            <a:xfrm>
              <a:off x="1219090" y="648522"/>
              <a:ext cx="870778" cy="468376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LEBT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5" name="AutoShape 18"/>
            <p:cNvSpPr>
              <a:spLocks/>
            </p:cNvSpPr>
            <p:nvPr/>
          </p:nvSpPr>
          <p:spPr bwMode="auto">
            <a:xfrm>
              <a:off x="0" y="648522"/>
              <a:ext cx="1055426" cy="468376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Source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6" name="AutoShape 19"/>
            <p:cNvSpPr>
              <a:spLocks/>
            </p:cNvSpPr>
            <p:nvPr/>
          </p:nvSpPr>
          <p:spPr bwMode="auto">
            <a:xfrm>
              <a:off x="9586955" y="648522"/>
              <a:ext cx="1804504" cy="468376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HEBT &amp; Contingency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7" name="AutoShape 20"/>
            <p:cNvSpPr>
              <a:spLocks/>
            </p:cNvSpPr>
            <p:nvPr/>
          </p:nvSpPr>
          <p:spPr bwMode="auto">
            <a:xfrm>
              <a:off x="11582401" y="405926"/>
              <a:ext cx="965200" cy="96557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ヒラギノ角ゴ ProN W3" charset="0"/>
                  <a:cs typeface="Gill Sans" charset="0"/>
                </a:rPr>
                <a:t>Target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040737" y="888716"/>
              <a:ext cx="190942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2083574" y="888716"/>
              <a:ext cx="19094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H="1">
              <a:off x="3111722" y="888716"/>
              <a:ext cx="19094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H="1">
              <a:off x="4165049" y="888716"/>
              <a:ext cx="19094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H="1">
              <a:off x="5132346" y="888716"/>
              <a:ext cx="316838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H="1">
              <a:off x="6439564" y="888716"/>
              <a:ext cx="19094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7837006" y="888716"/>
              <a:ext cx="241299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>
              <a:off x="9398112" y="888716"/>
              <a:ext cx="188843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H="1">
              <a:off x="11391460" y="888716"/>
              <a:ext cx="19094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H="1">
              <a:off x="1892631" y="482788"/>
              <a:ext cx="203532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H="1">
              <a:off x="1246367" y="482788"/>
              <a:ext cx="1888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AutoShape 32"/>
            <p:cNvSpPr>
              <a:spLocks/>
            </p:cNvSpPr>
            <p:nvPr/>
          </p:nvSpPr>
          <p:spPr bwMode="auto">
            <a:xfrm>
              <a:off x="1437309" y="305045"/>
              <a:ext cx="543449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2.4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H="1">
              <a:off x="2933369" y="482788"/>
              <a:ext cx="17835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H="1">
              <a:off x="2261925" y="482788"/>
              <a:ext cx="1636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AutoShape 35"/>
            <p:cNvSpPr>
              <a:spLocks/>
            </p:cNvSpPr>
            <p:nvPr/>
          </p:nvSpPr>
          <p:spPr bwMode="auto">
            <a:xfrm>
              <a:off x="2471752" y="305045"/>
              <a:ext cx="547647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4.6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>
              <a:off x="3986696" y="482788"/>
              <a:ext cx="17835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 flipH="1">
              <a:off x="3353021" y="482788"/>
              <a:ext cx="1636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AutoShape 38"/>
            <p:cNvSpPr>
              <a:spLocks/>
            </p:cNvSpPr>
            <p:nvPr/>
          </p:nvSpPr>
          <p:spPr bwMode="auto">
            <a:xfrm>
              <a:off x="3539767" y="305045"/>
              <a:ext cx="545548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3.8 </a:t>
              </a:r>
              <a:r>
                <a:rPr lang="en-US" sz="13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m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 flipH="1">
              <a:off x="5014844" y="482788"/>
              <a:ext cx="142682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 flipH="1">
              <a:off x="4328713" y="482788"/>
              <a:ext cx="130092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AutoShape 41"/>
            <p:cNvSpPr>
              <a:spLocks/>
            </p:cNvSpPr>
            <p:nvPr/>
          </p:nvSpPr>
          <p:spPr bwMode="auto">
            <a:xfrm>
              <a:off x="4563718" y="305045"/>
              <a:ext cx="503583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39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 flipH="1">
              <a:off x="6236032" y="482788"/>
              <a:ext cx="17625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flipH="1">
              <a:off x="5486953" y="482788"/>
              <a:ext cx="165762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AutoShape 44"/>
            <p:cNvSpPr>
              <a:spLocks/>
            </p:cNvSpPr>
            <p:nvPr/>
          </p:nvSpPr>
          <p:spPr bwMode="auto">
            <a:xfrm>
              <a:off x="5694680" y="305045"/>
              <a:ext cx="503583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56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42" name="Line 45"/>
            <p:cNvSpPr>
              <a:spLocks noChangeShapeType="1"/>
            </p:cNvSpPr>
            <p:nvPr/>
          </p:nvSpPr>
          <p:spPr bwMode="auto">
            <a:xfrm flipH="1">
              <a:off x="7545347" y="482788"/>
              <a:ext cx="251791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 flipH="1">
              <a:off x="6630505" y="482788"/>
              <a:ext cx="291659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AutoShape 47"/>
            <p:cNvSpPr>
              <a:spLocks/>
            </p:cNvSpPr>
            <p:nvPr/>
          </p:nvSpPr>
          <p:spPr bwMode="auto">
            <a:xfrm>
              <a:off x="6972522" y="305045"/>
              <a:ext cx="503583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77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 flipH="1">
              <a:off x="9119042" y="482788"/>
              <a:ext cx="29375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 flipH="1">
              <a:off x="8088797" y="482788"/>
              <a:ext cx="230809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3891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0" kern="0">
                <a:solidFill>
                  <a:prstClr val="black"/>
                </a:solidFill>
                <a:latin typeface="Helvetica" charset="0"/>
                <a:ea typeface="ヒラギノ角ゴ ProN W3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7" name="AutoShape 50"/>
            <p:cNvSpPr>
              <a:spLocks/>
            </p:cNvSpPr>
            <p:nvPr/>
          </p:nvSpPr>
          <p:spPr bwMode="auto">
            <a:xfrm>
              <a:off x="8409830" y="305045"/>
              <a:ext cx="598005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179 m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48" name="AutoShape 51"/>
            <p:cNvSpPr>
              <a:spLocks/>
            </p:cNvSpPr>
            <p:nvPr/>
          </p:nvSpPr>
          <p:spPr bwMode="auto">
            <a:xfrm rot="16200000">
              <a:off x="1011543" y="1136100"/>
              <a:ext cx="329066" cy="165762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49" name="AutoShape 52"/>
            <p:cNvSpPr>
              <a:spLocks/>
            </p:cNvSpPr>
            <p:nvPr/>
          </p:nvSpPr>
          <p:spPr bwMode="auto">
            <a:xfrm rot="16200000">
              <a:off x="3042659" y="1136100"/>
              <a:ext cx="329066" cy="165762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50" name="AutoShape 53"/>
            <p:cNvSpPr>
              <a:spLocks/>
            </p:cNvSpPr>
            <p:nvPr/>
          </p:nvSpPr>
          <p:spPr bwMode="auto">
            <a:xfrm rot="16200000">
              <a:off x="5088465" y="1136099"/>
              <a:ext cx="329066" cy="165763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51" name="AutoShape 54"/>
            <p:cNvSpPr>
              <a:spLocks/>
            </p:cNvSpPr>
            <p:nvPr/>
          </p:nvSpPr>
          <p:spPr bwMode="auto">
            <a:xfrm rot="16200000">
              <a:off x="6383091" y="1136100"/>
              <a:ext cx="329066" cy="165762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52" name="AutoShape 55"/>
            <p:cNvSpPr>
              <a:spLocks/>
            </p:cNvSpPr>
            <p:nvPr/>
          </p:nvSpPr>
          <p:spPr bwMode="auto">
            <a:xfrm rot="16200000">
              <a:off x="7793122" y="1136100"/>
              <a:ext cx="329066" cy="165762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53" name="AutoShape 56"/>
            <p:cNvSpPr>
              <a:spLocks/>
            </p:cNvSpPr>
            <p:nvPr/>
          </p:nvSpPr>
          <p:spPr bwMode="auto">
            <a:xfrm rot="16200000">
              <a:off x="9340591" y="1137148"/>
              <a:ext cx="329066" cy="16366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54" name="AutoShape 57"/>
            <p:cNvSpPr>
              <a:spLocks/>
            </p:cNvSpPr>
            <p:nvPr/>
          </p:nvSpPr>
          <p:spPr bwMode="auto">
            <a:xfrm>
              <a:off x="765866" y="1371504"/>
              <a:ext cx="849795" cy="5668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75 </a:t>
              </a:r>
              <a:r>
                <a:rPr lang="en-US" sz="1400" b="0" kern="0" dirty="0" err="1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keV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55" name="AutoShape 58"/>
            <p:cNvSpPr>
              <a:spLocks/>
            </p:cNvSpPr>
            <p:nvPr/>
          </p:nvSpPr>
          <p:spPr bwMode="auto">
            <a:xfrm>
              <a:off x="2666890" y="1376307"/>
              <a:ext cx="1065917" cy="5620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3.6 MeV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56" name="AutoShape 59"/>
            <p:cNvSpPr>
              <a:spLocks/>
            </p:cNvSpPr>
            <p:nvPr/>
          </p:nvSpPr>
          <p:spPr bwMode="auto">
            <a:xfrm>
              <a:off x="4857475" y="1376307"/>
              <a:ext cx="837205" cy="5620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90 MeV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57" name="AutoShape 60"/>
            <p:cNvSpPr>
              <a:spLocks/>
            </p:cNvSpPr>
            <p:nvPr/>
          </p:nvSpPr>
          <p:spPr bwMode="auto">
            <a:xfrm>
              <a:off x="6005223" y="1376307"/>
              <a:ext cx="1070113" cy="5620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216 MeV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58" name="AutoShape 61"/>
            <p:cNvSpPr>
              <a:spLocks/>
            </p:cNvSpPr>
            <p:nvPr/>
          </p:nvSpPr>
          <p:spPr bwMode="auto">
            <a:xfrm>
              <a:off x="7471908" y="1376307"/>
              <a:ext cx="1023951" cy="5620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571 MeV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59" name="AutoShape 62"/>
            <p:cNvSpPr>
              <a:spLocks/>
            </p:cNvSpPr>
            <p:nvPr/>
          </p:nvSpPr>
          <p:spPr bwMode="auto">
            <a:xfrm>
              <a:off x="8959575" y="1376307"/>
              <a:ext cx="1086899" cy="5620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2000 MeV</a:t>
              </a:r>
              <a:endParaRPr lang="en-US" sz="18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60" name="AutoShape 63"/>
            <p:cNvSpPr>
              <a:spLocks/>
            </p:cNvSpPr>
            <p:nvPr/>
          </p:nvSpPr>
          <p:spPr bwMode="auto">
            <a:xfrm>
              <a:off x="3802049" y="0"/>
              <a:ext cx="1053327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352.21</a:t>
              </a: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MHz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61" name="AutoShape 64"/>
            <p:cNvSpPr>
              <a:spLocks/>
            </p:cNvSpPr>
            <p:nvPr/>
          </p:nvSpPr>
          <p:spPr bwMode="auto">
            <a:xfrm>
              <a:off x="7530660" y="0"/>
              <a:ext cx="1053327" cy="3170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kern="0" dirty="0">
                  <a:solidFill>
                    <a:prstClr val="black"/>
                  </a:solidFill>
                  <a:latin typeface="Arial"/>
                  <a:ea typeface="ヒラギノ角ゴ ProN W3" charset="0"/>
                  <a:cs typeface="Gill Sans" charset="0"/>
                </a:rPr>
                <a:t>704.42MHz</a:t>
              </a:r>
              <a:endParaRPr lang="en-US" sz="1100" b="0" kern="0" dirty="0">
                <a:solidFill>
                  <a:prstClr val="black"/>
                </a:solidFill>
                <a:latin typeface="Arial"/>
                <a:ea typeface="ヒラギノ角ゴ ProN W3" charset="0"/>
                <a:cs typeface="Gill Sans Light" charset="0"/>
              </a:endParaRPr>
            </a:p>
          </p:txBody>
        </p:sp>
        <p:sp>
          <p:nvSpPr>
            <p:cNvPr id="62" name="AutoShape 65"/>
            <p:cNvSpPr>
              <a:spLocks/>
            </p:cNvSpPr>
            <p:nvPr/>
          </p:nvSpPr>
          <p:spPr bwMode="auto">
            <a:xfrm flipH="1">
              <a:off x="2222059" y="64851"/>
              <a:ext cx="1588383" cy="189754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63" name="AutoShape 66"/>
            <p:cNvSpPr>
              <a:spLocks/>
            </p:cNvSpPr>
            <p:nvPr/>
          </p:nvSpPr>
          <p:spPr bwMode="auto">
            <a:xfrm>
              <a:off x="8495860" y="64851"/>
              <a:ext cx="927431" cy="189754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64" name="AutoShape 67"/>
            <p:cNvSpPr>
              <a:spLocks/>
            </p:cNvSpPr>
            <p:nvPr/>
          </p:nvSpPr>
          <p:spPr bwMode="auto">
            <a:xfrm flipH="1">
              <a:off x="6590639" y="64851"/>
              <a:ext cx="942119" cy="189754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  <p:sp>
          <p:nvSpPr>
            <p:cNvPr id="65" name="AutoShape 68"/>
            <p:cNvSpPr>
              <a:spLocks/>
            </p:cNvSpPr>
            <p:nvPr/>
          </p:nvSpPr>
          <p:spPr bwMode="auto">
            <a:xfrm>
              <a:off x="4826000" y="64851"/>
              <a:ext cx="1600974" cy="189754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N W3" charset="0"/>
                <a:cs typeface="Gill Sans" charset="0"/>
              </a:endParaRPr>
            </a:p>
          </p:txBody>
        </p:sp>
      </p:grpSp>
      <p:sp>
        <p:nvSpPr>
          <p:cNvPr id="66" name="Left Brace 65"/>
          <p:cNvSpPr/>
          <p:nvPr/>
        </p:nvSpPr>
        <p:spPr bwMode="auto">
          <a:xfrm>
            <a:off x="5493544" y="2276872"/>
            <a:ext cx="311150" cy="2813571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3"/>
          <p:cNvSpPr txBox="1">
            <a:spLocks noChangeArrowheads="1"/>
          </p:cNvSpPr>
          <p:nvPr/>
        </p:nvSpPr>
        <p:spPr bwMode="auto">
          <a:xfrm>
            <a:off x="4211638" y="3918719"/>
            <a:ext cx="287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>
                <a:latin typeface="Comic Sans MS" pitchFamily="66" charset="0"/>
              </a:rPr>
              <a:t>~300m</a:t>
            </a:r>
          </a:p>
        </p:txBody>
      </p:sp>
    </p:spTree>
    <p:extLst>
      <p:ext uri="{BB962C8B-B14F-4D97-AF65-F5344CB8AC3E}">
        <p14:creationId xmlns:p14="http://schemas.microsoft.com/office/powerpoint/2010/main" val="32398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676456" cy="1143000"/>
          </a:xfrm>
        </p:spPr>
        <p:txBody>
          <a:bodyPr/>
          <a:lstStyle/>
          <a:p>
            <a:r>
              <a:rPr lang="en-GB" dirty="0" smtClean="0"/>
              <a:t>Numbers Required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699282"/>
              </p:ext>
            </p:extLst>
          </p:nvPr>
        </p:nvGraphicFramePr>
        <p:xfrm>
          <a:off x="400050" y="1870075"/>
          <a:ext cx="8229600" cy="3383112"/>
        </p:xfrm>
        <a:graphic>
          <a:graphicData uri="http://schemas.openxmlformats.org/drawingml/2006/table">
            <a:tbl>
              <a:tblPr firstRow="1" bandRow="1"/>
              <a:tblGrid>
                <a:gridCol w="1395306"/>
                <a:gridCol w="1396577"/>
                <a:gridCol w="1471084"/>
                <a:gridCol w="1100666"/>
                <a:gridCol w="2865967"/>
              </a:tblGrid>
              <a:tr h="6400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err="1" smtClean="0"/>
                        <a:t>Linac</a:t>
                      </a:r>
                      <a:r>
                        <a:rPr lang="en-US" sz="1800" dirty="0" smtClean="0"/>
                        <a:t> module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Frequency (MHz)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Peak power (kW)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Number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Waveguide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8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Spoke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352.21</a:t>
                      </a:r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  400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26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WR2300(HH) in stub, tunnel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Coax </a:t>
                      </a:r>
                      <a:r>
                        <a:rPr lang="en-US" sz="1800" dirty="0" err="1" smtClean="0"/>
                        <a:t>upto</a:t>
                      </a:r>
                      <a:r>
                        <a:rPr lang="en-US" sz="1800" dirty="0" smtClean="0"/>
                        <a:t> circulator </a:t>
                      </a:r>
                    </a:p>
                    <a:p>
                      <a:r>
                        <a:rPr lang="en-US" sz="1800" dirty="0" smtClean="0"/>
                        <a:t>584.2mm x 292.1mm/2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43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Elliptical</a:t>
                      </a:r>
                      <a:r>
                        <a:rPr lang="en-US" sz="1800" baseline="0" dirty="0" smtClean="0"/>
                        <a:t> Medium Beta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704.42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1200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WR1150</a:t>
                      </a:r>
                    </a:p>
                    <a:p>
                      <a:r>
                        <a:rPr lang="en-US" sz="1800" dirty="0" smtClean="0"/>
                        <a:t>292.1mm x 146.05 mm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Elliptical High Beta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704.42</a:t>
                      </a:r>
                    </a:p>
                    <a:p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1500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84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/>
                        <a:t>WR1150</a:t>
                      </a:r>
                      <a:endParaRPr lang="en-US" sz="1800" dirty="0"/>
                    </a:p>
                  </a:txBody>
                  <a:tcPr marT="45699" marB="45699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3375"/>
            <a:ext cx="8532440" cy="1143000"/>
          </a:xfrm>
        </p:spPr>
        <p:txBody>
          <a:bodyPr/>
          <a:lstStyle/>
          <a:p>
            <a:r>
              <a:rPr lang="en-GB" dirty="0" smtClean="0"/>
              <a:t>RFDS Project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7239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8"/>
          <p:cNvCxnSpPr>
            <a:cxnSpLocks noChangeShapeType="1"/>
          </p:cNvCxnSpPr>
          <p:nvPr/>
        </p:nvCxnSpPr>
        <p:spPr bwMode="auto">
          <a:xfrm>
            <a:off x="1763688" y="1829049"/>
            <a:ext cx="504056" cy="37581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51520" y="1620391"/>
            <a:ext cx="165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Circulator</a:t>
            </a:r>
          </a:p>
        </p:txBody>
      </p:sp>
      <p:cxnSp>
        <p:nvCxnSpPr>
          <p:cNvPr id="12" name="Straight Arrow Connector 17"/>
          <p:cNvCxnSpPr>
            <a:cxnSpLocks noChangeShapeType="1"/>
            <a:stCxn id="13" idx="0"/>
          </p:cNvCxnSpPr>
          <p:nvPr/>
        </p:nvCxnSpPr>
        <p:spPr bwMode="auto">
          <a:xfrm flipV="1">
            <a:off x="1657351" y="3068960"/>
            <a:ext cx="358365" cy="102679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094582" y="4095750"/>
            <a:ext cx="1125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Load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1079401" y="2681609"/>
            <a:ext cx="577949" cy="100014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9751" y="2581597"/>
            <a:ext cx="1125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Coax</a:t>
            </a:r>
            <a:endParaRPr lang="en-GB" altLang="en-US" sz="20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17"/>
          <p:cNvCxnSpPr>
            <a:cxnSpLocks noChangeShapeType="1"/>
            <a:stCxn id="27" idx="0"/>
          </p:cNvCxnSpPr>
          <p:nvPr/>
        </p:nvCxnSpPr>
        <p:spPr bwMode="auto">
          <a:xfrm flipV="1">
            <a:off x="2627859" y="4095750"/>
            <a:ext cx="936029" cy="1062434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1547814" y="5158184"/>
            <a:ext cx="2160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WR2300 HH waveguide</a:t>
            </a:r>
            <a:endParaRPr lang="en-GB" altLang="en-US" sz="20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Arrow Connector 23"/>
          <p:cNvCxnSpPr>
            <a:cxnSpLocks noChangeShapeType="1"/>
            <a:stCxn id="30" idx="1"/>
          </p:cNvCxnSpPr>
          <p:nvPr/>
        </p:nvCxnSpPr>
        <p:spPr bwMode="auto">
          <a:xfrm flipH="1" flipV="1">
            <a:off x="4211960" y="1340768"/>
            <a:ext cx="2196778" cy="27213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408738" y="141287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Shutter switch</a:t>
            </a:r>
          </a:p>
        </p:txBody>
      </p:sp>
      <p:cxnSp>
        <p:nvCxnSpPr>
          <p:cNvPr id="32" name="Straight Arrow Connector 7"/>
          <p:cNvCxnSpPr>
            <a:cxnSpLocks noChangeShapeType="1"/>
            <a:stCxn id="33" idx="2"/>
          </p:cNvCxnSpPr>
          <p:nvPr/>
        </p:nvCxnSpPr>
        <p:spPr bwMode="auto">
          <a:xfrm flipH="1">
            <a:off x="7668345" y="4124326"/>
            <a:ext cx="199157" cy="600818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6931671" y="3724276"/>
            <a:ext cx="1871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Bellows</a:t>
            </a:r>
          </a:p>
        </p:txBody>
      </p:sp>
      <p:cxnSp>
        <p:nvCxnSpPr>
          <p:cNvPr id="36" name="Straight Arrow Connector 22"/>
          <p:cNvCxnSpPr>
            <a:cxnSpLocks noChangeShapeType="1"/>
          </p:cNvCxnSpPr>
          <p:nvPr/>
        </p:nvCxnSpPr>
        <p:spPr bwMode="auto">
          <a:xfrm flipH="1" flipV="1">
            <a:off x="4932040" y="1812926"/>
            <a:ext cx="2232248" cy="68421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28"/>
          <p:cNvSpPr txBox="1">
            <a:spLocks noChangeArrowheads="1"/>
          </p:cNvSpPr>
          <p:nvPr/>
        </p:nvSpPr>
        <p:spPr bwMode="auto">
          <a:xfrm>
            <a:off x="6948488" y="1989138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Dual directional coupler</a:t>
            </a:r>
          </a:p>
        </p:txBody>
      </p:sp>
      <p:sp>
        <p:nvSpPr>
          <p:cNvPr id="40" name="TextBox 20483"/>
          <p:cNvSpPr txBox="1">
            <a:spLocks noChangeArrowheads="1"/>
          </p:cNvSpPr>
          <p:nvPr/>
        </p:nvSpPr>
        <p:spPr bwMode="auto">
          <a:xfrm>
            <a:off x="323800" y="606927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+ Arc detectors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095873" y="3501008"/>
            <a:ext cx="0" cy="5042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483768" y="364502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2.6m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" y="1484784"/>
            <a:ext cx="5952310" cy="3145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60848"/>
            <a:ext cx="8706648" cy="4325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43" y="2924944"/>
            <a:ext cx="6934937" cy="29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2319338" y="933450"/>
            <a:ext cx="6069085" cy="5860383"/>
            <a:chOff x="2319870" y="933463"/>
            <a:chExt cx="6068627" cy="585976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"/>
            <a:stretch/>
          </p:blipFill>
          <p:spPr bwMode="auto">
            <a:xfrm>
              <a:off x="2319870" y="933463"/>
              <a:ext cx="5924537" cy="58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 bwMode="auto">
            <a:xfrm>
              <a:off x="7740846" y="4436085"/>
              <a:ext cx="647651" cy="23571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cxnSp>
        <p:nvCxnSpPr>
          <p:cNvPr id="23" name="Straight Arrow Connector 7"/>
          <p:cNvCxnSpPr>
            <a:cxnSpLocks noChangeShapeType="1"/>
          </p:cNvCxnSpPr>
          <p:nvPr/>
        </p:nvCxnSpPr>
        <p:spPr bwMode="auto">
          <a:xfrm flipV="1">
            <a:off x="4427538" y="5876925"/>
            <a:ext cx="649287" cy="360363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3563938" y="6237288"/>
            <a:ext cx="1871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>
                <a:solidFill>
                  <a:srgbClr val="C00000"/>
                </a:solidFill>
                <a:latin typeface="Calibri" panose="020F0502020204030204" pitchFamily="34" charset="0"/>
              </a:rPr>
              <a:t>Bellows</a:t>
            </a:r>
          </a:p>
        </p:txBody>
      </p:sp>
      <p:cxnSp>
        <p:nvCxnSpPr>
          <p:cNvPr id="25" name="Straight Arrow Connector 8"/>
          <p:cNvCxnSpPr>
            <a:cxnSpLocks noChangeShapeType="1"/>
            <a:stCxn id="28" idx="3"/>
          </p:cNvCxnSpPr>
          <p:nvPr/>
        </p:nvCxnSpPr>
        <p:spPr bwMode="auto">
          <a:xfrm flipV="1">
            <a:off x="1763713" y="1708150"/>
            <a:ext cx="863600" cy="20002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107950" y="1708150"/>
            <a:ext cx="165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Circulator</a:t>
            </a:r>
          </a:p>
        </p:txBody>
      </p:sp>
      <p:cxnSp>
        <p:nvCxnSpPr>
          <p:cNvPr id="31" name="Straight Arrow Connector 17"/>
          <p:cNvCxnSpPr>
            <a:cxnSpLocks noChangeShapeType="1"/>
          </p:cNvCxnSpPr>
          <p:nvPr/>
        </p:nvCxnSpPr>
        <p:spPr bwMode="auto">
          <a:xfrm flipV="1">
            <a:off x="2319338" y="2780928"/>
            <a:ext cx="812800" cy="57606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1193801" y="3156968"/>
            <a:ext cx="1125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Load</a:t>
            </a:r>
          </a:p>
        </p:txBody>
      </p:sp>
      <p:cxnSp>
        <p:nvCxnSpPr>
          <p:cNvPr id="35" name="Straight Arrow Connector 22"/>
          <p:cNvCxnSpPr>
            <a:cxnSpLocks noChangeShapeType="1"/>
            <a:stCxn id="39" idx="1"/>
          </p:cNvCxnSpPr>
          <p:nvPr/>
        </p:nvCxnSpPr>
        <p:spPr bwMode="auto">
          <a:xfrm flipH="1">
            <a:off x="4859338" y="2343081"/>
            <a:ext cx="2089150" cy="293757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23"/>
          <p:cNvCxnSpPr>
            <a:cxnSpLocks noChangeShapeType="1"/>
            <a:stCxn id="41" idx="1"/>
          </p:cNvCxnSpPr>
          <p:nvPr/>
        </p:nvCxnSpPr>
        <p:spPr bwMode="auto">
          <a:xfrm flipH="1">
            <a:off x="4859338" y="1612900"/>
            <a:ext cx="1549400" cy="87947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28"/>
          <p:cNvSpPr txBox="1">
            <a:spLocks noChangeArrowheads="1"/>
          </p:cNvSpPr>
          <p:nvPr/>
        </p:nvSpPr>
        <p:spPr bwMode="auto">
          <a:xfrm>
            <a:off x="6948488" y="1989138"/>
            <a:ext cx="201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>
                <a:solidFill>
                  <a:srgbClr val="C00000"/>
                </a:solidFill>
                <a:latin typeface="Calibri" panose="020F0502020204030204" pitchFamily="34" charset="0"/>
              </a:rPr>
              <a:t>Dual directional coupler</a:t>
            </a: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6408738" y="141287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Shutter switch</a:t>
            </a:r>
          </a:p>
        </p:txBody>
      </p:sp>
      <p:sp>
        <p:nvSpPr>
          <p:cNvPr id="42" name="TextBox 20483"/>
          <p:cNvSpPr txBox="1">
            <a:spLocks noChangeArrowheads="1"/>
          </p:cNvSpPr>
          <p:nvPr/>
        </p:nvSpPr>
        <p:spPr bwMode="auto">
          <a:xfrm>
            <a:off x="539552" y="4365104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+ Arc detectors</a:t>
            </a:r>
          </a:p>
        </p:txBody>
      </p:sp>
      <p:cxnSp>
        <p:nvCxnSpPr>
          <p:cNvPr id="43" name="Straight Arrow Connector 17"/>
          <p:cNvCxnSpPr>
            <a:cxnSpLocks noChangeShapeType="1"/>
          </p:cNvCxnSpPr>
          <p:nvPr/>
        </p:nvCxnSpPr>
        <p:spPr bwMode="auto">
          <a:xfrm flipV="1">
            <a:off x="2987899" y="3896030"/>
            <a:ext cx="2088926" cy="133317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907854" y="5241394"/>
            <a:ext cx="2160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WR1150 waveguide</a:t>
            </a:r>
            <a:endParaRPr lang="en-GB" altLang="en-US" sz="20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635896" y="2420888"/>
            <a:ext cx="0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203898" y="291507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1.7m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5832647" cy="4451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132856"/>
            <a:ext cx="7144877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f198c3dfa143f328b4bfb76fd905c4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66758ad48435124b95dc0df0729e68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EDD1CD-9190-4F8F-B585-354F10A56A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48F0D-BF64-462E-8350-40C896A29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3DFA70B-2EBB-489B-8E34-F6A10FA685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FE0F91F-3269-48A5-A273-B2688DAEC695}">
  <ds:schemaRefs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16153</TotalTime>
  <Words>743</Words>
  <Application>Microsoft Office PowerPoint</Application>
  <PresentationFormat>On-screen Show (4:3)</PresentationFormat>
  <Paragraphs>282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blank</vt:lpstr>
      <vt:lpstr>1_Blank Presentation</vt:lpstr>
      <vt:lpstr>ESS RF Distribution System</vt:lpstr>
      <vt:lpstr>Overview </vt:lpstr>
      <vt:lpstr>RFDS Project</vt:lpstr>
      <vt:lpstr>RFDS Project</vt:lpstr>
      <vt:lpstr>Numbers Required</vt:lpstr>
      <vt:lpstr>RFDS Project</vt:lpstr>
      <vt:lpstr>PowerPoint Presentation</vt:lpstr>
      <vt:lpstr>PowerPoint Presentation</vt:lpstr>
      <vt:lpstr>PowerPoint Presentation</vt:lpstr>
      <vt:lpstr>Approximate Numbers</vt:lpstr>
      <vt:lpstr>Components</vt:lpstr>
      <vt:lpstr>Components</vt:lpstr>
      <vt:lpstr>Components</vt:lpstr>
      <vt:lpstr>Components</vt:lpstr>
      <vt:lpstr>Scope</vt:lpstr>
      <vt:lpstr>Project Team</vt:lpstr>
      <vt:lpstr>Status</vt:lpstr>
      <vt:lpstr>Status</vt:lpstr>
      <vt:lpstr>Cooling</vt:lpstr>
      <vt:lpstr>Switches</vt:lpstr>
      <vt:lpstr>QA/QC</vt:lpstr>
      <vt:lpstr>Schedule</vt:lpstr>
      <vt:lpstr>Risks</vt:lpstr>
      <vt:lpstr>Conclusions</vt:lpstr>
    </vt:vector>
  </TitlesOfParts>
  <Company>Daresbury Laboratory (STFC)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Workshop Outline</dc:title>
  <dc:creator>Paul Aden</dc:creator>
  <cp:lastModifiedBy>Edgecock</cp:lastModifiedBy>
  <cp:revision>107</cp:revision>
  <cp:lastPrinted>2016-05-03T10:27:43Z</cp:lastPrinted>
  <dcterms:created xsi:type="dcterms:W3CDTF">2016-04-29T10:35:10Z</dcterms:created>
  <dcterms:modified xsi:type="dcterms:W3CDTF">2016-09-27T15:00:11Z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</Properties>
</file>