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95" r:id="rId2"/>
    <p:sldId id="329" r:id="rId3"/>
    <p:sldId id="344" r:id="rId4"/>
    <p:sldId id="331" r:id="rId5"/>
    <p:sldId id="334" r:id="rId6"/>
    <p:sldId id="332" r:id="rId7"/>
    <p:sldId id="333" r:id="rId8"/>
    <p:sldId id="343" r:id="rId9"/>
    <p:sldId id="338" r:id="rId10"/>
    <p:sldId id="339" r:id="rId11"/>
    <p:sldId id="345" r:id="rId12"/>
    <p:sldId id="336" r:id="rId13"/>
    <p:sldId id="347" r:id="rId14"/>
    <p:sldId id="337" r:id="rId15"/>
    <p:sldId id="346" r:id="rId16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048C-6709-4F95-B88F-4F92E6601336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10E-F4C2-4285-881A-B51CE08A0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26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32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76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2016-09-27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Znalezione obrazy dla zapytania european spallation sour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445" y="79175"/>
            <a:ext cx="2182599" cy="11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3959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9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71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2016-09-27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cbj.gov.pl/sites/default/files/field/image/ncbj_upr_k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04" y="4134889"/>
            <a:ext cx="2711450" cy="24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LLRF Systems for M-Beta and H-Beta</a:t>
            </a:r>
            <a:br>
              <a:rPr lang="pl-PL" b="1" dirty="0" smtClean="0"/>
            </a:br>
            <a:r>
              <a:rPr lang="pl-PL" sz="2000" dirty="0" err="1"/>
              <a:t>Polish</a:t>
            </a:r>
            <a:r>
              <a:rPr lang="pl-PL" sz="2000" dirty="0"/>
              <a:t> Electronics </a:t>
            </a:r>
            <a:r>
              <a:rPr lang="pl-PL" sz="2000" dirty="0" err="1"/>
              <a:t>Group</a:t>
            </a:r>
            <a:r>
              <a:rPr lang="pl-PL" sz="2000" dirty="0"/>
              <a:t> in-</a:t>
            </a:r>
            <a:r>
              <a:rPr lang="pl-PL" sz="2000" dirty="0" err="1"/>
              <a:t>kind</a:t>
            </a:r>
            <a:r>
              <a:rPr lang="pl-PL" sz="2000" dirty="0"/>
              <a:t> </a:t>
            </a:r>
            <a:r>
              <a:rPr lang="pl-PL" sz="2000" dirty="0" err="1"/>
              <a:t>contribution</a:t>
            </a:r>
            <a:endParaRPr lang="pl-PL" sz="2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71600" y="3620192"/>
            <a:ext cx="6400800" cy="1752600"/>
          </a:xfrm>
        </p:spPr>
        <p:txBody>
          <a:bodyPr/>
          <a:lstStyle/>
          <a:p>
            <a:r>
              <a:rPr lang="pl-PL" sz="2000" dirty="0" smtClean="0">
                <a:solidFill>
                  <a:schemeClr val="tx1"/>
                </a:solidFill>
              </a:rPr>
              <a:t>Maciej Grzegrzółka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06.10.2016, Lund, ESS TAC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7" name="Picture 4" descr="http://www.ch.pw.edu.pl/var/ch/storage/images/media/images/logo-pw-duze/14891-1-pol-PL/Logo-PW-du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782" y="4594249"/>
            <a:ext cx="1773185" cy="17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juwenalia.lodz.pl/pks/addons/shared_addons/themes/base/img/loga/p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621" y="4828562"/>
            <a:ext cx="3328380" cy="13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83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err="1" smtClean="0"/>
              <a:t>Production</a:t>
            </a:r>
            <a:r>
              <a:rPr lang="pl-PL" dirty="0" smtClean="0"/>
              <a:t>, </a:t>
            </a:r>
            <a:r>
              <a:rPr lang="en-US" dirty="0" smtClean="0"/>
              <a:t>Assembly and Installation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5056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8000" dirty="0" smtClean="0"/>
              <a:t>PEG will manufacture and test LO RTM, </a:t>
            </a:r>
            <a:r>
              <a:rPr lang="en-US" sz="8000" dirty="0" err="1" smtClean="0"/>
              <a:t>Piezo</a:t>
            </a:r>
            <a:r>
              <a:rPr lang="en-US" sz="8000" dirty="0" smtClean="0"/>
              <a:t> driver, „RTM Carrier” AMC modules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8000" dirty="0" smtClean="0"/>
              <a:t>The rest of components will be </a:t>
            </a:r>
            <a:r>
              <a:rPr lang="pl-PL" sz="8000" dirty="0" err="1" smtClean="0"/>
              <a:t>delivered</a:t>
            </a:r>
            <a:r>
              <a:rPr lang="pl-PL" sz="8000" dirty="0" smtClean="0"/>
              <a:t> </a:t>
            </a:r>
            <a:r>
              <a:rPr lang="en-US" sz="8000" dirty="0" smtClean="0"/>
              <a:t>to PEG premises by ESS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8000" dirty="0" smtClean="0"/>
              <a:t>PEG will </a:t>
            </a:r>
            <a:r>
              <a:rPr lang="pl-PL" sz="8000" dirty="0" smtClean="0"/>
              <a:t>do </a:t>
            </a:r>
            <a:r>
              <a:rPr lang="pl-PL" sz="8000" dirty="0" err="1" smtClean="0"/>
              <a:t>the</a:t>
            </a:r>
            <a:r>
              <a:rPr lang="pl-PL" sz="8000" dirty="0" smtClean="0"/>
              <a:t> system </a:t>
            </a:r>
            <a:r>
              <a:rPr lang="pl-PL" sz="8000" dirty="0" err="1" smtClean="0"/>
              <a:t>integration</a:t>
            </a:r>
            <a:r>
              <a:rPr lang="pl-PL" sz="8000" dirty="0" smtClean="0"/>
              <a:t> and </a:t>
            </a:r>
            <a:r>
              <a:rPr lang="pl-PL" sz="8000" dirty="0" err="1" smtClean="0"/>
              <a:t>tests</a:t>
            </a:r>
            <a:endParaRPr lang="pl-PL" sz="8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pl-PL" sz="8000" dirty="0" err="1" smtClean="0"/>
              <a:t>Complete</a:t>
            </a:r>
            <a:r>
              <a:rPr lang="pl-PL" sz="8000" dirty="0" smtClean="0"/>
              <a:t> LLRF systems will be </a:t>
            </a:r>
            <a:r>
              <a:rPr lang="en-US" sz="8000" dirty="0" smtClean="0"/>
              <a:t>send to ESS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8000" dirty="0" smtClean="0"/>
              <a:t>PEG will install the systems inside the </a:t>
            </a:r>
            <a:r>
              <a:rPr lang="pl-PL" sz="8000" dirty="0" smtClean="0"/>
              <a:t>k</a:t>
            </a:r>
            <a:r>
              <a:rPr lang="en-US" sz="8000" dirty="0" err="1" smtClean="0"/>
              <a:t>lystron</a:t>
            </a:r>
            <a:r>
              <a:rPr lang="en-US" sz="8000" dirty="0" smtClean="0"/>
              <a:t> </a:t>
            </a:r>
            <a:r>
              <a:rPr lang="pl-PL" sz="8000" dirty="0" smtClean="0"/>
              <a:t>galery </a:t>
            </a:r>
            <a:r>
              <a:rPr lang="en-US" sz="8000" dirty="0" smtClean="0"/>
              <a:t>and connect them to </a:t>
            </a:r>
            <a:r>
              <a:rPr lang="pl-PL" sz="8000" dirty="0" err="1" smtClean="0"/>
              <a:t>r</a:t>
            </a:r>
            <a:r>
              <a:rPr lang="en-US" sz="8000" dirty="0" err="1" smtClean="0"/>
              <a:t>ack</a:t>
            </a:r>
            <a:r>
              <a:rPr lang="en-US" sz="8000" dirty="0" smtClean="0"/>
              <a:t> </a:t>
            </a:r>
            <a:r>
              <a:rPr lang="pl-PL" sz="8000" dirty="0" smtClean="0"/>
              <a:t>patch</a:t>
            </a:r>
            <a:r>
              <a:rPr lang="en-US" sz="8000" dirty="0" smtClean="0"/>
              <a:t>panel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8000" dirty="0" smtClean="0"/>
              <a:t>After installation</a:t>
            </a:r>
            <a:r>
              <a:rPr lang="pl-PL" sz="8000" dirty="0" smtClean="0"/>
              <a:t>, PEG </a:t>
            </a:r>
            <a:r>
              <a:rPr lang="en-US" sz="8000" dirty="0" smtClean="0"/>
              <a:t>will again test</a:t>
            </a:r>
            <a:r>
              <a:rPr lang="pl-PL" sz="8000" dirty="0" smtClean="0"/>
              <a:t> </a:t>
            </a:r>
            <a:r>
              <a:rPr lang="pl-PL" sz="8000" dirty="0" err="1" smtClean="0"/>
              <a:t>the</a:t>
            </a:r>
            <a:r>
              <a:rPr lang="pl-PL" sz="8000" dirty="0" smtClean="0"/>
              <a:t> systems</a:t>
            </a:r>
            <a:r>
              <a:rPr lang="en-US" sz="8000" dirty="0" smtClean="0"/>
              <a:t> with cavity simulator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5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Project management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Keeping</a:t>
            </a:r>
            <a:r>
              <a:rPr lang="pl-PL" dirty="0" smtClean="0"/>
              <a:t> the </a:t>
            </a:r>
            <a:r>
              <a:rPr lang="en-US" dirty="0" smtClean="0"/>
              <a:t>timeline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Keeping track of all </a:t>
            </a:r>
            <a:r>
              <a:rPr lang="en-US" dirty="0" smtClean="0"/>
              <a:t>components</a:t>
            </a:r>
            <a:endParaRPr lang="pl-PL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l-PL" dirty="0" err="1" smtClean="0"/>
              <a:t>Tight</a:t>
            </a:r>
            <a:r>
              <a:rPr lang="pl-PL" dirty="0" smtClean="0"/>
              <a:t> </a:t>
            </a:r>
            <a:r>
              <a:rPr lang="pl-PL" dirty="0" err="1" smtClean="0"/>
              <a:t>communication</a:t>
            </a:r>
            <a:r>
              <a:rPr lang="pl-PL" dirty="0" smtClean="0"/>
              <a:t> and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involved</a:t>
            </a:r>
            <a:r>
              <a:rPr lang="pl-PL" dirty="0" smtClean="0"/>
              <a:t> </a:t>
            </a:r>
            <a:r>
              <a:rPr lang="pl-PL" dirty="0" err="1" smtClean="0"/>
              <a:t>parties</a:t>
            </a:r>
            <a:r>
              <a:rPr lang="pl-PL" dirty="0" smtClean="0"/>
              <a:t> (</a:t>
            </a:r>
            <a:r>
              <a:rPr lang="pl-PL" dirty="0" err="1" smtClean="0"/>
              <a:t>the</a:t>
            </a:r>
            <a:r>
              <a:rPr lang="pl-PL" dirty="0" smtClean="0"/>
              <a:t> LLRF system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strongly</a:t>
            </a:r>
            <a:r>
              <a:rPr lang="pl-PL" dirty="0" smtClean="0"/>
              <a:t> </a:t>
            </a:r>
            <a:r>
              <a:rPr lang="pl-PL" dirty="0" err="1" smtClean="0"/>
              <a:t>coupled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parts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cavities</a:t>
            </a:r>
            <a:r>
              <a:rPr lang="pl-PL" dirty="0" smtClean="0"/>
              <a:t>/</a:t>
            </a:r>
            <a:r>
              <a:rPr lang="pl-PL" dirty="0" err="1" smtClean="0"/>
              <a:t>cryo</a:t>
            </a:r>
            <a:r>
              <a:rPr lang="pl-PL" dirty="0" smtClean="0"/>
              <a:t> systems, high </a:t>
            </a:r>
            <a:r>
              <a:rPr lang="pl-PL" dirty="0" err="1" smtClean="0"/>
              <a:t>power</a:t>
            </a:r>
            <a:r>
              <a:rPr lang="pl-PL" dirty="0" smtClean="0"/>
              <a:t> RF systems, </a:t>
            </a:r>
            <a:r>
              <a:rPr lang="pl-PL" dirty="0" err="1" smtClean="0"/>
              <a:t>facility</a:t>
            </a:r>
            <a:r>
              <a:rPr lang="pl-PL" dirty="0" smtClean="0"/>
              <a:t> </a:t>
            </a:r>
            <a:r>
              <a:rPr lang="pl-PL" dirty="0" err="1" smtClean="0"/>
              <a:t>operators</a:t>
            </a:r>
            <a:r>
              <a:rPr lang="pl-PL" dirty="0" smtClean="0"/>
              <a:t>, ICS, etc…) 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Freezing technical requirements with different ESS groups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Challanges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957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smtClean="0"/>
              <a:t>Status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IKC Agreement signed by </a:t>
            </a:r>
            <a:r>
              <a:rPr lang="en-US" dirty="0" smtClean="0"/>
              <a:t>PEG</a:t>
            </a:r>
          </a:p>
          <a:p>
            <a:endParaRPr lang="en-US" dirty="0" smtClean="0"/>
          </a:p>
          <a:p>
            <a:r>
              <a:rPr lang="en-US" dirty="0" smtClean="0"/>
              <a:t>RTM Carrier:</a:t>
            </a:r>
          </a:p>
          <a:p>
            <a:pPr lvl="1"/>
            <a:r>
              <a:rPr lang="en-US" dirty="0" smtClean="0"/>
              <a:t>Specification ready, first prototype design</a:t>
            </a:r>
          </a:p>
          <a:p>
            <a:endParaRPr lang="en-US" dirty="0" smtClean="0"/>
          </a:p>
          <a:p>
            <a:r>
              <a:rPr lang="en-US" dirty="0" smtClean="0"/>
              <a:t>LO RTM:</a:t>
            </a:r>
          </a:p>
          <a:p>
            <a:pPr lvl="1"/>
            <a:r>
              <a:rPr lang="en-US" dirty="0" smtClean="0"/>
              <a:t>Specification ready, first prototype design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Piezo</a:t>
            </a:r>
            <a:r>
              <a:rPr lang="en-US" dirty="0" smtClean="0"/>
              <a:t> driver:</a:t>
            </a:r>
          </a:p>
          <a:p>
            <a:pPr lvl="1"/>
            <a:r>
              <a:rPr lang="en-US" dirty="0" smtClean="0"/>
              <a:t>Finalizing requirements</a:t>
            </a:r>
            <a:r>
              <a:rPr lang="pl-PL" dirty="0" smtClean="0"/>
              <a:t> </a:t>
            </a:r>
            <a:r>
              <a:rPr lang="en-US" dirty="0" smtClean="0"/>
              <a:t>and specification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Cavity Simulator:</a:t>
            </a:r>
          </a:p>
          <a:p>
            <a:pPr lvl="1"/>
            <a:r>
              <a:rPr lang="en-US" dirty="0" smtClean="0"/>
              <a:t>Specification ready, internal module design</a:t>
            </a:r>
            <a:endParaRPr lang="en-US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2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Schedule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621158"/>
            <a:ext cx="8686800" cy="2706686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4589415" y="3025887"/>
            <a:ext cx="0" cy="2301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 descr="http://www.ncbj.gov.pl/sites/default/files/field/image/ncbj_upr_k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04" y="4134889"/>
            <a:ext cx="2711450" cy="24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h.pw.edu.pl/var/ch/storage/images/media/images/logo-pw-duze/14891-1-pol-PL/Logo-PW-du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047" y="4594249"/>
            <a:ext cx="1773185" cy="17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juwenalia.lodz.pl/pks/addons/shared_addons/themes/base/img/loga/p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621" y="4828562"/>
            <a:ext cx="3328380" cy="13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8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err="1" smtClean="0"/>
              <a:t>Polish</a:t>
            </a:r>
            <a:r>
              <a:rPr lang="pl-PL" dirty="0" smtClean="0"/>
              <a:t> Electronics </a:t>
            </a:r>
            <a:r>
              <a:rPr lang="pl-PL" dirty="0" err="1" smtClean="0"/>
              <a:t>Group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0648" y="1609721"/>
            <a:ext cx="284443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National</a:t>
            </a:r>
            <a:r>
              <a:rPr lang="pl-PL" sz="2000" dirty="0"/>
              <a:t> Center for </a:t>
            </a:r>
            <a:r>
              <a:rPr lang="pl-PL" sz="2000" dirty="0" err="1"/>
              <a:t>Nuclear</a:t>
            </a:r>
            <a:r>
              <a:rPr lang="pl-PL" sz="2000" dirty="0"/>
              <a:t> </a:t>
            </a:r>
            <a:r>
              <a:rPr lang="pl-PL" sz="2000" dirty="0" err="1" smtClean="0"/>
              <a:t>Reasarch</a:t>
            </a:r>
            <a:r>
              <a:rPr lang="pl-PL" sz="2000" dirty="0" smtClean="0"/>
              <a:t>:</a:t>
            </a:r>
          </a:p>
          <a:p>
            <a:r>
              <a:rPr lang="pl-PL" sz="2000" dirty="0" smtClean="0"/>
              <a:t>Zbigniew Gołębiewski</a:t>
            </a:r>
          </a:p>
          <a:p>
            <a:r>
              <a:rPr lang="pl-PL" sz="2000" dirty="0" smtClean="0"/>
              <a:t>Maciej Kudła</a:t>
            </a:r>
          </a:p>
          <a:p>
            <a:r>
              <a:rPr lang="pl-PL" sz="2000" dirty="0" smtClean="0"/>
              <a:t>Jarosław Szewiński</a:t>
            </a:r>
          </a:p>
          <a:p>
            <a:r>
              <a:rPr lang="pl-PL" sz="2000" dirty="0" smtClean="0"/>
              <a:t>Marcin Gosk</a:t>
            </a:r>
          </a:p>
          <a:p>
            <a:r>
              <a:rPr lang="pl-PL" sz="2000" dirty="0" smtClean="0"/>
              <a:t>…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135087" y="1609721"/>
            <a:ext cx="2646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err="1"/>
              <a:t>Warsaw</a:t>
            </a:r>
            <a:r>
              <a:rPr lang="pl-PL" sz="2000" dirty="0"/>
              <a:t> University of </a:t>
            </a:r>
            <a:r>
              <a:rPr lang="pl-PL" sz="2000" dirty="0" smtClean="0"/>
              <a:t>Technology:</a:t>
            </a:r>
            <a:endParaRPr lang="pl-PL" sz="2000" dirty="0"/>
          </a:p>
          <a:p>
            <a:r>
              <a:rPr lang="pl-PL" sz="2000" dirty="0" smtClean="0"/>
              <a:t>Adam Abramowicz</a:t>
            </a:r>
          </a:p>
          <a:p>
            <a:r>
              <a:rPr lang="pl-PL" sz="2000" dirty="0" smtClean="0"/>
              <a:t>Krzysztof Czuba</a:t>
            </a:r>
          </a:p>
          <a:p>
            <a:r>
              <a:rPr lang="pl-PL" sz="2000" dirty="0" smtClean="0"/>
              <a:t>Igor Rutkowski</a:t>
            </a:r>
          </a:p>
          <a:p>
            <a:r>
              <a:rPr lang="pl-PL" sz="2000" dirty="0" smtClean="0"/>
              <a:t>Maciej Grzegrzółka</a:t>
            </a:r>
          </a:p>
          <a:p>
            <a:r>
              <a:rPr lang="pl-PL" sz="2000" dirty="0" smtClean="0"/>
              <a:t>Wojciech </a:t>
            </a:r>
            <a:r>
              <a:rPr lang="pl-PL" sz="2000" dirty="0" err="1" smtClean="0"/>
              <a:t>Wierba</a:t>
            </a:r>
            <a:endParaRPr lang="pl-PL" sz="2000" dirty="0" smtClean="0"/>
          </a:p>
          <a:p>
            <a:r>
              <a:rPr lang="pl-PL" sz="2000" dirty="0" smtClean="0"/>
              <a:t>Krzysztof Oliwa</a:t>
            </a:r>
          </a:p>
          <a:p>
            <a:r>
              <a:rPr lang="pl-PL" sz="2000" dirty="0" smtClean="0"/>
              <a:t>…</a:t>
            </a:r>
            <a:endParaRPr lang="pl-PL" sz="20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865226" y="1600196"/>
            <a:ext cx="31742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Łódź University of </a:t>
            </a:r>
            <a:r>
              <a:rPr lang="pl-PL" sz="2000" dirty="0" smtClean="0"/>
              <a:t>Technology:</a:t>
            </a:r>
            <a:endParaRPr lang="pl-PL" sz="2000" dirty="0"/>
          </a:p>
          <a:p>
            <a:r>
              <a:rPr lang="pl-PL" sz="2000" dirty="0" smtClean="0"/>
              <a:t>Andrzej Napieralski</a:t>
            </a:r>
          </a:p>
          <a:p>
            <a:r>
              <a:rPr lang="pl-PL" sz="2000" dirty="0" smtClean="0"/>
              <a:t>Wojciech </a:t>
            </a:r>
            <a:r>
              <a:rPr lang="pl-PL" sz="2000" dirty="0" err="1" smtClean="0"/>
              <a:t>Cichalewski</a:t>
            </a:r>
            <a:endParaRPr lang="pl-PL" sz="2000" dirty="0" smtClean="0"/>
          </a:p>
          <a:p>
            <a:r>
              <a:rPr lang="pl-PL" sz="2000" dirty="0" smtClean="0"/>
              <a:t>Dariusz Makowski</a:t>
            </a:r>
          </a:p>
          <a:p>
            <a:r>
              <a:rPr lang="pl-PL" sz="2000" dirty="0" smtClean="0"/>
              <a:t>Aleksander Mielczarek</a:t>
            </a:r>
          </a:p>
          <a:p>
            <a:r>
              <a:rPr lang="pl-PL" sz="2000" dirty="0" smtClean="0"/>
              <a:t>Piotr Perek</a:t>
            </a:r>
          </a:p>
          <a:p>
            <a:r>
              <a:rPr lang="pl-PL" sz="2000" dirty="0" smtClean="0"/>
              <a:t>…</a:t>
            </a:r>
            <a:endParaRPr lang="pl-PL" sz="20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0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ncbj.gov.pl/sites/default/files/field/image/ncbj_upr_k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1" t="19526" r="16268" b="21380"/>
          <a:stretch>
            <a:fillRect/>
          </a:stretch>
        </p:blipFill>
        <p:spPr bwMode="auto">
          <a:xfrm>
            <a:off x="6570095" y="4675578"/>
            <a:ext cx="2052481" cy="16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err="1" smtClean="0"/>
              <a:t>Polish</a:t>
            </a:r>
            <a:r>
              <a:rPr lang="pl-PL" dirty="0" smtClean="0"/>
              <a:t> Electronics </a:t>
            </a:r>
            <a:r>
              <a:rPr lang="pl-PL" dirty="0" err="1" smtClean="0"/>
              <a:t>Group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Consortium</a:t>
            </a:r>
            <a:r>
              <a:rPr lang="pl-PL" dirty="0" smtClean="0"/>
              <a:t> of 3 </a:t>
            </a:r>
            <a:r>
              <a:rPr lang="pl-PL" dirty="0" err="1" smtClean="0"/>
              <a:t>institutes</a:t>
            </a:r>
            <a:r>
              <a:rPr lang="pl-PL" dirty="0" smtClean="0"/>
              <a:t>:</a:t>
            </a:r>
          </a:p>
          <a:p>
            <a:pPr lvl="1"/>
            <a:r>
              <a:rPr lang="pl-PL" dirty="0" err="1" smtClean="0"/>
              <a:t>National</a:t>
            </a:r>
            <a:r>
              <a:rPr lang="pl-PL" dirty="0" smtClean="0"/>
              <a:t> Center for </a:t>
            </a:r>
            <a:r>
              <a:rPr lang="pl-PL" dirty="0" err="1" smtClean="0"/>
              <a:t>Nuclear</a:t>
            </a:r>
            <a:r>
              <a:rPr lang="pl-PL" dirty="0" smtClean="0"/>
              <a:t> </a:t>
            </a:r>
            <a:r>
              <a:rPr lang="pl-PL" dirty="0" err="1" smtClean="0"/>
              <a:t>Reasarch</a:t>
            </a:r>
            <a:endParaRPr lang="pl-PL" dirty="0" smtClean="0"/>
          </a:p>
          <a:p>
            <a:pPr lvl="1"/>
            <a:r>
              <a:rPr lang="pl-PL" dirty="0" err="1" smtClean="0"/>
              <a:t>Warsaw</a:t>
            </a:r>
            <a:r>
              <a:rPr lang="pl-PL" dirty="0" smtClean="0"/>
              <a:t> University of Technology</a:t>
            </a:r>
          </a:p>
          <a:p>
            <a:pPr lvl="1"/>
            <a:r>
              <a:rPr lang="pl-PL" dirty="0" smtClean="0"/>
              <a:t>Łódź University of Technology</a:t>
            </a:r>
          </a:p>
          <a:p>
            <a:r>
              <a:rPr lang="pl-PL" dirty="0" err="1" smtClean="0"/>
              <a:t>Previous</a:t>
            </a:r>
            <a:r>
              <a:rPr lang="pl-PL" dirty="0" smtClean="0"/>
              <a:t> </a:t>
            </a:r>
            <a:r>
              <a:rPr lang="pl-PL" dirty="0" err="1" smtClean="0"/>
              <a:t>experience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CERN</a:t>
            </a:r>
          </a:p>
          <a:p>
            <a:pPr lvl="1"/>
            <a:r>
              <a:rPr lang="pl-PL" dirty="0" smtClean="0"/>
              <a:t>DESY</a:t>
            </a:r>
          </a:p>
          <a:p>
            <a:pPr lvl="1"/>
            <a:r>
              <a:rPr lang="pl-PL" dirty="0" smtClean="0"/>
              <a:t>ITER</a:t>
            </a:r>
          </a:p>
          <a:p>
            <a:pPr marL="457200" lvl="1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www.ch.pw.edu.pl/var/ch/storage/images/media/images/logo-pw-duze/14891-1-pol-PL/Logo-PW-du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584" y="4583165"/>
            <a:ext cx="1773185" cy="17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juwenalia.lodz.pl/pks/addons/shared_addons/themes/base/img/loga/p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7337"/>
            <a:ext cx="2888249" cy="11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59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smtClean="0"/>
              <a:t>LLRF System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4" name="Obraz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01" y="1445640"/>
            <a:ext cx="5233722" cy="4603102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78494" y="5788756"/>
            <a:ext cx="591784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</a:rPr>
              <a:t>Final LLRF system structure is still not decided. </a:t>
            </a:r>
            <a:endParaRPr lang="pl-PL" sz="1600" dirty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</a:rPr>
              <a:t>Solutions for Piezo Driver and LO are currently under discussion</a:t>
            </a:r>
            <a:r>
              <a:rPr lang="pl-PL" sz="1600" dirty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err="1" smtClean="0"/>
              <a:t>Scope</a:t>
            </a:r>
            <a:r>
              <a:rPr lang="pl-PL" dirty="0" smtClean="0"/>
              <a:t> of in-</a:t>
            </a:r>
            <a:r>
              <a:rPr lang="pl-PL" dirty="0" err="1" smtClean="0"/>
              <a:t>kind</a:t>
            </a:r>
            <a:r>
              <a:rPr lang="pl-PL" dirty="0" smtClean="0"/>
              <a:t> </a:t>
            </a:r>
            <a:r>
              <a:rPr lang="pl-PL" dirty="0" err="1" smtClean="0"/>
              <a:t>contribution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Development, testing and production of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en-US" sz="2400" dirty="0" smtClean="0"/>
              <a:t> following modules for</a:t>
            </a:r>
            <a:r>
              <a:rPr lang="pl-PL" sz="2400" dirty="0" smtClean="0"/>
              <a:t> </a:t>
            </a:r>
            <a:r>
              <a:rPr lang="en-US" sz="2400" dirty="0" smtClean="0"/>
              <a:t>M-Beta and H-Beta LLRF systems: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dirty="0" smtClean="0"/>
              <a:t>LO generation MTCA.4 RTM Module (120 pieces)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dirty="0" err="1" smtClean="0"/>
              <a:t>Piezo</a:t>
            </a:r>
            <a:r>
              <a:rPr lang="en-US" sz="2000" dirty="0" smtClean="0"/>
              <a:t> driver MTCA.4 Module (120 pieces)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dirty="0" smtClean="0"/>
              <a:t>„RTM Carrier” AMC Module (240 pieces)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Development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ca</a:t>
            </a:r>
            <a:r>
              <a:rPr lang="en-US" sz="2400" dirty="0" err="1" smtClean="0"/>
              <a:t>vity</a:t>
            </a:r>
            <a:r>
              <a:rPr lang="en-US" sz="2400" dirty="0" smtClean="0"/>
              <a:t> </a:t>
            </a:r>
            <a:r>
              <a:rPr lang="pl-PL" sz="2400" dirty="0" smtClean="0"/>
              <a:t>s</a:t>
            </a:r>
            <a:r>
              <a:rPr lang="en-US" sz="2400" dirty="0" err="1" smtClean="0"/>
              <a:t>imulator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In rack cabling planning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M-Beta and H-Beta LLRF system testing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M-Beta and H-Beta LLRF systems assembly and installation 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en-US" sz="2400" dirty="0" smtClean="0"/>
              <a:t> klystron gal</a:t>
            </a:r>
            <a:r>
              <a:rPr lang="pl-PL" sz="2400" dirty="0" smtClean="0"/>
              <a:t>l</a:t>
            </a:r>
            <a:r>
              <a:rPr lang="en-US" sz="2400" dirty="0" err="1" smtClean="0"/>
              <a:t>ery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Total </a:t>
            </a:r>
            <a:r>
              <a:rPr lang="pl-PL" sz="2400" dirty="0" smtClean="0"/>
              <a:t>c</a:t>
            </a:r>
            <a:r>
              <a:rPr lang="en-US" sz="2400" dirty="0" err="1" smtClean="0"/>
              <a:t>ost</a:t>
            </a:r>
            <a:r>
              <a:rPr lang="en-US" sz="2400" dirty="0" smtClean="0"/>
              <a:t>: 4 496 500 €</a:t>
            </a:r>
            <a:endParaRPr lang="en-US" sz="2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2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smtClean="0"/>
              <a:t>„RTM Carrier” AMC Module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Low cost</a:t>
            </a:r>
            <a:r>
              <a:rPr lang="pl-PL" dirty="0" smtClean="0"/>
              <a:t> (&lt;1000 €)</a:t>
            </a:r>
            <a:r>
              <a:rPr lang="en-US" dirty="0" smtClean="0"/>
              <a:t> FPGA AMC module to control LO and Piezo RTM </a:t>
            </a:r>
            <a:r>
              <a:rPr lang="en-US" dirty="0" smtClean="0"/>
              <a:t>modules</a:t>
            </a:r>
            <a:endParaRPr lang="pl-PL" dirty="0" smtClean="0"/>
          </a:p>
          <a:p>
            <a:endParaRPr lang="en-US" dirty="0" smtClean="0"/>
          </a:p>
          <a:p>
            <a:r>
              <a:rPr lang="en-US" dirty="0" smtClean="0"/>
              <a:t>Equipped with</a:t>
            </a:r>
          </a:p>
          <a:p>
            <a:pPr lvl="1"/>
            <a:r>
              <a:rPr lang="en-US" dirty="0" err="1" smtClean="0"/>
              <a:t>Artix</a:t>
            </a:r>
            <a:r>
              <a:rPr lang="en-US" dirty="0" smtClean="0"/>
              <a:t> 7 FPGA</a:t>
            </a:r>
          </a:p>
          <a:p>
            <a:pPr lvl="1"/>
            <a:r>
              <a:rPr lang="en-US" dirty="0" smtClean="0"/>
              <a:t>DDR3 Memory</a:t>
            </a:r>
            <a:endParaRPr lang="pl-PL" dirty="0" smtClean="0"/>
          </a:p>
          <a:p>
            <a:pPr lvl="1"/>
            <a:r>
              <a:rPr lang="pl-PL" dirty="0" smtClean="0"/>
              <a:t>On </a:t>
            </a:r>
            <a:r>
              <a:rPr lang="en-US" dirty="0" smtClean="0"/>
              <a:t>board clock generation</a:t>
            </a:r>
          </a:p>
          <a:p>
            <a:pPr lvl="1"/>
            <a:r>
              <a:rPr lang="en-US" dirty="0" smtClean="0"/>
              <a:t>Communication interfaces:</a:t>
            </a:r>
          </a:p>
          <a:p>
            <a:pPr lvl="2"/>
            <a:r>
              <a:rPr lang="pl-PL" dirty="0" err="1" smtClean="0"/>
              <a:t>PCIe</a:t>
            </a:r>
            <a:endParaRPr lang="pl-PL" dirty="0" smtClean="0"/>
          </a:p>
          <a:p>
            <a:pPr lvl="2"/>
            <a:r>
              <a:rPr lang="pl-PL" dirty="0" smtClean="0"/>
              <a:t>USB serial</a:t>
            </a:r>
          </a:p>
          <a:p>
            <a:pPr lvl="2"/>
            <a:r>
              <a:rPr lang="pl-PL" dirty="0" smtClean="0"/>
              <a:t>I2C (MMC, IPMI</a:t>
            </a:r>
            <a:r>
              <a:rPr lang="pl-PL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Compatible with MTCA.4 </a:t>
            </a:r>
            <a:r>
              <a:rPr lang="pl-PL" dirty="0" smtClean="0"/>
              <a:t>standard</a:t>
            </a:r>
            <a:r>
              <a:rPr lang="en-US" dirty="0" smtClean="0"/>
              <a:t> and DESY ZONE 3 Digital Class D1.0 recommendation</a:t>
            </a:r>
            <a:endParaRPr lang="pl-PL" dirty="0" smtClean="0"/>
          </a:p>
          <a:p>
            <a:endParaRPr lang="en-US" dirty="0" smtClean="0"/>
          </a:p>
          <a:p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0" name="Obraz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5" y="2053816"/>
            <a:ext cx="4695912" cy="3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4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smtClean="0"/>
              <a:t>LO </a:t>
            </a:r>
            <a:r>
              <a:rPr lang="pl-PL" dirty="0" err="1" smtClean="0"/>
              <a:t>generation</a:t>
            </a:r>
            <a:r>
              <a:rPr lang="pl-PL" dirty="0" smtClean="0"/>
              <a:t> RTM module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1316" y="1600200"/>
            <a:ext cx="8711739" cy="143394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Module responsible for </a:t>
            </a:r>
            <a:r>
              <a:rPr lang="en-US" sz="2200" dirty="0" smtClean="0"/>
              <a:t>generation</a:t>
            </a:r>
            <a:r>
              <a:rPr lang="pl-PL" sz="2200" dirty="0" smtClean="0"/>
              <a:t> of </a:t>
            </a:r>
            <a:r>
              <a:rPr lang="pl-PL" sz="2200" dirty="0" err="1" smtClean="0"/>
              <a:t>the</a:t>
            </a:r>
            <a:r>
              <a:rPr lang="en-US" sz="2200" dirty="0" smtClean="0"/>
              <a:t> </a:t>
            </a:r>
            <a:r>
              <a:rPr lang="en-US" sz="2200" dirty="0" smtClean="0"/>
              <a:t>LO and clock signals for LLRF system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Symbol zastępczy zawartości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61" y="2140402"/>
            <a:ext cx="5780286" cy="3651966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41316" y="2419636"/>
            <a:ext cx="3616037" cy="3781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dirty="0" smtClean="0"/>
              <a:t>Compliant with MTCA.4 RTM specification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dirty="0" smtClean="0"/>
              <a:t>4 clock signal outputs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dirty="0" smtClean="0"/>
              <a:t>4 LO signal outputs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dirty="0" smtClean="0"/>
              <a:t>Configured remotely by the AMC module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dirty="0" smtClean="0"/>
              <a:t>Compatible with „RTM Carrier” AMC module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217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smtClean="0"/>
              <a:t>Piezo Driver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Module</a:t>
            </a:r>
            <a:r>
              <a:rPr lang="pl-PL" dirty="0" smtClean="0"/>
              <a:t> </a:t>
            </a:r>
            <a:r>
              <a:rPr lang="en-US" dirty="0" smtClean="0"/>
              <a:t>to control 2 </a:t>
            </a:r>
            <a:r>
              <a:rPr lang="en-US" dirty="0" err="1" smtClean="0"/>
              <a:t>piezos</a:t>
            </a:r>
            <a:endParaRPr lang="en-US" dirty="0" smtClean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Two </a:t>
            </a:r>
            <a:r>
              <a:rPr lang="en-US" dirty="0"/>
              <a:t>independent channels with configurable mode of operation: piezo actuator or sensor. </a:t>
            </a:r>
            <a:endParaRPr lang="pl-PL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Compatible with MicroTCA.4 </a:t>
            </a:r>
            <a:r>
              <a:rPr lang="en-US" dirty="0" smtClean="0"/>
              <a:t>standard</a:t>
            </a:r>
            <a:endParaRPr lang="pl-PL" dirty="0" smtClean="0"/>
          </a:p>
          <a:p>
            <a:r>
              <a:rPr lang="en-US" dirty="0" smtClean="0"/>
              <a:t>Discussion on-going about required system </a:t>
            </a:r>
            <a:r>
              <a:rPr lang="pl-PL" dirty="0" err="1" smtClean="0"/>
              <a:t>parameters</a:t>
            </a:r>
            <a:r>
              <a:rPr lang="pl-PL" dirty="0" smtClean="0"/>
              <a:t> and</a:t>
            </a:r>
            <a:r>
              <a:rPr lang="en-US" dirty="0" smtClean="0"/>
              <a:t> integration of </a:t>
            </a:r>
            <a:r>
              <a:rPr lang="en-US" dirty="0" smtClean="0"/>
              <a:t>HV</a:t>
            </a:r>
            <a:r>
              <a:rPr lang="pl-PL" dirty="0" smtClean="0"/>
              <a:t> </a:t>
            </a:r>
            <a:r>
              <a:rPr lang="pl-PL" dirty="0" err="1" smtClean="0"/>
              <a:t>amplifier</a:t>
            </a:r>
            <a:r>
              <a:rPr lang="en-US" dirty="0" smtClean="0"/>
              <a:t> </a:t>
            </a:r>
            <a:r>
              <a:rPr lang="en-US" dirty="0" smtClean="0"/>
              <a:t>inside the module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pl-PL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err="1" smtClean="0"/>
              <a:t>Cavity</a:t>
            </a:r>
            <a:r>
              <a:rPr lang="pl-PL" dirty="0" smtClean="0"/>
              <a:t> Simulator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7795"/>
            <a:ext cx="5561215" cy="49385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Will be used to </a:t>
            </a:r>
            <a:r>
              <a:rPr lang="en-US" sz="2000" dirty="0" smtClean="0"/>
              <a:t>test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en-US" sz="2000" dirty="0" smtClean="0"/>
              <a:t> </a:t>
            </a:r>
            <a:r>
              <a:rPr lang="en-US" sz="2000" dirty="0" smtClean="0"/>
              <a:t>LLRF systems before installation inside the klystron gallery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Emulates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en-US" sz="2000" dirty="0" smtClean="0"/>
              <a:t> </a:t>
            </a:r>
            <a:r>
              <a:rPr lang="en-US" sz="2000" dirty="0" err="1" smtClean="0"/>
              <a:t>signa</a:t>
            </a:r>
            <a:r>
              <a:rPr lang="pl-PL" sz="2000" dirty="0" err="1" smtClean="0"/>
              <a:t>ls</a:t>
            </a:r>
            <a:r>
              <a:rPr lang="en-US" sz="2000" dirty="0" smtClean="0"/>
              <a:t> from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en-US" sz="2000" dirty="0" smtClean="0"/>
              <a:t> </a:t>
            </a:r>
            <a:r>
              <a:rPr lang="en-US" sz="2000" dirty="0" smtClean="0"/>
              <a:t>RF cavity and Klystron based on the signals</a:t>
            </a:r>
            <a:r>
              <a:rPr lang="pl-PL" sz="2000" dirty="0" smtClean="0"/>
              <a:t> </a:t>
            </a:r>
            <a:r>
              <a:rPr lang="en-US" sz="2000" dirty="0" smtClean="0"/>
              <a:t>from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en-US" sz="2000" dirty="0" smtClean="0"/>
              <a:t>LLRF </a:t>
            </a:r>
            <a:r>
              <a:rPr lang="en-US" sz="2000" dirty="0" smtClean="0"/>
              <a:t>system (Piezo, VM)</a:t>
            </a:r>
            <a:endParaRPr lang="pl-PL" sz="2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Based on high performance FPGA connected to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en-US" sz="2000" dirty="0" smtClean="0"/>
              <a:t>data </a:t>
            </a:r>
            <a:r>
              <a:rPr lang="en-US" sz="2000" dirty="0" smtClean="0"/>
              <a:t>conversion module with RF frontend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Build as 19” module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Remotely controlled by </a:t>
            </a:r>
            <a:r>
              <a:rPr lang="pl-PL" sz="2000" dirty="0" smtClean="0"/>
              <a:t>e</a:t>
            </a:r>
            <a:r>
              <a:rPr lang="en-US" sz="2000" dirty="0" err="1" smtClean="0"/>
              <a:t>thernet</a:t>
            </a:r>
            <a:endParaRPr lang="en-US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Symbol zastępczy zawartości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651" y="1600199"/>
            <a:ext cx="3517720" cy="4817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7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smtClean="0"/>
              <a:t>System </a:t>
            </a:r>
            <a:r>
              <a:rPr lang="pl-PL" dirty="0" err="1" smtClean="0"/>
              <a:t>Testing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Each LLRF System unit will be tested after assembly and after installation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For this purpose </a:t>
            </a:r>
            <a:r>
              <a:rPr lang="pl-PL" dirty="0" smtClean="0"/>
              <a:t>a </a:t>
            </a:r>
            <a:r>
              <a:rPr lang="en-US" dirty="0" smtClean="0"/>
              <a:t>dedicated </a:t>
            </a:r>
            <a:r>
              <a:rPr lang="en-US" dirty="0" smtClean="0"/>
              <a:t>teststand, equipped with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cavity </a:t>
            </a:r>
            <a:r>
              <a:rPr lang="en-US" dirty="0" smtClean="0"/>
              <a:t>simulator will be prepared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List of scope and test scenarios will be agreed with ESS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PEG </a:t>
            </a:r>
            <a:r>
              <a:rPr lang="en-US" dirty="0" smtClean="0"/>
              <a:t>will prepare dedicated software that will control the teststand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LLRF Systems for M-Beta and H-Beta, Maciej Grzegrzółka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5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16051</TotalTime>
  <Words>813</Words>
  <Application>Microsoft Office PowerPoint</Application>
  <PresentationFormat>Pokaz na ekranie (4:3)</PresentationFormat>
  <Paragraphs>152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ESS Core Powerpoint</vt:lpstr>
      <vt:lpstr>LLRF Systems for M-Beta and H-Beta Polish Electronics Group in-kind contribution</vt:lpstr>
      <vt:lpstr>Polish Electronics Group</vt:lpstr>
      <vt:lpstr>LLRF System</vt:lpstr>
      <vt:lpstr>Scope of in-kind contribution</vt:lpstr>
      <vt:lpstr>„RTM Carrier” AMC Module</vt:lpstr>
      <vt:lpstr>LO generation RTM module</vt:lpstr>
      <vt:lpstr>Piezo Driver </vt:lpstr>
      <vt:lpstr>Cavity Simulator</vt:lpstr>
      <vt:lpstr>System Testing</vt:lpstr>
      <vt:lpstr>Production, Assembly and Installation</vt:lpstr>
      <vt:lpstr>Challanges</vt:lpstr>
      <vt:lpstr>Status </vt:lpstr>
      <vt:lpstr>Schedule</vt:lpstr>
      <vt:lpstr>Thank You for attention</vt:lpstr>
      <vt:lpstr>Polish Electronics Group</vt:lpstr>
    </vt:vector>
  </TitlesOfParts>
  <Company>European Spallation Source ESS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Grzegrzol</cp:lastModifiedBy>
  <cp:revision>162</cp:revision>
  <cp:lastPrinted>2016-04-21T06:02:55Z</cp:lastPrinted>
  <dcterms:created xsi:type="dcterms:W3CDTF">2015-03-24T10:23:58Z</dcterms:created>
  <dcterms:modified xsi:type="dcterms:W3CDTF">2016-09-27T13:44:47Z</dcterms:modified>
</cp:coreProperties>
</file>