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5" r:id="rId2"/>
    <p:sldId id="329" r:id="rId3"/>
    <p:sldId id="346" r:id="rId4"/>
    <p:sldId id="347" r:id="rId5"/>
    <p:sldId id="349" r:id="rId6"/>
    <p:sldId id="350" r:id="rId7"/>
    <p:sldId id="351" r:id="rId8"/>
    <p:sldId id="348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1" r:id="rId18"/>
    <p:sldId id="360" r:id="rId19"/>
    <p:sldId id="337" r:id="rId2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90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0BC0-79BF-46A5-B3E9-FB31A691C667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F455-2B58-426E-AB89-429B5E6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59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1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t>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WUT-ISE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Znalezione obrazy dla zapytania european spallation sour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5" y="79175"/>
            <a:ext cx="2182599" cy="11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3364" y="6356350"/>
            <a:ext cx="3255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Czuba, WUT-ISE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 err="1" smtClean="0"/>
              <a:t>Main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Reference Line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000" dirty="0" err="1" smtClean="0"/>
              <a:t>Polish</a:t>
            </a:r>
            <a:r>
              <a:rPr lang="pl-PL" sz="2000" dirty="0" smtClean="0"/>
              <a:t> </a:t>
            </a:r>
            <a:r>
              <a:rPr lang="pl-PL" sz="2000" dirty="0"/>
              <a:t>in-</a:t>
            </a:r>
            <a:r>
              <a:rPr lang="pl-PL" sz="2000" dirty="0" err="1"/>
              <a:t>kind</a:t>
            </a:r>
            <a:r>
              <a:rPr lang="pl-PL" sz="2000" dirty="0"/>
              <a:t> </a:t>
            </a:r>
            <a:r>
              <a:rPr lang="pl-PL" sz="2000" dirty="0" err="1" smtClean="0"/>
              <a:t>contribution</a:t>
            </a:r>
            <a:endParaRPr lang="pl-PL" sz="2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3474720"/>
            <a:ext cx="6400800" cy="1898072"/>
          </a:xfrm>
        </p:spPr>
        <p:txBody>
          <a:bodyPr/>
          <a:lstStyle/>
          <a:p>
            <a:r>
              <a:rPr lang="pl-PL" sz="2000" dirty="0" smtClean="0">
                <a:solidFill>
                  <a:schemeClr val="tx1"/>
                </a:solidFill>
              </a:rPr>
              <a:t>Krzysztof Czuba</a:t>
            </a:r>
          </a:p>
          <a:p>
            <a:r>
              <a:rPr lang="pl-PL" sz="2000" dirty="0" err="1" smtClean="0">
                <a:solidFill>
                  <a:schemeClr val="tx1"/>
                </a:solidFill>
              </a:rPr>
              <a:t>Warsaw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University</a:t>
            </a:r>
            <a:r>
              <a:rPr lang="pl-PL" sz="2000" dirty="0" smtClean="0">
                <a:solidFill>
                  <a:schemeClr val="tx1"/>
                </a:solidFill>
              </a:rPr>
              <a:t> of Technology</a:t>
            </a:r>
          </a:p>
          <a:p>
            <a:r>
              <a:rPr lang="pl-PL" sz="2000" dirty="0" err="1" smtClean="0">
                <a:solidFill>
                  <a:schemeClr val="tx1"/>
                </a:solidFill>
              </a:rPr>
              <a:t>Institute</a:t>
            </a:r>
            <a:r>
              <a:rPr lang="pl-PL" sz="2000" dirty="0" smtClean="0">
                <a:solidFill>
                  <a:schemeClr val="tx1"/>
                </a:solidFill>
              </a:rPr>
              <a:t> of </a:t>
            </a:r>
            <a:r>
              <a:rPr lang="pl-PL" sz="2000" dirty="0" err="1" smtClean="0">
                <a:solidFill>
                  <a:schemeClr val="tx1"/>
                </a:solidFill>
              </a:rPr>
              <a:t>Electronic</a:t>
            </a:r>
            <a:r>
              <a:rPr lang="pl-PL" sz="2000" dirty="0" smtClean="0">
                <a:solidFill>
                  <a:schemeClr val="tx1"/>
                </a:solidFill>
              </a:rPr>
              <a:t> Systems</a:t>
            </a:r>
          </a:p>
          <a:p>
            <a:endParaRPr lang="pl-PL" sz="2000" dirty="0" smtClean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06.10.2016, Lund, ESS TAC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/>
          </a:p>
        </p:txBody>
      </p:sp>
      <p:pic>
        <p:nvPicPr>
          <p:cNvPr id="7" name="Picture 4" descr="http://www.ch.pw.edu.pl/var/ch/storage/images/media/images/logo-pw-duze/14891-1-pol-PL/Logo-PW-du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1" y="249816"/>
            <a:ext cx="1208462" cy="1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 WUT-ISE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1"/>
            <a:ext cx="5059270" cy="20948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Temperature stabilization on prototype section running (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Olofsson</a:t>
            </a:r>
            <a:r>
              <a:rPr lang="en-US" dirty="0" smtClean="0"/>
              <a:t>, Bo </a:t>
            </a:r>
            <a:r>
              <a:rPr lang="en-US" dirty="0" err="1" smtClean="0"/>
              <a:t>Bernhardsson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Very good results achieved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WUT will take the prototype over in end of October and will investigate and optimize for installation procedure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We must plan how to install it effectively on 600 m of PRL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Temperature controller interface must be agreed with ESS control system – not addressed until now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Temperature </a:t>
            </a:r>
            <a:r>
              <a:rPr lang="en-US" dirty="0" smtClean="0"/>
              <a:t>stabilization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561" y="1600200"/>
            <a:ext cx="2565348" cy="195391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70" y="3599227"/>
            <a:ext cx="2932926" cy="245184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939936" y="6068955"/>
            <a:ext cx="3180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srgbClr val="00B050"/>
                </a:solidFill>
              </a:rPr>
              <a:t>Fig. </a:t>
            </a:r>
            <a:r>
              <a:rPr lang="pl-PL" sz="1100" dirty="0" err="1" smtClean="0">
                <a:solidFill>
                  <a:srgbClr val="00B050"/>
                </a:solidFill>
              </a:rPr>
              <a:t>Measurement</a:t>
            </a:r>
            <a:r>
              <a:rPr lang="pl-PL" sz="1100" dirty="0" smtClean="0">
                <a:solidFill>
                  <a:srgbClr val="00B050"/>
                </a:solidFill>
              </a:rPr>
              <a:t> </a:t>
            </a:r>
            <a:r>
              <a:rPr lang="pl-PL" sz="1100" dirty="0" err="1" smtClean="0">
                <a:solidFill>
                  <a:srgbClr val="00B050"/>
                </a:solidFill>
              </a:rPr>
              <a:t>results</a:t>
            </a:r>
            <a:r>
              <a:rPr lang="pl-PL" sz="1100" dirty="0" smtClean="0">
                <a:solidFill>
                  <a:srgbClr val="00B050"/>
                </a:solidFill>
              </a:rPr>
              <a:t> </a:t>
            </a:r>
            <a:r>
              <a:rPr lang="pl-PL" sz="1100" dirty="0" err="1" smtClean="0">
                <a:solidFill>
                  <a:srgbClr val="00B050"/>
                </a:solidFill>
              </a:rPr>
              <a:t>courtesy</a:t>
            </a:r>
            <a:r>
              <a:rPr lang="pl-PL" sz="1100" dirty="0" smtClean="0">
                <a:solidFill>
                  <a:srgbClr val="00B050"/>
                </a:solidFill>
              </a:rPr>
              <a:t> of </a:t>
            </a:r>
            <a:r>
              <a:rPr lang="en-US" sz="1100" dirty="0" err="1">
                <a:solidFill>
                  <a:srgbClr val="00B050"/>
                </a:solidFill>
              </a:rPr>
              <a:t>Björn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Olofsson</a:t>
            </a:r>
            <a:endParaRPr lang="en-US" sz="1100" dirty="0">
              <a:solidFill>
                <a:srgbClr val="00B05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" y="3720860"/>
            <a:ext cx="3523942" cy="18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836726" y="5197198"/>
            <a:ext cx="3103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Temp. stabilized ~35C with ±0.1C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Temp. sensors PT100 radiation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Heater – floor heater cable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PI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30 mm of thermal insulation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97144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5643923" cy="2848855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Work on prototype in progress, selected preliminary components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Compressed air available on gallery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step pressure reduction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Silica gel filters to stabilize humidity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Electronic barometric sensors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Electronic</a:t>
            </a:r>
            <a:r>
              <a:rPr lang="en-US" dirty="0" smtClean="0"/>
              <a:t> flow meter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Started</a:t>
            </a:r>
            <a:r>
              <a:rPr lang="en-US" dirty="0" smtClean="0"/>
              <a:t> ordering components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Plan</a:t>
            </a:r>
            <a:r>
              <a:rPr lang="en-US" dirty="0" smtClean="0"/>
              <a:t> to test solutions in November/December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PRL </a:t>
            </a:r>
            <a:r>
              <a:rPr lang="en-US" b="1" dirty="0"/>
              <a:t>pressure and humidity stabilization</a:t>
            </a:r>
            <a:r>
              <a:rPr lang="pl-PL" b="1" dirty="0"/>
              <a:t/>
            </a:r>
            <a:br>
              <a:rPr lang="pl-PL" b="1" dirty="0"/>
            </a:b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4" y="4449056"/>
            <a:ext cx="7428096" cy="183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19" y="2406062"/>
            <a:ext cx="1463040" cy="15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9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Reference Line - </a:t>
            </a:r>
            <a:r>
              <a:rPr lang="en-US" b="1" dirty="0" smtClean="0"/>
              <a:t>sections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1109474"/>
            <a:ext cx="4501008" cy="20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0" y="1112202"/>
            <a:ext cx="4124176" cy="539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85" y="5073060"/>
            <a:ext cx="4726285" cy="143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370736" y="3211405"/>
            <a:ext cx="4433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 sections of 17040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different length sections (18450 mm, 19165 mm, 21775 mm, 13465 mm)</a:t>
            </a:r>
            <a:r>
              <a:rPr lang="pl-PL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couplers per </a:t>
            </a:r>
            <a:r>
              <a:rPr lang="en-US" dirty="0" smtClean="0"/>
              <a:t>section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HEBT and A2T </a:t>
            </a:r>
            <a:r>
              <a:rPr lang="pl-PL" dirty="0" err="1" smtClean="0"/>
              <a:t>sections</a:t>
            </a:r>
            <a:r>
              <a:rPr lang="pl-PL" dirty="0" smtClean="0"/>
              <a:t> design in progres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C00000"/>
                </a:solidFill>
              </a:rPr>
              <a:t>Table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is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still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under</a:t>
            </a:r>
            <a:r>
              <a:rPr lang="pl-PL" dirty="0" smtClean="0">
                <a:solidFill>
                  <a:srgbClr val="C00000"/>
                </a:solidFill>
              </a:rPr>
              <a:t> development!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75" y="4743317"/>
            <a:ext cx="877295" cy="94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1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Reference Line </a:t>
            </a:r>
            <a:r>
              <a:rPr lang="en-US" b="1" dirty="0" smtClean="0"/>
              <a:t>– installation</a:t>
            </a:r>
            <a:r>
              <a:rPr lang="pl-PL" b="1" dirty="0" smtClean="0"/>
              <a:t> Planning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136"/>
          <a:stretch/>
        </p:blipFill>
        <p:spPr bwMode="auto">
          <a:xfrm>
            <a:off x="59224" y="1515069"/>
            <a:ext cx="7454666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1" y="5108838"/>
            <a:ext cx="2416497" cy="17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Znalezione obrazy dla zapytania podesty ruc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47" y="5108838"/>
            <a:ext cx="1077416" cy="12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4099809" y="5958215"/>
            <a:ext cx="4158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We </a:t>
            </a:r>
            <a:r>
              <a:rPr lang="pl-PL" sz="1400" dirty="0" err="1" smtClean="0">
                <a:solidFill>
                  <a:srgbClr val="C00000"/>
                </a:solidFill>
              </a:rPr>
              <a:t>will</a:t>
            </a:r>
            <a:r>
              <a:rPr lang="pl-PL" sz="1400" dirty="0" smtClean="0">
                <a:solidFill>
                  <a:srgbClr val="C00000"/>
                </a:solidFill>
              </a:rPr>
              <a:t> </a:t>
            </a:r>
            <a:r>
              <a:rPr lang="pl-PL" sz="1400" dirty="0" err="1" smtClean="0">
                <a:solidFill>
                  <a:srgbClr val="C00000"/>
                </a:solidFill>
              </a:rPr>
              <a:t>need</a:t>
            </a:r>
            <a:r>
              <a:rPr lang="pl-PL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a </a:t>
            </a:r>
            <a:r>
              <a:rPr lang="en-US" sz="1400" dirty="0">
                <a:solidFill>
                  <a:srgbClr val="C00000"/>
                </a:solidFill>
              </a:rPr>
              <a:t>special gantry to lift up half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Two mobile lifting platforms are necessary</a:t>
            </a:r>
          </a:p>
        </p:txBody>
      </p:sp>
    </p:spTree>
    <p:extLst>
      <p:ext uri="{BB962C8B-B14F-4D97-AF65-F5344CB8AC3E}">
        <p14:creationId xmlns:p14="http://schemas.microsoft.com/office/powerpoint/2010/main" val="2691463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Manufacturing (4 half sections/week – 3-4 </a:t>
            </a:r>
            <a:r>
              <a:rPr lang="en-US" b="1" dirty="0" smtClean="0"/>
              <a:t>people)</a:t>
            </a:r>
            <a:endParaRPr lang="en-US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Considering making half sections with coupler in Poland with installed temperature sensors, heater, thermal insulation </a:t>
            </a:r>
            <a:r>
              <a:rPr lang="pl-PL" dirty="0" smtClean="0"/>
              <a:t>and c</a:t>
            </a:r>
            <a:r>
              <a:rPr lang="en-US" dirty="0" smtClean="0"/>
              <a:t>lamps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Temperature stabilization test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Pack </a:t>
            </a:r>
            <a:r>
              <a:rPr lang="en-US" dirty="0" smtClean="0"/>
              <a:t>into </a:t>
            </a:r>
            <a:r>
              <a:rPr lang="en-US" dirty="0"/>
              <a:t>wooden boxes and </a:t>
            </a:r>
            <a:r>
              <a:rPr lang="en-US" dirty="0" smtClean="0"/>
              <a:t>ship </a:t>
            </a:r>
            <a:r>
              <a:rPr lang="en-US" dirty="0"/>
              <a:t>(truck) to </a:t>
            </a:r>
            <a:r>
              <a:rPr lang="en-US" dirty="0" smtClean="0"/>
              <a:t>Lund</a:t>
            </a:r>
            <a:endParaRPr lang="pl-PL" dirty="0" smtClean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Installation: (3-4 half sections/week – 2-4 people)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Install supporting profiles under </a:t>
            </a:r>
            <a:r>
              <a:rPr lang="en-US" dirty="0"/>
              <a:t>ceiling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Unpack </a:t>
            </a:r>
            <a:r>
              <a:rPr lang="en-US" dirty="0"/>
              <a:t>half section in tunnel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Move half section on special ‘bed’ and lift it up with gantry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Screw all clamps to sliding pads controlling and adjusting levelness with laser level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Screw section flanges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Install thermal insulation on flanges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Install 50 Ohm load and check signal power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Connect temperature control cables from gallery and check operation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PRL – </a:t>
            </a:r>
            <a:r>
              <a:rPr lang="pl-PL" b="1" dirty="0" smtClean="0"/>
              <a:t>M</a:t>
            </a:r>
            <a:r>
              <a:rPr lang="en-US" b="1" dirty="0" err="1" smtClean="0"/>
              <a:t>anufacturing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pl-PL" b="1" dirty="0" smtClean="0"/>
              <a:t>I</a:t>
            </a:r>
            <a:r>
              <a:rPr lang="en-US" b="1" dirty="0" err="1" smtClean="0"/>
              <a:t>nstallation</a:t>
            </a:r>
            <a:r>
              <a:rPr lang="en-US" b="1" dirty="0" smtClean="0"/>
              <a:t> </a:t>
            </a:r>
            <a:r>
              <a:rPr lang="pl-PL" b="1" dirty="0" smtClean="0"/>
              <a:t>P</a:t>
            </a:r>
            <a:r>
              <a:rPr lang="en-US" b="1" dirty="0" err="1" smtClean="0"/>
              <a:t>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4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Placement of Master Oscillator (we must analyze design data and give proposal)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Flatness of ceiling and tunnel floor - important for line leveling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Will ESS have some gantry for long components installation?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Can we rent/borrow a mobile lifting platforms for installation?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We will need a storage room at ESS (~30-40 m</a:t>
            </a:r>
            <a:r>
              <a:rPr lang="en-US" baseline="30000" dirty="0" smtClean="0"/>
              <a:t>2</a:t>
            </a:r>
            <a:r>
              <a:rPr lang="en-US" dirty="0" smtClean="0"/>
              <a:t> ) – will it be available?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It will be very helpful to have small office for 2-4 people (Internet, shelves for documentation, components and tools)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PRL – </a:t>
            </a:r>
            <a:r>
              <a:rPr lang="pl-PL" b="1" dirty="0"/>
              <a:t>O</a:t>
            </a:r>
            <a:r>
              <a:rPr lang="en-US" b="1" dirty="0" smtClean="0"/>
              <a:t>pen </a:t>
            </a:r>
            <a:r>
              <a:rPr lang="pl-PL" b="1" dirty="0" smtClean="0"/>
              <a:t>Q</a:t>
            </a:r>
            <a:r>
              <a:rPr lang="en-US" b="1" dirty="0" err="1" smtClean="0"/>
              <a:t>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5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Temperature, air pressure and humidity regulation to the control system – still not discussed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Pressurized air from klystron gallery – must discuss connection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Input from MO and outputs to LLRF clarified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1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TA, IKA and Schedule signed by WUT, waiting for ESS signature (27.09.2016)</a:t>
            </a:r>
          </a:p>
          <a:p>
            <a:endParaRPr lang="en-US" dirty="0" smtClean="0"/>
          </a:p>
          <a:p>
            <a:r>
              <a:rPr lang="en-US" dirty="0" smtClean="0"/>
              <a:t>Mo major issues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Very tight schedule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Short installation time foreseen (only Q3 and Q4 of 2017)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C00000"/>
                </a:solidFill>
              </a:rPr>
              <a:t>Would help to get 2-3 more months at the beginning of 2018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Getting all necessary data and preparing technical design in 2016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 lot of help is provided continuously by Rihua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Organizing production and installation (logistics)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We have to contact ESS for transport, rooms</a:t>
            </a:r>
            <a:r>
              <a:rPr lang="pl-PL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organization during installations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Procurements – we will know how difficult it is after freezing list of components and getting delivery time information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 WUT-ISE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pl-PL" dirty="0" err="1" smtClean="0"/>
              <a:t>Warsaw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782" y="1600200"/>
            <a:ext cx="8599018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/>
              <a:t>The largest technical university in Poland</a:t>
            </a:r>
          </a:p>
          <a:p>
            <a:pPr lvl="1"/>
            <a:r>
              <a:rPr lang="en-US" sz="1600" dirty="0"/>
              <a:t>Education specialties	– 30</a:t>
            </a:r>
          </a:p>
          <a:p>
            <a:pPr lvl="1"/>
            <a:r>
              <a:rPr lang="en-US" sz="1600" dirty="0"/>
              <a:t>Faculties 		</a:t>
            </a:r>
            <a:r>
              <a:rPr lang="en-US" sz="1600" dirty="0" smtClean="0"/>
              <a:t>– </a:t>
            </a:r>
            <a:r>
              <a:rPr lang="en-US" sz="1600" dirty="0"/>
              <a:t>20 </a:t>
            </a:r>
          </a:p>
          <a:p>
            <a:pPr lvl="1"/>
            <a:r>
              <a:rPr lang="en-US" sz="1600" dirty="0"/>
              <a:t>Students 		</a:t>
            </a:r>
            <a:r>
              <a:rPr lang="en-US" sz="1600" dirty="0" smtClean="0"/>
              <a:t>– </a:t>
            </a:r>
            <a:r>
              <a:rPr lang="en-US" sz="1600" dirty="0"/>
              <a:t>nearly 36 000</a:t>
            </a:r>
          </a:p>
          <a:p>
            <a:pPr lvl="1"/>
            <a:r>
              <a:rPr lang="en-US" sz="1600" dirty="0"/>
              <a:t>Academic staff 	</a:t>
            </a:r>
            <a:r>
              <a:rPr lang="en-US" sz="1600" dirty="0" smtClean="0"/>
              <a:t>– </a:t>
            </a:r>
            <a:r>
              <a:rPr lang="en-US" sz="1600" dirty="0"/>
              <a:t>2 500  (500 prof.)</a:t>
            </a:r>
          </a:p>
          <a:p>
            <a:pPr marL="457200" lvl="1" indent="0">
              <a:buNone/>
            </a:pPr>
            <a:r>
              <a:rPr lang="en-US" sz="1800" dirty="0" smtClean="0"/>
              <a:t>Institute of Electronic Systems:</a:t>
            </a:r>
          </a:p>
          <a:p>
            <a:pPr lvl="1"/>
            <a:r>
              <a:rPr lang="en-US" sz="1600" dirty="0" smtClean="0"/>
              <a:t>Long term collaboration with DESY Hamburg</a:t>
            </a:r>
          </a:p>
          <a:p>
            <a:pPr lvl="1"/>
            <a:r>
              <a:rPr lang="en-US" sz="1600" dirty="0" smtClean="0"/>
              <a:t>Design of Master Oscillator and femtosecond PRL for E - XFEL</a:t>
            </a:r>
            <a:endParaRPr lang="en-US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1858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15" descr="Warszawa_Politechnika_Warszawska_Gmach_Główn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093" y="1600200"/>
            <a:ext cx="1812390" cy="12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16" descr="G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093" y="2912779"/>
            <a:ext cx="1812390" cy="12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D:\Dropbox\MO\GC2 meas\IMG_06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203" y="4469724"/>
            <a:ext cx="2572046" cy="1714697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695" y="5303520"/>
            <a:ext cx="1740652" cy="88090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4899965" y="4200413"/>
            <a:ext cx="330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70C0"/>
                </a:solidFill>
              </a:rPr>
              <a:t>E-XFEL Master </a:t>
            </a:r>
            <a:r>
              <a:rPr lang="pl-PL" sz="1400" dirty="0" err="1" smtClean="0">
                <a:solidFill>
                  <a:srgbClr val="0070C0"/>
                </a:solidFill>
              </a:rPr>
              <a:t>Oscillator</a:t>
            </a:r>
            <a:r>
              <a:rPr lang="pl-PL" sz="1400" dirty="0" smtClean="0">
                <a:solidFill>
                  <a:srgbClr val="0070C0"/>
                </a:solidFill>
              </a:rPr>
              <a:t> System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83" y="5675381"/>
            <a:ext cx="1725982" cy="581505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82881" y="4194856"/>
            <a:ext cx="405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>
                <a:solidFill>
                  <a:srgbClr val="0070C0"/>
                </a:solidFill>
              </a:rPr>
              <a:t>Examples</a:t>
            </a:r>
            <a:r>
              <a:rPr lang="pl-PL" sz="1400" dirty="0" smtClean="0">
                <a:solidFill>
                  <a:srgbClr val="0070C0"/>
                </a:solidFill>
              </a:rPr>
              <a:t> of E-XFEL </a:t>
            </a:r>
            <a:r>
              <a:rPr lang="pl-PL" sz="1400" dirty="0" err="1" smtClean="0">
                <a:solidFill>
                  <a:srgbClr val="0070C0"/>
                </a:solidFill>
              </a:rPr>
              <a:t>Phase</a:t>
            </a:r>
            <a:r>
              <a:rPr lang="pl-PL" sz="1400" dirty="0" smtClean="0">
                <a:solidFill>
                  <a:srgbClr val="0070C0"/>
                </a:solidFill>
              </a:rPr>
              <a:t> Reference System Components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8783" y="4784312"/>
            <a:ext cx="1744676" cy="638458"/>
          </a:xfrm>
          <a:prstGeom prst="rect">
            <a:avLst/>
          </a:prstGeom>
        </p:spPr>
      </p:pic>
      <p:pic>
        <p:nvPicPr>
          <p:cNvPr id="22" name="Picture 2" descr="D:\Dropbox\RF_SYNC\INTERFEROMETER\interferometer_tests_drawing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30" y="5466615"/>
            <a:ext cx="1053695" cy="790271"/>
          </a:xfrm>
          <a:prstGeom prst="rect">
            <a:avLst/>
          </a:prstGeom>
          <a:noFill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585" y="4486347"/>
            <a:ext cx="1672937" cy="88080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1695" y="4454300"/>
            <a:ext cx="1740652" cy="8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00200"/>
            <a:ext cx="3836822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dirty="0" smtClean="0"/>
              <a:t>Design, delivery, installation and commissioning of the Main Phase Reference Line (PRL)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The Main PRL covers signal distribution from the Master Oscillator</a:t>
            </a:r>
            <a:r>
              <a:rPr lang="pl-PL" sz="2000" dirty="0" smtClean="0"/>
              <a:t> </a:t>
            </a:r>
            <a:r>
              <a:rPr lang="pl-PL" sz="2000" dirty="0" err="1" smtClean="0"/>
              <a:t>output</a:t>
            </a:r>
            <a:r>
              <a:rPr lang="en-US" sz="2000" dirty="0" smtClean="0"/>
              <a:t> to tap </a:t>
            </a:r>
            <a:r>
              <a:rPr lang="pl-PL" sz="2000" dirty="0" smtClean="0"/>
              <a:t>point </a:t>
            </a:r>
            <a:r>
              <a:rPr lang="en-US" sz="2000" dirty="0" smtClean="0"/>
              <a:t>outputs in the tunnel</a:t>
            </a:r>
            <a:endParaRPr lang="en-US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Scope</a:t>
            </a:r>
            <a:endParaRPr lang="en-US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2"/>
          <a:stretch/>
        </p:blipFill>
        <p:spPr bwMode="auto">
          <a:xfrm>
            <a:off x="4484748" y="1800068"/>
            <a:ext cx="4472305" cy="2823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cxnSp>
        <p:nvCxnSpPr>
          <p:cNvPr id="11" name="Łącznik prosty 10"/>
          <p:cNvCxnSpPr/>
          <p:nvPr/>
        </p:nvCxnSpPr>
        <p:spPr>
          <a:xfrm flipV="1">
            <a:off x="4484748" y="2216506"/>
            <a:ext cx="4388590" cy="21945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4484748" y="4109924"/>
            <a:ext cx="4388590" cy="21945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7596336" y="2633472"/>
            <a:ext cx="137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WUT </a:t>
            </a:r>
          </a:p>
          <a:p>
            <a:r>
              <a:rPr lang="pl-PL" dirty="0" err="1" smtClean="0">
                <a:solidFill>
                  <a:srgbClr val="92D050"/>
                </a:solidFill>
              </a:rPr>
              <a:t>Contribution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Main Requirements (by Rihua Zeng):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Distribution of 2 frequencies (352.21 MHz and 704.42 MHz) from MO to the tunnel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Total length: ~600m.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Number of taps: 71 (still may vary slightly)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Power level at each tap: +15 dBm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Stability requirement: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 0.1°  for short term(during pulse 3.5 </a:t>
            </a:r>
            <a:r>
              <a:rPr lang="en-US" sz="1000" dirty="0" err="1" smtClean="0"/>
              <a:t>ms</a:t>
            </a:r>
            <a:r>
              <a:rPr lang="en-US" sz="10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000" dirty="0" smtClean="0"/>
              <a:t> 2° for long term(hours to days) between any two points in the </a:t>
            </a:r>
            <a:r>
              <a:rPr lang="en-US" sz="1000" dirty="0" err="1" smtClean="0"/>
              <a:t>linac</a:t>
            </a:r>
            <a:r>
              <a:rPr lang="en-US" sz="1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Work</a:t>
            </a:r>
            <a:r>
              <a:rPr lang="en-US" dirty="0" smtClean="0"/>
              <a:t> </a:t>
            </a:r>
            <a:r>
              <a:rPr lang="en-US" sz="1400" dirty="0" smtClean="0"/>
              <a:t>under heavy radiation level environment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Design </a:t>
            </a:r>
            <a:r>
              <a:rPr lang="pl-PL" dirty="0" err="1" smtClean="0"/>
              <a:t>Requirements</a:t>
            </a:r>
            <a:endParaRPr lang="en-US" dirty="0"/>
          </a:p>
        </p:txBody>
      </p:sp>
      <p:pic>
        <p:nvPicPr>
          <p:cNvPr id="7" name="Picture 5" descr="NewLinac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82484"/>
            <a:ext cx="8148929" cy="14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26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4107305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100 W power amplifier in klystron gallery (next to MO)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Coax cable based distribution down to the tunnel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2 sections of 1 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8</a:t>
            </a:r>
            <a:r>
              <a:rPr lang="en-US" sz="2000" dirty="0" smtClean="0"/>
              <a:t>” coaxial</a:t>
            </a:r>
            <a:r>
              <a:rPr lang="pl-PL" sz="2000" dirty="0" smtClean="0"/>
              <a:t> </a:t>
            </a:r>
            <a:r>
              <a:rPr lang="en-US" sz="2000" dirty="0" smtClean="0"/>
              <a:t>rigid line with directional couplers in the tunnel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Line temperature stabilization in the tunnel (0,1 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Humidity and air pressure stabilization inside of the line</a:t>
            </a:r>
            <a:endParaRPr lang="en-US" sz="200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Design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2"/>
          <a:stretch/>
        </p:blipFill>
        <p:spPr bwMode="auto">
          <a:xfrm>
            <a:off x="4484748" y="1800068"/>
            <a:ext cx="4472305" cy="2823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026" name="Picture 2" descr="Znalezione obrazy dla zapytania rigid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66" y="4984581"/>
            <a:ext cx="1256675" cy="125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Project Plan</a:t>
            </a:r>
            <a:endParaRPr lang="en-US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47824"/>
            <a:ext cx="5440180" cy="22412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254833" y="4099810"/>
            <a:ext cx="8431967" cy="202635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13 milestones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Most important: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PDR – end of 2016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CDR - March 2017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LEBT to M-Beta hardware prepared for installation – June 2017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Commissioning for H-Beta to A2T complete – May 2018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80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Critical components selected: types of: rigid line, couplers, splitters, filters, …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Working on technical details to finalize rigid line section lengths and tap points positions in the tunnel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After having final lengths (plan for mid of October), we will contact companies and select the best offer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We will order several rigid line sections for tests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In parallel we are contacting companies for alternatives of couplers, filters and splitters – in October we will order and start testing selected parts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Main problem is to remove Teflon from components and connectors – companies are offering components with peek instead (but longer delivery time)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Technical Design Status – RF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</a:t>
            </a:r>
            <a:r>
              <a:rPr lang="pl-PL" dirty="0" err="1" smtClean="0"/>
              <a:t>Prototype</a:t>
            </a:r>
            <a:r>
              <a:rPr lang="pl-PL" dirty="0" smtClean="0"/>
              <a:t> </a:t>
            </a:r>
            <a:r>
              <a:rPr lang="pl-PL" dirty="0" err="1" smtClean="0"/>
              <a:t>Section</a:t>
            </a:r>
            <a:endParaRPr lang="en-US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51882" y="1632630"/>
            <a:ext cx="4038600" cy="2392460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353518" y="169763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Line prototype assembled of  standard components and tested in Lund (Rihua Zeng)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Plan to purchase final parts of the line (final section length) and rebuild the prototype for tests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In parallel an installation prototype will be build in Poland – for installation procedure investigations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38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452703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Test setup operating in Warsaw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Power splitters and filters characterized versus temperature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Plan to run tests versus humidity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Rigid line directional couplers under test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06.10.2016, Lund, ESS TAC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Phase Reference Line, Krzysztof Czuba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WUT-ISE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Characterization of PRL Components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129" y="1533452"/>
            <a:ext cx="3576464" cy="24623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29" y="4111634"/>
            <a:ext cx="3060766" cy="20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83880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18490</TotalTime>
  <Words>1312</Words>
  <Application>Microsoft Office PowerPoint</Application>
  <PresentationFormat>Pokaz na ekranie (4:3)</PresentationFormat>
  <Paragraphs>190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Calibri</vt:lpstr>
      <vt:lpstr>ESS Core Powerpoint</vt:lpstr>
      <vt:lpstr>Main Phase Reference Line Polish in-kind contribution</vt:lpstr>
      <vt:lpstr>Warsaw University of Technology</vt:lpstr>
      <vt:lpstr>Scope</vt:lpstr>
      <vt:lpstr>Design Requirements</vt:lpstr>
      <vt:lpstr>System Design</vt:lpstr>
      <vt:lpstr>Project Plan</vt:lpstr>
      <vt:lpstr>Technical Design Status – RF Components</vt:lpstr>
      <vt:lpstr>PRL Prototype Section</vt:lpstr>
      <vt:lpstr>Drift Characterization of PRL Components</vt:lpstr>
      <vt:lpstr>Temperature stabilization</vt:lpstr>
      <vt:lpstr>PRL pressure and humidity stabilization </vt:lpstr>
      <vt:lpstr>Phase Reference Line - sections</vt:lpstr>
      <vt:lpstr>Phase Reference Line – installation Planning</vt:lpstr>
      <vt:lpstr>PRL – Manufacturing and Installation Procedure</vt:lpstr>
      <vt:lpstr>PRL – Open Questions</vt:lpstr>
      <vt:lpstr>Interfaces</vt:lpstr>
      <vt:lpstr>Contract</vt:lpstr>
      <vt:lpstr>Challenges</vt:lpstr>
      <vt:lpstr>Thank You for attention</vt:lpstr>
    </vt:vector>
  </TitlesOfParts>
  <Company>European Spallation Source ESS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Krzysztof Czuba</cp:lastModifiedBy>
  <cp:revision>211</cp:revision>
  <cp:lastPrinted>2016-04-21T06:02:55Z</cp:lastPrinted>
  <dcterms:created xsi:type="dcterms:W3CDTF">2015-03-24T10:23:58Z</dcterms:created>
  <dcterms:modified xsi:type="dcterms:W3CDTF">2016-09-28T11:09:11Z</dcterms:modified>
</cp:coreProperties>
</file>