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avi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7"/>
  </p:notesMasterIdLst>
  <p:sldIdLst>
    <p:sldId id="256" r:id="rId2"/>
    <p:sldId id="315" r:id="rId3"/>
    <p:sldId id="314" r:id="rId4"/>
    <p:sldId id="311" r:id="rId5"/>
    <p:sldId id="318" r:id="rId6"/>
    <p:sldId id="312" r:id="rId7"/>
    <p:sldId id="317" r:id="rId8"/>
    <p:sldId id="313" r:id="rId9"/>
    <p:sldId id="319" r:id="rId10"/>
    <p:sldId id="320" r:id="rId11"/>
    <p:sldId id="309" r:id="rId12"/>
    <p:sldId id="321" r:id="rId13"/>
    <p:sldId id="322" r:id="rId14"/>
    <p:sldId id="323" r:id="rId15"/>
    <p:sldId id="324" r:id="rId16"/>
  </p:sldIdLst>
  <p:sldSz cx="9144000" cy="6858000" type="screen4x3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BD600"/>
    <a:srgbClr val="C39BE1"/>
    <a:srgbClr val="FFFFFF"/>
    <a:srgbClr val="0094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016" autoAdjust="0"/>
    <p:restoredTop sz="97010" autoAdjust="0"/>
  </p:normalViewPr>
  <p:slideViewPr>
    <p:cSldViewPr>
      <p:cViewPr>
        <p:scale>
          <a:sx n="100" d="100"/>
          <a:sy n="100" d="100"/>
        </p:scale>
        <p:origin x="-1320" y="-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viewProps" Target="viewProps.xml"/><Relationship Id="rId21" Type="http://schemas.openxmlformats.org/officeDocument/2006/relationships/theme" Target="theme/theme1.xml"/><Relationship Id="rId2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notesMaster" Target="notesMasters/notesMaster1.xml"/><Relationship Id="rId18" Type="http://schemas.openxmlformats.org/officeDocument/2006/relationships/printerSettings" Target="printerSettings/printerSettings1.bin"/><Relationship Id="rId1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9F57FC-B3FF-4DF2-9417-962901C07B3B}" type="datetimeFigureOut">
              <a:rPr lang="sv-SE" smtClean="0"/>
              <a:t>15/05/16</a:t>
            </a:fld>
            <a:endParaRPr lang="sv-SE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1A53A7-64CD-4D0E-AAE8-1AC9C79D7085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2846559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1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498814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v-SE" smtClean="0"/>
              <a:t>Click to edit Master title style</a:t>
            </a:r>
            <a:endParaRPr lang="sv-S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smtClean="0"/>
              <a:t>Click to edit Master subtitle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7AC81-318B-4D49-A602-9E30227C87EC}" type="datetime1">
              <a:rPr lang="sv-SE" smtClean="0"/>
              <a:t>15/05/16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‹#›</a:t>
            </a:fld>
            <a:endParaRPr lang="sv-SE" dirty="0"/>
          </a:p>
        </p:txBody>
      </p:sp>
      <p:pic>
        <p:nvPicPr>
          <p:cNvPr id="7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260648"/>
            <a:ext cx="1656184" cy="886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8844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99CB0-346B-43FA-9EE6-F90C3F3BC0BA}" type="datetime1">
              <a:rPr lang="sv-SE" smtClean="0"/>
              <a:t>15/05/16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‹#›</a:t>
            </a:fld>
            <a:endParaRPr lang="sv-SE" dirty="0"/>
          </a:p>
        </p:txBody>
      </p:sp>
      <p:pic>
        <p:nvPicPr>
          <p:cNvPr id="8" name="Bildobjekt 5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4008" y="319530"/>
            <a:ext cx="1370480" cy="733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0992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66B7F-8271-49DA-A25A-F4BB9F476347}" type="datetime1">
              <a:rPr lang="sv-SE" smtClean="0"/>
              <a:t>15/05/16</a:t>
            </a:fld>
            <a:endParaRPr lang="sv-S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‹#›</a:t>
            </a:fld>
            <a:endParaRPr lang="sv-SE" dirty="0"/>
          </a:p>
        </p:txBody>
      </p:sp>
      <p:pic>
        <p:nvPicPr>
          <p:cNvPr id="9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4662" y="260648"/>
            <a:ext cx="1359826" cy="727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832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 smtClean="0"/>
              <a:t>Click to edit Master title style</a:t>
            </a:r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sv-S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sv-S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D23FA-05C4-4CC1-B281-2F815585BC1C}" type="datetime1">
              <a:rPr lang="sv-SE" smtClean="0"/>
              <a:t>15/05/16</a:t>
            </a:fld>
            <a:endParaRPr lang="sv-SE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10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>
              <a:solidFill>
                <a:srgbClr val="0094C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97403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smtClean="0"/>
              <a:t>Click to edit Master title style</a:t>
            </a:r>
            <a:endParaRPr lang="sv-S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3233B-D569-4A6E-878F-CDE152514C47}" type="datetime1">
              <a:rPr lang="sv-SE" smtClean="0"/>
              <a:t>15/05/16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1115BC-487E-4422-894C-CB7CD3E79223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806408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320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media" Target="../media/media3.avi"/><Relationship Id="rId4" Type="http://schemas.openxmlformats.org/officeDocument/2006/relationships/video" Target="../media/media3.avi"/><Relationship Id="rId5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7" Type="http://schemas.openxmlformats.org/officeDocument/2006/relationships/image" Target="../media/image11.png"/><Relationship Id="rId1" Type="http://schemas.microsoft.com/office/2007/relationships/media" Target="../media/media2.avi"/><Relationship Id="rId2" Type="http://schemas.openxmlformats.org/officeDocument/2006/relationships/video" Target="../media/media2.avi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2.png"/><Relationship Id="rId1" Type="http://schemas.microsoft.com/office/2007/relationships/media" Target="../media/media4.avi"/><Relationship Id="rId2" Type="http://schemas.openxmlformats.org/officeDocument/2006/relationships/video" Target="../media/media4.avi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2.png"/><Relationship Id="rId1" Type="http://schemas.microsoft.com/office/2007/relationships/media" Target="../media/media5.avi"/><Relationship Id="rId2" Type="http://schemas.openxmlformats.org/officeDocument/2006/relationships/video" Target="../media/media5.avi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2.png"/><Relationship Id="rId1" Type="http://schemas.microsoft.com/office/2007/relationships/media" Target="../media/media6.avi"/><Relationship Id="rId2" Type="http://schemas.openxmlformats.org/officeDocument/2006/relationships/video" Target="../media/media6.avi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media" Target="../media/media8.avi"/><Relationship Id="rId4" Type="http://schemas.openxmlformats.org/officeDocument/2006/relationships/video" Target="../media/media8.avi"/><Relationship Id="rId5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7" Type="http://schemas.openxmlformats.org/officeDocument/2006/relationships/image" Target="../media/image14.png"/><Relationship Id="rId1" Type="http://schemas.microsoft.com/office/2007/relationships/media" Target="../media/media7.avi"/><Relationship Id="rId2" Type="http://schemas.openxmlformats.org/officeDocument/2006/relationships/video" Target="../media/media7.avi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chess.esss.lu.se/enovia/link/ESS-0058226/21308.51166.41472.14188/valid" TargetMode="External"/><Relationship Id="rId4" Type="http://schemas.openxmlformats.org/officeDocument/2006/relationships/hyperlink" Target="https://chess.esss.lu.se/enovia/link/ESS-0058290/21308.51166.256.38674/valid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chess.esss.lu.se/enovia/link/ESS-0044607/21308.51166.25600.60770/valid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9.png"/><Relationship Id="rId1" Type="http://schemas.microsoft.com/office/2007/relationships/media" Target="../media/media1.avi"/><Relationship Id="rId2" Type="http://schemas.openxmlformats.org/officeDocument/2006/relationships/video" Target="../media/media1.avi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4000" noProof="0" dirty="0" smtClean="0"/>
              <a:t>NBPI integration, shutter and basement handling</a:t>
            </a:r>
            <a:endParaRPr lang="en-GB" sz="4000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en-GB" sz="2000" noProof="0" dirty="0" err="1" smtClean="0">
                <a:solidFill>
                  <a:schemeClr val="bg1"/>
                </a:solidFill>
              </a:rPr>
              <a:t>Jarich</a:t>
            </a:r>
            <a:r>
              <a:rPr lang="en-GB" sz="2000" noProof="0" dirty="0" smtClean="0">
                <a:solidFill>
                  <a:schemeClr val="bg1"/>
                </a:solidFill>
              </a:rPr>
              <a:t> Koning</a:t>
            </a:r>
          </a:p>
          <a:p>
            <a:r>
              <a:rPr lang="en-GB" sz="2000" dirty="0" smtClean="0">
                <a:solidFill>
                  <a:schemeClr val="bg1"/>
                </a:solidFill>
              </a:rPr>
              <a:t>Remote Handling consultant</a:t>
            </a:r>
          </a:p>
          <a:p>
            <a:r>
              <a:rPr lang="en-GB" sz="2000" noProof="0" dirty="0" smtClean="0">
                <a:solidFill>
                  <a:schemeClr val="bg1"/>
                </a:solidFill>
              </a:rPr>
              <a:t>Heemskerk Innovative Technology </a:t>
            </a:r>
            <a:r>
              <a:rPr lang="en-GB" sz="2000" noProof="0" dirty="0" err="1" smtClean="0">
                <a:solidFill>
                  <a:schemeClr val="bg1"/>
                </a:solidFill>
              </a:rPr>
              <a:t>B.V</a:t>
            </a:r>
            <a:r>
              <a:rPr lang="en-GB" sz="2000" noProof="0" dirty="0" smtClean="0">
                <a:solidFill>
                  <a:schemeClr val="bg1"/>
                </a:solidFill>
              </a:rPr>
              <a:t>.</a:t>
            </a:r>
            <a:endParaRPr lang="en-GB" sz="2000" noProof="0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286000" y="5949280"/>
            <a:ext cx="4572000" cy="60324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GB" sz="1600" dirty="0" err="1" smtClean="0">
                <a:solidFill>
                  <a:srgbClr val="FFFFFF"/>
                </a:solidFill>
              </a:rPr>
              <a:t>www.europeanspallationsource.se</a:t>
            </a:r>
            <a:endParaRPr lang="en-GB" sz="1600" dirty="0" smtClean="0">
              <a:solidFill>
                <a:srgbClr val="FFFFFF"/>
              </a:solidFill>
            </a:endParaRPr>
          </a:p>
          <a:p>
            <a:pPr algn="ctr"/>
            <a:r>
              <a:rPr lang="sv-SE" sz="1400" dirty="0" smtClean="0">
                <a:solidFill>
                  <a:srgbClr val="FFFFFF"/>
                </a:solidFill>
              </a:rPr>
              <a:t>20</a:t>
            </a:r>
            <a:fld id="{656E358F-28A8-D04A-99E6-206C49444CD4}" type="datetime3">
              <a:rPr lang="sv-SE" sz="1400" smtClean="0">
                <a:solidFill>
                  <a:srgbClr val="FFFFFF"/>
                </a:solidFill>
              </a:rPr>
              <a:t>15 May 2016</a:t>
            </a:fld>
            <a:endParaRPr lang="en-GB" sz="1400" dirty="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46133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Engaging BBG kinematic mount</a:t>
            </a:r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10</a:t>
            </a:fld>
            <a:endParaRPr lang="sv-SE" dirty="0"/>
          </a:p>
        </p:txBody>
      </p:sp>
      <p:pic>
        <p:nvPicPr>
          <p:cNvPr id="6" name="stamp_vert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27918" r="22708"/>
          <a:stretch/>
        </p:blipFill>
        <p:spPr>
          <a:xfrm>
            <a:off x="5076056" y="1548994"/>
            <a:ext cx="3779912" cy="4093576"/>
          </a:xfrm>
          <a:prstGeom prst="rect">
            <a:avLst/>
          </a:prstGeom>
        </p:spPr>
      </p:pic>
      <p:pic>
        <p:nvPicPr>
          <p:cNvPr id="8" name="stamp_horiz.avi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7"/>
          <a:srcRect l="28333" r="18125"/>
          <a:stretch/>
        </p:blipFill>
        <p:spPr>
          <a:xfrm>
            <a:off x="245553" y="1541354"/>
            <a:ext cx="4470463" cy="4093576"/>
          </a:xfrm>
          <a:prstGeom prst="rect">
            <a:avLst/>
          </a:prstGeom>
        </p:spPr>
      </p:pic>
      <p:sp>
        <p:nvSpPr>
          <p:cNvPr id="7" name="Text Box 208"/>
          <p:cNvSpPr txBox="1"/>
          <p:nvPr/>
        </p:nvSpPr>
        <p:spPr>
          <a:xfrm>
            <a:off x="245552" y="6021288"/>
            <a:ext cx="4254440" cy="360040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36000" tIns="0" rIns="3600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ts val="1400"/>
              </a:lnSpc>
              <a:spcAft>
                <a:spcPts val="0"/>
              </a:spcAft>
            </a:pPr>
            <a:r>
              <a:rPr lang="en-GB" sz="1100" dirty="0" smtClean="0">
                <a:ea typeface="Calibri"/>
                <a:cs typeface="Times New Roman"/>
              </a:rPr>
              <a:t>Case 3.3.1</a:t>
            </a:r>
            <a:r>
              <a:rPr lang="en-GB" sz="1100" dirty="0">
                <a:ea typeface="Calibri"/>
                <a:cs typeface="Times New Roman"/>
              </a:rPr>
              <a:t>, 1</a:t>
            </a:r>
            <a:r>
              <a:rPr lang="en-GB" sz="1100" dirty="0" smtClean="0">
                <a:ea typeface="Calibri"/>
                <a:cs typeface="Times New Roman"/>
              </a:rPr>
              <a:t>), but common concept for all BBGHs</a:t>
            </a:r>
            <a:endParaRPr lang="sv-SE" sz="1100" dirty="0"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7273192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Engage GBS</a:t>
            </a:r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11</a:t>
            </a:fld>
            <a:endParaRPr lang="sv-SE" dirty="0"/>
          </a:p>
        </p:txBody>
      </p:sp>
      <p:pic>
        <p:nvPicPr>
          <p:cNvPr id="3" name="gbs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86125" y="0"/>
            <a:ext cx="2571750" cy="6858000"/>
          </a:xfrm>
          <a:prstGeom prst="rect">
            <a:avLst/>
          </a:prstGeom>
        </p:spPr>
      </p:pic>
      <p:sp>
        <p:nvSpPr>
          <p:cNvPr id="6" name="Text Box 208"/>
          <p:cNvSpPr txBox="1"/>
          <p:nvPr/>
        </p:nvSpPr>
        <p:spPr>
          <a:xfrm>
            <a:off x="467544" y="1669393"/>
            <a:ext cx="648072" cy="360040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36000" tIns="0" rIns="3600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ts val="1400"/>
              </a:lnSpc>
              <a:spcAft>
                <a:spcPts val="0"/>
              </a:spcAft>
            </a:pPr>
            <a:r>
              <a:rPr lang="en-GB" sz="1100" dirty="0">
                <a:ea typeface="Calibri"/>
                <a:cs typeface="Times New Roman"/>
              </a:rPr>
              <a:t>Case</a:t>
            </a:r>
          </a:p>
          <a:p>
            <a:pPr>
              <a:lnSpc>
                <a:spcPts val="1400"/>
              </a:lnSpc>
              <a:spcAft>
                <a:spcPts val="0"/>
              </a:spcAft>
            </a:pPr>
            <a:r>
              <a:rPr lang="en-GB" sz="1100" dirty="0">
                <a:ea typeface="Calibri"/>
                <a:cs typeface="Times New Roman"/>
              </a:rPr>
              <a:t>3.3.1, 1)</a:t>
            </a:r>
            <a:endParaRPr lang="sv-SE" sz="1100" dirty="0"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3798768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Engage NBS</a:t>
            </a:r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12</a:t>
            </a:fld>
            <a:endParaRPr lang="sv-SE" dirty="0"/>
          </a:p>
        </p:txBody>
      </p:sp>
      <p:pic>
        <p:nvPicPr>
          <p:cNvPr id="5" name="nbs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86125" y="0"/>
            <a:ext cx="2571750" cy="6858000"/>
          </a:xfrm>
          <a:prstGeom prst="rect">
            <a:avLst/>
          </a:prstGeom>
        </p:spPr>
      </p:pic>
      <p:sp>
        <p:nvSpPr>
          <p:cNvPr id="7" name="Text Box 208"/>
          <p:cNvSpPr txBox="1"/>
          <p:nvPr/>
        </p:nvSpPr>
        <p:spPr>
          <a:xfrm>
            <a:off x="467544" y="1669393"/>
            <a:ext cx="648072" cy="360040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36000" tIns="0" rIns="3600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ts val="1400"/>
              </a:lnSpc>
              <a:spcAft>
                <a:spcPts val="0"/>
              </a:spcAft>
            </a:pPr>
            <a:r>
              <a:rPr lang="en-GB" sz="1100" dirty="0">
                <a:ea typeface="Calibri"/>
                <a:cs typeface="Times New Roman"/>
              </a:rPr>
              <a:t>Case</a:t>
            </a:r>
          </a:p>
          <a:p>
            <a:pPr>
              <a:lnSpc>
                <a:spcPts val="1400"/>
              </a:lnSpc>
              <a:spcAft>
                <a:spcPts val="0"/>
              </a:spcAft>
            </a:pPr>
            <a:r>
              <a:rPr lang="en-GB" sz="1100" dirty="0">
                <a:ea typeface="Calibri"/>
                <a:cs typeface="Times New Roman"/>
              </a:rPr>
              <a:t>3.3.1, 1)</a:t>
            </a:r>
            <a:endParaRPr lang="sv-SE" sz="1100" dirty="0"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852021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208"/>
          <p:cNvSpPr txBox="1"/>
          <p:nvPr/>
        </p:nvSpPr>
        <p:spPr>
          <a:xfrm>
            <a:off x="467544" y="1700808"/>
            <a:ext cx="648072" cy="360040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36000" tIns="0" rIns="3600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ts val="1400"/>
              </a:lnSpc>
              <a:spcAft>
                <a:spcPts val="0"/>
              </a:spcAft>
            </a:pPr>
            <a:r>
              <a:rPr lang="en-GB" sz="1100" dirty="0">
                <a:ea typeface="Calibri"/>
                <a:cs typeface="Times New Roman"/>
              </a:rPr>
              <a:t>Case</a:t>
            </a:r>
          </a:p>
          <a:p>
            <a:pPr>
              <a:lnSpc>
                <a:spcPts val="1400"/>
              </a:lnSpc>
              <a:spcAft>
                <a:spcPts val="0"/>
              </a:spcAft>
            </a:pPr>
            <a:r>
              <a:rPr lang="en-GB" sz="1100" dirty="0">
                <a:ea typeface="Calibri"/>
                <a:cs typeface="Times New Roman"/>
              </a:rPr>
              <a:t>3.3.1, 1)</a:t>
            </a:r>
            <a:endParaRPr lang="sv-SE" sz="1100" dirty="0">
              <a:ea typeface="Calibri"/>
              <a:cs typeface="Times New Roman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Shutter handling</a:t>
            </a:r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13</a:t>
            </a:fld>
            <a:endParaRPr lang="sv-SE" dirty="0"/>
          </a:p>
        </p:txBody>
      </p:sp>
      <p:pic>
        <p:nvPicPr>
          <p:cNvPr id="5" name="shutter_handling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44666" y="0"/>
            <a:ext cx="25717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2442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 handling</a:t>
            </a:r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14</a:t>
            </a:fld>
            <a:endParaRPr lang="sv-SE" dirty="0"/>
          </a:p>
        </p:txBody>
      </p:sp>
      <p:pic>
        <p:nvPicPr>
          <p:cNvPr id="5" name="fa_handling_overview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572250" y="0"/>
            <a:ext cx="2571750" cy="6858000"/>
          </a:xfrm>
          <a:prstGeom prst="rect">
            <a:avLst/>
          </a:prstGeom>
        </p:spPr>
      </p:pic>
      <p:pic>
        <p:nvPicPr>
          <p:cNvPr id="6" name="fa_handling_detail.avi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666" y="1412776"/>
            <a:ext cx="5445224" cy="5445224"/>
          </a:xfrm>
          <a:prstGeom prst="rect">
            <a:avLst/>
          </a:prstGeom>
        </p:spPr>
      </p:pic>
      <p:sp>
        <p:nvSpPr>
          <p:cNvPr id="7" name="Text Box 208"/>
          <p:cNvSpPr txBox="1"/>
          <p:nvPr/>
        </p:nvSpPr>
        <p:spPr>
          <a:xfrm>
            <a:off x="467544" y="1669393"/>
            <a:ext cx="648072" cy="360040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36000" tIns="0" rIns="3600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ts val="1400"/>
              </a:lnSpc>
              <a:spcAft>
                <a:spcPts val="0"/>
              </a:spcAft>
            </a:pPr>
            <a:r>
              <a:rPr lang="en-GB" sz="1100" dirty="0" smtClean="0">
                <a:effectLst/>
                <a:ea typeface="Calibri"/>
                <a:cs typeface="Times New Roman"/>
              </a:rPr>
              <a:t>Common</a:t>
            </a:r>
            <a:endParaRPr lang="sv-SE" dirty="0">
              <a:effectLst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9485576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References</a:t>
            </a:r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Refer to </a:t>
            </a:r>
            <a:r>
              <a:rPr lang="en-US" dirty="0" smtClean="0">
                <a:solidFill>
                  <a:schemeClr val="tx1"/>
                </a:solidFill>
                <a:hlinkClick r:id="rId2"/>
              </a:rPr>
              <a:t>ESS-0044607</a:t>
            </a:r>
            <a:r>
              <a:rPr lang="en-US" dirty="0" smtClean="0">
                <a:solidFill>
                  <a:schemeClr val="tx1"/>
                </a:solidFill>
              </a:rPr>
              <a:t> for more information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Most will be in NBEX SDD-sol </a:t>
            </a:r>
            <a:r>
              <a:rPr lang="en-US" dirty="0" smtClean="0">
                <a:solidFill>
                  <a:schemeClr val="tx1"/>
                </a:solidFill>
                <a:hlinkClick r:id="rId3"/>
              </a:rPr>
              <a:t>ESS-0058226</a:t>
            </a:r>
            <a:r>
              <a:rPr lang="en-US" dirty="0" smtClean="0">
                <a:solidFill>
                  <a:schemeClr val="tx1"/>
                </a:solidFill>
              </a:rPr>
              <a:t>, too.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Pictures originate from model ESS-0054148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Interface drawing ESS-0054148 (not yet released)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For now on </a:t>
            </a:r>
            <a:r>
              <a:rPr lang="en-US" dirty="0">
                <a:solidFill>
                  <a:schemeClr val="tx1"/>
                </a:solidFill>
              </a:rPr>
              <a:t>the share at </a:t>
            </a:r>
            <a:r>
              <a:rPr lang="en-US" sz="1600" dirty="0" smtClean="0">
                <a:solidFill>
                  <a:schemeClr val="tx1"/>
                </a:solidFill>
              </a:rPr>
              <a:t>\Machines </a:t>
            </a:r>
            <a:r>
              <a:rPr lang="en-US" sz="1600" dirty="0">
                <a:solidFill>
                  <a:schemeClr val="tx1"/>
                </a:solidFill>
              </a:rPr>
              <a:t>Directorate\Target division\Public Read Write\</a:t>
            </a:r>
            <a:r>
              <a:rPr lang="en-US" sz="1600" dirty="0" err="1">
                <a:solidFill>
                  <a:schemeClr val="tx1"/>
                </a:solidFill>
              </a:rPr>
              <a:t>Jarich</a:t>
            </a:r>
            <a:r>
              <a:rPr lang="en-US" sz="1600" dirty="0">
                <a:solidFill>
                  <a:schemeClr val="tx1"/>
                </a:solidFill>
              </a:rPr>
              <a:t>\2016-05-03 Shutter handling </a:t>
            </a:r>
            <a:r>
              <a:rPr lang="en-US" sz="1600" dirty="0" smtClean="0">
                <a:solidFill>
                  <a:schemeClr val="tx1"/>
                </a:solidFill>
              </a:rPr>
              <a:t>pics\ESS-0054148.3.pdf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This presentation </a:t>
            </a:r>
            <a:r>
              <a:rPr lang="en-US" dirty="0" smtClean="0">
                <a:solidFill>
                  <a:schemeClr val="tx1"/>
                </a:solidFill>
                <a:hlinkClick r:id="rId4"/>
              </a:rPr>
              <a:t>ESS-0058290</a:t>
            </a:r>
            <a:endParaRPr lang="sv-SE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15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2032611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chemeClr val="tx1"/>
                </a:solidFill>
              </a:rPr>
              <a:t>This meeting: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Large change on ‘Light shutter’, at R5.5-R6m around the monolith – ‘Bridge’ area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Inform you on current status, which will be in the upcoming NBEX PDR</a:t>
            </a:r>
          </a:p>
          <a:p>
            <a:pPr marL="0" indent="0">
              <a:buNone/>
            </a:pPr>
            <a:endParaRPr lang="en-US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tx1"/>
                </a:solidFill>
              </a:rPr>
              <a:t>Contents: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System layout (presentation)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Few motion sequences (movies in presentation)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Interactive session (</a:t>
            </a:r>
            <a:r>
              <a:rPr lang="en-US" dirty="0" err="1" smtClean="0">
                <a:solidFill>
                  <a:schemeClr val="tx1"/>
                </a:solidFill>
              </a:rPr>
              <a:t>Catia</a:t>
            </a:r>
            <a:r>
              <a:rPr lang="en-US" dirty="0" smtClean="0">
                <a:solidFill>
                  <a:schemeClr val="tx1"/>
                </a:solidFill>
              </a:rPr>
              <a:t>)</a:t>
            </a:r>
            <a:endParaRPr lang="sv-SE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2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9619031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Incentives</a:t>
            </a:r>
            <a:endParaRPr lang="nl-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97152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Improve shielding bunker from target radiation during shutdown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Improve shielding towards basement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Create opportunities for tailoring shutters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Increase accuracy of in-vessel vs ex-vessel guides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Increase accuracy of NBPI mount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Instruments to remain during seal refurbishment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Create option for an NB shutter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Block port when NBPI removed</a:t>
            </a:r>
          </a:p>
          <a:p>
            <a:endParaRPr lang="nl-NL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3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3342564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‘Bridge’ configuration</a:t>
            </a:r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906888" cy="4525963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000" dirty="0" smtClean="0">
                <a:solidFill>
                  <a:schemeClr val="tx1"/>
                </a:solidFill>
              </a:rPr>
              <a:t>Depending </a:t>
            </a:r>
            <a:r>
              <a:rPr lang="en-US" sz="2000" dirty="0">
                <a:solidFill>
                  <a:schemeClr val="tx1"/>
                </a:solidFill>
              </a:rPr>
              <a:t>on </a:t>
            </a:r>
            <a:r>
              <a:rPr lang="en-US" sz="2000" dirty="0" smtClean="0">
                <a:solidFill>
                  <a:schemeClr val="tx1"/>
                </a:solidFill>
              </a:rPr>
              <a:t>instrument, various options, generic elements</a:t>
            </a:r>
            <a:endParaRPr lang="en-US" sz="2000" dirty="0">
              <a:solidFill>
                <a:schemeClr val="tx1"/>
              </a:solidFill>
            </a:endParaRPr>
          </a:p>
          <a:p>
            <a:r>
              <a:rPr lang="en-US" sz="2000" dirty="0">
                <a:solidFill>
                  <a:schemeClr val="tx1"/>
                </a:solidFill>
              </a:rPr>
              <a:t>Floor filler block </a:t>
            </a:r>
            <a:r>
              <a:rPr lang="en-US" sz="2000" dirty="0" smtClean="0">
                <a:solidFill>
                  <a:schemeClr val="tx1"/>
                </a:solidFill>
              </a:rPr>
              <a:t>or GBS could </a:t>
            </a:r>
            <a:r>
              <a:rPr lang="en-US" sz="2000" dirty="0">
                <a:solidFill>
                  <a:schemeClr val="tx1"/>
                </a:solidFill>
              </a:rPr>
              <a:t>be used</a:t>
            </a:r>
            <a:r>
              <a:rPr lang="sv-SE" sz="2000" dirty="0">
                <a:solidFill>
                  <a:schemeClr val="tx1"/>
                </a:solidFill>
              </a:rPr>
              <a:t> as temporary block during </a:t>
            </a:r>
            <a:r>
              <a:rPr lang="sv-SE" sz="2000" dirty="0" smtClean="0">
                <a:solidFill>
                  <a:schemeClr val="tx1"/>
                </a:solidFill>
              </a:rPr>
              <a:t>NBPI absence</a:t>
            </a:r>
          </a:p>
          <a:p>
            <a:r>
              <a:rPr lang="en-US" sz="2000" dirty="0">
                <a:solidFill>
                  <a:schemeClr val="tx1"/>
                </a:solidFill>
              </a:rPr>
              <a:t>Locking integrated on several </a:t>
            </a:r>
            <a:r>
              <a:rPr lang="en-US" sz="2000" dirty="0" smtClean="0">
                <a:solidFill>
                  <a:schemeClr val="tx1"/>
                </a:solidFill>
              </a:rPr>
              <a:t>levels (dep. on instrument)</a:t>
            </a:r>
            <a:endParaRPr lang="en-US" sz="2000" dirty="0">
              <a:solidFill>
                <a:schemeClr val="tx1"/>
              </a:solidFill>
            </a:endParaRPr>
          </a:p>
          <a:p>
            <a:r>
              <a:rPr lang="en-US" sz="2000" dirty="0">
                <a:solidFill>
                  <a:schemeClr val="tx1"/>
                </a:solidFill>
              </a:rPr>
              <a:t>BBG to be pushed forward in </a:t>
            </a:r>
            <a:r>
              <a:rPr lang="en-US" sz="2000" dirty="0" smtClean="0">
                <a:solidFill>
                  <a:schemeClr val="tx1"/>
                </a:solidFill>
              </a:rPr>
              <a:t>BBGH </a:t>
            </a:r>
            <a:r>
              <a:rPr lang="en-US" sz="2000" dirty="0">
                <a:solidFill>
                  <a:schemeClr val="tx1"/>
                </a:solidFill>
              </a:rPr>
              <a:t>to mate with </a:t>
            </a:r>
            <a:r>
              <a:rPr lang="en-US" sz="2000" dirty="0" smtClean="0">
                <a:solidFill>
                  <a:schemeClr val="tx1"/>
                </a:solidFill>
              </a:rPr>
              <a:t>NBPI flange</a:t>
            </a:r>
            <a:endParaRPr lang="en-US" sz="2000" dirty="0">
              <a:solidFill>
                <a:schemeClr val="tx1"/>
              </a:solidFill>
            </a:endParaRPr>
          </a:p>
          <a:p>
            <a:r>
              <a:rPr lang="en-US" sz="2000" dirty="0" smtClean="0">
                <a:solidFill>
                  <a:schemeClr val="tx1"/>
                </a:solidFill>
              </a:rPr>
              <a:t>BBGH </a:t>
            </a:r>
            <a:r>
              <a:rPr lang="en-US" sz="2000" dirty="0">
                <a:solidFill>
                  <a:schemeClr val="tx1"/>
                </a:solidFill>
              </a:rPr>
              <a:t>‘floats’  BBG (gravity </a:t>
            </a:r>
            <a:r>
              <a:rPr lang="en-US" sz="2000" dirty="0" smtClean="0">
                <a:solidFill>
                  <a:schemeClr val="tx1"/>
                </a:solidFill>
              </a:rPr>
              <a:t>compensation integrated)</a:t>
            </a:r>
          </a:p>
          <a:p>
            <a:r>
              <a:rPr lang="en-US" sz="2000" dirty="0" smtClean="0">
                <a:solidFill>
                  <a:schemeClr val="tx1"/>
                </a:solidFill>
              </a:rPr>
              <a:t>Tailoring possible, just submit to common shutter/block handling interfaces</a:t>
            </a:r>
          </a:p>
          <a:p>
            <a:endParaRPr lang="sv-SE" sz="2000" dirty="0" smtClean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4</a:t>
            </a:fld>
            <a:endParaRPr lang="sv-SE" dirty="0"/>
          </a:p>
        </p:txBody>
      </p:sp>
      <p:grpSp>
        <p:nvGrpSpPr>
          <p:cNvPr id="5" name="Group 4"/>
          <p:cNvGrpSpPr/>
          <p:nvPr/>
        </p:nvGrpSpPr>
        <p:grpSpPr>
          <a:xfrm>
            <a:off x="5364088" y="-1"/>
            <a:ext cx="3785567" cy="6898310"/>
            <a:chOff x="-542301" y="-290319"/>
            <a:chExt cx="2675901" cy="4874696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-542301" y="-290319"/>
              <a:ext cx="2675901" cy="4874696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7" name="Text Box 178"/>
            <p:cNvSpPr txBox="1"/>
            <p:nvPr/>
          </p:nvSpPr>
          <p:spPr>
            <a:xfrm>
              <a:off x="-483998" y="-2682"/>
              <a:ext cx="1053137" cy="155080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36000" tIns="0" rIns="3600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ts val="1400"/>
                </a:lnSpc>
                <a:spcAft>
                  <a:spcPts val="0"/>
                </a:spcAft>
              </a:pPr>
              <a:r>
                <a:rPr lang="en-GB" sz="1100" dirty="0" smtClean="0">
                  <a:effectLst/>
                  <a:ea typeface="Calibri"/>
                  <a:cs typeface="Times New Roman"/>
                </a:rPr>
                <a:t>LSS shielding</a:t>
              </a:r>
              <a:endParaRPr lang="sv-SE" dirty="0">
                <a:effectLst/>
                <a:ea typeface="Calibri"/>
                <a:cs typeface="Times New Roman"/>
              </a:endParaRPr>
            </a:p>
          </p:txBody>
        </p:sp>
        <p:cxnSp>
          <p:nvCxnSpPr>
            <p:cNvPr id="8" name="Straight Arrow Connector 7"/>
            <p:cNvCxnSpPr>
              <a:stCxn id="7" idx="3"/>
            </p:cNvCxnSpPr>
            <p:nvPr/>
          </p:nvCxnSpPr>
          <p:spPr>
            <a:xfrm>
              <a:off x="569139" y="74858"/>
              <a:ext cx="484447" cy="389671"/>
            </a:xfrm>
            <a:prstGeom prst="straightConnector1">
              <a:avLst/>
            </a:prstGeom>
            <a:ln w="3175">
              <a:solidFill>
                <a:schemeClr val="tx1">
                  <a:lumMod val="95000"/>
                  <a:lumOff val="5000"/>
                </a:schemeClr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 Box 208"/>
            <p:cNvSpPr txBox="1"/>
            <p:nvPr/>
          </p:nvSpPr>
          <p:spPr>
            <a:xfrm>
              <a:off x="183219" y="1041070"/>
              <a:ext cx="384947" cy="155080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36000" tIns="0" rIns="3600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ts val="1400"/>
                </a:lnSpc>
                <a:spcAft>
                  <a:spcPts val="0"/>
                </a:spcAft>
              </a:pPr>
              <a:r>
                <a:rPr lang="en-GB" sz="1100" dirty="0" smtClean="0">
                  <a:effectLst/>
                  <a:ea typeface="Calibri"/>
                  <a:cs typeface="Times New Roman"/>
                </a:rPr>
                <a:t>BBG</a:t>
              </a:r>
              <a:endParaRPr lang="sv-SE" dirty="0">
                <a:effectLst/>
                <a:ea typeface="Calibri"/>
                <a:cs typeface="Times New Roman"/>
              </a:endParaRPr>
            </a:p>
          </p:txBody>
        </p:sp>
        <p:cxnSp>
          <p:nvCxnSpPr>
            <p:cNvPr id="14" name="Straight Arrow Connector 13"/>
            <p:cNvCxnSpPr>
              <a:stCxn id="13" idx="3"/>
            </p:cNvCxnSpPr>
            <p:nvPr/>
          </p:nvCxnSpPr>
          <p:spPr>
            <a:xfrm>
              <a:off x="568167" y="1118610"/>
              <a:ext cx="796675" cy="170705"/>
            </a:xfrm>
            <a:prstGeom prst="straightConnector1">
              <a:avLst/>
            </a:prstGeom>
            <a:ln w="3175">
              <a:solidFill>
                <a:schemeClr val="tx1">
                  <a:lumMod val="95000"/>
                  <a:lumOff val="5000"/>
                </a:schemeClr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 Box 210"/>
            <p:cNvSpPr txBox="1"/>
            <p:nvPr/>
          </p:nvSpPr>
          <p:spPr>
            <a:xfrm>
              <a:off x="496726" y="1273722"/>
              <a:ext cx="384947" cy="155080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36000" tIns="0" rIns="3600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ts val="1400"/>
                </a:lnSpc>
                <a:spcAft>
                  <a:spcPts val="0"/>
                </a:spcAft>
              </a:pPr>
              <a:r>
                <a:rPr lang="en-GB" sz="1100" dirty="0" smtClean="0">
                  <a:effectLst/>
                  <a:ea typeface="Calibri"/>
                  <a:cs typeface="Times New Roman"/>
                </a:rPr>
                <a:t>BBGH</a:t>
              </a:r>
              <a:endParaRPr lang="sv-SE" dirty="0">
                <a:effectLst/>
                <a:ea typeface="Calibri"/>
                <a:cs typeface="Times New Roman"/>
              </a:endParaRPr>
            </a:p>
          </p:txBody>
        </p:sp>
        <p:cxnSp>
          <p:nvCxnSpPr>
            <p:cNvPr id="16" name="Straight Arrow Connector 15"/>
            <p:cNvCxnSpPr>
              <a:stCxn id="15" idx="3"/>
            </p:cNvCxnSpPr>
            <p:nvPr/>
          </p:nvCxnSpPr>
          <p:spPr>
            <a:xfrm>
              <a:off x="881673" y="1351262"/>
              <a:ext cx="411018" cy="1"/>
            </a:xfrm>
            <a:prstGeom prst="straightConnector1">
              <a:avLst/>
            </a:prstGeom>
            <a:ln w="3175">
              <a:solidFill>
                <a:schemeClr val="tx1">
                  <a:lumMod val="95000"/>
                  <a:lumOff val="5000"/>
                </a:schemeClr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 Box 212"/>
            <p:cNvSpPr txBox="1"/>
            <p:nvPr/>
          </p:nvSpPr>
          <p:spPr>
            <a:xfrm>
              <a:off x="1630660" y="1273722"/>
              <a:ext cx="398221" cy="155080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36000" tIns="0" rIns="3600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ts val="1400"/>
                </a:lnSpc>
                <a:spcAft>
                  <a:spcPts val="0"/>
                </a:spcAft>
              </a:pPr>
              <a:r>
                <a:rPr lang="en-GB" sz="1100" dirty="0" smtClean="0">
                  <a:effectLst/>
                  <a:ea typeface="Calibri"/>
                  <a:cs typeface="Times New Roman"/>
                </a:rPr>
                <a:t>NBPI</a:t>
              </a:r>
              <a:endParaRPr lang="sv-SE" dirty="0">
                <a:effectLst/>
                <a:ea typeface="Calibri"/>
                <a:cs typeface="Times New Roman"/>
              </a:endParaRPr>
            </a:p>
          </p:txBody>
        </p:sp>
        <p:sp>
          <p:nvSpPr>
            <p:cNvPr id="18" name="Text Box 213"/>
            <p:cNvSpPr txBox="1"/>
            <p:nvPr/>
          </p:nvSpPr>
          <p:spPr>
            <a:xfrm>
              <a:off x="-275323" y="744802"/>
              <a:ext cx="1186932" cy="155080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36000" tIns="0" rIns="3600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ts val="1400"/>
                </a:lnSpc>
                <a:spcAft>
                  <a:spcPts val="0"/>
                </a:spcAft>
              </a:pPr>
              <a:r>
                <a:rPr lang="en-GB" sz="1100" dirty="0" smtClean="0">
                  <a:effectLst/>
                  <a:ea typeface="Calibri"/>
                  <a:cs typeface="Times New Roman"/>
                </a:rPr>
                <a:t>Sliding </a:t>
              </a:r>
              <a:r>
                <a:rPr lang="en-GB" sz="1100" dirty="0">
                  <a:effectLst/>
                  <a:ea typeface="Calibri"/>
                  <a:cs typeface="Times New Roman"/>
                </a:rPr>
                <a:t>hatch</a:t>
              </a:r>
              <a:endParaRPr lang="sv-SE" dirty="0">
                <a:effectLst/>
                <a:ea typeface="Calibri"/>
                <a:cs typeface="Times New Roman"/>
              </a:endParaRPr>
            </a:p>
          </p:txBody>
        </p:sp>
        <p:cxnSp>
          <p:nvCxnSpPr>
            <p:cNvPr id="19" name="Straight Arrow Connector 18"/>
            <p:cNvCxnSpPr>
              <a:stCxn id="18" idx="3"/>
            </p:cNvCxnSpPr>
            <p:nvPr/>
          </p:nvCxnSpPr>
          <p:spPr>
            <a:xfrm>
              <a:off x="911609" y="822342"/>
              <a:ext cx="453232" cy="280460"/>
            </a:xfrm>
            <a:prstGeom prst="straightConnector1">
              <a:avLst/>
            </a:prstGeom>
            <a:ln w="3175">
              <a:solidFill>
                <a:schemeClr val="tx1">
                  <a:lumMod val="95000"/>
                  <a:lumOff val="5000"/>
                </a:schemeClr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 Box 217"/>
            <p:cNvSpPr txBox="1"/>
            <p:nvPr/>
          </p:nvSpPr>
          <p:spPr>
            <a:xfrm>
              <a:off x="-309093" y="1779644"/>
              <a:ext cx="557275" cy="155080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36000" tIns="0" rIns="3600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ts val="1400"/>
                </a:lnSpc>
                <a:spcAft>
                  <a:spcPts val="0"/>
                </a:spcAft>
              </a:pPr>
              <a:r>
                <a:rPr lang="en-GB" sz="1100" dirty="0">
                  <a:effectLst/>
                  <a:ea typeface="Calibri"/>
                  <a:cs typeface="Times New Roman"/>
                </a:rPr>
                <a:t>Fall hatch</a:t>
              </a:r>
              <a:endParaRPr lang="sv-SE" dirty="0">
                <a:effectLst/>
                <a:ea typeface="Calibri"/>
                <a:cs typeface="Times New Roman"/>
              </a:endParaRPr>
            </a:p>
          </p:txBody>
        </p:sp>
        <p:cxnSp>
          <p:nvCxnSpPr>
            <p:cNvPr id="23" name="Straight Arrow Connector 22"/>
            <p:cNvCxnSpPr>
              <a:stCxn id="22" idx="3"/>
            </p:cNvCxnSpPr>
            <p:nvPr/>
          </p:nvCxnSpPr>
          <p:spPr>
            <a:xfrm>
              <a:off x="248182" y="1857184"/>
              <a:ext cx="1116661" cy="174431"/>
            </a:xfrm>
            <a:prstGeom prst="straightConnector1">
              <a:avLst/>
            </a:prstGeom>
            <a:ln w="3175">
              <a:solidFill>
                <a:schemeClr val="tx1">
                  <a:lumMod val="95000"/>
                  <a:lumOff val="5000"/>
                </a:schemeClr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 Box 219"/>
            <p:cNvSpPr txBox="1"/>
            <p:nvPr/>
          </p:nvSpPr>
          <p:spPr>
            <a:xfrm>
              <a:off x="-318261" y="2267298"/>
              <a:ext cx="1132887" cy="155080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36000" tIns="0" rIns="3600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ts val="1400"/>
                </a:lnSpc>
                <a:spcAft>
                  <a:spcPts val="0"/>
                </a:spcAft>
              </a:pPr>
              <a:r>
                <a:rPr lang="en-GB" sz="1100" dirty="0">
                  <a:effectLst/>
                  <a:ea typeface="Calibri"/>
                  <a:cs typeface="Times New Roman"/>
                </a:rPr>
                <a:t>Gamma Beam Shutter</a:t>
              </a:r>
              <a:endParaRPr lang="sv-SE" dirty="0">
                <a:effectLst/>
                <a:ea typeface="Calibri"/>
                <a:cs typeface="Times New Roman"/>
              </a:endParaRPr>
            </a:p>
          </p:txBody>
        </p:sp>
        <p:cxnSp>
          <p:nvCxnSpPr>
            <p:cNvPr id="25" name="Straight Arrow Connector 24"/>
            <p:cNvCxnSpPr>
              <a:stCxn id="24" idx="3"/>
            </p:cNvCxnSpPr>
            <p:nvPr/>
          </p:nvCxnSpPr>
          <p:spPr>
            <a:xfrm flipV="1">
              <a:off x="814626" y="2267298"/>
              <a:ext cx="550215" cy="77540"/>
            </a:xfrm>
            <a:prstGeom prst="straightConnector1">
              <a:avLst/>
            </a:prstGeom>
            <a:ln w="3175">
              <a:solidFill>
                <a:schemeClr val="tx1">
                  <a:lumMod val="95000"/>
                  <a:lumOff val="5000"/>
                </a:schemeClr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 Box 221"/>
            <p:cNvSpPr txBox="1"/>
            <p:nvPr/>
          </p:nvSpPr>
          <p:spPr>
            <a:xfrm>
              <a:off x="-365711" y="2561477"/>
              <a:ext cx="862704" cy="155080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36000" tIns="0" rIns="3600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ts val="1400"/>
                </a:lnSpc>
                <a:spcAft>
                  <a:spcPts val="0"/>
                </a:spcAft>
              </a:pPr>
              <a:r>
                <a:rPr lang="en-GB" sz="1100" dirty="0">
                  <a:effectLst/>
                  <a:ea typeface="Calibri"/>
                  <a:cs typeface="Times New Roman"/>
                </a:rPr>
                <a:t>Floor filler block</a:t>
              </a:r>
              <a:endParaRPr lang="sv-SE" dirty="0">
                <a:effectLst/>
                <a:ea typeface="Calibri"/>
                <a:cs typeface="Times New Roman"/>
              </a:endParaRPr>
            </a:p>
          </p:txBody>
        </p:sp>
        <p:cxnSp>
          <p:nvCxnSpPr>
            <p:cNvPr id="27" name="Straight Arrow Connector 26"/>
            <p:cNvCxnSpPr>
              <a:stCxn id="26" idx="3"/>
            </p:cNvCxnSpPr>
            <p:nvPr/>
          </p:nvCxnSpPr>
          <p:spPr>
            <a:xfrm>
              <a:off x="496993" y="2639017"/>
              <a:ext cx="867848" cy="0"/>
            </a:xfrm>
            <a:prstGeom prst="straightConnector1">
              <a:avLst/>
            </a:prstGeom>
            <a:ln w="3175">
              <a:solidFill>
                <a:schemeClr val="tx1">
                  <a:lumMod val="95000"/>
                  <a:lumOff val="5000"/>
                </a:schemeClr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 Box 223"/>
            <p:cNvSpPr txBox="1"/>
            <p:nvPr/>
          </p:nvSpPr>
          <p:spPr>
            <a:xfrm>
              <a:off x="-365711" y="3526513"/>
              <a:ext cx="832505" cy="185117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36000" tIns="0" rIns="3600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ts val="1400"/>
                </a:lnSpc>
                <a:spcAft>
                  <a:spcPts val="0"/>
                </a:spcAft>
              </a:pPr>
              <a:r>
                <a:rPr lang="en-GB" sz="1100" dirty="0" smtClean="0">
                  <a:ea typeface="Calibri"/>
                  <a:cs typeface="Times New Roman"/>
                </a:rPr>
                <a:t>Support frame</a:t>
              </a:r>
              <a:endParaRPr lang="sv-SE" dirty="0">
                <a:effectLst/>
                <a:ea typeface="Calibri"/>
                <a:cs typeface="Times New Roman"/>
              </a:endParaRPr>
            </a:p>
          </p:txBody>
        </p:sp>
        <p:cxnSp>
          <p:nvCxnSpPr>
            <p:cNvPr id="29" name="Straight Arrow Connector 28"/>
            <p:cNvCxnSpPr>
              <a:stCxn id="28" idx="3"/>
            </p:cNvCxnSpPr>
            <p:nvPr/>
          </p:nvCxnSpPr>
          <p:spPr>
            <a:xfrm>
              <a:off x="466794" y="3619071"/>
              <a:ext cx="1055148" cy="332240"/>
            </a:xfrm>
            <a:prstGeom prst="straightConnector1">
              <a:avLst/>
            </a:prstGeom>
            <a:ln w="3175">
              <a:solidFill>
                <a:schemeClr val="tx1">
                  <a:lumMod val="95000"/>
                  <a:lumOff val="5000"/>
                </a:schemeClr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 Box 225"/>
            <p:cNvSpPr txBox="1"/>
            <p:nvPr/>
          </p:nvSpPr>
          <p:spPr>
            <a:xfrm>
              <a:off x="-282058" y="3951311"/>
              <a:ext cx="1020711" cy="155080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36000" tIns="0" rIns="3600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ts val="1400"/>
                </a:lnSpc>
                <a:spcAft>
                  <a:spcPts val="0"/>
                </a:spcAft>
              </a:pPr>
              <a:r>
                <a:rPr lang="en-GB" sz="1100" dirty="0">
                  <a:effectLst/>
                  <a:ea typeface="Calibri"/>
                  <a:cs typeface="Times New Roman"/>
                </a:rPr>
                <a:t>Rigid chain actuator</a:t>
              </a:r>
              <a:endParaRPr lang="sv-SE" dirty="0">
                <a:effectLst/>
                <a:ea typeface="Calibri"/>
                <a:cs typeface="Times New Roman"/>
              </a:endParaRPr>
            </a:p>
          </p:txBody>
        </p:sp>
        <p:cxnSp>
          <p:nvCxnSpPr>
            <p:cNvPr id="31" name="Straight Arrow Connector 30"/>
            <p:cNvCxnSpPr>
              <a:stCxn id="30" idx="3"/>
            </p:cNvCxnSpPr>
            <p:nvPr/>
          </p:nvCxnSpPr>
          <p:spPr>
            <a:xfrm>
              <a:off x="738653" y="4028851"/>
              <a:ext cx="626191" cy="0"/>
            </a:xfrm>
            <a:prstGeom prst="straightConnector1">
              <a:avLst/>
            </a:prstGeom>
            <a:ln w="3175">
              <a:solidFill>
                <a:schemeClr val="tx1">
                  <a:lumMod val="95000"/>
                  <a:lumOff val="5000"/>
                </a:schemeClr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 Box 227"/>
            <p:cNvSpPr txBox="1"/>
            <p:nvPr/>
          </p:nvSpPr>
          <p:spPr>
            <a:xfrm>
              <a:off x="-338146" y="1512756"/>
              <a:ext cx="1132887" cy="155080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36000" tIns="0" rIns="3600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ts val="1400"/>
                </a:lnSpc>
                <a:spcAft>
                  <a:spcPts val="0"/>
                </a:spcAft>
              </a:pPr>
              <a:r>
                <a:rPr lang="en-GB" sz="1100" dirty="0" smtClean="0">
                  <a:effectLst/>
                  <a:ea typeface="Calibri"/>
                  <a:cs typeface="Times New Roman"/>
                </a:rPr>
                <a:t>Bunker </a:t>
              </a:r>
              <a:r>
                <a:rPr lang="en-GB" sz="1100" dirty="0">
                  <a:effectLst/>
                  <a:ea typeface="Calibri"/>
                  <a:cs typeface="Times New Roman"/>
                </a:rPr>
                <a:t>roof support</a:t>
              </a:r>
              <a:endParaRPr lang="sv-SE" dirty="0">
                <a:effectLst/>
                <a:ea typeface="Calibri"/>
                <a:cs typeface="Times New Roman"/>
              </a:endParaRPr>
            </a:p>
          </p:txBody>
        </p:sp>
        <p:cxnSp>
          <p:nvCxnSpPr>
            <p:cNvPr id="33" name="Straight Arrow Connector 32"/>
            <p:cNvCxnSpPr>
              <a:stCxn id="32" idx="3"/>
            </p:cNvCxnSpPr>
            <p:nvPr/>
          </p:nvCxnSpPr>
          <p:spPr>
            <a:xfrm>
              <a:off x="794741" y="1590296"/>
              <a:ext cx="343484" cy="77540"/>
            </a:xfrm>
            <a:prstGeom prst="straightConnector1">
              <a:avLst/>
            </a:prstGeom>
            <a:ln w="3175">
              <a:solidFill>
                <a:schemeClr val="tx1">
                  <a:lumMod val="95000"/>
                  <a:lumOff val="5000"/>
                </a:schemeClr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Text Box 225"/>
            <p:cNvSpPr txBox="1"/>
            <p:nvPr/>
          </p:nvSpPr>
          <p:spPr>
            <a:xfrm>
              <a:off x="-308868" y="4397507"/>
              <a:ext cx="1020711" cy="155080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36000" tIns="0" rIns="3600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ts val="1400"/>
                </a:lnSpc>
                <a:spcAft>
                  <a:spcPts val="0"/>
                </a:spcAft>
              </a:pPr>
              <a:r>
                <a:rPr lang="en-GB" sz="1100" dirty="0" smtClean="0">
                  <a:effectLst/>
                  <a:ea typeface="Calibri"/>
                  <a:cs typeface="Times New Roman"/>
                </a:rPr>
                <a:t>Actuator cart on rails</a:t>
              </a:r>
              <a:endParaRPr lang="sv-SE" dirty="0">
                <a:effectLst/>
                <a:ea typeface="Calibri"/>
                <a:cs typeface="Times New Roman"/>
              </a:endParaRPr>
            </a:p>
          </p:txBody>
        </p:sp>
        <p:cxnSp>
          <p:nvCxnSpPr>
            <p:cNvPr id="65" name="Straight Arrow Connector 64"/>
            <p:cNvCxnSpPr>
              <a:stCxn id="64" idx="3"/>
            </p:cNvCxnSpPr>
            <p:nvPr/>
          </p:nvCxnSpPr>
          <p:spPr>
            <a:xfrm flipV="1">
              <a:off x="711843" y="4219052"/>
              <a:ext cx="580849" cy="255995"/>
            </a:xfrm>
            <a:prstGeom prst="straightConnector1">
              <a:avLst/>
            </a:prstGeom>
            <a:ln w="3175">
              <a:solidFill>
                <a:schemeClr val="tx1">
                  <a:lumMod val="95000"/>
                  <a:lumOff val="5000"/>
                </a:schemeClr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Text Box 219"/>
            <p:cNvSpPr txBox="1"/>
            <p:nvPr/>
          </p:nvSpPr>
          <p:spPr>
            <a:xfrm>
              <a:off x="-500803" y="2023869"/>
              <a:ext cx="1132887" cy="155080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36000" tIns="0" rIns="3600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ts val="1400"/>
                </a:lnSpc>
                <a:spcAft>
                  <a:spcPts val="0"/>
                </a:spcAft>
              </a:pPr>
              <a:r>
                <a:rPr lang="en-GB" sz="1100" dirty="0" smtClean="0">
                  <a:effectLst/>
                  <a:ea typeface="Calibri"/>
                  <a:cs typeface="Times New Roman"/>
                </a:rPr>
                <a:t>Floor fill shielding</a:t>
              </a:r>
              <a:endParaRPr lang="sv-SE" dirty="0">
                <a:effectLst/>
                <a:ea typeface="Calibri"/>
                <a:cs typeface="Times New Roman"/>
              </a:endParaRPr>
            </a:p>
          </p:txBody>
        </p:sp>
        <p:cxnSp>
          <p:nvCxnSpPr>
            <p:cNvPr id="69" name="Straight Arrow Connector 68"/>
            <p:cNvCxnSpPr>
              <a:stCxn id="68" idx="3"/>
            </p:cNvCxnSpPr>
            <p:nvPr/>
          </p:nvCxnSpPr>
          <p:spPr>
            <a:xfrm>
              <a:off x="632084" y="2101409"/>
              <a:ext cx="998576" cy="77540"/>
            </a:xfrm>
            <a:prstGeom prst="straightConnector1">
              <a:avLst/>
            </a:prstGeom>
            <a:ln w="3175">
              <a:solidFill>
                <a:schemeClr val="tx1">
                  <a:lumMod val="95000"/>
                  <a:lumOff val="5000"/>
                </a:schemeClr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2" name="Text Box 221"/>
            <p:cNvSpPr txBox="1"/>
            <p:nvPr/>
          </p:nvSpPr>
          <p:spPr>
            <a:xfrm>
              <a:off x="-437861" y="2803294"/>
              <a:ext cx="862704" cy="155080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36000" tIns="0" rIns="3600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ts val="1400"/>
                </a:lnSpc>
                <a:spcAft>
                  <a:spcPts val="0"/>
                </a:spcAft>
              </a:pPr>
              <a:r>
                <a:rPr lang="en-GB" sz="1100" dirty="0" smtClean="0">
                  <a:effectLst/>
                  <a:ea typeface="Calibri"/>
                  <a:cs typeface="Times New Roman"/>
                </a:rPr>
                <a:t>Lower shielding</a:t>
              </a:r>
            </a:p>
          </p:txBody>
        </p:sp>
        <p:cxnSp>
          <p:nvCxnSpPr>
            <p:cNvPr id="73" name="Straight Arrow Connector 72"/>
            <p:cNvCxnSpPr>
              <a:stCxn id="72" idx="3"/>
            </p:cNvCxnSpPr>
            <p:nvPr/>
          </p:nvCxnSpPr>
          <p:spPr>
            <a:xfrm>
              <a:off x="424843" y="2880834"/>
              <a:ext cx="867848" cy="77540"/>
            </a:xfrm>
            <a:prstGeom prst="straightConnector1">
              <a:avLst/>
            </a:prstGeom>
            <a:ln w="3175">
              <a:solidFill>
                <a:schemeClr val="tx1">
                  <a:lumMod val="95000"/>
                  <a:lumOff val="5000"/>
                </a:schemeClr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6" name="Text Box 221"/>
            <p:cNvSpPr txBox="1"/>
            <p:nvPr/>
          </p:nvSpPr>
          <p:spPr>
            <a:xfrm>
              <a:off x="-498510" y="3068552"/>
              <a:ext cx="995236" cy="155080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36000" tIns="0" rIns="3600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ts val="1400"/>
                </a:lnSpc>
                <a:spcAft>
                  <a:spcPts val="0"/>
                </a:spcAft>
              </a:pPr>
              <a:r>
                <a:rPr lang="en-GB" sz="1100" dirty="0" smtClean="0">
                  <a:ea typeface="Calibri"/>
                  <a:cs typeface="Times New Roman"/>
                </a:rPr>
                <a:t>Shutter cask on cart</a:t>
              </a:r>
              <a:endParaRPr lang="en-GB" sz="1100" dirty="0" smtClean="0">
                <a:effectLst/>
                <a:ea typeface="Calibri"/>
                <a:cs typeface="Times New Roman"/>
              </a:endParaRPr>
            </a:p>
          </p:txBody>
        </p:sp>
        <p:cxnSp>
          <p:nvCxnSpPr>
            <p:cNvPr id="77" name="Straight Arrow Connector 76"/>
            <p:cNvCxnSpPr>
              <a:stCxn id="76" idx="3"/>
            </p:cNvCxnSpPr>
            <p:nvPr/>
          </p:nvCxnSpPr>
          <p:spPr>
            <a:xfrm>
              <a:off x="496726" y="3146092"/>
              <a:ext cx="298015" cy="77540"/>
            </a:xfrm>
            <a:prstGeom prst="straightConnector1">
              <a:avLst/>
            </a:prstGeom>
            <a:ln w="3175">
              <a:solidFill>
                <a:schemeClr val="tx1">
                  <a:lumMod val="95000"/>
                  <a:lumOff val="5000"/>
                </a:schemeClr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8035473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Light Shutter System</a:t>
            </a:r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532656"/>
          </a:xfrm>
        </p:spPr>
        <p:txBody>
          <a:bodyPr>
            <a:normAutofit fontScale="55000" lnSpcReduction="20000"/>
          </a:bodyPr>
          <a:lstStyle/>
          <a:p>
            <a:pPr marL="0" indent="0" algn="ctr">
              <a:buNone/>
            </a:pPr>
            <a:r>
              <a:rPr lang="en-US" dirty="0" smtClean="0">
                <a:solidFill>
                  <a:schemeClr val="tx1"/>
                </a:solidFill>
              </a:rPr>
              <a:t>Different configurations of BBGH, GBS, NBS possible</a:t>
            </a:r>
          </a:p>
          <a:p>
            <a:pPr marL="0" indent="0" algn="ctr">
              <a:buNone/>
            </a:pPr>
            <a:r>
              <a:rPr lang="en-US" dirty="0" smtClean="0">
                <a:solidFill>
                  <a:schemeClr val="tx1"/>
                </a:solidFill>
              </a:rPr>
              <a:t>Use cases described in ESS-0044607</a:t>
            </a:r>
            <a:endParaRPr lang="sv-SE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5</a:t>
            </a:fld>
            <a:endParaRPr lang="sv-SE" dirty="0"/>
          </a:p>
        </p:txBody>
      </p:sp>
      <p:pic>
        <p:nvPicPr>
          <p:cNvPr id="2051" name="Picture 3" descr="C:\tmp\N sector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00" r="22488"/>
          <a:stretch/>
        </p:blipFill>
        <p:spPr bwMode="auto">
          <a:xfrm>
            <a:off x="42380" y="2132856"/>
            <a:ext cx="4392103" cy="4626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tmp\N sector transl shielding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46" r="22551"/>
          <a:stretch/>
        </p:blipFill>
        <p:spPr bwMode="auto">
          <a:xfrm>
            <a:off x="4789277" y="2130804"/>
            <a:ext cx="4323841" cy="4628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208"/>
          <p:cNvSpPr txBox="1"/>
          <p:nvPr/>
        </p:nvSpPr>
        <p:spPr>
          <a:xfrm>
            <a:off x="35496" y="6417332"/>
            <a:ext cx="576064" cy="360040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36000" tIns="0" rIns="3600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ts val="1400"/>
              </a:lnSpc>
              <a:spcAft>
                <a:spcPts val="0"/>
              </a:spcAft>
            </a:pPr>
            <a:r>
              <a:rPr lang="en-GB" sz="1100" dirty="0" smtClean="0">
                <a:effectLst/>
                <a:ea typeface="Calibri"/>
                <a:cs typeface="Times New Roman"/>
              </a:rPr>
              <a:t>Case</a:t>
            </a:r>
          </a:p>
          <a:p>
            <a:pPr>
              <a:lnSpc>
                <a:spcPts val="1400"/>
              </a:lnSpc>
              <a:spcAft>
                <a:spcPts val="0"/>
              </a:spcAft>
            </a:pPr>
            <a:r>
              <a:rPr lang="en-GB" sz="1100" dirty="0" smtClean="0">
                <a:ea typeface="Calibri"/>
                <a:cs typeface="Times New Roman"/>
              </a:rPr>
              <a:t>3.3.1, 1)</a:t>
            </a:r>
            <a:endParaRPr lang="sv-SE" dirty="0">
              <a:effectLst/>
              <a:ea typeface="Calibri"/>
              <a:cs typeface="Times New Roman"/>
            </a:endParaRPr>
          </a:p>
        </p:txBody>
      </p:sp>
      <p:sp>
        <p:nvSpPr>
          <p:cNvPr id="15" name="Text Box 208"/>
          <p:cNvSpPr txBox="1"/>
          <p:nvPr/>
        </p:nvSpPr>
        <p:spPr>
          <a:xfrm>
            <a:off x="1259632" y="6381328"/>
            <a:ext cx="576064" cy="360040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36000" tIns="0" rIns="3600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ts val="1400"/>
              </a:lnSpc>
              <a:spcAft>
                <a:spcPts val="0"/>
              </a:spcAft>
            </a:pPr>
            <a:r>
              <a:rPr lang="en-GB" sz="1100" dirty="0" smtClean="0">
                <a:effectLst/>
                <a:ea typeface="Calibri"/>
                <a:cs typeface="Times New Roman"/>
              </a:rPr>
              <a:t>Case</a:t>
            </a:r>
          </a:p>
          <a:p>
            <a:pPr>
              <a:lnSpc>
                <a:spcPts val="1400"/>
              </a:lnSpc>
              <a:spcAft>
                <a:spcPts val="0"/>
              </a:spcAft>
            </a:pPr>
            <a:r>
              <a:rPr lang="en-GB" sz="1100" dirty="0" smtClean="0">
                <a:ea typeface="Calibri"/>
                <a:cs typeface="Times New Roman"/>
              </a:rPr>
              <a:t>3.3.1, 3)</a:t>
            </a:r>
            <a:endParaRPr lang="sv-SE" dirty="0">
              <a:effectLst/>
              <a:ea typeface="Calibri"/>
              <a:cs typeface="Times New Roman"/>
            </a:endParaRPr>
          </a:p>
        </p:txBody>
      </p:sp>
      <p:sp>
        <p:nvSpPr>
          <p:cNvPr id="16" name="Text Box 208"/>
          <p:cNvSpPr txBox="1"/>
          <p:nvPr/>
        </p:nvSpPr>
        <p:spPr>
          <a:xfrm>
            <a:off x="1835696" y="6073824"/>
            <a:ext cx="576064" cy="360040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36000" tIns="0" rIns="3600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ts val="1400"/>
              </a:lnSpc>
              <a:spcAft>
                <a:spcPts val="0"/>
              </a:spcAft>
            </a:pPr>
            <a:r>
              <a:rPr lang="en-GB" sz="1100" dirty="0" smtClean="0">
                <a:effectLst/>
                <a:ea typeface="Calibri"/>
                <a:cs typeface="Times New Roman"/>
              </a:rPr>
              <a:t>Case</a:t>
            </a:r>
          </a:p>
          <a:p>
            <a:pPr>
              <a:lnSpc>
                <a:spcPts val="1400"/>
              </a:lnSpc>
              <a:spcAft>
                <a:spcPts val="0"/>
              </a:spcAft>
            </a:pPr>
            <a:r>
              <a:rPr lang="en-GB" sz="1100" dirty="0" smtClean="0">
                <a:ea typeface="Calibri"/>
                <a:cs typeface="Times New Roman"/>
              </a:rPr>
              <a:t>3.3.1, 4)</a:t>
            </a:r>
            <a:endParaRPr lang="sv-SE" dirty="0">
              <a:effectLst/>
              <a:ea typeface="Calibri"/>
              <a:cs typeface="Times New Roman"/>
            </a:endParaRPr>
          </a:p>
        </p:txBody>
      </p:sp>
      <p:sp>
        <p:nvSpPr>
          <p:cNvPr id="17" name="Text Box 208"/>
          <p:cNvSpPr txBox="1"/>
          <p:nvPr/>
        </p:nvSpPr>
        <p:spPr>
          <a:xfrm>
            <a:off x="2411760" y="6428828"/>
            <a:ext cx="576064" cy="360040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36000" tIns="0" rIns="3600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ts val="1400"/>
              </a:lnSpc>
              <a:spcAft>
                <a:spcPts val="0"/>
              </a:spcAft>
            </a:pPr>
            <a:r>
              <a:rPr lang="en-GB" sz="1100" dirty="0" smtClean="0">
                <a:effectLst/>
                <a:ea typeface="Calibri"/>
                <a:cs typeface="Times New Roman"/>
              </a:rPr>
              <a:t>Case</a:t>
            </a:r>
          </a:p>
          <a:p>
            <a:pPr>
              <a:lnSpc>
                <a:spcPts val="1400"/>
              </a:lnSpc>
              <a:spcAft>
                <a:spcPts val="0"/>
              </a:spcAft>
            </a:pPr>
            <a:r>
              <a:rPr lang="en-GB" sz="1100" dirty="0" smtClean="0">
                <a:ea typeface="Calibri"/>
                <a:cs typeface="Times New Roman"/>
              </a:rPr>
              <a:t>3.3.4, 1)</a:t>
            </a:r>
            <a:endParaRPr lang="sv-SE" dirty="0">
              <a:effectLst/>
              <a:ea typeface="Calibri"/>
              <a:cs typeface="Times New Roman"/>
            </a:endParaRPr>
          </a:p>
        </p:txBody>
      </p:sp>
      <p:sp>
        <p:nvSpPr>
          <p:cNvPr id="18" name="Text Box 208"/>
          <p:cNvSpPr txBox="1"/>
          <p:nvPr/>
        </p:nvSpPr>
        <p:spPr>
          <a:xfrm>
            <a:off x="2987824" y="6021288"/>
            <a:ext cx="576064" cy="360040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36000" tIns="0" rIns="3600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ts val="1400"/>
              </a:lnSpc>
              <a:spcAft>
                <a:spcPts val="0"/>
              </a:spcAft>
            </a:pPr>
            <a:r>
              <a:rPr lang="en-GB" sz="1100" dirty="0" smtClean="0">
                <a:effectLst/>
                <a:ea typeface="Calibri"/>
                <a:cs typeface="Times New Roman"/>
              </a:rPr>
              <a:t>Case</a:t>
            </a:r>
          </a:p>
          <a:p>
            <a:pPr>
              <a:lnSpc>
                <a:spcPts val="1400"/>
              </a:lnSpc>
              <a:spcAft>
                <a:spcPts val="0"/>
              </a:spcAft>
            </a:pPr>
            <a:r>
              <a:rPr lang="en-GB" sz="1100" dirty="0" smtClean="0">
                <a:ea typeface="Calibri"/>
                <a:cs typeface="Times New Roman"/>
              </a:rPr>
              <a:t>3.3.4, 2)</a:t>
            </a:r>
            <a:endParaRPr lang="sv-SE" dirty="0">
              <a:effectLst/>
              <a:ea typeface="Calibri"/>
              <a:cs typeface="Times New Roman"/>
            </a:endParaRPr>
          </a:p>
        </p:txBody>
      </p:sp>
      <p:sp>
        <p:nvSpPr>
          <p:cNvPr id="19" name="Text Box 208"/>
          <p:cNvSpPr txBox="1"/>
          <p:nvPr/>
        </p:nvSpPr>
        <p:spPr>
          <a:xfrm>
            <a:off x="3858419" y="6381328"/>
            <a:ext cx="576064" cy="360040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36000" tIns="0" rIns="3600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ts val="1400"/>
              </a:lnSpc>
              <a:spcAft>
                <a:spcPts val="0"/>
              </a:spcAft>
            </a:pPr>
            <a:r>
              <a:rPr lang="en-GB" sz="1100" dirty="0" smtClean="0">
                <a:effectLst/>
                <a:ea typeface="Calibri"/>
                <a:cs typeface="Times New Roman"/>
              </a:rPr>
              <a:t>Case</a:t>
            </a:r>
          </a:p>
          <a:p>
            <a:pPr>
              <a:lnSpc>
                <a:spcPts val="1400"/>
              </a:lnSpc>
              <a:spcAft>
                <a:spcPts val="0"/>
              </a:spcAft>
            </a:pPr>
            <a:r>
              <a:rPr lang="en-GB" sz="1100" dirty="0" smtClean="0">
                <a:ea typeface="Calibri"/>
                <a:cs typeface="Times New Roman"/>
              </a:rPr>
              <a:t>3.3.1, 5)</a:t>
            </a:r>
            <a:endParaRPr lang="sv-SE" dirty="0">
              <a:effectLst/>
              <a:ea typeface="Calibri"/>
              <a:cs typeface="Times New Roman"/>
            </a:endParaRPr>
          </a:p>
        </p:txBody>
      </p:sp>
      <p:sp>
        <p:nvSpPr>
          <p:cNvPr id="20" name="Text Box 208"/>
          <p:cNvSpPr txBox="1"/>
          <p:nvPr/>
        </p:nvSpPr>
        <p:spPr>
          <a:xfrm>
            <a:off x="4789277" y="6387263"/>
            <a:ext cx="576064" cy="360040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36000" tIns="0" rIns="3600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ts val="1400"/>
              </a:lnSpc>
              <a:spcAft>
                <a:spcPts val="0"/>
              </a:spcAft>
            </a:pPr>
            <a:r>
              <a:rPr lang="en-GB" sz="1100" dirty="0" smtClean="0">
                <a:effectLst/>
                <a:ea typeface="Calibri"/>
                <a:cs typeface="Times New Roman"/>
              </a:rPr>
              <a:t>Case</a:t>
            </a:r>
          </a:p>
          <a:p>
            <a:pPr>
              <a:lnSpc>
                <a:spcPts val="1400"/>
              </a:lnSpc>
              <a:spcAft>
                <a:spcPts val="0"/>
              </a:spcAft>
            </a:pPr>
            <a:r>
              <a:rPr lang="en-GB" sz="1100" dirty="0" smtClean="0">
                <a:ea typeface="Calibri"/>
                <a:cs typeface="Times New Roman"/>
              </a:rPr>
              <a:t>3.3.1, 1)</a:t>
            </a:r>
            <a:endParaRPr lang="sv-SE" dirty="0">
              <a:effectLst/>
              <a:ea typeface="Calibri"/>
              <a:cs typeface="Times New Roman"/>
            </a:endParaRPr>
          </a:p>
        </p:txBody>
      </p:sp>
      <p:sp>
        <p:nvSpPr>
          <p:cNvPr id="21" name="Text Box 208"/>
          <p:cNvSpPr txBox="1"/>
          <p:nvPr/>
        </p:nvSpPr>
        <p:spPr>
          <a:xfrm>
            <a:off x="6013413" y="6351259"/>
            <a:ext cx="576064" cy="360040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36000" tIns="0" rIns="3600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ts val="1400"/>
              </a:lnSpc>
              <a:spcAft>
                <a:spcPts val="0"/>
              </a:spcAft>
            </a:pPr>
            <a:r>
              <a:rPr lang="en-GB" sz="1100" dirty="0" smtClean="0">
                <a:effectLst/>
                <a:ea typeface="Calibri"/>
                <a:cs typeface="Times New Roman"/>
              </a:rPr>
              <a:t>Case</a:t>
            </a:r>
          </a:p>
          <a:p>
            <a:pPr>
              <a:lnSpc>
                <a:spcPts val="1400"/>
              </a:lnSpc>
              <a:spcAft>
                <a:spcPts val="0"/>
              </a:spcAft>
            </a:pPr>
            <a:r>
              <a:rPr lang="en-GB" sz="1100" dirty="0" smtClean="0">
                <a:ea typeface="Calibri"/>
                <a:cs typeface="Times New Roman"/>
              </a:rPr>
              <a:t>3.3.1, 3)</a:t>
            </a:r>
            <a:endParaRPr lang="sv-SE" dirty="0">
              <a:effectLst/>
              <a:ea typeface="Calibri"/>
              <a:cs typeface="Times New Roman"/>
            </a:endParaRPr>
          </a:p>
        </p:txBody>
      </p:sp>
      <p:sp>
        <p:nvSpPr>
          <p:cNvPr id="22" name="Text Box 208"/>
          <p:cNvSpPr txBox="1"/>
          <p:nvPr/>
        </p:nvSpPr>
        <p:spPr>
          <a:xfrm>
            <a:off x="6589477" y="6043755"/>
            <a:ext cx="576064" cy="360040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36000" tIns="0" rIns="3600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ts val="1400"/>
              </a:lnSpc>
              <a:spcAft>
                <a:spcPts val="0"/>
              </a:spcAft>
            </a:pPr>
            <a:r>
              <a:rPr lang="en-GB" sz="1100" dirty="0" smtClean="0">
                <a:effectLst/>
                <a:ea typeface="Calibri"/>
                <a:cs typeface="Times New Roman"/>
              </a:rPr>
              <a:t>Case</a:t>
            </a:r>
          </a:p>
          <a:p>
            <a:pPr>
              <a:lnSpc>
                <a:spcPts val="1400"/>
              </a:lnSpc>
              <a:spcAft>
                <a:spcPts val="0"/>
              </a:spcAft>
            </a:pPr>
            <a:r>
              <a:rPr lang="en-GB" sz="1100" dirty="0" smtClean="0">
                <a:ea typeface="Calibri"/>
                <a:cs typeface="Times New Roman"/>
              </a:rPr>
              <a:t>3.3.1, 4)</a:t>
            </a:r>
            <a:endParaRPr lang="sv-SE" dirty="0">
              <a:effectLst/>
              <a:ea typeface="Calibri"/>
              <a:cs typeface="Times New Roman"/>
            </a:endParaRPr>
          </a:p>
        </p:txBody>
      </p:sp>
      <p:sp>
        <p:nvSpPr>
          <p:cNvPr id="23" name="Text Box 208"/>
          <p:cNvSpPr txBox="1"/>
          <p:nvPr/>
        </p:nvSpPr>
        <p:spPr>
          <a:xfrm>
            <a:off x="7165541" y="6398759"/>
            <a:ext cx="576064" cy="360040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36000" tIns="0" rIns="3600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ts val="1400"/>
              </a:lnSpc>
              <a:spcAft>
                <a:spcPts val="0"/>
              </a:spcAft>
            </a:pPr>
            <a:r>
              <a:rPr lang="en-GB" sz="1100" dirty="0" smtClean="0">
                <a:effectLst/>
                <a:ea typeface="Calibri"/>
                <a:cs typeface="Times New Roman"/>
              </a:rPr>
              <a:t>Case</a:t>
            </a:r>
          </a:p>
          <a:p>
            <a:pPr>
              <a:lnSpc>
                <a:spcPts val="1400"/>
              </a:lnSpc>
              <a:spcAft>
                <a:spcPts val="0"/>
              </a:spcAft>
            </a:pPr>
            <a:r>
              <a:rPr lang="en-GB" sz="1100" dirty="0" smtClean="0">
                <a:ea typeface="Calibri"/>
                <a:cs typeface="Times New Roman"/>
              </a:rPr>
              <a:t>3.3.4, 1)</a:t>
            </a:r>
            <a:endParaRPr lang="sv-SE" dirty="0">
              <a:effectLst/>
              <a:ea typeface="Calibri"/>
              <a:cs typeface="Times New Roman"/>
            </a:endParaRPr>
          </a:p>
        </p:txBody>
      </p:sp>
      <p:sp>
        <p:nvSpPr>
          <p:cNvPr id="24" name="Text Box 208"/>
          <p:cNvSpPr txBox="1"/>
          <p:nvPr/>
        </p:nvSpPr>
        <p:spPr>
          <a:xfrm>
            <a:off x="7741605" y="5991219"/>
            <a:ext cx="576064" cy="360040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36000" tIns="0" rIns="3600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ts val="1400"/>
              </a:lnSpc>
              <a:spcAft>
                <a:spcPts val="0"/>
              </a:spcAft>
            </a:pPr>
            <a:r>
              <a:rPr lang="en-GB" sz="1100" dirty="0" smtClean="0">
                <a:effectLst/>
                <a:ea typeface="Calibri"/>
                <a:cs typeface="Times New Roman"/>
              </a:rPr>
              <a:t>Case</a:t>
            </a:r>
          </a:p>
          <a:p>
            <a:pPr>
              <a:lnSpc>
                <a:spcPts val="1400"/>
              </a:lnSpc>
              <a:spcAft>
                <a:spcPts val="0"/>
              </a:spcAft>
            </a:pPr>
            <a:r>
              <a:rPr lang="en-GB" sz="1100" dirty="0" smtClean="0">
                <a:ea typeface="Calibri"/>
                <a:cs typeface="Times New Roman"/>
              </a:rPr>
              <a:t>3.3.4, 2)</a:t>
            </a:r>
            <a:endParaRPr lang="sv-SE" dirty="0">
              <a:effectLst/>
              <a:ea typeface="Calibri"/>
              <a:cs typeface="Times New Roman"/>
            </a:endParaRPr>
          </a:p>
        </p:txBody>
      </p:sp>
      <p:sp>
        <p:nvSpPr>
          <p:cNvPr id="25" name="Text Box 208"/>
          <p:cNvSpPr txBox="1"/>
          <p:nvPr/>
        </p:nvSpPr>
        <p:spPr>
          <a:xfrm>
            <a:off x="8567936" y="6417387"/>
            <a:ext cx="576064" cy="360040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36000" tIns="0" rIns="3600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ts val="1400"/>
              </a:lnSpc>
              <a:spcAft>
                <a:spcPts val="0"/>
              </a:spcAft>
            </a:pPr>
            <a:r>
              <a:rPr lang="en-GB" sz="1100" dirty="0" smtClean="0">
                <a:effectLst/>
                <a:ea typeface="Calibri"/>
                <a:cs typeface="Times New Roman"/>
              </a:rPr>
              <a:t>Case</a:t>
            </a:r>
          </a:p>
          <a:p>
            <a:pPr>
              <a:lnSpc>
                <a:spcPts val="1400"/>
              </a:lnSpc>
              <a:spcAft>
                <a:spcPts val="0"/>
              </a:spcAft>
            </a:pPr>
            <a:r>
              <a:rPr lang="en-GB" sz="1100" dirty="0" smtClean="0">
                <a:ea typeface="Calibri"/>
                <a:cs typeface="Times New Roman"/>
              </a:rPr>
              <a:t>3.3.1, 5)</a:t>
            </a:r>
            <a:endParaRPr lang="sv-SE" dirty="0">
              <a:effectLst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5886826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tmp\BBGH single height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85" r="44962" b="11081"/>
          <a:stretch/>
        </p:blipFill>
        <p:spPr bwMode="auto">
          <a:xfrm>
            <a:off x="1979713" y="1437496"/>
            <a:ext cx="2904660" cy="5420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NB sealing and BBG</a:t>
            </a:r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6</a:t>
            </a:fld>
            <a:endParaRPr lang="sv-SE" dirty="0"/>
          </a:p>
        </p:txBody>
      </p:sp>
      <p:grpSp>
        <p:nvGrpSpPr>
          <p:cNvPr id="55" name="Group 54"/>
          <p:cNvGrpSpPr/>
          <p:nvPr/>
        </p:nvGrpSpPr>
        <p:grpSpPr>
          <a:xfrm>
            <a:off x="180500" y="1623913"/>
            <a:ext cx="4245423" cy="4953498"/>
            <a:chOff x="-985520" y="91659"/>
            <a:chExt cx="3380572" cy="3943937"/>
          </a:xfrm>
        </p:grpSpPr>
        <p:sp>
          <p:nvSpPr>
            <p:cNvPr id="58" name="Text Box 42"/>
            <p:cNvSpPr txBox="1"/>
            <p:nvPr/>
          </p:nvSpPr>
          <p:spPr>
            <a:xfrm>
              <a:off x="-985520" y="91659"/>
              <a:ext cx="1317106" cy="203200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36000" tIns="0" rIns="3600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ts val="1400"/>
                </a:lnSpc>
                <a:spcAft>
                  <a:spcPts val="1200"/>
                </a:spcAft>
              </a:pPr>
              <a:r>
                <a:rPr lang="en-GB" sz="900" dirty="0">
                  <a:effectLst/>
                  <a:ea typeface="Calibri"/>
                  <a:cs typeface="Times New Roman"/>
                </a:rPr>
                <a:t>He leak-testing connector</a:t>
              </a:r>
              <a:endParaRPr lang="sv-SE" sz="1200" dirty="0">
                <a:effectLst/>
                <a:ea typeface="Calibri"/>
                <a:cs typeface="Times New Roman"/>
              </a:endParaRPr>
            </a:p>
          </p:txBody>
        </p:sp>
        <p:sp>
          <p:nvSpPr>
            <p:cNvPr id="59" name="Text Box 45"/>
            <p:cNvSpPr txBox="1"/>
            <p:nvPr/>
          </p:nvSpPr>
          <p:spPr>
            <a:xfrm>
              <a:off x="-985520" y="406538"/>
              <a:ext cx="1198880" cy="203200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36000" tIns="0" rIns="3600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ts val="1400"/>
                </a:lnSpc>
                <a:spcAft>
                  <a:spcPts val="1200"/>
                </a:spcAft>
              </a:pPr>
              <a:r>
                <a:rPr lang="en-GB" sz="900">
                  <a:effectLst/>
                  <a:ea typeface="Calibri"/>
                  <a:cs typeface="Times New Roman"/>
                </a:rPr>
                <a:t>Compression spider</a:t>
              </a:r>
              <a:endParaRPr lang="sv-SE" sz="1200">
                <a:effectLst/>
                <a:ea typeface="Calibri"/>
                <a:cs typeface="Times New Roman"/>
              </a:endParaRPr>
            </a:p>
          </p:txBody>
        </p:sp>
        <p:sp>
          <p:nvSpPr>
            <p:cNvPr id="60" name="Text Box 46"/>
            <p:cNvSpPr txBox="1"/>
            <p:nvPr/>
          </p:nvSpPr>
          <p:spPr>
            <a:xfrm>
              <a:off x="-985520" y="731575"/>
              <a:ext cx="1353693" cy="203200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36000" tIns="0" rIns="3600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ts val="1400"/>
                </a:lnSpc>
                <a:spcAft>
                  <a:spcPts val="1200"/>
                </a:spcAft>
              </a:pPr>
              <a:r>
                <a:rPr lang="en-GB" sz="900" dirty="0">
                  <a:effectLst/>
                  <a:ea typeface="Calibri"/>
                  <a:cs typeface="Times New Roman"/>
                </a:rPr>
                <a:t>Bridge </a:t>
              </a:r>
              <a:r>
                <a:rPr lang="en-GB" sz="900" dirty="0" smtClean="0">
                  <a:effectLst/>
                  <a:ea typeface="Calibri"/>
                  <a:cs typeface="Times New Roman"/>
                </a:rPr>
                <a:t>Beam </a:t>
              </a:r>
              <a:r>
                <a:rPr lang="en-GB" sz="900" dirty="0">
                  <a:effectLst/>
                  <a:ea typeface="Calibri"/>
                  <a:cs typeface="Times New Roman"/>
                </a:rPr>
                <a:t>Guide </a:t>
              </a:r>
              <a:r>
                <a:rPr lang="en-GB" sz="900" dirty="0" smtClean="0">
                  <a:ea typeface="Calibri"/>
                  <a:cs typeface="Times New Roman"/>
                </a:rPr>
                <a:t>Holder</a:t>
              </a:r>
              <a:endParaRPr lang="sv-SE" sz="1200" dirty="0">
                <a:effectLst/>
                <a:ea typeface="Calibri"/>
                <a:cs typeface="Times New Roman"/>
              </a:endParaRPr>
            </a:p>
          </p:txBody>
        </p:sp>
        <p:sp>
          <p:nvSpPr>
            <p:cNvPr id="61" name="Text Box 47"/>
            <p:cNvSpPr txBox="1"/>
            <p:nvPr/>
          </p:nvSpPr>
          <p:spPr>
            <a:xfrm>
              <a:off x="-985520" y="1076926"/>
              <a:ext cx="1317106" cy="203200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36000" tIns="0" rIns="3600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ts val="1400"/>
                </a:lnSpc>
                <a:spcAft>
                  <a:spcPts val="1200"/>
                </a:spcAft>
              </a:pPr>
              <a:r>
                <a:rPr lang="en-GB" sz="900" dirty="0">
                  <a:effectLst/>
                  <a:ea typeface="Calibri"/>
                  <a:cs typeface="Times New Roman"/>
                </a:rPr>
                <a:t>Bridge Beam </a:t>
              </a:r>
              <a:r>
                <a:rPr lang="en-GB" sz="900" dirty="0" smtClean="0">
                  <a:effectLst/>
                  <a:ea typeface="Calibri"/>
                  <a:cs typeface="Times New Roman"/>
                </a:rPr>
                <a:t>Guide</a:t>
              </a:r>
              <a:endParaRPr lang="sv-SE" sz="1200" dirty="0">
                <a:effectLst/>
                <a:ea typeface="Calibri"/>
                <a:cs typeface="Times New Roman"/>
              </a:endParaRPr>
            </a:p>
          </p:txBody>
        </p:sp>
        <p:sp>
          <p:nvSpPr>
            <p:cNvPr id="62" name="Text Box 48"/>
            <p:cNvSpPr txBox="1"/>
            <p:nvPr/>
          </p:nvSpPr>
          <p:spPr>
            <a:xfrm>
              <a:off x="-985520" y="1371490"/>
              <a:ext cx="1198880" cy="203200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36000" tIns="0" rIns="3600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ts val="1400"/>
                </a:lnSpc>
                <a:spcAft>
                  <a:spcPts val="1200"/>
                </a:spcAft>
              </a:pPr>
              <a:r>
                <a:rPr lang="en-GB" sz="900" dirty="0" smtClean="0">
                  <a:effectLst/>
                  <a:ea typeface="Calibri"/>
                  <a:cs typeface="Times New Roman"/>
                </a:rPr>
                <a:t>Guide</a:t>
              </a:r>
              <a:endParaRPr lang="sv-SE" sz="1200" dirty="0">
                <a:effectLst/>
                <a:ea typeface="Calibri"/>
                <a:cs typeface="Times New Roman"/>
              </a:endParaRPr>
            </a:p>
          </p:txBody>
        </p:sp>
        <p:sp>
          <p:nvSpPr>
            <p:cNvPr id="63" name="Text Box 49"/>
            <p:cNvSpPr txBox="1"/>
            <p:nvPr/>
          </p:nvSpPr>
          <p:spPr>
            <a:xfrm>
              <a:off x="-985520" y="1706684"/>
              <a:ext cx="1198880" cy="203200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36000" tIns="0" rIns="3600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ts val="1400"/>
                </a:lnSpc>
                <a:spcAft>
                  <a:spcPts val="1200"/>
                </a:spcAft>
              </a:pPr>
              <a:r>
                <a:rPr lang="en-GB" sz="900">
                  <a:effectLst/>
                  <a:ea typeface="Calibri"/>
                  <a:cs typeface="Times New Roman"/>
                </a:rPr>
                <a:t>Alignment assys</a:t>
              </a:r>
              <a:endParaRPr lang="sv-SE" sz="1200">
                <a:effectLst/>
                <a:ea typeface="Calibri"/>
                <a:cs typeface="Times New Roman"/>
              </a:endParaRPr>
            </a:p>
          </p:txBody>
        </p:sp>
        <p:sp>
          <p:nvSpPr>
            <p:cNvPr id="64" name="Text Box 50"/>
            <p:cNvSpPr txBox="1"/>
            <p:nvPr/>
          </p:nvSpPr>
          <p:spPr>
            <a:xfrm>
              <a:off x="-985520" y="3832396"/>
              <a:ext cx="1198880" cy="203200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36000" tIns="0" rIns="3600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ts val="1400"/>
                </a:lnSpc>
                <a:spcAft>
                  <a:spcPts val="1200"/>
                </a:spcAft>
              </a:pPr>
              <a:r>
                <a:rPr lang="en-GB" sz="900" dirty="0">
                  <a:effectLst/>
                  <a:ea typeface="Calibri"/>
                  <a:cs typeface="Times New Roman"/>
                </a:rPr>
                <a:t>Shutter guide rails</a:t>
              </a:r>
              <a:endParaRPr lang="sv-SE" sz="1200" dirty="0">
                <a:effectLst/>
                <a:ea typeface="Calibri"/>
                <a:cs typeface="Times New Roman"/>
              </a:endParaRPr>
            </a:p>
          </p:txBody>
        </p:sp>
        <p:cxnSp>
          <p:nvCxnSpPr>
            <p:cNvPr id="66" name="Straight Arrow Connector 65"/>
            <p:cNvCxnSpPr>
              <a:stCxn id="58" idx="3"/>
            </p:cNvCxnSpPr>
            <p:nvPr/>
          </p:nvCxnSpPr>
          <p:spPr>
            <a:xfrm>
              <a:off x="331586" y="193260"/>
              <a:ext cx="2063466" cy="133056"/>
            </a:xfrm>
            <a:prstGeom prst="straightConnector1">
              <a:avLst/>
            </a:prstGeom>
            <a:ln w="3175">
              <a:solidFill>
                <a:schemeClr val="tx1">
                  <a:lumMod val="95000"/>
                  <a:lumOff val="5000"/>
                </a:schemeClr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Arrow Connector 66"/>
            <p:cNvCxnSpPr>
              <a:stCxn id="59" idx="3"/>
            </p:cNvCxnSpPr>
            <p:nvPr/>
          </p:nvCxnSpPr>
          <p:spPr>
            <a:xfrm flipV="1">
              <a:off x="213360" y="406538"/>
              <a:ext cx="1390279" cy="101601"/>
            </a:xfrm>
            <a:prstGeom prst="straightConnector1">
              <a:avLst/>
            </a:prstGeom>
            <a:ln w="3175">
              <a:solidFill>
                <a:schemeClr val="tx1">
                  <a:lumMod val="95000"/>
                  <a:lumOff val="5000"/>
                </a:schemeClr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Arrow Connector 67"/>
            <p:cNvCxnSpPr>
              <a:stCxn id="60" idx="3"/>
            </p:cNvCxnSpPr>
            <p:nvPr/>
          </p:nvCxnSpPr>
          <p:spPr>
            <a:xfrm>
              <a:off x="368173" y="833176"/>
              <a:ext cx="635257" cy="189449"/>
            </a:xfrm>
            <a:prstGeom prst="straightConnector1">
              <a:avLst/>
            </a:prstGeom>
            <a:ln w="3175">
              <a:solidFill>
                <a:schemeClr val="tx1">
                  <a:lumMod val="95000"/>
                  <a:lumOff val="5000"/>
                </a:schemeClr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Arrow Connector 68"/>
            <p:cNvCxnSpPr>
              <a:stCxn id="61" idx="3"/>
            </p:cNvCxnSpPr>
            <p:nvPr/>
          </p:nvCxnSpPr>
          <p:spPr>
            <a:xfrm>
              <a:off x="331586" y="1178527"/>
              <a:ext cx="858762" cy="294563"/>
            </a:xfrm>
            <a:prstGeom prst="straightConnector1">
              <a:avLst/>
            </a:prstGeom>
            <a:ln w="3175">
              <a:solidFill>
                <a:schemeClr val="tx1">
                  <a:lumMod val="95000"/>
                  <a:lumOff val="5000"/>
                </a:schemeClr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Arrow Connector 70"/>
            <p:cNvCxnSpPr>
              <a:stCxn id="62" idx="3"/>
            </p:cNvCxnSpPr>
            <p:nvPr/>
          </p:nvCxnSpPr>
          <p:spPr>
            <a:xfrm>
              <a:off x="213360" y="1473091"/>
              <a:ext cx="1034328" cy="109684"/>
            </a:xfrm>
            <a:prstGeom prst="straightConnector1">
              <a:avLst/>
            </a:prstGeom>
            <a:ln w="3175">
              <a:solidFill>
                <a:schemeClr val="tx1">
                  <a:lumMod val="95000"/>
                  <a:lumOff val="5000"/>
                </a:schemeClr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Arrow Connector 71"/>
            <p:cNvCxnSpPr>
              <a:stCxn id="63" idx="3"/>
            </p:cNvCxnSpPr>
            <p:nvPr/>
          </p:nvCxnSpPr>
          <p:spPr>
            <a:xfrm flipV="1">
              <a:off x="213360" y="1673136"/>
              <a:ext cx="1691437" cy="135149"/>
            </a:xfrm>
            <a:prstGeom prst="straightConnector1">
              <a:avLst/>
            </a:prstGeom>
            <a:ln w="3175">
              <a:solidFill>
                <a:schemeClr val="tx1">
                  <a:lumMod val="95000"/>
                  <a:lumOff val="5000"/>
                </a:schemeClr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Arrow Connector 72"/>
            <p:cNvCxnSpPr>
              <a:stCxn id="63" idx="3"/>
            </p:cNvCxnSpPr>
            <p:nvPr/>
          </p:nvCxnSpPr>
          <p:spPr>
            <a:xfrm>
              <a:off x="213360" y="1808285"/>
              <a:ext cx="1495266" cy="1"/>
            </a:xfrm>
            <a:prstGeom prst="straightConnector1">
              <a:avLst/>
            </a:prstGeom>
            <a:ln w="3175">
              <a:solidFill>
                <a:schemeClr val="tx1">
                  <a:lumMod val="95000"/>
                  <a:lumOff val="5000"/>
                </a:schemeClr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Arrow Connector 74"/>
            <p:cNvCxnSpPr>
              <a:stCxn id="64" idx="3"/>
            </p:cNvCxnSpPr>
            <p:nvPr/>
          </p:nvCxnSpPr>
          <p:spPr>
            <a:xfrm>
              <a:off x="213360" y="3933996"/>
              <a:ext cx="615799" cy="101600"/>
            </a:xfrm>
            <a:prstGeom prst="straightConnector1">
              <a:avLst/>
            </a:prstGeom>
            <a:ln w="3175">
              <a:solidFill>
                <a:schemeClr val="tx1">
                  <a:lumMod val="95000"/>
                  <a:lumOff val="5000"/>
                </a:schemeClr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Arrow Connector 75"/>
            <p:cNvCxnSpPr>
              <a:stCxn id="64" idx="3"/>
            </p:cNvCxnSpPr>
            <p:nvPr/>
          </p:nvCxnSpPr>
          <p:spPr>
            <a:xfrm>
              <a:off x="213360" y="3933996"/>
              <a:ext cx="2068656" cy="101600"/>
            </a:xfrm>
            <a:prstGeom prst="straightConnector1">
              <a:avLst/>
            </a:prstGeom>
            <a:ln w="3175">
              <a:solidFill>
                <a:schemeClr val="tx1">
                  <a:lumMod val="95000"/>
                  <a:lumOff val="5000"/>
                </a:schemeClr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2" name="Text Box 270"/>
            <p:cNvSpPr txBox="1"/>
            <p:nvPr/>
          </p:nvSpPr>
          <p:spPr>
            <a:xfrm>
              <a:off x="-985520" y="3581578"/>
              <a:ext cx="1198880" cy="203200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36000" tIns="0" rIns="3600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ts val="1400"/>
                </a:lnSpc>
                <a:spcAft>
                  <a:spcPts val="1200"/>
                </a:spcAft>
              </a:pPr>
              <a:r>
                <a:rPr lang="en-GB" sz="900">
                  <a:effectLst/>
                  <a:ea typeface="Calibri"/>
                  <a:cs typeface="Times New Roman"/>
                </a:rPr>
                <a:t>Cooling connectors</a:t>
              </a:r>
              <a:endParaRPr lang="sv-SE" sz="1200">
                <a:effectLst/>
                <a:ea typeface="Calibri"/>
                <a:cs typeface="Times New Roman"/>
              </a:endParaRPr>
            </a:p>
          </p:txBody>
        </p:sp>
        <p:cxnSp>
          <p:nvCxnSpPr>
            <p:cNvPr id="83" name="Straight Arrow Connector 82"/>
            <p:cNvCxnSpPr/>
            <p:nvPr/>
          </p:nvCxnSpPr>
          <p:spPr>
            <a:xfrm>
              <a:off x="213360" y="3691345"/>
              <a:ext cx="1239520" cy="0"/>
            </a:xfrm>
            <a:prstGeom prst="straightConnector1">
              <a:avLst/>
            </a:prstGeom>
            <a:ln w="3175">
              <a:solidFill>
                <a:schemeClr val="tx1">
                  <a:lumMod val="95000"/>
                  <a:lumOff val="5000"/>
                </a:schemeClr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Arrow Connector 83"/>
            <p:cNvCxnSpPr/>
            <p:nvPr/>
          </p:nvCxnSpPr>
          <p:spPr>
            <a:xfrm>
              <a:off x="213360" y="3691346"/>
              <a:ext cx="1953977" cy="93432"/>
            </a:xfrm>
            <a:prstGeom prst="straightConnector1">
              <a:avLst/>
            </a:prstGeom>
            <a:ln w="3175">
              <a:solidFill>
                <a:schemeClr val="tx1">
                  <a:lumMod val="95000"/>
                  <a:lumOff val="5000"/>
                </a:schemeClr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Text Box 273"/>
            <p:cNvSpPr txBox="1"/>
            <p:nvPr/>
          </p:nvSpPr>
          <p:spPr>
            <a:xfrm>
              <a:off x="-985520" y="3301893"/>
              <a:ext cx="1198880" cy="203200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36000" tIns="0" rIns="3600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ts val="1400"/>
                </a:lnSpc>
                <a:spcAft>
                  <a:spcPts val="1200"/>
                </a:spcAft>
              </a:pPr>
              <a:r>
                <a:rPr lang="en-GB" sz="900">
                  <a:effectLst/>
                  <a:ea typeface="Calibri"/>
                  <a:cs typeface="Times New Roman"/>
                </a:rPr>
                <a:t>Double sealing flange</a:t>
              </a:r>
              <a:endParaRPr lang="sv-SE" sz="1200">
                <a:effectLst/>
                <a:ea typeface="Calibri"/>
                <a:cs typeface="Times New Roman"/>
              </a:endParaRPr>
            </a:p>
          </p:txBody>
        </p:sp>
        <p:cxnSp>
          <p:nvCxnSpPr>
            <p:cNvPr id="86" name="Straight Arrow Connector 85"/>
            <p:cNvCxnSpPr>
              <a:stCxn id="85" idx="3"/>
            </p:cNvCxnSpPr>
            <p:nvPr/>
          </p:nvCxnSpPr>
          <p:spPr>
            <a:xfrm flipV="1">
              <a:off x="213360" y="3301893"/>
              <a:ext cx="1034328" cy="101601"/>
            </a:xfrm>
            <a:prstGeom prst="straightConnector1">
              <a:avLst/>
            </a:prstGeom>
            <a:ln w="3175">
              <a:solidFill>
                <a:schemeClr val="tx1">
                  <a:lumMod val="95000"/>
                  <a:lumOff val="5000"/>
                </a:schemeClr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8" name="Text Box 49"/>
            <p:cNvSpPr txBox="1"/>
            <p:nvPr/>
          </p:nvSpPr>
          <p:spPr>
            <a:xfrm>
              <a:off x="-985520" y="1999517"/>
              <a:ext cx="1198880" cy="203200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36000" tIns="0" rIns="3600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ts val="1400"/>
                </a:lnSpc>
                <a:spcAft>
                  <a:spcPts val="1200"/>
                </a:spcAft>
              </a:pPr>
              <a:r>
                <a:rPr lang="en-GB" sz="900" dirty="0" smtClean="0">
                  <a:effectLst/>
                  <a:ea typeface="Calibri"/>
                  <a:cs typeface="Times New Roman"/>
                </a:rPr>
                <a:t>Gravity compensation springs</a:t>
              </a:r>
              <a:endParaRPr lang="sv-SE" sz="1200" dirty="0">
                <a:effectLst/>
                <a:ea typeface="Calibri"/>
                <a:cs typeface="Times New Roman"/>
              </a:endParaRPr>
            </a:p>
          </p:txBody>
        </p:sp>
        <p:cxnSp>
          <p:nvCxnSpPr>
            <p:cNvPr id="99" name="Straight Arrow Connector 98"/>
            <p:cNvCxnSpPr>
              <a:stCxn id="98" idx="3"/>
            </p:cNvCxnSpPr>
            <p:nvPr/>
          </p:nvCxnSpPr>
          <p:spPr>
            <a:xfrm flipV="1">
              <a:off x="213360" y="1909884"/>
              <a:ext cx="1435831" cy="191233"/>
            </a:xfrm>
            <a:prstGeom prst="straightConnector1">
              <a:avLst/>
            </a:prstGeom>
            <a:ln w="3175">
              <a:solidFill>
                <a:schemeClr val="tx1">
                  <a:lumMod val="95000"/>
                  <a:lumOff val="5000"/>
                </a:schemeClr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Rectangle 2"/>
          <p:cNvSpPr/>
          <p:nvPr/>
        </p:nvSpPr>
        <p:spPr>
          <a:xfrm>
            <a:off x="5004048" y="2019394"/>
            <a:ext cx="411931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BBG: Bridge </a:t>
            </a:r>
            <a:r>
              <a:rPr lang="en-US" dirty="0"/>
              <a:t>Beam Guide </a:t>
            </a:r>
            <a:r>
              <a:rPr lang="en-US" dirty="0" smtClean="0"/>
              <a:t>in </a:t>
            </a:r>
            <a:r>
              <a:rPr lang="en-US" dirty="0"/>
              <a:t>operational position (light-green) </a:t>
            </a:r>
            <a:r>
              <a:rPr lang="en-US" dirty="0" smtClean="0"/>
              <a:t>housed </a:t>
            </a:r>
            <a:r>
              <a:rPr lang="en-US" dirty="0"/>
              <a:t>in cradle (</a:t>
            </a:r>
            <a:r>
              <a:rPr lang="en-US" dirty="0" smtClean="0"/>
              <a:t>translucent-brown), mounted on insert, bourn by rails and a locking system (invisible).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9467624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NB sealing and BBG</a:t>
            </a:r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7</a:t>
            </a:fld>
            <a:endParaRPr lang="sv-SE" dirty="0"/>
          </a:p>
        </p:txBody>
      </p:sp>
      <p:sp>
        <p:nvSpPr>
          <p:cNvPr id="3" name="Rectangle 2"/>
          <p:cNvSpPr/>
          <p:nvPr/>
        </p:nvSpPr>
        <p:spPr>
          <a:xfrm>
            <a:off x="5004048" y="2019394"/>
            <a:ext cx="41193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GBS: Gamma Beam Shutter in shutdown position</a:t>
            </a:r>
            <a:endParaRPr lang="sv-SE" dirty="0"/>
          </a:p>
        </p:txBody>
      </p:sp>
      <p:grpSp>
        <p:nvGrpSpPr>
          <p:cNvPr id="31" name="Group 30"/>
          <p:cNvGrpSpPr/>
          <p:nvPr/>
        </p:nvGrpSpPr>
        <p:grpSpPr>
          <a:xfrm>
            <a:off x="251520" y="1484784"/>
            <a:ext cx="4396010" cy="5373216"/>
            <a:chOff x="0" y="-6041"/>
            <a:chExt cx="3680485" cy="4499682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178" r="39614" b="6629"/>
            <a:stretch/>
          </p:blipFill>
          <p:spPr bwMode="auto">
            <a:xfrm>
              <a:off x="1316746" y="-6041"/>
              <a:ext cx="2363739" cy="4499682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34" name="Text Box 87"/>
            <p:cNvSpPr txBox="1"/>
            <p:nvPr/>
          </p:nvSpPr>
          <p:spPr>
            <a:xfrm>
              <a:off x="0" y="411060"/>
              <a:ext cx="1198245" cy="202565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36000" tIns="0" rIns="3600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ts val="1400"/>
                </a:lnSpc>
                <a:spcAft>
                  <a:spcPts val="1200"/>
                </a:spcAft>
              </a:pPr>
              <a:r>
                <a:rPr lang="en-GB" sz="900" dirty="0">
                  <a:effectLst/>
                  <a:ea typeface="Calibri"/>
                  <a:cs typeface="Times New Roman"/>
                </a:rPr>
                <a:t>BBG pickup </a:t>
              </a:r>
              <a:r>
                <a:rPr lang="en-GB" sz="900" dirty="0" smtClean="0">
                  <a:effectLst/>
                  <a:ea typeface="Calibri"/>
                  <a:cs typeface="Times New Roman"/>
                </a:rPr>
                <a:t>surface</a:t>
              </a:r>
              <a:endParaRPr lang="sv-SE" sz="1200" dirty="0">
                <a:effectLst/>
                <a:ea typeface="Calibri"/>
                <a:cs typeface="Times New Roman"/>
              </a:endParaRPr>
            </a:p>
          </p:txBody>
        </p:sp>
        <p:sp>
          <p:nvSpPr>
            <p:cNvPr id="35" name="Text Box 89"/>
            <p:cNvSpPr txBox="1"/>
            <p:nvPr/>
          </p:nvSpPr>
          <p:spPr>
            <a:xfrm>
              <a:off x="0" y="1073791"/>
              <a:ext cx="1198245" cy="202565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36000" tIns="0" rIns="3600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ts val="1400"/>
                </a:lnSpc>
                <a:spcAft>
                  <a:spcPts val="1200"/>
                </a:spcAft>
              </a:pPr>
              <a:r>
                <a:rPr lang="en-GB" sz="900">
                  <a:effectLst/>
                  <a:ea typeface="Calibri"/>
                  <a:cs typeface="Times New Roman"/>
                </a:rPr>
                <a:t>Steel volume</a:t>
              </a:r>
              <a:endParaRPr lang="sv-SE" sz="1200">
                <a:effectLst/>
                <a:ea typeface="Calibri"/>
                <a:cs typeface="Times New Roman"/>
              </a:endParaRPr>
            </a:p>
          </p:txBody>
        </p:sp>
        <p:sp>
          <p:nvSpPr>
            <p:cNvPr id="36" name="Text Box 90"/>
            <p:cNvSpPr txBox="1"/>
            <p:nvPr/>
          </p:nvSpPr>
          <p:spPr>
            <a:xfrm>
              <a:off x="0" y="1409350"/>
              <a:ext cx="1198245" cy="202565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36000" tIns="0" rIns="3600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ts val="1400"/>
                </a:lnSpc>
                <a:spcAft>
                  <a:spcPts val="1200"/>
                </a:spcAft>
              </a:pPr>
              <a:r>
                <a:rPr lang="en-GB" sz="900">
                  <a:effectLst/>
                  <a:ea typeface="Calibri"/>
                  <a:cs typeface="Times New Roman"/>
                </a:rPr>
                <a:t>Tungsten volume</a:t>
              </a:r>
              <a:endParaRPr lang="sv-SE" sz="1200">
                <a:effectLst/>
                <a:ea typeface="Calibri"/>
                <a:cs typeface="Times New Roman"/>
              </a:endParaRPr>
            </a:p>
          </p:txBody>
        </p:sp>
        <p:sp>
          <p:nvSpPr>
            <p:cNvPr id="37" name="Text Box 94"/>
            <p:cNvSpPr txBox="1"/>
            <p:nvPr/>
          </p:nvSpPr>
          <p:spPr>
            <a:xfrm>
              <a:off x="0" y="1753313"/>
              <a:ext cx="1198245" cy="202565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36000" tIns="0" rIns="3600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ts val="1400"/>
                </a:lnSpc>
                <a:spcAft>
                  <a:spcPts val="1200"/>
                </a:spcAft>
              </a:pPr>
              <a:r>
                <a:rPr lang="en-GB" sz="900">
                  <a:effectLst/>
                  <a:ea typeface="Calibri"/>
                  <a:cs typeface="Times New Roman"/>
                </a:rPr>
                <a:t>Actuator interface</a:t>
              </a:r>
              <a:endParaRPr lang="sv-SE" sz="1200">
                <a:effectLst/>
                <a:ea typeface="Calibri"/>
                <a:cs typeface="Times New Roman"/>
              </a:endParaRPr>
            </a:p>
          </p:txBody>
        </p:sp>
        <p:cxnSp>
          <p:nvCxnSpPr>
            <p:cNvPr id="38" name="Straight Arrow Connector 37"/>
            <p:cNvCxnSpPr>
              <a:stCxn id="34" idx="3"/>
            </p:cNvCxnSpPr>
            <p:nvPr/>
          </p:nvCxnSpPr>
          <p:spPr>
            <a:xfrm>
              <a:off x="1198245" y="512343"/>
              <a:ext cx="670073" cy="337700"/>
            </a:xfrm>
            <a:prstGeom prst="straightConnector1">
              <a:avLst/>
            </a:prstGeom>
            <a:ln w="3175">
              <a:solidFill>
                <a:schemeClr val="tx1">
                  <a:lumMod val="95000"/>
                  <a:lumOff val="5000"/>
                </a:schemeClr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/>
            <p:cNvCxnSpPr>
              <a:stCxn id="36" idx="3"/>
            </p:cNvCxnSpPr>
            <p:nvPr/>
          </p:nvCxnSpPr>
          <p:spPr>
            <a:xfrm>
              <a:off x="1198245" y="1510633"/>
              <a:ext cx="1108742" cy="242680"/>
            </a:xfrm>
            <a:prstGeom prst="straightConnector1">
              <a:avLst/>
            </a:prstGeom>
            <a:ln w="3175">
              <a:solidFill>
                <a:schemeClr val="tx1">
                  <a:lumMod val="95000"/>
                  <a:lumOff val="5000"/>
                </a:schemeClr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/>
            <p:cNvCxnSpPr>
              <a:stCxn id="35" idx="3"/>
            </p:cNvCxnSpPr>
            <p:nvPr/>
          </p:nvCxnSpPr>
          <p:spPr>
            <a:xfrm>
              <a:off x="1198245" y="1175073"/>
              <a:ext cx="396479" cy="234277"/>
            </a:xfrm>
            <a:prstGeom prst="straightConnector1">
              <a:avLst/>
            </a:prstGeom>
            <a:ln w="3175">
              <a:solidFill>
                <a:schemeClr val="tx1">
                  <a:lumMod val="95000"/>
                  <a:lumOff val="5000"/>
                </a:schemeClr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/>
            <p:cNvCxnSpPr>
              <a:stCxn id="37" idx="3"/>
            </p:cNvCxnSpPr>
            <p:nvPr/>
          </p:nvCxnSpPr>
          <p:spPr>
            <a:xfrm>
              <a:off x="1198245" y="1854596"/>
              <a:ext cx="1340146" cy="2405147"/>
            </a:xfrm>
            <a:prstGeom prst="straightConnector1">
              <a:avLst/>
            </a:prstGeom>
            <a:ln w="3175">
              <a:solidFill>
                <a:schemeClr val="tx1">
                  <a:lumMod val="95000"/>
                  <a:lumOff val="5000"/>
                </a:schemeClr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5577348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NB sealing assembly</a:t>
            </a:r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8</a:t>
            </a:fld>
            <a:endParaRPr lang="sv-SE" dirty="0"/>
          </a:p>
        </p:txBody>
      </p:sp>
      <p:grpSp>
        <p:nvGrpSpPr>
          <p:cNvPr id="28" name="Group 27"/>
          <p:cNvGrpSpPr/>
          <p:nvPr/>
        </p:nvGrpSpPr>
        <p:grpSpPr>
          <a:xfrm>
            <a:off x="275988" y="1484783"/>
            <a:ext cx="4574458" cy="4992474"/>
            <a:chOff x="7113" y="-125951"/>
            <a:chExt cx="3550140" cy="3874171"/>
          </a:xfrm>
        </p:grpSpPr>
        <p:pic>
          <p:nvPicPr>
            <p:cNvPr id="29" name="Picture 28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194"/>
            <a:stretch/>
          </p:blipFill>
          <p:spPr bwMode="auto">
            <a:xfrm rot="16200000">
              <a:off x="96130" y="14157"/>
              <a:ext cx="3601230" cy="3321015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30" name="Text Box 180"/>
            <p:cNvSpPr txBox="1"/>
            <p:nvPr/>
          </p:nvSpPr>
          <p:spPr>
            <a:xfrm>
              <a:off x="7113" y="-125951"/>
              <a:ext cx="1466417" cy="429904"/>
            </a:xfrm>
            <a:prstGeom prst="rect">
              <a:avLst/>
            </a:prstGeom>
            <a:solidFill>
              <a:prstClr val="white"/>
            </a:solidFill>
            <a:ln>
              <a:noFill/>
            </a:ln>
            <a:effectLst/>
          </p:spPr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>
                <a:spcAft>
                  <a:spcPts val="1000"/>
                </a:spcAft>
              </a:pPr>
              <a:r>
                <a:rPr lang="en-GB" dirty="0" smtClean="0">
                  <a:effectLst/>
                  <a:latin typeface="Calibri"/>
                  <a:ea typeface="Calibri"/>
                  <a:cs typeface="Times New Roman"/>
                </a:rPr>
                <a:t>Double </a:t>
              </a:r>
              <a:r>
                <a:rPr lang="en-GB" dirty="0">
                  <a:effectLst/>
                  <a:latin typeface="Calibri"/>
                  <a:ea typeface="Calibri"/>
                  <a:cs typeface="Times New Roman"/>
                </a:rPr>
                <a:t>sealing flange </a:t>
              </a:r>
              <a:r>
                <a:rPr lang="en-GB" dirty="0" smtClean="0">
                  <a:effectLst/>
                  <a:latin typeface="Calibri"/>
                  <a:ea typeface="Calibri"/>
                  <a:cs typeface="Times New Roman"/>
                </a:rPr>
                <a:t>cross-section</a:t>
              </a:r>
              <a:endParaRPr lang="sv-SE" dirty="0">
                <a:effectLst/>
                <a:latin typeface="Calibri"/>
                <a:ea typeface="Calibri"/>
                <a:cs typeface="Times New Roman"/>
              </a:endParaRPr>
            </a:p>
          </p:txBody>
        </p:sp>
        <p:sp>
          <p:nvSpPr>
            <p:cNvPr id="31" name="Text Box 181"/>
            <p:cNvSpPr txBox="1"/>
            <p:nvPr/>
          </p:nvSpPr>
          <p:spPr>
            <a:xfrm>
              <a:off x="2141583" y="2732811"/>
              <a:ext cx="1167896" cy="368316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36000" tIns="0" rIns="3600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ts val="1400"/>
                </a:lnSpc>
                <a:spcAft>
                  <a:spcPts val="1200"/>
                </a:spcAft>
              </a:pPr>
              <a:r>
                <a:rPr lang="en-GB" sz="1200">
                  <a:effectLst/>
                  <a:ea typeface="Calibri"/>
                  <a:cs typeface="Times New Roman"/>
                </a:rPr>
                <a:t>Gravity compensation of spider</a:t>
              </a:r>
              <a:endParaRPr lang="sv-SE" sz="2000">
                <a:effectLst/>
                <a:ea typeface="Calibri"/>
                <a:cs typeface="Times New Roman"/>
              </a:endParaRPr>
            </a:p>
          </p:txBody>
        </p:sp>
        <p:cxnSp>
          <p:nvCxnSpPr>
            <p:cNvPr id="32" name="Straight Arrow Connector 31"/>
            <p:cNvCxnSpPr>
              <a:stCxn id="47" idx="0"/>
            </p:cNvCxnSpPr>
            <p:nvPr/>
          </p:nvCxnSpPr>
          <p:spPr>
            <a:xfrm flipH="1" flipV="1">
              <a:off x="1712794" y="2316543"/>
              <a:ext cx="385550" cy="854531"/>
            </a:xfrm>
            <a:prstGeom prst="straightConnector1">
              <a:avLst/>
            </a:prstGeom>
            <a:ln w="3175">
              <a:solidFill>
                <a:schemeClr val="tx1">
                  <a:lumMod val="95000"/>
                  <a:lumOff val="5000"/>
                </a:schemeClr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 Box 186"/>
            <p:cNvSpPr txBox="1"/>
            <p:nvPr/>
          </p:nvSpPr>
          <p:spPr>
            <a:xfrm>
              <a:off x="236237" y="699383"/>
              <a:ext cx="562857" cy="222370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36000" tIns="0" rIns="3600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ts val="1400"/>
                </a:lnSpc>
                <a:spcAft>
                  <a:spcPts val="1200"/>
                </a:spcAft>
              </a:pPr>
              <a:r>
                <a:rPr lang="en-GB" sz="1200">
                  <a:effectLst/>
                  <a:ea typeface="Calibri"/>
                  <a:cs typeface="Times New Roman"/>
                </a:rPr>
                <a:t>RH bolts</a:t>
              </a:r>
              <a:endParaRPr lang="sv-SE" sz="2000">
                <a:effectLst/>
                <a:ea typeface="Calibri"/>
                <a:cs typeface="Times New Roman"/>
              </a:endParaRPr>
            </a:p>
          </p:txBody>
        </p:sp>
        <p:cxnSp>
          <p:nvCxnSpPr>
            <p:cNvPr id="34" name="Straight Arrow Connector 33"/>
            <p:cNvCxnSpPr>
              <a:stCxn id="33" idx="3"/>
            </p:cNvCxnSpPr>
            <p:nvPr/>
          </p:nvCxnSpPr>
          <p:spPr>
            <a:xfrm>
              <a:off x="799094" y="810568"/>
              <a:ext cx="2107880" cy="111185"/>
            </a:xfrm>
            <a:prstGeom prst="straightConnector1">
              <a:avLst/>
            </a:prstGeom>
            <a:ln w="3175">
              <a:solidFill>
                <a:schemeClr val="tx1">
                  <a:lumMod val="95000"/>
                  <a:lumOff val="5000"/>
                </a:schemeClr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/>
            <p:cNvCxnSpPr>
              <a:stCxn id="33" idx="3"/>
            </p:cNvCxnSpPr>
            <p:nvPr/>
          </p:nvCxnSpPr>
          <p:spPr>
            <a:xfrm>
              <a:off x="799094" y="810568"/>
              <a:ext cx="2107880" cy="1237453"/>
            </a:xfrm>
            <a:prstGeom prst="straightConnector1">
              <a:avLst/>
            </a:prstGeom>
            <a:ln w="3175">
              <a:solidFill>
                <a:schemeClr val="tx1">
                  <a:lumMod val="95000"/>
                  <a:lumOff val="5000"/>
                </a:schemeClr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/>
            <p:cNvCxnSpPr/>
            <p:nvPr/>
          </p:nvCxnSpPr>
          <p:spPr>
            <a:xfrm>
              <a:off x="799095" y="810568"/>
              <a:ext cx="2107879" cy="503052"/>
            </a:xfrm>
            <a:prstGeom prst="straightConnector1">
              <a:avLst/>
            </a:prstGeom>
            <a:ln w="3175">
              <a:solidFill>
                <a:schemeClr val="tx1">
                  <a:lumMod val="95000"/>
                  <a:lumOff val="5000"/>
                </a:schemeClr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 Box 190"/>
            <p:cNvSpPr txBox="1"/>
            <p:nvPr/>
          </p:nvSpPr>
          <p:spPr>
            <a:xfrm>
              <a:off x="2781619" y="-32659"/>
              <a:ext cx="583987" cy="222371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36000" tIns="0" rIns="3600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ts val="1400"/>
                </a:lnSpc>
                <a:spcAft>
                  <a:spcPts val="1200"/>
                </a:spcAft>
              </a:pPr>
              <a:r>
                <a:rPr lang="en-GB" sz="1200">
                  <a:effectLst/>
                  <a:ea typeface="Calibri"/>
                  <a:cs typeface="Times New Roman"/>
                </a:rPr>
                <a:t>Outer seal</a:t>
              </a:r>
              <a:endParaRPr lang="sv-SE" sz="2000">
                <a:effectLst/>
                <a:ea typeface="Calibri"/>
                <a:cs typeface="Times New Roman"/>
              </a:endParaRPr>
            </a:p>
          </p:txBody>
        </p:sp>
        <p:sp>
          <p:nvSpPr>
            <p:cNvPr id="38" name="Text Box 191"/>
            <p:cNvSpPr txBox="1"/>
            <p:nvPr/>
          </p:nvSpPr>
          <p:spPr>
            <a:xfrm>
              <a:off x="2973266" y="2378055"/>
              <a:ext cx="583987" cy="222371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36000" tIns="0" rIns="3600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ts val="1400"/>
                </a:lnSpc>
                <a:spcAft>
                  <a:spcPts val="1200"/>
                </a:spcAft>
              </a:pPr>
              <a:r>
                <a:rPr lang="en-GB" sz="1200" dirty="0">
                  <a:effectLst/>
                  <a:ea typeface="Calibri"/>
                  <a:cs typeface="Times New Roman"/>
                </a:rPr>
                <a:t>Inner seal</a:t>
              </a:r>
              <a:endParaRPr lang="sv-SE" sz="2000" dirty="0">
                <a:effectLst/>
                <a:ea typeface="Calibri"/>
                <a:cs typeface="Times New Roman"/>
              </a:endParaRPr>
            </a:p>
          </p:txBody>
        </p:sp>
        <p:cxnSp>
          <p:nvCxnSpPr>
            <p:cNvPr id="39" name="Straight Arrow Connector 38"/>
            <p:cNvCxnSpPr/>
            <p:nvPr/>
          </p:nvCxnSpPr>
          <p:spPr>
            <a:xfrm flipH="1" flipV="1">
              <a:off x="3073613" y="1762463"/>
              <a:ext cx="153182" cy="615593"/>
            </a:xfrm>
            <a:prstGeom prst="straightConnector1">
              <a:avLst/>
            </a:prstGeom>
            <a:ln w="3175">
              <a:solidFill>
                <a:schemeClr val="tx1">
                  <a:lumMod val="95000"/>
                  <a:lumOff val="5000"/>
                </a:schemeClr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/>
            <p:cNvCxnSpPr>
              <a:stCxn id="37" idx="2"/>
            </p:cNvCxnSpPr>
            <p:nvPr/>
          </p:nvCxnSpPr>
          <p:spPr>
            <a:xfrm>
              <a:off x="3073613" y="189712"/>
              <a:ext cx="0" cy="1226247"/>
            </a:xfrm>
            <a:prstGeom prst="straightConnector1">
              <a:avLst/>
            </a:prstGeom>
            <a:ln w="3175">
              <a:solidFill>
                <a:schemeClr val="tx1">
                  <a:lumMod val="95000"/>
                  <a:lumOff val="5000"/>
                </a:schemeClr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Text Box 194"/>
            <p:cNvSpPr txBox="1"/>
            <p:nvPr/>
          </p:nvSpPr>
          <p:spPr>
            <a:xfrm>
              <a:off x="23052" y="1130262"/>
              <a:ext cx="583987" cy="222371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36000" tIns="0" rIns="3600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ts val="1400"/>
                </a:lnSpc>
                <a:spcAft>
                  <a:spcPts val="1200"/>
                </a:spcAft>
              </a:pPr>
              <a:r>
                <a:rPr lang="en-GB" sz="1200">
                  <a:effectLst/>
                  <a:ea typeface="Calibri"/>
                  <a:cs typeface="Times New Roman"/>
                </a:rPr>
                <a:t>Bellows</a:t>
              </a:r>
              <a:endParaRPr lang="sv-SE" sz="2000">
                <a:effectLst/>
                <a:ea typeface="Calibri"/>
                <a:cs typeface="Times New Roman"/>
              </a:endParaRPr>
            </a:p>
          </p:txBody>
        </p:sp>
        <p:cxnSp>
          <p:nvCxnSpPr>
            <p:cNvPr id="42" name="Straight Arrow Connector 41"/>
            <p:cNvCxnSpPr>
              <a:stCxn id="41" idx="3"/>
            </p:cNvCxnSpPr>
            <p:nvPr/>
          </p:nvCxnSpPr>
          <p:spPr>
            <a:xfrm>
              <a:off x="607039" y="1241448"/>
              <a:ext cx="1146699" cy="297317"/>
            </a:xfrm>
            <a:prstGeom prst="straightConnector1">
              <a:avLst/>
            </a:prstGeom>
            <a:ln w="3175">
              <a:solidFill>
                <a:schemeClr val="tx1">
                  <a:lumMod val="95000"/>
                  <a:lumOff val="5000"/>
                </a:schemeClr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 Box 196"/>
            <p:cNvSpPr txBox="1"/>
            <p:nvPr/>
          </p:nvSpPr>
          <p:spPr>
            <a:xfrm>
              <a:off x="453357" y="1936835"/>
              <a:ext cx="583987" cy="222371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36000" tIns="0" rIns="3600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ts val="1400"/>
                </a:lnSpc>
                <a:spcAft>
                  <a:spcPts val="1200"/>
                </a:spcAft>
              </a:pPr>
              <a:r>
                <a:rPr lang="en-GB" sz="1200">
                  <a:effectLst/>
                  <a:ea typeface="Calibri"/>
                  <a:cs typeface="Times New Roman"/>
                </a:rPr>
                <a:t>Lip welds</a:t>
              </a:r>
              <a:endParaRPr lang="sv-SE" sz="2000">
                <a:effectLst/>
                <a:ea typeface="Calibri"/>
                <a:cs typeface="Times New Roman"/>
              </a:endParaRPr>
            </a:p>
          </p:txBody>
        </p:sp>
        <p:cxnSp>
          <p:nvCxnSpPr>
            <p:cNvPr id="44" name="Straight Arrow Connector 43"/>
            <p:cNvCxnSpPr>
              <a:stCxn id="43" idx="3"/>
            </p:cNvCxnSpPr>
            <p:nvPr/>
          </p:nvCxnSpPr>
          <p:spPr>
            <a:xfrm flipV="1">
              <a:off x="1037344" y="1798025"/>
              <a:ext cx="1869630" cy="249996"/>
            </a:xfrm>
            <a:prstGeom prst="straightConnector1">
              <a:avLst/>
            </a:prstGeom>
            <a:ln w="3175">
              <a:solidFill>
                <a:schemeClr val="tx1">
                  <a:lumMod val="95000"/>
                  <a:lumOff val="5000"/>
                </a:schemeClr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/>
            <p:cNvCxnSpPr>
              <a:stCxn id="43" idx="3"/>
            </p:cNvCxnSpPr>
            <p:nvPr/>
          </p:nvCxnSpPr>
          <p:spPr>
            <a:xfrm flipV="1">
              <a:off x="1037344" y="1484185"/>
              <a:ext cx="1978812" cy="563837"/>
            </a:xfrm>
            <a:prstGeom prst="straightConnector1">
              <a:avLst/>
            </a:prstGeom>
            <a:ln w="3175">
              <a:solidFill>
                <a:schemeClr val="tx1">
                  <a:lumMod val="95000"/>
                  <a:lumOff val="5000"/>
                </a:schemeClr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/>
            <p:cNvCxnSpPr>
              <a:stCxn id="31" idx="0"/>
            </p:cNvCxnSpPr>
            <p:nvPr/>
          </p:nvCxnSpPr>
          <p:spPr>
            <a:xfrm flipH="1" flipV="1">
              <a:off x="1541664" y="1672309"/>
              <a:ext cx="1183867" cy="1060503"/>
            </a:xfrm>
            <a:prstGeom prst="straightConnector1">
              <a:avLst/>
            </a:prstGeom>
            <a:ln w="3175">
              <a:solidFill>
                <a:schemeClr val="tx1">
                  <a:lumMod val="95000"/>
                  <a:lumOff val="5000"/>
                </a:schemeClr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ext Box 240"/>
            <p:cNvSpPr txBox="1"/>
            <p:nvPr/>
          </p:nvSpPr>
          <p:spPr>
            <a:xfrm>
              <a:off x="1753738" y="3171074"/>
              <a:ext cx="689212" cy="222371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36000" tIns="0" rIns="3600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ts val="1400"/>
                </a:lnSpc>
                <a:spcAft>
                  <a:spcPts val="1200"/>
                </a:spcAft>
              </a:pPr>
              <a:r>
                <a:rPr lang="en-GB" sz="1200">
                  <a:effectLst/>
                  <a:ea typeface="Calibri"/>
                  <a:cs typeface="Times New Roman"/>
                </a:rPr>
                <a:t>Aligning pin</a:t>
              </a:r>
              <a:endParaRPr lang="sv-SE" sz="2000">
                <a:effectLst/>
                <a:ea typeface="Calibri"/>
                <a:cs typeface="Times New Roman"/>
              </a:endParaRPr>
            </a:p>
          </p:txBody>
        </p:sp>
        <p:cxnSp>
          <p:nvCxnSpPr>
            <p:cNvPr id="48" name="Straight Arrow Connector 47"/>
            <p:cNvCxnSpPr>
              <a:stCxn id="49" idx="0"/>
            </p:cNvCxnSpPr>
            <p:nvPr/>
          </p:nvCxnSpPr>
          <p:spPr>
            <a:xfrm flipH="1" flipV="1">
              <a:off x="651794" y="2671319"/>
              <a:ext cx="916050" cy="854530"/>
            </a:xfrm>
            <a:prstGeom prst="straightConnector1">
              <a:avLst/>
            </a:prstGeom>
            <a:ln w="3175">
              <a:solidFill>
                <a:schemeClr val="tx1">
                  <a:lumMod val="95000"/>
                  <a:lumOff val="5000"/>
                </a:schemeClr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Text Box 242"/>
            <p:cNvSpPr txBox="1"/>
            <p:nvPr/>
          </p:nvSpPr>
          <p:spPr>
            <a:xfrm>
              <a:off x="692738" y="3525849"/>
              <a:ext cx="1750212" cy="222371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36000" tIns="0" rIns="3600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ts val="1400"/>
                </a:lnSpc>
                <a:spcAft>
                  <a:spcPts val="1200"/>
                </a:spcAft>
              </a:pPr>
              <a:r>
                <a:rPr lang="en-GB" sz="1200">
                  <a:effectLst/>
                  <a:ea typeface="Calibri"/>
                  <a:cs typeface="Times New Roman"/>
                </a:rPr>
                <a:t>Restraint of spider, 2mm clearance</a:t>
              </a:r>
              <a:endParaRPr lang="sv-SE" sz="2000">
                <a:effectLst/>
                <a:ea typeface="Calibri"/>
                <a:cs typeface="Times New Roman"/>
              </a:endParaRPr>
            </a:p>
          </p:txBody>
        </p:sp>
      </p:grpSp>
      <p:pic>
        <p:nvPicPr>
          <p:cNvPr id="50" name="Picture 49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76" t="9376" r="9418" b="14620"/>
          <a:stretch/>
        </p:blipFill>
        <p:spPr bwMode="auto">
          <a:xfrm rot="16200000">
            <a:off x="4989299" y="2966541"/>
            <a:ext cx="4587875" cy="199517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2" name="Text Box 191"/>
          <p:cNvSpPr txBox="1"/>
          <p:nvPr/>
        </p:nvSpPr>
        <p:spPr>
          <a:xfrm>
            <a:off x="4932041" y="5291408"/>
            <a:ext cx="1141326" cy="834123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36000" tIns="0" rIns="3600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1000"/>
              </a:spcAft>
            </a:pPr>
            <a:r>
              <a:rPr lang="en-GB" sz="1200" dirty="0">
                <a:ea typeface="Calibri"/>
                <a:cs typeface="Times New Roman"/>
              </a:rPr>
              <a:t>Water cooling lines integrated in spider</a:t>
            </a:r>
            <a:endParaRPr lang="sv-SE" sz="1200" dirty="0">
              <a:ea typeface="Calibri"/>
              <a:cs typeface="Times New Roman"/>
            </a:endParaRPr>
          </a:p>
        </p:txBody>
      </p:sp>
      <p:cxnSp>
        <p:nvCxnSpPr>
          <p:cNvPr id="53" name="Straight Arrow Connector 52"/>
          <p:cNvCxnSpPr>
            <a:stCxn id="52" idx="0"/>
          </p:cNvCxnSpPr>
          <p:nvPr/>
        </p:nvCxnSpPr>
        <p:spPr>
          <a:xfrm flipV="1">
            <a:off x="5502704" y="4854866"/>
            <a:ext cx="1157528" cy="436542"/>
          </a:xfrm>
          <a:prstGeom prst="straightConnector1">
            <a:avLst/>
          </a:prstGeom>
          <a:ln w="3175">
            <a:solidFill>
              <a:schemeClr val="tx1">
                <a:lumMod val="95000"/>
                <a:lumOff val="5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>
            <a:stCxn id="52" idx="0"/>
          </p:cNvCxnSpPr>
          <p:nvPr/>
        </p:nvCxnSpPr>
        <p:spPr>
          <a:xfrm flipV="1">
            <a:off x="5502704" y="4894766"/>
            <a:ext cx="2093632" cy="396642"/>
          </a:xfrm>
          <a:prstGeom prst="straightConnector1">
            <a:avLst/>
          </a:prstGeom>
          <a:ln w="3175">
            <a:solidFill>
              <a:schemeClr val="tx1">
                <a:lumMod val="95000"/>
                <a:lumOff val="5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876070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Locking system</a:t>
            </a:r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9</a:t>
            </a:fld>
            <a:endParaRPr lang="sv-SE" dirty="0"/>
          </a:p>
        </p:txBody>
      </p:sp>
      <p:pic>
        <p:nvPicPr>
          <p:cNvPr id="8" name="locking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187450"/>
            <a:ext cx="9144000" cy="4483100"/>
          </a:xfrm>
          <a:prstGeom prst="rect">
            <a:avLst/>
          </a:prstGeom>
        </p:spPr>
      </p:pic>
      <p:sp>
        <p:nvSpPr>
          <p:cNvPr id="5" name="Text Box 208"/>
          <p:cNvSpPr txBox="1"/>
          <p:nvPr/>
        </p:nvSpPr>
        <p:spPr>
          <a:xfrm>
            <a:off x="245552" y="6021288"/>
            <a:ext cx="4254440" cy="360040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36000" tIns="0" rIns="3600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ts val="1400"/>
              </a:lnSpc>
              <a:spcAft>
                <a:spcPts val="0"/>
              </a:spcAft>
            </a:pPr>
            <a:r>
              <a:rPr lang="en-GB" sz="1100" dirty="0" smtClean="0">
                <a:ea typeface="Calibri"/>
                <a:cs typeface="Times New Roman"/>
              </a:rPr>
              <a:t>Case 3.3.1</a:t>
            </a:r>
            <a:r>
              <a:rPr lang="en-GB" sz="1100" dirty="0">
                <a:ea typeface="Calibri"/>
                <a:cs typeface="Times New Roman"/>
              </a:rPr>
              <a:t>, 1</a:t>
            </a:r>
            <a:r>
              <a:rPr lang="en-GB" sz="1100" dirty="0" smtClean="0">
                <a:ea typeface="Calibri"/>
                <a:cs typeface="Times New Roman"/>
              </a:rPr>
              <a:t>), but common concept for all shutters and blocks</a:t>
            </a:r>
            <a:endParaRPr lang="sv-SE" sz="1100" dirty="0"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0253317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ESS Core Powerpoin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ESS Core Powerpoint.pptx</Template>
  <TotalTime>4882</TotalTime>
  <Words>591</Words>
  <Application>Microsoft Macintosh PowerPoint</Application>
  <PresentationFormat>On-screen Show (4:3)</PresentationFormat>
  <Paragraphs>139</Paragraphs>
  <Slides>15</Slides>
  <Notes>1</Notes>
  <HiddenSlides>0</HiddenSlides>
  <MMClips>8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ESS Core Powerpoint</vt:lpstr>
      <vt:lpstr>NBPI integration, shutter and basement handling</vt:lpstr>
      <vt:lpstr>Overview</vt:lpstr>
      <vt:lpstr>Incentives</vt:lpstr>
      <vt:lpstr>‘Bridge’ configuration</vt:lpstr>
      <vt:lpstr>Light Shutter System</vt:lpstr>
      <vt:lpstr>NB sealing and BBG</vt:lpstr>
      <vt:lpstr>NB sealing and BBG</vt:lpstr>
      <vt:lpstr>NB sealing assembly</vt:lpstr>
      <vt:lpstr>Locking system</vt:lpstr>
      <vt:lpstr>Engaging BBG kinematic mount</vt:lpstr>
      <vt:lpstr>Engage GBS</vt:lpstr>
      <vt:lpstr>Engage NBS</vt:lpstr>
      <vt:lpstr>Shutter handling</vt:lpstr>
      <vt:lpstr>FA handling</vt:lpstr>
      <vt:lpstr>References</vt:lpstr>
    </vt:vector>
  </TitlesOfParts>
  <Company>ESS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Jarich Koning</dc:creator>
  <cp:lastModifiedBy>Clara Lopez</cp:lastModifiedBy>
  <cp:revision>116</cp:revision>
  <dcterms:created xsi:type="dcterms:W3CDTF">2013-10-29T16:05:10Z</dcterms:created>
  <dcterms:modified xsi:type="dcterms:W3CDTF">2016-05-15T08:00:30Z</dcterms:modified>
</cp:coreProperties>
</file>