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2" r:id="rId2"/>
  </p:sldMasterIdLst>
  <p:notesMasterIdLst>
    <p:notesMasterId r:id="rId14"/>
  </p:notesMasterIdLst>
  <p:handoutMasterIdLst>
    <p:handoutMasterId r:id="rId15"/>
  </p:handoutMasterIdLst>
  <p:sldIdLst>
    <p:sldId id="286" r:id="rId3"/>
    <p:sldId id="488" r:id="rId4"/>
    <p:sldId id="506" r:id="rId5"/>
    <p:sldId id="498" r:id="rId6"/>
    <p:sldId id="489" r:id="rId7"/>
    <p:sldId id="493" r:id="rId8"/>
    <p:sldId id="492" r:id="rId9"/>
    <p:sldId id="504" r:id="rId10"/>
    <p:sldId id="503" r:id="rId11"/>
    <p:sldId id="505" r:id="rId12"/>
    <p:sldId id="495" r:id="rId13"/>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E100"/>
    <a:srgbClr val="FF7D00"/>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6" autoAdjust="0"/>
    <p:restoredTop sz="99518" autoAdjust="0"/>
  </p:normalViewPr>
  <p:slideViewPr>
    <p:cSldViewPr snapToGrid="0" snapToObjects="1">
      <p:cViewPr>
        <p:scale>
          <a:sx n="99" d="100"/>
          <a:sy n="99" d="100"/>
        </p:scale>
        <p:origin x="-1176" y="-200"/>
      </p:cViewPr>
      <p:guideLst>
        <p:guide orient="horz" pos="1232"/>
        <p:guide orient="horz" pos="908"/>
        <p:guide pos="4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A3AE58-0CB7-2B49-BC2B-99543F812727}" type="datetimeFigureOut">
              <a:rPr lang="sv-SE" smtClean="0"/>
              <a:t>12/01/17</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00A657-9475-004C-BDED-BB6C61EC9492}" type="slidenum">
              <a:rPr lang="sv-SE" smtClean="0"/>
              <a:t>‹#›</a:t>
            </a:fld>
            <a:endParaRPr lang="sv-SE"/>
          </a:p>
        </p:txBody>
      </p:sp>
    </p:spTree>
    <p:extLst>
      <p:ext uri="{BB962C8B-B14F-4D97-AF65-F5344CB8AC3E}">
        <p14:creationId xmlns:p14="http://schemas.microsoft.com/office/powerpoint/2010/main" val="4056410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41830-0E87-9D46-A15F-C0C0B780FA23}" type="datetimeFigureOut">
              <a:rPr lang="sv-SE" smtClean="0"/>
              <a:t>12/01/17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0035E-6164-C447-BCFF-46EC70F74028}" type="slidenum">
              <a:rPr lang="sv-SE" smtClean="0"/>
              <a:t>‹#›</a:t>
            </a:fld>
            <a:endParaRPr lang="sv-SE"/>
          </a:p>
        </p:txBody>
      </p:sp>
    </p:spTree>
    <p:extLst>
      <p:ext uri="{BB962C8B-B14F-4D97-AF65-F5344CB8AC3E}">
        <p14:creationId xmlns:p14="http://schemas.microsoft.com/office/powerpoint/2010/main" val="8294212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593512" y="-1"/>
            <a:ext cx="5762624" cy="1441451"/>
          </a:xfrm>
        </p:spPr>
        <p:txBody>
          <a:bodyPr/>
          <a:lstStyle/>
          <a:p>
            <a:r>
              <a:rPr lang="sv-SE" smtClean="0"/>
              <a:t>Klicka här för att ändra format</a:t>
            </a:r>
            <a:endParaRPr lang="sv-SE"/>
          </a:p>
        </p:txBody>
      </p:sp>
      <p:cxnSp>
        <p:nvCxnSpPr>
          <p:cNvPr id="3"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638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en-US" smtClean="0"/>
              <a:t>January 2017</a:t>
            </a:r>
            <a:endParaRPr lang="sv-SE"/>
          </a:p>
        </p:txBody>
      </p:sp>
      <p:sp>
        <p:nvSpPr>
          <p:cNvPr id="3" name="Platshållare för sidfot 2"/>
          <p:cNvSpPr>
            <a:spLocks noGrp="1"/>
          </p:cNvSpPr>
          <p:nvPr>
            <p:ph type="ftr" sz="quarter" idx="11"/>
          </p:nvPr>
        </p:nvSpPr>
        <p:spPr/>
        <p:txBody>
          <a:bodyPr/>
          <a:lstStyle/>
          <a:p>
            <a:r>
              <a:rPr lang="sv-SE" smtClean="0"/>
              <a:t>TS2 CDS CDR - J.G. Weisend II</a:t>
            </a:r>
            <a:endParaRPr lang="sv-SE"/>
          </a:p>
        </p:txBody>
      </p:sp>
      <p:sp>
        <p:nvSpPr>
          <p:cNvPr id="4" name="Platshållare för bildnummer 3"/>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93258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January 2017</a:t>
            </a:r>
            <a:endParaRPr lang="sv-SE"/>
          </a:p>
        </p:txBody>
      </p:sp>
      <p:sp>
        <p:nvSpPr>
          <p:cNvPr id="6" name="Platshållare för sidfot 5"/>
          <p:cNvSpPr>
            <a:spLocks noGrp="1"/>
          </p:cNvSpPr>
          <p:nvPr>
            <p:ph type="ftr" sz="quarter" idx="11"/>
          </p:nvPr>
        </p:nvSpPr>
        <p:spPr/>
        <p:txBody>
          <a:bodyPr/>
          <a:lstStyle/>
          <a:p>
            <a:r>
              <a:rPr lang="sv-SE" smtClean="0"/>
              <a:t>TS2 CDS CDR -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70410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January 2017</a:t>
            </a:r>
            <a:endParaRPr lang="sv-SE"/>
          </a:p>
        </p:txBody>
      </p:sp>
      <p:sp>
        <p:nvSpPr>
          <p:cNvPr id="6" name="Platshållare för sidfot 5"/>
          <p:cNvSpPr>
            <a:spLocks noGrp="1"/>
          </p:cNvSpPr>
          <p:nvPr>
            <p:ph type="ftr" sz="quarter" idx="11"/>
          </p:nvPr>
        </p:nvSpPr>
        <p:spPr/>
        <p:txBody>
          <a:bodyPr/>
          <a:lstStyle/>
          <a:p>
            <a:r>
              <a:rPr lang="sv-SE" smtClean="0"/>
              <a:t>TS2 CDS CDR -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165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January 2017</a:t>
            </a:r>
            <a:endParaRPr lang="sv-SE"/>
          </a:p>
        </p:txBody>
      </p:sp>
      <p:sp>
        <p:nvSpPr>
          <p:cNvPr id="5" name="Platshållare för sidfot 4"/>
          <p:cNvSpPr>
            <a:spLocks noGrp="1"/>
          </p:cNvSpPr>
          <p:nvPr>
            <p:ph type="ftr" sz="quarter" idx="11"/>
          </p:nvPr>
        </p:nvSpPr>
        <p:spPr/>
        <p:txBody>
          <a:bodyPr/>
          <a:lstStyle/>
          <a:p>
            <a:r>
              <a:rPr lang="sv-SE" smtClean="0"/>
              <a:t>TS2 CDS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033458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a:prstGeom prst="rect">
            <a:avLst/>
          </a:prstGeo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January 2017</a:t>
            </a:r>
            <a:endParaRPr lang="sv-SE"/>
          </a:p>
        </p:txBody>
      </p:sp>
      <p:sp>
        <p:nvSpPr>
          <p:cNvPr id="5" name="Platshållare för sidfot 4"/>
          <p:cNvSpPr>
            <a:spLocks noGrp="1"/>
          </p:cNvSpPr>
          <p:nvPr>
            <p:ph type="ftr" sz="quarter" idx="11"/>
          </p:nvPr>
        </p:nvSpPr>
        <p:spPr/>
        <p:txBody>
          <a:bodyPr/>
          <a:lstStyle/>
          <a:p>
            <a:r>
              <a:rPr lang="sv-SE" smtClean="0"/>
              <a:t>TS2 CDS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3750237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äng">
    <p:bg>
      <p:bgPr>
        <a:solidFill>
          <a:srgbClr val="0094CA"/>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9144000" cy="1682749"/>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11" name="Bildobjekt 10" descr="ESS-logga-bl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2756" y="362809"/>
            <a:ext cx="1728000" cy="924480"/>
          </a:xfrm>
          <a:prstGeom prst="rect">
            <a:avLst/>
          </a:prstGeom>
        </p:spPr>
      </p:pic>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r>
              <a:rPr lang="en-US" smtClean="0"/>
              <a:t>January 2017</a:t>
            </a:r>
            <a:endParaRPr lang="sv-SE"/>
          </a:p>
        </p:txBody>
      </p:sp>
      <p:sp>
        <p:nvSpPr>
          <p:cNvPr id="5" name="Platshållare för sidfot 4"/>
          <p:cNvSpPr>
            <a:spLocks noGrp="1"/>
          </p:cNvSpPr>
          <p:nvPr>
            <p:ph type="ftr" sz="quarter" idx="11"/>
          </p:nvPr>
        </p:nvSpPr>
        <p:spPr/>
        <p:txBody>
          <a:bodyPr/>
          <a:lstStyle/>
          <a:p>
            <a:r>
              <a:rPr lang="sv-SE" smtClean="0"/>
              <a:t>TS2 CDS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
        <p:nvSpPr>
          <p:cNvPr id="9" name="Rubrik 1"/>
          <p:cNvSpPr>
            <a:spLocks noGrp="1"/>
          </p:cNvSpPr>
          <p:nvPr>
            <p:ph type="ctrTitle"/>
          </p:nvPr>
        </p:nvSpPr>
        <p:spPr>
          <a:xfrm>
            <a:off x="622138" y="130718"/>
            <a:ext cx="6290083" cy="1470025"/>
          </a:xfrm>
          <a:prstGeom prst="rect">
            <a:avLst/>
          </a:prstGeom>
          <a:noFill/>
        </p:spPr>
        <p:txBody>
          <a:bodyPr>
            <a:normAutofit/>
          </a:bodyPr>
          <a:lstStyle>
            <a:lvl1pPr algn="l">
              <a:defRPr sz="4000">
                <a:solidFill>
                  <a:srgbClr val="0094CA"/>
                </a:solidFill>
              </a:defRPr>
            </a:lvl1pPr>
          </a:lstStyle>
          <a:p>
            <a:r>
              <a:rPr lang="sv-SE" dirty="0" smtClean="0"/>
              <a:t>Klicka här för att ändra format</a:t>
            </a:r>
            <a:endParaRPr lang="sv-SE" dirty="0"/>
          </a:p>
        </p:txBody>
      </p:sp>
    </p:spTree>
    <p:extLst>
      <p:ext uri="{BB962C8B-B14F-4D97-AF65-F5344CB8AC3E}">
        <p14:creationId xmlns:p14="http://schemas.microsoft.com/office/powerpoint/2010/main" val="136175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687098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January 2017</a:t>
            </a:r>
            <a:endParaRPr lang="sv-SE"/>
          </a:p>
        </p:txBody>
      </p:sp>
      <p:sp>
        <p:nvSpPr>
          <p:cNvPr id="5" name="Platshållare för sidfot 4"/>
          <p:cNvSpPr>
            <a:spLocks noGrp="1"/>
          </p:cNvSpPr>
          <p:nvPr>
            <p:ph type="ftr" sz="quarter" idx="11"/>
          </p:nvPr>
        </p:nvSpPr>
        <p:spPr/>
        <p:txBody>
          <a:bodyPr/>
          <a:lstStyle/>
          <a:p>
            <a:r>
              <a:rPr lang="sv-SE" smtClean="0"/>
              <a:t>TS2 CDS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04809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en-US" smtClean="0"/>
              <a:t>January 2017</a:t>
            </a:r>
            <a:endParaRPr lang="sv-SE"/>
          </a:p>
        </p:txBody>
      </p:sp>
      <p:sp>
        <p:nvSpPr>
          <p:cNvPr id="5" name="Platshållare för sidfot 4"/>
          <p:cNvSpPr>
            <a:spLocks noGrp="1"/>
          </p:cNvSpPr>
          <p:nvPr>
            <p:ph type="ftr" sz="quarter" idx="11"/>
          </p:nvPr>
        </p:nvSpPr>
        <p:spPr/>
        <p:txBody>
          <a:bodyPr/>
          <a:lstStyle/>
          <a:p>
            <a:r>
              <a:rPr lang="sv-SE" smtClean="0"/>
              <a:t>TS2 CDS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789334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en-US" smtClean="0"/>
              <a:t>January 2017</a:t>
            </a:r>
            <a:endParaRPr lang="sv-SE"/>
          </a:p>
        </p:txBody>
      </p:sp>
      <p:sp>
        <p:nvSpPr>
          <p:cNvPr id="6" name="Platshållare för sidfot 5"/>
          <p:cNvSpPr>
            <a:spLocks noGrp="1"/>
          </p:cNvSpPr>
          <p:nvPr>
            <p:ph type="ftr" sz="quarter" idx="11"/>
          </p:nvPr>
        </p:nvSpPr>
        <p:spPr/>
        <p:txBody>
          <a:bodyPr/>
          <a:lstStyle/>
          <a:p>
            <a:r>
              <a:rPr lang="sv-SE" smtClean="0"/>
              <a:t>TS2 CDS CDR -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610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p:nvPr>
        </p:nvSpPr>
        <p:spPr>
          <a:xfrm>
            <a:off x="593513" y="1955801"/>
            <a:ext cx="4766944" cy="3780620"/>
          </a:xfrm>
        </p:spPr>
        <p:txBody>
          <a:bodyPr lIns="0" tIns="0" rIns="0" bIns="0">
            <a:noAutofit/>
          </a:bodyPr>
          <a:lstStyle>
            <a:lvl1pPr marL="342900" indent="-342900" algn="l">
              <a:lnSpc>
                <a:spcPct val="90000"/>
              </a:lnSpc>
              <a:buFont typeface="Arial"/>
              <a:buChar char="•"/>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2" name="Rubrik 1"/>
          <p:cNvSpPr>
            <a:spLocks noGrp="1"/>
          </p:cNvSpPr>
          <p:nvPr>
            <p:ph type="title"/>
          </p:nvPr>
        </p:nvSpPr>
        <p:spPr>
          <a:xfrm>
            <a:off x="593512" y="-1"/>
            <a:ext cx="5762624" cy="1441451"/>
          </a:xfrm>
        </p:spPr>
        <p:txBody>
          <a:bodyPr/>
          <a:lstStyle/>
          <a:p>
            <a:r>
              <a:rPr lang="sv-SE" smtClean="0"/>
              <a:t>Klicka här för att ändra format</a:t>
            </a:r>
            <a:endParaRPr lang="sv-SE"/>
          </a:p>
        </p:txBody>
      </p:sp>
      <p:sp>
        <p:nvSpPr>
          <p:cNvPr id="6" name="Rektangel med rundade hörn 5"/>
          <p:cNvSpPr/>
          <p:nvPr userDrawn="1"/>
        </p:nvSpPr>
        <p:spPr>
          <a:xfrm>
            <a:off x="6205857" y="1955801"/>
            <a:ext cx="2479040" cy="2479040"/>
          </a:xfrm>
          <a:prstGeom prst="roundRect">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7"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1137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en-US" smtClean="0"/>
              <a:t>January 2017</a:t>
            </a:r>
            <a:endParaRPr lang="sv-SE"/>
          </a:p>
        </p:txBody>
      </p:sp>
      <p:sp>
        <p:nvSpPr>
          <p:cNvPr id="8" name="Platshållare för sidfot 7"/>
          <p:cNvSpPr>
            <a:spLocks noGrp="1"/>
          </p:cNvSpPr>
          <p:nvPr>
            <p:ph type="ftr" sz="quarter" idx="11"/>
          </p:nvPr>
        </p:nvSpPr>
        <p:spPr/>
        <p:txBody>
          <a:bodyPr/>
          <a:lstStyle/>
          <a:p>
            <a:r>
              <a:rPr lang="sv-SE" smtClean="0"/>
              <a:t>TS2 CDS CDR - J.G. Weisend II</a:t>
            </a:r>
            <a:endParaRPr lang="sv-SE"/>
          </a:p>
        </p:txBody>
      </p:sp>
      <p:sp>
        <p:nvSpPr>
          <p:cNvPr id="9" name="Platshållare för bildnummer 8"/>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2926338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en-US" smtClean="0"/>
              <a:t>January 2017</a:t>
            </a:r>
            <a:endParaRPr lang="sv-SE"/>
          </a:p>
        </p:txBody>
      </p:sp>
      <p:sp>
        <p:nvSpPr>
          <p:cNvPr id="4" name="Platshållare för sidfot 3"/>
          <p:cNvSpPr>
            <a:spLocks noGrp="1"/>
          </p:cNvSpPr>
          <p:nvPr>
            <p:ph type="ftr" sz="quarter" idx="11"/>
          </p:nvPr>
        </p:nvSpPr>
        <p:spPr/>
        <p:txBody>
          <a:bodyPr/>
          <a:lstStyle/>
          <a:p>
            <a:r>
              <a:rPr lang="sv-SE" smtClean="0"/>
              <a:t>TS2 CDS CDR - J.G. Weisend II</a:t>
            </a:r>
            <a:endParaRPr lang="sv-SE"/>
          </a:p>
        </p:txBody>
      </p:sp>
      <p:sp>
        <p:nvSpPr>
          <p:cNvPr id="5" name="Platshållare för bildnummer 4"/>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982865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en-US" smtClean="0"/>
              <a:t>January 2017</a:t>
            </a:r>
            <a:endParaRPr lang="sv-SE"/>
          </a:p>
        </p:txBody>
      </p:sp>
      <p:sp>
        <p:nvSpPr>
          <p:cNvPr id="3" name="Platshållare för sidfot 2"/>
          <p:cNvSpPr>
            <a:spLocks noGrp="1"/>
          </p:cNvSpPr>
          <p:nvPr>
            <p:ph type="ftr" sz="quarter" idx="11"/>
          </p:nvPr>
        </p:nvSpPr>
        <p:spPr/>
        <p:txBody>
          <a:bodyPr/>
          <a:lstStyle/>
          <a:p>
            <a:r>
              <a:rPr lang="sv-SE" smtClean="0"/>
              <a:t>TS2 CDS CDR - J.G. Weisend II</a:t>
            </a:r>
            <a:endParaRPr lang="sv-SE"/>
          </a:p>
        </p:txBody>
      </p:sp>
      <p:sp>
        <p:nvSpPr>
          <p:cNvPr id="4" name="Platshållare för bildnummer 3"/>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3061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January 2017</a:t>
            </a:r>
            <a:endParaRPr lang="sv-SE"/>
          </a:p>
        </p:txBody>
      </p:sp>
      <p:sp>
        <p:nvSpPr>
          <p:cNvPr id="6" name="Platshållare för sidfot 5"/>
          <p:cNvSpPr>
            <a:spLocks noGrp="1"/>
          </p:cNvSpPr>
          <p:nvPr>
            <p:ph type="ftr" sz="quarter" idx="11"/>
          </p:nvPr>
        </p:nvSpPr>
        <p:spPr/>
        <p:txBody>
          <a:bodyPr/>
          <a:lstStyle/>
          <a:p>
            <a:r>
              <a:rPr lang="sv-SE" smtClean="0"/>
              <a:t>TS2 CDS CDR -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700504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January 2017</a:t>
            </a:r>
            <a:endParaRPr lang="sv-SE"/>
          </a:p>
        </p:txBody>
      </p:sp>
      <p:sp>
        <p:nvSpPr>
          <p:cNvPr id="6" name="Platshållare för sidfot 5"/>
          <p:cNvSpPr>
            <a:spLocks noGrp="1"/>
          </p:cNvSpPr>
          <p:nvPr>
            <p:ph type="ftr" sz="quarter" idx="11"/>
          </p:nvPr>
        </p:nvSpPr>
        <p:spPr/>
        <p:txBody>
          <a:bodyPr/>
          <a:lstStyle/>
          <a:p>
            <a:r>
              <a:rPr lang="sv-SE" smtClean="0"/>
              <a:t>TS2 CDS CDR -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33934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January 2017</a:t>
            </a:r>
            <a:endParaRPr lang="sv-SE"/>
          </a:p>
        </p:txBody>
      </p:sp>
      <p:sp>
        <p:nvSpPr>
          <p:cNvPr id="5" name="Platshållare för sidfot 4"/>
          <p:cNvSpPr>
            <a:spLocks noGrp="1"/>
          </p:cNvSpPr>
          <p:nvPr>
            <p:ph type="ftr" sz="quarter" idx="11"/>
          </p:nvPr>
        </p:nvSpPr>
        <p:spPr/>
        <p:txBody>
          <a:bodyPr/>
          <a:lstStyle/>
          <a:p>
            <a:r>
              <a:rPr lang="sv-SE" smtClean="0"/>
              <a:t>TS2 CDS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552661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January 2017</a:t>
            </a:r>
            <a:endParaRPr lang="sv-SE"/>
          </a:p>
        </p:txBody>
      </p:sp>
      <p:sp>
        <p:nvSpPr>
          <p:cNvPr id="5" name="Platshållare för sidfot 4"/>
          <p:cNvSpPr>
            <a:spLocks noGrp="1"/>
          </p:cNvSpPr>
          <p:nvPr>
            <p:ph type="ftr" sz="quarter" idx="11"/>
          </p:nvPr>
        </p:nvSpPr>
        <p:spPr/>
        <p:txBody>
          <a:bodyPr/>
          <a:lstStyle/>
          <a:p>
            <a:r>
              <a:rPr lang="sv-SE" smtClean="0"/>
              <a:t>TS2 CDS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82417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chemeClr val="bg1"/>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FFFFFF"/>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smtClean="0"/>
              <a:t>Blue bullet page</a:t>
            </a:r>
            <a:endParaRPr lang="sv-SE"/>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218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Rubrikbild text">
    <p:bg>
      <p:bgRef idx="1001">
        <a:schemeClr val="bg1"/>
      </p:bgRef>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rgbClr val="0094CA"/>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0094CA"/>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smtClean="0"/>
              <a:t>White bullet page</a:t>
            </a:r>
            <a:endParaRPr lang="sv-SE"/>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489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8913" y="0"/>
            <a:ext cx="6067426" cy="1441531"/>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569993" y="1964945"/>
            <a:ext cx="6536399" cy="40389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January 2017</a:t>
            </a:r>
            <a:endParaRPr lang="sv-SE"/>
          </a:p>
        </p:txBody>
      </p:sp>
      <p:sp>
        <p:nvSpPr>
          <p:cNvPr id="5" name="Platshållare för sidfot 4"/>
          <p:cNvSpPr>
            <a:spLocks noGrp="1"/>
          </p:cNvSpPr>
          <p:nvPr>
            <p:ph type="ftr" sz="quarter" idx="11"/>
          </p:nvPr>
        </p:nvSpPr>
        <p:spPr/>
        <p:txBody>
          <a:bodyPr/>
          <a:lstStyle/>
          <a:p>
            <a:r>
              <a:rPr lang="sv-SE" smtClean="0"/>
              <a:t>TS2 CDS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71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en-US" smtClean="0"/>
              <a:t>January 2017</a:t>
            </a:r>
            <a:endParaRPr lang="sv-SE"/>
          </a:p>
        </p:txBody>
      </p:sp>
      <p:sp>
        <p:nvSpPr>
          <p:cNvPr id="5" name="Platshållare för sidfot 4"/>
          <p:cNvSpPr>
            <a:spLocks noGrp="1"/>
          </p:cNvSpPr>
          <p:nvPr>
            <p:ph type="ftr" sz="quarter" idx="11"/>
          </p:nvPr>
        </p:nvSpPr>
        <p:spPr/>
        <p:txBody>
          <a:bodyPr/>
          <a:lstStyle/>
          <a:p>
            <a:r>
              <a:rPr lang="sv-SE" smtClean="0"/>
              <a:t>TS2 CDS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721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en-US" smtClean="0"/>
              <a:t>January 2017</a:t>
            </a:r>
            <a:endParaRPr lang="sv-SE"/>
          </a:p>
        </p:txBody>
      </p:sp>
      <p:sp>
        <p:nvSpPr>
          <p:cNvPr id="6" name="Platshållare för sidfot 5"/>
          <p:cNvSpPr>
            <a:spLocks noGrp="1"/>
          </p:cNvSpPr>
          <p:nvPr>
            <p:ph type="ftr" sz="quarter" idx="11"/>
          </p:nvPr>
        </p:nvSpPr>
        <p:spPr/>
        <p:txBody>
          <a:bodyPr/>
          <a:lstStyle/>
          <a:p>
            <a:r>
              <a:rPr lang="sv-SE" smtClean="0"/>
              <a:t>TS2 CDS CDR -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en-US" smtClean="0"/>
              <a:t>January 2017</a:t>
            </a:r>
            <a:endParaRPr lang="sv-SE"/>
          </a:p>
        </p:txBody>
      </p:sp>
      <p:sp>
        <p:nvSpPr>
          <p:cNvPr id="8" name="Platshållare för sidfot 7"/>
          <p:cNvSpPr>
            <a:spLocks noGrp="1"/>
          </p:cNvSpPr>
          <p:nvPr>
            <p:ph type="ftr" sz="quarter" idx="11"/>
          </p:nvPr>
        </p:nvSpPr>
        <p:spPr/>
        <p:txBody>
          <a:bodyPr/>
          <a:lstStyle/>
          <a:p>
            <a:r>
              <a:rPr lang="sv-SE" smtClean="0"/>
              <a:t>TS2 CDS CDR - J.G. Weisend II</a:t>
            </a:r>
            <a:endParaRPr lang="sv-SE"/>
          </a:p>
        </p:txBody>
      </p:sp>
      <p:sp>
        <p:nvSpPr>
          <p:cNvPr id="9" name="Platshållare för bildnummer 8"/>
          <p:cNvSpPr>
            <a:spLocks noGrp="1"/>
          </p:cNvSpPr>
          <p:nvPr>
            <p:ph type="sldNum" sz="quarter" idx="12"/>
          </p:nvPr>
        </p:nvSpPr>
        <p:spPr/>
        <p:txBody>
          <a:bodyPr/>
          <a:lstStyle/>
          <a:p>
            <a:fld id="{038C62C7-F79B-CD4A-A5DF-5683BBEC4A65}" type="slidenum">
              <a:rPr lang="sv-SE" smtClean="0"/>
              <a:t>‹#›</a:t>
            </a:fld>
            <a:endParaRPr lang="sv-SE"/>
          </a:p>
        </p:txBody>
      </p:sp>
      <p:cxnSp>
        <p:nvCxnSpPr>
          <p:cNvPr id="10"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459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en-US" smtClean="0"/>
              <a:t>January 2017</a:t>
            </a:r>
            <a:endParaRPr lang="sv-SE"/>
          </a:p>
        </p:txBody>
      </p:sp>
      <p:sp>
        <p:nvSpPr>
          <p:cNvPr id="4" name="Platshållare för sidfot 3"/>
          <p:cNvSpPr>
            <a:spLocks noGrp="1"/>
          </p:cNvSpPr>
          <p:nvPr>
            <p:ph type="ftr" sz="quarter" idx="11"/>
          </p:nvPr>
        </p:nvSpPr>
        <p:spPr/>
        <p:txBody>
          <a:bodyPr/>
          <a:lstStyle/>
          <a:p>
            <a:r>
              <a:rPr lang="sv-SE" smtClean="0"/>
              <a:t>TS2 CDS CDR - J.G. Weisend II</a:t>
            </a:r>
            <a:endParaRPr lang="sv-SE"/>
          </a:p>
        </p:txBody>
      </p:sp>
      <p:sp>
        <p:nvSpPr>
          <p:cNvPr id="5" name="Platshållare för bildnummer 4"/>
          <p:cNvSpPr>
            <a:spLocks noGrp="1"/>
          </p:cNvSpPr>
          <p:nvPr>
            <p:ph type="sldNum" sz="quarter" idx="12"/>
          </p:nvPr>
        </p:nvSpPr>
        <p:spPr/>
        <p:txBody>
          <a:bodyPr/>
          <a:lstStyle/>
          <a:p>
            <a:fld id="{038C62C7-F79B-CD4A-A5DF-5683BBEC4A65}" type="slidenum">
              <a:rPr lang="sv-SE" smtClean="0"/>
              <a:t>‹#›</a:t>
            </a:fld>
            <a:endParaRPr lang="sv-SE"/>
          </a:p>
        </p:txBody>
      </p:sp>
      <p:cxnSp>
        <p:nvCxnSpPr>
          <p:cNvPr id="6"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17310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2.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593511" y="1964945"/>
            <a:ext cx="6536399" cy="4038981"/>
          </a:xfrm>
          <a:prstGeom prst="rect">
            <a:avLst/>
          </a:prstGeom>
        </p:spPr>
        <p:txBody>
          <a:bodyPr vert="horz" lIns="0" tIns="0" rIns="0" bIns="0" rtlCol="0">
            <a:no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94CA"/>
                </a:solidFill>
              </a:defRPr>
            </a:lvl1pPr>
          </a:lstStyle>
          <a:p>
            <a:r>
              <a:rPr lang="en-US" smtClean="0"/>
              <a:t>January 2017</a:t>
            </a:r>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94CA"/>
                </a:solidFill>
              </a:defRPr>
            </a:lvl1pPr>
          </a:lstStyle>
          <a:p>
            <a:r>
              <a:rPr lang="sv-SE" smtClean="0"/>
              <a:t>TS2 CDS CDR - J.G. Weisend II</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94CA"/>
                </a:solidFill>
              </a:defRPr>
            </a:lvl1pPr>
          </a:lstStyle>
          <a:p>
            <a:fld id="{038C62C7-F79B-CD4A-A5DF-5683BBEC4A65}" type="slidenum">
              <a:rPr lang="sv-SE" smtClean="0"/>
              <a:pPr/>
              <a:t>‹#›</a:t>
            </a:fld>
            <a:endParaRPr lang="sv-SE"/>
          </a:p>
        </p:txBody>
      </p:sp>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8" name="Bildobjekt 7" descr="ESS-vit-logga.pn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326974" y="378759"/>
            <a:ext cx="1359826" cy="727507"/>
          </a:xfrm>
          <a:prstGeom prst="rect">
            <a:avLst/>
          </a:prstGeom>
        </p:spPr>
      </p:pic>
      <p:sp>
        <p:nvSpPr>
          <p:cNvPr id="11" name="Platshållare för rubrik 10"/>
          <p:cNvSpPr>
            <a:spLocks noGrp="1"/>
          </p:cNvSpPr>
          <p:nvPr>
            <p:ph type="title"/>
          </p:nvPr>
        </p:nvSpPr>
        <p:spPr>
          <a:xfrm>
            <a:off x="593512" y="-1"/>
            <a:ext cx="5762624" cy="1441451"/>
          </a:xfrm>
          <a:prstGeom prst="rect">
            <a:avLst/>
          </a:prstGeom>
        </p:spPr>
        <p:txBody>
          <a:bodyPr vert="horz" lIns="0" tIns="0" rIns="0" bIns="0" rtlCol="0" anchor="ctr">
            <a:noAutofit/>
          </a:bodyPr>
          <a:lstStyle/>
          <a:p>
            <a:r>
              <a:rPr lang="sv-SE" smtClean="0"/>
              <a:t>Klicka här för att ändra format</a:t>
            </a:r>
            <a:endParaRPr lang="sv-SE"/>
          </a:p>
        </p:txBody>
      </p:sp>
    </p:spTree>
    <p:extLst>
      <p:ext uri="{BB962C8B-B14F-4D97-AF65-F5344CB8AC3E}">
        <p14:creationId xmlns:p14="http://schemas.microsoft.com/office/powerpoint/2010/main" val="157200405"/>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5" r:id="rId3"/>
    <p:sldLayoutId id="2147483676"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hdr="0"/>
  <p:txStyles>
    <p:titleStyle>
      <a:lvl1pPr algn="l" defTabSz="457200" rtl="0" eaLnBrk="1" latinLnBrk="0" hangingPunct="1">
        <a:spcBef>
          <a:spcPct val="0"/>
        </a:spcBef>
        <a:buNone/>
        <a:defRPr sz="2800" kern="1200">
          <a:solidFill>
            <a:schemeClr val="bg1"/>
          </a:solidFill>
          <a:latin typeface="+mj-lt"/>
          <a:ea typeface="+mj-ea"/>
          <a:cs typeface="+mj-cs"/>
        </a:defRPr>
      </a:lvl1pPr>
    </p:titleStyle>
    <p:bodyStyle>
      <a:lvl1pPr marL="0" indent="0" algn="l" defTabSz="457200" rtl="0" eaLnBrk="1" latinLnBrk="0" hangingPunct="1">
        <a:lnSpc>
          <a:spcPts val="2400"/>
        </a:lnSpc>
        <a:spcBef>
          <a:spcPct val="20000"/>
        </a:spcBef>
        <a:spcAft>
          <a:spcPts val="1200"/>
        </a:spcAft>
        <a:buFont typeface="Wingdings" charset="2"/>
        <a:buNone/>
        <a:defRPr sz="2000" kern="1200">
          <a:solidFill>
            <a:srgbClr val="0094CA"/>
          </a:solidFill>
          <a:latin typeface="+mn-lt"/>
          <a:ea typeface="+mn-ea"/>
          <a:cs typeface="+mn-cs"/>
        </a:defRPr>
      </a:lvl1pPr>
      <a:lvl2pPr marL="457200" indent="0" algn="l" defTabSz="457200" rtl="0" eaLnBrk="1" latinLnBrk="0" hangingPunct="1">
        <a:spcBef>
          <a:spcPct val="20000"/>
        </a:spcBef>
        <a:buFont typeface="Wingdings" charset="2"/>
        <a:buNone/>
        <a:defRPr sz="2000" kern="1200">
          <a:solidFill>
            <a:srgbClr val="0094CA"/>
          </a:solidFill>
          <a:latin typeface="+mn-lt"/>
          <a:ea typeface="+mn-ea"/>
          <a:cs typeface="+mn-cs"/>
        </a:defRPr>
      </a:lvl2pPr>
      <a:lvl3pPr marL="914400" indent="0" algn="l" defTabSz="457200" rtl="0" eaLnBrk="1" latinLnBrk="0" hangingPunct="1">
        <a:spcBef>
          <a:spcPct val="20000"/>
        </a:spcBef>
        <a:buFont typeface="Wingdings" charset="2"/>
        <a:buNone/>
        <a:defRPr sz="2000" kern="1200">
          <a:solidFill>
            <a:srgbClr val="0094CA"/>
          </a:solidFill>
          <a:latin typeface="+mn-lt"/>
          <a:ea typeface="+mn-ea"/>
          <a:cs typeface="+mn-cs"/>
        </a:defRPr>
      </a:lvl3pPr>
      <a:lvl4pPr marL="1371600" indent="0" algn="l" defTabSz="457200" rtl="0" eaLnBrk="1" latinLnBrk="0" hangingPunct="1">
        <a:spcBef>
          <a:spcPct val="20000"/>
        </a:spcBef>
        <a:buFont typeface="Wingdings" charset="2"/>
        <a:buNone/>
        <a:defRPr sz="2000" kern="1200">
          <a:solidFill>
            <a:srgbClr val="0094CA"/>
          </a:solidFill>
          <a:latin typeface="+mn-lt"/>
          <a:ea typeface="+mn-ea"/>
          <a:cs typeface="+mn-cs"/>
        </a:defRPr>
      </a:lvl4pPr>
      <a:lvl5pPr marL="1828800" indent="0" algn="l" defTabSz="457200" rtl="0" eaLnBrk="1" latinLnBrk="0" hangingPunct="1">
        <a:spcBef>
          <a:spcPct val="20000"/>
        </a:spcBef>
        <a:buFont typeface="Wingdings" charset="2"/>
        <a:buNone/>
        <a:defRPr sz="2000" kern="1200">
          <a:solidFill>
            <a:srgbClr val="0094C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2017</a:t>
            </a:r>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TS2 CDS CDR - J.G. Weisend II</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797C7-3D02-2A4F-97AD-9EB2A99A67F0}" type="slidenum">
              <a:rPr lang="sv-SE" smtClean="0"/>
              <a:t>‹#›</a:t>
            </a:fld>
            <a:endParaRPr lang="sv-SE"/>
          </a:p>
        </p:txBody>
      </p:sp>
    </p:spTree>
    <p:extLst>
      <p:ext uri="{BB962C8B-B14F-4D97-AF65-F5344CB8AC3E}">
        <p14:creationId xmlns:p14="http://schemas.microsoft.com/office/powerpoint/2010/main" val="9030477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pic>
        <p:nvPicPr>
          <p:cNvPr id="6" name="Bildobjekt 5" descr="ESS-vit-logg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4160" y="408940"/>
            <a:ext cx="2082800" cy="1114297"/>
          </a:xfrm>
          <a:prstGeom prst="rect">
            <a:avLst/>
          </a:prstGeom>
        </p:spPr>
      </p:pic>
      <p:sp>
        <p:nvSpPr>
          <p:cNvPr id="7" name="textruta 6"/>
          <p:cNvSpPr txBox="1"/>
          <p:nvPr/>
        </p:nvSpPr>
        <p:spPr>
          <a:xfrm>
            <a:off x="-31277" y="3145459"/>
            <a:ext cx="9144000" cy="1200329"/>
          </a:xfrm>
          <a:prstGeom prst="rect">
            <a:avLst/>
          </a:prstGeom>
          <a:noFill/>
        </p:spPr>
        <p:txBody>
          <a:bodyPr wrap="square" rtlCol="0">
            <a:spAutoFit/>
          </a:bodyPr>
          <a:lstStyle/>
          <a:p>
            <a:pPr algn="ctr"/>
            <a:r>
              <a:rPr lang="en-GB" sz="3600" dirty="0" smtClean="0">
                <a:solidFill>
                  <a:srgbClr val="FFFFFF"/>
                </a:solidFill>
              </a:rPr>
              <a:t>Test Stand 2 Cryogenic Distribution System</a:t>
            </a:r>
          </a:p>
          <a:p>
            <a:pPr algn="ctr"/>
            <a:r>
              <a:rPr lang="en-GB" sz="3600" dirty="0" smtClean="0">
                <a:solidFill>
                  <a:srgbClr val="FFFFFF"/>
                </a:solidFill>
              </a:rPr>
              <a:t>Closeout</a:t>
            </a:r>
          </a:p>
        </p:txBody>
      </p:sp>
      <p:sp>
        <p:nvSpPr>
          <p:cNvPr id="8" name="textruta 3"/>
          <p:cNvSpPr txBox="1"/>
          <p:nvPr/>
        </p:nvSpPr>
        <p:spPr>
          <a:xfrm>
            <a:off x="0" y="4449848"/>
            <a:ext cx="9144000" cy="830997"/>
          </a:xfrm>
          <a:prstGeom prst="rect">
            <a:avLst/>
          </a:prstGeom>
          <a:noFill/>
        </p:spPr>
        <p:txBody>
          <a:bodyPr wrap="square" rtlCol="0">
            <a:spAutoFit/>
          </a:bodyPr>
          <a:lstStyle/>
          <a:p>
            <a:pPr algn="ctr"/>
            <a:endParaRPr lang="en-GB" sz="1600" dirty="0" smtClean="0">
              <a:solidFill>
                <a:srgbClr val="FFFFFF"/>
              </a:solidFill>
            </a:endParaRPr>
          </a:p>
          <a:p>
            <a:pPr algn="ctr"/>
            <a:r>
              <a:rPr lang="en-GB" sz="1600" dirty="0" smtClean="0">
                <a:solidFill>
                  <a:srgbClr val="FFFFFF"/>
                </a:solidFill>
              </a:rPr>
              <a:t>12 January 2017</a:t>
            </a:r>
          </a:p>
          <a:p>
            <a:pPr algn="ctr"/>
            <a:r>
              <a:rPr lang="en-GB" sz="1600" dirty="0" smtClean="0">
                <a:solidFill>
                  <a:srgbClr val="FFFFFF"/>
                </a:solidFill>
              </a:rPr>
              <a:t>J.G. Weisend II, Chairman CDR</a:t>
            </a:r>
          </a:p>
        </p:txBody>
      </p:sp>
    </p:spTree>
    <p:extLst>
      <p:ext uri="{BB962C8B-B14F-4D97-AF65-F5344CB8AC3E}">
        <p14:creationId xmlns:p14="http://schemas.microsoft.com/office/powerpoint/2010/main" val="4419426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10</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TextBox 7"/>
          <p:cNvSpPr txBox="1"/>
          <p:nvPr/>
        </p:nvSpPr>
        <p:spPr>
          <a:xfrm>
            <a:off x="341737" y="1492099"/>
            <a:ext cx="8215328" cy="923330"/>
          </a:xfrm>
          <a:prstGeom prst="rect">
            <a:avLst/>
          </a:prstGeom>
          <a:noFill/>
        </p:spPr>
        <p:txBody>
          <a:bodyPr wrap="square" rtlCol="0">
            <a:spAutoFit/>
          </a:bodyPr>
          <a:lstStyle/>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a:p>
        </p:txBody>
      </p:sp>
      <p:sp>
        <p:nvSpPr>
          <p:cNvPr id="3" name="TextBox 2"/>
          <p:cNvSpPr txBox="1"/>
          <p:nvPr/>
        </p:nvSpPr>
        <p:spPr>
          <a:xfrm>
            <a:off x="295596" y="1492099"/>
            <a:ext cx="8544786" cy="4833631"/>
          </a:xfrm>
          <a:prstGeom prst="rect">
            <a:avLst/>
          </a:prstGeom>
          <a:noFill/>
        </p:spPr>
        <p:txBody>
          <a:bodyPr wrap="square" rtlCol="0">
            <a:spAutoFit/>
          </a:bodyPr>
          <a:lstStyle/>
          <a:p>
            <a:pPr marL="342900" indent="-342900">
              <a:lnSpc>
                <a:spcPct val="90000"/>
              </a:lnSpc>
              <a:buFont typeface="+mj-lt"/>
              <a:buAutoNum type="arabicPeriod" startAt="9"/>
            </a:pPr>
            <a:r>
              <a:rPr lang="en-GB" dirty="0"/>
              <a:t>Develop a detailed installation and alignment procedure for the CDS in the tunnel and Test Stand and </a:t>
            </a:r>
            <a:r>
              <a:rPr lang="en-GB" dirty="0" smtClean="0"/>
              <a:t>show </a:t>
            </a:r>
            <a:r>
              <a:rPr lang="en-GB" dirty="0"/>
              <a:t>that it can be properly aligned within the ESS requirements. Particular attention should be given to the rotation of CDS so that the jumper connection </a:t>
            </a:r>
            <a:r>
              <a:rPr lang="en-GB" dirty="0" smtClean="0"/>
              <a:t>is </a:t>
            </a:r>
            <a:r>
              <a:rPr lang="en-GB" dirty="0"/>
              <a:t>parallel to the floor</a:t>
            </a:r>
            <a:r>
              <a:rPr lang="en-US" dirty="0"/>
              <a:t> </a:t>
            </a:r>
            <a:endParaRPr lang="en-US" dirty="0" smtClean="0"/>
          </a:p>
          <a:p>
            <a:pPr marL="342900" indent="-342900">
              <a:lnSpc>
                <a:spcPct val="90000"/>
              </a:lnSpc>
              <a:buFont typeface="+mj-lt"/>
              <a:buAutoNum type="arabicPeriod" startAt="9"/>
            </a:pPr>
            <a:r>
              <a:rPr lang="en-US" dirty="0"/>
              <a:t>ESS should perform a complementary and detailed ODH analysis of the TS2 bunker considering the failure scenarios already identified by WUST</a:t>
            </a:r>
            <a:r>
              <a:rPr lang="en-US" dirty="0" smtClean="0"/>
              <a:t>.</a:t>
            </a:r>
          </a:p>
          <a:p>
            <a:pPr marL="342900" indent="-342900">
              <a:lnSpc>
                <a:spcPct val="90000"/>
              </a:lnSpc>
              <a:buFont typeface="+mj-lt"/>
              <a:buAutoNum type="arabicPeriod" startAt="9"/>
            </a:pPr>
            <a:r>
              <a:rPr lang="en-US" dirty="0" smtClean="0"/>
              <a:t>ESS shall review with WUST the heat leak calculations to check the results</a:t>
            </a:r>
            <a:r>
              <a:rPr lang="en-US" dirty="0" smtClean="0"/>
              <a:t>. The heat leak to the He supply line should be lower.</a:t>
            </a:r>
            <a:endParaRPr lang="en-US" dirty="0" smtClean="0"/>
          </a:p>
          <a:p>
            <a:pPr marL="342900" indent="-342900">
              <a:lnSpc>
                <a:spcPct val="90000"/>
              </a:lnSpc>
              <a:buFont typeface="+mj-lt"/>
              <a:buAutoNum type="arabicPeriod" startAt="9"/>
            </a:pPr>
            <a:r>
              <a:rPr lang="en-US" dirty="0" smtClean="0"/>
              <a:t>The control valve heat leaks shall be adjusted to take into account the expected heat stationing of the valves to the 50 K thermal shield</a:t>
            </a:r>
          </a:p>
          <a:p>
            <a:pPr marL="342900" indent="-342900">
              <a:lnSpc>
                <a:spcPct val="90000"/>
              </a:lnSpc>
              <a:buFont typeface="+mj-lt"/>
              <a:buAutoNum type="arabicPeriod" startAt="9"/>
            </a:pPr>
            <a:r>
              <a:rPr lang="en-US" dirty="0" smtClean="0"/>
              <a:t>Use the ESS approved vacuum instrumentation standard  </a:t>
            </a:r>
            <a:r>
              <a:rPr lang="en-US" dirty="0" smtClean="0"/>
              <a:t>(ESS </a:t>
            </a:r>
            <a:r>
              <a:rPr lang="en-US" dirty="0" smtClean="0"/>
              <a:t>Vacuum </a:t>
            </a:r>
            <a:r>
              <a:rPr lang="en-US" dirty="0" smtClean="0"/>
              <a:t>Specification) </a:t>
            </a:r>
            <a:r>
              <a:rPr lang="en-US" dirty="0" smtClean="0"/>
              <a:t>for the vacuum instrumentation</a:t>
            </a:r>
          </a:p>
          <a:p>
            <a:pPr marL="342900" indent="-342900">
              <a:lnSpc>
                <a:spcPct val="90000"/>
              </a:lnSpc>
              <a:buFont typeface="+mj-lt"/>
              <a:buAutoNum type="arabicPeriod" startAt="9"/>
            </a:pPr>
            <a:r>
              <a:rPr lang="en-US" dirty="0" smtClean="0"/>
              <a:t>ESS will have to decide if they want to enforce a single  cryogenic temperature sensor standard for  below 30 K. The cost implications of this will need to be addressed.</a:t>
            </a:r>
          </a:p>
          <a:p>
            <a:pPr marL="342900" indent="-342900">
              <a:lnSpc>
                <a:spcPct val="90000"/>
              </a:lnSpc>
              <a:buFont typeface="+mj-lt"/>
              <a:buAutoNum type="arabicPeriod" startAt="9"/>
            </a:pPr>
            <a:r>
              <a:rPr lang="en-US" dirty="0" smtClean="0"/>
              <a:t>A final solution for a radiation resistant pressure transducer must be achieved. </a:t>
            </a:r>
            <a:r>
              <a:rPr lang="en-US" dirty="0" smtClean="0"/>
              <a:t>This </a:t>
            </a:r>
            <a:r>
              <a:rPr lang="en-US" dirty="0" smtClean="0"/>
              <a:t>applies to the tunnel and test stand CDS and the </a:t>
            </a:r>
            <a:r>
              <a:rPr lang="en-US" dirty="0" err="1" smtClean="0"/>
              <a:t>cryomodules</a:t>
            </a:r>
            <a:r>
              <a:rPr lang="en-US" dirty="0" smtClean="0"/>
              <a:t>.</a:t>
            </a:r>
          </a:p>
          <a:p>
            <a:pPr marL="342900" indent="-342900">
              <a:lnSpc>
                <a:spcPct val="90000"/>
              </a:lnSpc>
              <a:buFont typeface="+mj-lt"/>
              <a:buAutoNum type="arabicPeriod" startAt="9"/>
            </a:pPr>
            <a:r>
              <a:rPr lang="en-US" dirty="0" smtClean="0"/>
              <a:t>Analyze the mechanical behavior of the auxiliary process pipes frames.</a:t>
            </a:r>
          </a:p>
          <a:p>
            <a:pPr marL="342900" indent="-342900">
              <a:lnSpc>
                <a:spcPct val="90000"/>
              </a:lnSpc>
              <a:buFont typeface="+mj-lt"/>
              <a:buAutoNum type="arabicPeriod" startAt="9"/>
            </a:pPr>
            <a:r>
              <a:rPr lang="en-US" dirty="0" smtClean="0"/>
              <a:t>Redesign the He recovery line sliding support</a:t>
            </a:r>
          </a:p>
          <a:p>
            <a:pPr marL="342900" indent="-342900">
              <a:lnSpc>
                <a:spcPct val="90000"/>
              </a:lnSpc>
              <a:buFont typeface="+mj-lt"/>
              <a:buAutoNum type="arabicPeriod" startAt="9"/>
            </a:pPr>
            <a:r>
              <a:rPr lang="en-US" dirty="0" smtClean="0"/>
              <a:t> Cable information and electrical diagrams shall be provided to ESS by TRR1.</a:t>
            </a:r>
            <a:endParaRPr lang="en-US" dirty="0" smtClean="0"/>
          </a:p>
        </p:txBody>
      </p:sp>
    </p:spTree>
    <p:extLst>
      <p:ext uri="{BB962C8B-B14F-4D97-AF65-F5344CB8AC3E}">
        <p14:creationId xmlns:p14="http://schemas.microsoft.com/office/powerpoint/2010/main" val="33395049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Comment</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11</a:t>
            </a:fld>
            <a:endParaRPr lang="sv-SE"/>
          </a:p>
        </p:txBody>
      </p:sp>
      <p:sp>
        <p:nvSpPr>
          <p:cNvPr id="7" name="Content Placeholder 6"/>
          <p:cNvSpPr>
            <a:spLocks noGrp="1"/>
          </p:cNvSpPr>
          <p:nvPr>
            <p:ph idx="1"/>
          </p:nvPr>
        </p:nvSpPr>
        <p:spPr>
          <a:xfrm>
            <a:off x="200103" y="1706036"/>
            <a:ext cx="8486697" cy="4038981"/>
          </a:xfrm>
        </p:spPr>
        <p:txBody>
          <a:bodyPr/>
          <a:lstStyle/>
          <a:p>
            <a:r>
              <a:rPr lang="en-GB" dirty="0" smtClean="0">
                <a:solidFill>
                  <a:srgbClr val="000000"/>
                </a:solidFill>
              </a:rPr>
              <a:t>The Chair recognizes and thanks  the ESS team for all their hard work both in developing the design and in preparing for the review.</a:t>
            </a:r>
          </a:p>
          <a:p>
            <a:r>
              <a:rPr lang="en-GB" dirty="0" smtClean="0">
                <a:solidFill>
                  <a:srgbClr val="000000"/>
                </a:solidFill>
              </a:rPr>
              <a:t>The Chair also thanks the committee for their service and time in participating in this review</a:t>
            </a:r>
          </a:p>
          <a:p>
            <a:endParaRPr lang="en-GB" dirty="0" smtClean="0"/>
          </a:p>
          <a:p>
            <a:endParaRPr lang="en-GB" dirty="0"/>
          </a:p>
          <a:p>
            <a:pPr marL="457200" indent="-457200">
              <a:buAutoNum type="arabicPeriod"/>
            </a:pPr>
            <a:endParaRPr lang="en-GB" dirty="0"/>
          </a:p>
        </p:txBody>
      </p:sp>
    </p:spTree>
    <p:extLst>
      <p:ext uri="{BB962C8B-B14F-4D97-AF65-F5344CB8AC3E}">
        <p14:creationId xmlns:p14="http://schemas.microsoft.com/office/powerpoint/2010/main" val="40144940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2</a:t>
            </a:fld>
            <a:endParaRPr lang="sv-SE"/>
          </a:p>
        </p:txBody>
      </p:sp>
      <p:sp>
        <p:nvSpPr>
          <p:cNvPr id="7" name="Content Placeholder 6"/>
          <p:cNvSpPr>
            <a:spLocks noGrp="1"/>
          </p:cNvSpPr>
          <p:nvPr>
            <p:ph idx="1"/>
          </p:nvPr>
        </p:nvSpPr>
        <p:spPr>
          <a:xfrm>
            <a:off x="136470" y="1669050"/>
            <a:ext cx="8420171" cy="4038981"/>
          </a:xfrm>
        </p:spPr>
        <p:txBody>
          <a:bodyPr/>
          <a:lstStyle/>
          <a:p>
            <a:pPr marL="342900" indent="-342900">
              <a:buFont typeface="Arial"/>
              <a:buChar char="•"/>
            </a:pPr>
            <a:endParaRPr lang="en-GB" dirty="0" smtClean="0">
              <a:solidFill>
                <a:srgbClr val="000000"/>
              </a:solidFill>
            </a:endParaRPr>
          </a:p>
          <a:p>
            <a:pPr marL="342900" indent="-342900">
              <a:buFont typeface="Arial"/>
              <a:buChar char="•"/>
            </a:pPr>
            <a:endParaRPr lang="en-GB" dirty="0" smtClean="0"/>
          </a:p>
          <a:p>
            <a:endParaRPr lang="en-GB" dirty="0"/>
          </a:p>
        </p:txBody>
      </p:sp>
      <p:sp>
        <p:nvSpPr>
          <p:cNvPr id="3" name="TextBox 2"/>
          <p:cNvSpPr txBox="1"/>
          <p:nvPr/>
        </p:nvSpPr>
        <p:spPr>
          <a:xfrm>
            <a:off x="285284" y="1497672"/>
            <a:ext cx="8605340" cy="4247317"/>
          </a:xfrm>
          <a:prstGeom prst="rect">
            <a:avLst/>
          </a:prstGeom>
          <a:noFill/>
        </p:spPr>
        <p:txBody>
          <a:bodyPr wrap="square" rtlCol="0">
            <a:spAutoFit/>
          </a:bodyPr>
          <a:lstStyle/>
          <a:p>
            <a:pPr marL="285750" indent="-285750">
              <a:buFont typeface="Arial"/>
              <a:buChar char="•"/>
            </a:pPr>
            <a:r>
              <a:rPr lang="en-US" dirty="0" smtClean="0"/>
              <a:t>The committee was </a:t>
            </a:r>
            <a:r>
              <a:rPr lang="en-US" dirty="0" smtClean="0"/>
              <a:t>impressed </a:t>
            </a:r>
            <a:r>
              <a:rPr lang="en-US" dirty="0" smtClean="0"/>
              <a:t>with the level of detail and the quality of work presented.</a:t>
            </a:r>
          </a:p>
          <a:p>
            <a:pPr marL="285750" indent="-285750">
              <a:buFont typeface="Arial"/>
              <a:buChar char="•"/>
            </a:pPr>
            <a:r>
              <a:rPr lang="en-US" dirty="0" smtClean="0"/>
              <a:t>The requirements are fixed and while there may be some small changes regarding  the TICP interface, these can be accommodated during production and installation of the CDS.</a:t>
            </a:r>
          </a:p>
          <a:p>
            <a:pPr marL="285750" indent="-285750">
              <a:buFont typeface="Arial"/>
              <a:buChar char="•"/>
            </a:pPr>
            <a:r>
              <a:rPr lang="en-US" dirty="0" smtClean="0"/>
              <a:t>Additional design work is required in the areas of the forces at the </a:t>
            </a:r>
            <a:r>
              <a:rPr lang="en-US" dirty="0" err="1" smtClean="0"/>
              <a:t>cryomodule</a:t>
            </a:r>
            <a:r>
              <a:rPr lang="en-US" dirty="0" smtClean="0"/>
              <a:t> interface, optimizing the heat leak, the alignment and installation  scheme and the auxiliary gas lines.</a:t>
            </a:r>
          </a:p>
          <a:p>
            <a:pPr marL="285750" indent="-285750">
              <a:buFont typeface="Arial"/>
              <a:buChar char="•"/>
            </a:pPr>
            <a:r>
              <a:rPr lang="en-US" dirty="0" smtClean="0"/>
              <a:t>The design as presented should meet all the technical requirements and no significant technical issues were identified.</a:t>
            </a:r>
          </a:p>
          <a:p>
            <a:pPr marL="285750" indent="-285750">
              <a:buFont typeface="Arial"/>
              <a:buChar char="•"/>
            </a:pPr>
            <a:r>
              <a:rPr lang="en-US" dirty="0"/>
              <a:t>No outstanding safety issues have been identified during the </a:t>
            </a:r>
            <a:r>
              <a:rPr lang="en-US" dirty="0" smtClean="0"/>
              <a:t>CDR</a:t>
            </a:r>
          </a:p>
          <a:p>
            <a:pPr marL="285750" indent="-285750">
              <a:buFont typeface="Arial"/>
              <a:buChar char="•"/>
            </a:pPr>
            <a:r>
              <a:rPr lang="en-US" dirty="0"/>
              <a:t> </a:t>
            </a:r>
            <a:r>
              <a:rPr lang="en-US" dirty="0" smtClean="0">
                <a:solidFill>
                  <a:srgbClr val="000000"/>
                </a:solidFill>
              </a:rPr>
              <a:t>The Project Quality Plan meets all the ESS standards  ( additional minor comments will be </a:t>
            </a:r>
            <a:r>
              <a:rPr lang="en-US" dirty="0" smtClean="0">
                <a:solidFill>
                  <a:srgbClr val="000000"/>
                </a:solidFill>
              </a:rPr>
              <a:t>sent by ESS) </a:t>
            </a:r>
            <a:r>
              <a:rPr lang="en-US" dirty="0" smtClean="0">
                <a:solidFill>
                  <a:srgbClr val="000000"/>
                </a:solidFill>
              </a:rPr>
              <a:t>and the WUST quality work is judged as very good.</a:t>
            </a:r>
          </a:p>
          <a:p>
            <a:pPr marL="285750" indent="-285750">
              <a:buFont typeface="Arial"/>
              <a:buChar char="•"/>
            </a:pPr>
            <a:r>
              <a:rPr lang="en-US" dirty="0" smtClean="0"/>
              <a:t>Responsibility for controls hardware and development is clear between WUST and  ESS (ICS and ACCSYS) and good communications exist. </a:t>
            </a:r>
            <a:endParaRPr lang="en-US" dirty="0" smtClean="0"/>
          </a:p>
        </p:txBody>
      </p:sp>
    </p:spTree>
    <p:extLst>
      <p:ext uri="{BB962C8B-B14F-4D97-AF65-F5344CB8AC3E}">
        <p14:creationId xmlns:p14="http://schemas.microsoft.com/office/powerpoint/2010/main" val="687202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3</a:t>
            </a:fld>
            <a:endParaRPr lang="sv-SE"/>
          </a:p>
        </p:txBody>
      </p:sp>
      <p:sp>
        <p:nvSpPr>
          <p:cNvPr id="7" name="Content Placeholder 6"/>
          <p:cNvSpPr>
            <a:spLocks noGrp="1"/>
          </p:cNvSpPr>
          <p:nvPr>
            <p:ph idx="1"/>
          </p:nvPr>
        </p:nvSpPr>
        <p:spPr>
          <a:xfrm>
            <a:off x="136470" y="1669050"/>
            <a:ext cx="8420171" cy="4038981"/>
          </a:xfrm>
        </p:spPr>
        <p:txBody>
          <a:bodyPr/>
          <a:lstStyle/>
          <a:p>
            <a:pPr marL="342900" indent="-342900">
              <a:buFont typeface="Arial"/>
              <a:buChar char="•"/>
            </a:pPr>
            <a:endParaRPr lang="en-GB" dirty="0" smtClean="0">
              <a:solidFill>
                <a:srgbClr val="000000"/>
              </a:solidFill>
            </a:endParaRPr>
          </a:p>
          <a:p>
            <a:pPr marL="342900" indent="-342900">
              <a:buFont typeface="Arial"/>
              <a:buChar char="•"/>
            </a:pPr>
            <a:endParaRPr lang="en-GB" dirty="0" smtClean="0"/>
          </a:p>
          <a:p>
            <a:endParaRPr lang="en-GB" dirty="0"/>
          </a:p>
        </p:txBody>
      </p:sp>
      <p:sp>
        <p:nvSpPr>
          <p:cNvPr id="3" name="TextBox 2"/>
          <p:cNvSpPr txBox="1"/>
          <p:nvPr/>
        </p:nvSpPr>
        <p:spPr>
          <a:xfrm>
            <a:off x="285284" y="1497672"/>
            <a:ext cx="8605340" cy="1477328"/>
          </a:xfrm>
          <a:prstGeom prst="rect">
            <a:avLst/>
          </a:prstGeom>
          <a:noFill/>
        </p:spPr>
        <p:txBody>
          <a:bodyPr wrap="square" rtlCol="0">
            <a:spAutoFit/>
          </a:bodyPr>
          <a:lstStyle/>
          <a:p>
            <a:pPr marL="285750" indent="-285750">
              <a:buFont typeface="Arial"/>
              <a:buChar char="•"/>
            </a:pPr>
            <a:r>
              <a:rPr lang="en-US" dirty="0" smtClean="0"/>
              <a:t>ESS will provide all the alignment </a:t>
            </a:r>
            <a:r>
              <a:rPr lang="en-US" dirty="0" err="1" smtClean="0"/>
              <a:t>fiducials</a:t>
            </a:r>
            <a:r>
              <a:rPr lang="en-US" dirty="0" smtClean="0"/>
              <a:t>.</a:t>
            </a:r>
          </a:p>
          <a:p>
            <a:pPr marL="285750" indent="-285750">
              <a:buFont typeface="Arial"/>
              <a:buChar char="•"/>
            </a:pPr>
            <a:r>
              <a:rPr lang="en-US" dirty="0" smtClean="0"/>
              <a:t>WUST </a:t>
            </a:r>
            <a:r>
              <a:rPr lang="en-US" dirty="0" smtClean="0"/>
              <a:t>is holding to the ESS schedule. This will have to be looked at again once the vendor proposals are received. The supply of the ICS / IPNO provided control system needs to be consistent with the planned December 2017 TS2-CDR commissioning.</a:t>
            </a:r>
            <a:endParaRPr lang="en-US" dirty="0">
              <a:solidFill>
                <a:srgbClr val="FF0000"/>
              </a:solidFill>
            </a:endParaRPr>
          </a:p>
          <a:p>
            <a:endParaRPr lang="en-US" dirty="0"/>
          </a:p>
        </p:txBody>
      </p:sp>
    </p:spTree>
    <p:extLst>
      <p:ext uri="{BB962C8B-B14F-4D97-AF65-F5344CB8AC3E}">
        <p14:creationId xmlns:p14="http://schemas.microsoft.com/office/powerpoint/2010/main" val="12192193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4</a:t>
            </a:fld>
            <a:endParaRPr lang="sv-SE"/>
          </a:p>
        </p:txBody>
      </p:sp>
      <p:sp>
        <p:nvSpPr>
          <p:cNvPr id="7" name="Content Placeholder 6"/>
          <p:cNvSpPr>
            <a:spLocks noGrp="1"/>
          </p:cNvSpPr>
          <p:nvPr>
            <p:ph idx="1"/>
          </p:nvPr>
        </p:nvSpPr>
        <p:spPr>
          <a:xfrm>
            <a:off x="386933" y="1695564"/>
            <a:ext cx="8401057" cy="4038981"/>
          </a:xfrm>
        </p:spPr>
        <p:txBody>
          <a:bodyPr/>
          <a:lstStyle/>
          <a:p>
            <a:r>
              <a:rPr lang="en-GB" dirty="0" smtClean="0"/>
              <a:t>	</a:t>
            </a:r>
            <a:endParaRPr lang="en-GB" dirty="0"/>
          </a:p>
        </p:txBody>
      </p:sp>
      <p:sp>
        <p:nvSpPr>
          <p:cNvPr id="8" name="Rectangle 7"/>
          <p:cNvSpPr/>
          <p:nvPr/>
        </p:nvSpPr>
        <p:spPr>
          <a:xfrm>
            <a:off x="578912" y="1807764"/>
            <a:ext cx="7965323" cy="523220"/>
          </a:xfrm>
          <a:prstGeom prst="rect">
            <a:avLst/>
          </a:prstGeom>
        </p:spPr>
        <p:txBody>
          <a:bodyPr wrap="square">
            <a:spAutoFit/>
          </a:bodyPr>
          <a:lstStyle/>
          <a:p>
            <a:r>
              <a:rPr lang="en-US" sz="2800" dirty="0" smtClean="0"/>
              <a:t> </a:t>
            </a:r>
            <a:endParaRPr lang="en-US" sz="2800" dirty="0"/>
          </a:p>
        </p:txBody>
      </p:sp>
      <p:sp>
        <p:nvSpPr>
          <p:cNvPr id="3" name="TextBox 2"/>
          <p:cNvSpPr txBox="1"/>
          <p:nvPr/>
        </p:nvSpPr>
        <p:spPr>
          <a:xfrm>
            <a:off x="170279" y="1592320"/>
            <a:ext cx="8797319" cy="2308324"/>
          </a:xfrm>
          <a:prstGeom prst="rect">
            <a:avLst/>
          </a:prstGeom>
          <a:noFill/>
        </p:spPr>
        <p:txBody>
          <a:bodyPr wrap="square" rtlCol="0">
            <a:spAutoFit/>
          </a:bodyPr>
          <a:lstStyle/>
          <a:p>
            <a:r>
              <a:rPr lang="en-US" sz="2400" dirty="0" smtClean="0"/>
              <a:t>The committee agrees that the CDS –TS2 is ready to move into production and procurement activities should move forward while responding to the recommendations below. Priority shall be given to addressing the forces at the </a:t>
            </a:r>
            <a:r>
              <a:rPr lang="en-US" sz="2400" dirty="0" err="1" smtClean="0"/>
              <a:t>cryomodule</a:t>
            </a:r>
            <a:r>
              <a:rPr lang="en-US" sz="2400" dirty="0" smtClean="0"/>
              <a:t> interface, reducing the heat loads as well as the alignment solution. If need be, change orders may have to be sent to the vendor later to address these issues.</a:t>
            </a:r>
            <a:endParaRPr lang="en-US" sz="2400" dirty="0"/>
          </a:p>
        </p:txBody>
      </p:sp>
    </p:spTree>
    <p:extLst>
      <p:ext uri="{BB962C8B-B14F-4D97-AF65-F5344CB8AC3E}">
        <p14:creationId xmlns:p14="http://schemas.microsoft.com/office/powerpoint/2010/main" val="26581243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Questions</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5</a:t>
            </a:fld>
            <a:endParaRPr lang="sv-SE"/>
          </a:p>
        </p:txBody>
      </p:sp>
      <p:sp>
        <p:nvSpPr>
          <p:cNvPr id="9" name="Rectangle 8"/>
          <p:cNvSpPr/>
          <p:nvPr/>
        </p:nvSpPr>
        <p:spPr>
          <a:xfrm>
            <a:off x="0" y="1484399"/>
            <a:ext cx="8774816" cy="646331"/>
          </a:xfrm>
          <a:prstGeom prst="rect">
            <a:avLst/>
          </a:prstGeom>
        </p:spPr>
        <p:txBody>
          <a:bodyPr wrap="square">
            <a:spAutoFit/>
          </a:bodyPr>
          <a:lstStyle/>
          <a:p>
            <a:pPr lvl="0"/>
            <a:endParaRPr lang="en-US" dirty="0"/>
          </a:p>
          <a:p>
            <a:pPr lvl="0">
              <a:lnSpc>
                <a:spcPct val="80000"/>
              </a:lnSpc>
            </a:pPr>
            <a:endParaRPr lang="en-US" i="1" dirty="0" smtClean="0">
              <a:solidFill>
                <a:srgbClr val="000000"/>
              </a:solidFill>
            </a:endParaRPr>
          </a:p>
        </p:txBody>
      </p:sp>
      <p:sp>
        <p:nvSpPr>
          <p:cNvPr id="8" name="Rectangle 7"/>
          <p:cNvSpPr/>
          <p:nvPr/>
        </p:nvSpPr>
        <p:spPr>
          <a:xfrm>
            <a:off x="578912" y="1484399"/>
            <a:ext cx="8195903" cy="5078314"/>
          </a:xfrm>
          <a:prstGeom prst="rect">
            <a:avLst/>
          </a:prstGeom>
        </p:spPr>
        <p:txBody>
          <a:bodyPr wrap="square">
            <a:spAutoFit/>
          </a:bodyPr>
          <a:lstStyle/>
          <a:p>
            <a:pPr lvl="0"/>
            <a:r>
              <a:rPr lang="en-US" dirty="0"/>
              <a:t>Has design and supporting activity for CDS-LTS2 progressed and reached a level of technical maturity in accordance with the activities and milestones for this Work Unit recorded in the ESS ACCSYS Project and been documented sufficiently and presented in a suitable format to enable review at this CDR?</a:t>
            </a:r>
            <a:br>
              <a:rPr lang="en-US" dirty="0"/>
            </a:br>
            <a:endParaRPr lang="en-US" dirty="0" smtClean="0"/>
          </a:p>
          <a:p>
            <a:pPr lvl="0"/>
            <a:r>
              <a:rPr lang="en-US" i="1" dirty="0" smtClean="0"/>
              <a:t>Generally Yes, but additional details on the auxiliary lines and the installation and alignment of the system need to be developed </a:t>
            </a:r>
          </a:p>
          <a:p>
            <a:pPr lvl="0"/>
            <a:endParaRPr lang="en-US" dirty="0"/>
          </a:p>
          <a:p>
            <a:pPr lvl="0"/>
            <a:r>
              <a:rPr lang="en-US" dirty="0"/>
              <a:t>Are all or a sufficient coverage of requirements and specifications for the CDS-LTS2, including for its interfaces with other systems, documented by ESS, communicated to and understood by the Work Unit team</a:t>
            </a:r>
            <a:r>
              <a:rPr lang="en-US" dirty="0" smtClean="0"/>
              <a:t>?</a:t>
            </a:r>
          </a:p>
          <a:p>
            <a:pPr lvl="0"/>
            <a:endParaRPr lang="en-US" i="1" dirty="0" smtClean="0"/>
          </a:p>
          <a:p>
            <a:pPr lvl="0"/>
            <a:r>
              <a:rPr lang="en-US" i="1" dirty="0" smtClean="0"/>
              <a:t>Yes</a:t>
            </a:r>
            <a:endParaRPr lang="en-US" i="1" dirty="0"/>
          </a:p>
          <a:p>
            <a:endParaRPr lang="en-US" dirty="0"/>
          </a:p>
          <a:p>
            <a:pPr lvl="0"/>
            <a:r>
              <a:rPr lang="en-US" dirty="0"/>
              <a:t>Does the CDS-LTS2 design meet these requirements and specifications?</a:t>
            </a:r>
            <a:br>
              <a:rPr lang="en-US" dirty="0"/>
            </a:br>
            <a:endParaRPr lang="en-US" dirty="0" smtClean="0"/>
          </a:p>
          <a:p>
            <a:pPr lvl="0"/>
            <a:r>
              <a:rPr lang="en-US" i="1" dirty="0" smtClean="0"/>
              <a:t>Generally Yes, but the issues of forces at the </a:t>
            </a:r>
            <a:r>
              <a:rPr lang="en-US" i="1" dirty="0" err="1" smtClean="0"/>
              <a:t>cryomodule</a:t>
            </a:r>
            <a:r>
              <a:rPr lang="en-US" i="1" dirty="0" smtClean="0"/>
              <a:t>  interface and alignment must be </a:t>
            </a:r>
            <a:r>
              <a:rPr lang="en-US" i="1" dirty="0" smtClean="0"/>
              <a:t>addressed</a:t>
            </a:r>
            <a:endParaRPr lang="en-US" i="1" dirty="0"/>
          </a:p>
        </p:txBody>
      </p:sp>
    </p:spTree>
    <p:extLst>
      <p:ext uri="{BB962C8B-B14F-4D97-AF65-F5344CB8AC3E}">
        <p14:creationId xmlns:p14="http://schemas.microsoft.com/office/powerpoint/2010/main" val="6435011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6</a:t>
            </a:fld>
            <a:endParaRPr lang="sv-SE"/>
          </a:p>
        </p:txBody>
      </p:sp>
      <p:sp>
        <p:nvSpPr>
          <p:cNvPr id="7" name="Rectangle 6"/>
          <p:cNvSpPr/>
          <p:nvPr/>
        </p:nvSpPr>
        <p:spPr>
          <a:xfrm>
            <a:off x="309500" y="1613806"/>
            <a:ext cx="8234736" cy="3693319"/>
          </a:xfrm>
          <a:prstGeom prst="rect">
            <a:avLst/>
          </a:prstGeom>
        </p:spPr>
        <p:txBody>
          <a:bodyPr wrap="square">
            <a:spAutoFit/>
          </a:bodyPr>
          <a:lstStyle/>
          <a:p>
            <a:pPr lvl="0"/>
            <a:r>
              <a:rPr lang="en-US" dirty="0"/>
              <a:t>Have safety issues and technical risks been identified and eliminated or otherwise mitigated for in the detailed design or identified for managing for manufacture, assembly, installation or operation?</a:t>
            </a:r>
            <a:br>
              <a:rPr lang="en-US" dirty="0"/>
            </a:br>
            <a:endParaRPr lang="en-US" dirty="0" smtClean="0"/>
          </a:p>
          <a:p>
            <a:pPr lvl="0"/>
            <a:r>
              <a:rPr lang="en-US" i="1" dirty="0" smtClean="0"/>
              <a:t>Yes, some additional ODH calculations by ESS are required.</a:t>
            </a:r>
          </a:p>
          <a:p>
            <a:pPr lvl="0"/>
            <a:endParaRPr lang="en-US" dirty="0"/>
          </a:p>
          <a:p>
            <a:pPr lvl="0"/>
            <a:r>
              <a:rPr lang="en-US" dirty="0"/>
              <a:t>What quality assurance and quality control activities have been planned and how will these be conducted and documented or reported?</a:t>
            </a:r>
            <a:br>
              <a:rPr lang="en-US" dirty="0"/>
            </a:br>
            <a:endParaRPr lang="en-US" dirty="0" smtClean="0"/>
          </a:p>
          <a:p>
            <a:pPr lvl="0"/>
            <a:r>
              <a:rPr lang="en-US" i="1" dirty="0" smtClean="0"/>
              <a:t>A Project Quality Plan has been created and was found by the committee to be acceptable. Minor suggestions will be sent by ESS. The WUST quality program is judged to be quite laudable.</a:t>
            </a:r>
            <a:endParaRPr lang="en-US" i="1" dirty="0"/>
          </a:p>
          <a:p>
            <a:pPr lvl="0"/>
            <a:endParaRPr lang="en-US" dirty="0"/>
          </a:p>
        </p:txBody>
      </p:sp>
    </p:spTree>
    <p:extLst>
      <p:ext uri="{BB962C8B-B14F-4D97-AF65-F5344CB8AC3E}">
        <p14:creationId xmlns:p14="http://schemas.microsoft.com/office/powerpoint/2010/main" val="32195875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65"/>
            <a:ext cx="6067426" cy="1441531"/>
          </a:xfrm>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7</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Rectangle 7"/>
          <p:cNvSpPr/>
          <p:nvPr/>
        </p:nvSpPr>
        <p:spPr>
          <a:xfrm>
            <a:off x="457200" y="1595619"/>
            <a:ext cx="8229600" cy="5078314"/>
          </a:xfrm>
          <a:prstGeom prst="rect">
            <a:avLst/>
          </a:prstGeom>
        </p:spPr>
        <p:txBody>
          <a:bodyPr wrap="square">
            <a:spAutoFit/>
          </a:bodyPr>
          <a:lstStyle/>
          <a:p>
            <a:pPr lvl="0"/>
            <a:endParaRPr lang="en-US" dirty="0"/>
          </a:p>
          <a:p>
            <a:pPr lvl="0"/>
            <a:r>
              <a:rPr lang="en-US" dirty="0"/>
              <a:t>Is the schedule for delivery of materials, components and for the manufacture of CDS-LTS2 sufficiently understood and in accordance with activities, durations and milestone dates shown in the ACCSYS project plan?</a:t>
            </a:r>
            <a:br>
              <a:rPr lang="en-US" dirty="0"/>
            </a:br>
            <a:endParaRPr lang="en-US" dirty="0" smtClean="0"/>
          </a:p>
          <a:p>
            <a:pPr lvl="0"/>
            <a:r>
              <a:rPr lang="en-US" i="1" dirty="0" smtClean="0"/>
              <a:t>Yes, WUST is holding to the current ESS schedule. Additional information will be available once  vendors are chosen</a:t>
            </a:r>
            <a:endParaRPr lang="en-US" i="1" dirty="0" smtClean="0"/>
          </a:p>
          <a:p>
            <a:pPr lvl="0"/>
            <a:endParaRPr lang="en-US" i="1" dirty="0"/>
          </a:p>
          <a:p>
            <a:pPr lvl="0"/>
            <a:endParaRPr lang="en-US" dirty="0"/>
          </a:p>
          <a:p>
            <a:pPr lvl="0"/>
            <a:r>
              <a:rPr lang="en-US" dirty="0"/>
              <a:t>Does the work unit team or its parent WUST require additional input from ESS or its other partners, or seek additional review, decision or approval from ESS to proceed with all work planed?</a:t>
            </a:r>
            <a:br>
              <a:rPr lang="en-US" dirty="0"/>
            </a:br>
            <a:endParaRPr lang="en-US" dirty="0" smtClean="0"/>
          </a:p>
          <a:p>
            <a:pPr lvl="0"/>
            <a:r>
              <a:rPr lang="en-US" i="1" dirty="0" smtClean="0"/>
              <a:t>Additional information on temperature sensor standardization and pressure sensor choice need to be provided by ESS. This should not prevent procurement of the CDS-TS2 system from starting</a:t>
            </a:r>
          </a:p>
          <a:p>
            <a:pPr lvl="0"/>
            <a:endParaRPr lang="en-US" dirty="0"/>
          </a:p>
          <a:p>
            <a:pPr lvl="0"/>
            <a:endParaRPr lang="en-US" dirty="0"/>
          </a:p>
        </p:txBody>
      </p:sp>
    </p:spTree>
    <p:extLst>
      <p:ext uri="{BB962C8B-B14F-4D97-AF65-F5344CB8AC3E}">
        <p14:creationId xmlns:p14="http://schemas.microsoft.com/office/powerpoint/2010/main" val="32304313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8</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Rectangle 7"/>
          <p:cNvSpPr/>
          <p:nvPr/>
        </p:nvSpPr>
        <p:spPr>
          <a:xfrm>
            <a:off x="457200" y="1769546"/>
            <a:ext cx="7830452" cy="4801315"/>
          </a:xfrm>
          <a:prstGeom prst="rect">
            <a:avLst/>
          </a:prstGeom>
        </p:spPr>
        <p:txBody>
          <a:bodyPr wrap="square">
            <a:spAutoFit/>
          </a:bodyPr>
          <a:lstStyle/>
          <a:p>
            <a:pPr lvl="0"/>
            <a:r>
              <a:rPr lang="en-US" dirty="0"/>
              <a:t>Is the design information and information on procedures required for the operation of the CDS-LTS2 delivered and presented at CDR sufficient to define the controls interfaces and allow the start of the controls system design?</a:t>
            </a:r>
            <a:br>
              <a:rPr lang="en-US" dirty="0"/>
            </a:br>
            <a:endParaRPr lang="en-US" dirty="0"/>
          </a:p>
          <a:p>
            <a:pPr lvl="0"/>
            <a:r>
              <a:rPr lang="en-US" dirty="0"/>
              <a:t>	</a:t>
            </a:r>
            <a:r>
              <a:rPr lang="en-US" i="1" dirty="0"/>
              <a:t>Yes with two expectations:  ESS  will need to make a decision about standardization of  cryogenic sensors below 30 K and the solution for an affordable radiation resistant pressure transducer </a:t>
            </a:r>
            <a:r>
              <a:rPr lang="en-US" i="1" dirty="0" smtClean="0"/>
              <a:t>is still required. These points affect both the tunnel and test stand distribution systems.</a:t>
            </a:r>
          </a:p>
          <a:p>
            <a:pPr lvl="0"/>
            <a:endParaRPr lang="en-US" i="1" dirty="0"/>
          </a:p>
          <a:p>
            <a:r>
              <a:rPr lang="en-US" dirty="0"/>
              <a:t>Are there any outstanding agreements to be made or other actions necessary to allow the work unit to achieve the Plan</a:t>
            </a:r>
            <a:r>
              <a:rPr lang="en-US" dirty="0" smtClean="0"/>
              <a:t>?</a:t>
            </a:r>
          </a:p>
          <a:p>
            <a:endParaRPr lang="en-US" dirty="0"/>
          </a:p>
          <a:p>
            <a:r>
              <a:rPr lang="en-US" i="1" dirty="0" smtClean="0"/>
              <a:t>The ICS – IPNO agreement for providing controls for this distribution system must be signed as soon as possible to allow provision of the controls consistent with a December 2017 commissioning.</a:t>
            </a:r>
            <a:endParaRPr lang="en-US" i="1" dirty="0"/>
          </a:p>
          <a:p>
            <a:pPr lvl="0"/>
            <a:endParaRPr lang="en-US" dirty="0" smtClean="0"/>
          </a:p>
          <a:p>
            <a:pPr lvl="0"/>
            <a:endParaRPr lang="en-US" dirty="0"/>
          </a:p>
        </p:txBody>
      </p:sp>
    </p:spTree>
    <p:extLst>
      <p:ext uri="{BB962C8B-B14F-4D97-AF65-F5344CB8AC3E}">
        <p14:creationId xmlns:p14="http://schemas.microsoft.com/office/powerpoint/2010/main" val="5108001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Date Placeholder 3"/>
          <p:cNvSpPr>
            <a:spLocks noGrp="1"/>
          </p:cNvSpPr>
          <p:nvPr>
            <p:ph type="dt" sz="half" idx="10"/>
          </p:nvPr>
        </p:nvSpPr>
        <p:spPr/>
        <p:txBody>
          <a:bodyPr/>
          <a:lstStyle/>
          <a:p>
            <a:r>
              <a:rPr lang="en-US" smtClean="0"/>
              <a:t>January 2017</a:t>
            </a:r>
            <a:endParaRPr lang="sv-SE" dirty="0"/>
          </a:p>
        </p:txBody>
      </p:sp>
      <p:sp>
        <p:nvSpPr>
          <p:cNvPr id="5" name="Footer Placeholder 4"/>
          <p:cNvSpPr>
            <a:spLocks noGrp="1"/>
          </p:cNvSpPr>
          <p:nvPr>
            <p:ph type="ftr" sz="quarter" idx="11"/>
          </p:nvPr>
        </p:nvSpPr>
        <p:spPr/>
        <p:txBody>
          <a:bodyPr/>
          <a:lstStyle/>
          <a:p>
            <a:r>
              <a:rPr lang="sv-SE" smtClean="0"/>
              <a:t>TS2 CDS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9</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TextBox 7"/>
          <p:cNvSpPr txBox="1"/>
          <p:nvPr/>
        </p:nvSpPr>
        <p:spPr>
          <a:xfrm>
            <a:off x="341737" y="1492099"/>
            <a:ext cx="8215328" cy="923330"/>
          </a:xfrm>
          <a:prstGeom prst="rect">
            <a:avLst/>
          </a:prstGeom>
          <a:noFill/>
        </p:spPr>
        <p:txBody>
          <a:bodyPr wrap="square" rtlCol="0">
            <a:spAutoFit/>
          </a:bodyPr>
          <a:lstStyle/>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a:p>
        </p:txBody>
      </p:sp>
      <p:sp>
        <p:nvSpPr>
          <p:cNvPr id="3" name="TextBox 2"/>
          <p:cNvSpPr txBox="1"/>
          <p:nvPr/>
        </p:nvSpPr>
        <p:spPr>
          <a:xfrm>
            <a:off x="295596" y="1492099"/>
            <a:ext cx="8261469" cy="5332229"/>
          </a:xfrm>
          <a:prstGeom prst="rect">
            <a:avLst/>
          </a:prstGeom>
          <a:noFill/>
        </p:spPr>
        <p:txBody>
          <a:bodyPr wrap="square" rtlCol="0">
            <a:spAutoFit/>
          </a:bodyPr>
          <a:lstStyle/>
          <a:p>
            <a:pPr marL="342900" indent="-342900">
              <a:lnSpc>
                <a:spcPct val="90000"/>
              </a:lnSpc>
              <a:buFont typeface="+mj-lt"/>
              <a:buAutoNum type="arabicPeriod"/>
            </a:pPr>
            <a:r>
              <a:rPr lang="en-GB" dirty="0"/>
              <a:t>Develop a detailed installation and alignment procedure for the CDS in the tunnel and Test Stand and shown that it can be properly aligned within the ESS requirements. Particular attention should be given to the rotation of CDS so that the jumper connection </a:t>
            </a:r>
            <a:r>
              <a:rPr lang="en-GB" dirty="0" smtClean="0"/>
              <a:t>is </a:t>
            </a:r>
            <a:r>
              <a:rPr lang="en-GB" dirty="0"/>
              <a:t>parallel to the floor</a:t>
            </a:r>
            <a:r>
              <a:rPr lang="en-US" dirty="0"/>
              <a:t> </a:t>
            </a:r>
            <a:endParaRPr lang="en-US" dirty="0" smtClean="0"/>
          </a:p>
          <a:p>
            <a:pPr marL="342900" indent="-342900">
              <a:lnSpc>
                <a:spcPct val="90000"/>
              </a:lnSpc>
              <a:buFont typeface="+mj-lt"/>
              <a:buAutoNum type="arabicPeriod"/>
            </a:pPr>
            <a:r>
              <a:rPr lang="en-GB" dirty="0" smtClean="0"/>
              <a:t>WP5 </a:t>
            </a:r>
            <a:r>
              <a:rPr lang="en-GB" dirty="0"/>
              <a:t>will check </a:t>
            </a:r>
            <a:r>
              <a:rPr lang="en-GB" dirty="0" smtClean="0"/>
              <a:t>9in </a:t>
            </a:r>
            <a:r>
              <a:rPr lang="en-GB" dirty="0"/>
              <a:t>both the tunnel and test stand </a:t>
            </a:r>
            <a:r>
              <a:rPr lang="en-GB" dirty="0" smtClean="0"/>
              <a:t>cases0 </a:t>
            </a:r>
            <a:r>
              <a:rPr lang="en-GB" dirty="0"/>
              <a:t>that there are not excessive forces on the interface between the </a:t>
            </a:r>
            <a:r>
              <a:rPr lang="en-GB" dirty="0" err="1"/>
              <a:t>cryomodule</a:t>
            </a:r>
            <a:r>
              <a:rPr lang="en-GB" dirty="0"/>
              <a:t> and the CDS. If these </a:t>
            </a:r>
            <a:r>
              <a:rPr lang="en-GB" dirty="0" smtClean="0"/>
              <a:t>exist, WP5, WP11 </a:t>
            </a:r>
            <a:r>
              <a:rPr lang="en-GB" dirty="0" smtClean="0"/>
              <a:t>and WUST must </a:t>
            </a:r>
            <a:r>
              <a:rPr lang="en-GB" dirty="0"/>
              <a:t>work together to optimize the </a:t>
            </a:r>
            <a:r>
              <a:rPr lang="en-GB" dirty="0" smtClean="0"/>
              <a:t>CDS design.</a:t>
            </a:r>
          </a:p>
          <a:p>
            <a:pPr marL="342900" indent="-342900">
              <a:lnSpc>
                <a:spcPct val="90000"/>
              </a:lnSpc>
              <a:buFont typeface="+mj-lt"/>
              <a:buAutoNum type="arabicPeriod"/>
            </a:pPr>
            <a:r>
              <a:rPr lang="en-GB" dirty="0" smtClean="0"/>
              <a:t> Review the </a:t>
            </a:r>
            <a:r>
              <a:rPr lang="en-GB" dirty="0"/>
              <a:t>loading of the frames on the building pillars </a:t>
            </a:r>
            <a:r>
              <a:rPr lang="en-GB" dirty="0" smtClean="0"/>
              <a:t> to ensure that they are </a:t>
            </a:r>
            <a:r>
              <a:rPr lang="en-GB" dirty="0" smtClean="0"/>
              <a:t>acceptable. </a:t>
            </a:r>
            <a:r>
              <a:rPr lang="en-GB" dirty="0" smtClean="0"/>
              <a:t>If reinforcement of the pillars is needed that is in ESS scope.</a:t>
            </a:r>
            <a:endParaRPr lang="en-GB" dirty="0" smtClean="0"/>
          </a:p>
          <a:p>
            <a:pPr marL="342900" indent="-342900">
              <a:lnSpc>
                <a:spcPct val="90000"/>
              </a:lnSpc>
              <a:buFont typeface="+mj-lt"/>
              <a:buAutoNum type="arabicPeriod"/>
            </a:pPr>
            <a:r>
              <a:rPr lang="en-GB" dirty="0" smtClean="0"/>
              <a:t>Add a vacuum </a:t>
            </a:r>
            <a:r>
              <a:rPr lang="en-GB" dirty="0"/>
              <a:t>pumping port for </a:t>
            </a:r>
            <a:r>
              <a:rPr lang="en-GB" dirty="0" smtClean="0"/>
              <a:t>the insulating </a:t>
            </a:r>
            <a:r>
              <a:rPr lang="en-GB" dirty="0"/>
              <a:t>vacuum </a:t>
            </a:r>
            <a:r>
              <a:rPr lang="en-GB" dirty="0" smtClean="0"/>
              <a:t>to </a:t>
            </a:r>
            <a:r>
              <a:rPr lang="en-GB" dirty="0"/>
              <a:t>the design.  The location of the line vacuum pumping system and the number of vacuum </a:t>
            </a:r>
            <a:r>
              <a:rPr lang="en-GB" dirty="0" smtClean="0"/>
              <a:t>ports and associated instrumentation ports </a:t>
            </a:r>
            <a:r>
              <a:rPr lang="en-GB" dirty="0"/>
              <a:t>will be proposed by ESS. </a:t>
            </a:r>
            <a:endParaRPr lang="en-GB" dirty="0" smtClean="0"/>
          </a:p>
          <a:p>
            <a:pPr marL="342900" indent="-342900">
              <a:lnSpc>
                <a:spcPct val="90000"/>
              </a:lnSpc>
              <a:buFont typeface="+mj-lt"/>
              <a:buAutoNum type="arabicPeriod"/>
            </a:pPr>
            <a:r>
              <a:rPr lang="en-GB" dirty="0"/>
              <a:t>Determine if it is </a:t>
            </a:r>
            <a:r>
              <a:rPr lang="en-GB" dirty="0" smtClean="0"/>
              <a:t>necessary </a:t>
            </a:r>
            <a:r>
              <a:rPr lang="en-GB" dirty="0"/>
              <a:t>to connect the vacuum </a:t>
            </a:r>
            <a:r>
              <a:rPr lang="en-GB" dirty="0" smtClean="0"/>
              <a:t>vessel pressure </a:t>
            </a:r>
            <a:r>
              <a:rPr lang="en-GB" dirty="0"/>
              <a:t>relief plates to the He collection header or is it allowed to </a:t>
            </a:r>
            <a:r>
              <a:rPr lang="en-GB" dirty="0" smtClean="0"/>
              <a:t>vent He </a:t>
            </a:r>
            <a:r>
              <a:rPr lang="en-GB" dirty="0"/>
              <a:t>into the </a:t>
            </a:r>
            <a:r>
              <a:rPr lang="en-GB" dirty="0" smtClean="0"/>
              <a:t>buildings</a:t>
            </a:r>
          </a:p>
          <a:p>
            <a:pPr marL="342900" indent="-342900">
              <a:lnSpc>
                <a:spcPct val="90000"/>
              </a:lnSpc>
              <a:buFont typeface="+mj-lt"/>
              <a:buAutoNum type="arabicPeriod"/>
            </a:pPr>
            <a:r>
              <a:rPr lang="en-GB" dirty="0" smtClean="0"/>
              <a:t>Verify  the </a:t>
            </a:r>
            <a:r>
              <a:rPr lang="en-GB" dirty="0"/>
              <a:t>safety valve sizing </a:t>
            </a:r>
            <a:r>
              <a:rPr lang="en-GB" dirty="0" smtClean="0"/>
              <a:t> by using the </a:t>
            </a:r>
            <a:r>
              <a:rPr lang="en-GB" dirty="0"/>
              <a:t>analytical method </a:t>
            </a:r>
            <a:r>
              <a:rPr lang="en-GB" dirty="0" smtClean="0"/>
              <a:t>used </a:t>
            </a:r>
            <a:r>
              <a:rPr lang="en-GB" dirty="0"/>
              <a:t>by the </a:t>
            </a:r>
            <a:r>
              <a:rPr lang="en-GB" dirty="0" err="1"/>
              <a:t>cryomodule</a:t>
            </a:r>
            <a:r>
              <a:rPr lang="en-GB" dirty="0"/>
              <a:t> </a:t>
            </a:r>
            <a:r>
              <a:rPr lang="en-GB" dirty="0" smtClean="0"/>
              <a:t>designers</a:t>
            </a:r>
          </a:p>
          <a:p>
            <a:pPr marL="342900" indent="-342900">
              <a:lnSpc>
                <a:spcPct val="90000"/>
              </a:lnSpc>
              <a:buFont typeface="+mj-lt"/>
              <a:buAutoNum type="arabicPeriod"/>
            </a:pPr>
            <a:r>
              <a:rPr lang="en-GB" dirty="0" smtClean="0"/>
              <a:t>Make the </a:t>
            </a:r>
            <a:r>
              <a:rPr lang="en-GB" dirty="0"/>
              <a:t>connections between the auxiliary process pipes, </a:t>
            </a:r>
            <a:r>
              <a:rPr lang="en-GB" dirty="0" err="1"/>
              <a:t>cryomodules</a:t>
            </a:r>
            <a:r>
              <a:rPr lang="en-GB" dirty="0"/>
              <a:t>  and valve box flanged rather than welded. </a:t>
            </a:r>
            <a:endParaRPr lang="en-GB" dirty="0" smtClean="0"/>
          </a:p>
          <a:p>
            <a:pPr marL="342900" indent="-342900">
              <a:lnSpc>
                <a:spcPct val="90000"/>
              </a:lnSpc>
              <a:buFont typeface="+mj-lt"/>
              <a:buAutoNum type="arabicPeriod"/>
            </a:pPr>
            <a:r>
              <a:rPr lang="en-GB" dirty="0" smtClean="0"/>
              <a:t>Determine whether </a:t>
            </a:r>
            <a:r>
              <a:rPr lang="en-GB" dirty="0"/>
              <a:t>drilling of holes in the pillars and the floor is in the ESS scope or in the WUST scope. </a:t>
            </a:r>
            <a:endParaRPr lang="en-GB" dirty="0" smtClean="0"/>
          </a:p>
          <a:p>
            <a:pPr marL="342900" indent="-342900">
              <a:lnSpc>
                <a:spcPct val="90000"/>
              </a:lnSpc>
              <a:buFont typeface="+mj-lt"/>
              <a:buAutoNum type="arabicPeriod"/>
            </a:pPr>
            <a:endParaRPr lang="en-US" dirty="0"/>
          </a:p>
        </p:txBody>
      </p:sp>
    </p:spTree>
    <p:extLst>
      <p:ext uri="{BB962C8B-B14F-4D97-AF65-F5344CB8AC3E}">
        <p14:creationId xmlns:p14="http://schemas.microsoft.com/office/powerpoint/2010/main" val="27292046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32677</TotalTime>
  <Words>1116</Words>
  <Application>Microsoft Macintosh PowerPoint</Application>
  <PresentationFormat>On-screen Show (4:3)</PresentationFormat>
  <Paragraphs>113</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Office-tema</vt:lpstr>
      <vt:lpstr>Anpassad formgivning</vt:lpstr>
      <vt:lpstr>PowerPoint Presentation</vt:lpstr>
      <vt:lpstr>General Comments</vt:lpstr>
      <vt:lpstr>General Comments</vt:lpstr>
      <vt:lpstr>Decision</vt:lpstr>
      <vt:lpstr>Charge Questions</vt:lpstr>
      <vt:lpstr>Charge Questions (cont.)</vt:lpstr>
      <vt:lpstr>Charge Questions (cont.)</vt:lpstr>
      <vt:lpstr>Charge Questions (cont.)</vt:lpstr>
      <vt:lpstr>Recommendations</vt:lpstr>
      <vt:lpstr>Recommendations</vt:lpstr>
      <vt:lpstr>One Last Comment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Ola Grahm</dc:creator>
  <cp:lastModifiedBy>John Weisend</cp:lastModifiedBy>
  <cp:revision>661</cp:revision>
  <cp:lastPrinted>2013-11-04T14:55:04Z</cp:lastPrinted>
  <dcterms:created xsi:type="dcterms:W3CDTF">2013-09-21T18:00:17Z</dcterms:created>
  <dcterms:modified xsi:type="dcterms:W3CDTF">2017-01-12T12:50:45Z</dcterms:modified>
</cp:coreProperties>
</file>