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82" r:id="rId9"/>
    <p:sldId id="264" r:id="rId10"/>
    <p:sldId id="265" r:id="rId11"/>
    <p:sldId id="266" r:id="rId12"/>
    <p:sldId id="267" r:id="rId13"/>
    <p:sldId id="268" r:id="rId14"/>
    <p:sldId id="283" r:id="rId15"/>
    <p:sldId id="272" r:id="rId16"/>
    <p:sldId id="273" r:id="rId17"/>
    <p:sldId id="274" r:id="rId18"/>
    <p:sldId id="287" r:id="rId19"/>
    <p:sldId id="279" r:id="rId20"/>
    <p:sldId id="280" r:id="rId21"/>
    <p:sldId id="284" r:id="rId22"/>
    <p:sldId id="285" r:id="rId23"/>
    <p:sldId id="286" r:id="rId24"/>
  </p:sldIdLst>
  <p:sldSz cx="9144000" cy="6858000" type="screen4x3"/>
  <p:notesSz cx="6562725" cy="86868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kcja domyślna" id="{37B90129-7131-4572-B68B-E2AC9769B669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82"/>
            <p14:sldId id="264"/>
            <p14:sldId id="265"/>
            <p14:sldId id="266"/>
            <p14:sldId id="267"/>
            <p14:sldId id="268"/>
            <p14:sldId id="283"/>
            <p14:sldId id="272"/>
            <p14:sldId id="273"/>
            <p14:sldId id="274"/>
            <p14:sldId id="287"/>
            <p14:sldId id="279"/>
            <p14:sldId id="280"/>
            <p14:sldId id="284"/>
            <p14:sldId id="285"/>
            <p14:sldId id="28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A1"/>
    <a:srgbClr val="A71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13" d="100"/>
          <a:sy n="113" d="100"/>
        </p:scale>
        <p:origin x="-156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asek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2425"/>
            <a:ext cx="1655763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55763" y="1628775"/>
            <a:ext cx="7524750" cy="5229225"/>
          </a:xfrm>
          <a:prstGeom prst="rect">
            <a:avLst/>
          </a:prstGeom>
          <a:solidFill>
            <a:srgbClr val="A7190E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6" name="Picture 15" descr="logotwyp pwr eng pozi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"/>
            <a:ext cx="88995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73250" y="2130425"/>
            <a:ext cx="7089775" cy="20193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pl-PL" noProof="0" smtClean="0"/>
              <a:t>Kliknij, aby edytować styl wzorca tytułu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73250" y="5697538"/>
            <a:ext cx="7089775" cy="900112"/>
          </a:xfrm>
        </p:spPr>
        <p:txBody>
          <a:bodyPr anchor="b"/>
          <a:lstStyle>
            <a:lvl1pPr marL="0" indent="0" algn="ctr">
              <a:buFontTx/>
              <a:buNone/>
              <a:defRPr sz="2000">
                <a:solidFill>
                  <a:srgbClr val="FFD3A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podtytułu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31025" y="630238"/>
            <a:ext cx="2105025" cy="61118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11188" y="630238"/>
            <a:ext cx="6167437" cy="61118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1188" y="1881188"/>
            <a:ext cx="4135437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99025" y="1881188"/>
            <a:ext cx="4137025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03238" y="481013"/>
            <a:ext cx="8640762" cy="1292225"/>
          </a:xfrm>
          <a:prstGeom prst="rect">
            <a:avLst/>
          </a:prstGeom>
          <a:solidFill>
            <a:srgbClr val="A7190E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 flipH="1">
            <a:off x="0" y="1773238"/>
            <a:ext cx="503238" cy="5084762"/>
          </a:xfrm>
          <a:prstGeom prst="rect">
            <a:avLst/>
          </a:prstGeom>
          <a:solidFill>
            <a:srgbClr val="A7190E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630238"/>
            <a:ext cx="8424862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81188"/>
            <a:ext cx="8424862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pic>
        <p:nvPicPr>
          <p:cNvPr id="1030" name="Picture 16" descr="logotwyp pwr eng pozio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17463"/>
            <a:ext cx="27035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>
    <p:randomBa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Cryogenic Transfer Line </a:t>
            </a:r>
            <a:r>
              <a:rPr lang="pl-PL" dirty="0" smtClean="0"/>
              <a:t>for Lund Test Stand 2 </a:t>
            </a:r>
            <a:r>
              <a:rPr lang="en-US" dirty="0" smtClean="0"/>
              <a:t>design </a:t>
            </a:r>
            <a:r>
              <a:rPr lang="en-US" dirty="0"/>
              <a:t>overview </a:t>
            </a:r>
            <a:endParaRPr lang="pl-PL" dirty="0" smtClean="0"/>
          </a:p>
        </p:txBody>
      </p:sp>
      <p:sp>
        <p:nvSpPr>
          <p:cNvPr id="13315" name="pole tekstowe 1"/>
          <p:cNvSpPr txBox="1">
            <a:spLocks noChangeArrowheads="1"/>
          </p:cNvSpPr>
          <p:nvPr/>
        </p:nvSpPr>
        <p:spPr bwMode="auto">
          <a:xfrm>
            <a:off x="3527425" y="4400550"/>
            <a:ext cx="38528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>
                <a:solidFill>
                  <a:srgbClr val="FFD3A1"/>
                </a:solidFill>
              </a:rPr>
              <a:t>Janusz Skrzypacz</a:t>
            </a:r>
          </a:p>
          <a:p>
            <a:pPr algn="ctr"/>
            <a:endParaRPr lang="pl-PL" b="1" dirty="0">
              <a:solidFill>
                <a:srgbClr val="FFD3A1"/>
              </a:solidFill>
            </a:endParaRPr>
          </a:p>
          <a:p>
            <a:pPr algn="ctr"/>
            <a:r>
              <a:rPr lang="pl-PL" b="1" dirty="0">
                <a:solidFill>
                  <a:srgbClr val="FFD3A1"/>
                </a:solidFill>
              </a:rPr>
              <a:t>Jarosław </a:t>
            </a:r>
            <a:r>
              <a:rPr lang="pl-PL" b="1" dirty="0" smtClean="0">
                <a:solidFill>
                  <a:srgbClr val="FFD3A1"/>
                </a:solidFill>
              </a:rPr>
              <a:t>Poliński</a:t>
            </a:r>
          </a:p>
          <a:p>
            <a:pPr algn="ctr"/>
            <a:r>
              <a:rPr lang="pl-PL" b="1" dirty="0" err="1" smtClean="0">
                <a:solidFill>
                  <a:srgbClr val="FFD3A1"/>
                </a:solidFill>
              </a:rPr>
              <a:t>Przemyslaw</a:t>
            </a:r>
            <a:r>
              <a:rPr lang="pl-PL" b="1" dirty="0" smtClean="0">
                <a:solidFill>
                  <a:srgbClr val="FFD3A1"/>
                </a:solidFill>
              </a:rPr>
              <a:t> Jaszak</a:t>
            </a:r>
            <a:endParaRPr lang="pl-PL" b="1" dirty="0">
              <a:solidFill>
                <a:srgbClr val="FFD3A1"/>
              </a:solidFill>
            </a:endParaRPr>
          </a:p>
          <a:p>
            <a:pPr algn="ctr"/>
            <a:r>
              <a:rPr lang="pl-PL" b="1" dirty="0">
                <a:solidFill>
                  <a:srgbClr val="FFD3A1"/>
                </a:solidFill>
              </a:rPr>
              <a:t>Maciej </a:t>
            </a:r>
            <a:r>
              <a:rPr lang="pl-PL" b="1" dirty="0" err="1">
                <a:solidFill>
                  <a:srgbClr val="FFD3A1"/>
                </a:solidFill>
              </a:rPr>
              <a:t>Chorowski</a:t>
            </a:r>
            <a:endParaRPr lang="en-US" b="1" dirty="0">
              <a:solidFill>
                <a:srgbClr val="FFD3A1"/>
              </a:solidFill>
            </a:endParaRP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1676400" y="6165850"/>
            <a:ext cx="7467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r>
              <a:rPr lang="pl-PL" dirty="0" smtClean="0">
                <a:solidFill>
                  <a:srgbClr val="FFD3A1"/>
                </a:solidFill>
              </a:rPr>
              <a:t>Critical</a:t>
            </a:r>
            <a:r>
              <a:rPr lang="en-US" dirty="0" smtClean="0">
                <a:solidFill>
                  <a:srgbClr val="FFD3A1"/>
                </a:solidFill>
              </a:rPr>
              <a:t> </a:t>
            </a:r>
            <a:r>
              <a:rPr lang="en-US" dirty="0">
                <a:solidFill>
                  <a:srgbClr val="FFD3A1"/>
                </a:solidFill>
              </a:rPr>
              <a:t>Design Review Meeting, </a:t>
            </a:r>
            <a:r>
              <a:rPr lang="pl-PL" dirty="0" smtClean="0">
                <a:solidFill>
                  <a:srgbClr val="FFD3A1"/>
                </a:solidFill>
              </a:rPr>
              <a:t>11-12</a:t>
            </a:r>
            <a:r>
              <a:rPr lang="en-US" dirty="0" smtClean="0">
                <a:solidFill>
                  <a:srgbClr val="FFD3A1"/>
                </a:solidFill>
              </a:rPr>
              <a:t> </a:t>
            </a:r>
            <a:r>
              <a:rPr lang="pl-PL" dirty="0" smtClean="0">
                <a:solidFill>
                  <a:srgbClr val="FFD3A1"/>
                </a:solidFill>
              </a:rPr>
              <a:t>January</a:t>
            </a:r>
            <a:r>
              <a:rPr lang="en-US" dirty="0" smtClean="0">
                <a:solidFill>
                  <a:srgbClr val="FFD3A1"/>
                </a:solidFill>
              </a:rPr>
              <a:t> 201</a:t>
            </a:r>
            <a:r>
              <a:rPr lang="pl-PL" dirty="0" smtClean="0">
                <a:solidFill>
                  <a:srgbClr val="FFD3A1"/>
                </a:solidFill>
              </a:rPr>
              <a:t>7</a:t>
            </a:r>
            <a:r>
              <a:rPr lang="en-US" dirty="0" smtClean="0">
                <a:solidFill>
                  <a:srgbClr val="FFD3A1"/>
                </a:solidFill>
              </a:rPr>
              <a:t>, </a:t>
            </a:r>
            <a:r>
              <a:rPr lang="pl-PL" dirty="0" err="1" smtClean="0">
                <a:solidFill>
                  <a:srgbClr val="FFD3A1"/>
                </a:solidFill>
              </a:rPr>
              <a:t>Wroclaw</a:t>
            </a:r>
            <a:r>
              <a:rPr lang="pl-PL" dirty="0" smtClean="0">
                <a:solidFill>
                  <a:srgbClr val="FFD3A1"/>
                </a:solidFill>
              </a:rPr>
              <a:t>, Poland</a:t>
            </a:r>
            <a:endParaRPr lang="en-US" dirty="0">
              <a:solidFill>
                <a:srgbClr val="FFD3A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CTL-LTS2 </a:t>
            </a:r>
            <a:r>
              <a:rPr lang="pl-PL" dirty="0" err="1"/>
              <a:t>elbow</a:t>
            </a:r>
            <a:r>
              <a:rPr lang="pl-PL" dirty="0"/>
              <a:t> </a:t>
            </a:r>
            <a:r>
              <a:rPr lang="pl-PL" dirty="0" err="1"/>
              <a:t>section</a:t>
            </a:r>
            <a:endParaRPr lang="pl-PL" dirty="0"/>
          </a:p>
        </p:txBody>
      </p:sp>
      <p:pic>
        <p:nvPicPr>
          <p:cNvPr id="3" name="Picture 2" descr="C:\Users\Janusz\Desktop\ESS\100_rozne_dokumenty\ESS_CTL_TS_przetarg\elbow_bez_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952836"/>
            <a:ext cx="8092900" cy="428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31710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Janusz\Desktop\ESS\100_rozne_dokumenty\ESS_CTL_TS_przetarg\elbow_bez_T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662" y="3064394"/>
            <a:ext cx="6383462" cy="373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CTL-LTS2 </a:t>
            </a:r>
            <a:r>
              <a:rPr lang="pl-PL" dirty="0" err="1"/>
              <a:t>elbow</a:t>
            </a:r>
            <a:r>
              <a:rPr lang="pl-PL" dirty="0"/>
              <a:t> </a:t>
            </a:r>
            <a:r>
              <a:rPr lang="pl-PL" dirty="0" err="1"/>
              <a:t>section</a:t>
            </a:r>
            <a:endParaRPr lang="pl-PL" dirty="0"/>
          </a:p>
        </p:txBody>
      </p:sp>
      <p:pic>
        <p:nvPicPr>
          <p:cNvPr id="3" name="Picture 2" descr="C:\Users\Janusz\Desktop\ESS\100_rozne_dokumenty\ESS_CTL_TS_przetarg\elbow_bez_T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988840"/>
            <a:ext cx="4428492" cy="259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19572" y="3933056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Vertical</a:t>
            </a:r>
            <a:r>
              <a:rPr lang="pl-PL" dirty="0" smtClean="0"/>
              <a:t>  </a:t>
            </a:r>
            <a:r>
              <a:rPr lang="pl-PL" dirty="0" err="1" smtClean="0"/>
              <a:t>Support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752662" y="2096852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Fixed</a:t>
            </a:r>
            <a:r>
              <a:rPr lang="pl-PL" dirty="0" smtClean="0"/>
              <a:t> </a:t>
            </a:r>
            <a:r>
              <a:rPr lang="pl-PL" dirty="0" err="1" smtClean="0"/>
              <a:t>Support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516216" y="28797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Sliding</a:t>
            </a:r>
            <a:r>
              <a:rPr lang="pl-PL" dirty="0" smtClean="0"/>
              <a:t> </a:t>
            </a:r>
            <a:r>
              <a:rPr lang="pl-PL" dirty="0" err="1" smtClean="0"/>
              <a:t>Support</a:t>
            </a:r>
            <a:endParaRPr lang="pl-PL" dirty="0"/>
          </a:p>
        </p:txBody>
      </p:sp>
      <p:cxnSp>
        <p:nvCxnSpPr>
          <p:cNvPr id="6" name="Łącznik prosty ze strzałką 5"/>
          <p:cNvCxnSpPr/>
          <p:nvPr/>
        </p:nvCxnSpPr>
        <p:spPr>
          <a:xfrm flipH="1">
            <a:off x="6804248" y="3284506"/>
            <a:ext cx="684076" cy="1152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flipH="1">
            <a:off x="2752662" y="2466184"/>
            <a:ext cx="846094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V="1">
            <a:off x="2627784" y="3860809"/>
            <a:ext cx="306034" cy="256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2627784" y="4117722"/>
            <a:ext cx="396044" cy="535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93378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CTL-LTS2 </a:t>
            </a:r>
            <a:r>
              <a:rPr lang="pl-PL" dirty="0" err="1" smtClean="0"/>
              <a:t>double</a:t>
            </a:r>
            <a:r>
              <a:rPr lang="pl-PL" dirty="0" smtClean="0"/>
              <a:t> </a:t>
            </a:r>
            <a:r>
              <a:rPr lang="pl-PL" dirty="0" err="1" smtClean="0"/>
              <a:t>elbow</a:t>
            </a:r>
            <a:r>
              <a:rPr lang="pl-PL" dirty="0" smtClean="0"/>
              <a:t> </a:t>
            </a:r>
            <a:r>
              <a:rPr lang="pl-PL" dirty="0" err="1"/>
              <a:t>section</a:t>
            </a:r>
            <a:endParaRPr lang="pl-PL" dirty="0"/>
          </a:p>
        </p:txBody>
      </p:sp>
      <p:pic>
        <p:nvPicPr>
          <p:cNvPr id="3" name="Picture 2" descr="C:\Users\Janusz\Desktop\ESS\100_rozne_dokumenty\ESS_CTL_TS_przetarg\podwojne_kol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3347"/>
            <a:ext cx="6120680" cy="494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935596" y="1913347"/>
            <a:ext cx="7956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2 </a:t>
            </a:r>
            <a:r>
              <a:rPr lang="pl-PL" sz="2400" b="1" dirty="0" err="1" smtClean="0"/>
              <a:t>double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elbow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sections</a:t>
            </a:r>
            <a:r>
              <a:rPr lang="pl-PL" sz="2400" b="1" dirty="0" smtClean="0"/>
              <a:t> </a:t>
            </a:r>
            <a:br>
              <a:rPr lang="pl-PL" sz="2400" b="1" dirty="0" smtClean="0"/>
            </a:br>
            <a:r>
              <a:rPr lang="pl-PL" b="1" i="1" dirty="0" smtClean="0"/>
              <a:t>(the same </a:t>
            </a:r>
            <a:r>
              <a:rPr lang="pl-PL" b="1" i="1" dirty="0" err="1" smtClean="0"/>
              <a:t>structure</a:t>
            </a:r>
            <a:r>
              <a:rPr lang="pl-PL" b="1" i="1" dirty="0" smtClean="0"/>
              <a:t> but </a:t>
            </a:r>
            <a:r>
              <a:rPr lang="pl-PL" b="1" i="1" dirty="0" err="1" smtClean="0"/>
              <a:t>different</a:t>
            </a:r>
            <a:r>
              <a:rPr lang="pl-PL" b="1" i="1" dirty="0" smtClean="0"/>
              <a:t> </a:t>
            </a:r>
            <a:r>
              <a:rPr lang="pl-PL" b="1" i="1" dirty="0" err="1" smtClean="0"/>
              <a:t>dimensions</a:t>
            </a:r>
            <a:r>
              <a:rPr lang="pl-PL" b="1" i="1" dirty="0" smtClean="0"/>
              <a:t>)</a:t>
            </a:r>
            <a:endParaRPr lang="pl-PL" b="1" i="1" dirty="0"/>
          </a:p>
        </p:txBody>
      </p:sp>
    </p:spTree>
    <p:extLst>
      <p:ext uri="{BB962C8B-B14F-4D97-AF65-F5344CB8AC3E}">
        <p14:creationId xmlns:p14="http://schemas.microsoft.com/office/powerpoint/2010/main" val="25530962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CTL-LTS2 </a:t>
            </a:r>
            <a:r>
              <a:rPr lang="pl-PL" dirty="0" err="1"/>
              <a:t>double</a:t>
            </a:r>
            <a:r>
              <a:rPr lang="pl-PL" dirty="0"/>
              <a:t> </a:t>
            </a:r>
            <a:r>
              <a:rPr lang="pl-PL" dirty="0" err="1"/>
              <a:t>elbow</a:t>
            </a:r>
            <a:r>
              <a:rPr lang="pl-PL" dirty="0"/>
              <a:t> </a:t>
            </a:r>
            <a:r>
              <a:rPr lang="pl-PL" dirty="0" err="1"/>
              <a:t>section</a:t>
            </a:r>
            <a:endParaRPr lang="pl-PL" dirty="0"/>
          </a:p>
        </p:txBody>
      </p:sp>
      <p:pic>
        <p:nvPicPr>
          <p:cNvPr id="3" name="Picture 2" descr="C:\Users\Janusz\Desktop\ESS\100_rozne_dokumenty\ESS_CTL_TS_przetarg\podwójne_kolano_bez_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41369"/>
            <a:ext cx="5868652" cy="474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19492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CTL-LTS2 </a:t>
            </a:r>
            <a:r>
              <a:rPr lang="pl-PL" dirty="0" err="1"/>
              <a:t>double</a:t>
            </a:r>
            <a:r>
              <a:rPr lang="pl-PL" dirty="0"/>
              <a:t> </a:t>
            </a:r>
            <a:r>
              <a:rPr lang="pl-PL" dirty="0" err="1"/>
              <a:t>elbow</a:t>
            </a:r>
            <a:r>
              <a:rPr lang="pl-PL" dirty="0"/>
              <a:t> </a:t>
            </a:r>
            <a:r>
              <a:rPr lang="pl-PL" dirty="0" err="1"/>
              <a:t>section</a:t>
            </a:r>
            <a:endParaRPr lang="pl-PL" dirty="0"/>
          </a:p>
        </p:txBody>
      </p:sp>
      <p:pic>
        <p:nvPicPr>
          <p:cNvPr id="13314" name="Picture 2" descr="C:\Users\Janusz\Desktop\ESS\100_rozne_dokumenty\ESS_CTL_TS_przetarg\podwójne_kolano_bez_OJ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1880828"/>
            <a:ext cx="5792141" cy="467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692048"/>
      </p:ext>
    </p:extLst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Sections</a:t>
            </a:r>
            <a:r>
              <a:rPr lang="pl-PL" dirty="0" smtClean="0"/>
              <a:t> </a:t>
            </a:r>
            <a:r>
              <a:rPr lang="pl-PL" dirty="0" err="1" smtClean="0"/>
              <a:t>interconnection</a:t>
            </a:r>
            <a:endParaRPr lang="pl-PL" dirty="0"/>
          </a:p>
        </p:txBody>
      </p:sp>
      <p:pic>
        <p:nvPicPr>
          <p:cNvPr id="14338" name="Picture 2" descr="C:\Users\Janusz\Desktop\ESS\100_rozne_dokumenty\ESS_CTL_TS_przetarg\inte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1" y="2420888"/>
            <a:ext cx="4320480" cy="360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Janusz\Desktop\ESS\100_rozne_dokumenty\ESS_CTL_TS_przetarg\inte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81957"/>
            <a:ext cx="3653399" cy="304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6691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Sections</a:t>
            </a:r>
            <a:r>
              <a:rPr lang="pl-PL" dirty="0"/>
              <a:t> </a:t>
            </a:r>
            <a:r>
              <a:rPr lang="pl-PL" dirty="0" err="1"/>
              <a:t>interconnection</a:t>
            </a:r>
            <a:endParaRPr lang="pl-PL" dirty="0"/>
          </a:p>
        </p:txBody>
      </p:sp>
      <p:pic>
        <p:nvPicPr>
          <p:cNvPr id="15362" name="Picture 2" descr="C:\Users\Janusz\Desktop\ESS\100_rozne_dokumenty\ESS_CTL_TS_przetarg\inter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1988840"/>
            <a:ext cx="5436604" cy="45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0186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Sections</a:t>
            </a:r>
            <a:r>
              <a:rPr lang="pl-PL" dirty="0"/>
              <a:t> </a:t>
            </a:r>
            <a:r>
              <a:rPr lang="pl-PL" dirty="0" err="1"/>
              <a:t>interconnection</a:t>
            </a:r>
            <a:endParaRPr lang="pl-PL" dirty="0"/>
          </a:p>
        </p:txBody>
      </p:sp>
      <p:pic>
        <p:nvPicPr>
          <p:cNvPr id="16386" name="Picture 2" descr="C:\Users\Janusz\Desktop\ESS\100_rozne_dokumenty\ESS_CTL_TS_przetarg\inter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23" y="2312876"/>
            <a:ext cx="4608512" cy="384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Janusz\Desktop\ESS\100_rozne_dokumenty\ESS_CTL_TS_przetarg\inter2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613" y="2967904"/>
            <a:ext cx="3434532" cy="253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30075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Interconnection</a:t>
            </a:r>
            <a:r>
              <a:rPr lang="pl-PL" dirty="0" smtClean="0"/>
              <a:t> to the </a:t>
            </a:r>
            <a:r>
              <a:rPr lang="pl-PL" dirty="0" smtClean="0"/>
              <a:t>TICP</a:t>
            </a:r>
            <a:endParaRPr lang="pl-PL" dirty="0"/>
          </a:p>
        </p:txBody>
      </p:sp>
      <p:pic>
        <p:nvPicPr>
          <p:cNvPr id="2050" name="Picture 2" descr="C:\Users\Janusz\Desktop\CDR_prezentacje\inter_k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4864"/>
            <a:ext cx="2679701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nusz\Desktop\CDR_prezentacje\inter_ko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50" y="2312876"/>
            <a:ext cx="2385246" cy="332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anusz\Desktop\CDR_prezentacje\inter_kon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3271168" cy="455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840601"/>
      </p:ext>
    </p:extLst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Janusz\Desktop\ESS\100_rozne_dokumenty\ESS_CTL_TS_przetarg\CTL_ca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7" y="1844824"/>
            <a:ext cx="856801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CTL-LTS2 </a:t>
            </a:r>
            <a:r>
              <a:rPr lang="pl-PL" dirty="0" err="1" smtClean="0"/>
              <a:t>External</a:t>
            </a:r>
            <a:r>
              <a:rPr lang="pl-PL" dirty="0" smtClean="0"/>
              <a:t> </a:t>
            </a:r>
            <a:r>
              <a:rPr lang="pl-PL" dirty="0" err="1"/>
              <a:t>S</a:t>
            </a:r>
            <a:r>
              <a:rPr lang="pl-PL" dirty="0" err="1" smtClean="0"/>
              <a:t>upports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115616" y="5157192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Frame</a:t>
            </a:r>
            <a:r>
              <a:rPr lang="pl-PL" dirty="0" smtClean="0"/>
              <a:t> </a:t>
            </a:r>
            <a:r>
              <a:rPr lang="pl-PL" dirty="0" err="1" smtClean="0"/>
              <a:t>Supports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444208" y="5157192"/>
            <a:ext cx="259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Supports</a:t>
            </a:r>
            <a:r>
              <a:rPr lang="pl-PL" dirty="0" smtClean="0"/>
              <a:t> on the </a:t>
            </a:r>
            <a:r>
              <a:rPr lang="pl-PL" dirty="0" err="1" smtClean="0"/>
              <a:t>Floor</a:t>
            </a:r>
            <a:endParaRPr lang="pl-PL" dirty="0"/>
          </a:p>
        </p:txBody>
      </p:sp>
      <p:cxnSp>
        <p:nvCxnSpPr>
          <p:cNvPr id="6" name="Łącznik prosty ze strzałką 5"/>
          <p:cNvCxnSpPr>
            <a:stCxn id="3" idx="0"/>
          </p:cNvCxnSpPr>
          <p:nvPr/>
        </p:nvCxnSpPr>
        <p:spPr>
          <a:xfrm flipH="1" flipV="1">
            <a:off x="1655676" y="2528900"/>
            <a:ext cx="666074" cy="2628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>
            <a:stCxn id="3" idx="0"/>
          </p:cNvCxnSpPr>
          <p:nvPr/>
        </p:nvCxnSpPr>
        <p:spPr>
          <a:xfrm flipV="1">
            <a:off x="2321750" y="2924944"/>
            <a:ext cx="1098122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>
            <a:stCxn id="3" idx="0"/>
          </p:cNvCxnSpPr>
          <p:nvPr/>
        </p:nvCxnSpPr>
        <p:spPr>
          <a:xfrm flipV="1">
            <a:off x="2321750" y="3609020"/>
            <a:ext cx="2178242" cy="1548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>
            <a:stCxn id="3" idx="0"/>
          </p:cNvCxnSpPr>
          <p:nvPr/>
        </p:nvCxnSpPr>
        <p:spPr>
          <a:xfrm flipV="1">
            <a:off x="2321750" y="4041068"/>
            <a:ext cx="3906434" cy="1116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>
            <a:stCxn id="4" idx="0"/>
          </p:cNvCxnSpPr>
          <p:nvPr/>
        </p:nvCxnSpPr>
        <p:spPr>
          <a:xfrm flipH="1" flipV="1">
            <a:off x="7560332" y="4473116"/>
            <a:ext cx="179797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>
            <a:stCxn id="4" idx="0"/>
          </p:cNvCxnSpPr>
          <p:nvPr/>
        </p:nvCxnSpPr>
        <p:spPr>
          <a:xfrm flipV="1">
            <a:off x="7740129" y="4329100"/>
            <a:ext cx="252251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stCxn id="4" idx="0"/>
          </p:cNvCxnSpPr>
          <p:nvPr/>
        </p:nvCxnSpPr>
        <p:spPr>
          <a:xfrm flipV="1">
            <a:off x="7740129" y="4473116"/>
            <a:ext cx="684299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69351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anusz\Desktop\ESS\100_rozne_dokumenty\ESS_CTL_TS_przetarg\CTL_ca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28" y="1988839"/>
            <a:ext cx="8356509" cy="287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CTL-LTS2 </a:t>
            </a:r>
            <a:r>
              <a:rPr lang="en-US" dirty="0" smtClean="0"/>
              <a:t>design </a:t>
            </a:r>
            <a:r>
              <a:rPr lang="en-US" dirty="0"/>
              <a:t>overview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840252" y="533676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Interface point to </a:t>
            </a:r>
            <a:r>
              <a:rPr lang="pl-PL" dirty="0" err="1" smtClean="0"/>
              <a:t>ValveBox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55576" y="533721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Interface point to </a:t>
            </a:r>
            <a:r>
              <a:rPr lang="pl-PL" dirty="0" smtClean="0"/>
              <a:t>TICP</a:t>
            </a:r>
            <a:endParaRPr lang="pl-PL" dirty="0"/>
          </a:p>
        </p:txBody>
      </p:sp>
      <p:cxnSp>
        <p:nvCxnSpPr>
          <p:cNvPr id="7" name="Łącznik prosty ze strzałką 6"/>
          <p:cNvCxnSpPr>
            <a:stCxn id="6" idx="0"/>
          </p:cNvCxnSpPr>
          <p:nvPr/>
        </p:nvCxnSpPr>
        <p:spPr>
          <a:xfrm flipH="1" flipV="1">
            <a:off x="1043608" y="3212976"/>
            <a:ext cx="576064" cy="2124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>
            <a:stCxn id="4" idx="0"/>
          </p:cNvCxnSpPr>
          <p:nvPr/>
        </p:nvCxnSpPr>
        <p:spPr>
          <a:xfrm flipV="1">
            <a:off x="7812360" y="4293096"/>
            <a:ext cx="900100" cy="1043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4680012" y="1988839"/>
            <a:ext cx="4092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CTL-LTS2 </a:t>
            </a:r>
            <a:r>
              <a:rPr lang="pl-PL" b="1" dirty="0" err="1" smtClean="0"/>
              <a:t>consists</a:t>
            </a:r>
            <a:r>
              <a:rPr lang="pl-PL" b="1" dirty="0" smtClean="0"/>
              <a:t> of 13 </a:t>
            </a:r>
            <a:r>
              <a:rPr lang="pl-PL" b="1" dirty="0" err="1" smtClean="0"/>
              <a:t>sections</a:t>
            </a:r>
            <a:r>
              <a:rPr lang="pl-PL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6 </a:t>
            </a:r>
            <a:r>
              <a:rPr lang="pl-PL" dirty="0" err="1" smtClean="0"/>
              <a:t>line</a:t>
            </a:r>
            <a:r>
              <a:rPr lang="pl-PL" dirty="0" smtClean="0"/>
              <a:t> </a:t>
            </a:r>
            <a:r>
              <a:rPr lang="pl-PL" dirty="0" err="1" smtClean="0"/>
              <a:t>sections</a:t>
            </a:r>
            <a:r>
              <a:rPr lang="pl-PL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5 </a:t>
            </a:r>
            <a:r>
              <a:rPr lang="pl-PL" dirty="0" err="1" smtClean="0"/>
              <a:t>elbow</a:t>
            </a:r>
            <a:r>
              <a:rPr lang="pl-PL" dirty="0" smtClean="0"/>
              <a:t> </a:t>
            </a:r>
            <a:r>
              <a:rPr lang="pl-PL" dirty="0" err="1" smtClean="0"/>
              <a:t>sections</a:t>
            </a:r>
            <a:r>
              <a:rPr lang="pl-PL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2 duble </a:t>
            </a:r>
            <a:r>
              <a:rPr lang="pl-PL" dirty="0" err="1" smtClean="0"/>
              <a:t>elbow</a:t>
            </a:r>
            <a:r>
              <a:rPr lang="pl-PL" dirty="0" smtClean="0"/>
              <a:t> </a:t>
            </a:r>
            <a:r>
              <a:rPr lang="pl-PL" dirty="0" err="1" smtClean="0"/>
              <a:t>sections</a:t>
            </a:r>
            <a:r>
              <a:rPr lang="pl-PL" dirty="0" smtClean="0"/>
              <a:t>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864480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CTL-LTS2 </a:t>
            </a:r>
            <a:r>
              <a:rPr lang="pl-PL" dirty="0" err="1"/>
              <a:t>External</a:t>
            </a:r>
            <a:r>
              <a:rPr lang="pl-PL" dirty="0"/>
              <a:t> </a:t>
            </a:r>
            <a:r>
              <a:rPr lang="pl-PL" dirty="0" err="1"/>
              <a:t>supports</a:t>
            </a:r>
            <a:endParaRPr lang="pl-PL" dirty="0"/>
          </a:p>
        </p:txBody>
      </p:sp>
      <p:pic>
        <p:nvPicPr>
          <p:cNvPr id="18434" name="Picture 2" descr="C:\Users\Janusz\Desktop\ESS\100_rozne_dokumenty\ESS_CTL_TS_przetarg\pozostale_suppor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508612" cy="459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66200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CTL-LTS2 </a:t>
            </a:r>
            <a:r>
              <a:rPr lang="pl-PL" dirty="0" err="1"/>
              <a:t>External</a:t>
            </a:r>
            <a:r>
              <a:rPr lang="pl-PL" dirty="0"/>
              <a:t> </a:t>
            </a:r>
            <a:r>
              <a:rPr lang="pl-PL" dirty="0" err="1"/>
              <a:t>S</a:t>
            </a:r>
            <a:r>
              <a:rPr lang="pl-PL" dirty="0" err="1" smtClean="0"/>
              <a:t>upports</a:t>
            </a:r>
            <a:endParaRPr lang="pl-PL" dirty="0"/>
          </a:p>
        </p:txBody>
      </p:sp>
      <p:pic>
        <p:nvPicPr>
          <p:cNvPr id="19458" name="Picture 2" descr="C:\Users\Janusz\Desktop\ESS\100_rozne_dokumenty\ESS_CTL_TS_przetarg\fram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2132856"/>
            <a:ext cx="8008585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663596" y="4638686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Sliding</a:t>
            </a:r>
            <a:r>
              <a:rPr lang="pl-PL" dirty="0" smtClean="0"/>
              <a:t> </a:t>
            </a:r>
            <a:r>
              <a:rPr lang="pl-PL" dirty="0" err="1" smtClean="0"/>
              <a:t>Support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220344" y="4661520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Fixed</a:t>
            </a:r>
            <a:r>
              <a:rPr lang="pl-PL" dirty="0" smtClean="0"/>
              <a:t> </a:t>
            </a:r>
            <a:r>
              <a:rPr lang="pl-PL" dirty="0" err="1" smtClean="0"/>
              <a:t>Support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7396009" y="4661519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Connection </a:t>
            </a:r>
            <a:r>
              <a:rPr lang="pl-PL" dirty="0" err="1" smtClean="0"/>
              <a:t>Holes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223628" y="4689140"/>
            <a:ext cx="1404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Beams</a:t>
            </a:r>
            <a:r>
              <a:rPr lang="pl-PL" dirty="0" smtClean="0"/>
              <a:t> for </a:t>
            </a:r>
            <a:r>
              <a:rPr lang="pl-PL" dirty="0" err="1" smtClean="0"/>
              <a:t>Aux</a:t>
            </a:r>
            <a:r>
              <a:rPr lang="pl-PL" dirty="0" smtClean="0"/>
              <a:t>. Lines </a:t>
            </a:r>
            <a:r>
              <a:rPr lang="pl-PL" dirty="0" err="1" smtClean="0"/>
              <a:t>Support</a:t>
            </a:r>
            <a:endParaRPr lang="pl-PL" dirty="0"/>
          </a:p>
        </p:txBody>
      </p:sp>
      <p:cxnSp>
        <p:nvCxnSpPr>
          <p:cNvPr id="10" name="Łącznik prosty ze strzałką 9"/>
          <p:cNvCxnSpPr>
            <a:stCxn id="9" idx="0"/>
          </p:cNvCxnSpPr>
          <p:nvPr/>
        </p:nvCxnSpPr>
        <p:spPr>
          <a:xfrm flipH="1" flipV="1">
            <a:off x="1583668" y="3681028"/>
            <a:ext cx="34203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>
            <a:stCxn id="9" idx="0"/>
          </p:cNvCxnSpPr>
          <p:nvPr/>
        </p:nvCxnSpPr>
        <p:spPr>
          <a:xfrm flipV="1">
            <a:off x="1925706" y="3681028"/>
            <a:ext cx="12601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>
            <a:stCxn id="7" idx="0"/>
          </p:cNvCxnSpPr>
          <p:nvPr/>
        </p:nvCxnSpPr>
        <p:spPr>
          <a:xfrm flipH="1" flipV="1">
            <a:off x="3023828" y="3248980"/>
            <a:ext cx="1898594" cy="1412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>
            <a:stCxn id="5" idx="0"/>
          </p:cNvCxnSpPr>
          <p:nvPr/>
        </p:nvCxnSpPr>
        <p:spPr>
          <a:xfrm flipH="1" flipV="1">
            <a:off x="6228184" y="3176972"/>
            <a:ext cx="137490" cy="1461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>
            <a:stCxn id="8" idx="0"/>
          </p:cNvCxnSpPr>
          <p:nvPr/>
        </p:nvCxnSpPr>
        <p:spPr>
          <a:xfrm flipV="1">
            <a:off x="8098087" y="3645024"/>
            <a:ext cx="0" cy="1016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685844"/>
      </p:ext>
    </p:extLst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CTL-LTS2 </a:t>
            </a:r>
            <a:r>
              <a:rPr lang="pl-PL" dirty="0" err="1"/>
              <a:t>External</a:t>
            </a:r>
            <a:r>
              <a:rPr lang="pl-PL" dirty="0"/>
              <a:t> </a:t>
            </a:r>
            <a:r>
              <a:rPr lang="pl-PL" dirty="0" err="1"/>
              <a:t>S</a:t>
            </a:r>
            <a:r>
              <a:rPr lang="pl-PL" dirty="0" err="1" smtClean="0"/>
              <a:t>upports</a:t>
            </a:r>
            <a:endParaRPr lang="pl-PL" dirty="0"/>
          </a:p>
        </p:txBody>
      </p:sp>
      <p:pic>
        <p:nvPicPr>
          <p:cNvPr id="20482" name="Picture 2" descr="C:\Users\Janusz\Desktop\ESS\100_rozne_dokumenty\ESS_CTL_TS_przetarg\ramy_otw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00" y="2079679"/>
            <a:ext cx="4820841" cy="477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195736" y="5949280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Connection </a:t>
            </a:r>
            <a:r>
              <a:rPr lang="pl-PL" dirty="0" err="1" smtClean="0"/>
              <a:t>Holes</a:t>
            </a:r>
            <a:endParaRPr lang="pl-PL" dirty="0"/>
          </a:p>
        </p:txBody>
      </p:sp>
      <p:cxnSp>
        <p:nvCxnSpPr>
          <p:cNvPr id="5" name="Łącznik prosty ze strzałką 4"/>
          <p:cNvCxnSpPr>
            <a:stCxn id="4" idx="0"/>
          </p:cNvCxnSpPr>
          <p:nvPr/>
        </p:nvCxnSpPr>
        <p:spPr>
          <a:xfrm flipV="1">
            <a:off x="2897814" y="5157192"/>
            <a:ext cx="181820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>
            <a:stCxn id="4" idx="0"/>
          </p:cNvCxnSpPr>
          <p:nvPr/>
        </p:nvCxnSpPr>
        <p:spPr>
          <a:xfrm>
            <a:off x="2897814" y="5949280"/>
            <a:ext cx="217824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>
            <a:stCxn id="4" idx="0"/>
          </p:cNvCxnSpPr>
          <p:nvPr/>
        </p:nvCxnSpPr>
        <p:spPr>
          <a:xfrm flipV="1">
            <a:off x="2897814" y="4941168"/>
            <a:ext cx="264629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40382"/>
      </p:ext>
    </p:extLst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Location</a:t>
            </a:r>
            <a:r>
              <a:rPr lang="pl-PL" dirty="0" smtClean="0"/>
              <a:t> of the </a:t>
            </a:r>
            <a:r>
              <a:rPr lang="pl-PL" dirty="0" err="1" smtClean="0"/>
              <a:t>Safety</a:t>
            </a:r>
            <a:r>
              <a:rPr lang="pl-PL" dirty="0" smtClean="0"/>
              <a:t> </a:t>
            </a:r>
            <a:r>
              <a:rPr lang="pl-PL" dirty="0" err="1" smtClean="0"/>
              <a:t>Valves</a:t>
            </a:r>
            <a:endParaRPr lang="pl-PL" dirty="0"/>
          </a:p>
        </p:txBody>
      </p:sp>
      <p:pic>
        <p:nvPicPr>
          <p:cNvPr id="1026" name="Picture 2" descr="C:\Users\Janusz\Desktop\CDR_prezentacje\zawory_bez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8173416" cy="229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nusz\Desktop\CDR_prezentacje\zawory_bezp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37012"/>
            <a:ext cx="2450024" cy="156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779912" y="2024844"/>
            <a:ext cx="212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Safety</a:t>
            </a:r>
            <a:r>
              <a:rPr lang="pl-PL" dirty="0" smtClean="0"/>
              <a:t> </a:t>
            </a:r>
            <a:r>
              <a:rPr lang="pl-PL" dirty="0" err="1" smtClean="0"/>
              <a:t>Valves</a:t>
            </a:r>
            <a:endParaRPr lang="pl-PL" dirty="0"/>
          </a:p>
        </p:txBody>
      </p:sp>
      <p:cxnSp>
        <p:nvCxnSpPr>
          <p:cNvPr id="6" name="Łącznik prosty ze strzałką 5"/>
          <p:cNvCxnSpPr/>
          <p:nvPr/>
        </p:nvCxnSpPr>
        <p:spPr>
          <a:xfrm flipH="1">
            <a:off x="2339752" y="2394176"/>
            <a:ext cx="2502278" cy="530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4842030" y="2394176"/>
            <a:ext cx="198022" cy="886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>
            <a:stCxn id="4" idx="2"/>
          </p:cNvCxnSpPr>
          <p:nvPr/>
        </p:nvCxnSpPr>
        <p:spPr>
          <a:xfrm>
            <a:off x="4842030" y="2394176"/>
            <a:ext cx="3690410" cy="1142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H="1">
            <a:off x="4427984" y="3537012"/>
            <a:ext cx="513057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252505"/>
      </p:ext>
    </p:extLst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Janusz\Desktop\ESS\100_rozne_dokumenty\ESS_CTL_TS_przetarg\CTL_ca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88" y="1935513"/>
            <a:ext cx="8356509" cy="287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CTL-LTS2 </a:t>
            </a:r>
            <a:r>
              <a:rPr lang="en-US" dirty="0" smtClean="0"/>
              <a:t>design </a:t>
            </a:r>
            <a:r>
              <a:rPr lang="en-US" dirty="0"/>
              <a:t>overview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769393" y="1949010"/>
            <a:ext cx="810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CTL-LTs2 </a:t>
            </a:r>
            <a:r>
              <a:rPr lang="pl-PL" b="1" dirty="0" err="1" smtClean="0"/>
              <a:t>consists</a:t>
            </a:r>
            <a:r>
              <a:rPr lang="pl-PL" b="1" dirty="0" smtClean="0"/>
              <a:t> of 13 </a:t>
            </a:r>
            <a:r>
              <a:rPr lang="pl-PL" b="1" dirty="0" err="1" smtClean="0"/>
              <a:t>modules</a:t>
            </a:r>
            <a:endParaRPr lang="pl-PL" b="1" dirty="0"/>
          </a:p>
        </p:txBody>
      </p:sp>
      <p:pic>
        <p:nvPicPr>
          <p:cNvPr id="3" name="Picture 2" descr="C:\Users\Janusz\Desktop\ESS\100_rozne_dokumenty\ESS_CTL_TS_przetarg\elbow_ca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5157192"/>
            <a:ext cx="3096344" cy="163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nusz\Desktop\ESS\100_rozne_dokumenty\ESS_CTL_TS_przetarg\podwojne_kola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68" y="3534004"/>
            <a:ext cx="2324937" cy="18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Janusz\Desktop\ESS\100_rozne_dokumenty\ESS_CTL_TS_przetarg\liniowy_cał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873" y="5328468"/>
            <a:ext cx="3476024" cy="129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Łącznik prosty ze strzałką 6"/>
          <p:cNvCxnSpPr/>
          <p:nvPr/>
        </p:nvCxnSpPr>
        <p:spPr>
          <a:xfrm flipH="1" flipV="1">
            <a:off x="1187624" y="2528900"/>
            <a:ext cx="972108" cy="1404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flipV="1">
            <a:off x="2159732" y="3375238"/>
            <a:ext cx="2088232" cy="557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V="1">
            <a:off x="4608004" y="4185084"/>
            <a:ext cx="2672881" cy="1620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V="1">
            <a:off x="7280885" y="4113076"/>
            <a:ext cx="891515" cy="1692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08706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CTL-LTS2 </a:t>
            </a:r>
            <a:r>
              <a:rPr lang="pl-PL" dirty="0" err="1" smtClean="0"/>
              <a:t>line</a:t>
            </a:r>
            <a:r>
              <a:rPr lang="pl-PL" dirty="0" smtClean="0"/>
              <a:t> </a:t>
            </a:r>
            <a:r>
              <a:rPr lang="pl-PL" dirty="0" err="1" smtClean="0"/>
              <a:t>section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27584" y="5882530"/>
            <a:ext cx="7956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6 </a:t>
            </a:r>
            <a:r>
              <a:rPr lang="pl-PL" sz="2400" b="1" dirty="0" err="1" smtClean="0"/>
              <a:t>line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sections</a:t>
            </a:r>
            <a:r>
              <a:rPr lang="pl-PL" sz="2400" b="1" dirty="0" smtClean="0"/>
              <a:t> </a:t>
            </a:r>
            <a:r>
              <a:rPr lang="pl-PL" b="1" i="1" dirty="0" smtClean="0"/>
              <a:t>(the same </a:t>
            </a:r>
            <a:r>
              <a:rPr lang="pl-PL" b="1" i="1" dirty="0" err="1" smtClean="0"/>
              <a:t>structure</a:t>
            </a:r>
            <a:r>
              <a:rPr lang="pl-PL" b="1" i="1" dirty="0" smtClean="0"/>
              <a:t> but </a:t>
            </a:r>
            <a:r>
              <a:rPr lang="pl-PL" b="1" i="1" dirty="0" err="1" smtClean="0"/>
              <a:t>different</a:t>
            </a:r>
            <a:r>
              <a:rPr lang="pl-PL" b="1" i="1" dirty="0" smtClean="0"/>
              <a:t> </a:t>
            </a:r>
            <a:r>
              <a:rPr lang="pl-PL" b="1" i="1" dirty="0" err="1" smtClean="0"/>
              <a:t>dimensions</a:t>
            </a:r>
            <a:r>
              <a:rPr lang="pl-PL" b="1" i="1" dirty="0" smtClean="0"/>
              <a:t>)</a:t>
            </a:r>
            <a:endParaRPr lang="pl-PL" b="1" i="1" dirty="0"/>
          </a:p>
        </p:txBody>
      </p:sp>
      <p:pic>
        <p:nvPicPr>
          <p:cNvPr id="4" name="Picture 2" descr="C:\Users\Janusz\Desktop\ESS\100_rozne_dokumenty\ESS_CTL_TS_przetarg\liniowy_cał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817781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86309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CTL-LTS2 </a:t>
            </a:r>
            <a:r>
              <a:rPr lang="pl-PL" dirty="0" err="1"/>
              <a:t>line</a:t>
            </a:r>
            <a:r>
              <a:rPr lang="pl-PL" dirty="0"/>
              <a:t> </a:t>
            </a:r>
            <a:r>
              <a:rPr lang="pl-PL" dirty="0" err="1"/>
              <a:t>section</a:t>
            </a:r>
            <a:endParaRPr lang="pl-PL" dirty="0"/>
          </a:p>
        </p:txBody>
      </p:sp>
      <p:pic>
        <p:nvPicPr>
          <p:cNvPr id="3" name="Picture 2" descr="C:\Users\Janusz\Desktop\ESS\100_rozne_dokumenty\ESS_CTL_TS_przetarg\liniowy_bez_O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7" y="1952836"/>
            <a:ext cx="7624749" cy="28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anusz\Desktop\ESS\100_rozne_dokumenty\ESS_CTL_TS_przetarg\liniowy_bez_TS_clam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15" y="4437112"/>
            <a:ext cx="4377009" cy="198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1326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CTL-LTS2 </a:t>
            </a:r>
            <a:r>
              <a:rPr lang="pl-PL" dirty="0" err="1"/>
              <a:t>line</a:t>
            </a:r>
            <a:r>
              <a:rPr lang="pl-PL" dirty="0"/>
              <a:t> </a:t>
            </a:r>
            <a:r>
              <a:rPr lang="pl-PL" dirty="0" err="1"/>
              <a:t>section</a:t>
            </a:r>
            <a:endParaRPr lang="pl-PL" dirty="0"/>
          </a:p>
        </p:txBody>
      </p:sp>
      <p:pic>
        <p:nvPicPr>
          <p:cNvPr id="3" name="Picture 2" descr="C:\Users\Janusz\Desktop\ESS\100_rozne_dokumenty\ESS_CTL_TS_przetarg\liniowy_bez_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082675"/>
            <a:ext cx="7344308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anusz\Desktop\ESS\100_rozne_dokumenty\ESS_CTL_TS_przetarg\Interal_fixed_suppo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4869160"/>
            <a:ext cx="3911601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anusz\Desktop\ESS\100_rozne_dokumenty\ESS_CTL_TS_przetarg\internal_slid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97052"/>
            <a:ext cx="1730181" cy="279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Łącznik prosty ze strzałką 4"/>
          <p:cNvCxnSpPr/>
          <p:nvPr/>
        </p:nvCxnSpPr>
        <p:spPr>
          <a:xfrm flipH="1" flipV="1">
            <a:off x="4175956" y="3645024"/>
            <a:ext cx="277230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flipV="1">
            <a:off x="2303748" y="4221088"/>
            <a:ext cx="7200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6654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CTL-LTS2 </a:t>
            </a:r>
            <a:r>
              <a:rPr lang="pl-PL" dirty="0" err="1" smtClean="0"/>
              <a:t>elbow</a:t>
            </a:r>
            <a:r>
              <a:rPr lang="pl-PL" dirty="0" smtClean="0"/>
              <a:t> </a:t>
            </a:r>
            <a:r>
              <a:rPr lang="pl-PL" dirty="0" err="1"/>
              <a:t>section</a:t>
            </a:r>
            <a:endParaRPr lang="pl-PL" dirty="0"/>
          </a:p>
        </p:txBody>
      </p:sp>
      <p:pic>
        <p:nvPicPr>
          <p:cNvPr id="6146" name="Picture 2" descr="C:\Users\Janusz\Desktop\ESS\100_rozne_dokumenty\ESS_CTL_TS_przetarg\elbow_ca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46" y="1772816"/>
            <a:ext cx="7734475" cy="409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827584" y="5882530"/>
            <a:ext cx="7956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5 </a:t>
            </a:r>
            <a:r>
              <a:rPr lang="pl-PL" sz="2400" b="1" dirty="0" err="1" smtClean="0"/>
              <a:t>elbow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sections</a:t>
            </a:r>
            <a:r>
              <a:rPr lang="pl-PL" sz="2400" b="1" dirty="0" smtClean="0"/>
              <a:t> </a:t>
            </a:r>
            <a:r>
              <a:rPr lang="pl-PL" b="1" i="1" dirty="0" smtClean="0"/>
              <a:t>(the same </a:t>
            </a:r>
            <a:r>
              <a:rPr lang="pl-PL" b="1" i="1" dirty="0" err="1" smtClean="0"/>
              <a:t>structure</a:t>
            </a:r>
            <a:r>
              <a:rPr lang="pl-PL" b="1" i="1" dirty="0" smtClean="0"/>
              <a:t> but </a:t>
            </a:r>
            <a:r>
              <a:rPr lang="pl-PL" b="1" i="1" dirty="0" err="1" smtClean="0"/>
              <a:t>different</a:t>
            </a:r>
            <a:r>
              <a:rPr lang="pl-PL" b="1" i="1" dirty="0" smtClean="0"/>
              <a:t> </a:t>
            </a:r>
            <a:r>
              <a:rPr lang="pl-PL" b="1" i="1" dirty="0" err="1" smtClean="0"/>
              <a:t>dimensions</a:t>
            </a:r>
            <a:r>
              <a:rPr lang="pl-PL" b="1" i="1" dirty="0" smtClean="0"/>
              <a:t>)</a:t>
            </a:r>
            <a:endParaRPr lang="pl-PL" b="1" i="1" dirty="0"/>
          </a:p>
        </p:txBody>
      </p:sp>
    </p:spTree>
    <p:extLst>
      <p:ext uri="{BB962C8B-B14F-4D97-AF65-F5344CB8AC3E}">
        <p14:creationId xmlns:p14="http://schemas.microsoft.com/office/powerpoint/2010/main" val="245458211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CTL-LTS2 </a:t>
            </a:r>
            <a:r>
              <a:rPr lang="pl-PL" dirty="0" err="1"/>
              <a:t>elbow</a:t>
            </a:r>
            <a:r>
              <a:rPr lang="pl-PL" dirty="0"/>
              <a:t> </a:t>
            </a:r>
            <a:r>
              <a:rPr lang="pl-PL" dirty="0" err="1"/>
              <a:t>section</a:t>
            </a:r>
            <a:endParaRPr lang="pl-PL" dirty="0"/>
          </a:p>
        </p:txBody>
      </p:sp>
      <p:pic>
        <p:nvPicPr>
          <p:cNvPr id="8194" name="Picture 2" descr="C:\Users\Janusz\Desktop\ESS\100_rozne_dokumenty\ESS_CTL_TS_przetarg\elbow_bez_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096852"/>
            <a:ext cx="802489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588968"/>
      </p:ext>
    </p:extLst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CTL-LTS2 </a:t>
            </a:r>
            <a:r>
              <a:rPr lang="pl-PL" dirty="0" err="1"/>
              <a:t>elbow</a:t>
            </a:r>
            <a:r>
              <a:rPr lang="pl-PL" dirty="0"/>
              <a:t> </a:t>
            </a:r>
            <a:r>
              <a:rPr lang="pl-PL" dirty="0" err="1"/>
              <a:t>section</a:t>
            </a:r>
            <a:endParaRPr lang="pl-PL" dirty="0"/>
          </a:p>
        </p:txBody>
      </p:sp>
      <p:pic>
        <p:nvPicPr>
          <p:cNvPr id="7170" name="Picture 2" descr="C:\Users\Janusz\Desktop\ESS\100_rozne_dokumenty\ESS_CTL_TS_przetarg\elbow_bez_OJ_pokry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4" y="1988840"/>
            <a:ext cx="8028892" cy="425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97184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ojekt domyślny">
  <a:themeElements>
    <a:clrScheme name="1_Projekt domyślny 1">
      <a:dk1>
        <a:srgbClr val="000000"/>
      </a:dk1>
      <a:lt1>
        <a:srgbClr val="FFFFFF"/>
      </a:lt1>
      <a:dk2>
        <a:srgbClr val="FFEBD5"/>
      </a:dk2>
      <a:lt2>
        <a:srgbClr val="78120A"/>
      </a:lt2>
      <a:accent1>
        <a:srgbClr val="E32213"/>
      </a:accent1>
      <a:accent2>
        <a:srgbClr val="FFD3A1"/>
      </a:accent2>
      <a:accent3>
        <a:srgbClr val="FFFFFF"/>
      </a:accent3>
      <a:accent4>
        <a:srgbClr val="000000"/>
      </a:accent4>
      <a:accent5>
        <a:srgbClr val="EFABAA"/>
      </a:accent5>
      <a:accent6>
        <a:srgbClr val="E7BF91"/>
      </a:accent6>
      <a:hlink>
        <a:srgbClr val="FFD9AF"/>
      </a:hlink>
      <a:folHlink>
        <a:srgbClr val="FFB25D"/>
      </a:folHlink>
    </a:clrScheme>
    <a:fontScheme name="1_Projekt domyśln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FFEBD5"/>
        </a:dk2>
        <a:lt2>
          <a:srgbClr val="78120A"/>
        </a:lt2>
        <a:accent1>
          <a:srgbClr val="E32213"/>
        </a:accent1>
        <a:accent2>
          <a:srgbClr val="FFD3A1"/>
        </a:accent2>
        <a:accent3>
          <a:srgbClr val="FFFFFF"/>
        </a:accent3>
        <a:accent4>
          <a:srgbClr val="000000"/>
        </a:accent4>
        <a:accent5>
          <a:srgbClr val="EFABAA"/>
        </a:accent5>
        <a:accent6>
          <a:srgbClr val="E7BF91"/>
        </a:accent6>
        <a:hlink>
          <a:srgbClr val="FFD9AF"/>
        </a:hlink>
        <a:folHlink>
          <a:srgbClr val="FFB2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2423</TotalTime>
  <Words>186</Words>
  <Application>Microsoft Office PowerPoint</Application>
  <PresentationFormat>Pokaz na ekranie (4:3)</PresentationFormat>
  <Paragraphs>50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1_Projekt domyślny</vt:lpstr>
      <vt:lpstr>Cryogenic Transfer Line for Lund Test Stand 2 design overview </vt:lpstr>
      <vt:lpstr>CTL-LTS2 design overview </vt:lpstr>
      <vt:lpstr>CTL-LTS2 design overview </vt:lpstr>
      <vt:lpstr>CTL-LTS2 line section</vt:lpstr>
      <vt:lpstr>CTL-LTS2 line section</vt:lpstr>
      <vt:lpstr>CTL-LTS2 line section</vt:lpstr>
      <vt:lpstr>CTL-LTS2 elbow section</vt:lpstr>
      <vt:lpstr>CTL-LTS2 elbow section</vt:lpstr>
      <vt:lpstr>CTL-LTS2 elbow section</vt:lpstr>
      <vt:lpstr>CTL-LTS2 elbow section</vt:lpstr>
      <vt:lpstr>CTL-LTS2 elbow section</vt:lpstr>
      <vt:lpstr>CTL-LTS2 double elbow section</vt:lpstr>
      <vt:lpstr>CTL-LTS2 double elbow section</vt:lpstr>
      <vt:lpstr>CTL-LTS2 double elbow section</vt:lpstr>
      <vt:lpstr>Sections interconnection</vt:lpstr>
      <vt:lpstr>Sections interconnection</vt:lpstr>
      <vt:lpstr>Sections interconnection</vt:lpstr>
      <vt:lpstr>Interconnection to the TICP</vt:lpstr>
      <vt:lpstr>CTL-LTS2 External Supports</vt:lpstr>
      <vt:lpstr>CTL-LTS2 External supports</vt:lpstr>
      <vt:lpstr>CTL-LTS2 External Supports</vt:lpstr>
      <vt:lpstr>CTL-LTS2 External Supports</vt:lpstr>
      <vt:lpstr>Location of the Safety Valves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rumburak</dc:creator>
  <cp:lastModifiedBy>Janusz</cp:lastModifiedBy>
  <cp:revision>131</cp:revision>
  <dcterms:created xsi:type="dcterms:W3CDTF">2004-06-16T08:22:15Z</dcterms:created>
  <dcterms:modified xsi:type="dcterms:W3CDTF">2017-01-11T08:30:20Z</dcterms:modified>
</cp:coreProperties>
</file>