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37" r:id="rId3"/>
    <p:sldId id="339" r:id="rId4"/>
    <p:sldId id="318" r:id="rId5"/>
    <p:sldId id="340" r:id="rId6"/>
    <p:sldId id="341" r:id="rId7"/>
    <p:sldId id="347" r:id="rId8"/>
    <p:sldId id="348" r:id="rId9"/>
    <p:sldId id="317" r:id="rId10"/>
    <p:sldId id="346" r:id="rId11"/>
    <p:sldId id="349" r:id="rId12"/>
    <p:sldId id="342" r:id="rId13"/>
    <p:sldId id="343" r:id="rId14"/>
    <p:sldId id="335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E0101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 autoAdjust="0"/>
    <p:restoredTop sz="94376" autoAdjust="0"/>
  </p:normalViewPr>
  <p:slideViewPr>
    <p:cSldViewPr>
      <p:cViewPr varScale="1">
        <p:scale>
          <a:sx n="115" d="100"/>
          <a:sy n="115" d="100"/>
        </p:scale>
        <p:origin x="-2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-67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13/01/17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technical specification defines the requirements for the design, procurement, manufacturing, transport, installation and commissioning of the CDS for the elliptical linac.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31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technical specification defines the requirements for the design, procurement, manufacturing, transport, installation and commissioning of the CDS for the elliptical linac.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31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13/01/17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13/01/17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13/01/17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13/01/17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13/01/17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s-ics.atlassian.net/wiki/display/CDS/CDS-LTS2+baseline+documentation+changes" TargetMode="Externa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88424" cy="1946647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/>
              <a:t>General </a:t>
            </a:r>
            <a:r>
              <a:rPr lang="sv-SE" sz="4000" dirty="0" err="1" smtClean="0"/>
              <a:t>Overview</a:t>
            </a:r>
            <a:r>
              <a:rPr lang="sv-SE" sz="4000" dirty="0" smtClean="0"/>
              <a:t> </a:t>
            </a:r>
            <a:r>
              <a:rPr lang="sv-SE" sz="4000" dirty="0" err="1" smtClean="0"/>
              <a:t>of</a:t>
            </a:r>
            <a:r>
              <a:rPr lang="sv-SE" sz="4000" dirty="0" smtClean="0"/>
              <a:t> </a:t>
            </a:r>
            <a:r>
              <a:rPr lang="en-US" sz="4000" dirty="0" smtClean="0"/>
              <a:t>Work Unit 11.11.5.1 </a:t>
            </a:r>
            <a:br>
              <a:rPr lang="en-US" sz="4000" dirty="0" smtClean="0"/>
            </a:br>
            <a:r>
              <a:rPr lang="sv-SE" sz="4000" dirty="0" err="1" smtClean="0"/>
              <a:t>Cryogenic</a:t>
            </a:r>
            <a:r>
              <a:rPr lang="sv-SE" sz="4000" dirty="0" smtClean="0"/>
              <a:t> Distribution System </a:t>
            </a:r>
            <a:br>
              <a:rPr lang="sv-SE" sz="4000" dirty="0" smtClean="0"/>
            </a:br>
            <a:r>
              <a:rPr lang="sv-SE" sz="4000" dirty="0" smtClean="0"/>
              <a:t>for Lund Test </a:t>
            </a:r>
            <a:r>
              <a:rPr lang="sv-SE" sz="4000" dirty="0" err="1" smtClean="0"/>
              <a:t>Stand</a:t>
            </a:r>
            <a:r>
              <a:rPr lang="sv-SE" sz="4000" dirty="0" smtClean="0"/>
              <a:t> 2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Jaroslaw </a:t>
            </a:r>
            <a:r>
              <a:rPr lang="sv-SE" sz="2000" dirty="0" err="1" smtClean="0">
                <a:solidFill>
                  <a:schemeClr val="bg1"/>
                </a:solidFill>
              </a:rPr>
              <a:t>Fydrych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sv-SE" sz="2000" dirty="0" err="1" smtClean="0">
                <a:solidFill>
                  <a:schemeClr val="bg1"/>
                </a:solidFill>
              </a:rPr>
              <a:t>Cryodistribution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Lead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7504" y="6309320"/>
            <a:ext cx="8921080" cy="389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>
                <a:solidFill>
                  <a:schemeClr val="bg1"/>
                </a:solidFill>
              </a:rPr>
              <a:t>CDS-LTS2 CDR, WUST, Wroclaw (PL) 2017-01-11</a:t>
            </a:r>
          </a:p>
          <a:p>
            <a:endParaRPr lang="sv-SE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CDS-LTS2 baseline documentation</a:t>
            </a:r>
            <a:br>
              <a:rPr lang="en-US" dirty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	- approved specification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84784"/>
            <a:ext cx="8784976" cy="177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b="1" dirty="0">
                <a:solidFill>
                  <a:srgbClr val="008000"/>
                </a:solidFill>
              </a:rPr>
              <a:t>ESS-</a:t>
            </a:r>
            <a:r>
              <a:rPr lang="en-US" sz="1200" b="1" dirty="0" smtClean="0">
                <a:solidFill>
                  <a:srgbClr val="008000"/>
                </a:solidFill>
              </a:rPr>
              <a:t>0011735R1.2: </a:t>
            </a:r>
            <a:r>
              <a:rPr lang="en-US" sz="1200" b="1" dirty="0">
                <a:solidFill>
                  <a:srgbClr val="008000"/>
                </a:solidFill>
              </a:rPr>
              <a:t>Technical Specification of the Cryogenic Distribution System for </a:t>
            </a:r>
            <a:r>
              <a:rPr lang="en-US" sz="1200" b="1" dirty="0" smtClean="0">
                <a:solidFill>
                  <a:srgbClr val="008000"/>
                </a:solidFill>
              </a:rPr>
              <a:t>Lund Test Stand 2</a:t>
            </a:r>
          </a:p>
          <a:p>
            <a:r>
              <a:rPr lang="en-US" sz="1200" dirty="0">
                <a:solidFill>
                  <a:srgbClr val="008000"/>
                </a:solidFill>
              </a:rPr>
              <a:t>Appendix A. Perspective view of the CDS for Lund Test Stand 2</a:t>
            </a:r>
          </a:p>
          <a:p>
            <a:r>
              <a:rPr lang="en-US" sz="1200" dirty="0">
                <a:solidFill>
                  <a:srgbClr val="008000"/>
                </a:solidFill>
              </a:rPr>
              <a:t>Appendix B. Routing and overall dimensions of the CDS for Lund Test Stand 2 (ESS-0025921.3Frozen)</a:t>
            </a:r>
          </a:p>
          <a:p>
            <a:r>
              <a:rPr lang="en-US" sz="1200" dirty="0">
                <a:solidFill>
                  <a:srgbClr val="008000"/>
                </a:solidFill>
              </a:rPr>
              <a:t>Appendix C. Interface sheet for the interface between the the CDS for Lund Test Stand 2 </a:t>
            </a:r>
          </a:p>
          <a:p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smtClean="0">
                <a:solidFill>
                  <a:srgbClr val="008000"/>
                </a:solidFill>
              </a:rPr>
              <a:t>                      </a:t>
            </a:r>
            <a:r>
              <a:rPr lang="en-US" sz="1200" dirty="0">
                <a:solidFill>
                  <a:srgbClr val="008000"/>
                </a:solidFill>
              </a:rPr>
              <a:t>and the Test and Instruments Cryogenic Plant Facility (ESS-0032153R1.2)</a:t>
            </a:r>
          </a:p>
          <a:p>
            <a:r>
              <a:rPr lang="en-US" sz="1200" dirty="0"/>
              <a:t>Appendix D. Interface sheet for the interface between the elliptical cavity </a:t>
            </a:r>
            <a:r>
              <a:rPr lang="en-US" sz="1200" dirty="0" err="1" smtClean="0"/>
              <a:t>cryomodule</a:t>
            </a:r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the </a:t>
            </a:r>
            <a:r>
              <a:rPr lang="en-US" sz="1200" dirty="0"/>
              <a:t>CDS for Lund Test Stand 2 (ESS-0015219R1.1)</a:t>
            </a:r>
          </a:p>
          <a:p>
            <a:r>
              <a:rPr lang="en-US" sz="1200" dirty="0"/>
              <a:t>Appendix E. Placeholders of the RF waveguides under the cryogenic distribution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line </a:t>
            </a:r>
            <a:r>
              <a:rPr lang="en-US" sz="1200" dirty="0"/>
              <a:t>for the elliptical linac (ESS-0012571R1.1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2" name="Picture 21" descr="Screen Shot 2014-12-12 at 3.3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1420883" cy="20162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4" name="Picture 23" descr="Screen Shot 2014-12-11 at 12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1476278" cy="20882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899592" y="6196306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The specification was approved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in August 2015 and updated in November 2015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" name="Picture 1" descr="Screen Shot 2017-01-10 at 22.21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129648" cy="2989323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pic>
        <p:nvPicPr>
          <p:cNvPr id="4" name="Picture 3" descr="Screen Shot 2017-01-10 at 16.07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2275251" cy="1716340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6" name="Picture 5" descr="Screen Shot 2017-01-10 at 16.07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407603" cy="1700808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7" name="Picture 6" descr="Screen Shot 2017-01-10 at 16.08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94" y="1844824"/>
            <a:ext cx="2495676" cy="1760846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8" name="Picture 7" descr="Screen Shot 2017-01-10 at 22.28.5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1872208" cy="268217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3504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CDS-LTS2 baseline documentation</a:t>
            </a:r>
            <a:br>
              <a:rPr lang="en-US" dirty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	- records of last modifications 	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41159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://ess-ics.atlassian.net/wiki/display/CDS/CDS-LTS2+baseline+documentation+</a:t>
            </a:r>
            <a:r>
              <a:rPr lang="en-US" dirty="0" smtClean="0">
                <a:hlinkClick r:id="rId2"/>
              </a:rPr>
              <a:t>changes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9512" y="1556793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further modifications (dated from 14-Jun-2016 to 05-Oct-2016) in the CDS-LTS2 specification and conceptual model were recorded in the ESS CDS collaboration workspace, on the following wiki page:</a:t>
            </a:r>
          </a:p>
        </p:txBody>
      </p:sp>
      <p:pic>
        <p:nvPicPr>
          <p:cNvPr id="10" name="Picture 9" descr="Screen Shot 2017-01-10 at 22.52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0" y="2852937"/>
            <a:ext cx="7783875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30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793996"/>
            <a:ext cx="9144000" cy="785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6595"/>
          <a:stretch/>
        </p:blipFill>
        <p:spPr>
          <a:xfrm>
            <a:off x="34625" y="1772816"/>
            <a:ext cx="9144000" cy="387273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8199" y="44624"/>
            <a:ext cx="8949238" cy="12241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CDS project schedule </a:t>
            </a:r>
            <a:br>
              <a:rPr lang="en-US" dirty="0" smtClean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			 </a:t>
            </a:r>
            <a:r>
              <a:rPr lang="en-US" b="1" dirty="0" smtClean="0">
                <a:solidFill>
                  <a:srgbClr val="FF0000"/>
                </a:solidFill>
                <a:latin typeface="Papyrus"/>
                <a:cs typeface="Papyrus"/>
              </a:rPr>
              <a:t>status for Oct-2015 </a:t>
            </a:r>
            <a:endParaRPr lang="en-US" b="1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24328" y="2276872"/>
            <a:ext cx="1513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CDS-LTS2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46154" y="3940822"/>
            <a:ext cx="8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CDS-EL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8" name="Picture 7" descr="Screen Shot 2015-05-17 at 1.14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0" y="4078268"/>
            <a:ext cx="211345" cy="2294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5856" y="286757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Design work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has not started!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61554" y="1859458"/>
            <a:ext cx="0" cy="39604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 rot="702512">
            <a:off x="3152775" y="2064190"/>
            <a:ext cx="1371105" cy="614819"/>
          </a:xfrm>
          <a:prstGeom prst="irregularSeal2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024"/>
            <a:ext cx="9144000" cy="3794224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8199" y="44624"/>
            <a:ext cx="8949238" cy="12241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CDS project schedule </a:t>
            </a:r>
            <a:br>
              <a:rPr lang="en-US" dirty="0" smtClean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			 </a:t>
            </a:r>
            <a:r>
              <a:rPr lang="en-US" b="1" dirty="0" smtClean="0">
                <a:solidFill>
                  <a:srgbClr val="0000FF"/>
                </a:solidFill>
                <a:latin typeface="Papyrus"/>
                <a:cs typeface="Papyrus"/>
              </a:rPr>
              <a:t>status for Jan-2017 </a:t>
            </a:r>
            <a:endParaRPr lang="en-US" b="1" dirty="0">
              <a:solidFill>
                <a:srgbClr val="0000FF"/>
              </a:solidFill>
              <a:latin typeface="Papyrus"/>
              <a:cs typeface="Papyru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84041" y="1844824"/>
            <a:ext cx="0" cy="396044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524328" y="2276872"/>
            <a:ext cx="1513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CDS-LTS2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6154" y="3940822"/>
            <a:ext cx="8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CDS-EL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4" b="8005"/>
          <a:stretch/>
        </p:blipFill>
        <p:spPr>
          <a:xfrm>
            <a:off x="467544" y="2420888"/>
            <a:ext cx="8460432" cy="31888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3368" y="4221088"/>
            <a:ext cx="28989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Thank  you </a:t>
            </a:r>
          </a:p>
          <a:p>
            <a:pPr algn="ctr"/>
            <a:r>
              <a:rPr lang="en-US" sz="2800" dirty="0" smtClean="0"/>
              <a:t>for your attention!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1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79"/>
          <p:cNvSpPr/>
          <p:nvPr/>
        </p:nvSpPr>
        <p:spPr>
          <a:xfrm flipH="1" flipV="1">
            <a:off x="1487414" y="2870761"/>
            <a:ext cx="4104455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ESS cryogenic system block diagram</a:t>
            </a:r>
            <a:endParaRPr lang="en-US" dirty="0">
              <a:latin typeface="Papyrus"/>
              <a:cs typeface="Papyru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568" y="1711435"/>
            <a:ext cx="1234479" cy="597271"/>
            <a:chOff x="457200" y="1607592"/>
            <a:chExt cx="1234479" cy="597271"/>
          </a:xfrm>
        </p:grpSpPr>
        <p:sp>
          <p:nvSpPr>
            <p:cNvPr id="10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" name="Shape 40"/>
            <p:cNvSpPr/>
            <p:nvPr/>
          </p:nvSpPr>
          <p:spPr>
            <a:xfrm>
              <a:off x="611560" y="1731045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Pure Helium </a:t>
              </a:r>
            </a:p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Gas Storage 1</a:t>
              </a:r>
            </a:p>
          </p:txBody>
        </p:sp>
      </p:grpSp>
      <p:sp>
        <p:nvSpPr>
          <p:cNvPr id="15" name="Shape 77"/>
          <p:cNvSpPr/>
          <p:nvPr/>
        </p:nvSpPr>
        <p:spPr>
          <a:xfrm flipV="1">
            <a:off x="827584" y="2022337"/>
            <a:ext cx="0" cy="70356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" name="Shape 78"/>
          <p:cNvSpPr/>
          <p:nvPr/>
        </p:nvSpPr>
        <p:spPr>
          <a:xfrm>
            <a:off x="778253" y="258944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78"/>
                  <a:pt x="17978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" name="Shape 79"/>
          <p:cNvSpPr/>
          <p:nvPr/>
        </p:nvSpPr>
        <p:spPr>
          <a:xfrm>
            <a:off x="1515616" y="2304019"/>
            <a:ext cx="0" cy="27151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" name="Shape 80"/>
          <p:cNvSpPr/>
          <p:nvPr/>
        </p:nvSpPr>
        <p:spPr>
          <a:xfrm>
            <a:off x="778253" y="23191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" name="Shape 81"/>
          <p:cNvSpPr/>
          <p:nvPr/>
        </p:nvSpPr>
        <p:spPr>
          <a:xfrm flipV="1">
            <a:off x="2887216" y="2304019"/>
            <a:ext cx="0" cy="1995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" name="Shape 82"/>
          <p:cNvSpPr/>
          <p:nvPr/>
        </p:nvSpPr>
        <p:spPr>
          <a:xfrm>
            <a:off x="2836416" y="24466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2" name="Shape 83"/>
          <p:cNvSpPr/>
          <p:nvPr/>
        </p:nvSpPr>
        <p:spPr>
          <a:xfrm>
            <a:off x="1509266" y="2575531"/>
            <a:ext cx="6087070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3" name="Shape 85"/>
          <p:cNvSpPr/>
          <p:nvPr/>
        </p:nvSpPr>
        <p:spPr>
          <a:xfrm flipV="1">
            <a:off x="1058416" y="2725897"/>
            <a:ext cx="0" cy="66804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4" name="Shape 86"/>
          <p:cNvSpPr/>
          <p:nvPr/>
        </p:nvSpPr>
        <p:spPr>
          <a:xfrm>
            <a:off x="1007616" y="30859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63"/>
                  <a:pt x="17978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9" name="Shape 106"/>
          <p:cNvSpPr/>
          <p:nvPr/>
        </p:nvSpPr>
        <p:spPr>
          <a:xfrm>
            <a:off x="4893816" y="30859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90" y="7163"/>
                  <a:pt x="17889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0" name="Shape 107"/>
          <p:cNvSpPr/>
          <p:nvPr/>
        </p:nvSpPr>
        <p:spPr>
          <a:xfrm>
            <a:off x="5401816" y="2936737"/>
            <a:ext cx="0" cy="457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1" name="Shape 108"/>
          <p:cNvSpPr/>
          <p:nvPr/>
        </p:nvSpPr>
        <p:spPr>
          <a:xfrm>
            <a:off x="5351016" y="287444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78" y="14368"/>
                  <a:pt x="3480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2" name="Shape 118"/>
          <p:cNvSpPr/>
          <p:nvPr/>
        </p:nvSpPr>
        <p:spPr>
          <a:xfrm>
            <a:off x="6253582" y="399121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3" name="Shape 120"/>
          <p:cNvSpPr/>
          <p:nvPr/>
        </p:nvSpPr>
        <p:spPr>
          <a:xfrm>
            <a:off x="6367967" y="472827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4" name="Shape 121"/>
          <p:cNvSpPr/>
          <p:nvPr/>
        </p:nvSpPr>
        <p:spPr>
          <a:xfrm flipV="1">
            <a:off x="6533273" y="3487200"/>
            <a:ext cx="0" cy="69833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5" name="Shape 122"/>
          <p:cNvSpPr/>
          <p:nvPr/>
        </p:nvSpPr>
        <p:spPr>
          <a:xfrm>
            <a:off x="6486667" y="399121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6" name="Shape 123"/>
          <p:cNvSpPr/>
          <p:nvPr/>
        </p:nvSpPr>
        <p:spPr>
          <a:xfrm flipV="1">
            <a:off x="6300192" y="3690400"/>
            <a:ext cx="0" cy="43213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7" name="Shape 124"/>
          <p:cNvSpPr/>
          <p:nvPr/>
        </p:nvSpPr>
        <p:spPr>
          <a:xfrm flipV="1">
            <a:off x="4211960" y="5629268"/>
            <a:ext cx="288156" cy="5559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8" name="Shape 126"/>
          <p:cNvSpPr/>
          <p:nvPr/>
        </p:nvSpPr>
        <p:spPr>
          <a:xfrm>
            <a:off x="4165352" y="2877188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62" y="14368"/>
                  <a:pt x="3464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9" name="Shape 149"/>
          <p:cNvSpPr/>
          <p:nvPr/>
        </p:nvSpPr>
        <p:spPr>
          <a:xfrm flipV="1">
            <a:off x="7668344" y="333044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40" name="Shape 150"/>
          <p:cNvSpPr/>
          <p:nvPr/>
        </p:nvSpPr>
        <p:spPr>
          <a:xfrm>
            <a:off x="7621736" y="348081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1" name="Shape 152"/>
          <p:cNvSpPr/>
          <p:nvPr/>
        </p:nvSpPr>
        <p:spPr>
          <a:xfrm>
            <a:off x="8341866" y="33558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2" name="Shape 157"/>
          <p:cNvSpPr/>
          <p:nvPr/>
        </p:nvSpPr>
        <p:spPr>
          <a:xfrm flipH="1" flipV="1">
            <a:off x="3779912" y="4194540"/>
            <a:ext cx="6858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43" name="Shape 158"/>
          <p:cNvSpPr/>
          <p:nvPr/>
        </p:nvSpPr>
        <p:spPr>
          <a:xfrm>
            <a:off x="4368676" y="4153675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29" y="17915"/>
                  <a:pt x="7129" y="3517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4" name="Shape 159"/>
          <p:cNvSpPr/>
          <p:nvPr/>
        </p:nvSpPr>
        <p:spPr>
          <a:xfrm flipV="1">
            <a:off x="3779912" y="3834500"/>
            <a:ext cx="0" cy="36004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55776" y="1711435"/>
            <a:ext cx="1234479" cy="597271"/>
            <a:chOff x="2339752" y="2852936"/>
            <a:chExt cx="1234479" cy="597271"/>
          </a:xfrm>
        </p:grpSpPr>
        <p:sp>
          <p:nvSpPr>
            <p:cNvPr id="46" name="Shape 39"/>
            <p:cNvSpPr/>
            <p:nvPr/>
          </p:nvSpPr>
          <p:spPr>
            <a:xfrm>
              <a:off x="2339752" y="2852936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47" name="Shape 40"/>
            <p:cNvSpPr/>
            <p:nvPr/>
          </p:nvSpPr>
          <p:spPr>
            <a:xfrm>
              <a:off x="2445583" y="2974274"/>
              <a:ext cx="1008112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Standalone Helium Purifier</a:t>
              </a:r>
              <a:endParaRPr sz="1100" dirty="0">
                <a:latin typeface="+mj-lt"/>
                <a:cs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99992" y="1711435"/>
            <a:ext cx="1234479" cy="597271"/>
            <a:chOff x="2267744" y="2852936"/>
            <a:chExt cx="1234479" cy="597271"/>
          </a:xfrm>
        </p:grpSpPr>
        <p:sp>
          <p:nvSpPr>
            <p:cNvPr id="49" name="Shape 39"/>
            <p:cNvSpPr/>
            <p:nvPr/>
          </p:nvSpPr>
          <p:spPr>
            <a:xfrm>
              <a:off x="2267744" y="2852936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50" name="Shape 40"/>
            <p:cNvSpPr/>
            <p:nvPr/>
          </p:nvSpPr>
          <p:spPr>
            <a:xfrm>
              <a:off x="2411760" y="2981059"/>
              <a:ext cx="1008112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Helium Recovery System</a:t>
              </a:r>
              <a:endParaRPr sz="1100" dirty="0">
                <a:latin typeface="+mj-lt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380312" y="1718710"/>
            <a:ext cx="1234479" cy="597271"/>
            <a:chOff x="313184" y="1391568"/>
            <a:chExt cx="1234479" cy="597271"/>
          </a:xfrm>
        </p:grpSpPr>
        <p:sp>
          <p:nvSpPr>
            <p:cNvPr id="52" name="Shape 39"/>
            <p:cNvSpPr/>
            <p:nvPr/>
          </p:nvSpPr>
          <p:spPr>
            <a:xfrm>
              <a:off x="313184" y="1391568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53" name="Shape 40"/>
            <p:cNvSpPr/>
            <p:nvPr/>
          </p:nvSpPr>
          <p:spPr>
            <a:xfrm>
              <a:off x="467544" y="1515021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Pure Helium 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Gas Storage 2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56" name="Shape 84"/>
          <p:cNvSpPr/>
          <p:nvPr/>
        </p:nvSpPr>
        <p:spPr>
          <a:xfrm>
            <a:off x="5535620" y="230584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57" name="Shape 79"/>
          <p:cNvSpPr/>
          <p:nvPr/>
        </p:nvSpPr>
        <p:spPr>
          <a:xfrm flipH="1">
            <a:off x="827583" y="2725897"/>
            <a:ext cx="4120207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59" name="Shape 80"/>
          <p:cNvSpPr/>
          <p:nvPr/>
        </p:nvSpPr>
        <p:spPr>
          <a:xfrm>
            <a:off x="1009395" y="272589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60" name="Shape 80"/>
          <p:cNvSpPr/>
          <p:nvPr/>
        </p:nvSpPr>
        <p:spPr>
          <a:xfrm>
            <a:off x="4896121" y="272197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67544" y="3230764"/>
            <a:ext cx="1234479" cy="597271"/>
            <a:chOff x="457200" y="1607592"/>
            <a:chExt cx="1234479" cy="597271"/>
          </a:xfrm>
        </p:grpSpPr>
        <p:sp>
          <p:nvSpPr>
            <p:cNvPr id="62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3" name="Shape 40"/>
            <p:cNvSpPr/>
            <p:nvPr/>
          </p:nvSpPr>
          <p:spPr>
            <a:xfrm>
              <a:off x="611560" y="1731045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Accelerator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99992" y="3227182"/>
            <a:ext cx="1234479" cy="597271"/>
            <a:chOff x="457200" y="1607592"/>
            <a:chExt cx="1234479" cy="597271"/>
          </a:xfrm>
        </p:grpSpPr>
        <p:sp>
          <p:nvSpPr>
            <p:cNvPr id="65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6" name="Shape 40"/>
            <p:cNvSpPr/>
            <p:nvPr/>
          </p:nvSpPr>
          <p:spPr>
            <a:xfrm>
              <a:off x="601216" y="1637828"/>
              <a:ext cx="925760" cy="5343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T</a:t>
              </a:r>
              <a:r>
                <a:rPr lang="en-US" sz="1100" dirty="0" smtClean="0">
                  <a:latin typeface="+mj-lt"/>
                  <a:cs typeface="Calibri"/>
                </a:rPr>
                <a:t>est &amp; Instrument 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67" name="Shape 84"/>
          <p:cNvSpPr/>
          <p:nvPr/>
        </p:nvSpPr>
        <p:spPr>
          <a:xfrm>
            <a:off x="1469306" y="231289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68" name="Shape 79"/>
          <p:cNvSpPr/>
          <p:nvPr/>
        </p:nvSpPr>
        <p:spPr>
          <a:xfrm flipH="1">
            <a:off x="7595741" y="2322332"/>
            <a:ext cx="595" cy="25576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69" name="Shape 84"/>
          <p:cNvSpPr/>
          <p:nvPr/>
        </p:nvSpPr>
        <p:spPr>
          <a:xfrm>
            <a:off x="7549431" y="231924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287267" y="3224595"/>
            <a:ext cx="673099" cy="609600"/>
            <a:chOff x="2286001" y="3670300"/>
            <a:chExt cx="673099" cy="609600"/>
          </a:xfrm>
        </p:grpSpPr>
        <p:sp>
          <p:nvSpPr>
            <p:cNvPr id="71" name="Shape 49"/>
            <p:cNvSpPr/>
            <p:nvPr/>
          </p:nvSpPr>
          <p:spPr>
            <a:xfrm>
              <a:off x="2286001" y="3670300"/>
              <a:ext cx="654049" cy="609600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72" name="Shape 50"/>
            <p:cNvSpPr/>
            <p:nvPr/>
          </p:nvSpPr>
          <p:spPr>
            <a:xfrm>
              <a:off x="2298700" y="3779292"/>
              <a:ext cx="66040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6858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</a:rPr>
                <a:t>5 m</a:t>
              </a:r>
              <a:r>
                <a:rPr lang="en-US" sz="1100" baseline="30000" dirty="0" smtClean="0">
                  <a:latin typeface="+mj-lt"/>
                </a:rPr>
                <a:t>3</a:t>
              </a:r>
              <a:r>
                <a:rPr lang="en-US" sz="1100" dirty="0" smtClean="0">
                  <a:latin typeface="+mj-lt"/>
                </a:rPr>
                <a:t>   </a:t>
              </a:r>
            </a:p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</a:rPr>
                <a:t>LHe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smtClean="0">
                  <a:latin typeface="+mj-lt"/>
                  <a:cs typeface="Calibri"/>
                </a:rPr>
                <a:t>Tank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73" name="Shape 101"/>
          <p:cNvSpPr/>
          <p:nvPr/>
        </p:nvSpPr>
        <p:spPr>
          <a:xfrm>
            <a:off x="3851920" y="1962419"/>
            <a:ext cx="6732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508104" y="2466348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75" name="Shape 102"/>
          <p:cNvSpPr/>
          <p:nvPr/>
        </p:nvSpPr>
        <p:spPr>
          <a:xfrm>
            <a:off x="3786262" y="191507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33" y="3538"/>
                  <a:pt x="14333" y="17936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76" name="Shape 79"/>
          <p:cNvSpPr/>
          <p:nvPr/>
        </p:nvSpPr>
        <p:spPr>
          <a:xfrm>
            <a:off x="5583287" y="2311393"/>
            <a:ext cx="0" cy="56197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881240" y="2864488"/>
            <a:ext cx="129158" cy="105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78" name="Shape 105"/>
          <p:cNvSpPr/>
          <p:nvPr/>
        </p:nvSpPr>
        <p:spPr>
          <a:xfrm flipV="1">
            <a:off x="4944616" y="2736842"/>
            <a:ext cx="0" cy="48577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9" name="Shape 82"/>
          <p:cNvSpPr/>
          <p:nvPr/>
        </p:nvSpPr>
        <p:spPr>
          <a:xfrm>
            <a:off x="4663058" y="309321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637658" y="2538356"/>
            <a:ext cx="160908" cy="39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81" name="Shape 81"/>
          <p:cNvSpPr/>
          <p:nvPr/>
        </p:nvSpPr>
        <p:spPr>
          <a:xfrm flipV="1">
            <a:off x="4716016" y="2322332"/>
            <a:ext cx="0" cy="8640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380312" y="2754380"/>
            <a:ext cx="1234479" cy="597271"/>
            <a:chOff x="457200" y="1607592"/>
            <a:chExt cx="1234479" cy="597271"/>
          </a:xfrm>
        </p:grpSpPr>
        <p:sp>
          <p:nvSpPr>
            <p:cNvPr id="83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84" name="Shape 40"/>
            <p:cNvSpPr/>
            <p:nvPr/>
          </p:nvSpPr>
          <p:spPr>
            <a:xfrm>
              <a:off x="601216" y="1632993"/>
              <a:ext cx="925760" cy="5368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Target Moderator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85" name="Shape 39"/>
          <p:cNvSpPr/>
          <p:nvPr/>
        </p:nvSpPr>
        <p:spPr>
          <a:xfrm>
            <a:off x="4499992" y="4122532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6" name="Shape 40"/>
          <p:cNvSpPr/>
          <p:nvPr/>
        </p:nvSpPr>
        <p:spPr>
          <a:xfrm>
            <a:off x="4644008" y="4247498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LHe</a:t>
            </a:r>
            <a:r>
              <a:rPr lang="en-US" sz="1100" dirty="0" smtClean="0">
                <a:latin typeface="+mj-lt"/>
                <a:cs typeface="Calibri"/>
              </a:rPr>
              <a:t> Mobile </a:t>
            </a:r>
            <a:r>
              <a:rPr lang="en-US" sz="1100" dirty="0" err="1" smtClean="0">
                <a:latin typeface="+mj-lt"/>
                <a:cs typeface="Calibri"/>
              </a:rPr>
              <a:t>Dewars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87" name="Shape 39"/>
          <p:cNvSpPr/>
          <p:nvPr/>
        </p:nvSpPr>
        <p:spPr>
          <a:xfrm>
            <a:off x="5940152" y="4122532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8" name="Shape 40"/>
          <p:cNvSpPr/>
          <p:nvPr/>
        </p:nvSpPr>
        <p:spPr>
          <a:xfrm>
            <a:off x="6072758" y="4163665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 Lund Test Stand 2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89" name="Shape 39"/>
          <p:cNvSpPr/>
          <p:nvPr/>
        </p:nvSpPr>
        <p:spPr>
          <a:xfrm>
            <a:off x="4499992" y="5346668"/>
            <a:ext cx="1234479" cy="5972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0" name="Shape 40"/>
          <p:cNvSpPr/>
          <p:nvPr/>
        </p:nvSpPr>
        <p:spPr>
          <a:xfrm>
            <a:off x="4624958" y="5462754"/>
            <a:ext cx="1008112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Instruments &amp; Experiments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1" name="Shape 39"/>
          <p:cNvSpPr/>
          <p:nvPr/>
        </p:nvSpPr>
        <p:spPr>
          <a:xfrm>
            <a:off x="3059832" y="4482572"/>
            <a:ext cx="936104" cy="597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2" name="Shape 40"/>
          <p:cNvSpPr/>
          <p:nvPr/>
        </p:nvSpPr>
        <p:spPr>
          <a:xfrm>
            <a:off x="3070176" y="4607432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LN2 Storage Tanks</a:t>
            </a:r>
            <a:endParaRPr lang="en-US" sz="1100" dirty="0">
              <a:latin typeface="+mj-lt"/>
              <a:cs typeface="Calibri"/>
            </a:endParaRPr>
          </a:p>
        </p:txBody>
      </p:sp>
      <p:sp>
        <p:nvSpPr>
          <p:cNvPr id="93" name="Shape 39"/>
          <p:cNvSpPr/>
          <p:nvPr/>
        </p:nvSpPr>
        <p:spPr>
          <a:xfrm>
            <a:off x="3059832" y="5346668"/>
            <a:ext cx="936104" cy="597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4" name="Shape 40"/>
          <p:cNvSpPr/>
          <p:nvPr/>
        </p:nvSpPr>
        <p:spPr>
          <a:xfrm>
            <a:off x="3034860" y="5456534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LN2 Mobile </a:t>
            </a:r>
            <a:r>
              <a:rPr lang="en-US" sz="1100" dirty="0" err="1" smtClean="0">
                <a:latin typeface="+mj-lt"/>
                <a:cs typeface="Calibri"/>
              </a:rPr>
              <a:t>Dewars</a:t>
            </a:r>
            <a:endParaRPr lang="en-US" sz="1100" dirty="0">
              <a:latin typeface="+mj-lt"/>
              <a:cs typeface="Calibri"/>
            </a:endParaRPr>
          </a:p>
        </p:txBody>
      </p:sp>
      <p:sp>
        <p:nvSpPr>
          <p:cNvPr id="95" name="Shape 39"/>
          <p:cNvSpPr/>
          <p:nvPr/>
        </p:nvSpPr>
        <p:spPr>
          <a:xfrm>
            <a:off x="323528" y="4482572"/>
            <a:ext cx="1152128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6" name="Shape 40"/>
          <p:cNvSpPr/>
          <p:nvPr/>
        </p:nvSpPr>
        <p:spPr>
          <a:xfrm>
            <a:off x="456133" y="4500339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  Elliptical Linac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7" name="Shape 39"/>
          <p:cNvSpPr/>
          <p:nvPr/>
        </p:nvSpPr>
        <p:spPr>
          <a:xfrm>
            <a:off x="323528" y="5346668"/>
            <a:ext cx="1152128" cy="597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8" name="Shape 40"/>
          <p:cNvSpPr/>
          <p:nvPr/>
        </p:nvSpPr>
        <p:spPr>
          <a:xfrm>
            <a:off x="410393" y="5427936"/>
            <a:ext cx="1008112" cy="35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Elliptical</a:t>
            </a:r>
          </a:p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Cryomodules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9" name="Shape 39"/>
          <p:cNvSpPr/>
          <p:nvPr/>
        </p:nvSpPr>
        <p:spPr>
          <a:xfrm>
            <a:off x="5940152" y="5346668"/>
            <a:ext cx="1234479" cy="597271"/>
          </a:xfrm>
          <a:prstGeom prst="rect">
            <a:avLst/>
          </a:prstGeom>
          <a:solidFill>
            <a:srgbClr val="B7DEE8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00" name="Shape 40"/>
          <p:cNvSpPr/>
          <p:nvPr/>
        </p:nvSpPr>
        <p:spPr>
          <a:xfrm>
            <a:off x="6052418" y="5538457"/>
            <a:ext cx="1008112" cy="1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Test Stand Lund 2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1" name="Shape 39"/>
          <p:cNvSpPr/>
          <p:nvPr/>
        </p:nvSpPr>
        <p:spPr>
          <a:xfrm>
            <a:off x="7380312" y="3618476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2" name="Shape 40"/>
          <p:cNvSpPr/>
          <p:nvPr/>
        </p:nvSpPr>
        <p:spPr>
          <a:xfrm>
            <a:off x="7512918" y="3659609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Target Cryogenic Transfer Line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3" name="Shape 39"/>
          <p:cNvSpPr/>
          <p:nvPr/>
        </p:nvSpPr>
        <p:spPr>
          <a:xfrm>
            <a:off x="7380312" y="4482572"/>
            <a:ext cx="1234479" cy="597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4" name="Shape 40"/>
          <p:cNvSpPr/>
          <p:nvPr/>
        </p:nvSpPr>
        <p:spPr>
          <a:xfrm>
            <a:off x="7534084" y="4573257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Hydrogen Circulation Box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5" name="Shape 39"/>
          <p:cNvSpPr/>
          <p:nvPr/>
        </p:nvSpPr>
        <p:spPr>
          <a:xfrm>
            <a:off x="7380312" y="5346668"/>
            <a:ext cx="1234479" cy="597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6" name="Shape 40"/>
          <p:cNvSpPr/>
          <p:nvPr/>
        </p:nvSpPr>
        <p:spPr>
          <a:xfrm>
            <a:off x="7544668" y="5447524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Hydrogen Moderator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7" name="Shape 106"/>
          <p:cNvSpPr/>
          <p:nvPr/>
        </p:nvSpPr>
        <p:spPr>
          <a:xfrm>
            <a:off x="8315052" y="26155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90" y="7163"/>
                  <a:pt x="17889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8" name="Shape 80"/>
          <p:cNvSpPr/>
          <p:nvPr/>
        </p:nvSpPr>
        <p:spPr>
          <a:xfrm>
            <a:off x="8314182" y="230872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9" name="Shape 105"/>
          <p:cNvSpPr/>
          <p:nvPr/>
        </p:nvSpPr>
        <p:spPr>
          <a:xfrm flipV="1">
            <a:off x="8362677" y="2263272"/>
            <a:ext cx="0" cy="48577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0" name="Shape 123"/>
          <p:cNvSpPr/>
          <p:nvPr/>
        </p:nvSpPr>
        <p:spPr>
          <a:xfrm flipH="1" flipV="1">
            <a:off x="5724128" y="3690484"/>
            <a:ext cx="57606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1" name="Shape 123"/>
          <p:cNvSpPr/>
          <p:nvPr/>
        </p:nvSpPr>
        <p:spPr>
          <a:xfrm flipH="1" flipV="1">
            <a:off x="5732595" y="3487119"/>
            <a:ext cx="8079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2" name="Shape 149"/>
          <p:cNvSpPr/>
          <p:nvPr/>
        </p:nvSpPr>
        <p:spPr>
          <a:xfrm flipV="1">
            <a:off x="8388424" y="333044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3" name="Shape 149"/>
          <p:cNvSpPr/>
          <p:nvPr/>
        </p:nvSpPr>
        <p:spPr>
          <a:xfrm flipV="1">
            <a:off x="7661994" y="418769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4" name="Shape 150"/>
          <p:cNvSpPr/>
          <p:nvPr/>
        </p:nvSpPr>
        <p:spPr>
          <a:xfrm>
            <a:off x="7615386" y="435076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15" name="Shape 149"/>
          <p:cNvSpPr/>
          <p:nvPr/>
        </p:nvSpPr>
        <p:spPr>
          <a:xfrm flipH="1" flipV="1">
            <a:off x="8376792" y="4222742"/>
            <a:ext cx="5282" cy="25298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6" name="Shape 149"/>
          <p:cNvSpPr/>
          <p:nvPr/>
        </p:nvSpPr>
        <p:spPr>
          <a:xfrm flipV="1">
            <a:off x="7681044" y="505764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7" name="Shape 150"/>
          <p:cNvSpPr/>
          <p:nvPr/>
        </p:nvSpPr>
        <p:spPr>
          <a:xfrm>
            <a:off x="7634436" y="521753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18" name="Shape 149"/>
          <p:cNvSpPr/>
          <p:nvPr/>
        </p:nvSpPr>
        <p:spPr>
          <a:xfrm flipH="1" flipV="1">
            <a:off x="8401123" y="5079993"/>
            <a:ext cx="0" cy="26568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1" name="Shape 97"/>
          <p:cNvSpPr/>
          <p:nvPr/>
        </p:nvSpPr>
        <p:spPr>
          <a:xfrm>
            <a:off x="4030216" y="3441537"/>
            <a:ext cx="4572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2" name="Shape 98"/>
          <p:cNvSpPr/>
          <p:nvPr/>
        </p:nvSpPr>
        <p:spPr>
          <a:xfrm>
            <a:off x="3947563" y="33907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3" name="Shape 99"/>
          <p:cNvSpPr/>
          <p:nvPr/>
        </p:nvSpPr>
        <p:spPr>
          <a:xfrm flipH="1" flipV="1">
            <a:off x="3923928" y="3670263"/>
            <a:ext cx="5634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4" name="Shape 100"/>
          <p:cNvSpPr/>
          <p:nvPr/>
        </p:nvSpPr>
        <p:spPr>
          <a:xfrm>
            <a:off x="4360416" y="36193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5" name="Shape 97"/>
          <p:cNvSpPr/>
          <p:nvPr/>
        </p:nvSpPr>
        <p:spPr>
          <a:xfrm>
            <a:off x="3923928" y="3546595"/>
            <a:ext cx="57038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6" name="Shape 100"/>
          <p:cNvSpPr/>
          <p:nvPr/>
        </p:nvSpPr>
        <p:spPr>
          <a:xfrm>
            <a:off x="4368676" y="349566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123060" y="3402452"/>
            <a:ext cx="1609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128" name="Shape 98"/>
          <p:cNvSpPr/>
          <p:nvPr/>
        </p:nvSpPr>
        <p:spPr>
          <a:xfrm>
            <a:off x="4211960" y="4410564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9" name="Shape 97"/>
          <p:cNvSpPr/>
          <p:nvPr/>
        </p:nvSpPr>
        <p:spPr>
          <a:xfrm flipV="1">
            <a:off x="4211960" y="4460868"/>
            <a:ext cx="281806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0" name="Shape 90"/>
          <p:cNvSpPr/>
          <p:nvPr/>
        </p:nvSpPr>
        <p:spPr>
          <a:xfrm>
            <a:off x="4811340" y="521269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44"/>
                  <a:pt x="17978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1" name="Shape 152"/>
          <p:cNvSpPr/>
          <p:nvPr/>
        </p:nvSpPr>
        <p:spPr>
          <a:xfrm>
            <a:off x="8332341" y="421626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2" name="Shape 152"/>
          <p:cNvSpPr/>
          <p:nvPr/>
        </p:nvSpPr>
        <p:spPr>
          <a:xfrm>
            <a:off x="8354566" y="507768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3" name="Shape 123"/>
          <p:cNvSpPr/>
          <p:nvPr/>
        </p:nvSpPr>
        <p:spPr>
          <a:xfrm flipH="1" flipV="1">
            <a:off x="6414491" y="3580334"/>
            <a:ext cx="0" cy="54219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4" name="Shape 123"/>
          <p:cNvSpPr/>
          <p:nvPr/>
        </p:nvSpPr>
        <p:spPr>
          <a:xfrm flipH="1">
            <a:off x="5724128" y="3588802"/>
            <a:ext cx="6936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5" name="Shape 98"/>
          <p:cNvSpPr/>
          <p:nvPr/>
        </p:nvSpPr>
        <p:spPr>
          <a:xfrm>
            <a:off x="5732594" y="354158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6" name="Shape 123"/>
          <p:cNvSpPr/>
          <p:nvPr/>
        </p:nvSpPr>
        <p:spPr>
          <a:xfrm flipH="1" flipV="1">
            <a:off x="5741061" y="3389751"/>
            <a:ext cx="913822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7" name="Shape 121"/>
          <p:cNvSpPr/>
          <p:nvPr/>
        </p:nvSpPr>
        <p:spPr>
          <a:xfrm flipV="1">
            <a:off x="6656040" y="3389834"/>
            <a:ext cx="0" cy="740833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8" name="Shape 98"/>
          <p:cNvSpPr/>
          <p:nvPr/>
        </p:nvSpPr>
        <p:spPr>
          <a:xfrm>
            <a:off x="5732594" y="3338389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9" name="Shape 118"/>
          <p:cNvSpPr/>
          <p:nvPr/>
        </p:nvSpPr>
        <p:spPr>
          <a:xfrm>
            <a:off x="6253582" y="521888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0" name="Shape 122"/>
          <p:cNvSpPr/>
          <p:nvPr/>
        </p:nvSpPr>
        <p:spPr>
          <a:xfrm>
            <a:off x="6486667" y="521782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1" name="Shape 120"/>
          <p:cNvSpPr/>
          <p:nvPr/>
        </p:nvSpPr>
        <p:spPr>
          <a:xfrm>
            <a:off x="6609389" y="472822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2" name="Shape 120"/>
          <p:cNvSpPr/>
          <p:nvPr/>
        </p:nvSpPr>
        <p:spPr>
          <a:xfrm>
            <a:off x="924387" y="384782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3" name="Shape 118"/>
          <p:cNvSpPr/>
          <p:nvPr/>
        </p:nvSpPr>
        <p:spPr>
          <a:xfrm>
            <a:off x="813544" y="433843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4" name="Shape 121"/>
          <p:cNvSpPr/>
          <p:nvPr/>
        </p:nvSpPr>
        <p:spPr>
          <a:xfrm flipV="1">
            <a:off x="1089693" y="3847117"/>
            <a:ext cx="0" cy="6191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5" name="Shape 122"/>
          <p:cNvSpPr/>
          <p:nvPr/>
        </p:nvSpPr>
        <p:spPr>
          <a:xfrm>
            <a:off x="1046629" y="433737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6" name="Shape 123"/>
          <p:cNvSpPr/>
          <p:nvPr/>
        </p:nvSpPr>
        <p:spPr>
          <a:xfrm flipV="1">
            <a:off x="856612" y="3842885"/>
            <a:ext cx="0" cy="62263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7" name="Shape 123"/>
          <p:cNvSpPr/>
          <p:nvPr/>
        </p:nvSpPr>
        <p:spPr>
          <a:xfrm flipH="1" flipV="1">
            <a:off x="970911" y="3847117"/>
            <a:ext cx="0" cy="61839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8" name="Shape 121"/>
          <p:cNvSpPr/>
          <p:nvPr/>
        </p:nvSpPr>
        <p:spPr>
          <a:xfrm flipV="1">
            <a:off x="1212460" y="3690484"/>
            <a:ext cx="0" cy="78316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9" name="Shape 120"/>
          <p:cNvSpPr/>
          <p:nvPr/>
        </p:nvSpPr>
        <p:spPr>
          <a:xfrm>
            <a:off x="1165809" y="383931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50" name="Shape 125"/>
          <p:cNvSpPr/>
          <p:nvPr/>
        </p:nvSpPr>
        <p:spPr>
          <a:xfrm flipH="1">
            <a:off x="4211960" y="2898396"/>
            <a:ext cx="1" cy="2743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1" name="Shape 89"/>
          <p:cNvSpPr/>
          <p:nvPr/>
        </p:nvSpPr>
        <p:spPr>
          <a:xfrm flipV="1">
            <a:off x="4860032" y="4698596"/>
            <a:ext cx="0" cy="548258"/>
          </a:xfrm>
          <a:prstGeom prst="line">
            <a:avLst/>
          </a:prstGeom>
          <a:ln w="12700">
            <a:solidFill>
              <a:srgbClr val="0094CA"/>
            </a:solidFill>
            <a:prstDash val="sysDash"/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2" name="Shape 121"/>
          <p:cNvSpPr/>
          <p:nvPr/>
        </p:nvSpPr>
        <p:spPr>
          <a:xfrm flipV="1">
            <a:off x="6533273" y="4727567"/>
            <a:ext cx="0" cy="6191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3" name="Shape 123"/>
          <p:cNvSpPr/>
          <p:nvPr/>
        </p:nvSpPr>
        <p:spPr>
          <a:xfrm flipV="1">
            <a:off x="6300192" y="4723335"/>
            <a:ext cx="0" cy="62263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4" name="Shape 123"/>
          <p:cNvSpPr/>
          <p:nvPr/>
        </p:nvSpPr>
        <p:spPr>
          <a:xfrm flipH="1" flipV="1">
            <a:off x="6414491" y="4727567"/>
            <a:ext cx="0" cy="61839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5" name="Shape 121"/>
          <p:cNvSpPr/>
          <p:nvPr/>
        </p:nvSpPr>
        <p:spPr>
          <a:xfrm flipV="1">
            <a:off x="6656040" y="4723334"/>
            <a:ext cx="0" cy="630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6" name="Shape 81"/>
          <p:cNvSpPr/>
          <p:nvPr/>
        </p:nvSpPr>
        <p:spPr>
          <a:xfrm flipV="1">
            <a:off x="3520865" y="5085319"/>
            <a:ext cx="0" cy="1995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7" name="Shape 82"/>
          <p:cNvSpPr/>
          <p:nvPr/>
        </p:nvSpPr>
        <p:spPr>
          <a:xfrm>
            <a:off x="3470065" y="52279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58" name="Shape 120"/>
          <p:cNvSpPr/>
          <p:nvPr/>
        </p:nvSpPr>
        <p:spPr>
          <a:xfrm>
            <a:off x="755534" y="508819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59" name="Shape 118"/>
          <p:cNvSpPr/>
          <p:nvPr/>
        </p:nvSpPr>
        <p:spPr>
          <a:xfrm>
            <a:off x="641149" y="522743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0" name="Shape 121"/>
          <p:cNvSpPr/>
          <p:nvPr/>
        </p:nvSpPr>
        <p:spPr>
          <a:xfrm flipV="1">
            <a:off x="920840" y="5095950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1" name="Shape 122"/>
          <p:cNvSpPr/>
          <p:nvPr/>
        </p:nvSpPr>
        <p:spPr>
          <a:xfrm>
            <a:off x="874234" y="52221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2" name="Shape 123"/>
          <p:cNvSpPr/>
          <p:nvPr/>
        </p:nvSpPr>
        <p:spPr>
          <a:xfrm flipV="1">
            <a:off x="687759" y="5054517"/>
            <a:ext cx="0" cy="2999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3" name="Shape 123"/>
          <p:cNvSpPr/>
          <p:nvPr/>
        </p:nvSpPr>
        <p:spPr>
          <a:xfrm flipH="1" flipV="1">
            <a:off x="802058" y="5095949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4" name="Shape 121"/>
          <p:cNvSpPr/>
          <p:nvPr/>
        </p:nvSpPr>
        <p:spPr>
          <a:xfrm flipV="1">
            <a:off x="1043607" y="5058635"/>
            <a:ext cx="0" cy="282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5" name="Shape 120"/>
          <p:cNvSpPr/>
          <p:nvPr/>
        </p:nvSpPr>
        <p:spPr>
          <a:xfrm>
            <a:off x="996956" y="508814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3568" y="1556792"/>
            <a:ext cx="7920880" cy="113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hape 99"/>
          <p:cNvSpPr/>
          <p:nvPr/>
        </p:nvSpPr>
        <p:spPr>
          <a:xfrm flipH="1">
            <a:off x="3995936" y="5809872"/>
            <a:ext cx="504056" cy="0"/>
          </a:xfrm>
          <a:prstGeom prst="line">
            <a:avLst/>
          </a:prstGeom>
          <a:ln w="12700">
            <a:solidFill>
              <a:srgbClr val="0094CA"/>
            </a:solidFill>
            <a:prstDash val="sysDash"/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8" name="Shape 100"/>
          <p:cNvSpPr/>
          <p:nvPr/>
        </p:nvSpPr>
        <p:spPr>
          <a:xfrm>
            <a:off x="4377349" y="5769870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0" name="Shape 39"/>
          <p:cNvSpPr/>
          <p:nvPr/>
        </p:nvSpPr>
        <p:spPr>
          <a:xfrm>
            <a:off x="1763688" y="4479634"/>
            <a:ext cx="1080120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1" name="Shape 40"/>
          <p:cNvSpPr/>
          <p:nvPr/>
        </p:nvSpPr>
        <p:spPr>
          <a:xfrm>
            <a:off x="1835696" y="4497401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</a:t>
            </a:r>
          </a:p>
          <a:p>
            <a:pPr lvl="0" algn="ctr">
              <a:defRPr sz="1800"/>
            </a:pPr>
            <a:r>
              <a:rPr lang="pl-PL" sz="1100" dirty="0" err="1" smtClean="0">
                <a:latin typeface="+mj-lt"/>
                <a:cs typeface="Calibri"/>
              </a:rPr>
              <a:t>Spoke</a:t>
            </a:r>
            <a:r>
              <a:rPr lang="pl-PL" sz="1100" dirty="0" smtClean="0">
                <a:latin typeface="+mj-lt"/>
                <a:cs typeface="Calibri"/>
              </a:rPr>
              <a:t> Linac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73" name="Shape 39"/>
          <p:cNvSpPr/>
          <p:nvPr/>
        </p:nvSpPr>
        <p:spPr>
          <a:xfrm>
            <a:off x="1763688" y="5343730"/>
            <a:ext cx="1080120" cy="597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4" name="Shape 40"/>
          <p:cNvSpPr/>
          <p:nvPr/>
        </p:nvSpPr>
        <p:spPr>
          <a:xfrm>
            <a:off x="1922561" y="5424998"/>
            <a:ext cx="777231" cy="35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Spoke</a:t>
            </a:r>
          </a:p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Cryomodules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77" name="Shape 120"/>
          <p:cNvSpPr/>
          <p:nvPr/>
        </p:nvSpPr>
        <p:spPr>
          <a:xfrm>
            <a:off x="2195694" y="508525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78" name="Shape 118"/>
          <p:cNvSpPr/>
          <p:nvPr/>
        </p:nvSpPr>
        <p:spPr>
          <a:xfrm>
            <a:off x="2081309" y="522449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79" name="Shape 121"/>
          <p:cNvSpPr/>
          <p:nvPr/>
        </p:nvSpPr>
        <p:spPr>
          <a:xfrm flipV="1">
            <a:off x="2361000" y="5093012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0" name="Shape 122"/>
          <p:cNvSpPr/>
          <p:nvPr/>
        </p:nvSpPr>
        <p:spPr>
          <a:xfrm>
            <a:off x="2314394" y="521920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81" name="Shape 123"/>
          <p:cNvSpPr/>
          <p:nvPr/>
        </p:nvSpPr>
        <p:spPr>
          <a:xfrm flipV="1">
            <a:off x="2127919" y="5051579"/>
            <a:ext cx="0" cy="2999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2" name="Shape 123"/>
          <p:cNvSpPr/>
          <p:nvPr/>
        </p:nvSpPr>
        <p:spPr>
          <a:xfrm flipH="1" flipV="1">
            <a:off x="2242218" y="5093011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3" name="Shape 121"/>
          <p:cNvSpPr/>
          <p:nvPr/>
        </p:nvSpPr>
        <p:spPr>
          <a:xfrm flipV="1">
            <a:off x="2483767" y="5055697"/>
            <a:ext cx="0" cy="282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4" name="Shape 120"/>
          <p:cNvSpPr/>
          <p:nvPr/>
        </p:nvSpPr>
        <p:spPr>
          <a:xfrm>
            <a:off x="2437116" y="508520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87" name="Shape 98"/>
          <p:cNvSpPr/>
          <p:nvPr/>
        </p:nvSpPr>
        <p:spPr>
          <a:xfrm>
            <a:off x="1475656" y="4600655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88" name="Shape 98"/>
          <p:cNvSpPr/>
          <p:nvPr/>
        </p:nvSpPr>
        <p:spPr>
          <a:xfrm>
            <a:off x="1490783" y="4816679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89" name="Shape 100"/>
          <p:cNvSpPr/>
          <p:nvPr/>
        </p:nvSpPr>
        <p:spPr>
          <a:xfrm>
            <a:off x="1634799" y="469447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0" name="Shape 100"/>
          <p:cNvSpPr/>
          <p:nvPr/>
        </p:nvSpPr>
        <p:spPr>
          <a:xfrm>
            <a:off x="1619672" y="4910502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1" name="Shape 99"/>
          <p:cNvSpPr/>
          <p:nvPr/>
        </p:nvSpPr>
        <p:spPr>
          <a:xfrm flipH="1">
            <a:off x="1534451" y="4645986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2" name="Shape 99"/>
          <p:cNvSpPr/>
          <p:nvPr/>
        </p:nvSpPr>
        <p:spPr>
          <a:xfrm flipH="1">
            <a:off x="1475656" y="4741510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3" name="Shape 99"/>
          <p:cNvSpPr/>
          <p:nvPr/>
        </p:nvSpPr>
        <p:spPr>
          <a:xfrm flipH="1">
            <a:off x="1559423" y="4862010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4" name="Shape 99"/>
          <p:cNvSpPr/>
          <p:nvPr/>
        </p:nvSpPr>
        <p:spPr>
          <a:xfrm flipH="1">
            <a:off x="1475656" y="4958994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2242717" y="3218245"/>
            <a:ext cx="673099" cy="609600"/>
            <a:chOff x="2286001" y="3670300"/>
            <a:chExt cx="673099" cy="609600"/>
          </a:xfrm>
        </p:grpSpPr>
        <p:sp>
          <p:nvSpPr>
            <p:cNvPr id="196" name="Shape 49"/>
            <p:cNvSpPr/>
            <p:nvPr/>
          </p:nvSpPr>
          <p:spPr>
            <a:xfrm>
              <a:off x="2286001" y="3670300"/>
              <a:ext cx="654049" cy="609600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97" name="Shape 50"/>
            <p:cNvSpPr/>
            <p:nvPr/>
          </p:nvSpPr>
          <p:spPr>
            <a:xfrm>
              <a:off x="2298700" y="3779292"/>
              <a:ext cx="66040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6858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</a:rPr>
                <a:t>20 m</a:t>
              </a:r>
              <a:r>
                <a:rPr lang="en-US" sz="1100" baseline="30000" dirty="0" smtClean="0">
                  <a:latin typeface="+mj-lt"/>
                </a:rPr>
                <a:t>3</a:t>
              </a:r>
              <a:r>
                <a:rPr lang="en-US" sz="1100" dirty="0" smtClean="0">
                  <a:latin typeface="+mj-lt"/>
                </a:rPr>
                <a:t>    </a:t>
              </a:r>
              <a:r>
                <a:rPr lang="en-US" sz="1100" dirty="0" err="1" smtClean="0">
                  <a:latin typeface="+mj-lt"/>
                </a:rPr>
                <a:t>LHe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smtClean="0">
                  <a:latin typeface="+mj-lt"/>
                  <a:cs typeface="Calibri"/>
                </a:rPr>
                <a:t>Tank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198" name="Shape 97"/>
          <p:cNvSpPr/>
          <p:nvPr/>
        </p:nvSpPr>
        <p:spPr>
          <a:xfrm>
            <a:off x="1785516" y="3441537"/>
            <a:ext cx="4572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9" name="Shape 98"/>
          <p:cNvSpPr/>
          <p:nvPr/>
        </p:nvSpPr>
        <p:spPr>
          <a:xfrm>
            <a:off x="1733104" y="33907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0" name="Shape 99"/>
          <p:cNvSpPr/>
          <p:nvPr/>
        </p:nvSpPr>
        <p:spPr>
          <a:xfrm flipH="1" flipV="1">
            <a:off x="1720404" y="3670263"/>
            <a:ext cx="522312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1" name="Shape 100"/>
          <p:cNvSpPr/>
          <p:nvPr/>
        </p:nvSpPr>
        <p:spPr>
          <a:xfrm>
            <a:off x="2115716" y="36193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2" name="Shape 79"/>
          <p:cNvSpPr/>
          <p:nvPr/>
        </p:nvSpPr>
        <p:spPr>
          <a:xfrm>
            <a:off x="1504380" y="2941921"/>
            <a:ext cx="0" cy="457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3" name="Shape 84"/>
          <p:cNvSpPr/>
          <p:nvPr/>
        </p:nvSpPr>
        <p:spPr>
          <a:xfrm>
            <a:off x="1459888" y="287542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4" name="Shape 97"/>
          <p:cNvSpPr/>
          <p:nvPr/>
        </p:nvSpPr>
        <p:spPr>
          <a:xfrm>
            <a:off x="1792412" y="3546468"/>
            <a:ext cx="4572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5" name="Shape 98"/>
          <p:cNvSpPr/>
          <p:nvPr/>
        </p:nvSpPr>
        <p:spPr>
          <a:xfrm>
            <a:off x="1740000" y="349566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251520" y="4406446"/>
            <a:ext cx="1296144" cy="720080"/>
          </a:xfrm>
          <a:prstGeom prst="rect">
            <a:avLst/>
          </a:prstGeom>
          <a:noFill/>
          <a:ln w="38100" cmpd="sng">
            <a:solidFill>
              <a:srgbClr val="AE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E010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868144" y="4046406"/>
            <a:ext cx="1296144" cy="720080"/>
          </a:xfrm>
          <a:prstGeom prst="rect">
            <a:avLst/>
          </a:prstGeom>
          <a:noFill/>
          <a:ln w="38100" cmpd="sng">
            <a:solidFill>
              <a:srgbClr val="AE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1691680" y="4406446"/>
            <a:ext cx="1224136" cy="72008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E0101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059832" y="6205562"/>
            <a:ext cx="720080" cy="144016"/>
          </a:xfrm>
          <a:prstGeom prst="rect">
            <a:avLst/>
          </a:prstGeom>
          <a:noFill/>
          <a:ln w="38100" cmpd="sng">
            <a:solidFill>
              <a:srgbClr val="AE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E010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059832" y="6453336"/>
            <a:ext cx="720080" cy="144016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E0101"/>
              </a:solidFill>
            </a:endParaRPr>
          </a:p>
        </p:txBody>
      </p:sp>
      <p:sp>
        <p:nvSpPr>
          <p:cNvPr id="211" name="Shape 40"/>
          <p:cNvSpPr/>
          <p:nvPr/>
        </p:nvSpPr>
        <p:spPr>
          <a:xfrm>
            <a:off x="3851920" y="6165304"/>
            <a:ext cx="4824536" cy="1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en-US" sz="1100" dirty="0" smtClean="0">
                <a:latin typeface="+mj-lt"/>
                <a:cs typeface="Calibri"/>
              </a:rPr>
              <a:t>- Components to be delivered by WUST</a:t>
            </a:r>
            <a:r>
              <a:rPr lang="en-US" sz="1100" dirty="0">
                <a:latin typeface="+mj-lt"/>
                <a:cs typeface="Calibri"/>
              </a:rPr>
              <a:t> </a:t>
            </a:r>
            <a:r>
              <a:rPr lang="en-US" sz="1100" dirty="0" smtClean="0">
                <a:latin typeface="+mj-lt"/>
                <a:cs typeface="Calibri"/>
              </a:rPr>
              <a:t>in the scope of Polish In-kind Contribution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212" name="Shape 40"/>
          <p:cNvSpPr/>
          <p:nvPr/>
        </p:nvSpPr>
        <p:spPr>
          <a:xfrm>
            <a:off x="3892178" y="6415236"/>
            <a:ext cx="4824536" cy="1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en-US" sz="1100" dirty="0" smtClean="0">
                <a:latin typeface="+mj-lt"/>
                <a:cs typeface="Calibri"/>
              </a:rPr>
              <a:t>- Components to be delivered by CNRS in the scope of French In-kind Contribution</a:t>
            </a:r>
            <a:endParaRPr sz="11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3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79"/>
          <p:cNvSpPr/>
          <p:nvPr/>
        </p:nvSpPr>
        <p:spPr>
          <a:xfrm flipH="1" flipV="1">
            <a:off x="1487414" y="2870761"/>
            <a:ext cx="4104455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ESS cryogenic system block diagram</a:t>
            </a:r>
            <a:endParaRPr lang="en-US" dirty="0">
              <a:latin typeface="Papyrus"/>
              <a:cs typeface="Papyru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568" y="1711435"/>
            <a:ext cx="1234479" cy="597271"/>
            <a:chOff x="457200" y="1607592"/>
            <a:chExt cx="1234479" cy="597271"/>
          </a:xfrm>
        </p:grpSpPr>
        <p:sp>
          <p:nvSpPr>
            <p:cNvPr id="10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1" name="Shape 40"/>
            <p:cNvSpPr/>
            <p:nvPr/>
          </p:nvSpPr>
          <p:spPr>
            <a:xfrm>
              <a:off x="611560" y="1731045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Pure Helium </a:t>
              </a:r>
            </a:p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Gas Storage 1</a:t>
              </a:r>
            </a:p>
          </p:txBody>
        </p:sp>
      </p:grpSp>
      <p:sp>
        <p:nvSpPr>
          <p:cNvPr id="15" name="Shape 77"/>
          <p:cNvSpPr/>
          <p:nvPr/>
        </p:nvSpPr>
        <p:spPr>
          <a:xfrm flipV="1">
            <a:off x="827584" y="2022337"/>
            <a:ext cx="0" cy="70356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" name="Shape 78"/>
          <p:cNvSpPr/>
          <p:nvPr/>
        </p:nvSpPr>
        <p:spPr>
          <a:xfrm>
            <a:off x="778253" y="258944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78"/>
                  <a:pt x="17978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" name="Shape 79"/>
          <p:cNvSpPr/>
          <p:nvPr/>
        </p:nvSpPr>
        <p:spPr>
          <a:xfrm>
            <a:off x="1515616" y="2304019"/>
            <a:ext cx="0" cy="27151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" name="Shape 80"/>
          <p:cNvSpPr/>
          <p:nvPr/>
        </p:nvSpPr>
        <p:spPr>
          <a:xfrm>
            <a:off x="778253" y="23191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" name="Shape 81"/>
          <p:cNvSpPr/>
          <p:nvPr/>
        </p:nvSpPr>
        <p:spPr>
          <a:xfrm flipV="1">
            <a:off x="2887216" y="2304019"/>
            <a:ext cx="0" cy="1995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" name="Shape 82"/>
          <p:cNvSpPr/>
          <p:nvPr/>
        </p:nvSpPr>
        <p:spPr>
          <a:xfrm>
            <a:off x="2836416" y="24466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2" name="Shape 83"/>
          <p:cNvSpPr/>
          <p:nvPr/>
        </p:nvSpPr>
        <p:spPr>
          <a:xfrm>
            <a:off x="1509266" y="2575531"/>
            <a:ext cx="6087070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3" name="Shape 85"/>
          <p:cNvSpPr/>
          <p:nvPr/>
        </p:nvSpPr>
        <p:spPr>
          <a:xfrm flipV="1">
            <a:off x="1058416" y="2725897"/>
            <a:ext cx="0" cy="66804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4" name="Shape 86"/>
          <p:cNvSpPr/>
          <p:nvPr/>
        </p:nvSpPr>
        <p:spPr>
          <a:xfrm>
            <a:off x="1007616" y="30859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63"/>
                  <a:pt x="17978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9" name="Shape 106"/>
          <p:cNvSpPr/>
          <p:nvPr/>
        </p:nvSpPr>
        <p:spPr>
          <a:xfrm>
            <a:off x="4893816" y="30859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90" y="7163"/>
                  <a:pt x="17889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0" name="Shape 107"/>
          <p:cNvSpPr/>
          <p:nvPr/>
        </p:nvSpPr>
        <p:spPr>
          <a:xfrm>
            <a:off x="5401816" y="2936737"/>
            <a:ext cx="0" cy="457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1" name="Shape 108"/>
          <p:cNvSpPr/>
          <p:nvPr/>
        </p:nvSpPr>
        <p:spPr>
          <a:xfrm>
            <a:off x="5351016" y="287444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78" y="14368"/>
                  <a:pt x="3480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2" name="Shape 118"/>
          <p:cNvSpPr/>
          <p:nvPr/>
        </p:nvSpPr>
        <p:spPr>
          <a:xfrm>
            <a:off x="6253582" y="399121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3" name="Shape 120"/>
          <p:cNvSpPr/>
          <p:nvPr/>
        </p:nvSpPr>
        <p:spPr>
          <a:xfrm>
            <a:off x="6367967" y="472827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4" name="Shape 121"/>
          <p:cNvSpPr/>
          <p:nvPr/>
        </p:nvSpPr>
        <p:spPr>
          <a:xfrm flipV="1">
            <a:off x="6533273" y="3487200"/>
            <a:ext cx="0" cy="69833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5" name="Shape 122"/>
          <p:cNvSpPr/>
          <p:nvPr/>
        </p:nvSpPr>
        <p:spPr>
          <a:xfrm>
            <a:off x="6486667" y="399121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36" name="Shape 123"/>
          <p:cNvSpPr/>
          <p:nvPr/>
        </p:nvSpPr>
        <p:spPr>
          <a:xfrm flipV="1">
            <a:off x="6300192" y="3690400"/>
            <a:ext cx="0" cy="43213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7" name="Shape 124"/>
          <p:cNvSpPr/>
          <p:nvPr/>
        </p:nvSpPr>
        <p:spPr>
          <a:xfrm flipV="1">
            <a:off x="4211960" y="5629268"/>
            <a:ext cx="288156" cy="5559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38" name="Shape 126"/>
          <p:cNvSpPr/>
          <p:nvPr/>
        </p:nvSpPr>
        <p:spPr>
          <a:xfrm>
            <a:off x="4165352" y="2877188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62" y="14368"/>
                  <a:pt x="3464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39" name="Shape 149"/>
          <p:cNvSpPr/>
          <p:nvPr/>
        </p:nvSpPr>
        <p:spPr>
          <a:xfrm flipV="1">
            <a:off x="7668344" y="333044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40" name="Shape 150"/>
          <p:cNvSpPr/>
          <p:nvPr/>
        </p:nvSpPr>
        <p:spPr>
          <a:xfrm>
            <a:off x="7621736" y="348081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1" name="Shape 152"/>
          <p:cNvSpPr/>
          <p:nvPr/>
        </p:nvSpPr>
        <p:spPr>
          <a:xfrm>
            <a:off x="8341866" y="335583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2" name="Shape 157"/>
          <p:cNvSpPr/>
          <p:nvPr/>
        </p:nvSpPr>
        <p:spPr>
          <a:xfrm flipH="1" flipV="1">
            <a:off x="3779912" y="4194540"/>
            <a:ext cx="6858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43" name="Shape 158"/>
          <p:cNvSpPr/>
          <p:nvPr/>
        </p:nvSpPr>
        <p:spPr>
          <a:xfrm>
            <a:off x="4368676" y="4153675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29" y="17915"/>
                  <a:pt x="7129" y="3517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44" name="Shape 159"/>
          <p:cNvSpPr/>
          <p:nvPr/>
        </p:nvSpPr>
        <p:spPr>
          <a:xfrm flipV="1">
            <a:off x="3779912" y="3834500"/>
            <a:ext cx="0" cy="36004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55776" y="1711435"/>
            <a:ext cx="1234479" cy="597271"/>
            <a:chOff x="2339752" y="2852936"/>
            <a:chExt cx="1234479" cy="597271"/>
          </a:xfrm>
        </p:grpSpPr>
        <p:sp>
          <p:nvSpPr>
            <p:cNvPr id="46" name="Shape 39"/>
            <p:cNvSpPr/>
            <p:nvPr/>
          </p:nvSpPr>
          <p:spPr>
            <a:xfrm>
              <a:off x="2339752" y="2852936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47" name="Shape 40"/>
            <p:cNvSpPr/>
            <p:nvPr/>
          </p:nvSpPr>
          <p:spPr>
            <a:xfrm>
              <a:off x="2445583" y="2974274"/>
              <a:ext cx="1008112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Standalone Helium Purifier</a:t>
              </a:r>
              <a:endParaRPr sz="1100" dirty="0">
                <a:latin typeface="+mj-lt"/>
                <a:cs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99992" y="1711435"/>
            <a:ext cx="1234479" cy="597271"/>
            <a:chOff x="2267744" y="2852936"/>
            <a:chExt cx="1234479" cy="597271"/>
          </a:xfrm>
        </p:grpSpPr>
        <p:sp>
          <p:nvSpPr>
            <p:cNvPr id="49" name="Shape 39"/>
            <p:cNvSpPr/>
            <p:nvPr/>
          </p:nvSpPr>
          <p:spPr>
            <a:xfrm>
              <a:off x="2267744" y="2852936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 dirty="0">
                <a:latin typeface="+mj-lt"/>
              </a:endParaRPr>
            </a:p>
          </p:txBody>
        </p:sp>
        <p:sp>
          <p:nvSpPr>
            <p:cNvPr id="50" name="Shape 40"/>
            <p:cNvSpPr/>
            <p:nvPr/>
          </p:nvSpPr>
          <p:spPr>
            <a:xfrm>
              <a:off x="2411760" y="2981059"/>
              <a:ext cx="1008112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Helium Recovery System</a:t>
              </a:r>
              <a:endParaRPr sz="1100" dirty="0">
                <a:latin typeface="+mj-lt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380312" y="1718710"/>
            <a:ext cx="1234479" cy="597271"/>
            <a:chOff x="313184" y="1391568"/>
            <a:chExt cx="1234479" cy="597271"/>
          </a:xfrm>
        </p:grpSpPr>
        <p:sp>
          <p:nvSpPr>
            <p:cNvPr id="52" name="Shape 39"/>
            <p:cNvSpPr/>
            <p:nvPr/>
          </p:nvSpPr>
          <p:spPr>
            <a:xfrm>
              <a:off x="313184" y="1391568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53" name="Shape 40"/>
            <p:cNvSpPr/>
            <p:nvPr/>
          </p:nvSpPr>
          <p:spPr>
            <a:xfrm>
              <a:off x="467544" y="1515021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Pure Helium 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Gas Storage 2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56" name="Shape 84"/>
          <p:cNvSpPr/>
          <p:nvPr/>
        </p:nvSpPr>
        <p:spPr>
          <a:xfrm>
            <a:off x="5535620" y="230584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57" name="Shape 79"/>
          <p:cNvSpPr/>
          <p:nvPr/>
        </p:nvSpPr>
        <p:spPr>
          <a:xfrm flipH="1">
            <a:off x="827583" y="2725897"/>
            <a:ext cx="4120207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59" name="Shape 80"/>
          <p:cNvSpPr/>
          <p:nvPr/>
        </p:nvSpPr>
        <p:spPr>
          <a:xfrm>
            <a:off x="1009395" y="272589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60" name="Shape 80"/>
          <p:cNvSpPr/>
          <p:nvPr/>
        </p:nvSpPr>
        <p:spPr>
          <a:xfrm>
            <a:off x="4896121" y="272197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67544" y="3230764"/>
            <a:ext cx="1234479" cy="597271"/>
            <a:chOff x="457200" y="1607592"/>
            <a:chExt cx="1234479" cy="597271"/>
          </a:xfrm>
        </p:grpSpPr>
        <p:sp>
          <p:nvSpPr>
            <p:cNvPr id="62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3" name="Shape 40"/>
            <p:cNvSpPr/>
            <p:nvPr/>
          </p:nvSpPr>
          <p:spPr>
            <a:xfrm>
              <a:off x="611560" y="1731045"/>
              <a:ext cx="92576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Accelerator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99992" y="3227182"/>
            <a:ext cx="1234479" cy="597271"/>
            <a:chOff x="457200" y="1607592"/>
            <a:chExt cx="1234479" cy="597271"/>
          </a:xfrm>
        </p:grpSpPr>
        <p:sp>
          <p:nvSpPr>
            <p:cNvPr id="65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66" name="Shape 40"/>
            <p:cNvSpPr/>
            <p:nvPr/>
          </p:nvSpPr>
          <p:spPr>
            <a:xfrm>
              <a:off x="601216" y="1637828"/>
              <a:ext cx="925760" cy="5343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>
                  <a:latin typeface="+mj-lt"/>
                  <a:cs typeface="Calibri"/>
                </a:rPr>
                <a:t>T</a:t>
              </a:r>
              <a:r>
                <a:rPr lang="en-US" sz="1100" dirty="0" smtClean="0">
                  <a:latin typeface="+mj-lt"/>
                  <a:cs typeface="Calibri"/>
                </a:rPr>
                <a:t>est &amp; Instrument 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67" name="Shape 84"/>
          <p:cNvSpPr/>
          <p:nvPr/>
        </p:nvSpPr>
        <p:spPr>
          <a:xfrm>
            <a:off x="1469306" y="231289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68" name="Shape 79"/>
          <p:cNvSpPr/>
          <p:nvPr/>
        </p:nvSpPr>
        <p:spPr>
          <a:xfrm flipH="1">
            <a:off x="7595741" y="2322332"/>
            <a:ext cx="595" cy="25576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69" name="Shape 84"/>
          <p:cNvSpPr/>
          <p:nvPr/>
        </p:nvSpPr>
        <p:spPr>
          <a:xfrm>
            <a:off x="7549431" y="231924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287267" y="3224595"/>
            <a:ext cx="673099" cy="609600"/>
            <a:chOff x="2286001" y="3670300"/>
            <a:chExt cx="673099" cy="609600"/>
          </a:xfrm>
        </p:grpSpPr>
        <p:sp>
          <p:nvSpPr>
            <p:cNvPr id="71" name="Shape 49"/>
            <p:cNvSpPr/>
            <p:nvPr/>
          </p:nvSpPr>
          <p:spPr>
            <a:xfrm>
              <a:off x="2286001" y="3670300"/>
              <a:ext cx="654049" cy="609600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72" name="Shape 50"/>
            <p:cNvSpPr/>
            <p:nvPr/>
          </p:nvSpPr>
          <p:spPr>
            <a:xfrm>
              <a:off x="2298700" y="3779292"/>
              <a:ext cx="66040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6858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</a:rPr>
                <a:t>5 m</a:t>
              </a:r>
              <a:r>
                <a:rPr lang="en-US" sz="1100" baseline="30000" dirty="0" smtClean="0">
                  <a:latin typeface="+mj-lt"/>
                </a:rPr>
                <a:t>3</a:t>
              </a:r>
              <a:r>
                <a:rPr lang="en-US" sz="1100" dirty="0" smtClean="0">
                  <a:latin typeface="+mj-lt"/>
                </a:rPr>
                <a:t>   </a:t>
              </a:r>
            </a:p>
            <a:p>
              <a:pPr lvl="0" algn="ctr">
                <a:defRPr sz="1800"/>
              </a:pPr>
              <a:r>
                <a:rPr lang="en-US" sz="1100" dirty="0" err="1" smtClean="0">
                  <a:latin typeface="+mj-lt"/>
                </a:rPr>
                <a:t>LHe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smtClean="0">
                  <a:latin typeface="+mj-lt"/>
                  <a:cs typeface="Calibri"/>
                </a:rPr>
                <a:t>Tank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73" name="Shape 101"/>
          <p:cNvSpPr/>
          <p:nvPr/>
        </p:nvSpPr>
        <p:spPr>
          <a:xfrm>
            <a:off x="3851920" y="1962419"/>
            <a:ext cx="6732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508104" y="2466348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75" name="Shape 102"/>
          <p:cNvSpPr/>
          <p:nvPr/>
        </p:nvSpPr>
        <p:spPr>
          <a:xfrm>
            <a:off x="3786262" y="191507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33" y="3538"/>
                  <a:pt x="14333" y="17936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76" name="Shape 79"/>
          <p:cNvSpPr/>
          <p:nvPr/>
        </p:nvSpPr>
        <p:spPr>
          <a:xfrm>
            <a:off x="5583287" y="2311393"/>
            <a:ext cx="0" cy="56197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881240" y="2864488"/>
            <a:ext cx="129158" cy="105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78" name="Shape 105"/>
          <p:cNvSpPr/>
          <p:nvPr/>
        </p:nvSpPr>
        <p:spPr>
          <a:xfrm flipV="1">
            <a:off x="4944616" y="2736842"/>
            <a:ext cx="0" cy="48577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79" name="Shape 82"/>
          <p:cNvSpPr/>
          <p:nvPr/>
        </p:nvSpPr>
        <p:spPr>
          <a:xfrm>
            <a:off x="4663058" y="309321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637658" y="2538356"/>
            <a:ext cx="160908" cy="39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81" name="Shape 81"/>
          <p:cNvSpPr/>
          <p:nvPr/>
        </p:nvSpPr>
        <p:spPr>
          <a:xfrm flipV="1">
            <a:off x="4716016" y="2322332"/>
            <a:ext cx="0" cy="8640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380312" y="2754380"/>
            <a:ext cx="1234479" cy="597271"/>
            <a:chOff x="457200" y="1607592"/>
            <a:chExt cx="1234479" cy="597271"/>
          </a:xfrm>
        </p:grpSpPr>
        <p:sp>
          <p:nvSpPr>
            <p:cNvPr id="83" name="Shape 39"/>
            <p:cNvSpPr/>
            <p:nvPr/>
          </p:nvSpPr>
          <p:spPr>
            <a:xfrm>
              <a:off x="457200" y="1607592"/>
              <a:ext cx="1234479" cy="597271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84" name="Shape 40"/>
            <p:cNvSpPr/>
            <p:nvPr/>
          </p:nvSpPr>
          <p:spPr>
            <a:xfrm>
              <a:off x="601216" y="1632993"/>
              <a:ext cx="925760" cy="5368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13716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Target Moderator</a:t>
              </a:r>
            </a:p>
            <a:p>
              <a:pPr lvl="0" algn="ctr">
                <a:defRPr sz="1800"/>
              </a:pPr>
              <a:r>
                <a:rPr lang="en-US" sz="1100" dirty="0" smtClean="0">
                  <a:latin typeface="+mj-lt"/>
                  <a:cs typeface="Calibri"/>
                </a:rPr>
                <a:t>Cryoplant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85" name="Shape 39"/>
          <p:cNvSpPr/>
          <p:nvPr/>
        </p:nvSpPr>
        <p:spPr>
          <a:xfrm>
            <a:off x="4499992" y="4122532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6" name="Shape 40"/>
          <p:cNvSpPr/>
          <p:nvPr/>
        </p:nvSpPr>
        <p:spPr>
          <a:xfrm>
            <a:off x="4644008" y="4247498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LHe</a:t>
            </a:r>
            <a:r>
              <a:rPr lang="en-US" sz="1100" dirty="0" smtClean="0">
                <a:latin typeface="+mj-lt"/>
                <a:cs typeface="Calibri"/>
              </a:rPr>
              <a:t> Mobile </a:t>
            </a:r>
            <a:r>
              <a:rPr lang="en-US" sz="1100" dirty="0" err="1" smtClean="0">
                <a:latin typeface="+mj-lt"/>
                <a:cs typeface="Calibri"/>
              </a:rPr>
              <a:t>Dewars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87" name="Shape 39"/>
          <p:cNvSpPr/>
          <p:nvPr/>
        </p:nvSpPr>
        <p:spPr>
          <a:xfrm>
            <a:off x="5940152" y="4122532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88" name="Shape 40"/>
          <p:cNvSpPr/>
          <p:nvPr/>
        </p:nvSpPr>
        <p:spPr>
          <a:xfrm>
            <a:off x="6072758" y="4163665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 Lund Test Stand 2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89" name="Shape 39"/>
          <p:cNvSpPr/>
          <p:nvPr/>
        </p:nvSpPr>
        <p:spPr>
          <a:xfrm>
            <a:off x="4499992" y="5346668"/>
            <a:ext cx="1234479" cy="5972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0" name="Shape 40"/>
          <p:cNvSpPr/>
          <p:nvPr/>
        </p:nvSpPr>
        <p:spPr>
          <a:xfrm>
            <a:off x="4624958" y="5462754"/>
            <a:ext cx="1008112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Instruments &amp; Experiments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1" name="Shape 39"/>
          <p:cNvSpPr/>
          <p:nvPr/>
        </p:nvSpPr>
        <p:spPr>
          <a:xfrm>
            <a:off x="3059832" y="4482572"/>
            <a:ext cx="936104" cy="597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2" name="Shape 40"/>
          <p:cNvSpPr/>
          <p:nvPr/>
        </p:nvSpPr>
        <p:spPr>
          <a:xfrm>
            <a:off x="3070176" y="4607432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LN2 Storage Tanks</a:t>
            </a:r>
            <a:endParaRPr lang="en-US" sz="1100" dirty="0">
              <a:latin typeface="+mj-lt"/>
              <a:cs typeface="Calibri"/>
            </a:endParaRPr>
          </a:p>
        </p:txBody>
      </p:sp>
      <p:sp>
        <p:nvSpPr>
          <p:cNvPr id="93" name="Shape 39"/>
          <p:cNvSpPr/>
          <p:nvPr/>
        </p:nvSpPr>
        <p:spPr>
          <a:xfrm>
            <a:off x="3059832" y="5346668"/>
            <a:ext cx="936104" cy="597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4" name="Shape 40"/>
          <p:cNvSpPr/>
          <p:nvPr/>
        </p:nvSpPr>
        <p:spPr>
          <a:xfrm>
            <a:off x="3034860" y="5456534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LN2 Mobile </a:t>
            </a:r>
            <a:r>
              <a:rPr lang="en-US" sz="1100" dirty="0" err="1" smtClean="0">
                <a:latin typeface="+mj-lt"/>
                <a:cs typeface="Calibri"/>
              </a:rPr>
              <a:t>Dewars</a:t>
            </a:r>
            <a:endParaRPr lang="en-US" sz="1100" dirty="0">
              <a:latin typeface="+mj-lt"/>
              <a:cs typeface="Calibri"/>
            </a:endParaRPr>
          </a:p>
        </p:txBody>
      </p:sp>
      <p:sp>
        <p:nvSpPr>
          <p:cNvPr id="95" name="Shape 39"/>
          <p:cNvSpPr/>
          <p:nvPr/>
        </p:nvSpPr>
        <p:spPr>
          <a:xfrm>
            <a:off x="323528" y="4482572"/>
            <a:ext cx="1152128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6" name="Shape 40"/>
          <p:cNvSpPr/>
          <p:nvPr/>
        </p:nvSpPr>
        <p:spPr>
          <a:xfrm>
            <a:off x="456133" y="4500339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  Elliptical Linac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7" name="Shape 39"/>
          <p:cNvSpPr/>
          <p:nvPr/>
        </p:nvSpPr>
        <p:spPr>
          <a:xfrm>
            <a:off x="323528" y="5346668"/>
            <a:ext cx="1152128" cy="597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98" name="Shape 40"/>
          <p:cNvSpPr/>
          <p:nvPr/>
        </p:nvSpPr>
        <p:spPr>
          <a:xfrm>
            <a:off x="410393" y="5427936"/>
            <a:ext cx="1008112" cy="35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Elliptical</a:t>
            </a:r>
          </a:p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Cryomodules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99" name="Shape 39"/>
          <p:cNvSpPr/>
          <p:nvPr/>
        </p:nvSpPr>
        <p:spPr>
          <a:xfrm>
            <a:off x="5940152" y="5346668"/>
            <a:ext cx="1234479" cy="597271"/>
          </a:xfrm>
          <a:prstGeom prst="rect">
            <a:avLst/>
          </a:prstGeom>
          <a:solidFill>
            <a:srgbClr val="B7DEE8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00" name="Shape 40"/>
          <p:cNvSpPr/>
          <p:nvPr/>
        </p:nvSpPr>
        <p:spPr>
          <a:xfrm>
            <a:off x="6052418" y="5538457"/>
            <a:ext cx="1008112" cy="1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Lund Test Stand 2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1" name="Shape 39"/>
          <p:cNvSpPr/>
          <p:nvPr/>
        </p:nvSpPr>
        <p:spPr>
          <a:xfrm>
            <a:off x="7380312" y="3618476"/>
            <a:ext cx="1234479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2" name="Shape 40"/>
          <p:cNvSpPr/>
          <p:nvPr/>
        </p:nvSpPr>
        <p:spPr>
          <a:xfrm>
            <a:off x="7512918" y="3659609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Target Cryogenic Transfer Line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3" name="Shape 39"/>
          <p:cNvSpPr/>
          <p:nvPr/>
        </p:nvSpPr>
        <p:spPr>
          <a:xfrm>
            <a:off x="7380312" y="4482572"/>
            <a:ext cx="1234479" cy="597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4" name="Shape 40"/>
          <p:cNvSpPr/>
          <p:nvPr/>
        </p:nvSpPr>
        <p:spPr>
          <a:xfrm>
            <a:off x="7534084" y="4573257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Hydrogen Circulation Box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5" name="Shape 39"/>
          <p:cNvSpPr/>
          <p:nvPr/>
        </p:nvSpPr>
        <p:spPr>
          <a:xfrm>
            <a:off x="7380312" y="5346668"/>
            <a:ext cx="1234479" cy="597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6" name="Shape 40"/>
          <p:cNvSpPr/>
          <p:nvPr/>
        </p:nvSpPr>
        <p:spPr>
          <a:xfrm>
            <a:off x="7544668" y="5447524"/>
            <a:ext cx="925760" cy="35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Hydrogen Moderator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07" name="Shape 106"/>
          <p:cNvSpPr/>
          <p:nvPr/>
        </p:nvSpPr>
        <p:spPr>
          <a:xfrm>
            <a:off x="8315052" y="26155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90" y="7163"/>
                  <a:pt x="17889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8" name="Shape 80"/>
          <p:cNvSpPr/>
          <p:nvPr/>
        </p:nvSpPr>
        <p:spPr>
          <a:xfrm>
            <a:off x="8314182" y="2308729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68" y="14383"/>
                  <a:pt x="3569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09" name="Shape 105"/>
          <p:cNvSpPr/>
          <p:nvPr/>
        </p:nvSpPr>
        <p:spPr>
          <a:xfrm flipV="1">
            <a:off x="8362677" y="2263272"/>
            <a:ext cx="0" cy="48577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0" name="Shape 123"/>
          <p:cNvSpPr/>
          <p:nvPr/>
        </p:nvSpPr>
        <p:spPr>
          <a:xfrm flipH="1" flipV="1">
            <a:off x="5724128" y="3690484"/>
            <a:ext cx="57606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1" name="Shape 123"/>
          <p:cNvSpPr/>
          <p:nvPr/>
        </p:nvSpPr>
        <p:spPr>
          <a:xfrm flipH="1" flipV="1">
            <a:off x="5732595" y="3487119"/>
            <a:ext cx="8079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2" name="Shape 149"/>
          <p:cNvSpPr/>
          <p:nvPr/>
        </p:nvSpPr>
        <p:spPr>
          <a:xfrm flipV="1">
            <a:off x="8388424" y="333044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3" name="Shape 149"/>
          <p:cNvSpPr/>
          <p:nvPr/>
        </p:nvSpPr>
        <p:spPr>
          <a:xfrm flipV="1">
            <a:off x="7661994" y="418769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4" name="Shape 150"/>
          <p:cNvSpPr/>
          <p:nvPr/>
        </p:nvSpPr>
        <p:spPr>
          <a:xfrm>
            <a:off x="7615386" y="435076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15" name="Shape 149"/>
          <p:cNvSpPr/>
          <p:nvPr/>
        </p:nvSpPr>
        <p:spPr>
          <a:xfrm flipH="1" flipV="1">
            <a:off x="8376792" y="4222742"/>
            <a:ext cx="5282" cy="252981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6" name="Shape 149"/>
          <p:cNvSpPr/>
          <p:nvPr/>
        </p:nvSpPr>
        <p:spPr>
          <a:xfrm flipV="1">
            <a:off x="7681044" y="5057644"/>
            <a:ext cx="0" cy="28803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17" name="Shape 150"/>
          <p:cNvSpPr/>
          <p:nvPr/>
        </p:nvSpPr>
        <p:spPr>
          <a:xfrm>
            <a:off x="7634436" y="521753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395" y="7163"/>
                  <a:pt x="17794" y="7163"/>
                  <a:pt x="2160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18" name="Shape 149"/>
          <p:cNvSpPr/>
          <p:nvPr/>
        </p:nvSpPr>
        <p:spPr>
          <a:xfrm flipH="1" flipV="1">
            <a:off x="8401123" y="5079993"/>
            <a:ext cx="0" cy="265682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1" name="Shape 97"/>
          <p:cNvSpPr/>
          <p:nvPr/>
        </p:nvSpPr>
        <p:spPr>
          <a:xfrm>
            <a:off x="4030216" y="3441537"/>
            <a:ext cx="4572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2" name="Shape 98"/>
          <p:cNvSpPr/>
          <p:nvPr/>
        </p:nvSpPr>
        <p:spPr>
          <a:xfrm>
            <a:off x="3947563" y="33907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3" name="Shape 99"/>
          <p:cNvSpPr/>
          <p:nvPr/>
        </p:nvSpPr>
        <p:spPr>
          <a:xfrm flipH="1" flipV="1">
            <a:off x="3923928" y="3670263"/>
            <a:ext cx="5634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4" name="Shape 100"/>
          <p:cNvSpPr/>
          <p:nvPr/>
        </p:nvSpPr>
        <p:spPr>
          <a:xfrm>
            <a:off x="4360416" y="36193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5" name="Shape 97"/>
          <p:cNvSpPr/>
          <p:nvPr/>
        </p:nvSpPr>
        <p:spPr>
          <a:xfrm>
            <a:off x="3923928" y="3546595"/>
            <a:ext cx="57038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26" name="Shape 100"/>
          <p:cNvSpPr/>
          <p:nvPr/>
        </p:nvSpPr>
        <p:spPr>
          <a:xfrm>
            <a:off x="4368676" y="349566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123060" y="3402452"/>
            <a:ext cx="1609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128" name="Shape 98"/>
          <p:cNvSpPr/>
          <p:nvPr/>
        </p:nvSpPr>
        <p:spPr>
          <a:xfrm>
            <a:off x="4211960" y="4410564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29" name="Shape 97"/>
          <p:cNvSpPr/>
          <p:nvPr/>
        </p:nvSpPr>
        <p:spPr>
          <a:xfrm flipV="1">
            <a:off x="4211960" y="4460868"/>
            <a:ext cx="281806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0" name="Shape 90"/>
          <p:cNvSpPr/>
          <p:nvPr/>
        </p:nvSpPr>
        <p:spPr>
          <a:xfrm>
            <a:off x="4811340" y="521269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80" y="7144"/>
                  <a:pt x="17978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1" name="Shape 152"/>
          <p:cNvSpPr/>
          <p:nvPr/>
        </p:nvSpPr>
        <p:spPr>
          <a:xfrm>
            <a:off x="8332341" y="421626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2" name="Shape 152"/>
          <p:cNvSpPr/>
          <p:nvPr/>
        </p:nvSpPr>
        <p:spPr>
          <a:xfrm>
            <a:off x="8354566" y="507768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784" y="14368"/>
                  <a:pt x="3385" y="14368"/>
                  <a:pt x="0" y="216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3" name="Shape 123"/>
          <p:cNvSpPr/>
          <p:nvPr/>
        </p:nvSpPr>
        <p:spPr>
          <a:xfrm flipH="1" flipV="1">
            <a:off x="6414491" y="3580334"/>
            <a:ext cx="0" cy="54219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4" name="Shape 123"/>
          <p:cNvSpPr/>
          <p:nvPr/>
        </p:nvSpPr>
        <p:spPr>
          <a:xfrm flipH="1">
            <a:off x="5724128" y="3588802"/>
            <a:ext cx="693688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5" name="Shape 98"/>
          <p:cNvSpPr/>
          <p:nvPr/>
        </p:nvSpPr>
        <p:spPr>
          <a:xfrm>
            <a:off x="5732594" y="354158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6" name="Shape 123"/>
          <p:cNvSpPr/>
          <p:nvPr/>
        </p:nvSpPr>
        <p:spPr>
          <a:xfrm flipH="1" flipV="1">
            <a:off x="5741061" y="3389751"/>
            <a:ext cx="913822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7" name="Shape 121"/>
          <p:cNvSpPr/>
          <p:nvPr/>
        </p:nvSpPr>
        <p:spPr>
          <a:xfrm flipV="1">
            <a:off x="6656040" y="3389834"/>
            <a:ext cx="0" cy="740833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38" name="Shape 98"/>
          <p:cNvSpPr/>
          <p:nvPr/>
        </p:nvSpPr>
        <p:spPr>
          <a:xfrm>
            <a:off x="5732594" y="3338389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39" name="Shape 118"/>
          <p:cNvSpPr/>
          <p:nvPr/>
        </p:nvSpPr>
        <p:spPr>
          <a:xfrm>
            <a:off x="6253582" y="521888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0" name="Shape 122"/>
          <p:cNvSpPr/>
          <p:nvPr/>
        </p:nvSpPr>
        <p:spPr>
          <a:xfrm>
            <a:off x="6486667" y="521782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1" name="Shape 120"/>
          <p:cNvSpPr/>
          <p:nvPr/>
        </p:nvSpPr>
        <p:spPr>
          <a:xfrm>
            <a:off x="6609389" y="4728227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2" name="Shape 120"/>
          <p:cNvSpPr/>
          <p:nvPr/>
        </p:nvSpPr>
        <p:spPr>
          <a:xfrm>
            <a:off x="924387" y="384782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3" name="Shape 118"/>
          <p:cNvSpPr/>
          <p:nvPr/>
        </p:nvSpPr>
        <p:spPr>
          <a:xfrm>
            <a:off x="813544" y="433843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4" name="Shape 121"/>
          <p:cNvSpPr/>
          <p:nvPr/>
        </p:nvSpPr>
        <p:spPr>
          <a:xfrm flipV="1">
            <a:off x="1089693" y="3847117"/>
            <a:ext cx="0" cy="6191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5" name="Shape 122"/>
          <p:cNvSpPr/>
          <p:nvPr/>
        </p:nvSpPr>
        <p:spPr>
          <a:xfrm>
            <a:off x="1046629" y="4337376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46" name="Shape 123"/>
          <p:cNvSpPr/>
          <p:nvPr/>
        </p:nvSpPr>
        <p:spPr>
          <a:xfrm flipV="1">
            <a:off x="856612" y="3842885"/>
            <a:ext cx="0" cy="62263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7" name="Shape 123"/>
          <p:cNvSpPr/>
          <p:nvPr/>
        </p:nvSpPr>
        <p:spPr>
          <a:xfrm flipH="1" flipV="1">
            <a:off x="970911" y="3847117"/>
            <a:ext cx="0" cy="61839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8" name="Shape 121"/>
          <p:cNvSpPr/>
          <p:nvPr/>
        </p:nvSpPr>
        <p:spPr>
          <a:xfrm flipV="1">
            <a:off x="1212460" y="3690484"/>
            <a:ext cx="0" cy="78316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49" name="Shape 120"/>
          <p:cNvSpPr/>
          <p:nvPr/>
        </p:nvSpPr>
        <p:spPr>
          <a:xfrm>
            <a:off x="1165809" y="3839310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50" name="Shape 125"/>
          <p:cNvSpPr/>
          <p:nvPr/>
        </p:nvSpPr>
        <p:spPr>
          <a:xfrm flipH="1">
            <a:off x="4211960" y="2898396"/>
            <a:ext cx="1" cy="2743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1" name="Shape 89"/>
          <p:cNvSpPr/>
          <p:nvPr/>
        </p:nvSpPr>
        <p:spPr>
          <a:xfrm flipV="1">
            <a:off x="4860032" y="4698596"/>
            <a:ext cx="0" cy="548258"/>
          </a:xfrm>
          <a:prstGeom prst="line">
            <a:avLst/>
          </a:prstGeom>
          <a:ln w="12700">
            <a:solidFill>
              <a:srgbClr val="0094CA"/>
            </a:solidFill>
            <a:prstDash val="sysDash"/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2" name="Shape 121"/>
          <p:cNvSpPr/>
          <p:nvPr/>
        </p:nvSpPr>
        <p:spPr>
          <a:xfrm flipV="1">
            <a:off x="6533273" y="4727567"/>
            <a:ext cx="0" cy="6191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3" name="Shape 123"/>
          <p:cNvSpPr/>
          <p:nvPr/>
        </p:nvSpPr>
        <p:spPr>
          <a:xfrm flipV="1">
            <a:off x="6300192" y="4723335"/>
            <a:ext cx="0" cy="62263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4" name="Shape 123"/>
          <p:cNvSpPr/>
          <p:nvPr/>
        </p:nvSpPr>
        <p:spPr>
          <a:xfrm flipH="1" flipV="1">
            <a:off x="6414491" y="4727567"/>
            <a:ext cx="0" cy="61839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5" name="Shape 121"/>
          <p:cNvSpPr/>
          <p:nvPr/>
        </p:nvSpPr>
        <p:spPr>
          <a:xfrm flipV="1">
            <a:off x="6656040" y="4723334"/>
            <a:ext cx="0" cy="630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6" name="Shape 81"/>
          <p:cNvSpPr/>
          <p:nvPr/>
        </p:nvSpPr>
        <p:spPr>
          <a:xfrm flipV="1">
            <a:off x="3520865" y="5085319"/>
            <a:ext cx="0" cy="199504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57" name="Shape 82"/>
          <p:cNvSpPr/>
          <p:nvPr/>
        </p:nvSpPr>
        <p:spPr>
          <a:xfrm>
            <a:off x="3470065" y="52279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538" y="7178"/>
                  <a:pt x="17936" y="7178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58" name="Shape 120"/>
          <p:cNvSpPr/>
          <p:nvPr/>
        </p:nvSpPr>
        <p:spPr>
          <a:xfrm>
            <a:off x="755534" y="508819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59" name="Shape 118"/>
          <p:cNvSpPr/>
          <p:nvPr/>
        </p:nvSpPr>
        <p:spPr>
          <a:xfrm>
            <a:off x="641149" y="5227431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0" name="Shape 121"/>
          <p:cNvSpPr/>
          <p:nvPr/>
        </p:nvSpPr>
        <p:spPr>
          <a:xfrm flipV="1">
            <a:off x="920840" y="5095950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1" name="Shape 122"/>
          <p:cNvSpPr/>
          <p:nvPr/>
        </p:nvSpPr>
        <p:spPr>
          <a:xfrm>
            <a:off x="874234" y="5222142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2" name="Shape 123"/>
          <p:cNvSpPr/>
          <p:nvPr/>
        </p:nvSpPr>
        <p:spPr>
          <a:xfrm flipV="1">
            <a:off x="687759" y="5054517"/>
            <a:ext cx="0" cy="2999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3" name="Shape 123"/>
          <p:cNvSpPr/>
          <p:nvPr/>
        </p:nvSpPr>
        <p:spPr>
          <a:xfrm flipH="1" flipV="1">
            <a:off x="802058" y="5095949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4" name="Shape 121"/>
          <p:cNvSpPr/>
          <p:nvPr/>
        </p:nvSpPr>
        <p:spPr>
          <a:xfrm flipV="1">
            <a:off x="1043607" y="5058635"/>
            <a:ext cx="0" cy="282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5" name="Shape 120"/>
          <p:cNvSpPr/>
          <p:nvPr/>
        </p:nvSpPr>
        <p:spPr>
          <a:xfrm>
            <a:off x="996956" y="508814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3568" y="1556792"/>
            <a:ext cx="7920880" cy="113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hape 99"/>
          <p:cNvSpPr/>
          <p:nvPr/>
        </p:nvSpPr>
        <p:spPr>
          <a:xfrm flipH="1">
            <a:off x="3995936" y="5809872"/>
            <a:ext cx="504056" cy="0"/>
          </a:xfrm>
          <a:prstGeom prst="line">
            <a:avLst/>
          </a:prstGeom>
          <a:ln w="12700">
            <a:solidFill>
              <a:srgbClr val="0094CA"/>
            </a:solidFill>
            <a:prstDash val="sysDash"/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68" name="Shape 100"/>
          <p:cNvSpPr/>
          <p:nvPr/>
        </p:nvSpPr>
        <p:spPr>
          <a:xfrm>
            <a:off x="4377349" y="5769870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0" name="Shape 39"/>
          <p:cNvSpPr/>
          <p:nvPr/>
        </p:nvSpPr>
        <p:spPr>
          <a:xfrm>
            <a:off x="1763688" y="4479634"/>
            <a:ext cx="1080120" cy="597271"/>
          </a:xfrm>
          <a:prstGeom prst="rect">
            <a:avLst/>
          </a:prstGeom>
          <a:solidFill>
            <a:srgbClr val="0094CA"/>
          </a:solidFill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1" name="Shape 40"/>
          <p:cNvSpPr/>
          <p:nvPr/>
        </p:nvSpPr>
        <p:spPr>
          <a:xfrm>
            <a:off x="1835696" y="4497401"/>
            <a:ext cx="925760" cy="53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Cryodistribution</a:t>
            </a:r>
            <a:r>
              <a:rPr lang="en-US" sz="1100" dirty="0" smtClean="0">
                <a:latin typeface="+mj-lt"/>
                <a:cs typeface="Calibri"/>
              </a:rPr>
              <a:t> System for</a:t>
            </a:r>
          </a:p>
          <a:p>
            <a:pPr lvl="0" algn="ctr">
              <a:defRPr sz="1800"/>
            </a:pPr>
            <a:r>
              <a:rPr lang="pl-PL" sz="1100" dirty="0" err="1" smtClean="0">
                <a:latin typeface="+mj-lt"/>
                <a:cs typeface="Calibri"/>
              </a:rPr>
              <a:t>Spoke</a:t>
            </a:r>
            <a:r>
              <a:rPr lang="pl-PL" sz="1100" dirty="0" smtClean="0">
                <a:latin typeface="+mj-lt"/>
                <a:cs typeface="Calibri"/>
              </a:rPr>
              <a:t> Linac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73" name="Shape 39"/>
          <p:cNvSpPr/>
          <p:nvPr/>
        </p:nvSpPr>
        <p:spPr>
          <a:xfrm>
            <a:off x="1763688" y="5343730"/>
            <a:ext cx="1080120" cy="5972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74" name="Shape 40"/>
          <p:cNvSpPr/>
          <p:nvPr/>
        </p:nvSpPr>
        <p:spPr>
          <a:xfrm>
            <a:off x="1922561" y="5424998"/>
            <a:ext cx="777231" cy="35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/>
            </a:pPr>
            <a:r>
              <a:rPr lang="en-US" sz="1100" dirty="0" smtClean="0">
                <a:latin typeface="+mj-lt"/>
                <a:cs typeface="Calibri"/>
              </a:rPr>
              <a:t>Spoke</a:t>
            </a:r>
          </a:p>
          <a:p>
            <a:pPr lvl="0" algn="ctr">
              <a:defRPr sz="1800"/>
            </a:pPr>
            <a:r>
              <a:rPr lang="en-US" sz="1100" dirty="0" err="1" smtClean="0">
                <a:latin typeface="+mj-lt"/>
                <a:cs typeface="Calibri"/>
              </a:rPr>
              <a:t>Cryomodules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177" name="Shape 120"/>
          <p:cNvSpPr/>
          <p:nvPr/>
        </p:nvSpPr>
        <p:spPr>
          <a:xfrm>
            <a:off x="2195694" y="508525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78" name="Shape 118"/>
          <p:cNvSpPr/>
          <p:nvPr/>
        </p:nvSpPr>
        <p:spPr>
          <a:xfrm>
            <a:off x="2081309" y="522449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48" y="7129"/>
                  <a:pt x="17847" y="7129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79" name="Shape 121"/>
          <p:cNvSpPr/>
          <p:nvPr/>
        </p:nvSpPr>
        <p:spPr>
          <a:xfrm flipV="1">
            <a:off x="2361000" y="5093012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0" name="Shape 122"/>
          <p:cNvSpPr/>
          <p:nvPr/>
        </p:nvSpPr>
        <p:spPr>
          <a:xfrm>
            <a:off x="2314394" y="5219204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cubicBezTo>
                  <a:pt x="3438" y="7144"/>
                  <a:pt x="17836" y="7144"/>
                  <a:pt x="2160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81" name="Shape 123"/>
          <p:cNvSpPr/>
          <p:nvPr/>
        </p:nvSpPr>
        <p:spPr>
          <a:xfrm flipV="1">
            <a:off x="2127919" y="5051579"/>
            <a:ext cx="0" cy="29999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2" name="Shape 123"/>
          <p:cNvSpPr/>
          <p:nvPr/>
        </p:nvSpPr>
        <p:spPr>
          <a:xfrm flipH="1" flipV="1">
            <a:off x="2242218" y="5093011"/>
            <a:ext cx="0" cy="249685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3" name="Shape 121"/>
          <p:cNvSpPr/>
          <p:nvPr/>
        </p:nvSpPr>
        <p:spPr>
          <a:xfrm flipV="1">
            <a:off x="2483767" y="5055697"/>
            <a:ext cx="0" cy="282766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84" name="Shape 120"/>
          <p:cNvSpPr/>
          <p:nvPr/>
        </p:nvSpPr>
        <p:spPr>
          <a:xfrm>
            <a:off x="2437116" y="5085205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836" y="14333"/>
                  <a:pt x="3438" y="1433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 dirty="0">
              <a:latin typeface="+mj-lt"/>
            </a:endParaRPr>
          </a:p>
        </p:txBody>
      </p:sp>
      <p:sp>
        <p:nvSpPr>
          <p:cNvPr id="187" name="Shape 98"/>
          <p:cNvSpPr/>
          <p:nvPr/>
        </p:nvSpPr>
        <p:spPr>
          <a:xfrm>
            <a:off x="1475656" y="4600655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88" name="Shape 98"/>
          <p:cNvSpPr/>
          <p:nvPr/>
        </p:nvSpPr>
        <p:spPr>
          <a:xfrm>
            <a:off x="1490783" y="4816679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89" name="Shape 100"/>
          <p:cNvSpPr/>
          <p:nvPr/>
        </p:nvSpPr>
        <p:spPr>
          <a:xfrm>
            <a:off x="1634799" y="469447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0" name="Shape 100"/>
          <p:cNvSpPr/>
          <p:nvPr/>
        </p:nvSpPr>
        <p:spPr>
          <a:xfrm>
            <a:off x="1619672" y="4910502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191" name="Shape 99"/>
          <p:cNvSpPr/>
          <p:nvPr/>
        </p:nvSpPr>
        <p:spPr>
          <a:xfrm flipH="1">
            <a:off x="1534451" y="4645986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2" name="Shape 99"/>
          <p:cNvSpPr/>
          <p:nvPr/>
        </p:nvSpPr>
        <p:spPr>
          <a:xfrm flipH="1">
            <a:off x="1475656" y="4741510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3" name="Shape 99"/>
          <p:cNvSpPr/>
          <p:nvPr/>
        </p:nvSpPr>
        <p:spPr>
          <a:xfrm flipH="1">
            <a:off x="1559423" y="4862010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4" name="Shape 99"/>
          <p:cNvSpPr/>
          <p:nvPr/>
        </p:nvSpPr>
        <p:spPr>
          <a:xfrm flipH="1">
            <a:off x="1475656" y="4958994"/>
            <a:ext cx="216024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2242717" y="3218245"/>
            <a:ext cx="673099" cy="609600"/>
            <a:chOff x="2286001" y="3670300"/>
            <a:chExt cx="673099" cy="609600"/>
          </a:xfrm>
        </p:grpSpPr>
        <p:sp>
          <p:nvSpPr>
            <p:cNvPr id="196" name="Shape 49"/>
            <p:cNvSpPr/>
            <p:nvPr/>
          </p:nvSpPr>
          <p:spPr>
            <a:xfrm>
              <a:off x="2286001" y="3670300"/>
              <a:ext cx="654049" cy="609600"/>
            </a:xfrm>
            <a:prstGeom prst="rect">
              <a:avLst/>
            </a:prstGeom>
            <a:solidFill>
              <a:srgbClr val="0094CA"/>
            </a:solidFill>
            <a:ln w="12700">
              <a:solidFill>
                <a:srgbClr val="0094CA"/>
              </a:solidFill>
              <a:miter lim="400000"/>
            </a:ln>
          </p:spPr>
          <p:txBody>
            <a:bodyPr lIns="0" tIns="0" rIns="0" bIns="0" anchor="ctr" anchorCtr="0"/>
            <a:lstStyle/>
            <a:p>
              <a:pPr lvl="0" algn="ctr">
                <a:tabLst>
                  <a:tab pos="838200" algn="l"/>
                </a:tabLst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100">
                <a:latin typeface="+mj-lt"/>
              </a:endParaRPr>
            </a:p>
          </p:txBody>
        </p:sp>
        <p:sp>
          <p:nvSpPr>
            <p:cNvPr id="197" name="Shape 50"/>
            <p:cNvSpPr/>
            <p:nvPr/>
          </p:nvSpPr>
          <p:spPr>
            <a:xfrm>
              <a:off x="2298700" y="3779292"/>
              <a:ext cx="660400" cy="3547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 anchorCtr="0">
              <a:spAutoFit/>
            </a:bodyPr>
            <a:lstStyle>
              <a:lvl1pPr>
                <a:lnSpc>
                  <a:spcPts val="1400"/>
                </a:lnSpc>
                <a:tabLst>
                  <a:tab pos="457200" algn="l"/>
                  <a:tab pos="6858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/>
              </a:pPr>
              <a:r>
                <a:rPr lang="en-US" sz="1100" dirty="0" smtClean="0">
                  <a:latin typeface="+mj-lt"/>
                </a:rPr>
                <a:t>20 m</a:t>
              </a:r>
              <a:r>
                <a:rPr lang="en-US" sz="1100" baseline="30000" dirty="0" smtClean="0">
                  <a:latin typeface="+mj-lt"/>
                </a:rPr>
                <a:t>3</a:t>
              </a:r>
              <a:r>
                <a:rPr lang="en-US" sz="1100" dirty="0" smtClean="0">
                  <a:latin typeface="+mj-lt"/>
                </a:rPr>
                <a:t>    </a:t>
              </a:r>
              <a:r>
                <a:rPr lang="en-US" sz="1100" dirty="0" err="1" smtClean="0">
                  <a:latin typeface="+mj-lt"/>
                </a:rPr>
                <a:t>LHe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smtClean="0">
                  <a:latin typeface="+mj-lt"/>
                  <a:cs typeface="Calibri"/>
                </a:rPr>
                <a:t>Tank</a:t>
              </a:r>
              <a:endParaRPr sz="1100" dirty="0">
                <a:latin typeface="+mj-lt"/>
                <a:cs typeface="Calibri"/>
              </a:endParaRPr>
            </a:p>
          </p:txBody>
        </p:sp>
      </p:grpSp>
      <p:sp>
        <p:nvSpPr>
          <p:cNvPr id="198" name="Shape 97"/>
          <p:cNvSpPr/>
          <p:nvPr/>
        </p:nvSpPr>
        <p:spPr>
          <a:xfrm>
            <a:off x="1785516" y="3441537"/>
            <a:ext cx="4572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199" name="Shape 98"/>
          <p:cNvSpPr/>
          <p:nvPr/>
        </p:nvSpPr>
        <p:spPr>
          <a:xfrm>
            <a:off x="1733104" y="33907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0" name="Shape 99"/>
          <p:cNvSpPr/>
          <p:nvPr/>
        </p:nvSpPr>
        <p:spPr>
          <a:xfrm flipH="1" flipV="1">
            <a:off x="1720404" y="3670263"/>
            <a:ext cx="522312" cy="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1" name="Shape 100"/>
          <p:cNvSpPr/>
          <p:nvPr/>
        </p:nvSpPr>
        <p:spPr>
          <a:xfrm>
            <a:off x="2115716" y="3619337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cubicBezTo>
                  <a:pt x="7163" y="17936"/>
                  <a:pt x="7163" y="3538"/>
                  <a:pt x="0" y="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2" name="Shape 79"/>
          <p:cNvSpPr/>
          <p:nvPr/>
        </p:nvSpPr>
        <p:spPr>
          <a:xfrm>
            <a:off x="1504380" y="2941921"/>
            <a:ext cx="0" cy="457200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3" name="Shape 84"/>
          <p:cNvSpPr/>
          <p:nvPr/>
        </p:nvSpPr>
        <p:spPr>
          <a:xfrm>
            <a:off x="1459888" y="2875423"/>
            <a:ext cx="93823" cy="12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cubicBezTo>
                  <a:pt x="17926" y="14383"/>
                  <a:pt x="3527" y="14383"/>
                  <a:pt x="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4" name="Shape 97"/>
          <p:cNvSpPr/>
          <p:nvPr/>
        </p:nvSpPr>
        <p:spPr>
          <a:xfrm>
            <a:off x="1792412" y="3546468"/>
            <a:ext cx="457200" cy="127"/>
          </a:xfrm>
          <a:prstGeom prst="line">
            <a:avLst/>
          </a:prstGeom>
          <a:ln w="12700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latin typeface="+mj-lt"/>
            </a:endParaRPr>
          </a:p>
        </p:txBody>
      </p:sp>
      <p:sp>
        <p:nvSpPr>
          <p:cNvPr id="205" name="Shape 98"/>
          <p:cNvSpPr/>
          <p:nvPr/>
        </p:nvSpPr>
        <p:spPr>
          <a:xfrm>
            <a:off x="1740000" y="3495668"/>
            <a:ext cx="128889" cy="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cubicBezTo>
                  <a:pt x="14368" y="3543"/>
                  <a:pt x="14368" y="17941"/>
                  <a:pt x="21600" y="21600"/>
                </a:cubicBezTo>
                <a:close/>
              </a:path>
            </a:pathLst>
          </a:custGeom>
          <a:solidFill>
            <a:srgbClr val="0094CA"/>
          </a:solidFill>
          <a:ln w="3175">
            <a:solidFill>
              <a:srgbClr val="0094CA"/>
            </a:solidFill>
            <a:miter lim="400000"/>
          </a:ln>
        </p:spPr>
        <p:txBody>
          <a:bodyPr lIns="0" tIns="0" rIns="0" bIns="0" anchor="ctr" anchorCtr="0"/>
          <a:lstStyle/>
          <a:p>
            <a:pPr lvl="0" algn="ctr"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100">
              <a:latin typeface="+mj-l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059832" y="6205562"/>
            <a:ext cx="720080" cy="144016"/>
          </a:xfrm>
          <a:prstGeom prst="rect">
            <a:avLst/>
          </a:prstGeom>
          <a:noFill/>
          <a:ln w="38100" cmpd="sng">
            <a:solidFill>
              <a:srgbClr val="AE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E010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059832" y="6453336"/>
            <a:ext cx="720080" cy="144016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E0101"/>
              </a:solidFill>
            </a:endParaRPr>
          </a:p>
        </p:txBody>
      </p:sp>
      <p:sp>
        <p:nvSpPr>
          <p:cNvPr id="211" name="Shape 40"/>
          <p:cNvSpPr/>
          <p:nvPr/>
        </p:nvSpPr>
        <p:spPr>
          <a:xfrm>
            <a:off x="3851920" y="6165304"/>
            <a:ext cx="4824536" cy="1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en-US" sz="1100" dirty="0" smtClean="0">
                <a:latin typeface="+mj-lt"/>
                <a:cs typeface="Calibri"/>
              </a:rPr>
              <a:t>- Components to be delivered by WUST</a:t>
            </a:r>
            <a:r>
              <a:rPr lang="en-US" sz="1100" dirty="0">
                <a:latin typeface="+mj-lt"/>
                <a:cs typeface="Calibri"/>
              </a:rPr>
              <a:t> </a:t>
            </a:r>
            <a:r>
              <a:rPr lang="en-US" sz="1100" dirty="0" smtClean="0">
                <a:latin typeface="+mj-lt"/>
                <a:cs typeface="Calibri"/>
              </a:rPr>
              <a:t>in the scope of Polish In-kind Contribution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212" name="Shape 40"/>
          <p:cNvSpPr/>
          <p:nvPr/>
        </p:nvSpPr>
        <p:spPr>
          <a:xfrm>
            <a:off x="3892178" y="6415236"/>
            <a:ext cx="4824536" cy="1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ts val="1400"/>
              </a:lnSpc>
              <a:tabLst>
                <a:tab pos="457200" algn="l"/>
                <a:tab pos="13716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en-US" sz="1100" dirty="0" smtClean="0">
                <a:latin typeface="+mj-lt"/>
                <a:cs typeface="Calibri"/>
              </a:rPr>
              <a:t>- Components to be delivered by CNRS in the scope of French In-kind Contribution</a:t>
            </a:r>
            <a:endParaRPr sz="1100" dirty="0">
              <a:latin typeface="+mj-lt"/>
              <a:cs typeface="Calibri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5868144" y="4077072"/>
            <a:ext cx="1368152" cy="720080"/>
          </a:xfrm>
          <a:prstGeom prst="rect">
            <a:avLst/>
          </a:prstGeom>
          <a:noFill/>
          <a:ln w="76200" cmpd="sng">
            <a:solidFill>
              <a:srgbClr val="AE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CDS for Lund Test Stand 2 </a:t>
            </a:r>
            <a:br>
              <a:rPr lang="en-US" dirty="0" smtClean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			- isometric view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2" name="Picture 1" descr="Picture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4" b="8005"/>
          <a:stretch/>
        </p:blipFill>
        <p:spPr>
          <a:xfrm>
            <a:off x="467544" y="2420888"/>
            <a:ext cx="8460432" cy="318881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388424" y="3254122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Interface </a:t>
            </a:r>
            <a:br>
              <a:rPr lang="en-US" sz="1200" dirty="0" smtClean="0"/>
            </a:br>
            <a:r>
              <a:rPr lang="en-US" sz="1200" dirty="0" smtClean="0"/>
              <a:t>to TICP</a:t>
            </a:r>
            <a:endParaRPr lang="en-US" sz="12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8748464" y="3715787"/>
            <a:ext cx="72008" cy="57606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820472" y="3715787"/>
            <a:ext cx="72008" cy="172819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51520" y="3715787"/>
            <a:ext cx="827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55576" y="3427755"/>
            <a:ext cx="144016" cy="28803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499992" y="3283739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004048" y="3067715"/>
            <a:ext cx="144016" cy="28803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547664" y="2347635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1763688" y="2779683"/>
            <a:ext cx="360040" cy="28803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835696" y="2779683"/>
            <a:ext cx="288032" cy="432048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5590" y="2275627"/>
            <a:ext cx="1112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Interface to </a:t>
            </a:r>
            <a:r>
              <a:rPr lang="en-US" sz="1200" dirty="0" err="1" smtClean="0"/>
              <a:t>cryomodule</a:t>
            </a:r>
            <a:endParaRPr lang="en-US" sz="12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11560" y="2707675"/>
            <a:ext cx="72008" cy="21602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47864" y="4149080"/>
            <a:ext cx="2448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1. Test Stand Valve Box </a:t>
            </a:r>
          </a:p>
          <a:p>
            <a:r>
              <a:rPr lang="en-US" sz="1200" dirty="0" smtClean="0"/>
              <a:t>2. CTL housing 4 cold process lines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Helium supply line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VLP line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TS supply line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TS return line</a:t>
            </a:r>
            <a:endParaRPr lang="en-US" sz="1200" dirty="0"/>
          </a:p>
          <a:p>
            <a:r>
              <a:rPr lang="en-US" sz="1200" dirty="0" smtClean="0"/>
              <a:t>3. Auxiliary process lines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HP line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Purge return line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Helium recovery line</a:t>
            </a:r>
            <a:endParaRPr lang="en-US" sz="1200" dirty="0"/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SV relief 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98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-27384"/>
            <a:ext cx="6588224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CDS-LTS2</a:t>
            </a:r>
            <a:br>
              <a:rPr lang="en-US" dirty="0" smtClean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flow scheme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87" y="744"/>
            <a:ext cx="6871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-27384"/>
            <a:ext cx="6588224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CDS-LTS2</a:t>
            </a:r>
            <a:br>
              <a:rPr lang="en-US" dirty="0" smtClean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flow scheme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87" y="744"/>
            <a:ext cx="687186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19133" y="908720"/>
            <a:ext cx="4464496" cy="3888432"/>
          </a:xfrm>
          <a:prstGeom prst="rect">
            <a:avLst/>
          </a:prstGeom>
          <a:noFill/>
          <a:ln w="38100" cmpd="sng">
            <a:solidFill>
              <a:srgbClr val="AE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E010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980728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CDS-LTS2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331640" y="4837410"/>
            <a:ext cx="5400600" cy="2088232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941168"/>
            <a:ext cx="13309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Elliptical </a:t>
            </a:r>
          </a:p>
          <a:p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nder SAT</a:t>
            </a:r>
          </a:p>
          <a:p>
            <a:r>
              <a:rPr lang="en-US" dirty="0" smtClean="0"/>
              <a:t>(WP10)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36296" y="0"/>
            <a:ext cx="2016224" cy="4610026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8304" y="3933056"/>
            <a:ext cx="241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TICP</a:t>
            </a:r>
            <a:endParaRPr lang="en-US" dirty="0"/>
          </a:p>
          <a:p>
            <a:r>
              <a:rPr lang="en-US" dirty="0" smtClean="0"/>
              <a:t>(WP11)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ESS-WUST collaboration history (1/2)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500663"/>
            <a:ext cx="9036496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66FF"/>
                </a:solidFill>
              </a:rPr>
              <a:t>Jan 2014</a:t>
            </a:r>
            <a:r>
              <a:rPr lang="en-GB" dirty="0">
                <a:solidFill>
                  <a:srgbClr val="3366FF"/>
                </a:solidFill>
              </a:rPr>
              <a:t>	</a:t>
            </a:r>
            <a:r>
              <a:rPr lang="en-GB" dirty="0" smtClean="0">
                <a:solidFill>
                  <a:srgbClr val="3366FF"/>
                </a:solidFill>
              </a:rPr>
              <a:t>	</a:t>
            </a:r>
            <a:r>
              <a:rPr lang="en-GB" b="1" dirty="0" smtClean="0">
                <a:solidFill>
                  <a:srgbClr val="3366FF"/>
                </a:solidFill>
              </a:rPr>
              <a:t>ESS and WUST initiate cooperation </a:t>
            </a:r>
            <a:r>
              <a:rPr lang="en-GB" dirty="0"/>
              <a:t>on </a:t>
            </a:r>
            <a:r>
              <a:rPr lang="en-GB" dirty="0" smtClean="0"/>
              <a:t>the ESS Cryogenic </a:t>
            </a:r>
            <a:endParaRPr lang="en-GB" dirty="0"/>
          </a:p>
          <a:p>
            <a:r>
              <a:rPr lang="en-GB" dirty="0" smtClean="0"/>
              <a:t>		Distribution </a:t>
            </a:r>
            <a:r>
              <a:rPr lang="en-GB" dirty="0"/>
              <a:t>S</a:t>
            </a:r>
            <a:r>
              <a:rPr lang="en-GB" dirty="0" smtClean="0"/>
              <a:t>ystem (phone </a:t>
            </a:r>
            <a:r>
              <a:rPr lang="en-GB" dirty="0"/>
              <a:t>meeting </a:t>
            </a:r>
            <a:r>
              <a:rPr lang="en-GB" dirty="0" smtClean="0"/>
              <a:t>on 8-Jan-2015)</a:t>
            </a:r>
          </a:p>
          <a:p>
            <a:r>
              <a:rPr lang="en-GB" dirty="0" smtClean="0"/>
              <a:t> </a:t>
            </a:r>
            <a:endParaRPr lang="pl-PL" b="1" dirty="0" smtClean="0">
              <a:solidFill>
                <a:srgbClr val="008000"/>
              </a:solidFill>
            </a:endParaRPr>
          </a:p>
          <a:p>
            <a:r>
              <a:rPr lang="pl-PL" dirty="0">
                <a:solidFill>
                  <a:srgbClr val="000000"/>
                </a:solidFill>
              </a:rPr>
              <a:t>Sep 2014 		ESS </a:t>
            </a:r>
            <a:r>
              <a:rPr lang="pl-PL" dirty="0" err="1" smtClean="0">
                <a:solidFill>
                  <a:srgbClr val="000000"/>
                </a:solidFill>
              </a:rPr>
              <a:t>provides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the draft </a:t>
            </a:r>
            <a:r>
              <a:rPr lang="pl-PL" dirty="0" err="1">
                <a:solidFill>
                  <a:srgbClr val="000000"/>
                </a:solidFill>
              </a:rPr>
              <a:t>specification</a:t>
            </a:r>
            <a:r>
              <a:rPr lang="pl-PL" dirty="0">
                <a:solidFill>
                  <a:srgbClr val="000000"/>
                </a:solidFill>
              </a:rPr>
              <a:t> of the CDS-LTS2</a:t>
            </a:r>
          </a:p>
          <a:p>
            <a:endParaRPr lang="pl-PL" dirty="0" smtClean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Jan </a:t>
            </a:r>
            <a:r>
              <a:rPr lang="pl-PL" dirty="0">
                <a:solidFill>
                  <a:srgbClr val="000000"/>
                </a:solidFill>
              </a:rPr>
              <a:t>2015	</a:t>
            </a:r>
            <a:r>
              <a:rPr lang="pl-PL" dirty="0" smtClean="0">
                <a:solidFill>
                  <a:srgbClr val="000000"/>
                </a:solidFill>
              </a:rPr>
              <a:t>	ESS </a:t>
            </a:r>
            <a:r>
              <a:rPr lang="pl-PL" dirty="0">
                <a:solidFill>
                  <a:srgbClr val="000000"/>
                </a:solidFill>
              </a:rPr>
              <a:t>and </a:t>
            </a:r>
            <a:r>
              <a:rPr lang="pl-PL" dirty="0" smtClean="0">
                <a:solidFill>
                  <a:srgbClr val="000000"/>
                </a:solidFill>
              </a:rPr>
              <a:t>WUST </a:t>
            </a:r>
            <a:r>
              <a:rPr lang="pl-PL" dirty="0" err="1" smtClean="0">
                <a:solidFill>
                  <a:srgbClr val="000000"/>
                </a:solidFill>
              </a:rPr>
              <a:t>agree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on the </a:t>
            </a:r>
            <a:r>
              <a:rPr lang="pl-PL" dirty="0" err="1">
                <a:solidFill>
                  <a:srgbClr val="000000"/>
                </a:solidFill>
              </a:rPr>
              <a:t>scope</a:t>
            </a:r>
            <a:r>
              <a:rPr lang="pl-PL" dirty="0">
                <a:solidFill>
                  <a:srgbClr val="000000"/>
                </a:solidFill>
              </a:rPr>
              <a:t>, </a:t>
            </a:r>
            <a:r>
              <a:rPr lang="pl-PL" dirty="0" err="1">
                <a:solidFill>
                  <a:srgbClr val="000000"/>
                </a:solidFill>
              </a:rPr>
              <a:t>schedule</a:t>
            </a:r>
            <a:r>
              <a:rPr lang="pl-PL" dirty="0">
                <a:solidFill>
                  <a:srgbClr val="000000"/>
                </a:solidFill>
              </a:rPr>
              <a:t> and </a:t>
            </a:r>
            <a:r>
              <a:rPr lang="pl-PL" dirty="0" err="1">
                <a:solidFill>
                  <a:srgbClr val="000000"/>
                </a:solidFill>
              </a:rPr>
              <a:t>value</a:t>
            </a:r>
            <a:r>
              <a:rPr lang="pl-PL" dirty="0">
                <a:solidFill>
                  <a:srgbClr val="000000"/>
                </a:solidFill>
              </a:rPr>
              <a:t> of </a:t>
            </a:r>
            <a:r>
              <a:rPr lang="pl-PL" dirty="0" smtClean="0">
                <a:solidFill>
                  <a:srgbClr val="000000"/>
                </a:solidFill>
              </a:rPr>
              <a:t>the </a:t>
            </a:r>
            <a:r>
              <a:rPr lang="pl-PL" dirty="0" err="1" smtClean="0">
                <a:solidFill>
                  <a:srgbClr val="000000"/>
                </a:solidFill>
              </a:rPr>
              <a:t>CDSs</a:t>
            </a:r>
            <a:r>
              <a:rPr lang="pl-PL" dirty="0" smtClean="0">
                <a:solidFill>
                  <a:srgbClr val="000000"/>
                </a:solidFill>
              </a:rPr>
              <a:t>  </a:t>
            </a:r>
            <a:r>
              <a:rPr lang="pl-PL" dirty="0">
                <a:solidFill>
                  <a:srgbClr val="000000"/>
                </a:solidFill>
              </a:rPr>
              <a:t/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		</a:t>
            </a:r>
            <a:r>
              <a:rPr lang="en-GB" dirty="0">
                <a:solidFill>
                  <a:srgbClr val="000000"/>
                </a:solidFill>
              </a:rPr>
              <a:t>for E</a:t>
            </a:r>
            <a:r>
              <a:rPr lang="en-GB" dirty="0" smtClean="0">
                <a:solidFill>
                  <a:srgbClr val="000000"/>
                </a:solidFill>
              </a:rPr>
              <a:t>lliptical </a:t>
            </a:r>
            <a:r>
              <a:rPr lang="en-GB" dirty="0">
                <a:solidFill>
                  <a:srgbClr val="000000"/>
                </a:solidFill>
              </a:rPr>
              <a:t>linac </a:t>
            </a:r>
            <a:r>
              <a:rPr lang="en-GB" dirty="0" smtClean="0">
                <a:solidFill>
                  <a:srgbClr val="000000"/>
                </a:solidFill>
              </a:rPr>
              <a:t>and </a:t>
            </a:r>
            <a:r>
              <a:rPr lang="en-GB" dirty="0">
                <a:solidFill>
                  <a:srgbClr val="000000"/>
                </a:solidFill>
              </a:rPr>
              <a:t>Lund Test Stand </a:t>
            </a:r>
            <a:r>
              <a:rPr lang="en-GB" dirty="0" smtClean="0">
                <a:solidFill>
                  <a:srgbClr val="000000"/>
                </a:solidFill>
              </a:rPr>
              <a:t>2</a:t>
            </a:r>
          </a:p>
          <a:p>
            <a:endParaRPr lang="pl-PL" b="1" dirty="0" smtClean="0">
              <a:solidFill>
                <a:srgbClr val="0000FF"/>
              </a:solidFill>
            </a:endParaRPr>
          </a:p>
          <a:p>
            <a:r>
              <a:rPr lang="pl-PL" b="1" dirty="0" err="1" smtClean="0">
                <a:solidFill>
                  <a:srgbClr val="3366FF"/>
                </a:solidFill>
              </a:rPr>
              <a:t>Feb</a:t>
            </a:r>
            <a:r>
              <a:rPr lang="pl-PL" b="1" dirty="0" smtClean="0">
                <a:solidFill>
                  <a:srgbClr val="3366FF"/>
                </a:solidFill>
              </a:rPr>
              <a:t> </a:t>
            </a:r>
            <a:r>
              <a:rPr lang="pl-PL" b="1" dirty="0">
                <a:solidFill>
                  <a:srgbClr val="3366FF"/>
                </a:solidFill>
              </a:rPr>
              <a:t>2015	</a:t>
            </a:r>
            <a:r>
              <a:rPr lang="pl-PL" b="1" dirty="0" smtClean="0">
                <a:solidFill>
                  <a:srgbClr val="3366FF"/>
                </a:solidFill>
              </a:rPr>
              <a:t>	ESS</a:t>
            </a:r>
            <a:r>
              <a:rPr lang="pl-PL" b="1" dirty="0">
                <a:solidFill>
                  <a:srgbClr val="3366FF"/>
                </a:solidFill>
              </a:rPr>
              <a:t>-</a:t>
            </a:r>
            <a:r>
              <a:rPr lang="pl-PL" b="1" dirty="0" smtClean="0">
                <a:solidFill>
                  <a:srgbClr val="3366FF"/>
                </a:solidFill>
              </a:rPr>
              <a:t>WUST </a:t>
            </a:r>
            <a:r>
              <a:rPr lang="pl-PL" b="1" dirty="0">
                <a:solidFill>
                  <a:srgbClr val="3366FF"/>
                </a:solidFill>
              </a:rPr>
              <a:t>Collaboration Kick-off </a:t>
            </a:r>
            <a:r>
              <a:rPr lang="pl-PL" b="1" dirty="0" smtClean="0">
                <a:solidFill>
                  <a:srgbClr val="3366FF"/>
                </a:solidFill>
              </a:rPr>
              <a:t>Meeting</a:t>
            </a:r>
          </a:p>
          <a:p>
            <a:endParaRPr lang="pl-PL" b="1" dirty="0" smtClean="0"/>
          </a:p>
          <a:p>
            <a:r>
              <a:rPr lang="pl-PL" dirty="0" err="1" smtClean="0"/>
              <a:t>Feb</a:t>
            </a:r>
            <a:r>
              <a:rPr lang="pl-PL" dirty="0" smtClean="0"/>
              <a:t> 2015 	</a:t>
            </a:r>
            <a:r>
              <a:rPr lang="pl-PL" dirty="0"/>
              <a:t>	</a:t>
            </a:r>
            <a:r>
              <a:rPr lang="pl-PL" dirty="0" smtClean="0"/>
              <a:t>WUST </a:t>
            </a:r>
            <a:r>
              <a:rPr lang="pl-PL" dirty="0" err="1" smtClean="0"/>
              <a:t>works</a:t>
            </a:r>
            <a:r>
              <a:rPr lang="pl-PL" dirty="0" smtClean="0"/>
              <a:t> on the CDS-EL </a:t>
            </a:r>
            <a:r>
              <a:rPr lang="pl-PL" dirty="0"/>
              <a:t>design (PDR in May </a:t>
            </a:r>
            <a:r>
              <a:rPr lang="pl-PL" dirty="0" smtClean="0"/>
              <a:t>2015 </a:t>
            </a:r>
          </a:p>
          <a:p>
            <a:r>
              <a:rPr lang="pl-PL" dirty="0"/>
              <a:t> </a:t>
            </a:r>
            <a:r>
              <a:rPr lang="pl-PL" dirty="0" smtClean="0"/>
              <a:t>to </a:t>
            </a:r>
            <a:r>
              <a:rPr lang="pl-PL" dirty="0" err="1" smtClean="0"/>
              <a:t>Apr</a:t>
            </a:r>
            <a:r>
              <a:rPr lang="pl-PL" dirty="0" smtClean="0"/>
              <a:t> 2016 </a:t>
            </a:r>
            <a:r>
              <a:rPr lang="pl-PL" dirty="0"/>
              <a:t>	and CDR in </a:t>
            </a:r>
            <a:r>
              <a:rPr lang="pl-PL" dirty="0" err="1"/>
              <a:t>Apr</a:t>
            </a:r>
            <a:r>
              <a:rPr lang="pl-PL" dirty="0"/>
              <a:t> 2016</a:t>
            </a:r>
            <a:r>
              <a:rPr lang="pl-PL" dirty="0" smtClean="0"/>
              <a:t>)</a:t>
            </a:r>
          </a:p>
          <a:p>
            <a:endParaRPr lang="pl-PL" b="1" dirty="0" smtClean="0">
              <a:solidFill>
                <a:srgbClr val="0000FF"/>
              </a:solidFill>
            </a:endParaRPr>
          </a:p>
          <a:p>
            <a:r>
              <a:rPr lang="pl-PL" b="1" dirty="0" err="1" smtClean="0">
                <a:solidFill>
                  <a:srgbClr val="0000FF"/>
                </a:solidFill>
              </a:rPr>
              <a:t>Aug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>
                <a:solidFill>
                  <a:srgbClr val="0000FF"/>
                </a:solidFill>
              </a:rPr>
              <a:t>2015		ESS and </a:t>
            </a:r>
            <a:r>
              <a:rPr lang="en-GB" b="1" dirty="0">
                <a:solidFill>
                  <a:srgbClr val="0000FF"/>
                </a:solidFill>
              </a:rPr>
              <a:t>WUST sign an agreement for the design of the CDS-EL and CDS-		</a:t>
            </a:r>
            <a:r>
              <a:rPr lang="en-GB" b="1" dirty="0" smtClean="0">
                <a:solidFill>
                  <a:srgbClr val="0000FF"/>
                </a:solidFill>
              </a:rPr>
              <a:t>LTS2</a:t>
            </a:r>
            <a:endParaRPr lang="pl-PL" dirty="0" smtClean="0"/>
          </a:p>
          <a:p>
            <a:endParaRPr lang="pl-PL" dirty="0" smtClean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ESS-WUST collaboration history(2/2)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484784"/>
            <a:ext cx="8928992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solidFill>
                  <a:srgbClr val="000000"/>
                </a:solidFill>
              </a:rPr>
              <a:t>Aug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2015 	ESS </a:t>
            </a:r>
            <a:r>
              <a:rPr lang="pl-PL" dirty="0" err="1" smtClean="0">
                <a:solidFill>
                  <a:srgbClr val="000000"/>
                </a:solidFill>
              </a:rPr>
              <a:t>approves</a:t>
            </a:r>
            <a:r>
              <a:rPr lang="pl-PL" dirty="0" smtClean="0">
                <a:solidFill>
                  <a:srgbClr val="000000"/>
                </a:solidFill>
              </a:rPr>
              <a:t> the CDS</a:t>
            </a:r>
            <a:r>
              <a:rPr lang="pl-PL" dirty="0">
                <a:solidFill>
                  <a:srgbClr val="000000"/>
                </a:solidFill>
              </a:rPr>
              <a:t>-LTS2 </a:t>
            </a:r>
            <a:r>
              <a:rPr lang="pl-PL" dirty="0" err="1">
                <a:solidFill>
                  <a:srgbClr val="000000"/>
                </a:solidFill>
              </a:rPr>
              <a:t>specification</a:t>
            </a:r>
            <a:r>
              <a:rPr lang="pl-PL" dirty="0">
                <a:solidFill>
                  <a:srgbClr val="000000"/>
                </a:solidFill>
              </a:rPr>
              <a:t> and </a:t>
            </a:r>
            <a:r>
              <a:rPr lang="pl-PL" dirty="0" err="1">
                <a:solidFill>
                  <a:srgbClr val="000000"/>
                </a:solidFill>
              </a:rPr>
              <a:t>sends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it</a:t>
            </a:r>
            <a:r>
              <a:rPr lang="pl-PL" dirty="0">
                <a:solidFill>
                  <a:srgbClr val="000000"/>
                </a:solidFill>
              </a:rPr>
              <a:t> to WUST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Nov</a:t>
            </a:r>
            <a:r>
              <a:rPr lang="pl-PL" dirty="0" smtClean="0">
                <a:solidFill>
                  <a:srgbClr val="FF0000"/>
                </a:solidFill>
              </a:rPr>
              <a:t> 2015 	</a:t>
            </a:r>
            <a:r>
              <a:rPr lang="pl-PL" dirty="0">
                <a:solidFill>
                  <a:srgbClr val="FF0000"/>
                </a:solidFill>
              </a:rPr>
              <a:t>ESS </a:t>
            </a:r>
            <a:r>
              <a:rPr lang="pl-PL" dirty="0" err="1" smtClean="0">
                <a:solidFill>
                  <a:srgbClr val="FF0000"/>
                </a:solidFill>
              </a:rPr>
              <a:t>modifies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rgbClr val="FF0000"/>
                </a:solidFill>
              </a:rPr>
              <a:t>the CDS-LTS2 </a:t>
            </a:r>
            <a:r>
              <a:rPr lang="pl-PL" dirty="0" smtClean="0">
                <a:solidFill>
                  <a:srgbClr val="FF0000"/>
                </a:solidFill>
              </a:rPr>
              <a:t>CTL routing </a:t>
            </a:r>
            <a:r>
              <a:rPr lang="pl-PL" dirty="0" err="1" smtClean="0">
                <a:solidFill>
                  <a:srgbClr val="FF0000"/>
                </a:solidFill>
              </a:rPr>
              <a:t>due</a:t>
            </a:r>
            <a:r>
              <a:rPr lang="pl-PL" dirty="0" smtClean="0">
                <a:solidFill>
                  <a:srgbClr val="FF0000"/>
                </a:solidFill>
              </a:rPr>
              <a:t> to TICP </a:t>
            </a:r>
            <a:r>
              <a:rPr lang="pl-PL" dirty="0" err="1" smtClean="0">
                <a:solidFill>
                  <a:srgbClr val="FF0000"/>
                </a:solidFill>
              </a:rPr>
              <a:t>cold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box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relocation</a:t>
            </a:r>
            <a:r>
              <a:rPr lang="pl-PL" dirty="0" smtClean="0">
                <a:solidFill>
                  <a:srgbClr val="FF0000"/>
                </a:solidFill>
              </a:rPr>
              <a:t> 		(CTL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shortened</a:t>
            </a:r>
            <a:r>
              <a:rPr lang="pl-PL" dirty="0" smtClean="0">
                <a:solidFill>
                  <a:srgbClr val="FF0000"/>
                </a:solidFill>
              </a:rPr>
              <a:t> by 20 m)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		WUST postpones the CDS-LTS2 design phase start to </a:t>
            </a:r>
            <a:r>
              <a:rPr lang="en-GB" dirty="0">
                <a:solidFill>
                  <a:srgbClr val="FF0000"/>
                </a:solidFill>
              </a:rPr>
              <a:t>Jan </a:t>
            </a:r>
            <a:r>
              <a:rPr lang="en-GB" dirty="0" smtClean="0">
                <a:solidFill>
                  <a:srgbClr val="FF0000"/>
                </a:solidFill>
              </a:rPr>
              <a:t>2016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Mar 2016</a:t>
            </a: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>
                <a:solidFill>
                  <a:srgbClr val="FF0000"/>
                </a:solidFill>
              </a:rPr>
              <a:t>WUST postpones 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CDS-LTS2 </a:t>
            </a:r>
            <a:r>
              <a:rPr lang="en-GB" dirty="0" smtClean="0">
                <a:solidFill>
                  <a:srgbClr val="FF0000"/>
                </a:solidFill>
              </a:rPr>
              <a:t>CDR to Sep 2016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Jun-Aug 2016	ESS introduces some changes in the CDS-LTS2 specification due to 			requests from the TICP project	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Sep 2016		WUST postpones the </a:t>
            </a:r>
            <a:r>
              <a:rPr lang="en-GB" dirty="0">
                <a:solidFill>
                  <a:srgbClr val="FF0000"/>
                </a:solidFill>
              </a:rPr>
              <a:t>CDS-LTS2 </a:t>
            </a:r>
            <a:r>
              <a:rPr lang="en-GB" dirty="0" smtClean="0">
                <a:solidFill>
                  <a:srgbClr val="FF0000"/>
                </a:solidFill>
              </a:rPr>
              <a:t>CDR to Dec 2016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Oct 2016 	 	ESS modifies the routing of the CDS-LTS2 auxiliary lines due to changes in 		the TICP warm piping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Nov 2016 	ESS and WUST agree on some changes in the scope, cost and schedule; </a:t>
            </a:r>
            <a:br>
              <a:rPr lang="en-GB" dirty="0" smtClean="0"/>
            </a:br>
            <a:r>
              <a:rPr lang="en-GB" dirty="0" smtClean="0"/>
              <a:t>		CDR is postponed to Jan 2017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	ESS and WUST </a:t>
            </a:r>
            <a:r>
              <a:rPr lang="en-GB" b="1" dirty="0" smtClean="0">
                <a:solidFill>
                  <a:srgbClr val="0000FF"/>
                </a:solidFill>
              </a:rPr>
              <a:t>sign In-Kind Collaboration Agreements and Technical Annexes 		for the CDS-EL and 	CDS-LTS2</a:t>
            </a:r>
            <a:endParaRPr lang="en-GB" b="1" dirty="0">
              <a:solidFill>
                <a:srgbClr val="0000FF"/>
              </a:solidFill>
            </a:endParaRPr>
          </a:p>
          <a:p>
            <a:endParaRPr lang="en-GB" b="1" dirty="0" smtClean="0">
              <a:solidFill>
                <a:srgbClr val="0000FF"/>
              </a:solidFill>
            </a:endParaRPr>
          </a:p>
          <a:p>
            <a:r>
              <a:rPr lang="en-GB" b="1" dirty="0" smtClean="0">
                <a:solidFill>
                  <a:srgbClr val="0000FF"/>
                </a:solidFill>
              </a:rPr>
              <a:t>11/12 Jan 2017	Critical Design Review for the CDS-LTS2</a:t>
            </a:r>
            <a:r>
              <a:rPr lang="en-GB" dirty="0" smtClean="0">
                <a:solidFill>
                  <a:srgbClr val="0000FF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75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CDS-LTS2 baseline documentation</a:t>
            </a:r>
            <a:br>
              <a:rPr lang="en-US" dirty="0" smtClean="0">
                <a:latin typeface="Papyrus"/>
                <a:cs typeface="Papyrus"/>
              </a:rPr>
            </a:br>
            <a:r>
              <a:rPr lang="en-US" dirty="0" smtClean="0">
                <a:latin typeface="Papyrus"/>
                <a:cs typeface="Papyrus"/>
              </a:rPr>
              <a:t>	- draft specification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84784"/>
            <a:ext cx="87849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b="1" dirty="0">
                <a:solidFill>
                  <a:srgbClr val="0000FF"/>
                </a:solidFill>
              </a:rPr>
              <a:t>ESS-0011735: Technical Specification of the Cryogenic Distribution System for </a:t>
            </a:r>
            <a:r>
              <a:rPr lang="en-US" sz="1200" b="1" dirty="0" smtClean="0">
                <a:solidFill>
                  <a:srgbClr val="0000FF"/>
                </a:solidFill>
              </a:rPr>
              <a:t>Lund Test Stand 2</a:t>
            </a:r>
            <a:endParaRPr lang="en-US" sz="1200" b="1" dirty="0">
              <a:solidFill>
                <a:srgbClr val="0000FF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1200" dirty="0"/>
              <a:t>Appendix A. Perspective view of the CDS for Test Stand Lund 2</a:t>
            </a:r>
          </a:p>
          <a:p>
            <a:pPr>
              <a:spcAft>
                <a:spcPts val="200"/>
              </a:spcAft>
            </a:pPr>
            <a:r>
              <a:rPr lang="en-US" sz="1200" dirty="0"/>
              <a:t>Appendix B. Routing and overall dimensions of the CDS for Test Stand Lund 2</a:t>
            </a:r>
          </a:p>
          <a:p>
            <a:pPr>
              <a:spcAft>
                <a:spcPts val="200"/>
              </a:spcAft>
            </a:pPr>
            <a:r>
              <a:rPr lang="en-US" sz="1200" dirty="0" smtClean="0"/>
              <a:t>ESS-0015217: Interface between the TICP cold box and the CDS</a:t>
            </a:r>
          </a:p>
          <a:p>
            <a:pPr>
              <a:spcAft>
                <a:spcPts val="200"/>
              </a:spcAft>
            </a:pPr>
            <a:r>
              <a:rPr lang="en-US" sz="1200" dirty="0" smtClean="0"/>
              <a:t>ESS</a:t>
            </a:r>
            <a:r>
              <a:rPr lang="en-US" sz="1200" dirty="0"/>
              <a:t>-</a:t>
            </a:r>
            <a:r>
              <a:rPr lang="en-US" sz="1200" dirty="0" smtClean="0"/>
              <a:t>0015218: Interface </a:t>
            </a:r>
            <a:r>
              <a:rPr lang="en-US" sz="1200" dirty="0"/>
              <a:t>between the </a:t>
            </a:r>
            <a:r>
              <a:rPr lang="en-US" sz="1200" dirty="0" smtClean="0"/>
              <a:t>TICP-WCS and </a:t>
            </a:r>
            <a:r>
              <a:rPr lang="en-US" sz="1200" dirty="0"/>
              <a:t>the </a:t>
            </a:r>
            <a:r>
              <a:rPr lang="en-US" sz="1200" dirty="0" smtClean="0"/>
              <a:t>CDS</a:t>
            </a:r>
            <a:endParaRPr lang="en-US" sz="1200" dirty="0"/>
          </a:p>
          <a:p>
            <a:pPr>
              <a:spcAft>
                <a:spcPts val="200"/>
              </a:spcAft>
            </a:pPr>
            <a:r>
              <a:rPr lang="en-US" sz="1200" dirty="0" smtClean="0"/>
              <a:t>ESS</a:t>
            </a:r>
            <a:r>
              <a:rPr lang="en-US" sz="1200" dirty="0"/>
              <a:t>-</a:t>
            </a:r>
            <a:r>
              <a:rPr lang="en-US" sz="1200" dirty="0" smtClean="0"/>
              <a:t>0015219: Interface between </a:t>
            </a:r>
            <a:r>
              <a:rPr lang="en-US" sz="1200" dirty="0"/>
              <a:t>the </a:t>
            </a:r>
            <a:r>
              <a:rPr lang="en-US" sz="1200" dirty="0" smtClean="0"/>
              <a:t>CDS for </a:t>
            </a:r>
            <a:r>
              <a:rPr lang="en-US" sz="1200" dirty="0"/>
              <a:t>the elliptical cavity </a:t>
            </a:r>
            <a:r>
              <a:rPr lang="en-US" sz="1200" dirty="0" err="1" smtClean="0"/>
              <a:t>cryomodule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                          and </a:t>
            </a:r>
            <a:r>
              <a:rPr lang="en-US" sz="1200" dirty="0"/>
              <a:t>for the </a:t>
            </a:r>
            <a:r>
              <a:rPr lang="en-US" sz="1200" dirty="0" smtClean="0"/>
              <a:t>CDS </a:t>
            </a:r>
            <a:r>
              <a:rPr lang="en-US" sz="1200" dirty="0"/>
              <a:t>for the </a:t>
            </a:r>
            <a:r>
              <a:rPr lang="en-US" sz="1200" dirty="0" smtClean="0"/>
              <a:t>Lund Test Stand 2</a:t>
            </a:r>
            <a:endParaRPr lang="en-US" sz="1200" dirty="0"/>
          </a:p>
          <a:p>
            <a:pPr>
              <a:spcAft>
                <a:spcPts val="200"/>
              </a:spcAft>
            </a:pPr>
            <a:r>
              <a:rPr lang="en-US" sz="1200" dirty="0"/>
              <a:t>ESS-</a:t>
            </a:r>
            <a:r>
              <a:rPr lang="en-US" sz="1200" dirty="0" smtClean="0"/>
              <a:t>0012571: Location </a:t>
            </a:r>
            <a:r>
              <a:rPr lang="en-US" sz="1200" dirty="0"/>
              <a:t>of the wave guides under the Cryogenic Distribution Line for the elliptical </a:t>
            </a:r>
            <a:r>
              <a:rPr lang="en-US" sz="1200" dirty="0" smtClean="0"/>
              <a:t>linac</a:t>
            </a:r>
          </a:p>
        </p:txBody>
      </p:sp>
      <p:pic>
        <p:nvPicPr>
          <p:cNvPr id="3" name="Picture 2" descr="Screen Shot 2014-12-12 at 3.2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030762" cy="288032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16" name="Picture 15" descr="Screen Shot 2014-12-12 at 3.23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0"/>
            <a:ext cx="2010997" cy="15567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 descr="Screen Shot 2014-12-12 at 3.23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04864"/>
            <a:ext cx="2195735" cy="15547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 descr="Screen Shot 2014-12-12 at 3.25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772816"/>
            <a:ext cx="2195735" cy="15522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 descr="Screen Shot 2014-12-12 at 3.28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1452036" cy="20608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 descr="Screen Shot 2014-12-12 at 3.29.2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1440160" cy="20442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 descr="Screen Shot 2014-12-12 at 3.30.0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1420883" cy="20162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4" name="Picture 23" descr="Screen Shot 2014-12-11 at 12.28.0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1476278" cy="20882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1331640" y="6211669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Draft specification was provided to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WUST in September 2014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24683</TotalTime>
  <Words>748</Words>
  <Application>Microsoft Macintosh PowerPoint</Application>
  <PresentationFormat>On-screen Show (4:3)</PresentationFormat>
  <Paragraphs>162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 Core Powerpoint template</vt:lpstr>
      <vt:lpstr>General Overview of Work Unit 11.11.5.1  Cryogenic Distribution System  for Lund Test Stand 2</vt:lpstr>
      <vt:lpstr>ESS cryogenic system block diagram</vt:lpstr>
      <vt:lpstr>ESS cryogenic system block diagram</vt:lpstr>
      <vt:lpstr>CDS for Lund Test Stand 2     - isometric view</vt:lpstr>
      <vt:lpstr>CDS-LTS2 flow scheme</vt:lpstr>
      <vt:lpstr>CDS-LTS2 flow scheme</vt:lpstr>
      <vt:lpstr>ESS-WUST collaboration history (1/2)</vt:lpstr>
      <vt:lpstr>ESS-WUST collaboration history(2/2)</vt:lpstr>
      <vt:lpstr>CDS-LTS2 baseline documentation  - draft specification</vt:lpstr>
      <vt:lpstr>CDS-LTS2 baseline documentation  - approved specification</vt:lpstr>
      <vt:lpstr>CDS-LTS2 baseline documentation  - records of last modifications  </vt:lpstr>
      <vt:lpstr>CDS project schedule      status for Oct-2015 </vt:lpstr>
      <vt:lpstr>CDS project schedule      status for Jan-2017 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306</cp:revision>
  <cp:lastPrinted>2014-03-03T09:27:07Z</cp:lastPrinted>
  <dcterms:created xsi:type="dcterms:W3CDTF">2013-10-29T16:05:10Z</dcterms:created>
  <dcterms:modified xsi:type="dcterms:W3CDTF">2017-01-13T09:46:54Z</dcterms:modified>
</cp:coreProperties>
</file>