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75" r:id="rId9"/>
    <p:sldId id="262" r:id="rId10"/>
    <p:sldId id="265" r:id="rId11"/>
    <p:sldId id="276" r:id="rId12"/>
    <p:sldId id="281" r:id="rId13"/>
    <p:sldId id="266" r:id="rId14"/>
    <p:sldId id="267" r:id="rId15"/>
    <p:sldId id="282" r:id="rId16"/>
    <p:sldId id="284" r:id="rId17"/>
    <p:sldId id="285" r:id="rId18"/>
    <p:sldId id="286" r:id="rId19"/>
    <p:sldId id="277" r:id="rId20"/>
    <p:sldId id="280" r:id="rId21"/>
    <p:sldId id="278" r:id="rId22"/>
    <p:sldId id="279" r:id="rId23"/>
    <p:sldId id="268" r:id="rId24"/>
  </p:sldIdLst>
  <p:sldSz cx="9144000" cy="6858000" type="screen4x3"/>
  <p:notesSz cx="6562725" cy="86868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A1"/>
    <a:srgbClr val="A71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23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17925" y="0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AC7A2-B6D7-4AA8-90E0-5237BE3E5FE9}" type="datetimeFigureOut">
              <a:rPr lang="pl-PL" smtClean="0"/>
              <a:t>2017-01-11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55638" y="4125913"/>
            <a:ext cx="525145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17925" y="8250238"/>
            <a:ext cx="284321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7ADA3-4CF8-48F9-897B-3513D86723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08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7ADA3-4CF8-48F9-897B-3513D86723C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80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asek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2425"/>
            <a:ext cx="1655763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55763" y="1628775"/>
            <a:ext cx="7524750" cy="5229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15" descr="logotwyp pwr eng pozi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88995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73250" y="2130425"/>
            <a:ext cx="7089775" cy="20193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3250" y="5697538"/>
            <a:ext cx="7089775" cy="900112"/>
          </a:xfrm>
        </p:spPr>
        <p:txBody>
          <a:bodyPr anchor="b"/>
          <a:lstStyle>
            <a:lvl1pPr marL="0" indent="0" algn="ctr">
              <a:buFontTx/>
              <a:buNone/>
              <a:defRPr sz="2000">
                <a:solidFill>
                  <a:srgbClr val="FFD3A1"/>
                </a:solidFill>
              </a:defRPr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31025" y="630238"/>
            <a:ext cx="2105025" cy="61118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11188" y="630238"/>
            <a:ext cx="6167437" cy="61118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1188" y="1881188"/>
            <a:ext cx="4135437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99025" y="1881188"/>
            <a:ext cx="4137025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03238" y="481013"/>
            <a:ext cx="8640762" cy="1292225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 flipH="1">
            <a:off x="0" y="1773238"/>
            <a:ext cx="503238" cy="5084762"/>
          </a:xfrm>
          <a:prstGeom prst="rect">
            <a:avLst/>
          </a:prstGeom>
          <a:solidFill>
            <a:srgbClr val="A7190E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630238"/>
            <a:ext cx="84248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81188"/>
            <a:ext cx="84248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pic>
        <p:nvPicPr>
          <p:cNvPr id="1030" name="Picture 16" descr="logotwyp pwr eng pozi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7463"/>
            <a:ext cx="27035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randomBar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dirty="0" err="1"/>
              <a:t>Auxiliary</a:t>
            </a:r>
            <a:r>
              <a:rPr lang="pl-PL" dirty="0"/>
              <a:t> lines – Design </a:t>
            </a:r>
            <a:r>
              <a:rPr lang="pl-PL" dirty="0" err="1"/>
              <a:t>overview</a:t>
            </a:r>
            <a:endParaRPr lang="pl-PL" dirty="0" smtClean="0"/>
          </a:p>
        </p:txBody>
      </p:sp>
      <p:sp>
        <p:nvSpPr>
          <p:cNvPr id="13315" name="pole tekstowe 1"/>
          <p:cNvSpPr txBox="1">
            <a:spLocks noChangeArrowheads="1"/>
          </p:cNvSpPr>
          <p:nvPr/>
        </p:nvSpPr>
        <p:spPr bwMode="auto">
          <a:xfrm>
            <a:off x="3527425" y="4400550"/>
            <a:ext cx="38528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dirty="0" smtClean="0">
                <a:solidFill>
                  <a:srgbClr val="FFD3A1"/>
                </a:solidFill>
              </a:rPr>
              <a:t>Przemysław </a:t>
            </a:r>
            <a:r>
              <a:rPr lang="pl-PL" b="1" dirty="0" err="1" smtClean="0">
                <a:solidFill>
                  <a:srgbClr val="FFD3A1"/>
                </a:solidFill>
              </a:rPr>
              <a:t>Jaszak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Jarosław </a:t>
            </a:r>
            <a:r>
              <a:rPr lang="pl-PL" b="1" dirty="0" smtClean="0">
                <a:solidFill>
                  <a:srgbClr val="FFD3A1"/>
                </a:solidFill>
              </a:rPr>
              <a:t>Poliński</a:t>
            </a:r>
          </a:p>
          <a:p>
            <a:pPr algn="ctr"/>
            <a:r>
              <a:rPr lang="pl-PL" b="1" dirty="0" smtClean="0">
                <a:solidFill>
                  <a:srgbClr val="FFD3A1"/>
                </a:solidFill>
              </a:rPr>
              <a:t>Janusz </a:t>
            </a:r>
            <a:r>
              <a:rPr lang="pl-PL" b="1" dirty="0" err="1" smtClean="0">
                <a:solidFill>
                  <a:srgbClr val="FFD3A1"/>
                </a:solidFill>
              </a:rPr>
              <a:t>Skrzypacz</a:t>
            </a:r>
            <a:endParaRPr lang="pl-PL" b="1" dirty="0">
              <a:solidFill>
                <a:srgbClr val="FFD3A1"/>
              </a:solidFill>
            </a:endParaRPr>
          </a:p>
          <a:p>
            <a:pPr algn="ctr"/>
            <a:r>
              <a:rPr lang="pl-PL" b="1" dirty="0">
                <a:solidFill>
                  <a:srgbClr val="FFD3A1"/>
                </a:solidFill>
              </a:rPr>
              <a:t>Maciej </a:t>
            </a:r>
            <a:r>
              <a:rPr lang="pl-PL" b="1" dirty="0" err="1">
                <a:solidFill>
                  <a:srgbClr val="FFD3A1"/>
                </a:solidFill>
              </a:rPr>
              <a:t>Chorowski</a:t>
            </a:r>
            <a:endParaRPr lang="en-US" b="1" dirty="0">
              <a:solidFill>
                <a:srgbClr val="FFD3A1"/>
              </a:solidFill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76400" y="6165850"/>
            <a:ext cx="7467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r>
              <a:rPr lang="pl-PL" dirty="0" smtClean="0">
                <a:solidFill>
                  <a:srgbClr val="FFD3A1"/>
                </a:solidFill>
              </a:rPr>
              <a:t>Critical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en-US" dirty="0">
                <a:solidFill>
                  <a:srgbClr val="FFD3A1"/>
                </a:solidFill>
              </a:rPr>
              <a:t>Design Review Meeting, </a:t>
            </a:r>
            <a:r>
              <a:rPr lang="pl-PL" dirty="0" smtClean="0">
                <a:solidFill>
                  <a:srgbClr val="FFD3A1"/>
                </a:solidFill>
              </a:rPr>
              <a:t>10-11</a:t>
            </a:r>
            <a:r>
              <a:rPr lang="en-US" dirty="0" smtClean="0">
                <a:solidFill>
                  <a:srgbClr val="FFD3A1"/>
                </a:solidFill>
              </a:rPr>
              <a:t> </a:t>
            </a:r>
            <a:r>
              <a:rPr lang="pl-PL" dirty="0" smtClean="0">
                <a:solidFill>
                  <a:srgbClr val="FFD3A1"/>
                </a:solidFill>
              </a:rPr>
              <a:t>January</a:t>
            </a:r>
            <a:r>
              <a:rPr lang="en-US" dirty="0" smtClean="0">
                <a:solidFill>
                  <a:srgbClr val="FFD3A1"/>
                </a:solidFill>
              </a:rPr>
              <a:t> 201</a:t>
            </a:r>
            <a:r>
              <a:rPr lang="pl-PL" dirty="0">
                <a:solidFill>
                  <a:srgbClr val="FFD3A1"/>
                </a:solidFill>
              </a:rPr>
              <a:t>7</a:t>
            </a:r>
            <a:r>
              <a:rPr lang="en-US" dirty="0" smtClean="0">
                <a:solidFill>
                  <a:srgbClr val="FFD3A1"/>
                </a:solidFill>
              </a:rPr>
              <a:t>, </a:t>
            </a:r>
            <a:r>
              <a:rPr lang="pl-PL" dirty="0" err="1" smtClean="0">
                <a:solidFill>
                  <a:srgbClr val="FFD3A1"/>
                </a:solidFill>
              </a:rPr>
              <a:t>Wroclaw</a:t>
            </a:r>
            <a:r>
              <a:rPr lang="pl-PL" dirty="0" smtClean="0">
                <a:solidFill>
                  <a:srgbClr val="FFD3A1"/>
                </a:solidFill>
              </a:rPr>
              <a:t>, Poland</a:t>
            </a:r>
            <a:endParaRPr lang="en-US" dirty="0">
              <a:solidFill>
                <a:srgbClr val="FFD3A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3748" y="620688"/>
            <a:ext cx="4140460" cy="1035050"/>
          </a:xfrm>
        </p:spPr>
        <p:txBody>
          <a:bodyPr/>
          <a:lstStyle/>
          <a:p>
            <a:r>
              <a:rPr lang="pl-PL" dirty="0" smtClean="0"/>
              <a:t>He </a:t>
            </a:r>
            <a:r>
              <a:rPr lang="pl-PL" dirty="0" err="1" smtClean="0"/>
              <a:t>line</a:t>
            </a:r>
            <a:r>
              <a:rPr lang="pl-PL" dirty="0" smtClean="0"/>
              <a:t>’</a:t>
            </a:r>
            <a:r>
              <a:rPr lang="en-US" dirty="0" smtClean="0"/>
              <a:t>s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endParaRPr lang="pl-PL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772816"/>
            <a:ext cx="3245293" cy="497717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02" y="1882584"/>
            <a:ext cx="2720155" cy="205047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79" y="4193714"/>
            <a:ext cx="1926096" cy="23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1117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7764" y="503238"/>
            <a:ext cx="4572880" cy="1035050"/>
          </a:xfrm>
        </p:spPr>
        <p:txBody>
          <a:bodyPr/>
          <a:lstStyle/>
          <a:p>
            <a:r>
              <a:rPr lang="pl-PL" dirty="0" smtClean="0"/>
              <a:t>He </a:t>
            </a:r>
            <a:r>
              <a:rPr lang="pl-PL" dirty="0" err="1" smtClean="0"/>
              <a:t>line’s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endParaRPr lang="pl-PL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89040"/>
            <a:ext cx="7978534" cy="1264890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 flipH="1">
            <a:off x="1043608" y="3140968"/>
            <a:ext cx="360040" cy="104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2555776" y="3212976"/>
            <a:ext cx="2081055" cy="9594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7884368" y="3032956"/>
            <a:ext cx="360040" cy="1133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5976156" y="3140968"/>
            <a:ext cx="324036" cy="104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935596" y="2672916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Sliding </a:t>
            </a:r>
            <a:r>
              <a:rPr lang="pl-PL" dirty="0" err="1" smtClean="0"/>
              <a:t>supports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5481101" y="2771636"/>
            <a:ext cx="9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Bellow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912260" y="2658193"/>
            <a:ext cx="183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Fixed support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46411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47764" y="503238"/>
            <a:ext cx="4572880" cy="1035050"/>
          </a:xfrm>
        </p:spPr>
        <p:txBody>
          <a:bodyPr/>
          <a:lstStyle/>
          <a:p>
            <a:r>
              <a:rPr lang="pl-PL" dirty="0" smtClean="0"/>
              <a:t>He </a:t>
            </a:r>
            <a:r>
              <a:rPr lang="pl-PL" dirty="0" err="1" smtClean="0"/>
              <a:t>line’s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endParaRPr lang="pl-PL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6" y="2545701"/>
            <a:ext cx="4618529" cy="27557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84884"/>
            <a:ext cx="3490224" cy="307735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051720" y="5625244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Connection between fixed support and vacuum shield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83444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630238"/>
            <a:ext cx="5256956" cy="1035050"/>
          </a:xfrm>
        </p:spPr>
        <p:txBody>
          <a:bodyPr/>
          <a:lstStyle/>
          <a:p>
            <a:r>
              <a:rPr lang="pl-PL" dirty="0" err="1"/>
              <a:t>Interconnection</a:t>
            </a:r>
            <a:r>
              <a:rPr lang="pl-PL" dirty="0"/>
              <a:t> </a:t>
            </a:r>
            <a:r>
              <a:rPr lang="pl-PL" dirty="0" err="1"/>
              <a:t>points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528900"/>
            <a:ext cx="7574280" cy="322326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139952" y="5567494"/>
            <a:ext cx="27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Con</a:t>
            </a:r>
            <a:r>
              <a:rPr lang="en-US" dirty="0" smtClean="0"/>
              <a:t>n</a:t>
            </a:r>
            <a:r>
              <a:rPr lang="pl-PL" dirty="0" err="1" smtClean="0"/>
              <a:t>ection</a:t>
            </a:r>
            <a:r>
              <a:rPr lang="pl-PL" dirty="0" smtClean="0"/>
              <a:t> to </a:t>
            </a:r>
            <a:r>
              <a:rPr lang="pl-PL" dirty="0" err="1" smtClean="0"/>
              <a:t>valve</a:t>
            </a:r>
            <a:r>
              <a:rPr lang="pl-PL" dirty="0" smtClean="0"/>
              <a:t> </a:t>
            </a:r>
            <a:r>
              <a:rPr lang="pl-PL" dirty="0" err="1" smtClean="0"/>
              <a:t>box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333662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5472980" cy="1035050"/>
          </a:xfrm>
        </p:spPr>
        <p:txBody>
          <a:bodyPr/>
          <a:lstStyle/>
          <a:p>
            <a:r>
              <a:rPr lang="pl-PL" dirty="0" err="1" smtClean="0"/>
              <a:t>Intercon</a:t>
            </a:r>
            <a:r>
              <a:rPr lang="en-US" dirty="0" smtClean="0"/>
              <a:t>n</a:t>
            </a:r>
            <a:r>
              <a:rPr lang="pl-PL" dirty="0" err="1" smtClean="0"/>
              <a:t>ection</a:t>
            </a:r>
            <a:r>
              <a:rPr lang="pl-PL" dirty="0" smtClean="0"/>
              <a:t> </a:t>
            </a:r>
            <a:r>
              <a:rPr lang="pl-PL" dirty="0" err="1" smtClean="0"/>
              <a:t>points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68860"/>
            <a:ext cx="3062307" cy="418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5159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1700" y="650876"/>
            <a:ext cx="6301072" cy="1035050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frames</a:t>
            </a:r>
            <a:r>
              <a:rPr lang="pl-PL" dirty="0" smtClean="0"/>
              <a:t> - </a:t>
            </a:r>
            <a:r>
              <a:rPr lang="pl-PL" dirty="0" err="1" smtClean="0"/>
              <a:t>fixation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9" y="1769203"/>
            <a:ext cx="7567624" cy="36293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917" y="3995977"/>
            <a:ext cx="4095976" cy="286202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7200292" y="1844824"/>
            <a:ext cx="1080120" cy="540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824028" y="4113076"/>
            <a:ext cx="4176464" cy="2628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354063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617009"/>
            <a:ext cx="6481092" cy="1035050"/>
          </a:xfrm>
        </p:spPr>
        <p:txBody>
          <a:bodyPr/>
          <a:lstStyle/>
          <a:p>
            <a:pPr algn="ctr"/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frames</a:t>
            </a:r>
            <a:r>
              <a:rPr lang="pl-PL" dirty="0"/>
              <a:t> - </a:t>
            </a:r>
            <a:r>
              <a:rPr lang="pl-PL" dirty="0" err="1"/>
              <a:t>fixation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6" y="1826847"/>
            <a:ext cx="2834565" cy="262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6" y="5085184"/>
            <a:ext cx="381642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3" y="4636121"/>
            <a:ext cx="3816424" cy="32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61" y="1736812"/>
            <a:ext cx="5084976" cy="28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494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617009"/>
            <a:ext cx="6157056" cy="1035050"/>
          </a:xfrm>
        </p:spPr>
        <p:txBody>
          <a:bodyPr/>
          <a:lstStyle/>
          <a:p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frames</a:t>
            </a:r>
            <a:r>
              <a:rPr lang="pl-PL" dirty="0"/>
              <a:t> - </a:t>
            </a:r>
            <a:r>
              <a:rPr lang="pl-PL" dirty="0" err="1"/>
              <a:t>fixation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8820"/>
            <a:ext cx="694914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0" y="4401108"/>
            <a:ext cx="4345940" cy="33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0" y="4869160"/>
            <a:ext cx="434594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/>
          <p:nvPr/>
        </p:nvPicPr>
        <p:blipFill rotWithShape="1">
          <a:blip r:embed="rId5"/>
          <a:srcRect l="22796" t="31956" r="66849" b="33173"/>
          <a:stretch/>
        </p:blipFill>
        <p:spPr bwMode="auto">
          <a:xfrm>
            <a:off x="5508104" y="3284984"/>
            <a:ext cx="3311943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Łącznik prosty ze strzałką 9"/>
          <p:cNvCxnSpPr/>
          <p:nvPr/>
        </p:nvCxnSpPr>
        <p:spPr>
          <a:xfrm flipH="1">
            <a:off x="4752020" y="4653136"/>
            <a:ext cx="201622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83112" y="5580319"/>
            <a:ext cx="4456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Fv,</a:t>
            </a:r>
            <a:r>
              <a:rPr lang="pl-PL" sz="1100" dirty="0" err="1" smtClean="0"/>
              <a:t>Ed</a:t>
            </a:r>
            <a:r>
              <a:rPr lang="pl-PL" sz="1100" dirty="0" smtClean="0"/>
              <a:t> </a:t>
            </a:r>
            <a:r>
              <a:rPr lang="pl-PL" sz="1600" dirty="0" smtClean="0"/>
              <a:t>=1,36kN</a:t>
            </a:r>
            <a:r>
              <a:rPr lang="pl-PL" sz="1100" dirty="0" smtClean="0"/>
              <a:t>– </a:t>
            </a:r>
            <a:r>
              <a:rPr lang="pl-PL" sz="1600" dirty="0" err="1" smtClean="0"/>
              <a:t>actual</a:t>
            </a:r>
            <a:r>
              <a:rPr lang="pl-PL" sz="1600" dirty="0" smtClean="0"/>
              <a:t> </a:t>
            </a:r>
            <a:r>
              <a:rPr lang="pl-PL" sz="1600" dirty="0" err="1" smtClean="0"/>
              <a:t>value</a:t>
            </a:r>
            <a:r>
              <a:rPr lang="pl-PL" sz="1600" dirty="0" smtClean="0"/>
              <a:t> of the </a:t>
            </a:r>
            <a:r>
              <a:rPr lang="pl-PL" sz="1600" dirty="0" err="1" smtClean="0"/>
              <a:t>shear</a:t>
            </a:r>
            <a:r>
              <a:rPr lang="pl-PL" sz="1600" dirty="0" smtClean="0"/>
              <a:t> </a:t>
            </a:r>
            <a:r>
              <a:rPr lang="pl-PL" sz="1600" dirty="0" err="1" smtClean="0"/>
              <a:t>force</a:t>
            </a:r>
            <a:endParaRPr lang="pl-PL" sz="1100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4860032" y="4653136"/>
            <a:ext cx="1908212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87954" y="6068035"/>
            <a:ext cx="4351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Ft,</a:t>
            </a:r>
            <a:r>
              <a:rPr lang="pl-PL" sz="1100" dirty="0" err="1" smtClean="0"/>
              <a:t>Ed</a:t>
            </a:r>
            <a:r>
              <a:rPr lang="pl-PL" sz="1100" dirty="0" smtClean="0"/>
              <a:t> </a:t>
            </a:r>
            <a:r>
              <a:rPr lang="pl-PL" sz="1600" dirty="0" smtClean="0"/>
              <a:t>=4,72kN</a:t>
            </a:r>
            <a:r>
              <a:rPr lang="pl-PL" sz="1100" dirty="0" smtClean="0"/>
              <a:t>– </a:t>
            </a:r>
            <a:r>
              <a:rPr lang="pl-PL" sz="1600" dirty="0" err="1" smtClean="0"/>
              <a:t>actual</a:t>
            </a:r>
            <a:r>
              <a:rPr lang="pl-PL" sz="1600" dirty="0" smtClean="0"/>
              <a:t> </a:t>
            </a:r>
            <a:r>
              <a:rPr lang="pl-PL" sz="1600" dirty="0" err="1" smtClean="0"/>
              <a:t>value</a:t>
            </a:r>
            <a:r>
              <a:rPr lang="pl-PL" sz="1600" dirty="0" smtClean="0"/>
              <a:t> of the </a:t>
            </a:r>
            <a:r>
              <a:rPr lang="pl-PL" sz="1600" dirty="0" err="1" smtClean="0"/>
              <a:t>tensile</a:t>
            </a:r>
            <a:r>
              <a:rPr lang="pl-PL" sz="1600" dirty="0" smtClean="0"/>
              <a:t> </a:t>
            </a:r>
            <a:r>
              <a:rPr lang="pl-PL" sz="1600" dirty="0" err="1" smtClean="0"/>
              <a:t>force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4663180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617009"/>
            <a:ext cx="6157056" cy="1035050"/>
          </a:xfrm>
        </p:spPr>
        <p:txBody>
          <a:bodyPr/>
          <a:lstStyle/>
          <a:p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frames</a:t>
            </a:r>
            <a:r>
              <a:rPr lang="pl-PL" dirty="0"/>
              <a:t> - </a:t>
            </a:r>
            <a:r>
              <a:rPr lang="pl-PL" dirty="0" err="1"/>
              <a:t>fixation</a:t>
            </a:r>
            <a:endParaRPr lang="pl-PL" dirty="0"/>
          </a:p>
        </p:txBody>
      </p:sp>
      <p:pic>
        <p:nvPicPr>
          <p:cNvPr id="7" name="Obraz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2" y="4094128"/>
            <a:ext cx="1862746" cy="79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1" y="2852936"/>
            <a:ext cx="2032813" cy="102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79" y="5191301"/>
            <a:ext cx="1875813" cy="68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043608" y="21328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Calculating</a:t>
            </a:r>
            <a:r>
              <a:rPr lang="pl-PL" dirty="0" smtClean="0"/>
              <a:t> </a:t>
            </a:r>
            <a:r>
              <a:rPr lang="pl-PL" dirty="0" err="1" smtClean="0"/>
              <a:t>permisible</a:t>
            </a:r>
            <a:r>
              <a:rPr lang="pl-PL" dirty="0" smtClean="0"/>
              <a:t> </a:t>
            </a:r>
            <a:r>
              <a:rPr lang="pl-PL" dirty="0" err="1" smtClean="0"/>
              <a:t>forces</a:t>
            </a:r>
            <a:r>
              <a:rPr lang="pl-PL" dirty="0" smtClean="0"/>
              <a:t> for </a:t>
            </a:r>
            <a:r>
              <a:rPr lang="pl-PL" dirty="0" err="1" smtClean="0"/>
              <a:t>olt</a:t>
            </a:r>
            <a:r>
              <a:rPr lang="pl-PL" dirty="0" smtClean="0"/>
              <a:t>  M10 </a:t>
            </a:r>
            <a:r>
              <a:rPr lang="pl-PL" dirty="0" err="1" smtClean="0"/>
              <a:t>class</a:t>
            </a:r>
            <a:r>
              <a:rPr lang="pl-PL" dirty="0" smtClean="0"/>
              <a:t> 8.8 (in </a:t>
            </a:r>
            <a:r>
              <a:rPr lang="pl-PL" dirty="0" err="1" smtClean="0"/>
              <a:t>accordance</a:t>
            </a:r>
            <a:r>
              <a:rPr lang="pl-PL" dirty="0"/>
              <a:t> to EN 1993-1-8 </a:t>
            </a:r>
            <a:r>
              <a:rPr lang="pl-PL" dirty="0" err="1"/>
              <a:t>Eurocode</a:t>
            </a:r>
            <a:r>
              <a:rPr lang="pl-PL" dirty="0"/>
              <a:t> 3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684878" y="3179817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=33,5 </a:t>
            </a:r>
            <a:r>
              <a:rPr lang="pl-PL" sz="1600" dirty="0" err="1" smtClean="0"/>
              <a:t>kN</a:t>
            </a:r>
            <a:r>
              <a:rPr lang="pl-PL" sz="1600" dirty="0" smtClean="0"/>
              <a:t>   &gt;</a:t>
            </a:r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683969" y="4401108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=21,1 </a:t>
            </a:r>
            <a:r>
              <a:rPr lang="pl-PL" sz="1600" dirty="0" err="1" smtClean="0"/>
              <a:t>kN</a:t>
            </a:r>
            <a:r>
              <a:rPr lang="pl-PL" sz="1600" dirty="0" smtClean="0"/>
              <a:t>   &gt;</a:t>
            </a:r>
            <a:endParaRPr lang="pl-PL" sz="16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951820" y="5349726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=0,208</a:t>
            </a:r>
            <a:endParaRPr lang="pl-PL" sz="16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016117" y="3179817"/>
            <a:ext cx="4456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Fv,</a:t>
            </a:r>
            <a:r>
              <a:rPr lang="pl-PL" sz="1100" dirty="0" err="1" smtClean="0"/>
              <a:t>Ed</a:t>
            </a:r>
            <a:r>
              <a:rPr lang="pl-PL" sz="1100" dirty="0" smtClean="0"/>
              <a:t> </a:t>
            </a:r>
            <a:r>
              <a:rPr lang="pl-PL" sz="1600" dirty="0" smtClean="0"/>
              <a:t>=1,36kN</a:t>
            </a:r>
            <a:endParaRPr lang="pl-PL" sz="1100" dirty="0"/>
          </a:p>
        </p:txBody>
      </p:sp>
      <p:sp>
        <p:nvSpPr>
          <p:cNvPr id="14" name="Prostokąt 13"/>
          <p:cNvSpPr/>
          <p:nvPr/>
        </p:nvSpPr>
        <p:spPr>
          <a:xfrm>
            <a:off x="4072230" y="4401108"/>
            <a:ext cx="1471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Ft,</a:t>
            </a:r>
            <a:r>
              <a:rPr lang="pl-PL" sz="1400" dirty="0" err="1"/>
              <a:t>Ed</a:t>
            </a:r>
            <a:r>
              <a:rPr lang="pl-PL" sz="1600" dirty="0"/>
              <a:t> =4,72kN</a:t>
            </a:r>
          </a:p>
        </p:txBody>
      </p:sp>
    </p:spTree>
    <p:extLst>
      <p:ext uri="{BB962C8B-B14F-4D97-AF65-F5344CB8AC3E}">
        <p14:creationId xmlns:p14="http://schemas.microsoft.com/office/powerpoint/2010/main" val="26887210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1860" y="630238"/>
            <a:ext cx="2916696" cy="1035050"/>
          </a:xfrm>
        </p:spPr>
        <p:txBody>
          <a:bodyPr/>
          <a:lstStyle/>
          <a:p>
            <a:r>
              <a:rPr lang="pl-PL" dirty="0" err="1"/>
              <a:t>Corrections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096619" cy="4176464"/>
          </a:xfrm>
          <a:prstGeom prst="rect">
            <a:avLst/>
          </a:prstGeom>
        </p:spPr>
      </p:pic>
      <p:pic>
        <p:nvPicPr>
          <p:cNvPr id="5" name="Picture 20" descr="Macintosh HD:Users:jaroslawfydrych:Desktop:untitled folder:Picture_2016-12-09_8-55-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0" b="10167"/>
          <a:stretch>
            <a:fillRect/>
          </a:stretch>
        </p:blipFill>
        <p:spPr bwMode="auto">
          <a:xfrm>
            <a:off x="1062100" y="2564904"/>
            <a:ext cx="3492388" cy="3187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21511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630238"/>
            <a:ext cx="6661112" cy="1035050"/>
          </a:xfrm>
        </p:spPr>
        <p:txBody>
          <a:bodyPr/>
          <a:lstStyle/>
          <a:p>
            <a:r>
              <a:rPr lang="pl-PL" dirty="0" err="1" smtClean="0"/>
              <a:t>Auxillary</a:t>
            </a:r>
            <a:r>
              <a:rPr lang="pl-PL" dirty="0" smtClean="0"/>
              <a:t> lines – </a:t>
            </a:r>
            <a:r>
              <a:rPr lang="pl-PL" dirty="0" err="1" smtClean="0"/>
              <a:t>general</a:t>
            </a:r>
            <a:r>
              <a:rPr lang="pl-PL" dirty="0" smtClean="0"/>
              <a:t> wiew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98963"/>
            <a:ext cx="8279904" cy="4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8376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1860" y="630238"/>
            <a:ext cx="2916696" cy="1035050"/>
          </a:xfrm>
        </p:spPr>
        <p:txBody>
          <a:bodyPr/>
          <a:lstStyle/>
          <a:p>
            <a:r>
              <a:rPr lang="pl-PL" dirty="0" err="1"/>
              <a:t>Corrections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25653" y="4738629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 size of the HP line flange in the interface to TICP should be DN15 instead of DN25 </a:t>
            </a:r>
            <a:endParaRPr lang="pl-PL" sz="1100" dirty="0"/>
          </a:p>
        </p:txBody>
      </p:sp>
      <p:pic>
        <p:nvPicPr>
          <p:cNvPr id="6" name="Picture 1" descr="Macintosh HD:Users:jaroslawfydrych:Documents:JF:03_CDS for Lund Test Stand 2:23_CDR_2017-01-11/12:03_ESS_Comments:Pictures of CDS-LTS2 and HP line model:Picture_2016-12-09_9-03-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t="12679" b="32500"/>
          <a:stretch>
            <a:fillRect/>
          </a:stretch>
        </p:blipFill>
        <p:spPr bwMode="auto">
          <a:xfrm>
            <a:off x="725653" y="2636912"/>
            <a:ext cx="4134379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28899"/>
            <a:ext cx="3888432" cy="37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359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1860" y="630238"/>
            <a:ext cx="3420380" cy="1035050"/>
          </a:xfrm>
        </p:spPr>
        <p:txBody>
          <a:bodyPr/>
          <a:lstStyle/>
          <a:p>
            <a:r>
              <a:rPr lang="pl-PL" dirty="0" err="1"/>
              <a:t>Clarifications</a:t>
            </a:r>
            <a:endParaRPr lang="pl-PL" dirty="0"/>
          </a:p>
        </p:txBody>
      </p:sp>
      <p:pic>
        <p:nvPicPr>
          <p:cNvPr id="6" name="Picture 24" descr="Macintosh HD:Users:jaroslawfydrych:Desktop:untitled folder:Picture_2016-12-09_9-09-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2636" b="10034"/>
          <a:stretch>
            <a:fillRect/>
          </a:stretch>
        </p:blipFill>
        <p:spPr bwMode="auto">
          <a:xfrm>
            <a:off x="899592" y="2220073"/>
            <a:ext cx="3996444" cy="22682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079612" y="4725144"/>
            <a:ext cx="38164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CV71 and PT71 </a:t>
            </a:r>
            <a:r>
              <a:rPr lang="pl-PL" sz="1100" dirty="0" err="1" smtClean="0"/>
              <a:t>were</a:t>
            </a:r>
            <a:r>
              <a:rPr lang="en-US" sz="1100" dirty="0" smtClean="0"/>
              <a:t> </a:t>
            </a:r>
            <a:r>
              <a:rPr lang="en-US" sz="1100" dirty="0"/>
              <a:t>missing in the 3D model (see Figure 10). The control valve connects the HP line with the SV relief line (refer to Figure 1 in ESS09915216R1.2</a:t>
            </a:r>
            <a:r>
              <a:rPr lang="en-US" sz="1100" dirty="0" smtClean="0"/>
              <a:t>)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501046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645683"/>
            <a:ext cx="4104456" cy="1035050"/>
          </a:xfrm>
        </p:spPr>
        <p:txBody>
          <a:bodyPr/>
          <a:lstStyle/>
          <a:p>
            <a:r>
              <a:rPr lang="pl-PL" dirty="0" err="1"/>
              <a:t>Clarifications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87057" y="5302369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There</a:t>
            </a:r>
            <a:r>
              <a:rPr lang="pl-PL" sz="1100" dirty="0" smtClean="0"/>
              <a:t> was</a:t>
            </a:r>
            <a:r>
              <a:rPr lang="en-US" sz="1100" dirty="0" smtClean="0"/>
              <a:t> </a:t>
            </a:r>
            <a:r>
              <a:rPr lang="en-US" sz="1100" dirty="0"/>
              <a:t>a lack of a pumping port onto the purge return line at the test stand bunker </a:t>
            </a:r>
            <a:endParaRPr lang="pl-PL" sz="1100" dirty="0"/>
          </a:p>
        </p:txBody>
      </p:sp>
      <p:pic>
        <p:nvPicPr>
          <p:cNvPr id="5" name="Picture 28" descr="Macintosh HD:Users:jaroslawfydrych:Desktop:untitled folder:Picture_2016-12-09_9-13-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r="37234" b="21114"/>
          <a:stretch>
            <a:fillRect/>
          </a:stretch>
        </p:blipFill>
        <p:spPr bwMode="auto">
          <a:xfrm>
            <a:off x="935596" y="2024844"/>
            <a:ext cx="3528392" cy="298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2741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95836" y="3429000"/>
            <a:ext cx="4261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err="1"/>
              <a:t>Thank</a:t>
            </a:r>
            <a:r>
              <a:rPr lang="pl-PL" sz="2800" b="1" dirty="0"/>
              <a:t> </a:t>
            </a:r>
            <a:r>
              <a:rPr lang="pl-PL" sz="2800" b="1" dirty="0" err="1"/>
              <a:t>you</a:t>
            </a:r>
            <a:r>
              <a:rPr lang="pl-PL" sz="2800" b="1" dirty="0"/>
              <a:t> for </a:t>
            </a:r>
            <a:r>
              <a:rPr lang="pl-PL" sz="2800" b="1" dirty="0" err="1"/>
              <a:t>attention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597470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659343"/>
            <a:ext cx="7812868" cy="1035050"/>
          </a:xfrm>
        </p:spPr>
        <p:txBody>
          <a:bodyPr/>
          <a:lstStyle/>
          <a:p>
            <a:r>
              <a:rPr lang="pl-PL" dirty="0" err="1" smtClean="0"/>
              <a:t>Aux</a:t>
            </a:r>
            <a:r>
              <a:rPr lang="pl-PL" dirty="0" smtClean="0"/>
              <a:t>. </a:t>
            </a:r>
            <a:r>
              <a:rPr lang="pl-PL" dirty="0"/>
              <a:t>Lines </a:t>
            </a:r>
            <a:r>
              <a:rPr lang="pl-PL" dirty="0" err="1"/>
              <a:t>without</a:t>
            </a:r>
            <a:r>
              <a:rPr lang="pl-PL" dirty="0"/>
              <a:t> </a:t>
            </a:r>
            <a:r>
              <a:rPr lang="pl-PL" dirty="0" err="1"/>
              <a:t>external</a:t>
            </a:r>
            <a:r>
              <a:rPr lang="pl-PL" dirty="0"/>
              <a:t> </a:t>
            </a:r>
            <a:r>
              <a:rPr lang="pl-PL" dirty="0" err="1"/>
              <a:t>frames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6" y="2432591"/>
            <a:ext cx="7781573" cy="3928108"/>
          </a:xfrm>
          <a:prstGeom prst="rect">
            <a:avLst/>
          </a:prstGeom>
        </p:spPr>
      </p:pic>
      <p:sp>
        <p:nvSpPr>
          <p:cNvPr id="6" name="AutoShape 3"/>
          <p:cNvSpPr>
            <a:spLocks/>
          </p:cNvSpPr>
          <p:nvPr/>
        </p:nvSpPr>
        <p:spPr bwMode="auto">
          <a:xfrm rot="4603702">
            <a:off x="5566396" y="1502616"/>
            <a:ext cx="282575" cy="2771148"/>
          </a:xfrm>
          <a:prstGeom prst="leftBrace">
            <a:avLst>
              <a:gd name="adj1" fmla="val 6404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535996" y="2294479"/>
            <a:ext cx="177482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Section I –suport type A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 rot="4427202">
            <a:off x="2754341" y="3149794"/>
            <a:ext cx="280987" cy="2871215"/>
          </a:xfrm>
          <a:prstGeom prst="leftBrace">
            <a:avLst>
              <a:gd name="adj1" fmla="val 6440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5271708">
            <a:off x="1726146" y="5503930"/>
            <a:ext cx="280987" cy="1467073"/>
          </a:xfrm>
          <a:prstGeom prst="leftBrace">
            <a:avLst>
              <a:gd name="adj1" fmla="val 325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ole tekstowe 2"/>
          <p:cNvSpPr txBox="1">
            <a:spLocks noChangeArrowheads="1"/>
          </p:cNvSpPr>
          <p:nvPr/>
        </p:nvSpPr>
        <p:spPr bwMode="auto">
          <a:xfrm>
            <a:off x="1723660" y="4059708"/>
            <a:ext cx="177482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Section II –suport type B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2"/>
          <p:cNvSpPr txBox="1">
            <a:spLocks noChangeArrowheads="1"/>
          </p:cNvSpPr>
          <p:nvPr/>
        </p:nvSpPr>
        <p:spPr bwMode="auto">
          <a:xfrm>
            <a:off x="1724888" y="6430434"/>
            <a:ext cx="1776412" cy="261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Section</a:t>
            </a:r>
            <a:r>
              <a:rPr kumimoji="0" lang="pl-PL" alt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III –suport </a:t>
            </a:r>
            <a:r>
              <a:rPr kumimoji="0" lang="pl-PL" alt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type</a:t>
            </a:r>
            <a:r>
              <a:rPr kumimoji="0" lang="pl-PL" alt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5109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31753" y="650876"/>
            <a:ext cx="4932920" cy="1035050"/>
          </a:xfrm>
        </p:spPr>
        <p:txBody>
          <a:bodyPr/>
          <a:lstStyle/>
          <a:p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supports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12" y="1829267"/>
            <a:ext cx="5869050" cy="4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153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11760" y="659343"/>
            <a:ext cx="4356484" cy="1035050"/>
          </a:xfrm>
        </p:spPr>
        <p:txBody>
          <a:bodyPr/>
          <a:lstStyle/>
          <a:p>
            <a:r>
              <a:rPr lang="pl-PL" dirty="0" err="1" smtClean="0"/>
              <a:t>Supports</a:t>
            </a:r>
            <a:r>
              <a:rPr lang="pl-PL" dirty="0" smtClean="0"/>
              <a:t> s</a:t>
            </a:r>
            <a:r>
              <a:rPr lang="en-US" dirty="0" smtClean="0"/>
              <a:t>c</a:t>
            </a:r>
            <a:r>
              <a:rPr lang="pl-PL" dirty="0" err="1" smtClean="0"/>
              <a:t>heme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69060"/>
            <a:ext cx="8144119" cy="1365592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H="1">
            <a:off x="1196008" y="3234101"/>
            <a:ext cx="1359768" cy="10441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3743908" y="3225635"/>
            <a:ext cx="2081055" cy="9594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7452320" y="3212191"/>
            <a:ext cx="1152128" cy="9728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159732" y="2842859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Sliding </a:t>
            </a:r>
            <a:r>
              <a:rPr lang="pl-PL" dirty="0" err="1" smtClean="0"/>
              <a:t>supports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336196" y="2825585"/>
            <a:ext cx="183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Fixed support</a:t>
            </a:r>
            <a:endParaRPr lang="pl-PL" dirty="0"/>
          </a:p>
        </p:txBody>
      </p:sp>
      <p:pic>
        <p:nvPicPr>
          <p:cNvPr id="1026" name="Obraz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8"/>
          <a:stretch/>
        </p:blipFill>
        <p:spPr bwMode="auto">
          <a:xfrm>
            <a:off x="3718404" y="5049180"/>
            <a:ext cx="3388828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089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5596" y="630238"/>
            <a:ext cx="7524836" cy="1035050"/>
          </a:xfrm>
        </p:spPr>
        <p:txBody>
          <a:bodyPr/>
          <a:lstStyle/>
          <a:p>
            <a:r>
              <a:rPr lang="en-US" dirty="0"/>
              <a:t>Fixed and sliding support - design</a:t>
            </a:r>
            <a:endParaRPr lang="pl-PL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2088"/>
            <a:ext cx="4072952" cy="306516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667331"/>
            <a:ext cx="4030771" cy="302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90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Special design of the </a:t>
            </a:r>
            <a:r>
              <a:rPr lang="pl-PL" dirty="0" err="1" smtClean="0"/>
              <a:t>supports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59429" y="6396335"/>
            <a:ext cx="7886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External</a:t>
            </a:r>
            <a:r>
              <a:rPr lang="pl-PL" dirty="0" smtClean="0"/>
              <a:t> support in the </a:t>
            </a:r>
            <a:r>
              <a:rPr lang="pl-PL" dirty="0" err="1" smtClean="0"/>
              <a:t>bunker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2646289"/>
            <a:ext cx="4287318" cy="25202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2636913"/>
            <a:ext cx="3923990" cy="28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150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33943"/>
            <a:ext cx="6948772" cy="1035050"/>
          </a:xfrm>
        </p:spPr>
        <p:txBody>
          <a:bodyPr/>
          <a:lstStyle/>
          <a:p>
            <a:r>
              <a:rPr lang="pl-PL" dirty="0" smtClean="0"/>
              <a:t>Special design of the </a:t>
            </a:r>
            <a:r>
              <a:rPr lang="pl-PL" dirty="0" err="1" smtClean="0"/>
              <a:t>supports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619672" y="6396335"/>
            <a:ext cx="550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err="1" smtClean="0"/>
              <a:t>External</a:t>
            </a:r>
            <a:r>
              <a:rPr lang="pl-PL" dirty="0" smtClean="0"/>
              <a:t> support in </a:t>
            </a:r>
            <a:r>
              <a:rPr lang="pl-PL" dirty="0" err="1" smtClean="0"/>
              <a:t>vicinity</a:t>
            </a:r>
            <a:r>
              <a:rPr lang="pl-PL" dirty="0" smtClean="0"/>
              <a:t> of </a:t>
            </a:r>
            <a:r>
              <a:rPr lang="en-US" dirty="0" smtClean="0"/>
              <a:t>the </a:t>
            </a:r>
            <a:r>
              <a:rPr lang="pl-PL" dirty="0" err="1" smtClean="0"/>
              <a:t>warm</a:t>
            </a:r>
            <a:r>
              <a:rPr lang="pl-PL" dirty="0" smtClean="0"/>
              <a:t> pipes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33" y="2060848"/>
            <a:ext cx="488560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8841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630238"/>
            <a:ext cx="6805128" cy="1035050"/>
          </a:xfrm>
        </p:spPr>
        <p:txBody>
          <a:bodyPr/>
          <a:lstStyle/>
          <a:p>
            <a:r>
              <a:rPr lang="en-US" dirty="0"/>
              <a:t>He line and its Vacuum shield</a:t>
            </a:r>
            <a:endParaRPr lang="pl-PL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2" y="1898830"/>
            <a:ext cx="4352978" cy="428447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37019"/>
            <a:ext cx="3182429" cy="295232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4"/>
            <a:ext cx="3391086" cy="202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73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FFEBD5"/>
      </a:dk2>
      <a:lt2>
        <a:srgbClr val="78120A"/>
      </a:lt2>
      <a:accent1>
        <a:srgbClr val="E32213"/>
      </a:accent1>
      <a:accent2>
        <a:srgbClr val="FFD3A1"/>
      </a:accent2>
      <a:accent3>
        <a:srgbClr val="FFFFFF"/>
      </a:accent3>
      <a:accent4>
        <a:srgbClr val="000000"/>
      </a:accent4>
      <a:accent5>
        <a:srgbClr val="EFABAA"/>
      </a:accent5>
      <a:accent6>
        <a:srgbClr val="E7BF91"/>
      </a:accent6>
      <a:hlink>
        <a:srgbClr val="FFD9AF"/>
      </a:hlink>
      <a:folHlink>
        <a:srgbClr val="FFB25D"/>
      </a:folHlink>
    </a:clrScheme>
    <a:fontScheme name="1_Projekt domyślny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FFEBD5"/>
        </a:dk2>
        <a:lt2>
          <a:srgbClr val="78120A"/>
        </a:lt2>
        <a:accent1>
          <a:srgbClr val="E32213"/>
        </a:accent1>
        <a:accent2>
          <a:srgbClr val="FFD3A1"/>
        </a:accent2>
        <a:accent3>
          <a:srgbClr val="FFFFFF"/>
        </a:accent3>
        <a:accent4>
          <a:srgbClr val="000000"/>
        </a:accent4>
        <a:accent5>
          <a:srgbClr val="EFABAA"/>
        </a:accent5>
        <a:accent6>
          <a:srgbClr val="E7BF91"/>
        </a:accent6>
        <a:hlink>
          <a:srgbClr val="FFD9AF"/>
        </a:hlink>
        <a:folHlink>
          <a:srgbClr val="FFB2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281</Words>
  <Application>Microsoft Office PowerPoint</Application>
  <PresentationFormat>Pokaz na ekranie (4:3)</PresentationFormat>
  <Paragraphs>56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1_Projekt domyślny</vt:lpstr>
      <vt:lpstr>Auxiliary lines – Design overview</vt:lpstr>
      <vt:lpstr>Auxillary lines – general wiew</vt:lpstr>
      <vt:lpstr>Aux. Lines without external frames</vt:lpstr>
      <vt:lpstr>External supports</vt:lpstr>
      <vt:lpstr>Supports scheme</vt:lpstr>
      <vt:lpstr>Fixed and sliding support - design</vt:lpstr>
      <vt:lpstr>Special design of the supports </vt:lpstr>
      <vt:lpstr>Special design of the supports </vt:lpstr>
      <vt:lpstr>He line and its Vacuum shield</vt:lpstr>
      <vt:lpstr>He line’s supports</vt:lpstr>
      <vt:lpstr>He line’s supports</vt:lpstr>
      <vt:lpstr>He line’s supports</vt:lpstr>
      <vt:lpstr>Interconnection points</vt:lpstr>
      <vt:lpstr>Interconnection points</vt:lpstr>
      <vt:lpstr>External frames - fixation</vt:lpstr>
      <vt:lpstr>External frames - fixation</vt:lpstr>
      <vt:lpstr>External frames - fixation</vt:lpstr>
      <vt:lpstr>External frames - fixation</vt:lpstr>
      <vt:lpstr>Corrections</vt:lpstr>
      <vt:lpstr>Corrections</vt:lpstr>
      <vt:lpstr>Clarifications</vt:lpstr>
      <vt:lpstr>Clarifications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rumburak</dc:creator>
  <cp:lastModifiedBy>Janusz</cp:lastModifiedBy>
  <cp:revision>153</cp:revision>
  <dcterms:created xsi:type="dcterms:W3CDTF">2004-06-16T08:22:15Z</dcterms:created>
  <dcterms:modified xsi:type="dcterms:W3CDTF">2017-01-11T10:56:59Z</dcterms:modified>
</cp:coreProperties>
</file>