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asek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2425"/>
            <a:ext cx="165576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5763" y="1628775"/>
            <a:ext cx="7524750" cy="5229225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15" descr="logotwyp pwr eng pozi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8899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73250" y="2130425"/>
            <a:ext cx="7089775" cy="20193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73250" y="5697538"/>
            <a:ext cx="7089775" cy="900112"/>
          </a:xfrm>
        </p:spPr>
        <p:txBody>
          <a:bodyPr anchor="b"/>
          <a:lstStyle>
            <a:lvl1pPr marL="0" indent="0" algn="ctr">
              <a:buFontTx/>
              <a:buNone/>
              <a:defRPr sz="2000">
                <a:solidFill>
                  <a:srgbClr val="FFD3A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31025" y="630238"/>
            <a:ext cx="2105025" cy="6111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11188" y="630238"/>
            <a:ext cx="6167437" cy="611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188" y="1881188"/>
            <a:ext cx="413543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99025" y="1881188"/>
            <a:ext cx="4137025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03238" y="481013"/>
            <a:ext cx="8640762" cy="1292225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flipH="1">
            <a:off x="0" y="1773238"/>
            <a:ext cx="503238" cy="5084762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30238"/>
            <a:ext cx="84248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81188"/>
            <a:ext cx="84248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pic>
        <p:nvPicPr>
          <p:cNvPr id="1030" name="Picture 16" descr="logotwyp pwr eng pozio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7463"/>
            <a:ext cx="27035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</a:t>
            </a:r>
            <a:r>
              <a:rPr lang="pl-PL" dirty="0" smtClean="0"/>
              <a:t>DS-LTS2</a:t>
            </a:r>
            <a:r>
              <a:rPr lang="en-US" dirty="0" smtClean="0"/>
              <a:t> thermo-mechanical </a:t>
            </a:r>
            <a:r>
              <a:rPr lang="en-US" dirty="0"/>
              <a:t>analysis results </a:t>
            </a:r>
            <a:endParaRPr lang="pl-PL" dirty="0" smtClean="0"/>
          </a:p>
        </p:txBody>
      </p:sp>
      <p:sp>
        <p:nvSpPr>
          <p:cNvPr id="13315" name="pole tekstowe 1"/>
          <p:cNvSpPr txBox="1">
            <a:spLocks noChangeArrowheads="1"/>
          </p:cNvSpPr>
          <p:nvPr/>
        </p:nvSpPr>
        <p:spPr bwMode="auto">
          <a:xfrm>
            <a:off x="3527425" y="4400550"/>
            <a:ext cx="38528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>
                <a:solidFill>
                  <a:srgbClr val="FFD3A1"/>
                </a:solidFill>
              </a:rPr>
              <a:t>Janusz Skrzypacz</a:t>
            </a:r>
          </a:p>
          <a:p>
            <a:pPr algn="ctr"/>
            <a:endParaRPr lang="pl-PL" b="1" dirty="0">
              <a:solidFill>
                <a:srgbClr val="FFD3A1"/>
              </a:solidFill>
            </a:endParaRPr>
          </a:p>
          <a:p>
            <a:pPr algn="ctr"/>
            <a:r>
              <a:rPr lang="pl-PL" b="1" dirty="0">
                <a:solidFill>
                  <a:srgbClr val="FFD3A1"/>
                </a:solidFill>
              </a:rPr>
              <a:t>Jarosław </a:t>
            </a:r>
            <a:r>
              <a:rPr lang="pl-PL" b="1" dirty="0" smtClean="0">
                <a:solidFill>
                  <a:srgbClr val="FFD3A1"/>
                </a:solidFill>
              </a:rPr>
              <a:t>Poliński</a:t>
            </a:r>
          </a:p>
          <a:p>
            <a:pPr algn="ctr"/>
            <a:r>
              <a:rPr lang="pl-PL" b="1" dirty="0" err="1" smtClean="0">
                <a:solidFill>
                  <a:srgbClr val="FFD3A1"/>
                </a:solidFill>
              </a:rPr>
              <a:t>Przemyslaw</a:t>
            </a:r>
            <a:r>
              <a:rPr lang="pl-PL" b="1" smtClean="0">
                <a:solidFill>
                  <a:srgbClr val="FFD3A1"/>
                </a:solidFill>
              </a:rPr>
              <a:t> Jaszak</a:t>
            </a:r>
            <a:endParaRPr lang="pl-PL" b="1" dirty="0">
              <a:solidFill>
                <a:srgbClr val="FFD3A1"/>
              </a:solidFill>
            </a:endParaRPr>
          </a:p>
          <a:p>
            <a:pPr algn="ctr"/>
            <a:r>
              <a:rPr lang="pl-PL" b="1" dirty="0">
                <a:solidFill>
                  <a:srgbClr val="FFD3A1"/>
                </a:solidFill>
              </a:rPr>
              <a:t>Maciej </a:t>
            </a:r>
            <a:r>
              <a:rPr lang="pl-PL" b="1" dirty="0" err="1">
                <a:solidFill>
                  <a:srgbClr val="FFD3A1"/>
                </a:solidFill>
              </a:rPr>
              <a:t>Chorowski</a:t>
            </a:r>
            <a:endParaRPr lang="en-US" b="1" dirty="0">
              <a:solidFill>
                <a:srgbClr val="FFD3A1"/>
              </a:solidFill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676400" y="6165850"/>
            <a:ext cx="7467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pl-PL" dirty="0" smtClean="0">
                <a:solidFill>
                  <a:srgbClr val="FFD3A1"/>
                </a:solidFill>
              </a:rPr>
              <a:t>Critical</a:t>
            </a:r>
            <a:r>
              <a:rPr lang="en-US" dirty="0" smtClean="0">
                <a:solidFill>
                  <a:srgbClr val="FFD3A1"/>
                </a:solidFill>
              </a:rPr>
              <a:t> </a:t>
            </a:r>
            <a:r>
              <a:rPr lang="en-US" dirty="0">
                <a:solidFill>
                  <a:srgbClr val="FFD3A1"/>
                </a:solidFill>
              </a:rPr>
              <a:t>Design Review Meeting, </a:t>
            </a:r>
            <a:r>
              <a:rPr lang="pl-PL" dirty="0" smtClean="0">
                <a:solidFill>
                  <a:srgbClr val="FFD3A1"/>
                </a:solidFill>
              </a:rPr>
              <a:t>11-12</a:t>
            </a:r>
            <a:r>
              <a:rPr lang="en-US" dirty="0" smtClean="0">
                <a:solidFill>
                  <a:srgbClr val="FFD3A1"/>
                </a:solidFill>
              </a:rPr>
              <a:t> </a:t>
            </a:r>
            <a:r>
              <a:rPr lang="pl-PL" dirty="0" smtClean="0">
                <a:solidFill>
                  <a:srgbClr val="FFD3A1"/>
                </a:solidFill>
              </a:rPr>
              <a:t>January</a:t>
            </a:r>
            <a:r>
              <a:rPr lang="en-US" dirty="0" smtClean="0">
                <a:solidFill>
                  <a:srgbClr val="FFD3A1"/>
                </a:solidFill>
              </a:rPr>
              <a:t> 201</a:t>
            </a:r>
            <a:r>
              <a:rPr lang="pl-PL" dirty="0" smtClean="0">
                <a:solidFill>
                  <a:srgbClr val="FFD3A1"/>
                </a:solidFill>
              </a:rPr>
              <a:t>7</a:t>
            </a:r>
            <a:r>
              <a:rPr lang="en-US" dirty="0" smtClean="0">
                <a:solidFill>
                  <a:srgbClr val="FFD3A1"/>
                </a:solidFill>
              </a:rPr>
              <a:t>, </a:t>
            </a:r>
            <a:r>
              <a:rPr lang="pl-PL" dirty="0" err="1" smtClean="0">
                <a:solidFill>
                  <a:srgbClr val="FFD3A1"/>
                </a:solidFill>
              </a:rPr>
              <a:t>Wroclaw</a:t>
            </a:r>
            <a:r>
              <a:rPr lang="pl-PL" dirty="0" smtClean="0">
                <a:solidFill>
                  <a:srgbClr val="FFD3A1"/>
                </a:solidFill>
              </a:rPr>
              <a:t>, Poland</a:t>
            </a:r>
            <a:endParaRPr lang="en-US" dirty="0">
              <a:solidFill>
                <a:srgbClr val="FFD3A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Outer </a:t>
            </a:r>
            <a:r>
              <a:rPr lang="pl-PL" dirty="0" err="1"/>
              <a:t>Jacket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analysis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13504"/>
              </p:ext>
            </p:extLst>
          </p:nvPr>
        </p:nvGraphicFramePr>
        <p:xfrm>
          <a:off x="596304" y="2420888"/>
          <a:ext cx="3975912" cy="2057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76094"/>
                <a:gridCol w="2237993"/>
                <a:gridCol w="1261825"/>
              </a:tblGrid>
              <a:tr h="21653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Parameter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Outer Jacket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300/250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P</a:t>
                      </a:r>
                      <a:r>
                        <a:rPr lang="en-US" sz="1200" dirty="0" err="1" smtClean="0">
                          <a:effectLst/>
                        </a:rPr>
                        <a:t>ressure</a:t>
                      </a:r>
                      <a:r>
                        <a:rPr lang="en-US" sz="1200" dirty="0" smtClean="0">
                          <a:effectLst/>
                        </a:rPr>
                        <a:t> [</a:t>
                      </a:r>
                      <a:r>
                        <a:rPr lang="en-US" sz="1200" dirty="0">
                          <a:effectLst/>
                        </a:rPr>
                        <a:t>bar]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-1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Temperature [K]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293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Continuous load kg/m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Max. sustained stress s</a:t>
                      </a:r>
                      <a:r>
                        <a:rPr lang="pl-PL" sz="1200" baseline="-25000">
                          <a:effectLst/>
                        </a:rPr>
                        <a:t>1</a:t>
                      </a:r>
                      <a:r>
                        <a:rPr lang="pl-PL" sz="1200">
                          <a:effectLst/>
                        </a:rPr>
                        <a:t> [MPa]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55.1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Max. expansion stress s</a:t>
                      </a:r>
                      <a:r>
                        <a:rPr lang="pl-PL" sz="1200" baseline="-25000">
                          <a:effectLst/>
                        </a:rPr>
                        <a:t>3</a:t>
                      </a:r>
                      <a:r>
                        <a:rPr lang="pl-PL" sz="1200">
                          <a:effectLst/>
                        </a:rPr>
                        <a:t> [MPa]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Max. s</a:t>
                      </a:r>
                      <a:r>
                        <a:rPr lang="pl-PL" sz="1200" baseline="-25000">
                          <a:effectLst/>
                        </a:rPr>
                        <a:t>4</a:t>
                      </a:r>
                      <a:r>
                        <a:rPr lang="pl-PL" sz="1200">
                          <a:effectLst/>
                        </a:rPr>
                        <a:t> = (s</a:t>
                      </a:r>
                      <a:r>
                        <a:rPr lang="pl-PL" sz="1200" baseline="-25000">
                          <a:effectLst/>
                        </a:rPr>
                        <a:t>1</a:t>
                      </a:r>
                      <a:r>
                        <a:rPr lang="pl-PL" sz="1200">
                          <a:effectLst/>
                        </a:rPr>
                        <a:t>+s</a:t>
                      </a:r>
                      <a:r>
                        <a:rPr lang="pl-PL" sz="1200" baseline="-25000">
                          <a:effectLst/>
                        </a:rPr>
                        <a:t>3</a:t>
                      </a:r>
                      <a:r>
                        <a:rPr lang="pl-PL" sz="1200">
                          <a:effectLst/>
                        </a:rPr>
                        <a:t>) [MPa]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55.1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Max bellows movement [mm]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0.9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861849" y="1952836"/>
            <a:ext cx="8281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/>
              <a:t>LC1 - normal operating </a:t>
            </a:r>
            <a:r>
              <a:rPr lang="en-GB" b="1" dirty="0" smtClean="0"/>
              <a:t>conditions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717069"/>
              </p:ext>
            </p:extLst>
          </p:nvPr>
        </p:nvGraphicFramePr>
        <p:xfrm>
          <a:off x="3707905" y="4545126"/>
          <a:ext cx="5436095" cy="22869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76585"/>
                <a:gridCol w="776585"/>
                <a:gridCol w="776585"/>
                <a:gridCol w="776585"/>
                <a:gridCol w="776585"/>
                <a:gridCol w="776585"/>
                <a:gridCol w="776585"/>
              </a:tblGrid>
              <a:tr h="285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Node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r>
                        <a:rPr lang="en-US" sz="1200" baseline="-25000">
                          <a:effectLst/>
                        </a:rPr>
                        <a:t>x</a:t>
                      </a:r>
                      <a:r>
                        <a:rPr lang="en-US" sz="1200">
                          <a:effectLst/>
                        </a:rPr>
                        <a:t> [N]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r>
                        <a:rPr lang="en-US" sz="1200" baseline="-25000">
                          <a:effectLst/>
                        </a:rPr>
                        <a:t>y</a:t>
                      </a:r>
                      <a:r>
                        <a:rPr lang="en-US" sz="1200">
                          <a:effectLst/>
                        </a:rPr>
                        <a:t> [N]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r>
                        <a:rPr lang="en-US" sz="1200" baseline="-25000">
                          <a:effectLst/>
                        </a:rPr>
                        <a:t>z</a:t>
                      </a:r>
                      <a:r>
                        <a:rPr lang="en-US" sz="1200">
                          <a:effectLst/>
                        </a:rPr>
                        <a:t> [N]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r>
                        <a:rPr lang="en-US" sz="1200" baseline="-25000">
                          <a:effectLst/>
                        </a:rPr>
                        <a:t>x</a:t>
                      </a:r>
                      <a:r>
                        <a:rPr lang="en-US" sz="1200">
                          <a:effectLst/>
                        </a:rPr>
                        <a:t> [Nm]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r>
                        <a:rPr lang="en-US" sz="1200" baseline="-25000">
                          <a:effectLst/>
                        </a:rPr>
                        <a:t>y</a:t>
                      </a:r>
                      <a:r>
                        <a:rPr lang="en-US" sz="1200">
                          <a:effectLst/>
                        </a:rPr>
                        <a:t> [Nm]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r>
                        <a:rPr lang="en-US" sz="1200" baseline="-25000">
                          <a:effectLst/>
                        </a:rPr>
                        <a:t>z</a:t>
                      </a:r>
                      <a:r>
                        <a:rPr lang="en-US" sz="1200">
                          <a:effectLst/>
                        </a:rPr>
                        <a:t> [Nm]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5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-297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-1589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-285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-799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-345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-1306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475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-1241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-129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-127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-1793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470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1563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586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-1968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-940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-1294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-607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-606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-161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-227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699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2779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1113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-916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-213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568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-619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2544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10957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-2812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-16736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4718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5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4700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-14295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-337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3662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Outer </a:t>
            </a:r>
            <a:r>
              <a:rPr lang="pl-PL" dirty="0" err="1" smtClean="0"/>
              <a:t>Jacket</a:t>
            </a:r>
            <a:r>
              <a:rPr lang="pl-PL" dirty="0" smtClean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61849" y="1952836"/>
            <a:ext cx="8281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 smtClean="0"/>
              <a:t>LC</a:t>
            </a:r>
            <a:r>
              <a:rPr lang="pl-PL" b="1" dirty="0" smtClean="0"/>
              <a:t>2</a:t>
            </a:r>
            <a:r>
              <a:rPr lang="en-GB" b="1" dirty="0" smtClean="0"/>
              <a:t> – </a:t>
            </a:r>
            <a:r>
              <a:rPr lang="pl-PL" b="1" dirty="0" err="1" smtClean="0"/>
              <a:t>failure</a:t>
            </a:r>
            <a:r>
              <a:rPr lang="pl-PL" b="1" dirty="0" smtClean="0"/>
              <a:t> </a:t>
            </a:r>
            <a:r>
              <a:rPr lang="en-GB" b="1" dirty="0" smtClean="0"/>
              <a:t>conditions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34153"/>
              </p:ext>
            </p:extLst>
          </p:nvPr>
        </p:nvGraphicFramePr>
        <p:xfrm>
          <a:off x="611188" y="2384782"/>
          <a:ext cx="4500872" cy="2057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38955"/>
                <a:gridCol w="2533487"/>
                <a:gridCol w="14284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No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Parameter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Outer Jacket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DN 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250/300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 pressure of </a:t>
                      </a:r>
                      <a:r>
                        <a:rPr lang="en-US" sz="1200" dirty="0" err="1">
                          <a:effectLst/>
                        </a:rPr>
                        <a:t>savety</a:t>
                      </a:r>
                      <a:r>
                        <a:rPr lang="en-US" sz="1200" dirty="0">
                          <a:effectLst/>
                        </a:rPr>
                        <a:t> valve [</a:t>
                      </a:r>
                      <a:r>
                        <a:rPr lang="en-US" sz="1200" dirty="0" err="1">
                          <a:effectLst/>
                        </a:rPr>
                        <a:t>barg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0.5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effectLst/>
                        </a:rPr>
                        <a:t>Temperature</a:t>
                      </a:r>
                      <a:r>
                        <a:rPr lang="pl-PL" sz="1200" dirty="0">
                          <a:effectLst/>
                        </a:rPr>
                        <a:t> [K]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223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Continuous load kg/m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Max. sustained stress s</a:t>
                      </a:r>
                      <a:r>
                        <a:rPr lang="pl-PL" sz="1200" baseline="-25000">
                          <a:effectLst/>
                        </a:rPr>
                        <a:t>1</a:t>
                      </a:r>
                      <a:r>
                        <a:rPr lang="pl-PL" sz="1200">
                          <a:effectLst/>
                        </a:rPr>
                        <a:t> [MPa]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26.21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Max. expansion stress s</a:t>
                      </a:r>
                      <a:r>
                        <a:rPr lang="pl-PL" sz="1200" baseline="-25000">
                          <a:effectLst/>
                        </a:rPr>
                        <a:t>3</a:t>
                      </a:r>
                      <a:r>
                        <a:rPr lang="pl-PL" sz="1200">
                          <a:effectLst/>
                        </a:rPr>
                        <a:t> [MPa]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114.7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Max. s</a:t>
                      </a:r>
                      <a:r>
                        <a:rPr lang="pl-PL" sz="1200" baseline="-25000">
                          <a:effectLst/>
                        </a:rPr>
                        <a:t>4</a:t>
                      </a:r>
                      <a:r>
                        <a:rPr lang="pl-PL" sz="1200">
                          <a:effectLst/>
                        </a:rPr>
                        <a:t> (s</a:t>
                      </a:r>
                      <a:r>
                        <a:rPr lang="pl-PL" sz="1200" baseline="-25000">
                          <a:effectLst/>
                        </a:rPr>
                        <a:t>1</a:t>
                      </a:r>
                      <a:r>
                        <a:rPr lang="pl-PL" sz="1200">
                          <a:effectLst/>
                        </a:rPr>
                        <a:t>+s</a:t>
                      </a:r>
                      <a:r>
                        <a:rPr lang="pl-PL" sz="1200" baseline="-25000">
                          <a:effectLst/>
                        </a:rPr>
                        <a:t>3</a:t>
                      </a:r>
                      <a:r>
                        <a:rPr lang="pl-PL" sz="1200">
                          <a:effectLst/>
                        </a:rPr>
                        <a:t>) [MPa]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116.3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Max bellows movement [mm]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54308"/>
              </p:ext>
            </p:extLst>
          </p:nvPr>
        </p:nvGraphicFramePr>
        <p:xfrm>
          <a:off x="4139952" y="4617128"/>
          <a:ext cx="5004048" cy="224087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14864"/>
                <a:gridCol w="714864"/>
                <a:gridCol w="714864"/>
                <a:gridCol w="714864"/>
                <a:gridCol w="714864"/>
                <a:gridCol w="714864"/>
                <a:gridCol w="714864"/>
              </a:tblGrid>
              <a:tr h="280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Node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r>
                        <a:rPr lang="en-US" sz="1200" baseline="-25000">
                          <a:effectLst/>
                        </a:rPr>
                        <a:t>x</a:t>
                      </a:r>
                      <a:r>
                        <a:rPr lang="en-US" sz="1200">
                          <a:effectLst/>
                        </a:rPr>
                        <a:t> [N]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r>
                        <a:rPr lang="en-US" sz="1200" baseline="-25000">
                          <a:effectLst/>
                        </a:rPr>
                        <a:t>y</a:t>
                      </a:r>
                      <a:r>
                        <a:rPr lang="en-US" sz="1200">
                          <a:effectLst/>
                        </a:rPr>
                        <a:t> [N]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r>
                        <a:rPr lang="en-US" sz="1200" baseline="-25000">
                          <a:effectLst/>
                        </a:rPr>
                        <a:t>z</a:t>
                      </a:r>
                      <a:r>
                        <a:rPr lang="en-US" sz="1200">
                          <a:effectLst/>
                        </a:rPr>
                        <a:t> [N]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r>
                        <a:rPr lang="en-US" sz="1200" baseline="-25000">
                          <a:effectLst/>
                        </a:rPr>
                        <a:t>x</a:t>
                      </a:r>
                      <a:r>
                        <a:rPr lang="en-US" sz="1200">
                          <a:effectLst/>
                        </a:rPr>
                        <a:t> [Nm]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r>
                        <a:rPr lang="en-US" sz="1200" baseline="-25000">
                          <a:effectLst/>
                        </a:rPr>
                        <a:t>y</a:t>
                      </a:r>
                      <a:r>
                        <a:rPr lang="en-US" sz="1200">
                          <a:effectLst/>
                        </a:rPr>
                        <a:t> [Nm]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r>
                        <a:rPr lang="en-US" sz="1200" baseline="-25000">
                          <a:effectLst/>
                        </a:rPr>
                        <a:t>z</a:t>
                      </a:r>
                      <a:r>
                        <a:rPr lang="en-US" sz="1200">
                          <a:effectLst/>
                        </a:rPr>
                        <a:t> [Nm]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0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986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5874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10966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-8739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1716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-491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0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-15045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-5294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-13796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8358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-10512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1966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0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470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14806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7636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-16092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5954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365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2059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0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-17019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-7658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13518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-7082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10817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3866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0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699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12933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24631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-12065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-9400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9430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13654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0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-15314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-6044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-2234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8002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704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-2048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80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4700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-107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7030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-321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-41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75159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Outer </a:t>
            </a:r>
            <a:r>
              <a:rPr lang="pl-PL" dirty="0" err="1"/>
              <a:t>Jacket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analysis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188" y="3032957"/>
            <a:ext cx="8424862" cy="2376264"/>
          </a:xfrm>
        </p:spPr>
        <p:txBody>
          <a:bodyPr/>
          <a:lstStyle/>
          <a:p>
            <a:r>
              <a:rPr lang="en-US" sz="2000" dirty="0" smtClean="0"/>
              <a:t>In </a:t>
            </a:r>
            <a:r>
              <a:rPr lang="en-US" sz="2000" dirty="0"/>
              <a:t>both analyzed load cases the maximal sustained and expansion stresses in the outer jacket are lower than allowable </a:t>
            </a:r>
            <a:r>
              <a:rPr lang="en-US" sz="2000" dirty="0" smtClean="0"/>
              <a:t>one</a:t>
            </a:r>
            <a:r>
              <a:rPr lang="pl-PL" sz="2000" dirty="0" smtClean="0"/>
              <a:t>s</a:t>
            </a:r>
            <a:r>
              <a:rPr lang="en-US" sz="2000" dirty="0" smtClean="0"/>
              <a:t>.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forces in the interface points are lower than specified by ESS.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forces and moments </a:t>
            </a:r>
            <a:r>
              <a:rPr lang="en-US" sz="2000" dirty="0" smtClean="0"/>
              <a:t>act</a:t>
            </a:r>
            <a:r>
              <a:rPr lang="pl-PL" sz="2000" dirty="0" err="1" smtClean="0"/>
              <a:t>ing</a:t>
            </a:r>
            <a:r>
              <a:rPr lang="en-US" sz="2000" dirty="0" smtClean="0"/>
              <a:t> on</a:t>
            </a:r>
            <a:r>
              <a:rPr lang="pl-PL" sz="2000" dirty="0" smtClean="0"/>
              <a:t> the</a:t>
            </a:r>
            <a:r>
              <a:rPr lang="en-US" sz="2000" dirty="0" smtClean="0"/>
              <a:t> </a:t>
            </a:r>
            <a:r>
              <a:rPr lang="en-US" sz="2000" dirty="0"/>
              <a:t>outer jacket supports have significant </a:t>
            </a:r>
            <a:r>
              <a:rPr lang="en-US" sz="2000" dirty="0" smtClean="0"/>
              <a:t>values</a:t>
            </a:r>
            <a:r>
              <a:rPr lang="pl-PL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so that they require </a:t>
            </a:r>
            <a:r>
              <a:rPr lang="pl-PL" sz="2000" dirty="0" smtClean="0"/>
              <a:t>a </a:t>
            </a:r>
            <a:r>
              <a:rPr lang="en-US" sz="2000" dirty="0" smtClean="0"/>
              <a:t>strong</a:t>
            </a:r>
            <a:r>
              <a:rPr lang="pl-PL" sz="2000" dirty="0" smtClean="0"/>
              <a:t> </a:t>
            </a:r>
            <a:r>
              <a:rPr lang="pl-PL" sz="2000" dirty="0" err="1" smtClean="0"/>
              <a:t>support</a:t>
            </a:r>
            <a:r>
              <a:rPr lang="en-US" sz="2000" dirty="0" smtClean="0"/>
              <a:t> </a:t>
            </a:r>
            <a:r>
              <a:rPr lang="en-US" sz="2000" dirty="0"/>
              <a:t>structure. </a:t>
            </a:r>
            <a:endParaRPr lang="pl-PL" sz="2000" dirty="0" smtClean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668209" y="2060848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Summar</a:t>
            </a:r>
            <a:r>
              <a:rPr lang="pl-PL" sz="2800" b="1" dirty="0" smtClean="0"/>
              <a:t>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5974703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S_Internal_fixed_suppo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15195" r="5050" b="4051"/>
          <a:stretch/>
        </p:blipFill>
        <p:spPr bwMode="auto">
          <a:xfrm>
            <a:off x="503549" y="1808820"/>
            <a:ext cx="3096344" cy="239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</a:t>
            </a:r>
            <a:r>
              <a:rPr lang="en-US" dirty="0" err="1" smtClean="0"/>
              <a:t>ixed</a:t>
            </a:r>
            <a:r>
              <a:rPr lang="en-US" dirty="0" smtClean="0"/>
              <a:t> </a:t>
            </a:r>
            <a:r>
              <a:rPr lang="en-US" dirty="0"/>
              <a:t>support 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02821"/>
              </p:ext>
            </p:extLst>
          </p:nvPr>
        </p:nvGraphicFramePr>
        <p:xfrm>
          <a:off x="3023825" y="4207440"/>
          <a:ext cx="6012225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957"/>
                <a:gridCol w="1088949"/>
                <a:gridCol w="1230319"/>
              </a:tblGrid>
              <a:tr h="370840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LC2 – </a:t>
                      </a:r>
                      <a:r>
                        <a:rPr lang="pl-PL" sz="1400" dirty="0" err="1" smtClean="0"/>
                        <a:t>normal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operating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conditions</a:t>
                      </a:r>
                      <a:endParaRPr lang="pl-PL" sz="1400" dirty="0" smtClean="0"/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120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1.24</a:t>
                      </a:r>
                      <a:endParaRPr lang="pl-PL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LC3 - </a:t>
                      </a:r>
                      <a:r>
                        <a:rPr lang="pl-PL" sz="1400" dirty="0" err="1" smtClean="0"/>
                        <a:t>mechanical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loads</a:t>
                      </a:r>
                      <a:r>
                        <a:rPr lang="pl-PL" sz="1400" dirty="0" smtClean="0"/>
                        <a:t> for LC2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114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0.85</a:t>
                      </a:r>
                      <a:endParaRPr lang="pl-PL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LC4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51.65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0.218</a:t>
                      </a:r>
                      <a:endParaRPr lang="pl-PL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93413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</a:t>
            </a:r>
            <a:r>
              <a:rPr lang="en-US" dirty="0" err="1" smtClean="0"/>
              <a:t>ixed</a:t>
            </a:r>
            <a:r>
              <a:rPr lang="en-US" dirty="0" smtClean="0"/>
              <a:t> </a:t>
            </a:r>
            <a:r>
              <a:rPr lang="en-US" dirty="0"/>
              <a:t>support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1188" y="1880828"/>
            <a:ext cx="842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Examples</a:t>
            </a:r>
            <a:r>
              <a:rPr lang="pl-PL" b="1" dirty="0" smtClean="0"/>
              <a:t> of the </a:t>
            </a:r>
            <a:r>
              <a:rPr lang="pl-PL" b="1" dirty="0" err="1" smtClean="0"/>
              <a:t>calculation</a:t>
            </a:r>
            <a:r>
              <a:rPr lang="pl-PL" b="1" dirty="0" smtClean="0"/>
              <a:t> </a:t>
            </a:r>
            <a:r>
              <a:rPr lang="pl-PL" b="1" dirty="0" err="1" smtClean="0"/>
              <a:t>results</a:t>
            </a:r>
            <a:r>
              <a:rPr lang="pl-PL" b="1" dirty="0" smtClean="0"/>
              <a:t> for LC2</a:t>
            </a:r>
          </a:p>
        </p:txBody>
      </p:sp>
      <p:pic>
        <p:nvPicPr>
          <p:cNvPr id="8194" name="Obraz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2" y="2757391"/>
            <a:ext cx="438626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az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02" y="3276503"/>
            <a:ext cx="3929063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93965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Jumper </a:t>
            </a:r>
            <a:r>
              <a:rPr lang="pl-PL" dirty="0" err="1"/>
              <a:t>connection</a:t>
            </a:r>
            <a:r>
              <a:rPr lang="pl-PL" dirty="0"/>
              <a:t> </a:t>
            </a:r>
            <a:r>
              <a:rPr lang="pl-PL" dirty="0" err="1"/>
              <a:t>vacuum</a:t>
            </a:r>
            <a:r>
              <a:rPr lang="pl-PL" dirty="0"/>
              <a:t> </a:t>
            </a:r>
            <a:r>
              <a:rPr lang="pl-PL" dirty="0" err="1"/>
              <a:t>barrier</a:t>
            </a:r>
            <a:r>
              <a:rPr lang="pl-PL" dirty="0"/>
              <a:t> </a:t>
            </a: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8" b="9589"/>
          <a:stretch/>
        </p:blipFill>
        <p:spPr bwMode="auto">
          <a:xfrm>
            <a:off x="539552" y="1772816"/>
            <a:ext cx="252028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01436"/>
              </p:ext>
            </p:extLst>
          </p:nvPr>
        </p:nvGraphicFramePr>
        <p:xfrm>
          <a:off x="2879812" y="4139182"/>
          <a:ext cx="6096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196"/>
                <a:gridCol w="1356320"/>
                <a:gridCol w="1451484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LC1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109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1.1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LC2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LC1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77.8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0.24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LC3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the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forces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the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moments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LC1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129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0.43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LC4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opposite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LC3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0.23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93419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Jumper </a:t>
            </a:r>
            <a:r>
              <a:rPr lang="pl-PL" dirty="0" err="1"/>
              <a:t>connection</a:t>
            </a:r>
            <a:r>
              <a:rPr lang="pl-PL" dirty="0"/>
              <a:t> </a:t>
            </a:r>
            <a:r>
              <a:rPr lang="pl-PL" dirty="0" err="1"/>
              <a:t>vacuum</a:t>
            </a:r>
            <a:r>
              <a:rPr lang="pl-PL" dirty="0"/>
              <a:t> </a:t>
            </a:r>
            <a:r>
              <a:rPr lang="pl-PL" dirty="0" err="1"/>
              <a:t>barrier</a:t>
            </a:r>
            <a:r>
              <a:rPr lang="pl-PL" dirty="0"/>
              <a:t>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11188" y="1880828"/>
            <a:ext cx="842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Examples</a:t>
            </a:r>
            <a:r>
              <a:rPr lang="pl-PL" b="1" dirty="0" smtClean="0"/>
              <a:t> of the </a:t>
            </a:r>
            <a:r>
              <a:rPr lang="pl-PL" b="1" dirty="0" err="1" smtClean="0"/>
              <a:t>calculation</a:t>
            </a:r>
            <a:r>
              <a:rPr lang="pl-PL" b="1" dirty="0" smtClean="0"/>
              <a:t> </a:t>
            </a:r>
            <a:r>
              <a:rPr lang="pl-PL" b="1" dirty="0" err="1" smtClean="0"/>
              <a:t>results</a:t>
            </a:r>
            <a:r>
              <a:rPr lang="pl-PL" b="1" dirty="0" smtClean="0"/>
              <a:t> for LC3</a:t>
            </a:r>
            <a:endParaRPr lang="pl-PL" b="1" dirty="0"/>
          </a:p>
        </p:txBody>
      </p:sp>
      <p:pic>
        <p:nvPicPr>
          <p:cNvPr id="9218" name="Picture 2" descr="Lc3_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1" b="18735"/>
          <a:stretch>
            <a:fillRect/>
          </a:stretch>
        </p:blipFill>
        <p:spPr bwMode="auto">
          <a:xfrm>
            <a:off x="627637" y="2600908"/>
            <a:ext cx="414095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Lc3_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2" b="35249"/>
          <a:stretch>
            <a:fillRect/>
          </a:stretch>
        </p:blipFill>
        <p:spPr bwMode="auto">
          <a:xfrm>
            <a:off x="4789487" y="4005064"/>
            <a:ext cx="4354513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77227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nusz\Desktop\ESS\100_rozne_dokumenty\ESS_CTL_TS_przetarg\podpora_slizgow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9391" r="7956" b="4709"/>
          <a:stretch/>
        </p:blipFill>
        <p:spPr bwMode="auto">
          <a:xfrm>
            <a:off x="539552" y="1772816"/>
            <a:ext cx="3060340" cy="32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Sliding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28094"/>
              </p:ext>
            </p:extLst>
          </p:nvPr>
        </p:nvGraphicFramePr>
        <p:xfrm>
          <a:off x="2940050" y="4581128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292"/>
                <a:gridCol w="1908212"/>
                <a:gridCol w="1559496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LC1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50.1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3.1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LC2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loads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78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0.4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51558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Sliding</a:t>
            </a:r>
            <a:r>
              <a:rPr lang="pl-PL" dirty="0"/>
              <a:t> </a:t>
            </a:r>
            <a:r>
              <a:rPr lang="pl-PL" dirty="0" err="1"/>
              <a:t>support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1188" y="1880828"/>
            <a:ext cx="842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Examples</a:t>
            </a:r>
            <a:r>
              <a:rPr lang="pl-PL" b="1" dirty="0" smtClean="0"/>
              <a:t> of the </a:t>
            </a:r>
            <a:r>
              <a:rPr lang="pl-PL" b="1" dirty="0" err="1" smtClean="0"/>
              <a:t>calculation</a:t>
            </a:r>
            <a:r>
              <a:rPr lang="pl-PL" b="1" dirty="0" smtClean="0"/>
              <a:t> </a:t>
            </a:r>
            <a:r>
              <a:rPr lang="pl-PL" b="1" dirty="0" err="1" smtClean="0"/>
              <a:t>results</a:t>
            </a:r>
            <a:r>
              <a:rPr lang="pl-PL" b="1" dirty="0" smtClean="0"/>
              <a:t> for LC1</a:t>
            </a:r>
            <a:endParaRPr lang="pl-PL" b="1" dirty="0"/>
          </a:p>
        </p:txBody>
      </p:sp>
      <p:pic>
        <p:nvPicPr>
          <p:cNvPr id="11266" name="Picture 2" descr="Lc1_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33" b="17207"/>
          <a:stretch>
            <a:fillRect/>
          </a:stretch>
        </p:blipFill>
        <p:spPr bwMode="auto">
          <a:xfrm>
            <a:off x="4716888" y="3609020"/>
            <a:ext cx="4319162" cy="29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Lc1_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5" b="15463"/>
          <a:stretch>
            <a:fillRect/>
          </a:stretch>
        </p:blipFill>
        <p:spPr bwMode="auto">
          <a:xfrm>
            <a:off x="503549" y="2348880"/>
            <a:ext cx="4320070" cy="278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26945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Frame</a:t>
            </a:r>
            <a:r>
              <a:rPr lang="pl-PL" dirty="0" smtClean="0"/>
              <a:t> 1 </a:t>
            </a:r>
            <a:r>
              <a:rPr lang="pl-PL" dirty="0" err="1" smtClean="0"/>
              <a:t>calculations</a:t>
            </a:r>
            <a:endParaRPr lang="pl-PL" dirty="0"/>
          </a:p>
        </p:txBody>
      </p:sp>
      <p:pic>
        <p:nvPicPr>
          <p:cNvPr id="12290" name="Picture 2" descr="mode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28603" r="5704" b="28160"/>
          <a:stretch>
            <a:fillRect/>
          </a:stretch>
        </p:blipFill>
        <p:spPr bwMode="auto">
          <a:xfrm>
            <a:off x="611188" y="1808820"/>
            <a:ext cx="3528764" cy="96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38371"/>
              </p:ext>
            </p:extLst>
          </p:nvPr>
        </p:nvGraphicFramePr>
        <p:xfrm>
          <a:off x="791581" y="4139182"/>
          <a:ext cx="8184232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428"/>
                <a:gridCol w="1356320"/>
                <a:gridCol w="1451484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LC1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128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0.8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LC2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down to 223 K – mechanical and thermal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156.1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2.01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LC3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down to 223 K – only mechanical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169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1.97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1" name="Picture 3" descr="lc1_st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0" b="40985"/>
          <a:stretch>
            <a:fillRect/>
          </a:stretch>
        </p:blipFill>
        <p:spPr bwMode="auto">
          <a:xfrm>
            <a:off x="4499990" y="1988840"/>
            <a:ext cx="460282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H="1" flipV="1">
            <a:off x="5976156" y="3176972"/>
            <a:ext cx="540060" cy="1836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31834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Allowable</a:t>
            </a:r>
            <a:r>
              <a:rPr lang="pl-PL" dirty="0" smtClean="0"/>
              <a:t> </a:t>
            </a:r>
            <a:r>
              <a:rPr lang="pl-PL" dirty="0" err="1" smtClean="0"/>
              <a:t>stresses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11188" y="1779687"/>
            <a:ext cx="84248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Allowable stress for sustained </a:t>
            </a:r>
            <a:r>
              <a:rPr lang="en-GB" b="1" dirty="0" smtClean="0"/>
              <a:t>loads</a:t>
            </a:r>
            <a:endParaRPr lang="pl-PL" b="1" dirty="0" smtClean="0"/>
          </a:p>
          <a:p>
            <a:pPr lvl="0"/>
            <a:r>
              <a:rPr lang="en-GB" dirty="0"/>
              <a:t/>
            </a:r>
            <a:br>
              <a:rPr lang="en-GB" dirty="0"/>
            </a:br>
            <a:r>
              <a:rPr lang="en-GB" dirty="0"/>
              <a:t>		for 1.4306            </a:t>
            </a:r>
            <a:r>
              <a:rPr lang="en-GB" i="1" dirty="0" err="1"/>
              <a:t>f</a:t>
            </a:r>
            <a:r>
              <a:rPr lang="en-GB" i="1" baseline="-25000" dirty="0" err="1"/>
              <a:t>h</a:t>
            </a:r>
            <a:r>
              <a:rPr lang="en-GB" dirty="0"/>
              <a:t> = min (</a:t>
            </a:r>
            <a:r>
              <a:rPr lang="en-GB" i="1" dirty="0"/>
              <a:t>f</a:t>
            </a:r>
            <a:r>
              <a:rPr lang="en-GB" i="1" baseline="-25000" dirty="0"/>
              <a:t>c</a:t>
            </a:r>
            <a:r>
              <a:rPr lang="en-GB" dirty="0"/>
              <a:t>; </a:t>
            </a:r>
            <a:r>
              <a:rPr lang="en-GB" i="1" dirty="0"/>
              <a:t>f</a:t>
            </a:r>
            <a:r>
              <a:rPr lang="en-GB" dirty="0"/>
              <a:t>) = 143.3 </a:t>
            </a:r>
            <a:r>
              <a:rPr lang="en-GB" dirty="0" err="1"/>
              <a:t>MPa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		for 1.4301            </a:t>
            </a:r>
            <a:r>
              <a:rPr lang="en-GB" i="1" dirty="0" err="1"/>
              <a:t>f</a:t>
            </a:r>
            <a:r>
              <a:rPr lang="en-GB" i="1" baseline="-25000" dirty="0" err="1"/>
              <a:t>h</a:t>
            </a:r>
            <a:r>
              <a:rPr lang="en-GB" dirty="0"/>
              <a:t> = min (</a:t>
            </a:r>
            <a:r>
              <a:rPr lang="en-GB" i="1" dirty="0"/>
              <a:t>f</a:t>
            </a:r>
            <a:r>
              <a:rPr lang="en-GB" i="1" baseline="-25000" dirty="0"/>
              <a:t>c</a:t>
            </a:r>
            <a:r>
              <a:rPr lang="en-GB" dirty="0"/>
              <a:t>; </a:t>
            </a:r>
            <a:r>
              <a:rPr lang="en-GB" i="1" dirty="0"/>
              <a:t>f</a:t>
            </a:r>
            <a:r>
              <a:rPr lang="en-GB" dirty="0"/>
              <a:t>) = 153.3 </a:t>
            </a:r>
            <a:r>
              <a:rPr lang="en-GB" dirty="0" err="1" smtClean="0"/>
              <a:t>Mpa</a:t>
            </a:r>
            <a:endParaRPr lang="pl-PL" dirty="0" smtClean="0"/>
          </a:p>
          <a:p>
            <a:pPr lvl="0"/>
            <a:endParaRPr lang="pl-PL" dirty="0"/>
          </a:p>
          <a:p>
            <a:pPr lvl="0"/>
            <a:r>
              <a:rPr lang="en-US" b="1" dirty="0"/>
              <a:t>Allowable stress for thermal </a:t>
            </a:r>
            <a:r>
              <a:rPr lang="en-US" b="1" dirty="0" smtClean="0"/>
              <a:t>loads</a:t>
            </a:r>
            <a:r>
              <a:rPr lang="pl-PL" b="1" dirty="0" smtClean="0"/>
              <a:t> for: </a:t>
            </a:r>
            <a:r>
              <a:rPr lang="en-GB" dirty="0" smtClean="0"/>
              <a:t>E</a:t>
            </a:r>
            <a:r>
              <a:rPr lang="en-GB" baseline="-25000" dirty="0" smtClean="0"/>
              <a:t>h</a:t>
            </a:r>
            <a:r>
              <a:rPr lang="en-GB" dirty="0" smtClean="0"/>
              <a:t>=193000 </a:t>
            </a:r>
            <a:r>
              <a:rPr lang="en-GB" dirty="0"/>
              <a:t>[</a:t>
            </a:r>
            <a:r>
              <a:rPr lang="en-GB" dirty="0" err="1"/>
              <a:t>MPa</a:t>
            </a:r>
            <a:r>
              <a:rPr lang="en-GB" dirty="0" smtClean="0"/>
              <a:t>]</a:t>
            </a:r>
            <a:r>
              <a:rPr lang="pl-PL" dirty="0" smtClean="0"/>
              <a:t>;</a:t>
            </a:r>
            <a:r>
              <a:rPr lang="en-GB" dirty="0" smtClean="0"/>
              <a:t>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c</a:t>
            </a:r>
            <a:r>
              <a:rPr lang="en-GB" dirty="0" smtClean="0"/>
              <a:t>=209000 </a:t>
            </a:r>
            <a:r>
              <a:rPr lang="en-GB" dirty="0"/>
              <a:t>[</a:t>
            </a:r>
            <a:r>
              <a:rPr lang="en-GB" dirty="0" err="1"/>
              <a:t>MPa</a:t>
            </a:r>
            <a:r>
              <a:rPr lang="en-GB" dirty="0" smtClean="0"/>
              <a:t>]</a:t>
            </a:r>
            <a:endParaRPr lang="pl-PL" dirty="0" smtClean="0"/>
          </a:p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/>
              <a:t>		for 1.4306             </a:t>
            </a:r>
            <a:r>
              <a:rPr lang="en-US" i="1" dirty="0" err="1"/>
              <a:t>f</a:t>
            </a:r>
            <a:r>
              <a:rPr lang="en-US" i="1" baseline="-25000" dirty="0" err="1"/>
              <a:t>a</a:t>
            </a:r>
            <a:r>
              <a:rPr lang="en-US" dirty="0"/>
              <a:t> = U(1.25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baseline="-25000" dirty="0"/>
              <a:t> </a:t>
            </a:r>
            <a:r>
              <a:rPr lang="en-US" dirty="0"/>
              <a:t>+ 0.25</a:t>
            </a:r>
            <a:r>
              <a:rPr lang="en-US" i="1" dirty="0"/>
              <a:t>f</a:t>
            </a:r>
            <a:r>
              <a:rPr lang="en-US" i="1" baseline="-25000" dirty="0"/>
              <a:t>h</a:t>
            </a:r>
            <a:r>
              <a:rPr lang="en-US" dirty="0"/>
              <a:t>)</a:t>
            </a:r>
            <a:r>
              <a:rPr lang="en-US" i="1" dirty="0"/>
              <a:t>E</a:t>
            </a:r>
            <a:r>
              <a:rPr lang="en-US" i="1" baseline="-25000" dirty="0"/>
              <a:t>h</a:t>
            </a:r>
            <a:r>
              <a:rPr lang="en-US" dirty="0"/>
              <a:t>/</a:t>
            </a:r>
            <a:r>
              <a:rPr lang="en-US" i="1" dirty="0" err="1"/>
              <a:t>E</a:t>
            </a:r>
            <a:r>
              <a:rPr lang="en-US" i="1" baseline="-25000" dirty="0" err="1"/>
              <a:t>c</a:t>
            </a:r>
            <a:r>
              <a:rPr lang="en-US" dirty="0"/>
              <a:t> = </a:t>
            </a:r>
            <a:r>
              <a:rPr lang="pl-PL" dirty="0" smtClean="0"/>
              <a:t>198.5</a:t>
            </a:r>
            <a:r>
              <a:rPr lang="en-US" dirty="0" smtClean="0"/>
              <a:t> </a:t>
            </a:r>
            <a:r>
              <a:rPr lang="pl-PL" dirty="0"/>
              <a:t> </a:t>
            </a:r>
            <a:r>
              <a:rPr lang="en-US" dirty="0"/>
              <a:t>[</a:t>
            </a:r>
            <a:r>
              <a:rPr lang="en-US" dirty="0" err="1"/>
              <a:t>MPa</a:t>
            </a:r>
            <a:r>
              <a:rPr lang="en-US" dirty="0"/>
              <a:t>]</a:t>
            </a:r>
            <a:endParaRPr lang="pl-PL" dirty="0"/>
          </a:p>
          <a:p>
            <a:r>
              <a:rPr lang="en-US" dirty="0"/>
              <a:t>		</a:t>
            </a:r>
            <a:r>
              <a:rPr lang="en-US" dirty="0" smtClean="0"/>
              <a:t>for </a:t>
            </a:r>
            <a:r>
              <a:rPr lang="en-US" dirty="0"/>
              <a:t>1.4301             </a:t>
            </a:r>
            <a:r>
              <a:rPr lang="en-US" i="1" dirty="0" err="1"/>
              <a:t>f</a:t>
            </a:r>
            <a:r>
              <a:rPr lang="en-US" i="1" baseline="-25000" dirty="0" err="1"/>
              <a:t>a</a:t>
            </a:r>
            <a:r>
              <a:rPr lang="en-US" dirty="0"/>
              <a:t> = U(1.25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baseline="-25000" dirty="0"/>
              <a:t> </a:t>
            </a:r>
            <a:r>
              <a:rPr lang="en-US" dirty="0"/>
              <a:t>+ 0.25</a:t>
            </a:r>
            <a:r>
              <a:rPr lang="en-US" i="1" dirty="0"/>
              <a:t>f</a:t>
            </a:r>
            <a:r>
              <a:rPr lang="en-US" i="1" baseline="-25000" dirty="0"/>
              <a:t>h</a:t>
            </a:r>
            <a:r>
              <a:rPr lang="en-US" dirty="0"/>
              <a:t>)</a:t>
            </a:r>
            <a:r>
              <a:rPr lang="en-US" i="1" dirty="0"/>
              <a:t>E</a:t>
            </a:r>
            <a:r>
              <a:rPr lang="en-US" i="1" baseline="-25000" dirty="0"/>
              <a:t>h</a:t>
            </a:r>
            <a:r>
              <a:rPr lang="en-US" dirty="0"/>
              <a:t>/</a:t>
            </a:r>
            <a:r>
              <a:rPr lang="en-US" i="1" dirty="0" err="1"/>
              <a:t>E</a:t>
            </a:r>
            <a:r>
              <a:rPr lang="en-US" i="1" baseline="-25000" dirty="0" err="1"/>
              <a:t>c</a:t>
            </a:r>
            <a:r>
              <a:rPr lang="en-US" dirty="0"/>
              <a:t> = </a:t>
            </a:r>
            <a:r>
              <a:rPr lang="pl-PL" dirty="0" smtClean="0"/>
              <a:t>212.4</a:t>
            </a:r>
            <a:r>
              <a:rPr lang="en-US" dirty="0" smtClean="0"/>
              <a:t> </a:t>
            </a:r>
            <a:r>
              <a:rPr lang="pl-PL" dirty="0"/>
              <a:t> </a:t>
            </a:r>
            <a:r>
              <a:rPr lang="en-US" dirty="0"/>
              <a:t>[</a:t>
            </a:r>
            <a:r>
              <a:rPr lang="en-US" dirty="0" err="1"/>
              <a:t>MPa</a:t>
            </a:r>
            <a:r>
              <a:rPr lang="en-US" dirty="0" smtClean="0"/>
              <a:t>]</a:t>
            </a:r>
            <a:endParaRPr lang="pl-PL" dirty="0" smtClean="0"/>
          </a:p>
          <a:p>
            <a:endParaRPr lang="pl-PL" dirty="0" smtClean="0"/>
          </a:p>
          <a:p>
            <a:pPr lvl="0"/>
            <a:r>
              <a:rPr lang="pl-PL" b="1" dirty="0" smtClean="0"/>
              <a:t>Sum of the a</a:t>
            </a:r>
            <a:r>
              <a:rPr lang="en-US" b="1" dirty="0" err="1" smtClean="0"/>
              <a:t>llowable</a:t>
            </a:r>
            <a:r>
              <a:rPr lang="en-US" b="1" dirty="0" smtClean="0"/>
              <a:t> stress</a:t>
            </a:r>
            <a:r>
              <a:rPr lang="pl-PL" b="1" dirty="0" smtClean="0"/>
              <a:t>es</a:t>
            </a:r>
            <a:endParaRPr lang="pl-PL" dirty="0"/>
          </a:p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/>
              <a:t>		for 1.4306             </a:t>
            </a:r>
            <a:r>
              <a:rPr lang="en-US" i="1" dirty="0" smtClean="0"/>
              <a:t>f</a:t>
            </a:r>
            <a:r>
              <a:rPr lang="pl-PL" i="1" baseline="-25000" dirty="0" err="1" smtClean="0"/>
              <a:t>h</a:t>
            </a:r>
            <a:r>
              <a:rPr lang="en-US" i="1" dirty="0" smtClean="0"/>
              <a:t> </a:t>
            </a:r>
            <a:r>
              <a:rPr lang="pl-PL" i="1" dirty="0" smtClean="0"/>
              <a:t>+f</a:t>
            </a:r>
            <a:r>
              <a:rPr lang="pl-PL" i="1" baseline="-25000" dirty="0" smtClean="0"/>
              <a:t>a  </a:t>
            </a:r>
            <a:r>
              <a:rPr lang="en-US" dirty="0" smtClean="0"/>
              <a:t>=  </a:t>
            </a:r>
            <a:r>
              <a:rPr lang="pl-PL" dirty="0" smtClean="0"/>
              <a:t>341.8</a:t>
            </a:r>
            <a:r>
              <a:rPr lang="en-US" dirty="0" smtClean="0"/>
              <a:t> </a:t>
            </a:r>
            <a:r>
              <a:rPr lang="pl-PL" dirty="0"/>
              <a:t> </a:t>
            </a:r>
            <a:r>
              <a:rPr lang="en-US" dirty="0"/>
              <a:t>[</a:t>
            </a:r>
            <a:r>
              <a:rPr lang="en-US" dirty="0" err="1"/>
              <a:t>MPa</a:t>
            </a:r>
            <a:r>
              <a:rPr lang="en-US" dirty="0"/>
              <a:t>]</a:t>
            </a:r>
            <a:endParaRPr lang="pl-PL" dirty="0"/>
          </a:p>
          <a:p>
            <a:r>
              <a:rPr lang="en-US" dirty="0"/>
              <a:t>		for 1.4301             </a:t>
            </a:r>
            <a:r>
              <a:rPr lang="en-US" i="1" dirty="0" smtClean="0"/>
              <a:t>f</a:t>
            </a:r>
            <a:r>
              <a:rPr lang="pl-PL" i="1" baseline="-25000" dirty="0" err="1" smtClean="0"/>
              <a:t>h</a:t>
            </a:r>
            <a:r>
              <a:rPr lang="en-US" i="1" dirty="0" smtClean="0"/>
              <a:t> </a:t>
            </a:r>
            <a:r>
              <a:rPr lang="pl-PL" i="1" dirty="0" smtClean="0"/>
              <a:t>+f</a:t>
            </a:r>
            <a:r>
              <a:rPr lang="pl-PL" i="1" baseline="-25000" dirty="0" smtClean="0"/>
              <a:t>a  </a:t>
            </a:r>
            <a:r>
              <a:rPr lang="en-US" dirty="0" smtClean="0"/>
              <a:t>= </a:t>
            </a:r>
            <a:r>
              <a:rPr lang="pl-PL" dirty="0" smtClean="0"/>
              <a:t> 365.7</a:t>
            </a:r>
            <a:r>
              <a:rPr lang="en-US" dirty="0" smtClean="0"/>
              <a:t> </a:t>
            </a:r>
            <a:r>
              <a:rPr lang="pl-PL" dirty="0"/>
              <a:t> </a:t>
            </a:r>
            <a:r>
              <a:rPr lang="en-US" dirty="0"/>
              <a:t>[MPa</a:t>
            </a:r>
            <a:r>
              <a:rPr lang="en-US" dirty="0" smtClean="0"/>
              <a:t>]</a:t>
            </a:r>
            <a:endParaRPr lang="pl-PL" dirty="0" smtClean="0"/>
          </a:p>
          <a:p>
            <a:endParaRPr lang="pl-PL" dirty="0" smtClean="0"/>
          </a:p>
          <a:p>
            <a:r>
              <a:rPr lang="pl-PL" b="1" dirty="0" err="1" smtClean="0"/>
              <a:t>Occasional</a:t>
            </a:r>
            <a:r>
              <a:rPr lang="pl-PL" b="1" dirty="0" smtClean="0"/>
              <a:t> </a:t>
            </a:r>
            <a:r>
              <a:rPr lang="pl-PL" b="1" dirty="0" err="1" smtClean="0"/>
              <a:t>allowable</a:t>
            </a:r>
            <a:r>
              <a:rPr lang="pl-PL" b="1" dirty="0" smtClean="0"/>
              <a:t> </a:t>
            </a:r>
            <a:r>
              <a:rPr lang="pl-PL" b="1" dirty="0" err="1" smtClean="0"/>
              <a:t>stress</a:t>
            </a:r>
            <a:endParaRPr lang="pl-PL" b="1" dirty="0" smtClean="0"/>
          </a:p>
          <a:p>
            <a:r>
              <a:rPr lang="pl-PL" i="1" dirty="0"/>
              <a:t> </a:t>
            </a:r>
            <a:r>
              <a:rPr lang="pl-PL" i="1" dirty="0" smtClean="0"/>
              <a:t>                                                         </a:t>
            </a:r>
            <a:r>
              <a:rPr lang="en-US" i="1" dirty="0"/>
              <a:t>f = </a:t>
            </a:r>
            <a:r>
              <a:rPr lang="en-US" i="1" dirty="0" err="1"/>
              <a:t>f</a:t>
            </a:r>
            <a:r>
              <a:rPr lang="en-US" i="1" baseline="-25000" dirty="0" err="1"/>
              <a:t>h</a:t>
            </a:r>
            <a:r>
              <a:rPr lang="en-US" i="1" dirty="0"/>
              <a:t>*k = 143.3*1.5= 215 MPa</a:t>
            </a:r>
            <a:endParaRPr lang="pl-PL" i="1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338376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lc2_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5" b="27658"/>
          <a:stretch>
            <a:fillRect/>
          </a:stretch>
        </p:blipFill>
        <p:spPr bwMode="auto">
          <a:xfrm>
            <a:off x="4463988" y="2060848"/>
            <a:ext cx="4278572" cy="184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24862" cy="1035050"/>
          </a:xfrm>
        </p:spPr>
        <p:txBody>
          <a:bodyPr/>
          <a:lstStyle/>
          <a:p>
            <a:r>
              <a:rPr lang="pl-PL" dirty="0" err="1" smtClean="0"/>
              <a:t>Frame</a:t>
            </a:r>
            <a:r>
              <a:rPr lang="pl-PL" dirty="0" smtClean="0"/>
              <a:t> 2 </a:t>
            </a:r>
            <a:r>
              <a:rPr lang="pl-PL" dirty="0" err="1" smtClean="0"/>
              <a:t>calculations</a:t>
            </a:r>
            <a:endParaRPr lang="pl-P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94142"/>
              </p:ext>
            </p:extLst>
          </p:nvPr>
        </p:nvGraphicFramePr>
        <p:xfrm>
          <a:off x="791581" y="4139182"/>
          <a:ext cx="8184232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428"/>
                <a:gridCol w="1356320"/>
                <a:gridCol w="1451484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LC1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6.52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0.17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LC2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down to 223 K – mechanical and thermal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196.9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4.04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LC3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down to 223 K  – only mechanical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89.5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3.4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Łącznik prosty ze strzałką 12"/>
          <p:cNvCxnSpPr/>
          <p:nvPr/>
        </p:nvCxnSpPr>
        <p:spPr>
          <a:xfrm flipH="1" flipV="1">
            <a:off x="5760132" y="3344321"/>
            <a:ext cx="684076" cy="2208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mech_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t="14854" r="15854" b="27806"/>
          <a:stretch>
            <a:fillRect/>
          </a:stretch>
        </p:blipFill>
        <p:spPr bwMode="auto">
          <a:xfrm>
            <a:off x="581381" y="1736812"/>
            <a:ext cx="3774595" cy="160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3378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LC2_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6" b="30621"/>
          <a:stretch>
            <a:fillRect/>
          </a:stretch>
        </p:blipFill>
        <p:spPr bwMode="auto">
          <a:xfrm>
            <a:off x="3940303" y="1940240"/>
            <a:ext cx="5007809" cy="19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24862" cy="1035050"/>
          </a:xfrm>
        </p:spPr>
        <p:txBody>
          <a:bodyPr/>
          <a:lstStyle/>
          <a:p>
            <a:r>
              <a:rPr lang="pl-PL" dirty="0" err="1" smtClean="0"/>
              <a:t>Frame</a:t>
            </a:r>
            <a:r>
              <a:rPr lang="pl-PL" dirty="0" smtClean="0"/>
              <a:t> 3 </a:t>
            </a:r>
            <a:r>
              <a:rPr lang="pl-PL" dirty="0" err="1" smtClean="0"/>
              <a:t>calculations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08437"/>
              </p:ext>
            </p:extLst>
          </p:nvPr>
        </p:nvGraphicFramePr>
        <p:xfrm>
          <a:off x="791581" y="4139182"/>
          <a:ext cx="8184232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428"/>
                <a:gridCol w="1356320"/>
                <a:gridCol w="1451484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LC1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14.87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0.24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LC2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down to 223 K – mechanical and thermal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162.4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4.82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LC3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down to 223 K – only mechanical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152.28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4.01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 flipV="1">
            <a:off x="7272300" y="3537013"/>
            <a:ext cx="468052" cy="1908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model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28436" r="10135" b="19197"/>
          <a:stretch>
            <a:fillRect/>
          </a:stretch>
        </p:blipFill>
        <p:spPr bwMode="auto">
          <a:xfrm>
            <a:off x="503548" y="1936996"/>
            <a:ext cx="3490404" cy="122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5688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lc2_st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8" b="39627"/>
          <a:stretch>
            <a:fillRect/>
          </a:stretch>
        </p:blipFill>
        <p:spPr bwMode="auto">
          <a:xfrm>
            <a:off x="4788024" y="1906487"/>
            <a:ext cx="4187789" cy="212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24862" cy="1035050"/>
          </a:xfrm>
        </p:spPr>
        <p:txBody>
          <a:bodyPr/>
          <a:lstStyle/>
          <a:p>
            <a:r>
              <a:rPr lang="pl-PL" dirty="0" err="1" smtClean="0"/>
              <a:t>Frame</a:t>
            </a:r>
            <a:r>
              <a:rPr lang="pl-PL" dirty="0" smtClean="0"/>
              <a:t> 4 </a:t>
            </a:r>
            <a:r>
              <a:rPr lang="pl-PL" dirty="0" err="1" smtClean="0"/>
              <a:t>calculations</a:t>
            </a: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89835"/>
              </p:ext>
            </p:extLst>
          </p:nvPr>
        </p:nvGraphicFramePr>
        <p:xfrm>
          <a:off x="791581" y="4139182"/>
          <a:ext cx="8184232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428"/>
                <a:gridCol w="1356320"/>
                <a:gridCol w="1451484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LC1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140.1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1.52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LC2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down to 223 K – mechanical and thermal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202.94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2.24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LC3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down to 223 K – only mechanical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199.2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2.04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 flipH="1" flipV="1">
            <a:off x="6881918" y="3537013"/>
            <a:ext cx="390382" cy="1908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 descr="mod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4" t="35345" r="23596" b="15175"/>
          <a:stretch>
            <a:fillRect/>
          </a:stretch>
        </p:blipFill>
        <p:spPr bwMode="auto">
          <a:xfrm>
            <a:off x="591030" y="1933245"/>
            <a:ext cx="3315307" cy="163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1863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lc2_st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8" b="9933"/>
          <a:stretch>
            <a:fillRect/>
          </a:stretch>
        </p:blipFill>
        <p:spPr bwMode="auto">
          <a:xfrm>
            <a:off x="6228184" y="1941241"/>
            <a:ext cx="2304256" cy="21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24862" cy="1035050"/>
          </a:xfrm>
        </p:spPr>
        <p:txBody>
          <a:bodyPr/>
          <a:lstStyle/>
          <a:p>
            <a:r>
              <a:rPr lang="pl-PL" dirty="0" err="1" smtClean="0"/>
              <a:t>ValveBox</a:t>
            </a:r>
            <a:r>
              <a:rPr lang="pl-PL" dirty="0" smtClean="0"/>
              <a:t> </a:t>
            </a:r>
            <a:r>
              <a:rPr lang="pl-PL" dirty="0" err="1" smtClean="0"/>
              <a:t>Fixed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54483"/>
              </p:ext>
            </p:extLst>
          </p:nvPr>
        </p:nvGraphicFramePr>
        <p:xfrm>
          <a:off x="791581" y="4139182"/>
          <a:ext cx="8184232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428"/>
                <a:gridCol w="1356320"/>
                <a:gridCol w="1451484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LC1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144.5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0.96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LC2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down to 223 K – mechanical and thermal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113.99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0.97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LC3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down to 223 K – only mechanical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101.54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0.68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 flipV="1">
            <a:off x="7272300" y="2384884"/>
            <a:ext cx="288032" cy="3060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mech_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5" b="8983"/>
          <a:stretch>
            <a:fillRect/>
          </a:stretch>
        </p:blipFill>
        <p:spPr bwMode="auto">
          <a:xfrm>
            <a:off x="899592" y="1941242"/>
            <a:ext cx="2261939" cy="209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51210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LC2_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3" b="12480"/>
          <a:stretch>
            <a:fillRect/>
          </a:stretch>
        </p:blipFill>
        <p:spPr bwMode="auto">
          <a:xfrm>
            <a:off x="5760132" y="1772817"/>
            <a:ext cx="2913769" cy="28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24862" cy="1035050"/>
          </a:xfrm>
        </p:spPr>
        <p:txBody>
          <a:bodyPr/>
          <a:lstStyle/>
          <a:p>
            <a:r>
              <a:rPr lang="pl-PL" dirty="0" err="1" smtClean="0"/>
              <a:t>Sliding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16084"/>
              </p:ext>
            </p:extLst>
          </p:nvPr>
        </p:nvGraphicFramePr>
        <p:xfrm>
          <a:off x="791581" y="4653136"/>
          <a:ext cx="818423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428"/>
                <a:gridCol w="1356320"/>
                <a:gridCol w="1451484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LC1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13.64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0.67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LC2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down to 223 K – mechanical and thermal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97.33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2.5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 flipH="1" flipV="1">
            <a:off x="7272300" y="4365104"/>
            <a:ext cx="108012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model_b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t="6133" r="41682" b="16254"/>
          <a:stretch/>
        </p:blipFill>
        <p:spPr bwMode="auto">
          <a:xfrm>
            <a:off x="899592" y="1866607"/>
            <a:ext cx="1908211" cy="269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0489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lc2_st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9" b="16447"/>
          <a:stretch>
            <a:fillRect/>
          </a:stretch>
        </p:blipFill>
        <p:spPr bwMode="auto">
          <a:xfrm>
            <a:off x="6660232" y="1760150"/>
            <a:ext cx="2412268" cy="289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24862" cy="1035050"/>
          </a:xfrm>
        </p:spPr>
        <p:txBody>
          <a:bodyPr/>
          <a:lstStyle/>
          <a:p>
            <a:r>
              <a:rPr lang="pl-PL" dirty="0" err="1" smtClean="0"/>
              <a:t>Sliding</a:t>
            </a:r>
            <a:r>
              <a:rPr lang="pl-PL" dirty="0" smtClean="0"/>
              <a:t> </a:t>
            </a:r>
            <a:r>
              <a:rPr lang="pl-PL" dirty="0" err="1" smtClean="0"/>
              <a:t>Support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32810"/>
              </p:ext>
            </p:extLst>
          </p:nvPr>
        </p:nvGraphicFramePr>
        <p:xfrm>
          <a:off x="791581" y="4653136"/>
          <a:ext cx="818423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428"/>
                <a:gridCol w="1356320"/>
                <a:gridCol w="1451484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Von </a:t>
                      </a:r>
                      <a:r>
                        <a:rPr lang="pl-PL" sz="1400" dirty="0" err="1" smtClean="0"/>
                        <a:t>Misses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stress</a:t>
                      </a:r>
                      <a:r>
                        <a:rPr lang="pl-PL" sz="1400" dirty="0" smtClean="0"/>
                        <a:t> [</a:t>
                      </a:r>
                      <a:r>
                        <a:rPr lang="pl-PL" sz="1400" dirty="0" err="1" smtClean="0"/>
                        <a:t>MPa</a:t>
                      </a:r>
                      <a:r>
                        <a:rPr lang="pl-PL" sz="1400" dirty="0" smtClean="0"/>
                        <a:t>]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Total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deformation</a:t>
                      </a:r>
                      <a:r>
                        <a:rPr lang="pl-PL" sz="1400" baseline="0" dirty="0" smtClean="0"/>
                        <a:t> [mm]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LC1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8.5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0.05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LC2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 of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pipe – helium fill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outer jacket and cool</a:t>
                      </a:r>
                      <a:r>
                        <a:rPr lang="pl-PL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down to 223 K – mechanical and thermal loads were applied.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129.6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1.5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 flipV="1">
            <a:off x="7380312" y="2636912"/>
            <a:ext cx="648072" cy="33843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bc_mec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17971" r="63635" b="12556"/>
          <a:stretch/>
        </p:blipFill>
        <p:spPr bwMode="auto">
          <a:xfrm>
            <a:off x="1115616" y="2006308"/>
            <a:ext cx="1273127" cy="264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91871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analysis</a:t>
            </a:r>
            <a:endParaRPr lang="pl-PL" dirty="0"/>
          </a:p>
        </p:txBody>
      </p: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29935" r="47292" b="20943"/>
          <a:stretch>
            <a:fillRect/>
          </a:stretch>
        </p:blipFill>
        <p:spPr bwMode="auto">
          <a:xfrm>
            <a:off x="600336" y="1916832"/>
            <a:ext cx="7572064" cy="468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2" t="29758" r="48355" b="30402"/>
          <a:stretch>
            <a:fillRect/>
          </a:stretch>
        </p:blipFill>
        <p:spPr bwMode="auto">
          <a:xfrm>
            <a:off x="4700545" y="3756742"/>
            <a:ext cx="4458727" cy="28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>
            <a:off x="7812360" y="2600908"/>
            <a:ext cx="576064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109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analysis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71772"/>
              </p:ext>
            </p:extLst>
          </p:nvPr>
        </p:nvGraphicFramePr>
        <p:xfrm>
          <a:off x="861849" y="2367156"/>
          <a:ext cx="7670590" cy="39964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97260"/>
                <a:gridCol w="3151764"/>
                <a:gridCol w="895448"/>
                <a:gridCol w="1008706"/>
                <a:gridCol w="1008706"/>
                <a:gridCol w="1008706"/>
              </a:tblGrid>
              <a:tr h="35990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No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err="1">
                          <a:effectLst/>
                        </a:rPr>
                        <a:t>Parameter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VLP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He supply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TS supply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TS return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90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DN [mm]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65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90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Design </a:t>
                      </a:r>
                      <a:r>
                        <a:rPr lang="pl-PL" sz="1400" dirty="0" err="1">
                          <a:effectLst/>
                        </a:rPr>
                        <a:t>pressure</a:t>
                      </a:r>
                      <a:r>
                        <a:rPr lang="pl-PL" sz="1400" dirty="0">
                          <a:effectLst/>
                        </a:rPr>
                        <a:t> PS [bar]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90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Temperature [K]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4.5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90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Fluid density r [kg/m</a:t>
                      </a:r>
                      <a:r>
                        <a:rPr lang="pl-PL" sz="1400" baseline="30000">
                          <a:effectLst/>
                        </a:rPr>
                        <a:t>3</a:t>
                      </a:r>
                      <a:r>
                        <a:rPr lang="pl-PL" sz="1400">
                          <a:effectLst/>
                        </a:rPr>
                        <a:t>]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130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130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90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Max. sustained stress </a:t>
                      </a:r>
                      <a:r>
                        <a:rPr lang="pl-PL" sz="1400" dirty="0"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lang="en-US" sz="1400" baseline="-25000" dirty="0">
                          <a:effectLst/>
                        </a:rPr>
                        <a:t>1max</a:t>
                      </a:r>
                      <a:r>
                        <a:rPr lang="en-US" sz="1400" dirty="0">
                          <a:effectLst/>
                        </a:rPr>
                        <a:t> [</a:t>
                      </a:r>
                      <a:r>
                        <a:rPr lang="en-US" sz="1400" dirty="0" err="1">
                          <a:effectLst/>
                        </a:rPr>
                        <a:t>MPa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157.9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189.7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190.4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185.9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90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Max. sustained stress </a:t>
                      </a:r>
                      <a:r>
                        <a:rPr lang="pl-PL" sz="1400" dirty="0"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lang="en-US" sz="1400" baseline="-25000" dirty="0">
                          <a:effectLst/>
                        </a:rPr>
                        <a:t>1WRT</a:t>
                      </a:r>
                      <a:r>
                        <a:rPr lang="en-US" sz="1400" dirty="0">
                          <a:effectLst/>
                        </a:rPr>
                        <a:t> [</a:t>
                      </a:r>
                      <a:r>
                        <a:rPr lang="en-US" sz="1400" dirty="0" err="1">
                          <a:effectLst/>
                        </a:rPr>
                        <a:t>MPa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61.82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82.16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89.37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82.47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90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Max. expansion stress </a:t>
                      </a:r>
                      <a:r>
                        <a:rPr lang="pl-PL" sz="1400" dirty="0"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lang="en-US" sz="1400" baseline="-25000" dirty="0">
                          <a:effectLst/>
                        </a:rPr>
                        <a:t>3WRT</a:t>
                      </a:r>
                      <a:r>
                        <a:rPr lang="en-US" sz="1400" dirty="0">
                          <a:effectLst/>
                        </a:rPr>
                        <a:t> [</a:t>
                      </a:r>
                      <a:r>
                        <a:rPr lang="en-US" sz="1400" dirty="0" err="1">
                          <a:effectLst/>
                        </a:rPr>
                        <a:t>MPa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119.2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65.08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67.13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64.6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990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Max. </a:t>
                      </a:r>
                      <a:r>
                        <a:rPr lang="pl-PL" sz="1400" dirty="0"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lang="pl-PL" sz="1400" baseline="-25000" dirty="0">
                          <a:effectLst/>
                        </a:rPr>
                        <a:t>4WRT</a:t>
                      </a:r>
                      <a:r>
                        <a:rPr lang="pl-PL" sz="1400" dirty="0">
                          <a:effectLst/>
                        </a:rPr>
                        <a:t> = (</a:t>
                      </a:r>
                      <a:r>
                        <a:rPr lang="pl-PL" sz="1400" dirty="0"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lang="pl-PL" sz="1400" baseline="-25000" dirty="0">
                          <a:effectLst/>
                        </a:rPr>
                        <a:t>1WRT</a:t>
                      </a:r>
                      <a:r>
                        <a:rPr lang="pl-PL" sz="1400" dirty="0">
                          <a:effectLst/>
                        </a:rPr>
                        <a:t>+</a:t>
                      </a:r>
                      <a:r>
                        <a:rPr lang="pl-PL" sz="1400" dirty="0"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lang="pl-PL" sz="1400" baseline="-25000" dirty="0">
                          <a:effectLst/>
                        </a:rPr>
                        <a:t>3WRT</a:t>
                      </a:r>
                      <a:r>
                        <a:rPr lang="pl-PL" sz="1400" dirty="0">
                          <a:effectLst/>
                        </a:rPr>
                        <a:t>) [</a:t>
                      </a:r>
                      <a:r>
                        <a:rPr lang="pl-PL" sz="1400" dirty="0" err="1">
                          <a:effectLst/>
                        </a:rPr>
                        <a:t>MPa</a:t>
                      </a:r>
                      <a:r>
                        <a:rPr lang="pl-PL" sz="1400" dirty="0">
                          <a:effectLst/>
                        </a:rPr>
                        <a:t>]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131.1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95.07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100.8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90.38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729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Max. movement of a flex. element [mm]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23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22.7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23.5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22.7</a:t>
                      </a:r>
                      <a:endParaRPr lang="pl-PL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861849" y="1952836"/>
            <a:ext cx="8281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/>
              <a:t>LC1 - normal operating </a:t>
            </a:r>
            <a:r>
              <a:rPr lang="en-GB" b="1" dirty="0" smtClean="0"/>
              <a:t>conditions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39652" y="6479163"/>
            <a:ext cx="6857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Forces in the all interfaces are lower than specified by </a:t>
            </a:r>
            <a:r>
              <a:rPr lang="en-GB" dirty="0" smtClean="0"/>
              <a:t>ES</a:t>
            </a:r>
            <a:r>
              <a:rPr lang="pl-PL" dirty="0" smtClean="0"/>
              <a:t>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72153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16470" r="52196" b="33616"/>
          <a:stretch/>
        </p:blipFill>
        <p:spPr bwMode="auto">
          <a:xfrm>
            <a:off x="927724" y="1950320"/>
            <a:ext cx="7288551" cy="403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analysis</a:t>
            </a:r>
            <a:endParaRPr lang="pl-PL" dirty="0"/>
          </a:p>
        </p:txBody>
      </p:sp>
      <p:sp>
        <p:nvSpPr>
          <p:cNvPr id="5" name="Pole tekstowe 503"/>
          <p:cNvSpPr txBox="1"/>
          <p:nvPr/>
        </p:nvSpPr>
        <p:spPr>
          <a:xfrm>
            <a:off x="5940152" y="2633226"/>
            <a:ext cx="482600" cy="2921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l-PL" sz="1000">
                <a:effectLst/>
                <a:latin typeface="Symbol"/>
                <a:ea typeface="Times New Roman"/>
              </a:rPr>
              <a:t>s</a:t>
            </a:r>
            <a:r>
              <a:rPr lang="pl-PL" sz="1000" baseline="-25000">
                <a:effectLst/>
                <a:latin typeface="Times New Roman"/>
                <a:ea typeface="Times New Roman"/>
              </a:rPr>
              <a:t>1max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sp>
        <p:nvSpPr>
          <p:cNvPr id="6" name="Pole tekstowe 508"/>
          <p:cNvSpPr txBox="1"/>
          <p:nvPr/>
        </p:nvSpPr>
        <p:spPr>
          <a:xfrm>
            <a:off x="2951820" y="2660528"/>
            <a:ext cx="541020" cy="2921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l-PL" sz="1000" dirty="0">
                <a:effectLst/>
                <a:latin typeface="Symbol"/>
                <a:ea typeface="Times New Roman"/>
              </a:rPr>
              <a:t>s</a:t>
            </a:r>
            <a:r>
              <a:rPr lang="pl-PL" sz="1000" baseline="-25000" dirty="0">
                <a:effectLst/>
                <a:latin typeface="Times New Roman"/>
                <a:ea typeface="Times New Roman"/>
              </a:rPr>
              <a:t>1WUT</a:t>
            </a:r>
            <a:endParaRPr lang="pl-PL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5868144" y="2779276"/>
            <a:ext cx="72008" cy="24859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H="1" flipV="1">
            <a:off x="1223628" y="2060848"/>
            <a:ext cx="4716525" cy="7184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3167844" y="2952628"/>
            <a:ext cx="1080120" cy="4580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>
            <a:off x="1223629" y="2952628"/>
            <a:ext cx="1998701" cy="915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993437" y="5934670"/>
            <a:ext cx="59064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LC1 – Sustained stress </a:t>
            </a: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GB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[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MPa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in the VLP pipe – 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close up the maximal stress location</a:t>
            </a:r>
            <a:endParaRPr kumimoji="0" lang="pl-P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290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/>
              <a:t>flexability</a:t>
            </a:r>
            <a:r>
              <a:rPr lang="pl-PL" dirty="0"/>
              <a:t> </a:t>
            </a:r>
            <a:r>
              <a:rPr lang="pl-PL" dirty="0" err="1"/>
              <a:t>analysis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36018"/>
              </p:ext>
            </p:extLst>
          </p:nvPr>
        </p:nvGraphicFramePr>
        <p:xfrm>
          <a:off x="902965" y="2564904"/>
          <a:ext cx="7668852" cy="36364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09714"/>
                <a:gridCol w="2961857"/>
                <a:gridCol w="1029740"/>
                <a:gridCol w="1008061"/>
                <a:gridCol w="1029740"/>
                <a:gridCol w="1029740"/>
              </a:tblGrid>
              <a:tr h="63774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No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Parameter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VLP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He supply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TS supply</a:t>
                      </a:r>
                      <a:endParaRPr lang="pl-PL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TS return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</a:rPr>
                        <a:t>DN [mm]</a:t>
                      </a:r>
                      <a:endParaRPr lang="pl-PL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65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</a:rPr>
                        <a:t>Test pressure PT [bar]</a:t>
                      </a:r>
                      <a:endParaRPr lang="pl-PL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17.2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22.88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22.88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22.88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3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</a:rPr>
                        <a:t>Temperature [K]</a:t>
                      </a:r>
                      <a:endParaRPr lang="pl-PL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300.5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300.5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300.5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300.5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Fluid </a:t>
                      </a:r>
                      <a:r>
                        <a:rPr lang="pl-PL" sz="1400" b="0" dirty="0" err="1">
                          <a:effectLst/>
                        </a:rPr>
                        <a:t>density</a:t>
                      </a:r>
                      <a:r>
                        <a:rPr lang="pl-PL" sz="1400" b="0" dirty="0">
                          <a:effectLst/>
                        </a:rPr>
                        <a:t> </a:t>
                      </a:r>
                      <a:r>
                        <a:rPr lang="pl-PL" sz="1400" b="0" dirty="0"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pl-PL" sz="1400" b="0" dirty="0">
                          <a:effectLst/>
                        </a:rPr>
                        <a:t> [kg/m</a:t>
                      </a:r>
                      <a:r>
                        <a:rPr lang="pl-PL" sz="1400" b="0" baseline="30000" dirty="0">
                          <a:effectLst/>
                        </a:rPr>
                        <a:t>3</a:t>
                      </a:r>
                      <a:r>
                        <a:rPr lang="pl-PL" sz="1400" b="0" dirty="0">
                          <a:effectLst/>
                        </a:rPr>
                        <a:t>]</a:t>
                      </a:r>
                      <a:endParaRPr lang="pl-PL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1.4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5.7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5.7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5.7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Max. sustained stress </a:t>
                      </a:r>
                      <a:r>
                        <a:rPr lang="pl-PL" sz="1400" b="0">
                          <a:effectLst/>
                        </a:rPr>
                        <a:t>s</a:t>
                      </a:r>
                      <a:r>
                        <a:rPr lang="en-US" sz="1400" b="0" baseline="-25000">
                          <a:effectLst/>
                        </a:rPr>
                        <a:t>1max</a:t>
                      </a:r>
                      <a:r>
                        <a:rPr lang="en-US" sz="1400" b="0">
                          <a:effectLst/>
                        </a:rPr>
                        <a:t> [MPa]</a:t>
                      </a:r>
                      <a:endParaRPr lang="pl-PL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222.8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271.2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271.6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264.9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Max. sustained stress </a:t>
                      </a:r>
                      <a:r>
                        <a:rPr lang="pl-PL" sz="1400" b="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400" b="0" baseline="-25000" dirty="0">
                          <a:effectLst/>
                        </a:rPr>
                        <a:t>1WRT</a:t>
                      </a:r>
                      <a:r>
                        <a:rPr lang="en-US" sz="1400" b="0" dirty="0">
                          <a:effectLst/>
                        </a:rPr>
                        <a:t> [MPa]</a:t>
                      </a:r>
                      <a:endParaRPr lang="pl-PL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88.7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113.9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94.19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114.3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Max. expansion stress </a:t>
                      </a:r>
                      <a:r>
                        <a:rPr lang="pl-PL" sz="1400" b="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400" b="0" baseline="-25000" dirty="0">
                          <a:effectLst/>
                        </a:rPr>
                        <a:t>3WRT</a:t>
                      </a:r>
                      <a:r>
                        <a:rPr lang="en-US" sz="1400" b="0" dirty="0">
                          <a:effectLst/>
                        </a:rPr>
                        <a:t> [MPa]</a:t>
                      </a:r>
                      <a:endParaRPr lang="pl-PL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30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Max. </a:t>
                      </a:r>
                      <a:r>
                        <a:rPr lang="pl-PL" sz="1400" b="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l-PL" sz="1400" b="0" baseline="-25000" dirty="0">
                          <a:effectLst/>
                        </a:rPr>
                        <a:t>4WRT</a:t>
                      </a:r>
                      <a:r>
                        <a:rPr lang="pl-PL" sz="1400" b="0" dirty="0">
                          <a:effectLst/>
                        </a:rPr>
                        <a:t> = (</a:t>
                      </a:r>
                      <a:r>
                        <a:rPr lang="pl-PL" sz="1400" b="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l-PL" sz="1400" b="0" baseline="-25000" dirty="0">
                          <a:effectLst/>
                        </a:rPr>
                        <a:t>1WRT</a:t>
                      </a:r>
                      <a:r>
                        <a:rPr lang="pl-PL" sz="1400" b="0" dirty="0">
                          <a:effectLst/>
                        </a:rPr>
                        <a:t>+</a:t>
                      </a:r>
                      <a:r>
                        <a:rPr lang="pl-PL" sz="1400" b="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pl-PL" sz="1400" b="0" baseline="-25000" dirty="0">
                          <a:effectLst/>
                        </a:rPr>
                        <a:t>3WRT</a:t>
                      </a:r>
                      <a:r>
                        <a:rPr lang="pl-PL" sz="1400" b="0" dirty="0">
                          <a:effectLst/>
                        </a:rPr>
                        <a:t>) [</a:t>
                      </a:r>
                      <a:r>
                        <a:rPr lang="pl-PL" sz="1400" b="0" dirty="0" err="1">
                          <a:effectLst/>
                        </a:rPr>
                        <a:t>MPa</a:t>
                      </a:r>
                      <a:r>
                        <a:rPr lang="pl-PL" sz="1400" b="0" dirty="0">
                          <a:effectLst/>
                        </a:rPr>
                        <a:t>]</a:t>
                      </a:r>
                      <a:endParaRPr lang="pl-PL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88.7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113.9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94.19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114.3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39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Max. movement of flex. elements [mm]</a:t>
                      </a:r>
                      <a:endParaRPr lang="pl-PL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0.8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0.4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pl-PL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0.5</a:t>
                      </a:r>
                      <a:endParaRPr lang="pl-PL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861849" y="1952836"/>
            <a:ext cx="8281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 smtClean="0"/>
              <a:t>LC</a:t>
            </a:r>
            <a:r>
              <a:rPr lang="pl-PL" b="1" dirty="0" smtClean="0"/>
              <a:t>2</a:t>
            </a:r>
            <a:r>
              <a:rPr lang="en-GB" b="1" dirty="0" smtClean="0"/>
              <a:t> – </a:t>
            </a:r>
            <a:r>
              <a:rPr lang="pl-PL" b="1" dirty="0" err="1" smtClean="0"/>
              <a:t>pressure</a:t>
            </a:r>
            <a:r>
              <a:rPr lang="pl-PL" b="1" dirty="0" smtClean="0"/>
              <a:t> test </a:t>
            </a:r>
            <a:r>
              <a:rPr lang="pl-PL" b="1" dirty="0" err="1" smtClean="0"/>
              <a:t>conditions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59429" y="6396335"/>
            <a:ext cx="7886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Forces in the all interfaces are lower than specified by </a:t>
            </a:r>
            <a:r>
              <a:rPr lang="en-GB" dirty="0" smtClean="0"/>
              <a:t>ES</a:t>
            </a:r>
            <a:r>
              <a:rPr lang="pl-PL" dirty="0" smtClean="0"/>
              <a:t>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521507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6768" r="55710" b="28661"/>
          <a:stretch>
            <a:fillRect/>
          </a:stretch>
        </p:blipFill>
        <p:spPr bwMode="auto">
          <a:xfrm>
            <a:off x="1277163" y="1832303"/>
            <a:ext cx="7057156" cy="41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analysis</a:t>
            </a:r>
            <a:endParaRPr lang="pl-PL" dirty="0"/>
          </a:p>
        </p:txBody>
      </p:sp>
      <p:sp>
        <p:nvSpPr>
          <p:cNvPr id="5" name="Pole tekstowe 421"/>
          <p:cNvSpPr txBox="1"/>
          <p:nvPr/>
        </p:nvSpPr>
        <p:spPr>
          <a:xfrm>
            <a:off x="2435542" y="3356992"/>
            <a:ext cx="541020" cy="2921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l-PL" sz="1000">
                <a:effectLst/>
                <a:latin typeface="Symbol"/>
                <a:ea typeface="Times New Roman"/>
              </a:rPr>
              <a:t>s</a:t>
            </a:r>
            <a:r>
              <a:rPr lang="pl-PL" sz="1000" baseline="-25000">
                <a:effectLst/>
                <a:latin typeface="Times New Roman"/>
                <a:ea typeface="Times New Roman"/>
              </a:rPr>
              <a:t>1WUT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5713401" y="2240868"/>
            <a:ext cx="1342875" cy="2628292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>
            <a:stCxn id="13" idx="1"/>
          </p:cNvCxnSpPr>
          <p:nvPr/>
        </p:nvCxnSpPr>
        <p:spPr>
          <a:xfrm flipH="1" flipV="1">
            <a:off x="1403649" y="2024844"/>
            <a:ext cx="4068451" cy="69974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2976562" y="2456892"/>
            <a:ext cx="767346" cy="100582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H="1" flipV="1">
            <a:off x="1403649" y="2708920"/>
            <a:ext cx="1031895" cy="794123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7482" y="5934670"/>
            <a:ext cx="86765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LC2 – Sustained stress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GB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[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in the TS supply pipe – the close up the maximal stress location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le tekstowe 417"/>
          <p:cNvSpPr txBox="1"/>
          <p:nvPr/>
        </p:nvSpPr>
        <p:spPr>
          <a:xfrm>
            <a:off x="5472100" y="1948768"/>
            <a:ext cx="482600" cy="2921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l-PL" sz="1000" dirty="0">
                <a:effectLst/>
                <a:latin typeface="Symbol"/>
                <a:ea typeface="Times New Roman"/>
              </a:rPr>
              <a:t>s</a:t>
            </a:r>
            <a:r>
              <a:rPr lang="pl-PL" sz="1000" baseline="-25000" dirty="0">
                <a:effectLst/>
                <a:latin typeface="Times New Roman"/>
                <a:ea typeface="Times New Roman"/>
              </a:rPr>
              <a:t>1max</a:t>
            </a:r>
            <a:endParaRPr lang="pl-PL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36173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valve_box_end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47" y="2816933"/>
            <a:ext cx="3256453" cy="40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analysis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1939767"/>
            <a:ext cx="8281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 smtClean="0"/>
              <a:t>LC</a:t>
            </a:r>
            <a:r>
              <a:rPr lang="pl-PL" b="1" dirty="0" smtClean="0"/>
              <a:t>2</a:t>
            </a:r>
            <a:r>
              <a:rPr lang="en-GB" b="1" dirty="0" smtClean="0"/>
              <a:t> – </a:t>
            </a:r>
            <a:r>
              <a:rPr lang="pl-PL" b="1" dirty="0" err="1" smtClean="0"/>
              <a:t>pressure</a:t>
            </a:r>
            <a:r>
              <a:rPr lang="pl-PL" b="1" dirty="0" smtClean="0"/>
              <a:t> test </a:t>
            </a:r>
            <a:r>
              <a:rPr lang="pl-PL" b="1" dirty="0" err="1" smtClean="0"/>
              <a:t>conditions</a:t>
            </a:r>
            <a:endParaRPr lang="pl-PL" dirty="0"/>
          </a:p>
        </p:txBody>
      </p:sp>
      <p:pic>
        <p:nvPicPr>
          <p:cNvPr id="19458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3418" r="44926" b="24457"/>
          <a:stretch>
            <a:fillRect/>
          </a:stretch>
        </p:blipFill>
        <p:spPr bwMode="auto">
          <a:xfrm>
            <a:off x="697991" y="2384885"/>
            <a:ext cx="6070253" cy="33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37143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16991" r="73807" b="32542"/>
          <a:stretch>
            <a:fillRect/>
          </a:stretch>
        </p:blipFill>
        <p:spPr bwMode="auto">
          <a:xfrm>
            <a:off x="1115616" y="1903292"/>
            <a:ext cx="7809362" cy="470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Outer </a:t>
            </a:r>
            <a:r>
              <a:rPr lang="pl-PL" dirty="0" err="1"/>
              <a:t>Jacket</a:t>
            </a:r>
            <a:r>
              <a:rPr lang="pl-PL" dirty="0"/>
              <a:t> </a:t>
            </a:r>
            <a:r>
              <a:rPr lang="pl-PL" dirty="0" err="1" smtClean="0"/>
              <a:t>flexibility</a:t>
            </a:r>
            <a:r>
              <a:rPr lang="pl-PL" dirty="0" smtClean="0"/>
              <a:t> </a:t>
            </a:r>
            <a:r>
              <a:rPr lang="pl-PL" dirty="0" err="1"/>
              <a:t>analysis</a:t>
            </a:r>
            <a:endParaRPr lang="pl-PL" dirty="0"/>
          </a:p>
        </p:txBody>
      </p:sp>
      <p:sp>
        <p:nvSpPr>
          <p:cNvPr id="8" name="Pole tekstowe 175"/>
          <p:cNvSpPr txBox="1"/>
          <p:nvPr/>
        </p:nvSpPr>
        <p:spPr>
          <a:xfrm>
            <a:off x="2576667" y="2456892"/>
            <a:ext cx="1541611" cy="304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l-PL" sz="1600" b="1" dirty="0">
                <a:effectLst/>
                <a:latin typeface="+mj-lt"/>
                <a:ea typeface="Times New Roman"/>
              </a:rPr>
              <a:t>CTL </a:t>
            </a:r>
            <a:r>
              <a:rPr lang="en-US" sz="1600" b="1" dirty="0">
                <a:effectLst/>
                <a:latin typeface="+mj-lt"/>
                <a:ea typeface="Times New Roman"/>
              </a:rPr>
              <a:t>sections</a:t>
            </a:r>
            <a:endParaRPr lang="pl-PL" sz="1600" b="1" dirty="0">
              <a:effectLst/>
              <a:latin typeface="+mj-lt"/>
              <a:ea typeface="Times New Roman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3275856" y="2761692"/>
            <a:ext cx="252028" cy="1711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177"/>
          <p:cNvSpPr txBox="1"/>
          <p:nvPr/>
        </p:nvSpPr>
        <p:spPr>
          <a:xfrm>
            <a:off x="683568" y="2456892"/>
            <a:ext cx="1224136" cy="304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l-PL" sz="1600" b="1">
                <a:effectLst/>
                <a:latin typeface="+mj-lt"/>
                <a:ea typeface="Times New Roman"/>
              </a:rPr>
              <a:t>Valve Box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1290163" y="2761692"/>
            <a:ext cx="185493" cy="3259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3275856" y="2762008"/>
            <a:ext cx="1944216" cy="414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81117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FFEBD5"/>
      </a:dk2>
      <a:lt2>
        <a:srgbClr val="78120A"/>
      </a:lt2>
      <a:accent1>
        <a:srgbClr val="E32213"/>
      </a:accent1>
      <a:accent2>
        <a:srgbClr val="FFD3A1"/>
      </a:accent2>
      <a:accent3>
        <a:srgbClr val="FFFFFF"/>
      </a:accent3>
      <a:accent4>
        <a:srgbClr val="000000"/>
      </a:accent4>
      <a:accent5>
        <a:srgbClr val="EFABAA"/>
      </a:accent5>
      <a:accent6>
        <a:srgbClr val="E7BF91"/>
      </a:accent6>
      <a:hlink>
        <a:srgbClr val="FFD9AF"/>
      </a:hlink>
      <a:folHlink>
        <a:srgbClr val="FFB25D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</TotalTime>
  <Words>1446</Words>
  <Application>Microsoft Office PowerPoint</Application>
  <PresentationFormat>Pokaz na ekranie (4:3)</PresentationFormat>
  <Paragraphs>459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1_Projekt domyślny</vt:lpstr>
      <vt:lpstr>CDS-LTS2 thermo-mechanical analysis results </vt:lpstr>
      <vt:lpstr>Allowable stresses</vt:lpstr>
      <vt:lpstr>Process pipes flexibility analysis</vt:lpstr>
      <vt:lpstr>Process pipes flexibility analysis</vt:lpstr>
      <vt:lpstr>Process pipes flexibility analysis</vt:lpstr>
      <vt:lpstr>Process pipes flexability analysis</vt:lpstr>
      <vt:lpstr>Process pipes flexibility analysis</vt:lpstr>
      <vt:lpstr>Process pipes flexibility analysis</vt:lpstr>
      <vt:lpstr>Outer Jacket flexibility analysis</vt:lpstr>
      <vt:lpstr>Outer Jacket flexibility analysis</vt:lpstr>
      <vt:lpstr>Outer Jacket flexibility analysis</vt:lpstr>
      <vt:lpstr>Outer Jacket flexibility analysis</vt:lpstr>
      <vt:lpstr>Fixed support </vt:lpstr>
      <vt:lpstr>Fixed support </vt:lpstr>
      <vt:lpstr>Jumper connection vacuum barrier </vt:lpstr>
      <vt:lpstr>Jumper connection vacuum barrier </vt:lpstr>
      <vt:lpstr>Sliding support</vt:lpstr>
      <vt:lpstr>Sliding support</vt:lpstr>
      <vt:lpstr>Frame 1 calculations</vt:lpstr>
      <vt:lpstr>Frame 2 calculations</vt:lpstr>
      <vt:lpstr>Frame 3 calculations</vt:lpstr>
      <vt:lpstr>Frame 4 calculations</vt:lpstr>
      <vt:lpstr>ValveBox Fixed Support</vt:lpstr>
      <vt:lpstr>Sliding Support</vt:lpstr>
      <vt:lpstr>Sliding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rumburak</dc:creator>
  <cp:lastModifiedBy>Dom</cp:lastModifiedBy>
  <cp:revision>142</cp:revision>
  <dcterms:created xsi:type="dcterms:W3CDTF">2004-06-16T08:22:15Z</dcterms:created>
  <dcterms:modified xsi:type="dcterms:W3CDTF">2017-01-10T09:28:31Z</dcterms:modified>
</cp:coreProperties>
</file>