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1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9144000" cy="6858000" type="screen4x3"/>
  <p:notesSz cx="6562725" cy="86868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3A1"/>
    <a:srgbClr val="A71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125" d="100"/>
          <a:sy n="125" d="100"/>
        </p:scale>
        <p:origin x="119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717925" y="0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952E6-5DC1-4DD9-B064-B1735592C264}" type="datetimeFigureOut">
              <a:rPr lang="pl-PL" smtClean="0"/>
              <a:t>2017-01-09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650875"/>
            <a:ext cx="4343400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55638" y="4125913"/>
            <a:ext cx="5251450" cy="39100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717925" y="8250238"/>
            <a:ext cx="284321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EA6792-321B-4602-A6F3-ED44B8D18E7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0585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EA6792-321B-4602-A6F3-ED44B8D18E78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42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 descr="pasek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22425"/>
            <a:ext cx="1655763" cy="523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55763" y="1628775"/>
            <a:ext cx="7524750" cy="522922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" name="Picture 15" descr="logotwyp pwr eng pozi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9050"/>
            <a:ext cx="889952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73250" y="2130425"/>
            <a:ext cx="7089775" cy="20193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pl-PL" noProof="0" smtClean="0"/>
              <a:t>Kliknij, aby edytować styl wzorca tytułu</a:t>
            </a:r>
          </a:p>
        </p:txBody>
      </p:sp>
      <p:sp>
        <p:nvSpPr>
          <p:cNvPr id="3584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73250" y="5697538"/>
            <a:ext cx="7089775" cy="900112"/>
          </a:xfrm>
        </p:spPr>
        <p:txBody>
          <a:bodyPr anchor="b"/>
          <a:lstStyle>
            <a:lvl1pPr marL="0" indent="0" algn="ctr">
              <a:buFontTx/>
              <a:buNone/>
              <a:defRPr sz="2000">
                <a:solidFill>
                  <a:srgbClr val="FFD3A1"/>
                </a:solidFill>
              </a:defRPr>
            </a:lvl1pPr>
          </a:lstStyle>
          <a:p>
            <a:pPr lvl="0"/>
            <a:r>
              <a:rPr lang="pl-PL" noProof="0" smtClean="0"/>
              <a:t>Kliknij, aby edytować styl wzorca podtytułu</a:t>
            </a:r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31025" y="630238"/>
            <a:ext cx="2105025" cy="61118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11188" y="630238"/>
            <a:ext cx="6167437" cy="61118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11188" y="1881188"/>
            <a:ext cx="4135437" cy="4860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899025" y="1881188"/>
            <a:ext cx="4137025" cy="4860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503238" y="481013"/>
            <a:ext cx="8640762" cy="1292225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 flipH="1">
            <a:off x="0" y="1773238"/>
            <a:ext cx="503238" cy="5084762"/>
          </a:xfrm>
          <a:prstGeom prst="rect">
            <a:avLst/>
          </a:prstGeom>
          <a:solidFill>
            <a:srgbClr val="A7190E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28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630238"/>
            <a:ext cx="8424862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 wzorca tytułu</a:t>
            </a:r>
          </a:p>
        </p:txBody>
      </p:sp>
      <p:sp>
        <p:nvSpPr>
          <p:cNvPr id="102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881188"/>
            <a:ext cx="8424862" cy="486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pic>
        <p:nvPicPr>
          <p:cNvPr id="1030" name="Picture 16" descr="logotwyp pwr eng poziom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-17463"/>
            <a:ext cx="270351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</p:sldLayoutIdLst>
  <p:transition>
    <p:randomBar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pl-PL" dirty="0" err="1" smtClean="0"/>
              <a:t>Overview</a:t>
            </a:r>
            <a:r>
              <a:rPr lang="pl-PL" dirty="0" smtClean="0"/>
              <a:t> of the CDS-LTS2 </a:t>
            </a:r>
            <a:r>
              <a:rPr lang="pl-PL" dirty="0" err="1"/>
              <a:t>S</a:t>
            </a:r>
            <a:r>
              <a:rPr lang="pl-PL" dirty="0" err="1" smtClean="0"/>
              <a:t>upport</a:t>
            </a:r>
            <a:r>
              <a:rPr lang="pl-PL" dirty="0" smtClean="0"/>
              <a:t> </a:t>
            </a:r>
            <a:r>
              <a:rPr lang="pl-PL" dirty="0" err="1" smtClean="0"/>
              <a:t>Fixation</a:t>
            </a:r>
            <a:endParaRPr lang="pl-PL" dirty="0" smtClean="0"/>
          </a:p>
        </p:txBody>
      </p:sp>
      <p:sp>
        <p:nvSpPr>
          <p:cNvPr id="13315" name="pole tekstowe 1"/>
          <p:cNvSpPr txBox="1">
            <a:spLocks noChangeArrowheads="1"/>
          </p:cNvSpPr>
          <p:nvPr/>
        </p:nvSpPr>
        <p:spPr bwMode="auto">
          <a:xfrm>
            <a:off x="3527425" y="4400550"/>
            <a:ext cx="3852863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b="1" dirty="0">
                <a:solidFill>
                  <a:srgbClr val="FFD3A1"/>
                </a:solidFill>
              </a:rPr>
              <a:t>Janusz Skrzypacz</a:t>
            </a:r>
          </a:p>
          <a:p>
            <a:pPr algn="ctr"/>
            <a:endParaRPr lang="pl-PL" b="1" dirty="0">
              <a:solidFill>
                <a:srgbClr val="FFD3A1"/>
              </a:solidFill>
            </a:endParaRPr>
          </a:p>
          <a:p>
            <a:pPr algn="ctr"/>
            <a:r>
              <a:rPr lang="pl-PL" b="1" dirty="0">
                <a:solidFill>
                  <a:srgbClr val="FFD3A1"/>
                </a:solidFill>
              </a:rPr>
              <a:t>Jarosław </a:t>
            </a:r>
            <a:r>
              <a:rPr lang="pl-PL" b="1" dirty="0" smtClean="0">
                <a:solidFill>
                  <a:srgbClr val="FFD3A1"/>
                </a:solidFill>
              </a:rPr>
              <a:t>Poliński</a:t>
            </a:r>
          </a:p>
          <a:p>
            <a:pPr algn="ctr"/>
            <a:r>
              <a:rPr lang="pl-PL" b="1" dirty="0" err="1" smtClean="0">
                <a:solidFill>
                  <a:srgbClr val="FFD3A1"/>
                </a:solidFill>
              </a:rPr>
              <a:t>Przemyslaw</a:t>
            </a:r>
            <a:r>
              <a:rPr lang="pl-PL" b="1" smtClean="0">
                <a:solidFill>
                  <a:srgbClr val="FFD3A1"/>
                </a:solidFill>
              </a:rPr>
              <a:t> Jaszak</a:t>
            </a:r>
            <a:endParaRPr lang="pl-PL" b="1" dirty="0">
              <a:solidFill>
                <a:srgbClr val="FFD3A1"/>
              </a:solidFill>
            </a:endParaRPr>
          </a:p>
          <a:p>
            <a:pPr algn="ctr"/>
            <a:r>
              <a:rPr lang="pl-PL" b="1" dirty="0">
                <a:solidFill>
                  <a:srgbClr val="FFD3A1"/>
                </a:solidFill>
              </a:rPr>
              <a:t>Maciej </a:t>
            </a:r>
            <a:r>
              <a:rPr lang="pl-PL" b="1" dirty="0" err="1">
                <a:solidFill>
                  <a:srgbClr val="FFD3A1"/>
                </a:solidFill>
              </a:rPr>
              <a:t>Chorowski</a:t>
            </a:r>
            <a:endParaRPr lang="en-US" b="1" dirty="0">
              <a:solidFill>
                <a:srgbClr val="FFD3A1"/>
              </a:solidFill>
            </a:endParaRPr>
          </a:p>
        </p:txBody>
      </p:sp>
      <p:sp>
        <p:nvSpPr>
          <p:cNvPr id="13317" name="Rectangle 7"/>
          <p:cNvSpPr>
            <a:spLocks noChangeArrowheads="1"/>
          </p:cNvSpPr>
          <p:nvPr/>
        </p:nvSpPr>
        <p:spPr bwMode="auto">
          <a:xfrm>
            <a:off x="1676400" y="6165850"/>
            <a:ext cx="74676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>
              <a:spcBef>
                <a:spcPct val="20000"/>
              </a:spcBef>
            </a:pPr>
            <a:r>
              <a:rPr lang="pl-PL" dirty="0" smtClean="0">
                <a:solidFill>
                  <a:srgbClr val="FFD3A1"/>
                </a:solidFill>
              </a:rPr>
              <a:t>Critical</a:t>
            </a:r>
            <a:r>
              <a:rPr lang="en-US" dirty="0" smtClean="0">
                <a:solidFill>
                  <a:srgbClr val="FFD3A1"/>
                </a:solidFill>
              </a:rPr>
              <a:t> </a:t>
            </a:r>
            <a:r>
              <a:rPr lang="en-US" dirty="0">
                <a:solidFill>
                  <a:srgbClr val="FFD3A1"/>
                </a:solidFill>
              </a:rPr>
              <a:t>Design Review Meeting, </a:t>
            </a:r>
            <a:r>
              <a:rPr lang="pl-PL" dirty="0" smtClean="0">
                <a:solidFill>
                  <a:srgbClr val="FFD3A1"/>
                </a:solidFill>
              </a:rPr>
              <a:t>11-12</a:t>
            </a:r>
            <a:r>
              <a:rPr lang="en-US" dirty="0" smtClean="0">
                <a:solidFill>
                  <a:srgbClr val="FFD3A1"/>
                </a:solidFill>
              </a:rPr>
              <a:t> </a:t>
            </a:r>
            <a:r>
              <a:rPr lang="pl-PL" dirty="0" smtClean="0">
                <a:solidFill>
                  <a:srgbClr val="FFD3A1"/>
                </a:solidFill>
              </a:rPr>
              <a:t>January</a:t>
            </a:r>
            <a:r>
              <a:rPr lang="en-US" dirty="0" smtClean="0">
                <a:solidFill>
                  <a:srgbClr val="FFD3A1"/>
                </a:solidFill>
              </a:rPr>
              <a:t> 201</a:t>
            </a:r>
            <a:r>
              <a:rPr lang="pl-PL" dirty="0" smtClean="0">
                <a:solidFill>
                  <a:srgbClr val="FFD3A1"/>
                </a:solidFill>
              </a:rPr>
              <a:t>7</a:t>
            </a:r>
            <a:r>
              <a:rPr lang="en-US" dirty="0" smtClean="0">
                <a:solidFill>
                  <a:srgbClr val="FFD3A1"/>
                </a:solidFill>
              </a:rPr>
              <a:t>, </a:t>
            </a:r>
            <a:r>
              <a:rPr lang="pl-PL" dirty="0" err="1" smtClean="0">
                <a:solidFill>
                  <a:srgbClr val="FFD3A1"/>
                </a:solidFill>
              </a:rPr>
              <a:t>Wroclaw</a:t>
            </a:r>
            <a:r>
              <a:rPr lang="pl-PL" dirty="0" smtClean="0">
                <a:solidFill>
                  <a:srgbClr val="FFD3A1"/>
                </a:solidFill>
              </a:rPr>
              <a:t>, Poland</a:t>
            </a:r>
            <a:endParaRPr lang="en-US" dirty="0">
              <a:solidFill>
                <a:srgbClr val="FFD3A1"/>
              </a:solidFill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Type</a:t>
            </a:r>
            <a:r>
              <a:rPr lang="pl-PL" dirty="0" smtClean="0"/>
              <a:t> of CDS-LTS2 </a:t>
            </a:r>
            <a:r>
              <a:rPr lang="pl-PL" dirty="0" err="1" smtClean="0"/>
              <a:t>external</a:t>
            </a:r>
            <a:r>
              <a:rPr lang="pl-PL" dirty="0" smtClean="0"/>
              <a:t> </a:t>
            </a:r>
            <a:r>
              <a:rPr lang="pl-PL" dirty="0" err="1" smtClean="0"/>
              <a:t>supports</a:t>
            </a:r>
            <a:endParaRPr lang="pl-PL" dirty="0"/>
          </a:p>
        </p:txBody>
      </p:sp>
      <p:pic>
        <p:nvPicPr>
          <p:cNvPr id="1026" name="Picture 2" descr="foto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944611" cy="3780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5184068" y="4473116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/>
              <a:t>4 </a:t>
            </a:r>
            <a:r>
              <a:rPr lang="pl-PL" b="1" dirty="0" err="1" smtClean="0"/>
              <a:t>Frames</a:t>
            </a:r>
            <a:endParaRPr lang="pl-PL" b="1" dirty="0"/>
          </a:p>
        </p:txBody>
      </p:sp>
      <p:sp>
        <p:nvSpPr>
          <p:cNvPr id="6" name="pole tekstowe 5"/>
          <p:cNvSpPr txBox="1"/>
          <p:nvPr/>
        </p:nvSpPr>
        <p:spPr>
          <a:xfrm>
            <a:off x="3779912" y="5445224"/>
            <a:ext cx="31683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5 </a:t>
            </a:r>
            <a:r>
              <a:rPr lang="pl-PL" b="1" dirty="0" err="1" smtClean="0"/>
              <a:t>Supports</a:t>
            </a:r>
            <a:r>
              <a:rPr lang="pl-PL" b="1" dirty="0" smtClean="0"/>
              <a:t> on the </a:t>
            </a:r>
            <a:r>
              <a:rPr lang="pl-PL" b="1" dirty="0" err="1" smtClean="0"/>
              <a:t>floor</a:t>
            </a:r>
            <a:endParaRPr lang="pl-PL" b="1" dirty="0" smtClean="0"/>
          </a:p>
          <a:p>
            <a:r>
              <a:rPr lang="pl-PL" dirty="0" smtClean="0"/>
              <a:t>(1 </a:t>
            </a:r>
            <a:r>
              <a:rPr lang="pl-PL" dirty="0" err="1" smtClean="0"/>
              <a:t>Fixed</a:t>
            </a:r>
            <a:r>
              <a:rPr lang="pl-PL" dirty="0" smtClean="0"/>
              <a:t> </a:t>
            </a:r>
            <a:r>
              <a:rPr lang="pl-PL" dirty="0" err="1" smtClean="0"/>
              <a:t>Support</a:t>
            </a:r>
            <a:r>
              <a:rPr lang="pl-PL" dirty="0" smtClean="0"/>
              <a:t>)</a:t>
            </a:r>
          </a:p>
          <a:p>
            <a:r>
              <a:rPr lang="pl-PL" dirty="0" smtClean="0"/>
              <a:t>(4 </a:t>
            </a:r>
            <a:r>
              <a:rPr lang="pl-PL" dirty="0" err="1" smtClean="0"/>
              <a:t>Sliding</a:t>
            </a:r>
            <a:r>
              <a:rPr lang="pl-PL" dirty="0" smtClean="0"/>
              <a:t> </a:t>
            </a:r>
            <a:r>
              <a:rPr lang="pl-PL" dirty="0" err="1" smtClean="0"/>
              <a:t>Supports</a:t>
            </a:r>
            <a:r>
              <a:rPr lang="pl-PL" dirty="0" smtClean="0"/>
              <a:t>)</a:t>
            </a:r>
            <a:endParaRPr lang="pl-PL" dirty="0"/>
          </a:p>
        </p:txBody>
      </p:sp>
      <p:cxnSp>
        <p:nvCxnSpPr>
          <p:cNvPr id="8" name="Łącznik prosty ze strzałką 7"/>
          <p:cNvCxnSpPr>
            <a:stCxn id="3" idx="0"/>
          </p:cNvCxnSpPr>
          <p:nvPr/>
        </p:nvCxnSpPr>
        <p:spPr>
          <a:xfrm flipH="1" flipV="1">
            <a:off x="3347864" y="4257092"/>
            <a:ext cx="3276364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 flipH="1" flipV="1">
            <a:off x="5328084" y="3879050"/>
            <a:ext cx="1296144" cy="594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>
            <a:stCxn id="3" idx="0"/>
          </p:cNvCxnSpPr>
          <p:nvPr/>
        </p:nvCxnSpPr>
        <p:spPr>
          <a:xfrm flipH="1" flipV="1">
            <a:off x="5976156" y="3212976"/>
            <a:ext cx="648072" cy="12601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>
            <a:stCxn id="3" idx="0"/>
          </p:cNvCxnSpPr>
          <p:nvPr/>
        </p:nvCxnSpPr>
        <p:spPr>
          <a:xfrm flipV="1">
            <a:off x="6624228" y="2744924"/>
            <a:ext cx="1224136" cy="17281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>
            <a:stCxn id="6" idx="1"/>
          </p:cNvCxnSpPr>
          <p:nvPr/>
        </p:nvCxnSpPr>
        <p:spPr>
          <a:xfrm flipH="1" flipV="1">
            <a:off x="2591780" y="5517232"/>
            <a:ext cx="1188132" cy="3896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693587"/>
      </p:ext>
    </p:extLst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Calculations</a:t>
            </a:r>
            <a:r>
              <a:rPr lang="pl-PL" dirty="0" smtClean="0"/>
              <a:t> of the </a:t>
            </a:r>
            <a:r>
              <a:rPr lang="pl-PL" dirty="0" err="1" smtClean="0"/>
              <a:t>Frame</a:t>
            </a:r>
            <a:r>
              <a:rPr lang="pl-PL" dirty="0" smtClean="0"/>
              <a:t> </a:t>
            </a:r>
            <a:r>
              <a:rPr lang="pl-PL" dirty="0" err="1" smtClean="0"/>
              <a:t>Fixation</a:t>
            </a:r>
            <a:endParaRPr lang="pl-PL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7081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260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2057" name="Obraz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7" t="19516" r="3517" b="42126"/>
          <a:stretch>
            <a:fillRect/>
          </a:stretch>
        </p:blipFill>
        <p:spPr bwMode="auto">
          <a:xfrm>
            <a:off x="935596" y="2207616"/>
            <a:ext cx="7742820" cy="273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15" t="81622" r="4974" b="15065"/>
          <a:stretch>
            <a:fillRect/>
          </a:stretch>
        </p:blipFill>
        <p:spPr bwMode="auto">
          <a:xfrm>
            <a:off x="1763688" y="5303428"/>
            <a:ext cx="4337050" cy="35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7" t="81741" r="-85" b="14862"/>
          <a:stretch>
            <a:fillRect/>
          </a:stretch>
        </p:blipFill>
        <p:spPr bwMode="auto">
          <a:xfrm>
            <a:off x="1763688" y="5659028"/>
            <a:ext cx="43053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0" y="1746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25590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3505161"/>
      </p:ext>
    </p:extLst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Calculations</a:t>
            </a:r>
            <a:r>
              <a:rPr lang="pl-PL" dirty="0"/>
              <a:t> of the </a:t>
            </a:r>
            <a:r>
              <a:rPr lang="pl-PL" dirty="0" err="1"/>
              <a:t>Frame</a:t>
            </a:r>
            <a:r>
              <a:rPr lang="pl-PL" dirty="0"/>
              <a:t> </a:t>
            </a:r>
            <a:r>
              <a:rPr lang="pl-PL" dirty="0" err="1"/>
              <a:t>Fixation</a:t>
            </a:r>
            <a:endParaRPr lang="pl-PL" dirty="0"/>
          </a:p>
        </p:txBody>
      </p:sp>
      <p:pic>
        <p:nvPicPr>
          <p:cNvPr id="3073" name="Obraz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5" t="18961" r="11562" b="38321"/>
          <a:stretch>
            <a:fillRect/>
          </a:stretch>
        </p:blipFill>
        <p:spPr bwMode="auto">
          <a:xfrm>
            <a:off x="2159732" y="2096852"/>
            <a:ext cx="6381935" cy="3033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13"/>
          <p:cNvSpPr txBox="1">
            <a:spLocks noChangeArrowheads="1"/>
          </p:cNvSpPr>
          <p:nvPr/>
        </p:nvSpPr>
        <p:spPr bwMode="auto">
          <a:xfrm>
            <a:off x="4752020" y="2348880"/>
            <a:ext cx="752475" cy="261938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upper</a:t>
            </a: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Pole tekstowe 14"/>
          <p:cNvSpPr txBox="1">
            <a:spLocks noChangeArrowheads="1"/>
          </p:cNvSpPr>
          <p:nvPr/>
        </p:nvSpPr>
        <p:spPr bwMode="auto">
          <a:xfrm>
            <a:off x="6084166" y="2351205"/>
            <a:ext cx="752475" cy="288032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middle</a:t>
            </a: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Pole tekstowe 15"/>
          <p:cNvSpPr txBox="1">
            <a:spLocks noChangeArrowheads="1"/>
          </p:cNvSpPr>
          <p:nvPr/>
        </p:nvSpPr>
        <p:spPr bwMode="auto">
          <a:xfrm>
            <a:off x="7264334" y="2353583"/>
            <a:ext cx="752475" cy="260350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bottom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pl-PL" altLang="pl-PL" sz="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pl-PL" sz="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pl-PL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graphicFrame>
        <p:nvGraphicFramePr>
          <p:cNvPr id="15" name="Tabela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070180"/>
              </p:ext>
            </p:extLst>
          </p:nvPr>
        </p:nvGraphicFramePr>
        <p:xfrm>
          <a:off x="1439652" y="5424264"/>
          <a:ext cx="6768755" cy="11370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6965"/>
                <a:gridCol w="966965"/>
                <a:gridCol w="966965"/>
                <a:gridCol w="966965"/>
                <a:gridCol w="966965"/>
                <a:gridCol w="966965"/>
                <a:gridCol w="966965"/>
              </a:tblGrid>
              <a:tr h="227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r>
                        <a:rPr lang="en-US" sz="1000" baseline="-25000">
                          <a:effectLst/>
                        </a:rPr>
                        <a:t>x</a:t>
                      </a:r>
                      <a:r>
                        <a:rPr lang="en-US" sz="1000">
                          <a:effectLst/>
                        </a:rPr>
                        <a:t> (N)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r>
                        <a:rPr lang="en-US" sz="1000" baseline="-25000">
                          <a:effectLst/>
                        </a:rPr>
                        <a:t>y</a:t>
                      </a:r>
                      <a:r>
                        <a:rPr lang="en-US" sz="1000">
                          <a:effectLst/>
                        </a:rPr>
                        <a:t> (N)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</a:t>
                      </a:r>
                      <a:r>
                        <a:rPr lang="en-US" sz="1000" baseline="-25000">
                          <a:effectLst/>
                        </a:rPr>
                        <a:t>z</a:t>
                      </a:r>
                      <a:r>
                        <a:rPr lang="en-US" sz="1000">
                          <a:effectLst/>
                        </a:rPr>
                        <a:t> (N)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r>
                        <a:rPr lang="en-US" sz="1000" baseline="-25000">
                          <a:effectLst/>
                        </a:rPr>
                        <a:t>x</a:t>
                      </a:r>
                      <a:r>
                        <a:rPr lang="en-US" sz="1000">
                          <a:effectLst/>
                        </a:rPr>
                        <a:t> (Nm)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r>
                        <a:rPr lang="en-US" sz="1000" baseline="-25000">
                          <a:effectLst/>
                        </a:rPr>
                        <a:t>y</a:t>
                      </a:r>
                      <a:r>
                        <a:rPr lang="en-US" sz="1000">
                          <a:effectLst/>
                        </a:rPr>
                        <a:t> (Nm)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</a:t>
                      </a:r>
                      <a:r>
                        <a:rPr lang="en-US" sz="1000" baseline="-25000">
                          <a:effectLst/>
                        </a:rPr>
                        <a:t>z</a:t>
                      </a:r>
                      <a:r>
                        <a:rPr lang="en-US" sz="1000">
                          <a:effectLst/>
                        </a:rPr>
                        <a:t> (Nm)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7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Total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58434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9358.8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16493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6782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31000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-10720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7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Upper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95692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-33436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-17965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3378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-2112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7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pl-PL" sz="1000" dirty="0" smtClean="0">
                          <a:effectLst/>
                        </a:rPr>
                        <a:t>Middle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-6612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39803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42172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-302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1258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1883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2274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Bottom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-30647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1410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1577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1318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-1668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cxnSp>
        <p:nvCxnSpPr>
          <p:cNvPr id="17" name="Łącznik prosty ze strzałką 16"/>
          <p:cNvCxnSpPr/>
          <p:nvPr/>
        </p:nvCxnSpPr>
        <p:spPr>
          <a:xfrm>
            <a:off x="5128257" y="2639237"/>
            <a:ext cx="775891" cy="12218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>
            <a:stCxn id="5" idx="2"/>
          </p:cNvCxnSpPr>
          <p:nvPr/>
        </p:nvCxnSpPr>
        <p:spPr>
          <a:xfrm flipH="1">
            <a:off x="5760132" y="2639237"/>
            <a:ext cx="700272" cy="16898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ze strzałką 20"/>
          <p:cNvCxnSpPr/>
          <p:nvPr/>
        </p:nvCxnSpPr>
        <p:spPr>
          <a:xfrm flipH="1">
            <a:off x="6084166" y="2639237"/>
            <a:ext cx="1556405" cy="21219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686709"/>
      </p:ext>
    </p:extLst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Calculations</a:t>
            </a:r>
            <a:r>
              <a:rPr lang="pl-PL" dirty="0"/>
              <a:t> of the </a:t>
            </a:r>
            <a:r>
              <a:rPr lang="pl-PL" dirty="0" err="1"/>
              <a:t>Frame</a:t>
            </a:r>
            <a:r>
              <a:rPr lang="pl-PL" dirty="0"/>
              <a:t> </a:t>
            </a:r>
            <a:r>
              <a:rPr lang="pl-PL" dirty="0" err="1"/>
              <a:t>Fixation</a:t>
            </a:r>
            <a:endParaRPr lang="pl-PL" dirty="0"/>
          </a:p>
        </p:txBody>
      </p:sp>
      <p:pic>
        <p:nvPicPr>
          <p:cNvPr id="4098" name="Obraz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5" t="23096" r="64085" b="38226"/>
          <a:stretch>
            <a:fillRect/>
          </a:stretch>
        </p:blipFill>
        <p:spPr bwMode="auto">
          <a:xfrm>
            <a:off x="1007604" y="2312876"/>
            <a:ext cx="2448272" cy="255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Obraz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4" t="36102" r="71352" b="48154"/>
          <a:stretch>
            <a:fillRect/>
          </a:stretch>
        </p:blipFill>
        <p:spPr bwMode="auto">
          <a:xfrm>
            <a:off x="611188" y="5157192"/>
            <a:ext cx="2340632" cy="1030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Obraz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9" t="22469" r="64108" b="38235"/>
          <a:stretch>
            <a:fillRect/>
          </a:stretch>
        </p:blipFill>
        <p:spPr bwMode="auto">
          <a:xfrm>
            <a:off x="4103948" y="2348880"/>
            <a:ext cx="2088232" cy="2204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Obraz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t="36105" r="71526" b="48659"/>
          <a:stretch>
            <a:fillRect/>
          </a:stretch>
        </p:blipFill>
        <p:spPr bwMode="auto">
          <a:xfrm>
            <a:off x="3382917" y="5154638"/>
            <a:ext cx="2637938" cy="114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Obraz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2" t="23528" r="64088" b="38284"/>
          <a:stretch>
            <a:fillRect/>
          </a:stretch>
        </p:blipFill>
        <p:spPr bwMode="auto">
          <a:xfrm>
            <a:off x="6804248" y="2386678"/>
            <a:ext cx="2088232" cy="2166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Obraz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0" t="36145" r="71048" b="48637"/>
          <a:stretch>
            <a:fillRect/>
          </a:stretch>
        </p:blipFill>
        <p:spPr bwMode="auto">
          <a:xfrm>
            <a:off x="6192418" y="5156079"/>
            <a:ext cx="2856631" cy="1178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755576" y="1916832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                 Upper                                   Middle                                 </a:t>
            </a:r>
            <a:r>
              <a:rPr lang="pl-PL" dirty="0" err="1" smtClean="0"/>
              <a:t>Bottom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85132321"/>
      </p:ext>
    </p:extLst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Calculations</a:t>
            </a:r>
            <a:r>
              <a:rPr lang="pl-PL" dirty="0"/>
              <a:t> of the </a:t>
            </a:r>
            <a:r>
              <a:rPr lang="pl-PL" dirty="0" err="1"/>
              <a:t>Frame</a:t>
            </a:r>
            <a:r>
              <a:rPr lang="pl-PL" dirty="0"/>
              <a:t> </a:t>
            </a:r>
            <a:r>
              <a:rPr lang="pl-PL" dirty="0" err="1"/>
              <a:t>Fixation</a:t>
            </a:r>
            <a:endParaRPr lang="pl-PL" dirty="0"/>
          </a:p>
        </p:txBody>
      </p:sp>
      <p:pic>
        <p:nvPicPr>
          <p:cNvPr id="5122" name="Obraz 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19" y="4562001"/>
            <a:ext cx="1862746" cy="79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Obraz 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28" y="3538907"/>
            <a:ext cx="2032813" cy="102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Obraz 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85" y="5877272"/>
            <a:ext cx="1875813" cy="68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824285" y="1988840"/>
            <a:ext cx="7920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EN 1993-1-8 </a:t>
            </a:r>
            <a:r>
              <a:rPr lang="en-US" sz="2000" b="1" dirty="0" err="1"/>
              <a:t>Eurocode</a:t>
            </a:r>
            <a:r>
              <a:rPr lang="en-US" sz="2000" b="1" dirty="0"/>
              <a:t> 3: Design of steel structures - Part 1-8: Design of joints</a:t>
            </a:r>
            <a:endParaRPr lang="pl-PL" sz="2000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002527" y="3015687"/>
            <a:ext cx="3564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M16 </a:t>
            </a:r>
            <a:r>
              <a:rPr lang="pl-PL" sz="2800" b="1" dirty="0" err="1" smtClean="0"/>
              <a:t>class</a:t>
            </a:r>
            <a:r>
              <a:rPr lang="pl-PL" sz="2800" b="1" dirty="0" smtClean="0"/>
              <a:t> 10.9</a:t>
            </a:r>
            <a:endParaRPr lang="pl-PL" sz="2800" b="1" dirty="0"/>
          </a:p>
        </p:txBody>
      </p:sp>
      <p:pic>
        <p:nvPicPr>
          <p:cNvPr id="5125" name="Obraz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01"/>
          <a:stretch>
            <a:fillRect/>
          </a:stretch>
        </p:blipFill>
        <p:spPr bwMode="auto">
          <a:xfrm>
            <a:off x="3059832" y="3721525"/>
            <a:ext cx="3562350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6673331" y="4050454"/>
            <a:ext cx="22986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F</a:t>
            </a:r>
            <a:r>
              <a:rPr lang="en-US" b="1" baseline="-25000" dirty="0" err="1"/>
              <a:t>v,Rd</a:t>
            </a:r>
            <a:r>
              <a:rPr lang="en-US" b="1" dirty="0"/>
              <a:t> = 69175 &gt; </a:t>
            </a:r>
            <a:r>
              <a:rPr lang="en-US" b="1" dirty="0" err="1" smtClean="0"/>
              <a:t>F</a:t>
            </a:r>
            <a:r>
              <a:rPr lang="en-US" b="1" baseline="-25000" dirty="0" err="1" smtClean="0"/>
              <a:t>v,Ed</a:t>
            </a:r>
            <a:endParaRPr lang="pl-PL" b="1" dirty="0"/>
          </a:p>
        </p:txBody>
      </p:sp>
      <p:sp>
        <p:nvSpPr>
          <p:cNvPr id="7" name="Prostokąt 6"/>
          <p:cNvSpPr/>
          <p:nvPr/>
        </p:nvSpPr>
        <p:spPr>
          <a:xfrm>
            <a:off x="6584173" y="5049180"/>
            <a:ext cx="2512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F</a:t>
            </a:r>
            <a:r>
              <a:rPr lang="en-US" b="1" baseline="-25000" dirty="0" err="1"/>
              <a:t>t,Ed</a:t>
            </a:r>
            <a:r>
              <a:rPr lang="en-US" b="1" dirty="0"/>
              <a:t> = 103763 N&gt; </a:t>
            </a:r>
            <a:r>
              <a:rPr lang="en-US" b="1" dirty="0" err="1"/>
              <a:t>F</a:t>
            </a:r>
            <a:r>
              <a:rPr lang="en-US" b="1" baseline="-25000" dirty="0" err="1"/>
              <a:t>t,Ed</a:t>
            </a:r>
            <a:endParaRPr lang="pl-PL" b="1" dirty="0"/>
          </a:p>
        </p:txBody>
      </p:sp>
      <p:sp>
        <p:nvSpPr>
          <p:cNvPr id="8" name="Prostokąt 7"/>
          <p:cNvSpPr/>
          <p:nvPr/>
        </p:nvSpPr>
        <p:spPr>
          <a:xfrm>
            <a:off x="6984268" y="6057292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0.93 &lt; 1</a:t>
            </a:r>
            <a:endParaRPr lang="pl-PL" b="1" dirty="0"/>
          </a:p>
        </p:txBody>
      </p:sp>
      <p:cxnSp>
        <p:nvCxnSpPr>
          <p:cNvPr id="10" name="Łącznik prosty ze strzałką 9"/>
          <p:cNvCxnSpPr>
            <a:stCxn id="6" idx="1"/>
          </p:cNvCxnSpPr>
          <p:nvPr/>
        </p:nvCxnSpPr>
        <p:spPr>
          <a:xfrm flipH="1">
            <a:off x="5004048" y="4235120"/>
            <a:ext cx="166928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>
            <a:stCxn id="5123" idx="3"/>
          </p:cNvCxnSpPr>
          <p:nvPr/>
        </p:nvCxnSpPr>
        <p:spPr>
          <a:xfrm>
            <a:off x="2521641" y="4050454"/>
            <a:ext cx="1690319" cy="13463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 flipH="1">
            <a:off x="5004048" y="5233846"/>
            <a:ext cx="1562875" cy="673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>
            <a:stCxn id="5122" idx="3"/>
          </p:cNvCxnSpPr>
          <p:nvPr/>
        </p:nvCxnSpPr>
        <p:spPr>
          <a:xfrm>
            <a:off x="2432265" y="4960079"/>
            <a:ext cx="1851703" cy="307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>
            <a:off x="2735796" y="6241958"/>
            <a:ext cx="4212468" cy="313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647464"/>
      </p:ext>
    </p:extLst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err="1" smtClean="0"/>
              <a:t>Calculations</a:t>
            </a:r>
            <a:r>
              <a:rPr lang="pl-PL" dirty="0" smtClean="0"/>
              <a:t> of the </a:t>
            </a:r>
            <a:r>
              <a:rPr lang="pl-PL" dirty="0" err="1" smtClean="0"/>
              <a:t>Exetrnal</a:t>
            </a:r>
            <a:r>
              <a:rPr lang="pl-PL" dirty="0" smtClean="0"/>
              <a:t> </a:t>
            </a:r>
            <a:r>
              <a:rPr lang="pl-PL" dirty="0" err="1" smtClean="0"/>
              <a:t>Supports</a:t>
            </a:r>
            <a:r>
              <a:rPr lang="pl-PL" dirty="0" smtClean="0"/>
              <a:t> </a:t>
            </a:r>
            <a:r>
              <a:rPr lang="pl-PL" dirty="0" err="1" smtClean="0"/>
              <a:t>Located</a:t>
            </a:r>
            <a:r>
              <a:rPr lang="pl-PL" dirty="0" smtClean="0"/>
              <a:t> on the </a:t>
            </a:r>
            <a:r>
              <a:rPr lang="pl-PL" dirty="0" err="1" smtClean="0"/>
              <a:t>Floor</a:t>
            </a:r>
            <a:r>
              <a:rPr lang="pl-PL" dirty="0" smtClean="0"/>
              <a:t> </a:t>
            </a:r>
            <a:r>
              <a:rPr lang="pl-PL" dirty="0" err="1" smtClean="0"/>
              <a:t>Fixation</a:t>
            </a:r>
            <a:endParaRPr lang="pl-PL" dirty="0"/>
          </a:p>
        </p:txBody>
      </p:sp>
      <p:pic>
        <p:nvPicPr>
          <p:cNvPr id="6146" name="Picture 2" descr="TS_Valve_box_Fixed_suppo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564904"/>
            <a:ext cx="3210647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TS_Valve_box_Sliding_suppo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900" y="2329611"/>
            <a:ext cx="2708921" cy="3475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S_bunker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272" y="2444389"/>
            <a:ext cx="2141537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403648" y="6021288"/>
            <a:ext cx="1980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ValveBox</a:t>
            </a:r>
            <a:r>
              <a:rPr lang="pl-PL" dirty="0" smtClean="0"/>
              <a:t> </a:t>
            </a:r>
            <a:r>
              <a:rPr lang="pl-PL" dirty="0" err="1" smtClean="0"/>
              <a:t>Fixed</a:t>
            </a:r>
            <a:r>
              <a:rPr lang="pl-PL" dirty="0" smtClean="0"/>
              <a:t> </a:t>
            </a:r>
            <a:r>
              <a:rPr lang="pl-PL" dirty="0" err="1" smtClean="0"/>
              <a:t>Support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3743908" y="6021287"/>
            <a:ext cx="24122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Sliding</a:t>
            </a:r>
            <a:r>
              <a:rPr lang="pl-PL" dirty="0" smtClean="0"/>
              <a:t> </a:t>
            </a:r>
            <a:r>
              <a:rPr lang="pl-PL" dirty="0" err="1" smtClean="0"/>
              <a:t>Support</a:t>
            </a:r>
            <a:r>
              <a:rPr lang="pl-PL" dirty="0" smtClean="0"/>
              <a:t> with </a:t>
            </a:r>
            <a:r>
              <a:rPr lang="pl-PL" dirty="0" err="1" smtClean="0"/>
              <a:t>Adjusting</a:t>
            </a:r>
            <a:r>
              <a:rPr lang="pl-PL" dirty="0" smtClean="0"/>
              <a:t> </a:t>
            </a:r>
            <a:r>
              <a:rPr lang="pl-PL" dirty="0" smtClean="0"/>
              <a:t>System</a:t>
            </a:r>
            <a:endParaRPr lang="pl-PL" dirty="0"/>
          </a:p>
        </p:txBody>
      </p:sp>
      <p:sp>
        <p:nvSpPr>
          <p:cNvPr id="9" name="pole tekstowe 8"/>
          <p:cNvSpPr txBox="1"/>
          <p:nvPr/>
        </p:nvSpPr>
        <p:spPr>
          <a:xfrm>
            <a:off x="6300192" y="6093296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Sliding</a:t>
            </a:r>
            <a:r>
              <a:rPr lang="pl-PL" dirty="0" smtClean="0"/>
              <a:t> </a:t>
            </a:r>
            <a:r>
              <a:rPr lang="pl-PL" dirty="0" err="1" smtClean="0"/>
              <a:t>Support</a:t>
            </a:r>
            <a:r>
              <a:rPr lang="pl-PL" dirty="0" smtClean="0"/>
              <a:t> </a:t>
            </a:r>
            <a:r>
              <a:rPr lang="pl-PL" dirty="0" err="1" smtClean="0"/>
              <a:t>without</a:t>
            </a:r>
            <a:r>
              <a:rPr lang="pl-PL" dirty="0" smtClean="0"/>
              <a:t> </a:t>
            </a:r>
            <a:r>
              <a:rPr lang="pl-PL" dirty="0" err="1" smtClean="0"/>
              <a:t>Adjusting</a:t>
            </a:r>
            <a:r>
              <a:rPr lang="pl-PL" dirty="0" smtClean="0"/>
              <a:t> </a:t>
            </a:r>
            <a:r>
              <a:rPr lang="pl-PL" dirty="0" smtClean="0"/>
              <a:t>System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16471894"/>
      </p:ext>
    </p:extLst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Calculations</a:t>
            </a:r>
            <a:r>
              <a:rPr lang="pl-PL" dirty="0"/>
              <a:t> of the </a:t>
            </a:r>
            <a:r>
              <a:rPr lang="pl-PL" dirty="0" err="1"/>
              <a:t>Exetrnal</a:t>
            </a:r>
            <a:r>
              <a:rPr lang="pl-PL" dirty="0"/>
              <a:t> </a:t>
            </a:r>
            <a:r>
              <a:rPr lang="pl-PL" dirty="0" err="1"/>
              <a:t>Supports</a:t>
            </a:r>
            <a:r>
              <a:rPr lang="pl-PL" dirty="0"/>
              <a:t> </a:t>
            </a:r>
            <a:r>
              <a:rPr lang="pl-PL" dirty="0" err="1"/>
              <a:t>Located</a:t>
            </a:r>
            <a:r>
              <a:rPr lang="pl-PL" dirty="0"/>
              <a:t> on the </a:t>
            </a:r>
            <a:r>
              <a:rPr lang="pl-PL" dirty="0" err="1"/>
              <a:t>Floor</a:t>
            </a:r>
            <a:r>
              <a:rPr lang="pl-PL" dirty="0"/>
              <a:t> </a:t>
            </a:r>
            <a:r>
              <a:rPr lang="pl-PL" dirty="0" err="1"/>
              <a:t>Fixation</a:t>
            </a:r>
            <a:endParaRPr lang="pl-PL" dirty="0"/>
          </a:p>
        </p:txBody>
      </p:sp>
      <p:pic>
        <p:nvPicPr>
          <p:cNvPr id="7170" name="Obraz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3" t="20526" r="18593" b="29134"/>
          <a:stretch>
            <a:fillRect/>
          </a:stretch>
        </p:blipFill>
        <p:spPr bwMode="auto">
          <a:xfrm>
            <a:off x="1007604" y="2204864"/>
            <a:ext cx="1944216" cy="328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273610"/>
              </p:ext>
            </p:extLst>
          </p:nvPr>
        </p:nvGraphicFramePr>
        <p:xfrm>
          <a:off x="611188" y="5769260"/>
          <a:ext cx="2712720" cy="60960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04240"/>
                <a:gridCol w="904240"/>
                <a:gridCol w="904240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Fx</a:t>
                      </a:r>
                      <a:r>
                        <a:rPr lang="en-US" sz="1000" dirty="0">
                          <a:effectLst/>
                        </a:rPr>
                        <a:t> [N]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Fy [N]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Fz [N]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-3600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2400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-21200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Mx [Nm]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My [Nm]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Mz [Nm]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-390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-960</a:t>
                      </a:r>
                      <a:endParaRPr lang="pl-PL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-66</a:t>
                      </a:r>
                      <a:endParaRPr lang="pl-PL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7171" name="Obraz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0" t="22923" r="64082" b="38313"/>
          <a:stretch>
            <a:fillRect/>
          </a:stretch>
        </p:blipFill>
        <p:spPr bwMode="auto">
          <a:xfrm>
            <a:off x="3635896" y="2240868"/>
            <a:ext cx="1877089" cy="1960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Obraz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8" t="12054" r="67860" b="40002"/>
          <a:stretch>
            <a:fillRect/>
          </a:stretch>
        </p:blipFill>
        <p:spPr bwMode="auto">
          <a:xfrm>
            <a:off x="6063338" y="2142942"/>
            <a:ext cx="2995972" cy="215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Obraz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5919" r="65688" b="33646"/>
          <a:stretch>
            <a:fillRect/>
          </a:stretch>
        </p:blipFill>
        <p:spPr bwMode="auto">
          <a:xfrm>
            <a:off x="4319972" y="4617132"/>
            <a:ext cx="3758196" cy="217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Łącznik prosty ze strzałką 5"/>
          <p:cNvCxnSpPr>
            <a:stCxn id="7170" idx="3"/>
          </p:cNvCxnSpPr>
          <p:nvPr/>
        </p:nvCxnSpPr>
        <p:spPr>
          <a:xfrm flipV="1">
            <a:off x="2951820" y="3681028"/>
            <a:ext cx="756084" cy="16432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>
            <a:stCxn id="7171" idx="3"/>
          </p:cNvCxnSpPr>
          <p:nvPr/>
        </p:nvCxnSpPr>
        <p:spPr>
          <a:xfrm flipV="1">
            <a:off x="5512985" y="3221046"/>
            <a:ext cx="463171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 flipH="1">
            <a:off x="6444208" y="2672916"/>
            <a:ext cx="396044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28278"/>
      </p:ext>
    </p:extLst>
  </p:cSld>
  <p:clrMapOvr>
    <a:masterClrMapping/>
  </p:clrMapOvr>
  <p:transition>
    <p:randomBa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/>
              <a:t>Calculations</a:t>
            </a:r>
            <a:r>
              <a:rPr lang="pl-PL" dirty="0"/>
              <a:t> of the </a:t>
            </a:r>
            <a:r>
              <a:rPr lang="pl-PL" dirty="0" err="1"/>
              <a:t>Exetrnal</a:t>
            </a:r>
            <a:r>
              <a:rPr lang="pl-PL" dirty="0"/>
              <a:t> </a:t>
            </a:r>
            <a:r>
              <a:rPr lang="pl-PL" dirty="0" err="1"/>
              <a:t>Supports</a:t>
            </a:r>
            <a:r>
              <a:rPr lang="pl-PL" dirty="0"/>
              <a:t> </a:t>
            </a:r>
            <a:r>
              <a:rPr lang="pl-PL" dirty="0" err="1"/>
              <a:t>Located</a:t>
            </a:r>
            <a:r>
              <a:rPr lang="pl-PL" dirty="0"/>
              <a:t> on the </a:t>
            </a:r>
            <a:r>
              <a:rPr lang="pl-PL" dirty="0" err="1"/>
              <a:t>Floor</a:t>
            </a:r>
            <a:r>
              <a:rPr lang="pl-PL" dirty="0"/>
              <a:t> </a:t>
            </a:r>
            <a:r>
              <a:rPr lang="pl-PL" dirty="0" err="1"/>
              <a:t>Fixation</a:t>
            </a:r>
            <a:endParaRPr lang="pl-PL" dirty="0"/>
          </a:p>
        </p:txBody>
      </p:sp>
      <p:pic>
        <p:nvPicPr>
          <p:cNvPr id="8194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5919" r="65688" b="33646"/>
          <a:stretch>
            <a:fillRect/>
          </a:stretch>
        </p:blipFill>
        <p:spPr bwMode="auto">
          <a:xfrm>
            <a:off x="781614" y="2204864"/>
            <a:ext cx="3407472" cy="1970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5919" r="65688" b="33646"/>
          <a:stretch>
            <a:fillRect/>
          </a:stretch>
        </p:blipFill>
        <p:spPr bwMode="auto">
          <a:xfrm>
            <a:off x="755576" y="4653136"/>
            <a:ext cx="3420380" cy="1979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az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9" t="25919" r="65688" b="33646"/>
          <a:stretch>
            <a:fillRect/>
          </a:stretch>
        </p:blipFill>
        <p:spPr bwMode="auto">
          <a:xfrm>
            <a:off x="4824028" y="3356327"/>
            <a:ext cx="3947112" cy="2286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ole tekstowe 8"/>
          <p:cNvSpPr txBox="1"/>
          <p:nvPr/>
        </p:nvSpPr>
        <p:spPr>
          <a:xfrm>
            <a:off x="971600" y="1835532"/>
            <a:ext cx="313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ValveBox</a:t>
            </a:r>
            <a:r>
              <a:rPr lang="pl-PL" dirty="0" smtClean="0"/>
              <a:t> </a:t>
            </a:r>
            <a:r>
              <a:rPr lang="pl-PL" dirty="0" err="1" smtClean="0"/>
              <a:t>Fixed</a:t>
            </a:r>
            <a:r>
              <a:rPr lang="pl-PL" dirty="0" smtClean="0"/>
              <a:t> </a:t>
            </a:r>
            <a:r>
              <a:rPr lang="pl-PL" dirty="0" err="1" smtClean="0"/>
              <a:t>Support</a:t>
            </a:r>
            <a:endParaRPr lang="pl-PL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359532" y="4267613"/>
            <a:ext cx="4356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Sliding</a:t>
            </a:r>
            <a:r>
              <a:rPr lang="pl-PL" dirty="0" smtClean="0"/>
              <a:t> </a:t>
            </a:r>
            <a:r>
              <a:rPr lang="pl-PL" dirty="0" err="1" smtClean="0"/>
              <a:t>Support</a:t>
            </a:r>
            <a:r>
              <a:rPr lang="pl-PL" dirty="0" smtClean="0"/>
              <a:t> with </a:t>
            </a:r>
            <a:r>
              <a:rPr lang="pl-PL" dirty="0" err="1" smtClean="0"/>
              <a:t>Adjusting</a:t>
            </a:r>
            <a:r>
              <a:rPr lang="pl-PL" dirty="0" smtClean="0"/>
              <a:t> </a:t>
            </a:r>
            <a:r>
              <a:rPr lang="pl-PL" dirty="0" smtClean="0"/>
              <a:t>System</a:t>
            </a:r>
            <a:endParaRPr lang="pl-PL" dirty="0"/>
          </a:p>
        </p:txBody>
      </p:sp>
      <p:sp>
        <p:nvSpPr>
          <p:cNvPr id="11" name="pole tekstowe 10"/>
          <p:cNvSpPr txBox="1"/>
          <p:nvPr/>
        </p:nvSpPr>
        <p:spPr>
          <a:xfrm>
            <a:off x="4457547" y="2820661"/>
            <a:ext cx="4680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err="1" smtClean="0"/>
              <a:t>Sliding</a:t>
            </a:r>
            <a:r>
              <a:rPr lang="pl-PL" dirty="0" smtClean="0"/>
              <a:t> </a:t>
            </a:r>
            <a:r>
              <a:rPr lang="pl-PL" dirty="0" err="1" smtClean="0"/>
              <a:t>Support</a:t>
            </a:r>
            <a:r>
              <a:rPr lang="pl-PL" dirty="0" smtClean="0"/>
              <a:t> </a:t>
            </a:r>
            <a:r>
              <a:rPr lang="pl-PL" dirty="0" err="1" smtClean="0"/>
              <a:t>without</a:t>
            </a:r>
            <a:r>
              <a:rPr lang="pl-PL" dirty="0" smtClean="0"/>
              <a:t> </a:t>
            </a:r>
            <a:r>
              <a:rPr lang="pl-PL" dirty="0" err="1" smtClean="0"/>
              <a:t>Adjusting</a:t>
            </a:r>
            <a:r>
              <a:rPr lang="pl-PL" dirty="0" smtClean="0"/>
              <a:t> </a:t>
            </a:r>
            <a:r>
              <a:rPr lang="pl-PL" dirty="0" smtClean="0"/>
              <a:t>System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25259087"/>
      </p:ext>
    </p:extLst>
  </p:cSld>
  <p:clrMapOvr>
    <a:masterClrMapping/>
  </p:clrMapOvr>
  <p:transition>
    <p:randomBar/>
  </p:transition>
</p:sld>
</file>

<file path=ppt/theme/theme1.xml><?xml version="1.0" encoding="utf-8"?>
<a:theme xmlns:a="http://schemas.openxmlformats.org/drawingml/2006/main" name="1_Projekt domyślny">
  <a:themeElements>
    <a:clrScheme name="1_Projekt domyślny 1">
      <a:dk1>
        <a:srgbClr val="000000"/>
      </a:dk1>
      <a:lt1>
        <a:srgbClr val="FFFFFF"/>
      </a:lt1>
      <a:dk2>
        <a:srgbClr val="FFEBD5"/>
      </a:dk2>
      <a:lt2>
        <a:srgbClr val="78120A"/>
      </a:lt2>
      <a:accent1>
        <a:srgbClr val="E32213"/>
      </a:accent1>
      <a:accent2>
        <a:srgbClr val="FFD3A1"/>
      </a:accent2>
      <a:accent3>
        <a:srgbClr val="FFFFFF"/>
      </a:accent3>
      <a:accent4>
        <a:srgbClr val="000000"/>
      </a:accent4>
      <a:accent5>
        <a:srgbClr val="EFABAA"/>
      </a:accent5>
      <a:accent6>
        <a:srgbClr val="E7BF91"/>
      </a:accent6>
      <a:hlink>
        <a:srgbClr val="FFD9AF"/>
      </a:hlink>
      <a:folHlink>
        <a:srgbClr val="FFB25D"/>
      </a:folHlink>
    </a:clrScheme>
    <a:fontScheme name="1_Projekt domyśln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jekt domyślny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2778</TotalTime>
  <Words>262</Words>
  <Application>Microsoft Office PowerPoint</Application>
  <PresentationFormat>Pokaz na ekranie (4:3)</PresentationFormat>
  <Paragraphs>85</Paragraphs>
  <Slides>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Trebuchet MS</vt:lpstr>
      <vt:lpstr>1_Projekt domyślny</vt:lpstr>
      <vt:lpstr>Overview of the CDS-LTS2 Support Fixation</vt:lpstr>
      <vt:lpstr>Type of CDS-LTS2 external supports</vt:lpstr>
      <vt:lpstr>Calculations of the Frame Fixation</vt:lpstr>
      <vt:lpstr>Calculations of the Frame Fixation</vt:lpstr>
      <vt:lpstr>Calculations of the Frame Fixation</vt:lpstr>
      <vt:lpstr>Calculations of the Frame Fixation</vt:lpstr>
      <vt:lpstr>Calculations of the Exetrnal Supports Located on the Floor Fixation</vt:lpstr>
      <vt:lpstr>Calculations of the Exetrnal Supports Located on the Floor Fixation</vt:lpstr>
      <vt:lpstr>Calculations of the Exetrnal Supports Located on the Floor Fixation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rumburak</dc:creator>
  <cp:lastModifiedBy>Janusz</cp:lastModifiedBy>
  <cp:revision>124</cp:revision>
  <dcterms:created xsi:type="dcterms:W3CDTF">2004-06-16T08:22:15Z</dcterms:created>
  <dcterms:modified xsi:type="dcterms:W3CDTF">2017-01-09T08:16:37Z</dcterms:modified>
</cp:coreProperties>
</file>