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3" r:id="rId8"/>
    <p:sldId id="264" r:id="rId9"/>
    <p:sldId id="265" r:id="rId10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asek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2425"/>
            <a:ext cx="165576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5763" y="1628775"/>
            <a:ext cx="7524750" cy="5229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15" descr="logotwyp pwr eng pozi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8899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73250" y="2130425"/>
            <a:ext cx="7089775" cy="20193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3250" y="5697538"/>
            <a:ext cx="7089775" cy="900112"/>
          </a:xfrm>
        </p:spPr>
        <p:txBody>
          <a:bodyPr anchor="b"/>
          <a:lstStyle>
            <a:lvl1pPr marL="0" indent="0" algn="ctr">
              <a:buFontTx/>
              <a:buNone/>
              <a:defRPr sz="2000">
                <a:solidFill>
                  <a:srgbClr val="FFD3A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1025" y="630238"/>
            <a:ext cx="2105025" cy="6111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11188" y="630238"/>
            <a:ext cx="6167437" cy="611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99025" y="1881188"/>
            <a:ext cx="41370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3238" y="481013"/>
            <a:ext cx="8640762" cy="1292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0" y="1773238"/>
            <a:ext cx="503238" cy="5084762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30238"/>
            <a:ext cx="84248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81188"/>
            <a:ext cx="84248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pic>
        <p:nvPicPr>
          <p:cNvPr id="1030" name="Picture 16" descr="logotwyp pwr eng pozio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7463"/>
            <a:ext cx="27035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Auxiliary Process </a:t>
            </a:r>
            <a:r>
              <a:rPr lang="en-US" dirty="0" smtClean="0"/>
              <a:t>Lines</a:t>
            </a:r>
            <a:r>
              <a:rPr lang="pl-PL" dirty="0" smtClean="0"/>
              <a:t> for Lund Test Stand</a:t>
            </a:r>
            <a:r>
              <a:rPr lang="en-US" dirty="0" smtClean="0"/>
              <a:t> </a:t>
            </a:r>
            <a:r>
              <a:rPr lang="en-US" dirty="0"/>
              <a:t>thermo-mechanical analysis </a:t>
            </a:r>
            <a:endParaRPr lang="pl-PL" dirty="0" smtClean="0"/>
          </a:p>
        </p:txBody>
      </p:sp>
      <p:sp>
        <p:nvSpPr>
          <p:cNvPr id="13315" name="pole tekstowe 1"/>
          <p:cNvSpPr txBox="1">
            <a:spLocks noChangeArrowheads="1"/>
          </p:cNvSpPr>
          <p:nvPr/>
        </p:nvSpPr>
        <p:spPr bwMode="auto">
          <a:xfrm>
            <a:off x="3527425" y="4400550"/>
            <a:ext cx="3852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rgbClr val="FFD3A1"/>
                </a:solidFill>
              </a:rPr>
              <a:t>Janusz Skrzypacz</a:t>
            </a:r>
          </a:p>
          <a:p>
            <a:pPr algn="ctr"/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Jarosław </a:t>
            </a:r>
            <a:r>
              <a:rPr lang="pl-PL" b="1" dirty="0" smtClean="0">
                <a:solidFill>
                  <a:srgbClr val="FFD3A1"/>
                </a:solidFill>
              </a:rPr>
              <a:t>Poliński</a:t>
            </a:r>
          </a:p>
          <a:p>
            <a:pPr algn="ctr"/>
            <a:r>
              <a:rPr lang="pl-PL" b="1" dirty="0" err="1" smtClean="0">
                <a:solidFill>
                  <a:srgbClr val="FFD3A1"/>
                </a:solidFill>
              </a:rPr>
              <a:t>Przemyslaw</a:t>
            </a:r>
            <a:r>
              <a:rPr lang="pl-PL" b="1" smtClean="0">
                <a:solidFill>
                  <a:srgbClr val="FFD3A1"/>
                </a:solidFill>
              </a:rPr>
              <a:t> Jaszak</a:t>
            </a:r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Maciej </a:t>
            </a:r>
            <a:r>
              <a:rPr lang="pl-PL" b="1" dirty="0" err="1">
                <a:solidFill>
                  <a:srgbClr val="FFD3A1"/>
                </a:solidFill>
              </a:rPr>
              <a:t>Chorowski</a:t>
            </a:r>
            <a:endParaRPr lang="en-US" b="1" dirty="0">
              <a:solidFill>
                <a:srgbClr val="FFD3A1"/>
              </a:solidFill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676400" y="6165850"/>
            <a:ext cx="7467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pl-PL" dirty="0" smtClean="0">
                <a:solidFill>
                  <a:srgbClr val="FFD3A1"/>
                </a:solidFill>
              </a:rPr>
              <a:t>Critical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en-US" dirty="0">
                <a:solidFill>
                  <a:srgbClr val="FFD3A1"/>
                </a:solidFill>
              </a:rPr>
              <a:t>Design Review Meeting, </a:t>
            </a:r>
            <a:r>
              <a:rPr lang="pl-PL" dirty="0" smtClean="0">
                <a:solidFill>
                  <a:srgbClr val="FFD3A1"/>
                </a:solidFill>
              </a:rPr>
              <a:t>11-12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pl-PL" dirty="0" smtClean="0">
                <a:solidFill>
                  <a:srgbClr val="FFD3A1"/>
                </a:solidFill>
              </a:rPr>
              <a:t>January</a:t>
            </a:r>
            <a:r>
              <a:rPr lang="en-US" dirty="0" smtClean="0">
                <a:solidFill>
                  <a:srgbClr val="FFD3A1"/>
                </a:solidFill>
              </a:rPr>
              <a:t> 201</a:t>
            </a:r>
            <a:r>
              <a:rPr lang="pl-PL" dirty="0" smtClean="0">
                <a:solidFill>
                  <a:srgbClr val="FFD3A1"/>
                </a:solidFill>
              </a:rPr>
              <a:t>7</a:t>
            </a:r>
            <a:r>
              <a:rPr lang="en-US" dirty="0" smtClean="0">
                <a:solidFill>
                  <a:srgbClr val="FFD3A1"/>
                </a:solidFill>
              </a:rPr>
              <a:t>, </a:t>
            </a:r>
            <a:r>
              <a:rPr lang="pl-PL" dirty="0" err="1" smtClean="0">
                <a:solidFill>
                  <a:srgbClr val="FFD3A1"/>
                </a:solidFill>
              </a:rPr>
              <a:t>Wroclaw</a:t>
            </a:r>
            <a:r>
              <a:rPr lang="pl-PL" dirty="0" smtClean="0">
                <a:solidFill>
                  <a:srgbClr val="FFD3A1"/>
                </a:solidFill>
              </a:rPr>
              <a:t>, Poland</a:t>
            </a:r>
            <a:endParaRPr lang="en-US" dirty="0">
              <a:solidFill>
                <a:srgbClr val="FFD3A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</a:t>
            </a:r>
            <a:r>
              <a:rPr lang="pl-PL" dirty="0" smtClean="0"/>
              <a:t>perating </a:t>
            </a:r>
            <a:r>
              <a:rPr lang="pl-PL" dirty="0" err="1" smtClean="0"/>
              <a:t>parameters</a:t>
            </a:r>
            <a:r>
              <a:rPr lang="pl-PL" dirty="0" smtClean="0"/>
              <a:t> of the </a:t>
            </a:r>
            <a:r>
              <a:rPr lang="pl-PL" dirty="0" err="1" smtClean="0"/>
              <a:t>Pipes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82624"/>
              </p:ext>
            </p:extLst>
          </p:nvPr>
        </p:nvGraphicFramePr>
        <p:xfrm>
          <a:off x="971600" y="2708920"/>
          <a:ext cx="7740860" cy="30603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53924"/>
                <a:gridCol w="822860"/>
                <a:gridCol w="918252"/>
                <a:gridCol w="932354"/>
                <a:gridCol w="932354"/>
                <a:gridCol w="882584"/>
                <a:gridCol w="699266"/>
                <a:gridCol w="699266"/>
              </a:tblGrid>
              <a:tr h="86540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Pipe description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Size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PS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[bar abs]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</a:t>
                      </a:r>
                      <a:r>
                        <a:rPr lang="en-US" sz="1200" baseline="-25000">
                          <a:effectLst/>
                        </a:rPr>
                        <a:t>n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[K]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r>
                        <a:rPr lang="en-US" sz="1200" baseline="-25000">
                          <a:effectLst/>
                        </a:rPr>
                        <a:t>o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[mm]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r>
                        <a:rPr lang="en-US" sz="1200" baseline="-25000">
                          <a:effectLst/>
                        </a:rPr>
                        <a:t>min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[mm]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e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[mm]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e/D</a:t>
                      </a:r>
                      <a:r>
                        <a:rPr lang="en-US" sz="1200" baseline="-25000">
                          <a:effectLst/>
                        </a:rPr>
                        <a:t>o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SV relief line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DN100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– 310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114.3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0.239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3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HP line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DN25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33.7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</a:t>
                      </a: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0.059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3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Purge return line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DN50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60.3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0.335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0.033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3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He recovery line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DN50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4 - 310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60.3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0.126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0.033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3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He recovery line / OJ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DN100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300.5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114.3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0.020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0.035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319175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r="9472"/>
          <a:stretch/>
        </p:blipFill>
        <p:spPr bwMode="auto">
          <a:xfrm>
            <a:off x="1079612" y="2060848"/>
            <a:ext cx="7141712" cy="35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Pipes</a:t>
            </a:r>
            <a:r>
              <a:rPr lang="pl-PL" dirty="0" smtClean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 smtClean="0"/>
              <a:t>calculations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527884" y="2060848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He </a:t>
            </a:r>
            <a:r>
              <a:rPr lang="pl-PL" b="1" dirty="0" err="1" smtClean="0"/>
              <a:t>recovery</a:t>
            </a:r>
            <a:r>
              <a:rPr lang="pl-PL" b="1" dirty="0" smtClean="0"/>
              <a:t> </a:t>
            </a:r>
            <a:r>
              <a:rPr lang="pl-PL" b="1" dirty="0" err="1" smtClean="0"/>
              <a:t>line</a:t>
            </a:r>
            <a:r>
              <a:rPr lang="pl-PL" b="1" dirty="0" smtClean="0"/>
              <a:t> model</a:t>
            </a:r>
            <a:endParaRPr lang="pl-PL" b="1" dirty="0"/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248026" cy="264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>
            <a:off x="2087724" y="5157192"/>
            <a:ext cx="43924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2959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calculations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95836" y="1988840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SV relief </a:t>
            </a:r>
            <a:r>
              <a:rPr lang="pl-PL" b="1" dirty="0" err="1" smtClean="0"/>
              <a:t>line</a:t>
            </a:r>
            <a:r>
              <a:rPr lang="pl-PL" b="1" dirty="0" smtClean="0"/>
              <a:t> model</a:t>
            </a:r>
            <a:endParaRPr lang="pl-PL" b="1" dirty="0"/>
          </a:p>
        </p:txBody>
      </p:sp>
      <p:pic>
        <p:nvPicPr>
          <p:cNvPr id="2050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20562"/>
            <a:ext cx="6228692" cy="453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0" b="6483"/>
          <a:stretch/>
        </p:blipFill>
        <p:spPr bwMode="auto">
          <a:xfrm>
            <a:off x="4824028" y="3537012"/>
            <a:ext cx="3885372" cy="317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>
            <a:off x="3725534" y="4437112"/>
            <a:ext cx="3762790" cy="687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28832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calculations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36827" y="2096852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LC1 - </a:t>
            </a:r>
            <a:r>
              <a:rPr lang="pl-PL" b="1" dirty="0" err="1"/>
              <a:t>normal</a:t>
            </a:r>
            <a:r>
              <a:rPr lang="pl-PL" b="1" dirty="0"/>
              <a:t> </a:t>
            </a:r>
            <a:r>
              <a:rPr lang="pl-PL" b="1" dirty="0" err="1"/>
              <a:t>operating</a:t>
            </a:r>
            <a:r>
              <a:rPr lang="pl-PL" b="1" dirty="0"/>
              <a:t> </a:t>
            </a:r>
            <a:r>
              <a:rPr lang="pl-PL" b="1" dirty="0" err="1" smtClean="0"/>
              <a:t>conditions</a:t>
            </a:r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49035"/>
              </p:ext>
            </p:extLst>
          </p:nvPr>
        </p:nvGraphicFramePr>
        <p:xfrm>
          <a:off x="863588" y="2888940"/>
          <a:ext cx="7632846" cy="32430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96385"/>
                <a:gridCol w="3147146"/>
                <a:gridCol w="894136"/>
                <a:gridCol w="998393"/>
                <a:gridCol w="998393"/>
                <a:gridCol w="998393"/>
              </a:tblGrid>
              <a:tr h="54761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No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Parameter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SV relife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He recovery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Purge return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HP line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25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DN [mm]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50/100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25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25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PS [bar g]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6/-1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25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Temperature</a:t>
                      </a:r>
                      <a:r>
                        <a:rPr lang="pl-PL" sz="1400" dirty="0">
                          <a:effectLst/>
                        </a:rPr>
                        <a:t> [K]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4/300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310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310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25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Fluid </a:t>
                      </a:r>
                      <a:r>
                        <a:rPr lang="pl-PL" sz="1400" dirty="0" err="1">
                          <a:effectLst/>
                        </a:rPr>
                        <a:t>density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pl-PL" sz="1400" dirty="0">
                          <a:effectLst/>
                        </a:rPr>
                        <a:t> [kg/m</a:t>
                      </a:r>
                      <a:r>
                        <a:rPr lang="pl-PL" sz="1400" baseline="30000" dirty="0">
                          <a:effectLst/>
                        </a:rPr>
                        <a:t>3</a:t>
                      </a:r>
                      <a:r>
                        <a:rPr lang="pl-PL" sz="1400" dirty="0">
                          <a:effectLst/>
                        </a:rPr>
                        <a:t>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130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130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27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27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25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Max. sustained stress 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400" baseline="-25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 [MPa]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16.6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46.1/15.8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33.19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27.35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25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Max. expansion stress 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 [MPa]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145.3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162.4/0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61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Max. 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l-PL" sz="1400" baseline="-25000" dirty="0">
                          <a:effectLst/>
                        </a:rPr>
                        <a:t>4</a:t>
                      </a:r>
                      <a:r>
                        <a:rPr lang="pl-PL" sz="1400" dirty="0">
                          <a:effectLst/>
                        </a:rPr>
                        <a:t> = (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l-PL" sz="1400" baseline="-25000" dirty="0">
                          <a:effectLst/>
                        </a:rPr>
                        <a:t>1</a:t>
                      </a:r>
                      <a:r>
                        <a:rPr lang="pl-PL" sz="1400" dirty="0">
                          <a:effectLst/>
                        </a:rPr>
                        <a:t>+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l-PL" sz="1400" baseline="-25000" dirty="0">
                          <a:effectLst/>
                        </a:rPr>
                        <a:t>3</a:t>
                      </a:r>
                      <a:r>
                        <a:rPr lang="pl-PL" sz="1400" dirty="0">
                          <a:effectLst/>
                        </a:rPr>
                        <a:t>) [</a:t>
                      </a:r>
                      <a:r>
                        <a:rPr lang="pl-PL" sz="1400" dirty="0" err="1">
                          <a:effectLst/>
                        </a:rPr>
                        <a:t>MPa</a:t>
                      </a:r>
                      <a:r>
                        <a:rPr lang="pl-PL" sz="1400" dirty="0">
                          <a:effectLst/>
                        </a:rPr>
                        <a:t>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152.9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165.1/15.8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33.19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27.35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61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Max. movement of a flex. element [mm]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22/0.1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---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693587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calculations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023828" y="2101243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LC2 – </a:t>
            </a:r>
            <a:r>
              <a:rPr lang="pl-PL" b="1" dirty="0" err="1" smtClean="0"/>
              <a:t>pressure</a:t>
            </a:r>
            <a:r>
              <a:rPr lang="pl-PL" b="1" dirty="0" smtClean="0"/>
              <a:t> test </a:t>
            </a:r>
            <a:r>
              <a:rPr lang="pl-PL" b="1" dirty="0" err="1" smtClean="0"/>
              <a:t>conditions</a:t>
            </a:r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14463"/>
              </p:ext>
            </p:extLst>
          </p:nvPr>
        </p:nvGraphicFramePr>
        <p:xfrm>
          <a:off x="1007604" y="2960948"/>
          <a:ext cx="7632849" cy="31683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09004"/>
                <a:gridCol w="2958405"/>
                <a:gridCol w="1019518"/>
                <a:gridCol w="1006886"/>
                <a:gridCol w="1019518"/>
                <a:gridCol w="1019518"/>
              </a:tblGrid>
              <a:tr h="6061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No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Parameter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SV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 recovery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Purge return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HP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DN [mm]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25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PS [bar g]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8.6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9.6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22.9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22.9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Temperature</a:t>
                      </a:r>
                      <a:r>
                        <a:rPr lang="pl-PL" sz="1400" dirty="0">
                          <a:effectLst/>
                        </a:rPr>
                        <a:t> [K]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300.5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300.5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300.5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300.5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Fluid </a:t>
                      </a:r>
                      <a:r>
                        <a:rPr lang="pl-PL" sz="1400" dirty="0" err="1">
                          <a:effectLst/>
                        </a:rPr>
                        <a:t>density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pl-PL" sz="1400" dirty="0">
                          <a:effectLst/>
                        </a:rPr>
                        <a:t> [kg/m</a:t>
                      </a:r>
                      <a:r>
                        <a:rPr lang="pl-PL" sz="1400" baseline="30000" dirty="0">
                          <a:effectLst/>
                        </a:rPr>
                        <a:t>3</a:t>
                      </a:r>
                      <a:r>
                        <a:rPr lang="pl-PL" sz="1400" dirty="0">
                          <a:effectLst/>
                        </a:rPr>
                        <a:t>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1.4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1.4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1.4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1.4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Max. sustained stress 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400" baseline="-25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 [MPa]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19.2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48.2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38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30.26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Max. expansion stress 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 [MPa]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Max. 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l-PL" sz="1400" baseline="-25000" dirty="0">
                          <a:effectLst/>
                        </a:rPr>
                        <a:t>4</a:t>
                      </a:r>
                      <a:r>
                        <a:rPr lang="pl-PL" sz="1400" dirty="0">
                          <a:effectLst/>
                        </a:rPr>
                        <a:t> = (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l-PL" sz="1400" baseline="-25000" dirty="0">
                          <a:effectLst/>
                        </a:rPr>
                        <a:t>1</a:t>
                      </a:r>
                      <a:r>
                        <a:rPr lang="pl-PL" sz="1400" dirty="0">
                          <a:effectLst/>
                        </a:rPr>
                        <a:t>+</a:t>
                      </a:r>
                      <a:r>
                        <a:rPr lang="pl-PL" sz="1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l-PL" sz="1400" baseline="-25000" dirty="0">
                          <a:effectLst/>
                        </a:rPr>
                        <a:t>3</a:t>
                      </a:r>
                      <a:r>
                        <a:rPr lang="pl-PL" sz="1400" dirty="0">
                          <a:effectLst/>
                        </a:rPr>
                        <a:t>) [</a:t>
                      </a:r>
                      <a:r>
                        <a:rPr lang="pl-PL" sz="1400" dirty="0" err="1">
                          <a:effectLst/>
                        </a:rPr>
                        <a:t>MPa</a:t>
                      </a:r>
                      <a:r>
                        <a:rPr lang="pl-PL" sz="1400" dirty="0">
                          <a:effectLst/>
                        </a:rPr>
                        <a:t>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19.2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48.2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38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30.26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53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Max. movement of a flex. element [mm]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---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505161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calculations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27584" y="2060848"/>
            <a:ext cx="8032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LC3a – </a:t>
            </a:r>
            <a:r>
              <a:rPr lang="pl-PL" b="1" dirty="0" err="1" smtClean="0"/>
              <a:t>failure</a:t>
            </a:r>
            <a:r>
              <a:rPr lang="pl-PL" b="1" dirty="0" smtClean="0"/>
              <a:t> of the He </a:t>
            </a:r>
            <a:r>
              <a:rPr lang="pl-PL" b="1" dirty="0" err="1" smtClean="0"/>
              <a:t>recovery</a:t>
            </a:r>
            <a:r>
              <a:rPr lang="pl-PL" b="1" dirty="0" smtClean="0"/>
              <a:t> – </a:t>
            </a:r>
            <a:r>
              <a:rPr lang="pl-PL" b="1" dirty="0" smtClean="0"/>
              <a:t>the </a:t>
            </a:r>
            <a:r>
              <a:rPr lang="pl-PL" b="1" dirty="0" err="1" smtClean="0"/>
              <a:t>whole</a:t>
            </a:r>
            <a:r>
              <a:rPr lang="pl-PL" b="1" dirty="0" smtClean="0"/>
              <a:t> OJ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cooled</a:t>
            </a:r>
            <a:r>
              <a:rPr lang="pl-PL" b="1" dirty="0" smtClean="0"/>
              <a:t> down to 4.5 K</a:t>
            </a:r>
            <a:endParaRPr lang="pl-PL" dirty="0"/>
          </a:p>
        </p:txBody>
      </p:sp>
      <p:pic>
        <p:nvPicPr>
          <p:cNvPr id="6147" name="Obraz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23557" r="50595" b="23650"/>
          <a:stretch>
            <a:fillRect/>
          </a:stretch>
        </p:blipFill>
        <p:spPr bwMode="auto">
          <a:xfrm>
            <a:off x="670901" y="2672916"/>
            <a:ext cx="51276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az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23596" r="50072" b="31348"/>
          <a:stretch>
            <a:fillRect/>
          </a:stretch>
        </p:blipFill>
        <p:spPr bwMode="auto">
          <a:xfrm>
            <a:off x="4699000" y="3334683"/>
            <a:ext cx="4445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V="1">
            <a:off x="1979712" y="5049180"/>
            <a:ext cx="52205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42466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Pipes</a:t>
            </a:r>
            <a:r>
              <a:rPr lang="pl-PL" dirty="0" smtClean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 smtClean="0"/>
              <a:t>calculations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27584" y="19168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LC3b – </a:t>
            </a:r>
            <a:r>
              <a:rPr lang="pl-PL" b="1" dirty="0" err="1" smtClean="0"/>
              <a:t>failure</a:t>
            </a:r>
            <a:r>
              <a:rPr lang="pl-PL" b="1" dirty="0" smtClean="0"/>
              <a:t> of the He </a:t>
            </a:r>
            <a:r>
              <a:rPr lang="pl-PL" b="1" dirty="0" err="1" smtClean="0"/>
              <a:t>recovery</a:t>
            </a:r>
            <a:r>
              <a:rPr lang="pl-PL" b="1" dirty="0" smtClean="0"/>
              <a:t> – </a:t>
            </a:r>
            <a:r>
              <a:rPr lang="pl-PL" b="1" dirty="0" err="1" smtClean="0"/>
              <a:t>critical</a:t>
            </a:r>
            <a:r>
              <a:rPr lang="pl-PL" b="1" dirty="0" smtClean="0"/>
              <a:t> </a:t>
            </a:r>
            <a:r>
              <a:rPr lang="pl-PL" b="1" dirty="0" err="1" smtClean="0"/>
              <a:t>section</a:t>
            </a:r>
            <a:r>
              <a:rPr lang="pl-PL" b="1" dirty="0" smtClean="0"/>
              <a:t> of the OJ </a:t>
            </a:r>
            <a:r>
              <a:rPr lang="pl-PL" b="1" dirty="0" err="1" smtClean="0"/>
              <a:t>is</a:t>
            </a:r>
            <a:endParaRPr lang="pl-PL" b="1" dirty="0" smtClean="0"/>
          </a:p>
          <a:p>
            <a:pPr algn="ctr"/>
            <a:r>
              <a:rPr lang="pl-PL" b="1" dirty="0" smtClean="0"/>
              <a:t> </a:t>
            </a:r>
            <a:r>
              <a:rPr lang="pl-PL" b="1" dirty="0" err="1" smtClean="0"/>
              <a:t>cooled</a:t>
            </a:r>
            <a:r>
              <a:rPr lang="pl-PL" b="1" dirty="0" smtClean="0"/>
              <a:t> down to 4.5 K, </a:t>
            </a:r>
            <a:r>
              <a:rPr lang="pl-PL" b="1" dirty="0" err="1" smtClean="0"/>
              <a:t>other</a:t>
            </a:r>
            <a:r>
              <a:rPr lang="pl-PL" b="1" dirty="0" smtClean="0"/>
              <a:t> </a:t>
            </a:r>
            <a:r>
              <a:rPr lang="pl-PL" b="1" dirty="0" err="1" smtClean="0"/>
              <a:t>sections</a:t>
            </a:r>
            <a:r>
              <a:rPr lang="pl-PL" b="1" dirty="0" smtClean="0"/>
              <a:t> to 223 K</a:t>
            </a:r>
            <a:endParaRPr lang="pl-PL" dirty="0"/>
          </a:p>
        </p:txBody>
      </p:sp>
      <p:pic>
        <p:nvPicPr>
          <p:cNvPr id="7169" name="Obraz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24628" r="46449" b="30937"/>
          <a:stretch>
            <a:fillRect/>
          </a:stretch>
        </p:blipFill>
        <p:spPr bwMode="auto">
          <a:xfrm>
            <a:off x="503548" y="2839504"/>
            <a:ext cx="399415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11760" y="3925354"/>
            <a:ext cx="1309688" cy="498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Cooled</a:t>
            </a:r>
            <a:r>
              <a:rPr kumimoji="0" lang="pl-PL" alt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down model </a:t>
            </a: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sections</a:t>
            </a:r>
            <a:endParaRPr kumimoji="0" lang="en-US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"/>
          <p:cNvSpPr>
            <a:spLocks noChangeShapeType="1"/>
          </p:cNvSpPr>
          <p:nvPr/>
        </p:nvSpPr>
        <p:spPr bwMode="auto">
          <a:xfrm flipH="1" flipV="1">
            <a:off x="1046510" y="3972979"/>
            <a:ext cx="136525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/>
          <p:cNvSpPr>
            <a:spLocks noChangeShapeType="1"/>
          </p:cNvSpPr>
          <p:nvPr/>
        </p:nvSpPr>
        <p:spPr bwMode="auto">
          <a:xfrm flipH="1" flipV="1">
            <a:off x="1422748" y="3823754"/>
            <a:ext cx="989012" cy="341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5"/>
          <p:cNvSpPr>
            <a:spLocks noChangeShapeType="1"/>
          </p:cNvSpPr>
          <p:nvPr/>
        </p:nvSpPr>
        <p:spPr bwMode="auto">
          <a:xfrm flipH="1">
            <a:off x="1654523" y="4165067"/>
            <a:ext cx="757237" cy="47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6"/>
          <p:cNvSpPr>
            <a:spLocks noChangeShapeType="1"/>
          </p:cNvSpPr>
          <p:nvPr/>
        </p:nvSpPr>
        <p:spPr bwMode="auto">
          <a:xfrm flipH="1">
            <a:off x="1735485" y="4165067"/>
            <a:ext cx="676275" cy="422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177" name="Obraz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23373" r="49648" b="30310"/>
          <a:stretch>
            <a:fillRect/>
          </a:stretch>
        </p:blipFill>
        <p:spPr bwMode="auto">
          <a:xfrm>
            <a:off x="4319972" y="3429000"/>
            <a:ext cx="462121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923312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calculations</a:t>
            </a:r>
            <a:endParaRPr lang="pl-PL" dirty="0"/>
          </a:p>
        </p:txBody>
      </p:sp>
      <p:pic>
        <p:nvPicPr>
          <p:cNvPr id="8194" name="Obraz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7" t="30424" r="39970" b="55013"/>
          <a:stretch>
            <a:fillRect/>
          </a:stretch>
        </p:blipFill>
        <p:spPr bwMode="auto">
          <a:xfrm>
            <a:off x="4968043" y="2672914"/>
            <a:ext cx="3602089" cy="150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az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4" t="12424" r="13751" b="72762"/>
          <a:stretch>
            <a:fillRect/>
          </a:stretch>
        </p:blipFill>
        <p:spPr bwMode="auto">
          <a:xfrm>
            <a:off x="899592" y="2672915"/>
            <a:ext cx="3471106" cy="150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331640" y="1988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LC3a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724971" y="199982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LC3b</a:t>
            </a:r>
            <a:endParaRPr lang="pl-PL" b="1" dirty="0"/>
          </a:p>
        </p:txBody>
      </p:sp>
      <p:pic>
        <p:nvPicPr>
          <p:cNvPr id="8196" name="Picture 4" descr="ramkaA_stress_LC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7" b="11757"/>
          <a:stretch>
            <a:fillRect/>
          </a:stretch>
        </p:blipFill>
        <p:spPr bwMode="auto">
          <a:xfrm>
            <a:off x="3959932" y="4596820"/>
            <a:ext cx="2999496" cy="227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ramkaA_stress_LC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7" b="10886"/>
          <a:stretch>
            <a:fillRect/>
          </a:stretch>
        </p:blipFill>
        <p:spPr bwMode="auto">
          <a:xfrm>
            <a:off x="611188" y="4658646"/>
            <a:ext cx="2945438" cy="22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>
            <a:off x="1259632" y="3284984"/>
            <a:ext cx="936105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1259632" y="3284984"/>
            <a:ext cx="2556284" cy="16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85724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</TotalTime>
  <Words>404</Words>
  <Application>Microsoft Office PowerPoint</Application>
  <PresentationFormat>Pokaz na ekranie (4:3)</PresentationFormat>
  <Paragraphs>181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Symbol</vt:lpstr>
      <vt:lpstr>Times New Roman</vt:lpstr>
      <vt:lpstr>Trebuchet MS</vt:lpstr>
      <vt:lpstr>1_Projekt domyślny</vt:lpstr>
      <vt:lpstr>Auxiliary Process Lines for Lund Test Stand thermo-mechanical analysis </vt:lpstr>
      <vt:lpstr>Operating parameters of the Pipes</vt:lpstr>
      <vt:lpstr>Pipes flexibility calculations</vt:lpstr>
      <vt:lpstr>Pipes flexibility calculations</vt:lpstr>
      <vt:lpstr>Pipes flexibility calculations</vt:lpstr>
      <vt:lpstr>Pipes flexibility calculations</vt:lpstr>
      <vt:lpstr>Pipes flexibility calculations</vt:lpstr>
      <vt:lpstr>Pipes flexibility calculations</vt:lpstr>
      <vt:lpstr>Pipes flexibility calculations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rumburak</dc:creator>
  <cp:lastModifiedBy>Janusz</cp:lastModifiedBy>
  <cp:revision>119</cp:revision>
  <dcterms:created xsi:type="dcterms:W3CDTF">2004-06-16T08:22:15Z</dcterms:created>
  <dcterms:modified xsi:type="dcterms:W3CDTF">2017-01-09T08:29:39Z</dcterms:modified>
</cp:coreProperties>
</file>