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70" r:id="rId4"/>
    <p:sldId id="282" r:id="rId5"/>
    <p:sldId id="276" r:id="rId6"/>
    <p:sldId id="283" r:id="rId7"/>
    <p:sldId id="284" r:id="rId8"/>
    <p:sldId id="285" r:id="rId9"/>
    <p:sldId id="286" r:id="rId10"/>
    <p:sldId id="287" r:id="rId11"/>
    <p:sldId id="288" r:id="rId12"/>
    <p:sldId id="268" r:id="rId13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23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AC7A2-B6D7-4AA8-90E0-5237BE3E5FE9}" type="datetimeFigureOut">
              <a:rPr lang="pl-PL" smtClean="0"/>
              <a:t>2017-01-11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ADA3-4CF8-48F9-897B-3513D867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08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30" name="Picture 16" descr="logotwyp pwr eng pozi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dirty="0" err="1"/>
              <a:t>Auxiliary</a:t>
            </a:r>
            <a:r>
              <a:rPr lang="pl-PL" dirty="0"/>
              <a:t> lines –</a:t>
            </a:r>
            <a:r>
              <a:rPr lang="pl-PL" dirty="0" err="1"/>
              <a:t>thermo-mechanical</a:t>
            </a:r>
            <a:r>
              <a:rPr lang="pl-PL" dirty="0"/>
              <a:t> </a:t>
            </a:r>
            <a:r>
              <a:rPr lang="pl-PL" dirty="0" err="1"/>
              <a:t>calculations</a:t>
            </a:r>
            <a:endParaRPr lang="pl-PL" dirty="0" smtClean="0"/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3527425" y="4400550"/>
            <a:ext cx="3852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FFD3A1"/>
                </a:solidFill>
              </a:rPr>
              <a:t>Przemysław </a:t>
            </a:r>
            <a:r>
              <a:rPr lang="pl-PL" b="1" dirty="0" err="1" smtClean="0">
                <a:solidFill>
                  <a:srgbClr val="FFD3A1"/>
                </a:solidFill>
              </a:rPr>
              <a:t>Jaszak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Jarosław </a:t>
            </a:r>
            <a:r>
              <a:rPr lang="pl-PL" b="1" dirty="0" smtClean="0">
                <a:solidFill>
                  <a:srgbClr val="FFD3A1"/>
                </a:solidFill>
              </a:rPr>
              <a:t>Poliński</a:t>
            </a:r>
          </a:p>
          <a:p>
            <a:pPr algn="ctr"/>
            <a:r>
              <a:rPr lang="pl-PL" b="1" dirty="0" smtClean="0">
                <a:solidFill>
                  <a:srgbClr val="FFD3A1"/>
                </a:solidFill>
              </a:rPr>
              <a:t>Janusz </a:t>
            </a:r>
            <a:r>
              <a:rPr lang="pl-PL" b="1" dirty="0" err="1" smtClean="0">
                <a:solidFill>
                  <a:srgbClr val="FFD3A1"/>
                </a:solidFill>
              </a:rPr>
              <a:t>Skrzypacz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Maciej </a:t>
            </a:r>
            <a:r>
              <a:rPr lang="pl-PL" b="1" dirty="0" err="1">
                <a:solidFill>
                  <a:srgbClr val="FFD3A1"/>
                </a:solidFill>
              </a:rPr>
              <a:t>Chorowski</a:t>
            </a:r>
            <a:endParaRPr lang="en-US" b="1" dirty="0">
              <a:solidFill>
                <a:srgbClr val="FFD3A1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76400" y="6165850"/>
            <a:ext cx="7467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l-PL" dirty="0" smtClean="0">
                <a:solidFill>
                  <a:srgbClr val="FFD3A1"/>
                </a:solidFill>
              </a:rPr>
              <a:t>Critical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en-US" dirty="0">
                <a:solidFill>
                  <a:srgbClr val="FFD3A1"/>
                </a:solidFill>
              </a:rPr>
              <a:t>Design Review Meeting, </a:t>
            </a:r>
            <a:r>
              <a:rPr lang="pl-PL" dirty="0" smtClean="0">
                <a:solidFill>
                  <a:srgbClr val="FFD3A1"/>
                </a:solidFill>
              </a:rPr>
              <a:t>10-11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pl-PL" dirty="0" smtClean="0">
                <a:solidFill>
                  <a:srgbClr val="FFD3A1"/>
                </a:solidFill>
              </a:rPr>
              <a:t>January</a:t>
            </a:r>
            <a:r>
              <a:rPr lang="en-US" dirty="0" smtClean="0">
                <a:solidFill>
                  <a:srgbClr val="FFD3A1"/>
                </a:solidFill>
              </a:rPr>
              <a:t> 201</a:t>
            </a:r>
            <a:r>
              <a:rPr lang="pl-PL" dirty="0">
                <a:solidFill>
                  <a:srgbClr val="FFD3A1"/>
                </a:solidFill>
              </a:rPr>
              <a:t>7</a:t>
            </a:r>
            <a:r>
              <a:rPr lang="en-US" dirty="0" smtClean="0">
                <a:solidFill>
                  <a:srgbClr val="FFD3A1"/>
                </a:solidFill>
              </a:rPr>
              <a:t>, </a:t>
            </a:r>
            <a:r>
              <a:rPr lang="pl-PL" dirty="0" err="1" smtClean="0">
                <a:solidFill>
                  <a:srgbClr val="FFD3A1"/>
                </a:solidFill>
              </a:rPr>
              <a:t>Wroclaw</a:t>
            </a:r>
            <a:r>
              <a:rPr lang="pl-PL" dirty="0" smtClean="0">
                <a:solidFill>
                  <a:srgbClr val="FFD3A1"/>
                </a:solidFill>
              </a:rPr>
              <a:t>, Poland</a:t>
            </a:r>
            <a:endParaRPr lang="en-US" dirty="0">
              <a:solidFill>
                <a:srgbClr val="FFD3A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9692" y="625476"/>
            <a:ext cx="5940660" cy="1035050"/>
          </a:xfrm>
        </p:spPr>
        <p:txBody>
          <a:bodyPr/>
          <a:lstStyle/>
          <a:p>
            <a:r>
              <a:rPr lang="pl-PL" dirty="0" err="1" smtClean="0"/>
              <a:t>Internal</a:t>
            </a:r>
            <a:r>
              <a:rPr lang="pl-PL" dirty="0" smtClean="0"/>
              <a:t> sliding support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2" t="18080" r="36564" b="34189"/>
          <a:stretch/>
        </p:blipFill>
        <p:spPr bwMode="auto">
          <a:xfrm>
            <a:off x="719572" y="1772817"/>
            <a:ext cx="3168352" cy="31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t="16414" r="19290" b="29666"/>
          <a:stretch/>
        </p:blipFill>
        <p:spPr bwMode="auto">
          <a:xfrm>
            <a:off x="4041262" y="2888940"/>
            <a:ext cx="51027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66616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 design of the sliding support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85" t="16594" r="6496" b="11106"/>
          <a:stretch/>
        </p:blipFill>
        <p:spPr bwMode="auto">
          <a:xfrm>
            <a:off x="1475656" y="2312876"/>
            <a:ext cx="4501811" cy="3132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567444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55776" y="3933056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/>
              <a:t>Thank</a:t>
            </a:r>
            <a:r>
              <a:rPr lang="pl-PL" sz="2800" b="1" dirty="0"/>
              <a:t> </a:t>
            </a:r>
            <a:r>
              <a:rPr lang="pl-PL" sz="2800" b="1" dirty="0" err="1"/>
              <a:t>you</a:t>
            </a:r>
            <a:r>
              <a:rPr lang="pl-PL" sz="2800" b="1" dirty="0"/>
              <a:t> for </a:t>
            </a:r>
            <a:r>
              <a:rPr lang="pl-PL" sz="2800" b="1" dirty="0" err="1"/>
              <a:t>attention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59747030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630238"/>
            <a:ext cx="4320480" cy="1035050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91980" y="198884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pl-PL" sz="14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load cases were </a:t>
            </a:r>
            <a:r>
              <a:rPr lang="en-US" sz="1400" dirty="0" err="1"/>
              <a:t>analysed</a:t>
            </a:r>
            <a:r>
              <a:rPr lang="en-US" sz="1400" dirty="0" smtClean="0"/>
              <a:t>:</a:t>
            </a:r>
            <a:endParaRPr lang="pl-PL" sz="1400" dirty="0" smtClean="0"/>
          </a:p>
          <a:p>
            <a:r>
              <a:rPr lang="en-US" sz="1400" dirty="0" smtClean="0"/>
              <a:t> 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LC1 – </a:t>
            </a:r>
            <a:r>
              <a:rPr lang="pl-PL" sz="1400" dirty="0" err="1" smtClean="0"/>
              <a:t>thermal</a:t>
            </a:r>
            <a:r>
              <a:rPr lang="pl-PL" sz="1400" dirty="0" smtClean="0"/>
              <a:t> </a:t>
            </a:r>
            <a:r>
              <a:rPr lang="pl-PL" sz="1400" dirty="0" err="1" smtClean="0"/>
              <a:t>conditiion</a:t>
            </a:r>
            <a:endParaRPr lang="en-US" sz="1400" dirty="0"/>
          </a:p>
          <a:p>
            <a:r>
              <a:rPr lang="en-US" sz="1400" dirty="0" smtClean="0"/>
              <a:t>•</a:t>
            </a:r>
            <a:r>
              <a:rPr lang="pl-PL" sz="1400" dirty="0" smtClean="0"/>
              <a:t>   </a:t>
            </a:r>
            <a:r>
              <a:rPr lang="pl-PL" sz="1400" dirty="0" smtClean="0"/>
              <a:t>  </a:t>
            </a:r>
            <a:r>
              <a:rPr lang="en-US" sz="1400" dirty="0" smtClean="0"/>
              <a:t>LC</a:t>
            </a:r>
            <a:r>
              <a:rPr lang="pl-PL" sz="14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pl-PL" sz="1400" dirty="0" err="1" smtClean="0"/>
              <a:t>normal</a:t>
            </a:r>
            <a:r>
              <a:rPr lang="pl-PL" sz="1400" dirty="0" smtClean="0"/>
              <a:t> </a:t>
            </a:r>
            <a:r>
              <a:rPr lang="pl-PL" sz="1400" dirty="0" err="1" smtClean="0"/>
              <a:t>operating</a:t>
            </a:r>
            <a:r>
              <a:rPr lang="pl-PL" sz="1400" dirty="0" smtClean="0"/>
              <a:t> </a:t>
            </a:r>
            <a:r>
              <a:rPr lang="pl-PL" sz="1400" dirty="0" err="1" smtClean="0"/>
              <a:t>conditions</a:t>
            </a:r>
            <a:endParaRPr lang="en-US" sz="1400" dirty="0"/>
          </a:p>
          <a:p>
            <a:r>
              <a:rPr lang="en-US" sz="1400" dirty="0" smtClean="0"/>
              <a:t>•</a:t>
            </a:r>
            <a:r>
              <a:rPr lang="pl-PL" sz="1400" dirty="0" smtClean="0"/>
              <a:t>   </a:t>
            </a:r>
            <a:r>
              <a:rPr lang="pl-PL" sz="1400" dirty="0" smtClean="0"/>
              <a:t>  </a:t>
            </a:r>
            <a:r>
              <a:rPr lang="en-US" sz="1400" dirty="0" smtClean="0"/>
              <a:t>LC</a:t>
            </a:r>
            <a:r>
              <a:rPr lang="pl-PL" sz="1400" dirty="0" smtClean="0"/>
              <a:t>3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pl-PL" sz="1400" dirty="0" err="1" smtClean="0"/>
              <a:t>mechanical</a:t>
            </a:r>
            <a:r>
              <a:rPr lang="pl-PL" sz="1400" dirty="0" smtClean="0"/>
              <a:t> </a:t>
            </a:r>
            <a:r>
              <a:rPr lang="pl-PL" sz="1400" dirty="0" err="1" smtClean="0"/>
              <a:t>load</a:t>
            </a:r>
            <a:r>
              <a:rPr lang="pl-PL" sz="1400" dirty="0" smtClean="0"/>
              <a:t> for LC2</a:t>
            </a:r>
            <a:endParaRPr lang="en-US" sz="1400" dirty="0"/>
          </a:p>
          <a:p>
            <a:r>
              <a:rPr lang="en-US" sz="1400" dirty="0" smtClean="0"/>
              <a:t>•</a:t>
            </a:r>
            <a:r>
              <a:rPr lang="pl-PL" sz="1400" dirty="0" smtClean="0"/>
              <a:t>   </a:t>
            </a:r>
            <a:r>
              <a:rPr lang="pl-PL" sz="1400" dirty="0" smtClean="0"/>
              <a:t>  </a:t>
            </a:r>
            <a:r>
              <a:rPr lang="en-US" sz="1400" dirty="0" smtClean="0"/>
              <a:t>LC</a:t>
            </a:r>
            <a:r>
              <a:rPr lang="pl-PL" sz="1400" dirty="0"/>
              <a:t>4</a:t>
            </a:r>
            <a:r>
              <a:rPr lang="en-US" sz="1400" dirty="0" smtClean="0"/>
              <a:t> </a:t>
            </a:r>
            <a:r>
              <a:rPr lang="en-US" sz="1400" dirty="0"/>
              <a:t>– pressure test conditions.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3" t="16541" r="22241" b="31457"/>
          <a:stretch/>
        </p:blipFill>
        <p:spPr bwMode="auto">
          <a:xfrm>
            <a:off x="575556" y="1838468"/>
            <a:ext cx="3204356" cy="26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02295"/>
              </p:ext>
            </p:extLst>
          </p:nvPr>
        </p:nvGraphicFramePr>
        <p:xfrm>
          <a:off x="3023825" y="4495190"/>
          <a:ext cx="601222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57"/>
                <a:gridCol w="1088949"/>
                <a:gridCol w="1230319"/>
              </a:tblGrid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LC2 – </a:t>
                      </a:r>
                      <a:r>
                        <a:rPr lang="pl-PL" sz="1400" dirty="0" err="1" smtClean="0"/>
                        <a:t>normal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operating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conditions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154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0.74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LC3 - </a:t>
                      </a:r>
                      <a:r>
                        <a:rPr lang="pl-PL" sz="1400" dirty="0" err="1" smtClean="0"/>
                        <a:t>mechanical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loads</a:t>
                      </a:r>
                      <a:r>
                        <a:rPr lang="pl-PL" sz="1400" dirty="0" smtClean="0"/>
                        <a:t> for LC2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143.6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0.71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226.3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1.19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83760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Results</a:t>
            </a:r>
            <a:r>
              <a:rPr lang="pl-PL" dirty="0" smtClean="0"/>
              <a:t> for LC 4</a:t>
            </a:r>
            <a:endParaRPr lang="pl-PL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14722" r="27525" b="30660"/>
          <a:stretch/>
        </p:blipFill>
        <p:spPr bwMode="auto">
          <a:xfrm>
            <a:off x="621296" y="1880828"/>
            <a:ext cx="4202732" cy="302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5001" r="26722" b="31127"/>
          <a:stretch/>
        </p:blipFill>
        <p:spPr bwMode="auto">
          <a:xfrm>
            <a:off x="4833321" y="3501008"/>
            <a:ext cx="4316480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37500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630238"/>
            <a:ext cx="4320480" cy="1035050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B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92634"/>
              </p:ext>
            </p:extLst>
          </p:nvPr>
        </p:nvGraphicFramePr>
        <p:xfrm>
          <a:off x="3023825" y="4495190"/>
          <a:ext cx="601222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57"/>
                <a:gridCol w="1088949"/>
                <a:gridCol w="1230319"/>
              </a:tblGrid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LC2 – </a:t>
                      </a:r>
                      <a:r>
                        <a:rPr lang="pl-PL" sz="1400" dirty="0" err="1" smtClean="0"/>
                        <a:t>normal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operating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conditions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156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1,06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LC3 - </a:t>
                      </a:r>
                      <a:r>
                        <a:rPr lang="pl-PL" sz="1400" dirty="0" err="1" smtClean="0"/>
                        <a:t>mechanical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loads</a:t>
                      </a:r>
                      <a:r>
                        <a:rPr lang="pl-PL" sz="1400" dirty="0" smtClean="0"/>
                        <a:t> for LC2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146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0.97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157.2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1.08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6" t="19274" r="32517" b="32479"/>
          <a:stretch/>
        </p:blipFill>
        <p:spPr bwMode="auto">
          <a:xfrm>
            <a:off x="1313634" y="1791720"/>
            <a:ext cx="3689343" cy="322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29530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Results</a:t>
            </a:r>
            <a:r>
              <a:rPr lang="pl-PL" dirty="0" smtClean="0"/>
              <a:t> for LC4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15180" r="30975" b="31442"/>
          <a:stretch/>
        </p:blipFill>
        <p:spPr bwMode="auto">
          <a:xfrm>
            <a:off x="604197" y="1808820"/>
            <a:ext cx="4248472" cy="32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4806" r="32696" b="32299"/>
          <a:stretch/>
        </p:blipFill>
        <p:spPr bwMode="auto">
          <a:xfrm>
            <a:off x="4991803" y="3426978"/>
            <a:ext cx="3941106" cy="313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2219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630238"/>
            <a:ext cx="4320480" cy="1035050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22456"/>
              </p:ext>
            </p:extLst>
          </p:nvPr>
        </p:nvGraphicFramePr>
        <p:xfrm>
          <a:off x="3023825" y="4495190"/>
          <a:ext cx="601222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57"/>
                <a:gridCol w="1088949"/>
                <a:gridCol w="1230319"/>
              </a:tblGrid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LC2 – </a:t>
                      </a:r>
                      <a:r>
                        <a:rPr lang="pl-PL" sz="1400" dirty="0" err="1" smtClean="0"/>
                        <a:t>normal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operating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conditions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66.2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0.61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LC3 - </a:t>
                      </a:r>
                      <a:r>
                        <a:rPr lang="pl-PL" sz="1400" dirty="0" err="1" smtClean="0"/>
                        <a:t>mechanical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loads</a:t>
                      </a:r>
                      <a:r>
                        <a:rPr lang="pl-PL" sz="1400" dirty="0" smtClean="0"/>
                        <a:t> for LC2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61.3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0.59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13.8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0.06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15958" r="38485" b="34083"/>
          <a:stretch/>
        </p:blipFill>
        <p:spPr bwMode="auto">
          <a:xfrm>
            <a:off x="659243" y="1772816"/>
            <a:ext cx="3372697" cy="34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9184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167844" y="548680"/>
            <a:ext cx="3852799" cy="1035050"/>
          </a:xfrm>
        </p:spPr>
        <p:txBody>
          <a:bodyPr/>
          <a:lstStyle/>
          <a:p>
            <a:r>
              <a:rPr lang="pl-PL" dirty="0" err="1" smtClean="0"/>
              <a:t>Results</a:t>
            </a:r>
            <a:r>
              <a:rPr lang="pl-PL" dirty="0" smtClean="0"/>
              <a:t> for LC 2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14306" r="35125" b="32424"/>
          <a:stretch/>
        </p:blipFill>
        <p:spPr bwMode="auto">
          <a:xfrm>
            <a:off x="778932" y="1808819"/>
            <a:ext cx="3685055" cy="31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15612" r="35162" b="32533"/>
          <a:stretch/>
        </p:blipFill>
        <p:spPr bwMode="auto">
          <a:xfrm>
            <a:off x="4283968" y="3212976"/>
            <a:ext cx="3949486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67710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51820" y="630238"/>
            <a:ext cx="3996816" cy="1035050"/>
          </a:xfrm>
        </p:spPr>
        <p:txBody>
          <a:bodyPr/>
          <a:lstStyle/>
          <a:p>
            <a:r>
              <a:rPr lang="pl-PL" dirty="0" err="1" smtClean="0"/>
              <a:t>Internal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9" t="18406" r="38090" b="35559"/>
          <a:stretch/>
        </p:blipFill>
        <p:spPr bwMode="auto">
          <a:xfrm>
            <a:off x="755576" y="1916832"/>
            <a:ext cx="3384376" cy="29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76593"/>
              </p:ext>
            </p:extLst>
          </p:nvPr>
        </p:nvGraphicFramePr>
        <p:xfrm>
          <a:off x="3023825" y="4495190"/>
          <a:ext cx="601222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57"/>
                <a:gridCol w="1088949"/>
                <a:gridCol w="1230319"/>
              </a:tblGrid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LC2 – </a:t>
                      </a:r>
                      <a:r>
                        <a:rPr lang="pl-PL" sz="1400" dirty="0" err="1" smtClean="0"/>
                        <a:t>normal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operating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conditions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198.3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0.17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LC3 - </a:t>
                      </a:r>
                      <a:r>
                        <a:rPr lang="pl-PL" sz="1400" dirty="0" err="1" smtClean="0"/>
                        <a:t>mechanical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loads</a:t>
                      </a:r>
                      <a:r>
                        <a:rPr lang="pl-PL" sz="1400" dirty="0" smtClean="0"/>
                        <a:t> for LC2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29.6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0.018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42.7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0.02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32358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5916" y="630238"/>
            <a:ext cx="2124608" cy="1035050"/>
          </a:xfrm>
        </p:spPr>
        <p:txBody>
          <a:bodyPr/>
          <a:lstStyle/>
          <a:p>
            <a:r>
              <a:rPr lang="pl-PL" dirty="0" err="1" smtClean="0"/>
              <a:t>Results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14701" r="32533" b="37044"/>
          <a:stretch/>
        </p:blipFill>
        <p:spPr bwMode="auto">
          <a:xfrm>
            <a:off x="719572" y="1756709"/>
            <a:ext cx="331046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t="14384" r="30480" b="30884"/>
          <a:stretch/>
        </p:blipFill>
        <p:spPr bwMode="auto">
          <a:xfrm>
            <a:off x="4283968" y="3248980"/>
            <a:ext cx="3816424" cy="29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30064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232</Words>
  <Application>Microsoft Office PowerPoint</Application>
  <PresentationFormat>Pokaz na ekranie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1_Projekt domyślny</vt:lpstr>
      <vt:lpstr>Auxiliary lines –thermo-mechanical calculations</vt:lpstr>
      <vt:lpstr>External supports type A</vt:lpstr>
      <vt:lpstr>Results for LC 4</vt:lpstr>
      <vt:lpstr>External supports type B</vt:lpstr>
      <vt:lpstr>Results for LC4</vt:lpstr>
      <vt:lpstr>External supports type C</vt:lpstr>
      <vt:lpstr>Results for LC 2</vt:lpstr>
      <vt:lpstr>Internal supports</vt:lpstr>
      <vt:lpstr>Results</vt:lpstr>
      <vt:lpstr>Internal sliding support</vt:lpstr>
      <vt:lpstr>New design of the sliding support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Janusz</cp:lastModifiedBy>
  <cp:revision>152</cp:revision>
  <dcterms:created xsi:type="dcterms:W3CDTF">2004-06-16T08:22:15Z</dcterms:created>
  <dcterms:modified xsi:type="dcterms:W3CDTF">2017-01-11T10:53:43Z</dcterms:modified>
</cp:coreProperties>
</file>