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2" r:id="rId2"/>
    <p:sldId id="273" r:id="rId3"/>
    <p:sldId id="274" r:id="rId4"/>
    <p:sldId id="275" r:id="rId5"/>
    <p:sldId id="276" r:id="rId6"/>
    <p:sldId id="277" r:id="rId7"/>
    <p:sldId id="279" r:id="rId8"/>
    <p:sldId id="278" r:id="rId9"/>
    <p:sldId id="284" r:id="rId10"/>
    <p:sldId id="281" r:id="rId11"/>
    <p:sldId id="282" r:id="rId12"/>
    <p:sldId id="283" r:id="rId13"/>
  </p:sldIdLst>
  <p:sldSz cx="9144000" cy="6858000" type="screen4x3"/>
  <p:notesSz cx="6811963" cy="99425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66"/>
    <a:srgbClr val="BDD18B"/>
    <a:srgbClr val="B2B2B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89" d="100"/>
          <a:sy n="89" d="100"/>
        </p:scale>
        <p:origin x="749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1890" y="-2454"/>
      </p:cViewPr>
      <p:guideLst>
        <p:guide orient="horz" pos="3132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C3DA1-9BFE-4D5D-B25D-7CC592D9C3C5}" type="datetimeFigureOut">
              <a:rPr lang="fr-FR" smtClean="0"/>
              <a:t>29/06/2016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1956D-7473-4ACD-A8EB-84381C2C4B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77152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AFE2C-5007-4057-8DFB-EC24DF7E4136}" type="datetimeFigureOut">
              <a:rPr lang="fr-FR" smtClean="0"/>
              <a:pPr/>
              <a:t>29/06/2016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5FE0B-B3A6-4AF6-B265-A109385ED2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1897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3532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948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2653832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3060272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4509120"/>
            <a:ext cx="4788464" cy="1224136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pic>
        <p:nvPicPr>
          <p:cNvPr id="1027" name="Picture 3" descr="C:\Users\eb137366\Downloads\logoirfu02quadri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886" y="6008003"/>
            <a:ext cx="1305570" cy="58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Quality Assurance and Quality Control – Learning and Planning Workshop - 30 June 2016</a:t>
            </a:r>
            <a:endParaRPr lang="fr-FR" dirty="0"/>
          </a:p>
        </p:txBody>
      </p:sp>
      <p:sp>
        <p:nvSpPr>
          <p:cNvPr id="17" name="Espace réservé du contenu 15"/>
          <p:cNvSpPr>
            <a:spLocks noGrp="1"/>
          </p:cNvSpPr>
          <p:nvPr>
            <p:ph sz="quarter" idx="15"/>
          </p:nvPr>
        </p:nvSpPr>
        <p:spPr>
          <a:xfrm>
            <a:off x="378000" y="836613"/>
            <a:ext cx="8460000" cy="51847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car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6486" y="846237"/>
            <a:ext cx="8460000" cy="4156911"/>
          </a:xfrm>
          <a:prstGeom prst="rect">
            <a:avLst/>
          </a:prstGeom>
        </p:spPr>
      </p:pic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Quality Assurance and Quality Control – Learning and Planning Workshop - 30 June 2016</a:t>
            </a:r>
            <a:endParaRPr lang="fr-FR" dirty="0"/>
          </a:p>
        </p:txBody>
      </p:sp>
      <p:sp>
        <p:nvSpPr>
          <p:cNvPr id="33" name="Espace réservé du graphique 32"/>
          <p:cNvSpPr>
            <a:spLocks noGrp="1"/>
          </p:cNvSpPr>
          <p:nvPr>
            <p:ph type="chart" sz="quarter" idx="13" hasCustomPrompt="1"/>
          </p:nvPr>
        </p:nvSpPr>
        <p:spPr>
          <a:xfrm>
            <a:off x="899592" y="5157788"/>
            <a:ext cx="3240360" cy="863600"/>
          </a:xfrm>
        </p:spPr>
        <p:txBody>
          <a:bodyPr anchor="ctr"/>
          <a:lstStyle>
            <a:lvl1pPr marL="0" indent="0" algn="ctr">
              <a:defRPr sz="1200"/>
            </a:lvl1pPr>
          </a:lstStyle>
          <a:p>
            <a:r>
              <a:rPr lang="fr-FR" dirty="0" smtClean="0"/>
              <a:t> Graphique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intercalai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pic>
        <p:nvPicPr>
          <p:cNvPr id="7" name="Image 6" descr="bandeau_dernière.png"/>
          <p:cNvPicPr>
            <a:picLocks noChangeAspect="1"/>
          </p:cNvPicPr>
          <p:nvPr userDrawn="1"/>
        </p:nvPicPr>
        <p:blipFill>
          <a:blip r:embed="rId3" cstate="print"/>
          <a:srcRect b="15350"/>
          <a:stretch>
            <a:fillRect/>
          </a:stretch>
        </p:blipFill>
        <p:spPr>
          <a:xfrm>
            <a:off x="3310128" y="0"/>
            <a:ext cx="5833872" cy="580526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38800" y="5799600"/>
            <a:ext cx="1897200" cy="943200"/>
          </a:xfrm>
        </p:spPr>
        <p:txBody>
          <a:bodyPr anchor="t" anchorCtr="0"/>
          <a:lstStyle>
            <a:lvl1pPr>
              <a:lnSpc>
                <a:spcPts val="1200"/>
              </a:lnSpc>
              <a:defRPr sz="850" b="0" cap="none" baseline="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39505" y="5799600"/>
            <a:ext cx="3552775" cy="9432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Bef>
                <a:spcPts val="800"/>
              </a:spcBef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576000" y="5445224"/>
            <a:ext cx="11186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576000" y="5877272"/>
            <a:ext cx="26642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Quality Assurance and Quality Control – Learning and Planning Workshop - 30 June 2016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1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3060272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pic>
        <p:nvPicPr>
          <p:cNvPr id="16" name="Picture 3" descr="C:\Users\eb137366\Downloads\logoirfu02quadri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886" y="6008003"/>
            <a:ext cx="1305570" cy="58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19"/>
          <p:cNvGrpSpPr>
            <a:grpSpLocks/>
          </p:cNvGrpSpPr>
          <p:nvPr userDrawn="1"/>
        </p:nvGrpSpPr>
        <p:grpSpPr bwMode="auto">
          <a:xfrm>
            <a:off x="977897" y="3356992"/>
            <a:ext cx="8166103" cy="2117727"/>
            <a:chOff x="528" y="2578"/>
            <a:chExt cx="5144" cy="1334"/>
          </a:xfrm>
        </p:grpSpPr>
        <p:pic>
          <p:nvPicPr>
            <p:cNvPr id="13" name="Picture 5" descr="solenoide_at_100K"/>
            <p:cNvPicPr preferRelativeResize="0"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17" y="2578"/>
              <a:ext cx="883" cy="120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4" name="Picture 6" descr="Edelweiss2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 l="24377" r="34030"/>
            <a:stretch>
              <a:fillRect/>
            </a:stretch>
          </p:blipFill>
          <p:spPr bwMode="auto">
            <a:xfrm>
              <a:off x="2228" y="2578"/>
              <a:ext cx="836" cy="120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5" name="Text Box 7"/>
            <p:cNvSpPr txBox="1">
              <a:spLocks noChangeArrowheads="1"/>
            </p:cNvSpPr>
            <p:nvPr userDrawn="1"/>
          </p:nvSpPr>
          <p:spPr bwMode="auto">
            <a:xfrm>
              <a:off x="4798" y="3640"/>
              <a:ext cx="32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0"/>
                </a:spcBef>
                <a:defRPr/>
              </a:pPr>
              <a:r>
                <a:rPr lang="en-US" sz="1200" b="1" i="1">
                  <a:solidFill>
                    <a:schemeClr val="bg1"/>
                  </a:solidFill>
                </a:rPr>
                <a:t>CMS</a:t>
              </a:r>
            </a:p>
          </p:txBody>
        </p:sp>
        <p:pic>
          <p:nvPicPr>
            <p:cNvPr id="17" name="Picture 8" descr="DoubleChooz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 l="36795" t="28792" r="37286" b="15375"/>
            <a:stretch>
              <a:fillRect/>
            </a:stretch>
          </p:blipFill>
          <p:spPr bwMode="auto">
            <a:xfrm>
              <a:off x="528" y="2579"/>
              <a:ext cx="845" cy="12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8" name="Text Box 9"/>
            <p:cNvSpPr txBox="1">
              <a:spLocks noChangeArrowheads="1"/>
            </p:cNvSpPr>
            <p:nvPr userDrawn="1"/>
          </p:nvSpPr>
          <p:spPr bwMode="auto">
            <a:xfrm>
              <a:off x="533" y="3642"/>
              <a:ext cx="76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0"/>
                </a:spcBef>
                <a:defRPr/>
              </a:pPr>
              <a:r>
                <a:rPr lang="en-US" sz="1200" b="1" i="1">
                  <a:solidFill>
                    <a:schemeClr val="bg1"/>
                  </a:solidFill>
                </a:rPr>
                <a:t>Double Chooz</a:t>
              </a:r>
            </a:p>
          </p:txBody>
        </p:sp>
        <p:pic>
          <p:nvPicPr>
            <p:cNvPr id="19" name="Picture 10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 l="8026" r="7692" b="3709"/>
            <a:stretch>
              <a:fillRect/>
            </a:stretch>
          </p:blipFill>
          <p:spPr bwMode="auto">
            <a:xfrm>
              <a:off x="3912" y="2578"/>
              <a:ext cx="845" cy="120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0" name="Picture 11" descr="hess-new-small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 l="22726" r="29546"/>
            <a:stretch>
              <a:fillRect/>
            </a:stretch>
          </p:blipFill>
          <p:spPr bwMode="auto">
            <a:xfrm>
              <a:off x="3068" y="2578"/>
              <a:ext cx="844" cy="120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1" name="Rectangle 20"/>
            <p:cNvSpPr>
              <a:spLocks noChangeArrowheads="1"/>
            </p:cNvSpPr>
            <p:nvPr userDrawn="1"/>
          </p:nvSpPr>
          <p:spPr bwMode="auto">
            <a:xfrm>
              <a:off x="3106" y="3640"/>
              <a:ext cx="377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0"/>
                </a:spcBef>
                <a:defRPr/>
              </a:pPr>
              <a:r>
                <a:rPr lang="en-US" sz="1200" b="1" i="1" dirty="0">
                  <a:solidFill>
                    <a:schemeClr val="bg1"/>
                  </a:solidFill>
                </a:rPr>
                <a:t>HESS</a:t>
              </a:r>
            </a:p>
          </p:txBody>
        </p:sp>
        <p:sp>
          <p:nvSpPr>
            <p:cNvPr id="22" name="Rectangle 21"/>
            <p:cNvSpPr>
              <a:spLocks noChangeArrowheads="1"/>
            </p:cNvSpPr>
            <p:nvPr userDrawn="1"/>
          </p:nvSpPr>
          <p:spPr bwMode="auto">
            <a:xfrm>
              <a:off x="2424" y="3640"/>
              <a:ext cx="580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0"/>
                </a:spcBef>
                <a:defRPr/>
              </a:pPr>
              <a:r>
                <a:rPr lang="en-US" sz="1200" b="1" i="1" dirty="0" smtClean="0">
                  <a:solidFill>
                    <a:schemeClr val="bg1"/>
                  </a:solidFill>
                </a:rPr>
                <a:t>Edelweiss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 userDrawn="1"/>
          </p:nvSpPr>
          <p:spPr bwMode="auto">
            <a:xfrm>
              <a:off x="3953" y="3640"/>
              <a:ext cx="520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0"/>
                </a:spcBef>
                <a:defRPr/>
              </a:pPr>
              <a:r>
                <a:rPr lang="en-US" sz="1200" b="1" i="1" dirty="0">
                  <a:solidFill>
                    <a:schemeClr val="bg1"/>
                  </a:solidFill>
                </a:rPr>
                <a:t>Herschel</a:t>
              </a:r>
            </a:p>
          </p:txBody>
        </p:sp>
        <p:pic>
          <p:nvPicPr>
            <p:cNvPr id="24" name="Picture 15" descr="alice_tracking chamber"/>
            <p:cNvPicPr>
              <a:picLocks noChangeAspect="1" noChangeArrowheads="1"/>
            </p:cNvPicPr>
            <p:nvPr userDrawn="1"/>
          </p:nvPicPr>
          <p:blipFill>
            <a:blip r:embed="rId9" cstate="print"/>
            <a:srcRect r="20316"/>
            <a:stretch>
              <a:fillRect/>
            </a:stretch>
          </p:blipFill>
          <p:spPr bwMode="auto">
            <a:xfrm>
              <a:off x="1377" y="2578"/>
              <a:ext cx="845" cy="12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5" name="Text Box 16"/>
            <p:cNvSpPr txBox="1">
              <a:spLocks noChangeArrowheads="1"/>
            </p:cNvSpPr>
            <p:nvPr userDrawn="1"/>
          </p:nvSpPr>
          <p:spPr bwMode="auto">
            <a:xfrm>
              <a:off x="1377" y="3641"/>
              <a:ext cx="67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0"/>
                </a:spcBef>
                <a:defRPr/>
              </a:pPr>
              <a:r>
                <a:rPr lang="en-US" sz="1200" b="1" i="1">
                  <a:solidFill>
                    <a:schemeClr val="bg1"/>
                  </a:solidFill>
                </a:rPr>
                <a:t>ALICE</a:t>
              </a:r>
            </a:p>
          </p:txBody>
        </p:sp>
        <p:sp>
          <p:nvSpPr>
            <p:cNvPr id="26" name="Rectangle 25"/>
            <p:cNvSpPr>
              <a:spLocks noChangeArrowheads="1"/>
            </p:cNvSpPr>
            <p:nvPr userDrawn="1"/>
          </p:nvSpPr>
          <p:spPr bwMode="auto">
            <a:xfrm>
              <a:off x="3528" y="3816"/>
              <a:ext cx="2144" cy="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90000"/>
                </a:lnSpc>
                <a:spcBef>
                  <a:spcPct val="0"/>
                </a:spcBef>
              </a:pPr>
              <a:r>
                <a:rPr lang="en-US" sz="1200" b="1" i="1">
                  <a:solidFill>
                    <a:srgbClr val="000000"/>
                  </a:solidFill>
                </a:rPr>
                <a:t>Detecting radiations from the Universe.  </a:t>
              </a: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2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3312000" y="3312000"/>
            <a:ext cx="1944000" cy="2124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2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256000" y="3312000"/>
            <a:ext cx="1944000" cy="21240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3" name="Espace réservé du contenu 20"/>
          <p:cNvSpPr>
            <a:spLocks noGrp="1"/>
          </p:cNvSpPr>
          <p:nvPr>
            <p:ph sz="quarter" idx="22" hasCustomPrompt="1"/>
          </p:nvPr>
        </p:nvSpPr>
        <p:spPr>
          <a:xfrm>
            <a:off x="7200000" y="3312000"/>
            <a:ext cx="1944000" cy="21240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3060272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pic>
        <p:nvPicPr>
          <p:cNvPr id="14" name="Picture 3" descr="C:\Users\eb137366\Downloads\logoirfu02quadri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886" y="6008003"/>
            <a:ext cx="1305570" cy="58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rcal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bandeau_intercalai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2000" y="1949598"/>
            <a:ext cx="5364496" cy="4719761"/>
          </a:xfrm>
        </p:spPr>
        <p:txBody>
          <a:bodyPr anchor="t"/>
          <a:lstStyle>
            <a:lvl1pPr algn="l">
              <a:lnSpc>
                <a:spcPts val="2800"/>
              </a:lnSpc>
              <a:defRPr sz="2200" b="1" cap="all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2000" y="260649"/>
            <a:ext cx="5292488" cy="1584176"/>
          </a:xfrm>
        </p:spPr>
        <p:txBody>
          <a:bodyPr anchor="t" anchorCtr="0"/>
          <a:lstStyle>
            <a:lvl1pPr marL="0" indent="0">
              <a:lnSpc>
                <a:spcPts val="1200"/>
              </a:lnSpc>
              <a:spcAft>
                <a:spcPts val="0"/>
              </a:spcAft>
              <a:buNone/>
              <a:defRPr sz="85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xfrm>
            <a:off x="576000" y="5877272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576000" y="5445224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mtClean="0"/>
              <a:t>Quality Assurance and Quality Control – Learning and Planning Workshop - 30 June 2016</a:t>
            </a:r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spcAft>
                <a:spcPts val="1500"/>
              </a:spcAft>
              <a:defRPr/>
            </a:lvl1pPr>
            <a:lvl2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2pPr>
            <a:lvl3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3pPr>
            <a:lvl4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4pPr>
            <a:lvl5pPr marL="361950" indent="0">
              <a:lnSpc>
                <a:spcPts val="2800"/>
              </a:lnSpc>
              <a:buNone/>
              <a:tabLst>
                <a:tab pos="8077200" algn="r"/>
              </a:tabLst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Quality Assurance and Quality Control – Learning and Planning Workshop - 30 June 2016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Quality Assurance and Quality Control – Learning and Planning Workshop - 30 June 2016</a:t>
            </a:r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Quality Assurance and Quality Control – Learning and Planning Workshop - 30 June 2016</a:t>
            </a:r>
            <a:endParaRPr lang="fr-FR" dirty="0"/>
          </a:p>
        </p:txBody>
      </p:sp>
      <p:sp>
        <p:nvSpPr>
          <p:cNvPr id="1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5148000" y="2016000"/>
            <a:ext cx="3492000" cy="369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smtClean="0"/>
              <a:t>Quality Assurance and Quality Control – Learning and Planning Workshop - 30 June 2016</a:t>
            </a:r>
            <a:endParaRPr lang="fr-FR" dirty="0"/>
          </a:p>
        </p:txBody>
      </p:sp>
      <p:sp>
        <p:nvSpPr>
          <p:cNvPr id="15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148000" y="2016000"/>
            <a:ext cx="3492000" cy="198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6" name="Espace réservé du contenu 20"/>
          <p:cNvSpPr>
            <a:spLocks noGrp="1"/>
          </p:cNvSpPr>
          <p:nvPr>
            <p:ph sz="quarter" idx="22" hasCustomPrompt="1"/>
          </p:nvPr>
        </p:nvSpPr>
        <p:spPr>
          <a:xfrm>
            <a:off x="5148000" y="3999600"/>
            <a:ext cx="1746000" cy="16956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7" name="Espace réservé du contenu 20"/>
          <p:cNvSpPr>
            <a:spLocks noGrp="1"/>
          </p:cNvSpPr>
          <p:nvPr>
            <p:ph sz="quarter" idx="23" hasCustomPrompt="1"/>
          </p:nvPr>
        </p:nvSpPr>
        <p:spPr>
          <a:xfrm>
            <a:off x="6894000" y="3999600"/>
            <a:ext cx="1746000" cy="16956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3707506"/>
            <a:ext cx="8172464" cy="252980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Quality Assurance and Quality Control – Learning and Planning Workshop - 30 June 2016</a:t>
            </a:r>
            <a:endParaRPr lang="fr-FR" dirty="0"/>
          </a:p>
        </p:txBody>
      </p:sp>
      <p:sp>
        <p:nvSpPr>
          <p:cNvPr id="9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76000" y="1458000"/>
            <a:ext cx="8064000" cy="1908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texte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955548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76000" y="1268760"/>
            <a:ext cx="8172464" cy="49685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51720" y="6305192"/>
            <a:ext cx="59398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666666"/>
                </a:solidFill>
              </a:defRPr>
            </a:lvl1pPr>
          </a:lstStyle>
          <a:p>
            <a:r>
              <a:rPr lang="en-US" smtClean="0"/>
              <a:t>Quality Assurance and Quality Control – Learning and Planning Workshop - 30 June 2016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25304" y="6303598"/>
            <a:ext cx="1118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050" name="Picture 2" descr="C:\Users\eb137366\Downloads\irfu_signature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55313"/>
            <a:ext cx="646061" cy="64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5" r:id="rId4"/>
    <p:sldLayoutId id="2147483666" r:id="rId5"/>
    <p:sldLayoutId id="2147483650" r:id="rId6"/>
    <p:sldLayoutId id="2147483662" r:id="rId7"/>
    <p:sldLayoutId id="2147483663" r:id="rId8"/>
    <p:sldLayoutId id="2147483664" r:id="rId9"/>
    <p:sldLayoutId id="2147483667" r:id="rId10"/>
    <p:sldLayoutId id="2147483654" r:id="rId11"/>
    <p:sldLayoutId id="2147483668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923925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None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defTabSz="914400" rtl="0" eaLnBrk="1" latinLnBrk="0" hangingPunct="1">
        <a:lnSpc>
          <a:spcPts val="2000"/>
        </a:lnSpc>
        <a:spcBef>
          <a:spcPts val="0"/>
        </a:spcBef>
        <a:buSzPct val="90000"/>
        <a:buFontTx/>
        <a:buBlip>
          <a:blip r:embed="rId16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2pPr>
      <a:lvl3pPr marL="361950" indent="0" algn="l" defTabSz="914400" rtl="0" eaLnBrk="1" latinLnBrk="0" hangingPunct="1">
        <a:lnSpc>
          <a:spcPts val="2000"/>
        </a:lnSpc>
        <a:spcBef>
          <a:spcPts val="0"/>
        </a:spcBef>
        <a:buSzPct val="36000"/>
        <a:buFont typeface="Arial" pitchFamily="34" charset="0"/>
        <a:buNone/>
        <a:defRPr sz="1600" kern="1200">
          <a:solidFill>
            <a:srgbClr val="666666"/>
          </a:solidFill>
          <a:latin typeface="+mn-lt"/>
          <a:ea typeface="+mn-ea"/>
          <a:cs typeface="+mn-cs"/>
        </a:defRPr>
      </a:lvl3pPr>
      <a:lvl4pPr marL="1009650" indent="-238125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SzPct val="36000"/>
        <a:buFontTx/>
        <a:buBlip>
          <a:blip r:embed="rId17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133475" indent="-114300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Font typeface="Arial" pitchFamily="34" charset="0"/>
        <a:buChar char="-"/>
        <a:defRPr sz="16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mp"/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tm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tmp"/><Relationship Id="rId5" Type="http://schemas.openxmlformats.org/officeDocument/2006/relationships/image" Target="../media/image32.tmp"/><Relationship Id="rId4" Type="http://schemas.openxmlformats.org/officeDocument/2006/relationships/image" Target="../media/image31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779912" y="1700808"/>
            <a:ext cx="4968552" cy="1080120"/>
          </a:xfrm>
        </p:spPr>
        <p:txBody>
          <a:bodyPr/>
          <a:lstStyle/>
          <a:p>
            <a:r>
              <a:rPr lang="fr-FR" sz="2000" dirty="0"/>
              <a:t>XFEL </a:t>
            </a:r>
            <a:r>
              <a:rPr lang="fr-FR" sz="2000" dirty="0" err="1"/>
              <a:t>cryomodule</a:t>
            </a:r>
            <a:r>
              <a:rPr lang="fr-FR" sz="2000" dirty="0"/>
              <a:t> </a:t>
            </a:r>
            <a:r>
              <a:rPr lang="fr-FR" sz="2000" dirty="0" err="1"/>
              <a:t>quality</a:t>
            </a:r>
            <a:r>
              <a:rPr lang="fr-FR" sz="2000" dirty="0"/>
              <a:t> management (Application of EDMS)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" r="1315"/>
          <a:stretch>
            <a:fillRect/>
          </a:stretch>
        </p:blipFill>
        <p:spPr bwMode="auto">
          <a:xfrm>
            <a:off x="1907704" y="2852936"/>
            <a:ext cx="6338888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3776102" y="5373216"/>
            <a:ext cx="5116378" cy="504056"/>
          </a:xfrm>
        </p:spPr>
        <p:txBody>
          <a:bodyPr anchor="t"/>
          <a:lstStyle/>
          <a:p>
            <a:r>
              <a:rPr lang="fr-FR" sz="1000" dirty="0" err="1"/>
              <a:t>Quality</a:t>
            </a:r>
            <a:r>
              <a:rPr lang="fr-FR" sz="1000" dirty="0"/>
              <a:t> Assurance and </a:t>
            </a:r>
            <a:r>
              <a:rPr lang="fr-FR" sz="1000" dirty="0" err="1"/>
              <a:t>Quality</a:t>
            </a:r>
            <a:r>
              <a:rPr lang="fr-FR" sz="1000" dirty="0"/>
              <a:t> Control – Learning and Planning </a:t>
            </a:r>
            <a:r>
              <a:rPr lang="fr-FR" sz="1000" dirty="0" smtClean="0"/>
              <a:t>Workshop - 30 </a:t>
            </a:r>
            <a:r>
              <a:rPr lang="fr-FR" sz="1000" dirty="0" err="1"/>
              <a:t>June</a:t>
            </a:r>
            <a:r>
              <a:rPr lang="fr-FR" sz="1000" dirty="0"/>
              <a:t> </a:t>
            </a:r>
            <a:r>
              <a:rPr lang="fr-FR" sz="1000" dirty="0" smtClean="0"/>
              <a:t>2016</a:t>
            </a:r>
          </a:p>
          <a:p>
            <a:r>
              <a:rPr lang="fr-FR" sz="1000" dirty="0" smtClean="0"/>
              <a:t>Christelle Cloué</a:t>
            </a:r>
            <a:endParaRPr 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Quality Assurance and Quality Control – Learning and Planning Workshop - 30 June 2016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Non </a:t>
            </a:r>
            <a:r>
              <a:rPr lang="fr-FR" dirty="0" err="1" smtClean="0"/>
              <a:t>conformity</a:t>
            </a:r>
            <a:r>
              <a:rPr lang="fr-FR" dirty="0" smtClean="0"/>
              <a:t> </a:t>
            </a:r>
            <a:r>
              <a:rPr lang="fr-FR" dirty="0" err="1" smtClean="0"/>
              <a:t>process</a:t>
            </a:r>
            <a:endParaRPr lang="fr-FR" dirty="0"/>
          </a:p>
        </p:txBody>
      </p:sp>
      <p:pic>
        <p:nvPicPr>
          <p:cNvPr id="7" name="Image 6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54" y="1536105"/>
            <a:ext cx="3924000" cy="487165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11893" y="1012885"/>
            <a:ext cx="3679653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666666"/>
                </a:solidFill>
              </a:rPr>
              <a:t>CEA/ALSYOM </a:t>
            </a:r>
            <a:r>
              <a:rPr lang="fr-FR" sz="1400" dirty="0" err="1" smtClean="0">
                <a:solidFill>
                  <a:srgbClr val="666666"/>
                </a:solidFill>
              </a:rPr>
              <a:t>Nonconformity</a:t>
            </a:r>
            <a:r>
              <a:rPr lang="fr-FR" sz="1400" dirty="0" smtClean="0">
                <a:solidFill>
                  <a:srgbClr val="666666"/>
                </a:solidFill>
              </a:rPr>
              <a:t> (FAQ) </a:t>
            </a:r>
            <a:r>
              <a:rPr lang="fr-FR" sz="1400" dirty="0" err="1" smtClean="0">
                <a:solidFill>
                  <a:srgbClr val="666666"/>
                </a:solidFill>
              </a:rPr>
              <a:t>process</a:t>
            </a:r>
            <a:endParaRPr lang="fr-FR" sz="1400" dirty="0">
              <a:solidFill>
                <a:srgbClr val="666666"/>
              </a:solidFill>
            </a:endParaRPr>
          </a:p>
        </p:txBody>
      </p:sp>
      <p:pic>
        <p:nvPicPr>
          <p:cNvPr id="10" name="Espace réservé du contenu 9" descr="Capture d’écran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955" y="1922171"/>
            <a:ext cx="4428000" cy="3638115"/>
          </a:xfrm>
          <a:ln>
            <a:solidFill>
              <a:srgbClr val="002060"/>
            </a:solidFill>
          </a:ln>
        </p:spPr>
      </p:pic>
      <p:sp>
        <p:nvSpPr>
          <p:cNvPr id="11" name="ZoneTexte 10"/>
          <p:cNvSpPr txBox="1"/>
          <p:nvPr/>
        </p:nvSpPr>
        <p:spPr>
          <a:xfrm>
            <a:off x="4240955" y="1497739"/>
            <a:ext cx="4430458" cy="30777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666666"/>
                </a:solidFill>
              </a:rPr>
              <a:t>CEA/DESY </a:t>
            </a:r>
            <a:r>
              <a:rPr lang="fr-FR" sz="1400" dirty="0" err="1" smtClean="0">
                <a:solidFill>
                  <a:srgbClr val="666666"/>
                </a:solidFill>
              </a:rPr>
              <a:t>Nonconformity</a:t>
            </a:r>
            <a:r>
              <a:rPr lang="fr-FR" sz="1400" dirty="0" smtClean="0">
                <a:solidFill>
                  <a:srgbClr val="666666"/>
                </a:solidFill>
              </a:rPr>
              <a:t> </a:t>
            </a:r>
            <a:r>
              <a:rPr lang="fr-FR" sz="1400" dirty="0" err="1" smtClean="0">
                <a:solidFill>
                  <a:srgbClr val="666666"/>
                </a:solidFill>
              </a:rPr>
              <a:t>process</a:t>
            </a:r>
            <a:r>
              <a:rPr lang="fr-FR" sz="1400" dirty="0" smtClean="0">
                <a:solidFill>
                  <a:srgbClr val="666666"/>
                </a:solidFill>
              </a:rPr>
              <a:t> on EDMS</a:t>
            </a:r>
            <a:endParaRPr lang="fr-FR" sz="1400" dirty="0">
              <a:solidFill>
                <a:srgbClr val="666666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122234" y="5887217"/>
            <a:ext cx="44624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666666"/>
                </a:solidFill>
              </a:rPr>
              <a:t>Non </a:t>
            </a:r>
            <a:r>
              <a:rPr lang="fr-FR" sz="1400" dirty="0" err="1" smtClean="0">
                <a:solidFill>
                  <a:srgbClr val="666666"/>
                </a:solidFill>
              </a:rPr>
              <a:t>conformity</a:t>
            </a:r>
            <a:r>
              <a:rPr lang="fr-FR" sz="1400" dirty="0" smtClean="0">
                <a:solidFill>
                  <a:srgbClr val="666666"/>
                </a:solidFill>
              </a:rPr>
              <a:t> to </a:t>
            </a:r>
            <a:r>
              <a:rPr lang="fr-FR" sz="1400" dirty="0" err="1" smtClean="0">
                <a:solidFill>
                  <a:srgbClr val="666666"/>
                </a:solidFill>
              </a:rPr>
              <a:t>be</a:t>
            </a:r>
            <a:r>
              <a:rPr lang="fr-FR" sz="1400" dirty="0" smtClean="0">
                <a:solidFill>
                  <a:srgbClr val="666666"/>
                </a:solidFill>
              </a:rPr>
              <a:t> </a:t>
            </a:r>
            <a:r>
              <a:rPr lang="fr-FR" sz="1400" dirty="0" err="1" smtClean="0">
                <a:solidFill>
                  <a:srgbClr val="666666"/>
                </a:solidFill>
              </a:rPr>
              <a:t>processed</a:t>
            </a:r>
            <a:r>
              <a:rPr lang="fr-FR" sz="1400" dirty="0" smtClean="0">
                <a:solidFill>
                  <a:srgbClr val="666666"/>
                </a:solidFill>
              </a:rPr>
              <a:t> on EDMS</a:t>
            </a:r>
            <a:endParaRPr lang="fr-FR" sz="1400" dirty="0">
              <a:solidFill>
                <a:srgbClr val="666666"/>
              </a:solidFill>
            </a:endParaRPr>
          </a:p>
        </p:txBody>
      </p:sp>
      <p:sp>
        <p:nvSpPr>
          <p:cNvPr id="2" name="Ellipse 1"/>
          <p:cNvSpPr/>
          <p:nvPr/>
        </p:nvSpPr>
        <p:spPr>
          <a:xfrm>
            <a:off x="2227710" y="3861048"/>
            <a:ext cx="1480194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/>
          <p:cNvCxnSpPr>
            <a:stCxn id="2" idx="5"/>
            <a:endCxn id="14" idx="1"/>
          </p:cNvCxnSpPr>
          <p:nvPr/>
        </p:nvCxnSpPr>
        <p:spPr>
          <a:xfrm>
            <a:off x="3491135" y="4660063"/>
            <a:ext cx="631099" cy="138104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72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Quality Assurance and Quality Control – Learning and Planning Workshop - 30 June 2016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FAST </a:t>
            </a:r>
            <a:r>
              <a:rPr lang="fr-FR" dirty="0" err="1" smtClean="0"/>
              <a:t>decision</a:t>
            </a:r>
            <a:r>
              <a:rPr lang="fr-FR" dirty="0" smtClean="0"/>
              <a:t> </a:t>
            </a:r>
            <a:r>
              <a:rPr lang="fr-FR" dirty="0" err="1" smtClean="0"/>
              <a:t>process</a:t>
            </a:r>
            <a:r>
              <a:rPr lang="fr-FR" dirty="0" smtClean="0"/>
              <a:t> for NCR</a:t>
            </a:r>
            <a:endParaRPr lang="fr-FR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" t="15027" b="10018"/>
          <a:stretch/>
        </p:blipFill>
        <p:spPr bwMode="auto">
          <a:xfrm>
            <a:off x="467544" y="1628800"/>
            <a:ext cx="7830447" cy="445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83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23925" lvl="1">
              <a:spcAft>
                <a:spcPts val="400"/>
              </a:spcAft>
            </a:pP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23925" lvl="1" algn="just">
              <a:spcAft>
                <a:spcPts val="400"/>
              </a:spcAft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establishment of the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document structure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definition of the 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templates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have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represented an important effort by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CEA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Alsyom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The establishment of the documents was made in parallel with some EDMS developments.</a:t>
            </a:r>
          </a:p>
          <a:p>
            <a:pPr marL="923925" lvl="1">
              <a:spcAft>
                <a:spcPts val="400"/>
              </a:spcAft>
            </a:pP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23925" lvl="1" algn="just">
              <a:spcAft>
                <a:spcPts val="400"/>
              </a:spcAft>
            </a:pP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fr-FR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physical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parts </a:t>
            </a:r>
            <a:r>
              <a:rPr lang="fr-FR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delivered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at Saclay </a:t>
            </a:r>
            <a:r>
              <a:rPr lang="fr-FR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were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 </a:t>
            </a:r>
            <a:r>
              <a:rPr lang="fr-FR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released</a:t>
            </a:r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on EDMS at the </a:t>
            </a:r>
            <a:r>
              <a:rPr lang="fr-FR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beginning</a:t>
            </a:r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the </a:t>
            </a:r>
            <a:r>
              <a:rPr lang="fr-FR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assembly</a:t>
            </a:r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the </a:t>
            </a:r>
            <a:r>
              <a:rPr lang="fr-FR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cryomodule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serie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The </a:t>
            </a:r>
            <a:r>
              <a:rPr lang="fr-FR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loadings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 the </a:t>
            </a:r>
            <a:r>
              <a:rPr lang="fr-FR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assembly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reports </a:t>
            </a:r>
            <a:r>
              <a:rPr lang="fr-FR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were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difficult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fr-FR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required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many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interactions </a:t>
            </a:r>
            <a:r>
              <a:rPr lang="fr-FR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with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EDMS </a:t>
            </a:r>
            <a:r>
              <a:rPr lang="fr-FR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engineers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923925" lvl="1">
              <a:spcAft>
                <a:spcPts val="400"/>
              </a:spcAft>
            </a:pPr>
            <a:endParaRPr lang="fr-FR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23925" lvl="1" algn="just">
              <a:spcAft>
                <a:spcPts val="400"/>
              </a:spcAft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large number of nonconformities (on supplies and during assembly and testing) requires a lot of work for treatment and reporting. The fast process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used to avoid any delay, the EDMS process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used for the traceability.</a:t>
            </a:r>
          </a:p>
          <a:p>
            <a:pPr marL="923925" lvl="1">
              <a:spcAft>
                <a:spcPts val="400"/>
              </a:spcAft>
            </a:pPr>
            <a:endParaRPr lang="fr-FR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23925" lvl="1" algn="just">
              <a:spcAft>
                <a:spcPts val="400"/>
              </a:spcAft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Finally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traceability of operations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very satisfactory but it requires a constant effort to validate documents in time and to upload them on EDMS.</a:t>
            </a:r>
            <a:endParaRPr lang="fr-FR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23925" lvl="1">
              <a:spcAft>
                <a:spcPts val="400"/>
              </a:spcAft>
            </a:pPr>
            <a:endParaRPr lang="en-US" sz="1800" dirty="0" smtClean="0"/>
          </a:p>
          <a:p>
            <a:pPr marL="923925" lvl="1">
              <a:spcAft>
                <a:spcPts val="400"/>
              </a:spcAft>
            </a:pPr>
            <a:endParaRPr lang="en-US" sz="1800" dirty="0" smtClean="0"/>
          </a:p>
          <a:p>
            <a:pPr marL="923925" lvl="1">
              <a:spcAft>
                <a:spcPts val="400"/>
              </a:spcAft>
            </a:pPr>
            <a:endParaRPr lang="en-US" sz="1800" dirty="0"/>
          </a:p>
          <a:p>
            <a:endParaRPr lang="fr-FR" sz="1800" dirty="0" smtClean="0">
              <a:solidFill>
                <a:srgbClr val="666666"/>
              </a:solidFill>
            </a:endParaRPr>
          </a:p>
          <a:p>
            <a:endParaRPr lang="fr-FR" dirty="0">
              <a:solidFill>
                <a:srgbClr val="666666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Quality Assurance and Quality Control – Learning and Planning Workshop - 30 June 2016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22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11560" y="1268760"/>
            <a:ext cx="8172464" cy="4968552"/>
          </a:xfrm>
        </p:spPr>
        <p:txBody>
          <a:bodyPr/>
          <a:lstStyle/>
          <a:p>
            <a:pPr lvl="1" algn="just"/>
            <a:endParaRPr lang="en-US" sz="1800" dirty="0" smtClean="0">
              <a:solidFill>
                <a:srgbClr val="666666"/>
              </a:solidFill>
            </a:endParaRPr>
          </a:p>
          <a:p>
            <a:pPr lvl="1" algn="just"/>
            <a:r>
              <a:rPr lang="en-US" sz="1800" dirty="0" smtClean="0">
                <a:solidFill>
                  <a:srgbClr val="666666"/>
                </a:solidFill>
              </a:rPr>
              <a:t>In </a:t>
            </a:r>
            <a:r>
              <a:rPr lang="en-US" sz="1800" dirty="0">
                <a:solidFill>
                  <a:srgbClr val="666666"/>
                </a:solidFill>
              </a:rPr>
              <a:t>the process of assembling </a:t>
            </a:r>
            <a:r>
              <a:rPr lang="en-US" sz="1800" dirty="0" err="1">
                <a:solidFill>
                  <a:srgbClr val="666666"/>
                </a:solidFill>
              </a:rPr>
              <a:t>cryomodule</a:t>
            </a:r>
            <a:r>
              <a:rPr lang="en-US" sz="1800" dirty="0">
                <a:solidFill>
                  <a:srgbClr val="666666"/>
                </a:solidFill>
              </a:rPr>
              <a:t>, it is mandatory for </a:t>
            </a:r>
            <a:r>
              <a:rPr lang="en-US" sz="1800" b="1" dirty="0">
                <a:solidFill>
                  <a:srgbClr val="666666"/>
                </a:solidFill>
              </a:rPr>
              <a:t>traceability</a:t>
            </a:r>
            <a:r>
              <a:rPr lang="en-US" sz="1800" dirty="0">
                <a:solidFill>
                  <a:srgbClr val="666666"/>
                </a:solidFill>
              </a:rPr>
              <a:t> to </a:t>
            </a:r>
            <a:r>
              <a:rPr lang="en-US" sz="1800" b="1" dirty="0"/>
              <a:t>gather, record, process and archive </a:t>
            </a:r>
            <a:r>
              <a:rPr lang="en-US" sz="1800" b="1" dirty="0">
                <a:solidFill>
                  <a:srgbClr val="666666"/>
                </a:solidFill>
              </a:rPr>
              <a:t>the complete configuration</a:t>
            </a:r>
            <a:r>
              <a:rPr lang="en-US" sz="1800" dirty="0">
                <a:solidFill>
                  <a:srgbClr val="666666"/>
                </a:solidFill>
              </a:rPr>
              <a:t> and fabrication information for each </a:t>
            </a:r>
            <a:r>
              <a:rPr lang="en-US" sz="1800" dirty="0" err="1" smtClean="0">
                <a:solidFill>
                  <a:srgbClr val="666666"/>
                </a:solidFill>
              </a:rPr>
              <a:t>cryomodule</a:t>
            </a:r>
            <a:r>
              <a:rPr lang="en-US" sz="1800" dirty="0" smtClean="0">
                <a:solidFill>
                  <a:srgbClr val="666666"/>
                </a:solidFill>
              </a:rPr>
              <a:t>.</a:t>
            </a:r>
          </a:p>
          <a:p>
            <a:pPr lvl="1" algn="just"/>
            <a:endParaRPr lang="en-US" sz="1800" dirty="0"/>
          </a:p>
          <a:p>
            <a:pPr lvl="1" algn="just"/>
            <a:r>
              <a:rPr lang="en-US" sz="1800" dirty="0"/>
              <a:t>The data is kept in the DESY Engineering </a:t>
            </a:r>
            <a:r>
              <a:rPr lang="en-US" sz="1800" dirty="0" smtClean="0"/>
              <a:t>Data Management </a:t>
            </a:r>
            <a:r>
              <a:rPr lang="en-US" sz="1800" dirty="0"/>
              <a:t>System (EDMS). The DESY EDMS is </a:t>
            </a:r>
            <a:r>
              <a:rPr lang="en-US" sz="1800" dirty="0" smtClean="0"/>
              <a:t>the central </a:t>
            </a:r>
            <a:r>
              <a:rPr lang="en-US" sz="1800" dirty="0"/>
              <a:t>information platform for the European </a:t>
            </a:r>
            <a:r>
              <a:rPr lang="en-US" sz="1800" dirty="0" smtClean="0"/>
              <a:t>XFEL. </a:t>
            </a:r>
          </a:p>
          <a:p>
            <a:pPr lvl="1" algn="just"/>
            <a:endParaRPr lang="en-US" sz="1800" dirty="0" smtClean="0"/>
          </a:p>
          <a:p>
            <a:pPr lvl="1" algn="just"/>
            <a:endParaRPr lang="fr-FR" sz="1800" dirty="0" smtClean="0"/>
          </a:p>
          <a:p>
            <a:pPr lvl="1" algn="just"/>
            <a:r>
              <a:rPr lang="fr-FR" sz="1800" dirty="0" smtClean="0"/>
              <a:t>The </a:t>
            </a:r>
            <a:r>
              <a:rPr lang="fr-FR" sz="1800" b="1" dirty="0" err="1"/>
              <a:t>Acceptance</a:t>
            </a:r>
            <a:r>
              <a:rPr lang="fr-FR" sz="1800" b="1" dirty="0"/>
              <a:t> Data </a:t>
            </a:r>
            <a:r>
              <a:rPr lang="fr-FR" sz="1800" b="1" dirty="0" smtClean="0"/>
              <a:t>Package </a:t>
            </a:r>
            <a:r>
              <a:rPr lang="fr-FR" sz="1800" dirty="0" smtClean="0"/>
              <a:t>(ADP) </a:t>
            </a:r>
            <a:r>
              <a:rPr lang="fr-FR" sz="1800" dirty="0" err="1" smtClean="0"/>
              <a:t>produced</a:t>
            </a:r>
            <a:r>
              <a:rPr lang="fr-FR" sz="1800" dirty="0" smtClean="0"/>
              <a:t> by ALSYOM/CEA for </a:t>
            </a:r>
            <a:r>
              <a:rPr lang="fr-FR" sz="1800" dirty="0" err="1" smtClean="0"/>
              <a:t>each</a:t>
            </a:r>
            <a:r>
              <a:rPr lang="fr-FR" sz="1800" dirty="0" smtClean="0"/>
              <a:t> </a:t>
            </a:r>
            <a:r>
              <a:rPr lang="fr-FR" sz="1800" dirty="0" err="1" smtClean="0"/>
              <a:t>cryomodule</a:t>
            </a:r>
            <a:r>
              <a:rPr lang="fr-FR" sz="1800" dirty="0" smtClean="0"/>
              <a:t> </a:t>
            </a:r>
            <a:r>
              <a:rPr lang="fr-FR" sz="1800" dirty="0" err="1" smtClean="0"/>
              <a:t>is</a:t>
            </a:r>
            <a:r>
              <a:rPr lang="fr-FR" sz="1800" dirty="0" smtClean="0"/>
              <a:t> </a:t>
            </a:r>
            <a:r>
              <a:rPr lang="fr-FR" sz="1800" dirty="0" err="1" smtClean="0"/>
              <a:t>uploaded</a:t>
            </a:r>
            <a:r>
              <a:rPr lang="fr-FR" sz="1800" dirty="0" smtClean="0"/>
              <a:t> on </a:t>
            </a:r>
            <a:r>
              <a:rPr lang="en-US" sz="1800" dirty="0" smtClean="0">
                <a:solidFill>
                  <a:srgbClr val="666666"/>
                </a:solidFill>
              </a:rPr>
              <a:t>DESY EDMS.</a:t>
            </a:r>
          </a:p>
          <a:p>
            <a:pPr lvl="1" algn="just"/>
            <a:endParaRPr lang="en-US" sz="1800" dirty="0" smtClean="0"/>
          </a:p>
          <a:p>
            <a:pPr lvl="1" algn="just"/>
            <a:endParaRPr lang="en-US" sz="1800" dirty="0" smtClean="0"/>
          </a:p>
          <a:p>
            <a:pPr lvl="1" algn="just"/>
            <a:r>
              <a:rPr lang="en-US" sz="1800" dirty="0" smtClean="0"/>
              <a:t>The </a:t>
            </a:r>
            <a:r>
              <a:rPr lang="en-US" sz="1800" b="1" dirty="0"/>
              <a:t>Manufacturing Bill Of </a:t>
            </a:r>
            <a:r>
              <a:rPr lang="en-US" sz="1800" b="1" dirty="0" smtClean="0"/>
              <a:t>Material </a:t>
            </a:r>
            <a:r>
              <a:rPr lang="en-US" sz="1800" dirty="0" smtClean="0"/>
              <a:t>(MBOM) as the </a:t>
            </a:r>
            <a:r>
              <a:rPr lang="en-US" sz="1800" b="1" dirty="0" smtClean="0"/>
              <a:t>fabrication part </a:t>
            </a:r>
            <a:r>
              <a:rPr lang="en-US" sz="1800" dirty="0"/>
              <a:t>structure contains all the parts handled during </a:t>
            </a:r>
            <a:r>
              <a:rPr lang="en-US" sz="1800" dirty="0" smtClean="0"/>
              <a:t>assembly.</a:t>
            </a:r>
            <a:r>
              <a:rPr lang="en-US" sz="1800" dirty="0"/>
              <a:t> </a:t>
            </a:r>
            <a:r>
              <a:rPr lang="en-US" sz="1800" dirty="0" smtClean="0"/>
              <a:t>The </a:t>
            </a:r>
            <a:r>
              <a:rPr lang="en-US" sz="1800" dirty="0" err="1" smtClean="0"/>
              <a:t>cryomodule</a:t>
            </a:r>
            <a:r>
              <a:rPr lang="en-US" sz="1800" dirty="0" smtClean="0"/>
              <a:t> MBOM </a:t>
            </a:r>
            <a:r>
              <a:rPr lang="en-US" sz="1800" dirty="0"/>
              <a:t>contains roughly </a:t>
            </a:r>
            <a:r>
              <a:rPr lang="en-US" sz="1800" b="1" dirty="0"/>
              <a:t>500 lines</a:t>
            </a:r>
            <a:r>
              <a:rPr lang="en-US" sz="1800" dirty="0"/>
              <a:t>.</a:t>
            </a:r>
            <a:endParaRPr lang="fr-FR" sz="1800" dirty="0"/>
          </a:p>
          <a:p>
            <a:pPr lvl="1" algn="just"/>
            <a:endParaRPr lang="en-US" sz="1800" dirty="0" smtClean="0"/>
          </a:p>
          <a:p>
            <a:pPr lvl="1" algn="just"/>
            <a:endParaRPr lang="en-US" sz="1800" dirty="0"/>
          </a:p>
          <a:p>
            <a:pPr marL="0" lvl="1" indent="0">
              <a:buNone/>
            </a:pPr>
            <a:r>
              <a:rPr lang="en-US" sz="1800" dirty="0" smtClean="0"/>
              <a:t>         </a:t>
            </a:r>
            <a:endParaRPr lang="en-US" sz="1800" dirty="0"/>
          </a:p>
          <a:p>
            <a:pPr lvl="1" algn="just"/>
            <a:endParaRPr lang="en-US" sz="1800" dirty="0">
              <a:solidFill>
                <a:srgbClr val="666666"/>
              </a:solidFill>
            </a:endParaRPr>
          </a:p>
          <a:p>
            <a:pPr algn="just"/>
            <a:endParaRPr lang="fr-FR" sz="2400" dirty="0" smtClean="0"/>
          </a:p>
          <a:p>
            <a:endParaRPr lang="fr-FR" sz="2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Quality Assurance and Quality Control – Learning and Planning Workshop - 30 June 2016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15616" y="44624"/>
            <a:ext cx="6727983" cy="908720"/>
          </a:xfrm>
        </p:spPr>
        <p:txBody>
          <a:bodyPr/>
          <a:lstStyle/>
          <a:p>
            <a:r>
              <a:rPr lang="fr-FR" dirty="0" err="1" smtClean="0"/>
              <a:t>Cryomodule</a:t>
            </a:r>
            <a:r>
              <a:rPr lang="fr-FR" dirty="0" smtClean="0"/>
              <a:t> configuration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86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xfrm>
            <a:off x="8025304" y="6448251"/>
            <a:ext cx="1118696" cy="365125"/>
          </a:xfrm>
        </p:spPr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>
          <a:xfrm>
            <a:off x="2037335" y="6448251"/>
            <a:ext cx="5939824" cy="365125"/>
          </a:xfrm>
        </p:spPr>
        <p:txBody>
          <a:bodyPr/>
          <a:lstStyle/>
          <a:p>
            <a:r>
              <a:rPr lang="en-US" smtClean="0"/>
              <a:t>Quality Assurance and Quality Control – Learning and Planning Workshop - 30 June 2016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Documentation Structure</a:t>
            </a:r>
            <a:endParaRPr lang="fr-FR" dirty="0"/>
          </a:p>
        </p:txBody>
      </p:sp>
      <p:grpSp>
        <p:nvGrpSpPr>
          <p:cNvPr id="19" name="Groupe 18"/>
          <p:cNvGrpSpPr/>
          <p:nvPr/>
        </p:nvGrpSpPr>
        <p:grpSpPr>
          <a:xfrm>
            <a:off x="3451112" y="1155355"/>
            <a:ext cx="2305050" cy="1536700"/>
            <a:chOff x="683568" y="1196752"/>
            <a:chExt cx="2305050" cy="1536700"/>
          </a:xfrm>
        </p:grpSpPr>
        <p:pic>
          <p:nvPicPr>
            <p:cNvPr id="1046" name="Picture 2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1196752"/>
              <a:ext cx="2305050" cy="15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705723" y="2334709"/>
              <a:ext cx="19863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spc="-20" dirty="0" smtClean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WS-</a:t>
              </a:r>
              <a:r>
                <a:rPr lang="en-US" b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b="1" spc="5" dirty="0" smtClean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b="1" spc="-5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lang="en-US" b="1" spc="5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old coupler</a:t>
              </a:r>
              <a:endParaRPr lang="fr-FR" dirty="0"/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6228184" y="1155355"/>
            <a:ext cx="2303462" cy="1541463"/>
            <a:chOff x="3469631" y="1196752"/>
            <a:chExt cx="2303462" cy="1541463"/>
          </a:xfrm>
        </p:grpSpPr>
        <p:pic>
          <p:nvPicPr>
            <p:cNvPr id="1047" name="Picture 2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9631" y="1196752"/>
              <a:ext cx="2303462" cy="1541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3537823" y="2345395"/>
              <a:ext cx="19909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spc="-20" dirty="0" smtClean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WS-</a:t>
              </a:r>
              <a:r>
                <a:rPr lang="en-US" b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b="1" spc="5" dirty="0" smtClean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b="1" spc="5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Cavity String</a:t>
              </a:r>
              <a:endParaRPr lang="fr-FR" dirty="0"/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3451112" y="2862059"/>
            <a:ext cx="2317750" cy="1768144"/>
            <a:chOff x="6300143" y="1191990"/>
            <a:chExt cx="2317750" cy="1546225"/>
          </a:xfrm>
        </p:grpSpPr>
        <p:pic>
          <p:nvPicPr>
            <p:cNvPr id="1048" name="Picture 2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43" y="1191990"/>
              <a:ext cx="2317750" cy="1541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6308406" y="2368883"/>
              <a:ext cx="15173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spc="-20" dirty="0" smtClean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WS-</a:t>
              </a:r>
              <a:r>
                <a:rPr lang="en-US" b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b="1" spc="5" dirty="0" smtClean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b="1" spc="-40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</a:t>
              </a:r>
              <a:r>
                <a:rPr lang="en-US" b="1" spc="5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ol</a:t>
              </a:r>
              <a:r>
                <a:rPr lang="en-US" b="1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lang="en-US" b="1" spc="-40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b="1" spc="5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ou</a:t>
              </a:r>
              <a:r>
                <a:rPr lang="en-US" b="1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fr-FR" dirty="0"/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6228184" y="2863769"/>
            <a:ext cx="2312981" cy="1736150"/>
            <a:chOff x="675637" y="2925540"/>
            <a:chExt cx="2312981" cy="1736150"/>
          </a:xfrm>
        </p:grpSpPr>
        <p:pic>
          <p:nvPicPr>
            <p:cNvPr id="1049" name="Picture 2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2925540"/>
              <a:ext cx="2305050" cy="1725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675637" y="4292358"/>
              <a:ext cx="17148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spc="-20" dirty="0" smtClean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WS</a:t>
              </a:r>
              <a:r>
                <a:rPr lang="fr-FR" b="1" spc="-40" dirty="0" smtClean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-4</a:t>
              </a:r>
              <a:r>
                <a:rPr lang="fr-FR" b="1" spc="5" dirty="0" smtClean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FR" b="1" dirty="0" err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Alig</a:t>
              </a:r>
              <a:r>
                <a:rPr lang="fr-FR" b="1" spc="5" dirty="0" err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</a:t>
              </a:r>
              <a:r>
                <a:rPr lang="fr-FR" b="1" dirty="0" err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r>
                <a:rPr lang="fr-FR" b="1" spc="-5" dirty="0" err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lang="fr-FR" b="1" spc="-15" dirty="0" err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</a:t>
              </a:r>
              <a:r>
                <a:rPr lang="fr-FR" b="1" dirty="0" err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fr-FR" dirty="0"/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3451112" y="4800208"/>
            <a:ext cx="2341562" cy="1695450"/>
            <a:chOff x="6289031" y="2922365"/>
            <a:chExt cx="2341562" cy="1695450"/>
          </a:xfrm>
        </p:grpSpPr>
        <p:pic>
          <p:nvPicPr>
            <p:cNvPr id="1051" name="Picture 2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9031" y="2922365"/>
              <a:ext cx="2341562" cy="1695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6300143" y="4202826"/>
              <a:ext cx="21476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spc="-20" dirty="0" smtClean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WS-</a:t>
              </a:r>
              <a:r>
                <a:rPr lang="fr-FR" b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6</a:t>
              </a:r>
              <a:r>
                <a:rPr lang="fr-FR" b="1" spc="5" dirty="0" smtClean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FR" b="1" spc="5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Warm coupler</a:t>
              </a:r>
              <a:endParaRPr lang="fr-FR" dirty="0"/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851844" y="4766870"/>
            <a:ext cx="2303462" cy="1728788"/>
            <a:chOff x="3469631" y="2923952"/>
            <a:chExt cx="2303462" cy="1728788"/>
          </a:xfrm>
        </p:grpSpPr>
        <p:pic>
          <p:nvPicPr>
            <p:cNvPr id="1050" name="Picture 2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9631" y="2923952"/>
              <a:ext cx="2303462" cy="1728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3513738" y="4268391"/>
              <a:ext cx="16958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spc="-20" dirty="0" smtClean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WS</a:t>
              </a:r>
              <a:r>
                <a:rPr lang="fr-FR" b="1" spc="-40" dirty="0" smtClean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</a:t>
              </a:r>
              <a:r>
                <a:rPr lang="fr-FR" b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5</a:t>
              </a:r>
              <a:r>
                <a:rPr lang="fr-FR" b="1" spc="5" dirty="0" smtClean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FR" b="1" spc="-5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lang="fr-FR" b="1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r>
                <a:rPr lang="fr-FR" b="1" spc="-5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</a:t>
              </a:r>
              <a:r>
                <a:rPr lang="fr-FR" b="1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fr-FR" b="1" spc="5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il</a:t>
              </a:r>
              <a:r>
                <a:rPr lang="fr-FR" b="1" spc="-5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lang="fr-FR" b="1" spc="-25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</a:t>
              </a:r>
              <a:r>
                <a:rPr lang="fr-FR" b="1" spc="-5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er</a:t>
              </a:r>
              <a:endParaRPr lang="fr-FR" dirty="0"/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6228184" y="4766870"/>
            <a:ext cx="2312981" cy="1728788"/>
            <a:chOff x="3403331" y="4838477"/>
            <a:chExt cx="2369762" cy="1627188"/>
          </a:xfrm>
        </p:grpSpPr>
        <p:pic>
          <p:nvPicPr>
            <p:cNvPr id="1052" name="Picture 2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9306" y="4838477"/>
              <a:ext cx="2363787" cy="1627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Rectangle 44"/>
            <p:cNvSpPr/>
            <p:nvPr/>
          </p:nvSpPr>
          <p:spPr>
            <a:xfrm>
              <a:off x="3403331" y="6094055"/>
              <a:ext cx="16548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spc="-20" dirty="0" smtClean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WS</a:t>
              </a:r>
              <a:r>
                <a:rPr lang="fr-FR" b="1" spc="-40" dirty="0" smtClean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</a:t>
              </a:r>
              <a:r>
                <a:rPr lang="fr-FR" b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7</a:t>
              </a:r>
              <a:r>
                <a:rPr lang="fr-FR" b="1" spc="5" dirty="0" smtClean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FR" b="1" spc="5" dirty="0" err="1" smtClean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Shipment</a:t>
              </a:r>
              <a:endParaRPr lang="fr-FR" dirty="0"/>
            </a:p>
          </p:txBody>
        </p:sp>
      </p:grpSp>
      <p:sp>
        <p:nvSpPr>
          <p:cNvPr id="26" name="ZoneTexte 25"/>
          <p:cNvSpPr txBox="1"/>
          <p:nvPr/>
        </p:nvSpPr>
        <p:spPr>
          <a:xfrm>
            <a:off x="395536" y="1283986"/>
            <a:ext cx="291413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666666"/>
                </a:solidFill>
              </a:rPr>
              <a:t>Document structure </a:t>
            </a:r>
            <a:r>
              <a:rPr lang="fr-FR" dirty="0" err="1" smtClean="0">
                <a:solidFill>
                  <a:srgbClr val="666666"/>
                </a:solidFill>
              </a:rPr>
              <a:t>based</a:t>
            </a:r>
            <a:r>
              <a:rPr lang="fr-FR" dirty="0" smtClean="0">
                <a:solidFill>
                  <a:srgbClr val="666666"/>
                </a:solidFill>
              </a:rPr>
              <a:t> on the </a:t>
            </a:r>
            <a:r>
              <a:rPr lang="fr-FR" dirty="0" err="1" smtClean="0">
                <a:solidFill>
                  <a:srgbClr val="666666"/>
                </a:solidFill>
              </a:rPr>
              <a:t>workstation</a:t>
            </a:r>
            <a:r>
              <a:rPr lang="fr-FR" dirty="0" smtClean="0">
                <a:solidFill>
                  <a:srgbClr val="666666"/>
                </a:solidFill>
              </a:rPr>
              <a:t> area </a:t>
            </a:r>
            <a:r>
              <a:rPr lang="fr-FR" dirty="0" err="1" smtClean="0">
                <a:solidFill>
                  <a:srgbClr val="666666"/>
                </a:solidFill>
              </a:rPr>
              <a:t>organization</a:t>
            </a:r>
            <a:endParaRPr lang="fr-FR" dirty="0" smtClean="0">
              <a:solidFill>
                <a:srgbClr val="666666"/>
              </a:solidFill>
            </a:endParaRPr>
          </a:p>
          <a:p>
            <a:endParaRPr lang="fr-FR" dirty="0">
              <a:solidFill>
                <a:srgbClr val="666666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sz="1600" dirty="0" smtClean="0">
                <a:solidFill>
                  <a:srgbClr val="666666"/>
                </a:solidFill>
                <a:sym typeface="Wingdings" panose="05000000000000000000" pitchFamily="2" charset="2"/>
              </a:rPr>
              <a:t>MBOM structure</a:t>
            </a:r>
          </a:p>
          <a:p>
            <a:pPr lvl="1"/>
            <a:r>
              <a:rPr lang="fr-FR" sz="1600" dirty="0" smtClean="0">
                <a:solidFill>
                  <a:srgbClr val="666666"/>
                </a:solidFill>
                <a:sym typeface="Wingdings" panose="05000000000000000000" pitchFamily="2" charset="2"/>
              </a:rPr>
              <a:t>XM (WS-6, WS-7)</a:t>
            </a:r>
          </a:p>
          <a:p>
            <a:pPr lvl="1"/>
            <a:r>
              <a:rPr lang="fr-FR" sz="1600" dirty="0" smtClean="0">
                <a:solidFill>
                  <a:srgbClr val="666666"/>
                </a:solidFill>
                <a:sym typeface="Wingdings" panose="05000000000000000000" pitchFamily="2" charset="2"/>
              </a:rPr>
              <a:t> VCMS (WS-5)</a:t>
            </a:r>
          </a:p>
          <a:p>
            <a:pPr lvl="1"/>
            <a:r>
              <a:rPr lang="fr-FR" sz="1600" dirty="0" smtClean="0">
                <a:solidFill>
                  <a:srgbClr val="666666"/>
                </a:solidFill>
                <a:sym typeface="Wingdings" panose="05000000000000000000" pitchFamily="2" charset="2"/>
              </a:rPr>
              <a:t>  CMAS (WS-4)</a:t>
            </a:r>
          </a:p>
          <a:p>
            <a:pPr lvl="1"/>
            <a:r>
              <a:rPr lang="fr-FR" sz="1600" dirty="0" smtClean="0">
                <a:solidFill>
                  <a:srgbClr val="666666"/>
                </a:solidFill>
                <a:sym typeface="Wingdings" panose="05000000000000000000" pitchFamily="2" charset="2"/>
              </a:rPr>
              <a:t>   CMS (WS-3)</a:t>
            </a:r>
          </a:p>
          <a:p>
            <a:pPr lvl="1"/>
            <a:r>
              <a:rPr lang="fr-FR" sz="1600" dirty="0" smtClean="0">
                <a:solidFill>
                  <a:srgbClr val="666666"/>
                </a:solidFill>
                <a:sym typeface="Wingdings" panose="05000000000000000000" pitchFamily="2" charset="2"/>
              </a:rPr>
              <a:t>    STR (WS-2)</a:t>
            </a:r>
          </a:p>
          <a:p>
            <a:pPr lvl="1"/>
            <a:r>
              <a:rPr lang="fr-FR" sz="1600" dirty="0" smtClean="0">
                <a:solidFill>
                  <a:srgbClr val="666666"/>
                </a:solidFill>
                <a:sym typeface="Wingdings" panose="05000000000000000000" pitchFamily="2" charset="2"/>
              </a:rPr>
              <a:t>     CCC (WS-1)</a:t>
            </a:r>
          </a:p>
        </p:txBody>
      </p:sp>
      <p:pic>
        <p:nvPicPr>
          <p:cNvPr id="28" name="Image 27" descr="Capture d’écran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" t="-636" r="-497" b="39154"/>
          <a:stretch/>
        </p:blipFill>
        <p:spPr>
          <a:xfrm>
            <a:off x="326051" y="2207525"/>
            <a:ext cx="5303980" cy="2473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853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MBOM - Fabrication part</a:t>
            </a:r>
            <a:endParaRPr lang="fr-FR" dirty="0"/>
          </a:p>
        </p:txBody>
      </p:sp>
      <p:pic>
        <p:nvPicPr>
          <p:cNvPr id="7" name="Image 6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040857"/>
            <a:ext cx="4320480" cy="2984398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534184" y="4104640"/>
            <a:ext cx="8214280" cy="2308324"/>
          </a:xfrm>
          <a:prstGeom prst="rect">
            <a:avLst/>
          </a:prstGeom>
          <a:solidFill>
            <a:schemeClr val="bg1"/>
          </a:solidFill>
          <a:ln>
            <a:solidFill>
              <a:srgbClr val="666666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666666"/>
                </a:solidFill>
              </a:rPr>
              <a:t>The </a:t>
            </a:r>
            <a:r>
              <a:rPr lang="en-US" sz="1600" b="1" dirty="0" smtClean="0">
                <a:solidFill>
                  <a:srgbClr val="666666"/>
                </a:solidFill>
              </a:rPr>
              <a:t>MBOM</a:t>
            </a:r>
            <a:r>
              <a:rPr lang="en-US" sz="1600" dirty="0" smtClean="0">
                <a:solidFill>
                  <a:srgbClr val="666666"/>
                </a:solidFill>
              </a:rPr>
              <a:t> defines how a specific part type (</a:t>
            </a:r>
            <a:r>
              <a:rPr lang="en-US" sz="1600" b="1" dirty="0" smtClean="0">
                <a:solidFill>
                  <a:srgbClr val="666666"/>
                </a:solidFill>
              </a:rPr>
              <a:t>fabrication part</a:t>
            </a:r>
            <a:r>
              <a:rPr lang="en-US" sz="1600" dirty="0" smtClean="0">
                <a:solidFill>
                  <a:srgbClr val="666666"/>
                </a:solidFill>
              </a:rPr>
              <a:t>) is produced. It includes </a:t>
            </a:r>
            <a:r>
              <a:rPr lang="en-US" sz="1600" dirty="0">
                <a:solidFill>
                  <a:srgbClr val="666666"/>
                </a:solidFill>
              </a:rPr>
              <a:t>information about how the parts relate to each </a:t>
            </a:r>
            <a:r>
              <a:rPr lang="en-US" sz="1600" dirty="0" smtClean="0">
                <a:solidFill>
                  <a:srgbClr val="666666"/>
                </a:solidFill>
              </a:rPr>
              <a:t>other.</a:t>
            </a:r>
          </a:p>
          <a:p>
            <a:endParaRPr lang="en-US" sz="1600" dirty="0" smtClean="0">
              <a:solidFill>
                <a:srgbClr val="666666"/>
              </a:solidFill>
            </a:endParaRPr>
          </a:p>
          <a:p>
            <a:pPr marL="0" lvl="1"/>
            <a:r>
              <a:rPr lang="en-US" sz="1600" dirty="0" smtClean="0">
                <a:solidFill>
                  <a:srgbClr val="666666"/>
                </a:solidFill>
              </a:rPr>
              <a:t>For each element of the MBOM, a set of describing documents is stored in the EDMS (inspection </a:t>
            </a:r>
            <a:r>
              <a:rPr lang="en-US" sz="1600" dirty="0">
                <a:solidFill>
                  <a:srgbClr val="666666"/>
                </a:solidFill>
              </a:rPr>
              <a:t>to be performed, the tests to be recorded, the assembly procedures </a:t>
            </a:r>
            <a:r>
              <a:rPr lang="en-US" sz="1600" dirty="0" err="1" smtClean="0">
                <a:solidFill>
                  <a:srgbClr val="666666"/>
                </a:solidFill>
              </a:rPr>
              <a:t>etc</a:t>
            </a:r>
            <a:r>
              <a:rPr lang="en-US" sz="1600" dirty="0" smtClean="0">
                <a:solidFill>
                  <a:srgbClr val="666666"/>
                </a:solidFill>
              </a:rPr>
              <a:t>…).</a:t>
            </a:r>
          </a:p>
          <a:p>
            <a:pPr marL="0" lvl="1"/>
            <a:endParaRPr lang="en-US" sz="1600" dirty="0" smtClean="0">
              <a:solidFill>
                <a:srgbClr val="666666"/>
              </a:solidFill>
            </a:endParaRPr>
          </a:p>
          <a:p>
            <a:r>
              <a:rPr lang="en-US" sz="1600" dirty="0" smtClean="0">
                <a:solidFill>
                  <a:srgbClr val="666666"/>
                </a:solidFill>
              </a:rPr>
              <a:t>There is a link to the individual </a:t>
            </a:r>
            <a:r>
              <a:rPr lang="en-US" sz="1600" b="1" dirty="0" smtClean="0">
                <a:solidFill>
                  <a:srgbClr val="666666"/>
                </a:solidFill>
              </a:rPr>
              <a:t>physical parts </a:t>
            </a:r>
            <a:r>
              <a:rPr lang="en-US" sz="1600" dirty="0" smtClean="0">
                <a:solidFill>
                  <a:srgbClr val="666666"/>
                </a:solidFill>
              </a:rPr>
              <a:t>created according to the fabrication part description.</a:t>
            </a:r>
          </a:p>
          <a:p>
            <a:r>
              <a:rPr lang="en-US" sz="1600" dirty="0" smtClean="0">
                <a:solidFill>
                  <a:srgbClr val="666666"/>
                </a:solidFill>
              </a:rPr>
              <a:t>The whole configuration of one </a:t>
            </a:r>
            <a:r>
              <a:rPr lang="en-US" sz="1600" dirty="0" err="1" smtClean="0">
                <a:solidFill>
                  <a:srgbClr val="666666"/>
                </a:solidFill>
              </a:rPr>
              <a:t>cryomodule</a:t>
            </a:r>
            <a:r>
              <a:rPr lang="en-US" sz="1600" dirty="0" smtClean="0">
                <a:solidFill>
                  <a:srgbClr val="666666"/>
                </a:solidFill>
              </a:rPr>
              <a:t> is recorded in the </a:t>
            </a:r>
            <a:r>
              <a:rPr lang="en-US" sz="1600" b="1" dirty="0" smtClean="0">
                <a:solidFill>
                  <a:srgbClr val="666666"/>
                </a:solidFill>
              </a:rPr>
              <a:t>Bill of Material (BOM).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Quality Assurance and Quality Control – Learning and Planning Workshop - 30 June 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568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Quality Assurance and Quality Control – Learning and Planning Workshop - 30 June 2016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ln>
            <a:solidFill>
              <a:schemeClr val="tx2"/>
            </a:solidFill>
          </a:ln>
        </p:spPr>
        <p:txBody>
          <a:bodyPr/>
          <a:lstStyle/>
          <a:p>
            <a:r>
              <a:rPr lang="fr-FR" dirty="0" smtClean="0"/>
              <a:t>Fabrication Part description</a:t>
            </a:r>
            <a:endParaRPr lang="fr-FR" dirty="0"/>
          </a:p>
        </p:txBody>
      </p:sp>
      <p:pic>
        <p:nvPicPr>
          <p:cNvPr id="6" name="Espace réservé du contenu 5" descr="Capture d’écran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04"/>
          <a:stretch/>
        </p:blipFill>
        <p:spPr>
          <a:xfrm>
            <a:off x="645618" y="1268759"/>
            <a:ext cx="2705522" cy="496887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Image 6" descr="Capture d’écra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28"/>
          <a:stretch/>
        </p:blipFill>
        <p:spPr>
          <a:xfrm>
            <a:off x="4211960" y="1767458"/>
            <a:ext cx="3185436" cy="4503955"/>
          </a:xfrm>
          <a:prstGeom prst="rect">
            <a:avLst/>
          </a:prstGeom>
          <a:ln>
            <a:solidFill>
              <a:srgbClr val="002060"/>
            </a:solidFill>
          </a:ln>
        </p:spPr>
      </p:pic>
      <p:grpSp>
        <p:nvGrpSpPr>
          <p:cNvPr id="17" name="Groupe 16"/>
          <p:cNvGrpSpPr/>
          <p:nvPr/>
        </p:nvGrpSpPr>
        <p:grpSpPr>
          <a:xfrm>
            <a:off x="584253" y="2298358"/>
            <a:ext cx="3554521" cy="2992107"/>
            <a:chOff x="584253" y="2298358"/>
            <a:chExt cx="3554521" cy="2992107"/>
          </a:xfrm>
        </p:grpSpPr>
        <p:sp>
          <p:nvSpPr>
            <p:cNvPr id="9" name="Rectangle à coins arrondis 8"/>
            <p:cNvSpPr/>
            <p:nvPr/>
          </p:nvSpPr>
          <p:spPr>
            <a:xfrm>
              <a:off x="584253" y="5013176"/>
              <a:ext cx="1440160" cy="216024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2024413" y="4951911"/>
              <a:ext cx="211436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600" dirty="0" err="1" smtClean="0">
                  <a:solidFill>
                    <a:schemeClr val="tx2"/>
                  </a:solidFill>
                </a:rPr>
                <a:t>Templates</a:t>
              </a:r>
              <a:r>
                <a:rPr lang="fr-FR" sz="1600" dirty="0" smtClean="0">
                  <a:solidFill>
                    <a:schemeClr val="tx2"/>
                  </a:solidFill>
                </a:rPr>
                <a:t> for reports</a:t>
              </a:r>
              <a:endParaRPr lang="fr-FR" sz="1600" dirty="0">
                <a:solidFill>
                  <a:schemeClr val="tx2"/>
                </a:solidFill>
              </a:endParaRPr>
            </a:p>
          </p:txBody>
        </p:sp>
        <p:sp>
          <p:nvSpPr>
            <p:cNvPr id="12" name="Rectangle à coins arrondis 11"/>
            <p:cNvSpPr/>
            <p:nvPr/>
          </p:nvSpPr>
          <p:spPr>
            <a:xfrm>
              <a:off x="584253" y="3717032"/>
              <a:ext cx="1440160" cy="216024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2024413" y="3573016"/>
              <a:ext cx="151836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600" dirty="0" smtClean="0">
                  <a:solidFill>
                    <a:schemeClr val="tx2"/>
                  </a:solidFill>
                </a:rPr>
                <a:t>Physical parts</a:t>
              </a:r>
              <a:endParaRPr lang="fr-FR" sz="1600" dirty="0">
                <a:solidFill>
                  <a:schemeClr val="tx2"/>
                </a:solidFill>
              </a:endParaRPr>
            </a:p>
          </p:txBody>
        </p:sp>
        <p:sp>
          <p:nvSpPr>
            <p:cNvPr id="14" name="Rectangle à coins arrondis 13"/>
            <p:cNvSpPr/>
            <p:nvPr/>
          </p:nvSpPr>
          <p:spPr>
            <a:xfrm>
              <a:off x="584253" y="2454929"/>
              <a:ext cx="1440160" cy="216024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2024413" y="2298358"/>
              <a:ext cx="93487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600" dirty="0" err="1" smtClean="0">
                  <a:solidFill>
                    <a:schemeClr val="tx2"/>
                  </a:solidFill>
                </a:rPr>
                <a:t>Drawing</a:t>
              </a:r>
              <a:endParaRPr lang="fr-FR" sz="1600" dirty="0">
                <a:solidFill>
                  <a:schemeClr val="tx2"/>
                </a:solidFill>
              </a:endParaRPr>
            </a:p>
          </p:txBody>
        </p:sp>
      </p:grpSp>
      <p:sp>
        <p:nvSpPr>
          <p:cNvPr id="19" name="Rectangle à coins arrondis 18"/>
          <p:cNvSpPr/>
          <p:nvPr/>
        </p:nvSpPr>
        <p:spPr>
          <a:xfrm>
            <a:off x="4220999" y="4811044"/>
            <a:ext cx="1440160" cy="216024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5661159" y="4725144"/>
            <a:ext cx="295625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dirty="0" err="1" smtClean="0">
                <a:solidFill>
                  <a:schemeClr val="tx2"/>
                </a:solidFill>
              </a:rPr>
              <a:t>Assembly</a:t>
            </a:r>
            <a:r>
              <a:rPr lang="fr-FR" sz="1600" dirty="0" smtClean="0">
                <a:solidFill>
                  <a:schemeClr val="tx2"/>
                </a:solidFill>
              </a:rPr>
              <a:t> and test instructions</a:t>
            </a:r>
            <a:endParaRPr lang="fr-FR" sz="1600" dirty="0">
              <a:solidFill>
                <a:schemeClr val="tx2"/>
              </a:solidFill>
            </a:endParaRPr>
          </a:p>
        </p:txBody>
      </p:sp>
      <p:pic>
        <p:nvPicPr>
          <p:cNvPr id="2" name="Image 1" descr="Capture d’écr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832" y="1443980"/>
            <a:ext cx="3348000" cy="4859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069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Quality Assurance and Quality Control – Learning and Planning Workshop - 30 June 2016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BOM - Physical Part</a:t>
            </a:r>
            <a:endParaRPr lang="fr-FR" dirty="0"/>
          </a:p>
        </p:txBody>
      </p:sp>
      <p:pic>
        <p:nvPicPr>
          <p:cNvPr id="6" name="Espace réservé du contenu 3" descr="Capture d’écran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39" y="978984"/>
            <a:ext cx="8342976" cy="5349013"/>
          </a:xfrm>
          <a:ln>
            <a:solidFill>
              <a:srgbClr val="002060"/>
            </a:solidFill>
          </a:ln>
        </p:spPr>
      </p:pic>
      <p:grpSp>
        <p:nvGrpSpPr>
          <p:cNvPr id="18" name="Groupe 17"/>
          <p:cNvGrpSpPr/>
          <p:nvPr/>
        </p:nvGrpSpPr>
        <p:grpSpPr>
          <a:xfrm>
            <a:off x="323528" y="1493117"/>
            <a:ext cx="5472608" cy="1010345"/>
            <a:chOff x="323528" y="1493117"/>
            <a:chExt cx="5472608" cy="1010345"/>
          </a:xfrm>
        </p:grpSpPr>
        <p:sp>
          <p:nvSpPr>
            <p:cNvPr id="8" name="Rectangle à coins arrondis 7"/>
            <p:cNvSpPr/>
            <p:nvPr/>
          </p:nvSpPr>
          <p:spPr>
            <a:xfrm>
              <a:off x="323528" y="2276872"/>
              <a:ext cx="1440160" cy="216024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1767135" y="2195685"/>
              <a:ext cx="2154184" cy="307777"/>
            </a:xfrm>
            <a:prstGeom prst="rect">
              <a:avLst/>
            </a:prstGeom>
            <a:solidFill>
              <a:schemeClr val="bg1">
                <a:alpha val="74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fr-FR" sz="1400" dirty="0" err="1" smtClean="0">
                  <a:solidFill>
                    <a:schemeClr val="tx2"/>
                  </a:solidFill>
                </a:rPr>
                <a:t>Assembly</a:t>
              </a:r>
              <a:r>
                <a:rPr lang="fr-FR" sz="1400" dirty="0" smtClean="0">
                  <a:solidFill>
                    <a:schemeClr val="tx2"/>
                  </a:solidFill>
                </a:rPr>
                <a:t> &amp; test </a:t>
              </a:r>
              <a:r>
                <a:rPr lang="fr-FR" sz="1400" dirty="0">
                  <a:solidFill>
                    <a:schemeClr val="tx2"/>
                  </a:solidFill>
                </a:rPr>
                <a:t>r</a:t>
              </a:r>
              <a:r>
                <a:rPr lang="fr-FR" sz="1400" dirty="0" smtClean="0">
                  <a:solidFill>
                    <a:schemeClr val="tx2"/>
                  </a:solidFill>
                </a:rPr>
                <a:t>eports</a:t>
              </a:r>
              <a:endParaRPr lang="fr-FR" sz="1400" dirty="0">
                <a:solidFill>
                  <a:schemeClr val="tx2"/>
                </a:solidFill>
              </a:endParaRPr>
            </a:p>
          </p:txBody>
        </p:sp>
        <p:sp>
          <p:nvSpPr>
            <p:cNvPr id="10" name="Rectangle à coins arrondis 9"/>
            <p:cNvSpPr/>
            <p:nvPr/>
          </p:nvSpPr>
          <p:spPr>
            <a:xfrm>
              <a:off x="3607036" y="1787232"/>
              <a:ext cx="2189100" cy="129600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3921319" y="1493117"/>
              <a:ext cx="1298753" cy="307777"/>
            </a:xfrm>
            <a:prstGeom prst="rect">
              <a:avLst/>
            </a:prstGeom>
            <a:solidFill>
              <a:schemeClr val="bg1">
                <a:alpha val="43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solidFill>
                    <a:schemeClr val="tx2"/>
                  </a:solidFill>
                </a:rPr>
                <a:t>Serial </a:t>
              </a:r>
              <a:r>
                <a:rPr lang="fr-FR" sz="1400" dirty="0" err="1" smtClean="0">
                  <a:solidFill>
                    <a:schemeClr val="tx2"/>
                  </a:solidFill>
                </a:rPr>
                <a:t>number</a:t>
              </a:r>
              <a:endParaRPr lang="fr-FR" sz="1400" dirty="0">
                <a:solidFill>
                  <a:schemeClr val="tx2"/>
                </a:solidFill>
              </a:endParaRPr>
            </a:p>
          </p:txBody>
        </p:sp>
      </p:grpSp>
      <p:sp>
        <p:nvSpPr>
          <p:cNvPr id="17" name="Ellipse 16"/>
          <p:cNvSpPr/>
          <p:nvPr/>
        </p:nvSpPr>
        <p:spPr>
          <a:xfrm>
            <a:off x="611560" y="3106324"/>
            <a:ext cx="1876866" cy="239990"/>
          </a:xfrm>
          <a:prstGeom prst="ellipse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 descr="Capture d’écr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975" y="2043075"/>
            <a:ext cx="4262388" cy="4220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Ellipse 19"/>
          <p:cNvSpPr/>
          <p:nvPr/>
        </p:nvSpPr>
        <p:spPr>
          <a:xfrm>
            <a:off x="577902" y="2613859"/>
            <a:ext cx="1876866" cy="239990"/>
          </a:xfrm>
          <a:prstGeom prst="ellipse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6" name="Groupe 15"/>
          <p:cNvGrpSpPr/>
          <p:nvPr/>
        </p:nvGrpSpPr>
        <p:grpSpPr>
          <a:xfrm>
            <a:off x="398839" y="3919157"/>
            <a:ext cx="5472608" cy="2435583"/>
            <a:chOff x="-1454777" y="3262927"/>
            <a:chExt cx="5472608" cy="2435583"/>
          </a:xfrm>
        </p:grpSpPr>
        <p:grpSp>
          <p:nvGrpSpPr>
            <p:cNvPr id="14" name="Groupe 13"/>
            <p:cNvGrpSpPr/>
            <p:nvPr/>
          </p:nvGrpSpPr>
          <p:grpSpPr>
            <a:xfrm>
              <a:off x="-1454777" y="3262927"/>
              <a:ext cx="5472608" cy="2435583"/>
              <a:chOff x="352520" y="4233140"/>
              <a:chExt cx="5472608" cy="2435583"/>
            </a:xfrm>
          </p:grpSpPr>
          <p:sp>
            <p:nvSpPr>
              <p:cNvPr id="13" name="ZoneTexte 12"/>
              <p:cNvSpPr txBox="1"/>
              <p:nvPr/>
            </p:nvSpPr>
            <p:spPr>
              <a:xfrm>
                <a:off x="2174788" y="4233140"/>
                <a:ext cx="2036135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FR" sz="1400" dirty="0" err="1" smtClean="0">
                    <a:solidFill>
                      <a:schemeClr val="tx2"/>
                    </a:solidFill>
                  </a:rPr>
                  <a:t>Assembly</a:t>
                </a:r>
                <a:r>
                  <a:rPr lang="fr-FR" sz="1400" dirty="0" smtClean="0">
                    <a:solidFill>
                      <a:schemeClr val="tx2"/>
                    </a:solidFill>
                  </a:rPr>
                  <a:t> configuration</a:t>
                </a:r>
                <a:endParaRPr lang="fr-FR" sz="1400" dirty="0">
                  <a:solidFill>
                    <a:schemeClr val="tx2"/>
                  </a:solidFill>
                </a:endParaRPr>
              </a:p>
            </p:txBody>
          </p:sp>
          <p:pic>
            <p:nvPicPr>
              <p:cNvPr id="7" name="Image 6" descr="Capture d’écran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3375"/>
              <a:stretch/>
            </p:blipFill>
            <p:spPr>
              <a:xfrm>
                <a:off x="352520" y="4367284"/>
                <a:ext cx="5472608" cy="2301439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  <p:sp>
          <p:nvSpPr>
            <p:cNvPr id="15" name="Rectangle 14"/>
            <p:cNvSpPr/>
            <p:nvPr/>
          </p:nvSpPr>
          <p:spPr>
            <a:xfrm>
              <a:off x="2270353" y="4221088"/>
              <a:ext cx="1725583" cy="1440160"/>
            </a:xfrm>
            <a:prstGeom prst="rect">
              <a:avLst/>
            </a:prstGeom>
            <a:noFill/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2" name="Image 11" descr="Capture d’écran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48"/>
          <a:stretch/>
        </p:blipFill>
        <p:spPr>
          <a:xfrm>
            <a:off x="4297975" y="2288664"/>
            <a:ext cx="4417894" cy="35115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711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xfrm>
            <a:off x="8025304" y="6448251"/>
            <a:ext cx="1118696" cy="365125"/>
          </a:xfrm>
        </p:spPr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>
          <a:xfrm>
            <a:off x="2051720" y="6448251"/>
            <a:ext cx="5939824" cy="365125"/>
          </a:xfrm>
        </p:spPr>
        <p:txBody>
          <a:bodyPr/>
          <a:lstStyle/>
          <a:p>
            <a:r>
              <a:rPr lang="en-US" smtClean="0"/>
              <a:t>Quality Assurance and Quality Control – Learning and Planning Workshop - 30 June 2016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tRAVELER</a:t>
            </a:r>
            <a:r>
              <a:rPr lang="fr-FR" dirty="0" smtClean="0"/>
              <a:t> and </a:t>
            </a:r>
            <a:r>
              <a:rPr lang="fr-FR" dirty="0" err="1" smtClean="0"/>
              <a:t>Hold</a:t>
            </a:r>
            <a:r>
              <a:rPr lang="fr-FR" dirty="0" smtClean="0"/>
              <a:t> point</a:t>
            </a:r>
            <a:endParaRPr lang="fr-FR" dirty="0"/>
          </a:p>
        </p:txBody>
      </p:sp>
      <p:pic>
        <p:nvPicPr>
          <p:cNvPr id="12" name="Espace réservé du contenu 11" descr="Capture d’écra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8800"/>
            <a:ext cx="8913235" cy="205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276648" y="1051460"/>
            <a:ext cx="79197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 err="1" smtClean="0">
                <a:solidFill>
                  <a:srgbClr val="666666"/>
                </a:solidFill>
              </a:rPr>
              <a:t>Travelers</a:t>
            </a:r>
            <a:r>
              <a:rPr lang="fr-FR" sz="1400" b="1" dirty="0" smtClean="0">
                <a:solidFill>
                  <a:srgbClr val="666666"/>
                </a:solidFill>
              </a:rPr>
              <a:t> : </a:t>
            </a:r>
            <a:r>
              <a:rPr lang="fr-FR" sz="1400" dirty="0" smtClean="0">
                <a:solidFill>
                  <a:srgbClr val="666666"/>
                </a:solidFill>
              </a:rPr>
              <a:t>monitoring of the </a:t>
            </a:r>
            <a:r>
              <a:rPr lang="fr-FR" sz="1400" dirty="0" err="1" smtClean="0">
                <a:solidFill>
                  <a:srgbClr val="666666"/>
                </a:solidFill>
              </a:rPr>
              <a:t>assembly</a:t>
            </a:r>
            <a:r>
              <a:rPr lang="fr-FR" sz="1400" dirty="0" smtClean="0">
                <a:solidFill>
                  <a:srgbClr val="666666"/>
                </a:solidFill>
              </a:rPr>
              <a:t> and test </a:t>
            </a:r>
            <a:r>
              <a:rPr lang="fr-FR" sz="1400" dirty="0" err="1" smtClean="0">
                <a:solidFill>
                  <a:srgbClr val="666666"/>
                </a:solidFill>
              </a:rPr>
              <a:t>operations</a:t>
            </a:r>
            <a:r>
              <a:rPr lang="fr-FR" sz="1400" dirty="0" smtClean="0">
                <a:solidFill>
                  <a:srgbClr val="666666"/>
                </a:solidFill>
              </a:rPr>
              <a:t> </a:t>
            </a:r>
            <a:r>
              <a:rPr lang="fr-FR" sz="1400" dirty="0" err="1" smtClean="0">
                <a:solidFill>
                  <a:srgbClr val="666666"/>
                </a:solidFill>
              </a:rPr>
              <a:t>with</a:t>
            </a:r>
            <a:r>
              <a:rPr lang="fr-FR" sz="1400" dirty="0" smtClean="0">
                <a:solidFill>
                  <a:srgbClr val="666666"/>
                </a:solidFill>
              </a:rPr>
              <a:t> the </a:t>
            </a:r>
            <a:r>
              <a:rPr lang="fr-FR" sz="1400" dirty="0" err="1" smtClean="0">
                <a:solidFill>
                  <a:srgbClr val="666666"/>
                </a:solidFill>
              </a:rPr>
              <a:t>operator</a:t>
            </a:r>
            <a:r>
              <a:rPr lang="fr-FR" sz="1400" dirty="0" smtClean="0">
                <a:solidFill>
                  <a:srgbClr val="666666"/>
                </a:solidFill>
              </a:rPr>
              <a:t> </a:t>
            </a:r>
            <a:r>
              <a:rPr lang="fr-FR" sz="1400" dirty="0" err="1" smtClean="0">
                <a:solidFill>
                  <a:srgbClr val="666666"/>
                </a:solidFill>
              </a:rPr>
              <a:t>names</a:t>
            </a:r>
            <a:r>
              <a:rPr lang="fr-FR" sz="1400" dirty="0" smtClean="0">
                <a:solidFill>
                  <a:srgbClr val="666666"/>
                </a:solidFill>
              </a:rPr>
              <a:t>, the report </a:t>
            </a:r>
            <a:r>
              <a:rPr lang="fr-FR" sz="1400" dirty="0" err="1" smtClean="0">
                <a:solidFill>
                  <a:srgbClr val="666666"/>
                </a:solidFill>
              </a:rPr>
              <a:t>references</a:t>
            </a:r>
            <a:r>
              <a:rPr lang="fr-FR" sz="1400" dirty="0" smtClean="0">
                <a:solidFill>
                  <a:srgbClr val="666666"/>
                </a:solidFill>
              </a:rPr>
              <a:t> and all the </a:t>
            </a:r>
            <a:r>
              <a:rPr lang="fr-FR" sz="1400" dirty="0" err="1" smtClean="0">
                <a:solidFill>
                  <a:srgbClr val="666666"/>
                </a:solidFill>
              </a:rPr>
              <a:t>non-conformities</a:t>
            </a:r>
            <a:r>
              <a:rPr lang="fr-FR" sz="1400" dirty="0" smtClean="0">
                <a:solidFill>
                  <a:srgbClr val="666666"/>
                </a:solidFill>
              </a:rPr>
              <a:t> </a:t>
            </a:r>
            <a:r>
              <a:rPr lang="fr-FR" sz="1400" dirty="0" err="1" smtClean="0">
                <a:solidFill>
                  <a:srgbClr val="666666"/>
                </a:solidFill>
              </a:rPr>
              <a:t>detected</a:t>
            </a:r>
            <a:r>
              <a:rPr lang="fr-FR" sz="1400" dirty="0" smtClean="0">
                <a:solidFill>
                  <a:srgbClr val="666666"/>
                </a:solidFill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76648" y="3818911"/>
            <a:ext cx="87497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 err="1" smtClean="0">
                <a:solidFill>
                  <a:srgbClr val="666666"/>
                </a:solidFill>
              </a:rPr>
              <a:t>Hold</a:t>
            </a:r>
            <a:r>
              <a:rPr lang="fr-FR" sz="1400" b="1" dirty="0" smtClean="0">
                <a:solidFill>
                  <a:srgbClr val="666666"/>
                </a:solidFill>
              </a:rPr>
              <a:t> point : </a:t>
            </a:r>
            <a:r>
              <a:rPr lang="fr-FR" sz="1400" dirty="0" smtClean="0">
                <a:solidFill>
                  <a:srgbClr val="666666"/>
                </a:solidFill>
              </a:rPr>
              <a:t>inspection </a:t>
            </a:r>
            <a:r>
              <a:rPr lang="fr-FR" sz="1400" dirty="0" err="1" smtClean="0">
                <a:solidFill>
                  <a:srgbClr val="666666"/>
                </a:solidFill>
              </a:rPr>
              <a:t>checks</a:t>
            </a:r>
            <a:r>
              <a:rPr lang="fr-FR" sz="1400" dirty="0" smtClean="0">
                <a:solidFill>
                  <a:srgbClr val="666666"/>
                </a:solidFill>
              </a:rPr>
              <a:t> </a:t>
            </a:r>
            <a:r>
              <a:rPr lang="fr-FR" sz="1400" dirty="0" err="1" smtClean="0">
                <a:solidFill>
                  <a:srgbClr val="666666"/>
                </a:solidFill>
              </a:rPr>
              <a:t>performed</a:t>
            </a:r>
            <a:r>
              <a:rPr lang="fr-FR" sz="1400" dirty="0" smtClean="0">
                <a:solidFill>
                  <a:srgbClr val="666666"/>
                </a:solidFill>
              </a:rPr>
              <a:t> by CEA and ALSYOM at key points (tuner </a:t>
            </a:r>
            <a:r>
              <a:rPr lang="fr-FR" sz="1400" dirty="0" err="1" smtClean="0">
                <a:solidFill>
                  <a:srgbClr val="666666"/>
                </a:solidFill>
              </a:rPr>
              <a:t>assembly</a:t>
            </a:r>
            <a:r>
              <a:rPr lang="fr-FR" sz="1400" dirty="0" smtClean="0">
                <a:solidFill>
                  <a:srgbClr val="666666"/>
                </a:solidFill>
              </a:rPr>
              <a:t>…) and at </a:t>
            </a:r>
            <a:r>
              <a:rPr lang="fr-FR" sz="1400" dirty="0">
                <a:solidFill>
                  <a:srgbClr val="666666"/>
                </a:solidFill>
              </a:rPr>
              <a:t>the end of </a:t>
            </a:r>
            <a:r>
              <a:rPr lang="fr-FR" sz="1400" dirty="0" err="1">
                <a:solidFill>
                  <a:srgbClr val="666666"/>
                </a:solidFill>
              </a:rPr>
              <a:t>each</a:t>
            </a:r>
            <a:r>
              <a:rPr lang="fr-FR" sz="1400" dirty="0">
                <a:solidFill>
                  <a:srgbClr val="666666"/>
                </a:solidFill>
              </a:rPr>
              <a:t> </a:t>
            </a:r>
            <a:r>
              <a:rPr lang="fr-FR" sz="1400" dirty="0" err="1">
                <a:solidFill>
                  <a:srgbClr val="666666"/>
                </a:solidFill>
              </a:rPr>
              <a:t>work</a:t>
            </a:r>
            <a:r>
              <a:rPr lang="fr-FR" sz="1400" dirty="0">
                <a:solidFill>
                  <a:srgbClr val="666666"/>
                </a:solidFill>
              </a:rPr>
              <a:t> station </a:t>
            </a:r>
            <a:r>
              <a:rPr lang="en-US" sz="1400" dirty="0">
                <a:solidFill>
                  <a:srgbClr val="666666"/>
                </a:solidFill>
              </a:rPr>
              <a:t>authorizing transfer to the next </a:t>
            </a:r>
            <a:r>
              <a:rPr lang="en-US" sz="1400" dirty="0" smtClean="0">
                <a:solidFill>
                  <a:srgbClr val="666666"/>
                </a:solidFill>
              </a:rPr>
              <a:t>workstation.</a:t>
            </a:r>
            <a:endParaRPr lang="en-US" sz="1400" dirty="0">
              <a:solidFill>
                <a:srgbClr val="666666"/>
              </a:solidFill>
            </a:endParaRPr>
          </a:p>
        </p:txBody>
      </p:sp>
      <p:pic>
        <p:nvPicPr>
          <p:cNvPr id="17" name="Image 16" descr="Capture d’écra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20"/>
          <a:stretch/>
        </p:blipFill>
        <p:spPr>
          <a:xfrm>
            <a:off x="465075" y="4361525"/>
            <a:ext cx="7706191" cy="21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954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èche vers le bas 10"/>
          <p:cNvSpPr/>
          <p:nvPr/>
        </p:nvSpPr>
        <p:spPr>
          <a:xfrm>
            <a:off x="2740056" y="3266366"/>
            <a:ext cx="432048" cy="738698"/>
          </a:xfrm>
          <a:prstGeom prst="down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Flèche vers le bas 40"/>
          <p:cNvSpPr/>
          <p:nvPr/>
        </p:nvSpPr>
        <p:spPr>
          <a:xfrm rot="10800000">
            <a:off x="4791342" y="3211412"/>
            <a:ext cx="140698" cy="790634"/>
          </a:xfrm>
          <a:prstGeom prst="downArrow">
            <a:avLst>
              <a:gd name="adj1" fmla="val 8859"/>
              <a:gd name="adj2" fmla="val 44147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65" name="Flèche vers le bas 11264"/>
          <p:cNvSpPr/>
          <p:nvPr/>
        </p:nvSpPr>
        <p:spPr>
          <a:xfrm>
            <a:off x="4644009" y="3241264"/>
            <a:ext cx="147332" cy="763800"/>
          </a:xfrm>
          <a:prstGeom prst="downArrow">
            <a:avLst>
              <a:gd name="adj1" fmla="val 8859"/>
              <a:gd name="adj2" fmla="val 52548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 droite 24"/>
          <p:cNvSpPr/>
          <p:nvPr/>
        </p:nvSpPr>
        <p:spPr>
          <a:xfrm>
            <a:off x="5220072" y="2195257"/>
            <a:ext cx="661920" cy="305349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lèche droite 27"/>
          <p:cNvSpPr/>
          <p:nvPr/>
        </p:nvSpPr>
        <p:spPr>
          <a:xfrm rot="10800000">
            <a:off x="5194146" y="2572613"/>
            <a:ext cx="673998" cy="305349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Document workflow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48057" y="3241264"/>
            <a:ext cx="4043747" cy="298347"/>
          </a:xfrm>
        </p:spPr>
        <p:txBody>
          <a:bodyPr/>
          <a:lstStyle/>
          <a:p>
            <a:pPr marL="95250"/>
            <a:r>
              <a:rPr lang="fr-FR" sz="1400" dirty="0" smtClean="0">
                <a:solidFill>
                  <a:srgbClr val="666666"/>
                </a:solidFill>
              </a:rPr>
              <a:t>For all exchanges, CEA-</a:t>
            </a:r>
            <a:r>
              <a:rPr lang="fr-FR" sz="1400" dirty="0" err="1" smtClean="0">
                <a:solidFill>
                  <a:srgbClr val="666666"/>
                </a:solidFill>
              </a:rPr>
              <a:t>Alsyom</a:t>
            </a:r>
            <a:r>
              <a:rPr lang="fr-FR" sz="1400" dirty="0" smtClean="0">
                <a:solidFill>
                  <a:srgbClr val="666666"/>
                </a:solidFill>
              </a:rPr>
              <a:t> </a:t>
            </a:r>
            <a:r>
              <a:rPr lang="fr-FR" sz="1400" dirty="0" err="1" smtClean="0">
                <a:solidFill>
                  <a:srgbClr val="666666"/>
                </a:solidFill>
              </a:rPr>
              <a:t>share</a:t>
            </a:r>
            <a:r>
              <a:rPr lang="fr-FR" sz="1400" dirty="0" smtClean="0">
                <a:solidFill>
                  <a:srgbClr val="666666"/>
                </a:solidFill>
              </a:rPr>
              <a:t> </a:t>
            </a:r>
            <a:r>
              <a:rPr lang="fr-FR" sz="1400" dirty="0" err="1" smtClean="0">
                <a:solidFill>
                  <a:srgbClr val="666666"/>
                </a:solidFill>
              </a:rPr>
              <a:t>folders</a:t>
            </a:r>
            <a:endParaRPr lang="fr-FR" sz="1400" dirty="0" smtClean="0">
              <a:solidFill>
                <a:srgbClr val="66666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025304" y="6518665"/>
            <a:ext cx="1118696" cy="365125"/>
          </a:xfrm>
        </p:spPr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5919766" y="1527405"/>
            <a:ext cx="2468658" cy="1658322"/>
          </a:xfrm>
          <a:prstGeom prst="rect">
            <a:avLst/>
          </a:prstGeom>
          <a:solidFill>
            <a:schemeClr val="accent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400" b="1" dirty="0" smtClean="0"/>
              <a:t>CEA</a:t>
            </a:r>
          </a:p>
          <a:p>
            <a:pPr algn="ctr"/>
            <a:endParaRPr lang="fr-FR" sz="1400" dirty="0"/>
          </a:p>
          <a:p>
            <a:pPr algn="ctr"/>
            <a:endParaRPr lang="fr-FR" sz="1400" dirty="0" smtClean="0"/>
          </a:p>
          <a:p>
            <a:pPr algn="ctr"/>
            <a:r>
              <a:rPr lang="fr-FR" sz="1400" dirty="0" smtClean="0"/>
              <a:t>Documents </a:t>
            </a:r>
            <a:r>
              <a:rPr lang="fr-FR" sz="1400" dirty="0" err="1" smtClean="0"/>
              <a:t>approval</a:t>
            </a:r>
            <a:r>
              <a:rPr lang="fr-FR" sz="1400" dirty="0" smtClean="0"/>
              <a:t> by experts / </a:t>
            </a:r>
            <a:r>
              <a:rPr lang="fr-FR" sz="1400" dirty="0" err="1" smtClean="0"/>
              <a:t>quality</a:t>
            </a:r>
            <a:r>
              <a:rPr lang="fr-FR" sz="1400" dirty="0" smtClean="0"/>
              <a:t> control team</a:t>
            </a:r>
            <a:endParaRPr lang="fr-FR" sz="1400" dirty="0"/>
          </a:p>
        </p:txBody>
      </p:sp>
      <p:sp>
        <p:nvSpPr>
          <p:cNvPr id="13" name="Rectangle 12"/>
          <p:cNvSpPr/>
          <p:nvPr/>
        </p:nvSpPr>
        <p:spPr>
          <a:xfrm>
            <a:off x="1835696" y="4077072"/>
            <a:ext cx="2328082" cy="86409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/>
              <a:t>DESY EDMS</a:t>
            </a:r>
          </a:p>
          <a:p>
            <a:pPr algn="ctr"/>
            <a:r>
              <a:rPr lang="fr-FR" sz="1400" dirty="0" smtClean="0"/>
              <a:t>BOM</a:t>
            </a:r>
          </a:p>
          <a:p>
            <a:pPr algn="ctr"/>
            <a:r>
              <a:rPr lang="fr-FR" sz="1400" dirty="0" err="1" smtClean="0"/>
              <a:t>Acceptance</a:t>
            </a:r>
            <a:r>
              <a:rPr lang="fr-FR" sz="1400" dirty="0" smtClean="0"/>
              <a:t> Data Package</a:t>
            </a:r>
            <a:endParaRPr lang="fr-FR" sz="1400" dirty="0"/>
          </a:p>
        </p:txBody>
      </p:sp>
      <p:sp>
        <p:nvSpPr>
          <p:cNvPr id="31" name="Rectangle 30"/>
          <p:cNvSpPr/>
          <p:nvPr/>
        </p:nvSpPr>
        <p:spPr>
          <a:xfrm>
            <a:off x="4548927" y="4025875"/>
            <a:ext cx="1473499" cy="62726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/>
              <a:t>DESY </a:t>
            </a:r>
          </a:p>
          <a:p>
            <a:pPr algn="ctr"/>
            <a:r>
              <a:rPr lang="fr-FR" sz="1400" dirty="0" err="1" smtClean="0"/>
              <a:t>Cavity</a:t>
            </a:r>
            <a:r>
              <a:rPr lang="fr-FR" sz="1400" dirty="0" smtClean="0"/>
              <a:t> RF </a:t>
            </a:r>
            <a:r>
              <a:rPr lang="fr-FR" sz="1400" dirty="0" err="1" smtClean="0"/>
              <a:t>database</a:t>
            </a:r>
            <a:endParaRPr lang="fr-FR" sz="1400" dirty="0"/>
          </a:p>
        </p:txBody>
      </p:sp>
      <p:sp>
        <p:nvSpPr>
          <p:cNvPr id="40" name="Rectangle 39"/>
          <p:cNvSpPr/>
          <p:nvPr/>
        </p:nvSpPr>
        <p:spPr>
          <a:xfrm>
            <a:off x="899590" y="1527404"/>
            <a:ext cx="4248467" cy="1669647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400" b="1" dirty="0" smtClean="0"/>
              <a:t>ALSYOM</a:t>
            </a:r>
          </a:p>
          <a:p>
            <a:pPr algn="ctr"/>
            <a:r>
              <a:rPr lang="fr-FR" sz="1400" dirty="0" err="1" smtClean="0"/>
              <a:t>Quality</a:t>
            </a:r>
            <a:r>
              <a:rPr lang="fr-FR" sz="1400" dirty="0" smtClean="0"/>
              <a:t> control</a:t>
            </a:r>
            <a:endParaRPr lang="fr-FR" sz="1600" dirty="0" smtClean="0"/>
          </a:p>
          <a:p>
            <a:pPr algn="ctr"/>
            <a:endParaRPr lang="fr-FR" sz="1400" dirty="0" smtClean="0"/>
          </a:p>
        </p:txBody>
      </p:sp>
      <p:sp>
        <p:nvSpPr>
          <p:cNvPr id="52" name="Rectangle 51"/>
          <p:cNvSpPr/>
          <p:nvPr/>
        </p:nvSpPr>
        <p:spPr>
          <a:xfrm>
            <a:off x="1835696" y="4983788"/>
            <a:ext cx="2328082" cy="46143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/>
              <a:t>Welding</a:t>
            </a:r>
            <a:r>
              <a:rPr lang="fr-FR" sz="1400" dirty="0" smtClean="0"/>
              <a:t> </a:t>
            </a:r>
            <a:r>
              <a:rPr lang="fr-FR" sz="1400" dirty="0" err="1" smtClean="0"/>
              <a:t>Quality</a:t>
            </a:r>
            <a:r>
              <a:rPr lang="fr-FR" sz="1400" dirty="0" smtClean="0"/>
              <a:t> Control Plan</a:t>
            </a:r>
            <a:endParaRPr lang="fr-FR" sz="1400" dirty="0"/>
          </a:p>
        </p:txBody>
      </p:sp>
      <p:sp>
        <p:nvSpPr>
          <p:cNvPr id="6" name="Rectangle 5"/>
          <p:cNvSpPr/>
          <p:nvPr/>
        </p:nvSpPr>
        <p:spPr>
          <a:xfrm>
            <a:off x="416157" y="5694347"/>
            <a:ext cx="81268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err="1">
                <a:solidFill>
                  <a:srgbClr val="666666"/>
                </a:solidFill>
              </a:rPr>
              <a:t>Acceptance</a:t>
            </a:r>
            <a:r>
              <a:rPr lang="fr-FR" sz="1600" dirty="0">
                <a:solidFill>
                  <a:srgbClr val="666666"/>
                </a:solidFill>
              </a:rPr>
              <a:t> data package: </a:t>
            </a:r>
            <a:r>
              <a:rPr lang="fr-FR" sz="1600" b="1" dirty="0">
                <a:solidFill>
                  <a:srgbClr val="666666"/>
                </a:solidFill>
              </a:rPr>
              <a:t>350 documents for </a:t>
            </a:r>
            <a:r>
              <a:rPr lang="fr-FR" sz="1600" b="1" dirty="0" err="1">
                <a:solidFill>
                  <a:srgbClr val="666666"/>
                </a:solidFill>
              </a:rPr>
              <a:t>each</a:t>
            </a:r>
            <a:r>
              <a:rPr lang="fr-FR" sz="1600" b="1" dirty="0">
                <a:solidFill>
                  <a:srgbClr val="666666"/>
                </a:solidFill>
              </a:rPr>
              <a:t> </a:t>
            </a:r>
            <a:r>
              <a:rPr lang="fr-FR" sz="1600" b="1" dirty="0" err="1" smtClean="0">
                <a:solidFill>
                  <a:srgbClr val="666666"/>
                </a:solidFill>
              </a:rPr>
              <a:t>cryomodule</a:t>
            </a:r>
            <a:endParaRPr lang="fr-FR" sz="1600" b="1" dirty="0" smtClean="0">
              <a:solidFill>
                <a:srgbClr val="666666"/>
              </a:solidFill>
            </a:endParaRPr>
          </a:p>
          <a:p>
            <a:r>
              <a:rPr lang="fr-FR" sz="1600" dirty="0" smtClean="0">
                <a:solidFill>
                  <a:srgbClr val="666666"/>
                </a:solidFill>
              </a:rPr>
              <a:t>All the documents have to </a:t>
            </a:r>
            <a:r>
              <a:rPr lang="fr-FR" sz="1600" dirty="0" err="1" smtClean="0">
                <a:solidFill>
                  <a:srgbClr val="666666"/>
                </a:solidFill>
              </a:rPr>
              <a:t>be</a:t>
            </a:r>
            <a:r>
              <a:rPr lang="fr-FR" sz="1600" dirty="0" smtClean="0">
                <a:solidFill>
                  <a:srgbClr val="666666"/>
                </a:solidFill>
              </a:rPr>
              <a:t> </a:t>
            </a:r>
            <a:r>
              <a:rPr lang="fr-FR" sz="1600" dirty="0" err="1" smtClean="0">
                <a:solidFill>
                  <a:srgbClr val="666666"/>
                </a:solidFill>
              </a:rPr>
              <a:t>uploaded</a:t>
            </a:r>
            <a:r>
              <a:rPr lang="fr-FR" sz="1600" dirty="0" smtClean="0">
                <a:solidFill>
                  <a:srgbClr val="666666"/>
                </a:solidFill>
              </a:rPr>
              <a:t> on EDMS </a:t>
            </a:r>
            <a:r>
              <a:rPr lang="fr-FR" sz="1600" dirty="0" err="1" smtClean="0">
                <a:solidFill>
                  <a:srgbClr val="666666"/>
                </a:solidFill>
              </a:rPr>
              <a:t>when</a:t>
            </a:r>
            <a:r>
              <a:rPr lang="fr-FR" sz="1600" dirty="0" smtClean="0">
                <a:solidFill>
                  <a:srgbClr val="666666"/>
                </a:solidFill>
              </a:rPr>
              <a:t> the </a:t>
            </a:r>
            <a:r>
              <a:rPr lang="fr-FR" sz="1600" dirty="0" err="1" smtClean="0">
                <a:solidFill>
                  <a:srgbClr val="666666"/>
                </a:solidFill>
              </a:rPr>
              <a:t>cryomodule</a:t>
            </a:r>
            <a:r>
              <a:rPr lang="fr-FR" sz="1600" dirty="0" smtClean="0">
                <a:solidFill>
                  <a:srgbClr val="666666"/>
                </a:solidFill>
              </a:rPr>
              <a:t> </a:t>
            </a:r>
            <a:r>
              <a:rPr lang="fr-FR" sz="1600" dirty="0" err="1" smtClean="0">
                <a:solidFill>
                  <a:srgbClr val="666666"/>
                </a:solidFill>
              </a:rPr>
              <a:t>is</a:t>
            </a:r>
            <a:r>
              <a:rPr lang="fr-FR" sz="1600" dirty="0" smtClean="0">
                <a:solidFill>
                  <a:srgbClr val="666666"/>
                </a:solidFill>
              </a:rPr>
              <a:t> </a:t>
            </a:r>
            <a:r>
              <a:rPr lang="fr-FR" sz="1600" dirty="0" err="1" smtClean="0">
                <a:solidFill>
                  <a:srgbClr val="666666"/>
                </a:solidFill>
              </a:rPr>
              <a:t>delivered</a:t>
            </a:r>
            <a:r>
              <a:rPr lang="fr-FR" sz="1600" dirty="0" smtClean="0">
                <a:solidFill>
                  <a:srgbClr val="666666"/>
                </a:solidFill>
              </a:rPr>
              <a:t> to DESY (+/- 2 </a:t>
            </a:r>
            <a:r>
              <a:rPr lang="fr-FR" sz="1600" dirty="0" err="1" smtClean="0">
                <a:solidFill>
                  <a:srgbClr val="666666"/>
                </a:solidFill>
              </a:rPr>
              <a:t>days</a:t>
            </a:r>
            <a:r>
              <a:rPr lang="fr-FR" sz="1600" dirty="0" smtClean="0">
                <a:solidFill>
                  <a:srgbClr val="666666"/>
                </a:solidFill>
              </a:rPr>
              <a:t>)</a:t>
            </a:r>
            <a:endParaRPr lang="fr-FR" sz="1600" dirty="0">
              <a:solidFill>
                <a:srgbClr val="6666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83968" y="4845474"/>
            <a:ext cx="4682597" cy="537336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 err="1" smtClean="0">
                <a:solidFill>
                  <a:srgbClr val="666666"/>
                </a:solidFill>
              </a:rPr>
              <a:t>Cryomodule</a:t>
            </a:r>
            <a:r>
              <a:rPr lang="fr-FR" sz="1400" dirty="0">
                <a:solidFill>
                  <a:srgbClr val="666666"/>
                </a:solidFill>
              </a:rPr>
              <a:t> </a:t>
            </a:r>
            <a:r>
              <a:rPr lang="fr-FR" sz="1400" b="1" dirty="0" err="1" smtClean="0">
                <a:solidFill>
                  <a:srgbClr val="666666"/>
                </a:solidFill>
              </a:rPr>
              <a:t>released</a:t>
            </a:r>
            <a:r>
              <a:rPr lang="fr-FR" sz="1400" dirty="0" smtClean="0">
                <a:solidFill>
                  <a:srgbClr val="666666"/>
                </a:solidFill>
              </a:rPr>
              <a:t> on EDMS (</a:t>
            </a:r>
            <a:r>
              <a:rPr lang="fr-FR" sz="1400" dirty="0" err="1" smtClean="0">
                <a:solidFill>
                  <a:srgbClr val="666666"/>
                </a:solidFill>
              </a:rPr>
              <a:t>completeness</a:t>
            </a:r>
            <a:r>
              <a:rPr lang="fr-FR" sz="1400" dirty="0" smtClean="0">
                <a:solidFill>
                  <a:srgbClr val="666666"/>
                </a:solidFill>
              </a:rPr>
              <a:t> of the documentation), </a:t>
            </a:r>
            <a:r>
              <a:rPr lang="fr-FR" sz="1400" b="1" dirty="0" err="1" smtClean="0">
                <a:solidFill>
                  <a:srgbClr val="666666"/>
                </a:solidFill>
              </a:rPr>
              <a:t>ready</a:t>
            </a:r>
            <a:r>
              <a:rPr lang="fr-FR" sz="1400" dirty="0" smtClean="0">
                <a:solidFill>
                  <a:srgbClr val="666666"/>
                </a:solidFill>
              </a:rPr>
              <a:t> for the </a:t>
            </a:r>
            <a:r>
              <a:rPr lang="fr-FR" sz="1400" dirty="0" err="1" smtClean="0">
                <a:solidFill>
                  <a:srgbClr val="666666"/>
                </a:solidFill>
              </a:rPr>
              <a:t>acceptance</a:t>
            </a:r>
            <a:r>
              <a:rPr lang="fr-FR" sz="1400" dirty="0" smtClean="0">
                <a:solidFill>
                  <a:srgbClr val="666666"/>
                </a:solidFill>
              </a:rPr>
              <a:t> tests @ DESY</a:t>
            </a:r>
            <a:endParaRPr lang="fr-FR" sz="1400" dirty="0">
              <a:solidFill>
                <a:srgbClr val="66666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80198" y="2226078"/>
            <a:ext cx="2370151" cy="792088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/>
              <a:t>Assembly and test reports,</a:t>
            </a:r>
          </a:p>
          <a:p>
            <a:pPr algn="ctr"/>
            <a:r>
              <a:rPr lang="fr-FR" sz="1400"/>
              <a:t>travelers, inspection sheets</a:t>
            </a:r>
          </a:p>
          <a:p>
            <a:pPr algn="ctr"/>
            <a:r>
              <a:rPr lang="fr-FR" sz="1400"/>
              <a:t>(Acceptance data package) </a:t>
            </a:r>
            <a:endParaRPr lang="fr-FR" sz="1400" dirty="0"/>
          </a:p>
        </p:txBody>
      </p:sp>
      <p:sp>
        <p:nvSpPr>
          <p:cNvPr id="20" name="Rectangle 19"/>
          <p:cNvSpPr/>
          <p:nvPr/>
        </p:nvSpPr>
        <p:spPr>
          <a:xfrm>
            <a:off x="1107086" y="2226078"/>
            <a:ext cx="1365617" cy="792088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/>
              <a:t>Welding</a:t>
            </a:r>
            <a:r>
              <a:rPr lang="fr-FR" sz="1400" dirty="0" smtClean="0"/>
              <a:t> </a:t>
            </a:r>
            <a:r>
              <a:rPr lang="fr-FR" sz="1400" dirty="0" err="1" smtClean="0"/>
              <a:t>Quality</a:t>
            </a:r>
            <a:r>
              <a:rPr lang="fr-FR" sz="1400" dirty="0" smtClean="0"/>
              <a:t> Control Plan (PED)</a:t>
            </a:r>
            <a:endParaRPr lang="fr-FR" sz="1400" dirty="0"/>
          </a:p>
        </p:txBody>
      </p:sp>
      <p:sp>
        <p:nvSpPr>
          <p:cNvPr id="9" name="Virage 8"/>
          <p:cNvSpPr/>
          <p:nvPr/>
        </p:nvSpPr>
        <p:spPr>
          <a:xfrm>
            <a:off x="732579" y="2532684"/>
            <a:ext cx="360034" cy="785367"/>
          </a:xfrm>
          <a:prstGeom prst="bentArrow">
            <a:avLst>
              <a:gd name="adj1" fmla="val 25000"/>
              <a:gd name="adj2" fmla="val 28051"/>
              <a:gd name="adj3" fmla="val 20118"/>
              <a:gd name="adj4" fmla="val 388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8846" y="3318052"/>
            <a:ext cx="1169658" cy="51015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666666"/>
                </a:solidFill>
              </a:rPr>
              <a:t>TÜV NORD</a:t>
            </a:r>
          </a:p>
          <a:p>
            <a:pPr algn="ctr"/>
            <a:r>
              <a:rPr lang="fr-FR" sz="1400" dirty="0" err="1" smtClean="0">
                <a:solidFill>
                  <a:srgbClr val="666666"/>
                </a:solidFill>
              </a:rPr>
              <a:t>Approval</a:t>
            </a:r>
            <a:endParaRPr lang="fr-FR" sz="1600" dirty="0">
              <a:solidFill>
                <a:srgbClr val="666666"/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Quality Assurance and Quality Control – Learning and Planning Workshop - 30 June 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696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Quality Assurance and Quality Control – Learning and Planning Workshop - 30 June 2016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/>
              <a:t>FAQ </a:t>
            </a:r>
            <a:r>
              <a:rPr lang="fr-FR" sz="2000" b="0" i="1" dirty="0"/>
              <a:t>(fiche d’amélioration qualité) </a:t>
            </a:r>
            <a:r>
              <a:rPr lang="fr-FR" sz="2000" dirty="0"/>
              <a:t>/ </a:t>
            </a:r>
            <a:br>
              <a:rPr lang="fr-FR" sz="2000" dirty="0"/>
            </a:br>
            <a:r>
              <a:rPr lang="fr-FR" sz="2000" dirty="0"/>
              <a:t>NCR </a:t>
            </a:r>
            <a:r>
              <a:rPr lang="fr-FR" sz="2000" b="0" i="1" dirty="0"/>
              <a:t>(Non </a:t>
            </a:r>
            <a:r>
              <a:rPr lang="fr-FR" sz="2000" b="0" i="1" dirty="0" err="1"/>
              <a:t>Conformity</a:t>
            </a:r>
            <a:r>
              <a:rPr lang="fr-FR" sz="2000" b="0" i="1" dirty="0"/>
              <a:t> </a:t>
            </a:r>
            <a:r>
              <a:rPr lang="fr-FR" sz="2000" b="0" i="1" dirty="0" smtClean="0"/>
              <a:t>report)</a:t>
            </a:r>
            <a:endParaRPr lang="fr-FR" dirty="0"/>
          </a:p>
        </p:txBody>
      </p:sp>
      <p:sp>
        <p:nvSpPr>
          <p:cNvPr id="6" name="Espace réservé du contenu 5"/>
          <p:cNvSpPr txBox="1">
            <a:spLocks noGrp="1"/>
          </p:cNvSpPr>
          <p:nvPr>
            <p:ph idx="1"/>
          </p:nvPr>
        </p:nvSpPr>
        <p:spPr>
          <a:xfrm>
            <a:off x="334216" y="1124744"/>
            <a:ext cx="8414248" cy="512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fr-FR" dirty="0" smtClean="0">
                <a:solidFill>
                  <a:srgbClr val="666666"/>
                </a:solidFill>
              </a:rPr>
              <a:t>All </a:t>
            </a:r>
            <a:r>
              <a:rPr lang="fr-FR" dirty="0" err="1" smtClean="0">
                <a:solidFill>
                  <a:srgbClr val="666666"/>
                </a:solidFill>
              </a:rPr>
              <a:t>non-conformities</a:t>
            </a:r>
            <a:r>
              <a:rPr lang="fr-FR" dirty="0" smtClean="0">
                <a:solidFill>
                  <a:srgbClr val="666666"/>
                </a:solidFill>
              </a:rPr>
              <a:t> are </a:t>
            </a:r>
            <a:r>
              <a:rPr lang="fr-FR" dirty="0" err="1" smtClean="0">
                <a:solidFill>
                  <a:srgbClr val="666666"/>
                </a:solidFill>
              </a:rPr>
              <a:t>generating</a:t>
            </a:r>
            <a:r>
              <a:rPr lang="fr-FR" dirty="0" smtClean="0">
                <a:solidFill>
                  <a:srgbClr val="666666"/>
                </a:solidFill>
              </a:rPr>
              <a:t> a FAQ </a:t>
            </a:r>
            <a:r>
              <a:rPr lang="fr-FR" dirty="0" err="1" smtClean="0">
                <a:solidFill>
                  <a:srgbClr val="666666"/>
                </a:solidFill>
              </a:rPr>
              <a:t>which</a:t>
            </a:r>
            <a:r>
              <a:rPr lang="fr-FR" dirty="0" smtClean="0">
                <a:solidFill>
                  <a:srgbClr val="666666"/>
                </a:solidFill>
              </a:rPr>
              <a:t> </a:t>
            </a:r>
            <a:r>
              <a:rPr lang="fr-FR" dirty="0" err="1" smtClean="0">
                <a:solidFill>
                  <a:srgbClr val="666666"/>
                </a:solidFill>
              </a:rPr>
              <a:t>is</a:t>
            </a:r>
            <a:r>
              <a:rPr lang="fr-FR" dirty="0" smtClean="0">
                <a:solidFill>
                  <a:srgbClr val="666666"/>
                </a:solidFill>
              </a:rPr>
              <a:t> </a:t>
            </a:r>
            <a:r>
              <a:rPr lang="fr-FR" dirty="0" err="1" smtClean="0">
                <a:solidFill>
                  <a:srgbClr val="666666"/>
                </a:solidFill>
              </a:rPr>
              <a:t>processed</a:t>
            </a:r>
            <a:r>
              <a:rPr lang="fr-FR" dirty="0" smtClean="0">
                <a:solidFill>
                  <a:srgbClr val="666666"/>
                </a:solidFill>
              </a:rPr>
              <a:t> </a:t>
            </a:r>
            <a:r>
              <a:rPr lang="fr-FR" dirty="0" err="1" smtClean="0">
                <a:solidFill>
                  <a:srgbClr val="666666"/>
                </a:solidFill>
              </a:rPr>
              <a:t>internally</a:t>
            </a:r>
            <a:r>
              <a:rPr lang="fr-FR" dirty="0" smtClean="0">
                <a:solidFill>
                  <a:srgbClr val="666666"/>
                </a:solidFill>
              </a:rPr>
              <a:t> (</a:t>
            </a:r>
            <a:r>
              <a:rPr lang="fr-FR" dirty="0" err="1" smtClean="0">
                <a:solidFill>
                  <a:srgbClr val="666666"/>
                </a:solidFill>
              </a:rPr>
              <a:t>Alsyom</a:t>
            </a:r>
            <a:r>
              <a:rPr lang="fr-FR" dirty="0" smtClean="0">
                <a:solidFill>
                  <a:srgbClr val="666666"/>
                </a:solidFill>
              </a:rPr>
              <a:t>/CEA). </a:t>
            </a:r>
          </a:p>
          <a:p>
            <a:pPr lvl="2"/>
            <a:r>
              <a:rPr lang="fr-FR" dirty="0" smtClean="0">
                <a:solidFill>
                  <a:srgbClr val="666666"/>
                </a:solidFill>
              </a:rPr>
              <a:t>The CEA expert </a:t>
            </a:r>
            <a:r>
              <a:rPr lang="fr-FR" dirty="0" err="1" smtClean="0">
                <a:solidFill>
                  <a:srgbClr val="666666"/>
                </a:solidFill>
              </a:rPr>
              <a:t>decides</a:t>
            </a:r>
            <a:r>
              <a:rPr lang="fr-FR" dirty="0" smtClean="0">
                <a:solidFill>
                  <a:srgbClr val="666666"/>
                </a:solidFill>
              </a:rPr>
              <a:t> if </a:t>
            </a:r>
            <a:r>
              <a:rPr lang="fr-FR" dirty="0" err="1" smtClean="0">
                <a:solidFill>
                  <a:srgbClr val="666666"/>
                </a:solidFill>
              </a:rPr>
              <a:t>it</a:t>
            </a:r>
            <a:r>
              <a:rPr lang="fr-FR" dirty="0" smtClean="0">
                <a:solidFill>
                  <a:srgbClr val="666666"/>
                </a:solidFill>
              </a:rPr>
              <a:t> </a:t>
            </a:r>
            <a:r>
              <a:rPr lang="fr-FR" dirty="0" err="1" smtClean="0">
                <a:solidFill>
                  <a:srgbClr val="666666"/>
                </a:solidFill>
              </a:rPr>
              <a:t>needs</a:t>
            </a:r>
            <a:r>
              <a:rPr lang="fr-FR" dirty="0" smtClean="0">
                <a:solidFill>
                  <a:srgbClr val="666666"/>
                </a:solidFill>
              </a:rPr>
              <a:t> to </a:t>
            </a:r>
            <a:r>
              <a:rPr lang="fr-FR" dirty="0" err="1" smtClean="0">
                <a:solidFill>
                  <a:srgbClr val="666666"/>
                </a:solidFill>
              </a:rPr>
              <a:t>escalate</a:t>
            </a:r>
            <a:r>
              <a:rPr lang="fr-FR" dirty="0" smtClean="0">
                <a:solidFill>
                  <a:srgbClr val="666666"/>
                </a:solidFill>
              </a:rPr>
              <a:t> to NCR </a:t>
            </a:r>
            <a:r>
              <a:rPr lang="fr-FR" dirty="0" err="1" smtClean="0">
                <a:solidFill>
                  <a:srgbClr val="666666"/>
                </a:solidFill>
              </a:rPr>
              <a:t>through</a:t>
            </a:r>
            <a:r>
              <a:rPr lang="fr-FR" dirty="0" smtClean="0">
                <a:solidFill>
                  <a:srgbClr val="666666"/>
                </a:solidFill>
              </a:rPr>
              <a:t> EDMS. </a:t>
            </a:r>
            <a:endParaRPr lang="fr-FR" dirty="0">
              <a:solidFill>
                <a:srgbClr val="666666"/>
              </a:solidFill>
            </a:endParaRPr>
          </a:p>
        </p:txBody>
      </p:sp>
      <p:pic>
        <p:nvPicPr>
          <p:cNvPr id="15" name="Image 14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62" y="1873268"/>
            <a:ext cx="5060118" cy="2705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mage 15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772908"/>
            <a:ext cx="4464000" cy="4029283"/>
          </a:xfrm>
          <a:prstGeom prst="rect">
            <a:avLst/>
          </a:prstGeom>
        </p:spPr>
      </p:pic>
      <p:pic>
        <p:nvPicPr>
          <p:cNvPr id="14" name="Image 13" descr="Capture d’écr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707" y="1661816"/>
            <a:ext cx="4024757" cy="471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95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xemple_powerpoint_Irfu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Mod_powerpoint_CEA_Irfu</Template>
  <TotalTime>1863</TotalTime>
  <Words>872</Words>
  <Application>Microsoft Office PowerPoint</Application>
  <PresentationFormat>Affichage à l'écran (4:3)</PresentationFormat>
  <Paragraphs>119</Paragraphs>
  <Slides>12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Exemple_powerpoint_Irfu</vt:lpstr>
      <vt:lpstr>XFEL cryomodule quality management (Application of EDMS)</vt:lpstr>
      <vt:lpstr>Cryomodule configuration</vt:lpstr>
      <vt:lpstr>Documentation Structure</vt:lpstr>
      <vt:lpstr>MBOM - Fabrication part</vt:lpstr>
      <vt:lpstr>Fabrication Part description</vt:lpstr>
      <vt:lpstr>BOM - Physical Part</vt:lpstr>
      <vt:lpstr>tRAVELER and Hold point</vt:lpstr>
      <vt:lpstr>Document workflow</vt:lpstr>
      <vt:lpstr>FAQ (fiche d’amélioration qualité) /  NCR (Non Conformity report)</vt:lpstr>
      <vt:lpstr>Non conformity process</vt:lpstr>
      <vt:lpstr>FAST decision process for NCR</vt:lpstr>
      <vt:lpstr>CONCLUSION</vt:lpstr>
    </vt:vector>
  </TitlesOfParts>
  <Company>CEA Saclay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Production des cryomodules XFEL</dc:title>
  <dc:creator>TRUBLET Thierry</dc:creator>
  <cp:lastModifiedBy>CLOUE Christelle</cp:lastModifiedBy>
  <cp:revision>176</cp:revision>
  <dcterms:created xsi:type="dcterms:W3CDTF">2015-04-24T07:38:38Z</dcterms:created>
  <dcterms:modified xsi:type="dcterms:W3CDTF">2016-06-29T16:49:00Z</dcterms:modified>
</cp:coreProperties>
</file>