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78" r:id="rId2"/>
    <p:sldId id="285" r:id="rId3"/>
    <p:sldId id="283" r:id="rId4"/>
    <p:sldId id="286" r:id="rId5"/>
    <p:sldId id="287" r:id="rId6"/>
    <p:sldId id="288" r:id="rId7"/>
    <p:sldId id="280" r:id="rId8"/>
    <p:sldId id="274" r:id="rId9"/>
    <p:sldId id="275" r:id="rId10"/>
    <p:sldId id="277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6" autoAdjust="0"/>
    <p:restoredTop sz="93251" autoAdjust="0"/>
  </p:normalViewPr>
  <p:slideViewPr>
    <p:cSldViewPr>
      <p:cViewPr>
        <p:scale>
          <a:sx n="99" d="100"/>
          <a:sy n="99" d="100"/>
        </p:scale>
        <p:origin x="-616" y="-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29/06/16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29/06/16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29/06/16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29/06/16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29/06/16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29/06/16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uropeanspallationsource.s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GB" sz="4000" noProof="0" dirty="0" smtClean="0"/>
              <a:t>ESS Configuration Management</a:t>
            </a:r>
            <a:endParaRPr lang="en-GB" sz="36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noProof="0" dirty="0" smtClean="0">
                <a:solidFill>
                  <a:schemeClr val="bg1"/>
                </a:solidFill>
              </a:rPr>
              <a:t>Matthew Conlon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ESS ACCSYS QA/QC</a:t>
            </a:r>
            <a:endParaRPr lang="en-GB" sz="2000" noProof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8186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  <a:hlinkClick r:id="rId2"/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r>
              <a:rPr lang="sv-SE" sz="1400" dirty="0" err="1" smtClean="0">
                <a:solidFill>
                  <a:srgbClr val="FFFFFF"/>
                </a:solidFill>
              </a:rPr>
              <a:t>Quality</a:t>
            </a:r>
            <a:r>
              <a:rPr lang="sv-SE" sz="1400" dirty="0" smtClean="0">
                <a:solidFill>
                  <a:srgbClr val="FFFFFF"/>
                </a:solidFill>
              </a:rPr>
              <a:t> Learning &amp; Planning Workshops</a:t>
            </a:r>
          </a:p>
          <a:p>
            <a:pPr algn="ctr"/>
            <a:r>
              <a:rPr lang="sv-SE" sz="1400" dirty="0" smtClean="0">
                <a:solidFill>
                  <a:srgbClr val="FFFFFF"/>
                </a:solidFill>
              </a:rPr>
              <a:t>CEA Saclay, 30 June – 01 </a:t>
            </a:r>
            <a:r>
              <a:rPr lang="sv-SE" sz="1400" dirty="0" err="1" smtClean="0">
                <a:solidFill>
                  <a:srgbClr val="FFFFFF"/>
                </a:solidFill>
              </a:rPr>
              <a:t>July</a:t>
            </a:r>
            <a:r>
              <a:rPr lang="sv-SE" sz="1400" dirty="0" smtClean="0">
                <a:solidFill>
                  <a:srgbClr val="FFFFFF"/>
                </a:solidFill>
              </a:rPr>
              <a:t> 2016</a:t>
            </a:r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927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BACK-UP Slides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Types of </a:t>
            </a:r>
            <a:r>
              <a:rPr lang="en-US" b="1" dirty="0" smtClean="0"/>
              <a:t>Technical Reviews </a:t>
            </a:r>
            <a:r>
              <a:rPr lang="en-US" b="1" i="1" dirty="0" smtClean="0">
                <a:solidFill>
                  <a:srgbClr val="008000"/>
                </a:solidFill>
              </a:rPr>
              <a:t>- </a:t>
            </a:r>
            <a:r>
              <a:rPr lang="en-US" i="1" dirty="0" smtClean="0">
                <a:solidFill>
                  <a:srgbClr val="CCFFCC"/>
                </a:solidFill>
              </a:rPr>
              <a:t>explanations</a:t>
            </a:r>
            <a:endParaRPr lang="en-US" i="1" dirty="0">
              <a:solidFill>
                <a:srgbClr val="CCFFC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Design Reviews, </a:t>
            </a:r>
            <a:r>
              <a:rPr lang="en-US" sz="2900" i="1" dirty="0" smtClean="0"/>
              <a:t>for example</a:t>
            </a:r>
          </a:p>
          <a:p>
            <a:r>
              <a:rPr lang="en-US" sz="3600" dirty="0" smtClean="0"/>
              <a:t>PDR: a review of Preliminary (</a:t>
            </a:r>
            <a:r>
              <a:rPr lang="en-US" sz="3600" i="1" dirty="0" smtClean="0"/>
              <a:t>i.e. conceptual, pre-prototype</a:t>
            </a:r>
            <a:r>
              <a:rPr lang="en-US" sz="3600" dirty="0" smtClean="0"/>
              <a:t>) </a:t>
            </a:r>
            <a:r>
              <a:rPr lang="en-US" sz="3600" b="1" dirty="0" smtClean="0"/>
              <a:t>Design</a:t>
            </a:r>
          </a:p>
          <a:p>
            <a:r>
              <a:rPr lang="en-US" sz="3600" dirty="0" smtClean="0"/>
              <a:t>CDR: a review in detail of the complete or near finalized detailed design data and documentation of the components or systems. </a:t>
            </a:r>
          </a:p>
          <a:p>
            <a:pPr lvl="1"/>
            <a:r>
              <a:rPr lang="en-US" sz="3200" dirty="0"/>
              <a:t>i</a:t>
            </a:r>
            <a:r>
              <a:rPr lang="en-US" sz="3200" dirty="0" smtClean="0"/>
              <a:t>ncludes reviewing results, decisions from any analysis, prototyping testing.  </a:t>
            </a:r>
          </a:p>
          <a:p>
            <a:pPr lvl="1"/>
            <a:r>
              <a:rPr lang="en-US" sz="3200" dirty="0" smtClean="0"/>
              <a:t>‘</a:t>
            </a:r>
            <a:r>
              <a:rPr lang="en-US" sz="3200" dirty="0"/>
              <a:t>C</a:t>
            </a:r>
            <a:r>
              <a:rPr lang="en-US" sz="3200" dirty="0" smtClean="0"/>
              <a:t>ritical’ because it is a </a:t>
            </a:r>
            <a:r>
              <a:rPr lang="en-US" sz="3200" dirty="0"/>
              <a:t>risk-reducing ‘toll-gate’ </a:t>
            </a:r>
            <a:r>
              <a:rPr lang="en-US" sz="3200" dirty="0" smtClean="0"/>
              <a:t>review, for proceeding to component and system procurement and manufacture</a:t>
            </a:r>
          </a:p>
          <a:p>
            <a:pPr lvl="1"/>
            <a:r>
              <a:rPr lang="en-US" sz="3200" dirty="0" smtClean="0"/>
              <a:t>May also be held for agreement high-value, long-lead time procurement </a:t>
            </a:r>
          </a:p>
          <a:p>
            <a:pPr marL="457200" lvl="1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7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Readiness Reviews,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 example</a:t>
            </a:r>
          </a:p>
          <a:p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TRR: Test Readiness Review</a:t>
            </a:r>
          </a:p>
          <a:p>
            <a:pPr lvl="1"/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onfirms a component’s or assembled system’s  ‘as-built’ status, and </a:t>
            </a:r>
          </a:p>
          <a:p>
            <a:pPr lvl="1"/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onfirms planning and that all is ready for verification </a:t>
            </a:r>
          </a:p>
          <a:p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ORR: Operational Readiness Review.  post-commissioning.</a:t>
            </a:r>
          </a:p>
          <a:p>
            <a:pPr marL="0" indent="0">
              <a:buNone/>
            </a:pPr>
            <a:endParaRPr lang="en-US" sz="1100" i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sz="3600" dirty="0" smtClean="0"/>
              <a:t>(Component, ) </a:t>
            </a:r>
            <a:r>
              <a:rPr lang="en-US" sz="3600" b="1" dirty="0" smtClean="0"/>
              <a:t>System Acceptance Reviews:</a:t>
            </a:r>
            <a:r>
              <a:rPr lang="en-US" sz="3600" dirty="0" smtClean="0"/>
              <a:t>  </a:t>
            </a:r>
          </a:p>
          <a:p>
            <a:r>
              <a:rPr lang="en-US" sz="3600" dirty="0" smtClean="0"/>
              <a:t>confirm results of FAT, SAT and other verification activities.   Includes check of QC inspections and tests</a:t>
            </a:r>
          </a:p>
          <a:p>
            <a:r>
              <a:rPr lang="en-US" sz="3600" dirty="0"/>
              <a:t>t</a:t>
            </a:r>
            <a:r>
              <a:rPr lang="en-US" sz="3600" dirty="0" smtClean="0"/>
              <a:t>he mechanism for ESS to accept products – enacts the transfer of ownership  </a:t>
            </a:r>
          </a:p>
          <a:p>
            <a:pPr marL="114300" indent="0">
              <a:buNone/>
            </a:pP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203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582068"/>
              </p:ext>
            </p:extLst>
          </p:nvPr>
        </p:nvGraphicFramePr>
        <p:xfrm>
          <a:off x="179512" y="1628800"/>
          <a:ext cx="8712968" cy="5039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48072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Definition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00FF"/>
                          </a:solidFill>
                        </a:rPr>
                        <a:t>Baseline</a:t>
                      </a:r>
                      <a:endParaRPr lang="en-GB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Cambria" charset="0"/>
                          <a:sym typeface="Gill Sans" charset="0"/>
                        </a:rPr>
                        <a:t>Defined set of work products that has been formally reviewed and agreed upon, that thereafter serves as the basis for further development, and that can be a scope, cost, or schedule baseline. It can be changed only through formal change control procedures.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00FF"/>
                          </a:solidFill>
                        </a:rPr>
                        <a:t>Change</a:t>
                      </a:r>
                      <a:r>
                        <a:rPr lang="en-GB" baseline="0" dirty="0" smtClean="0">
                          <a:solidFill>
                            <a:srgbClr val="0000FF"/>
                          </a:solidFill>
                        </a:rPr>
                        <a:t> Control</a:t>
                      </a:r>
                      <a:endParaRPr lang="en-GB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process for establishing</a:t>
                      </a:r>
                      <a:r>
                        <a:rPr lang="en-GB" baseline="0" dirty="0" smtClean="0"/>
                        <a:t> creating a Baseline and for moving from a Baseline towards and to a new Baseline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00FF"/>
                          </a:solidFill>
                        </a:rPr>
                        <a:t>Configuration</a:t>
                      </a:r>
                      <a:endParaRPr lang="en-GB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Set of interrelated characteristics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of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 technical product (component or system) which together communicate or describe that system i.e.  defining description(s) of a technical product 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rgbClr val="0000FF"/>
                          </a:solidFill>
                        </a:rPr>
                        <a:t>Configuration Control </a:t>
                      </a:r>
                      <a:endParaRPr lang="en-GB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Change</a:t>
                      </a:r>
                      <a:r>
                        <a:rPr lang="en-GB" baseline="0" dirty="0" smtClean="0"/>
                        <a:t> Control of Configuration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00FF"/>
                          </a:solidFill>
                        </a:rPr>
                        <a:t>Controlled </a:t>
                      </a:r>
                      <a:r>
                        <a:rPr lang="en-GB" dirty="0" smtClean="0">
                          <a:solidFill>
                            <a:srgbClr val="0000FF"/>
                          </a:solidFill>
                        </a:rPr>
                        <a:t>Item (CI)</a:t>
                      </a:r>
                      <a:endParaRPr lang="en-GB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document or data set under Change Control.</a:t>
                      </a:r>
                    </a:p>
                    <a:p>
                      <a:r>
                        <a:rPr lang="en-GB" dirty="0" smtClean="0"/>
                        <a:t>Thus,</a:t>
                      </a:r>
                      <a:r>
                        <a:rPr lang="en-GB" baseline="0" dirty="0" smtClean="0"/>
                        <a:t> a Baseline consists of a set of CIs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00FF"/>
                          </a:solidFill>
                        </a:rPr>
                        <a:t>Scope</a:t>
                      </a:r>
                      <a:endParaRPr lang="en-GB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Work to be done (e.g. </a:t>
                      </a:r>
                      <a:r>
                        <a:rPr lang="en-GB" i="1" dirty="0" err="1" smtClean="0"/>
                        <a:t>SoW</a:t>
                      </a:r>
                      <a:r>
                        <a:rPr lang="en-GB" i="1" dirty="0" smtClean="0"/>
                        <a:t>, project plan activiti</a:t>
                      </a:r>
                      <a:r>
                        <a:rPr lang="en-GB" dirty="0" smtClean="0"/>
                        <a:t>es),  </a:t>
                      </a:r>
                      <a:r>
                        <a:rPr lang="en-GB" u="sng" dirty="0" smtClean="0"/>
                        <a:t>and / or </a:t>
                      </a:r>
                      <a:r>
                        <a:rPr lang="en-GB" u="none" dirty="0" smtClean="0"/>
                        <a:t>Configuration (</a:t>
                      </a:r>
                      <a:r>
                        <a:rPr lang="en-GB" i="1" u="none" dirty="0" smtClean="0"/>
                        <a:t>described by CI such as requirements, 3D models, procurement specs. </a:t>
                      </a:r>
                      <a:r>
                        <a:rPr lang="en-GB" i="1" u="none" dirty="0" err="1" smtClean="0"/>
                        <a:t>Etc</a:t>
                      </a:r>
                      <a:r>
                        <a:rPr lang="en-GB" i="1" u="none" dirty="0" smtClean="0"/>
                        <a:t>)  </a:t>
                      </a:r>
                      <a:r>
                        <a:rPr lang="en-GB" u="none" dirty="0" smtClean="0"/>
                        <a:t> </a:t>
                      </a:r>
                      <a:endParaRPr lang="en-GB" u="non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185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Configuration Baselines</a:t>
            </a:r>
            <a:endParaRPr lang="en-GB" dirty="0"/>
          </a:p>
        </p:txBody>
      </p:sp>
      <p:pic>
        <p:nvPicPr>
          <p:cNvPr id="122" name="Content Placeholder 121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56" r="-256"/>
          <a:stretch/>
        </p:blipFill>
        <p:spPr>
          <a:xfrm>
            <a:off x="179512" y="1484784"/>
            <a:ext cx="8824501" cy="485313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7069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ESS-0003688 </a:t>
            </a:r>
            <a:r>
              <a:rPr lang="en-GB" dirty="0" err="1" smtClean="0"/>
              <a:t>Config</a:t>
            </a:r>
            <a:r>
              <a:rPr lang="en-GB" dirty="0" smtClean="0"/>
              <a:t>. Management Plan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Guidance Document </a:t>
            </a:r>
            <a:r>
              <a:rPr lang="en-GB" u="sng" dirty="0" smtClean="0"/>
              <a:t>only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Chapter 5 </a:t>
            </a:r>
            <a:r>
              <a:rPr lang="en-GB" dirty="0" smtClean="0">
                <a:solidFill>
                  <a:srgbClr val="0000FF"/>
                </a:solidFill>
              </a:rPr>
              <a:t>Configuration</a:t>
            </a:r>
            <a:r>
              <a:rPr lang="en-GB" dirty="0" smtClean="0"/>
              <a:t> Identification</a:t>
            </a:r>
          </a:p>
          <a:p>
            <a:pPr marL="0" indent="0">
              <a:buNone/>
            </a:pPr>
            <a:r>
              <a:rPr lang="en-GB" dirty="0" smtClean="0"/>
              <a:t>5.1.5 Formal </a:t>
            </a:r>
            <a:r>
              <a:rPr lang="en-GB" i="1" dirty="0" err="1" smtClean="0"/>
              <a:t>config</a:t>
            </a:r>
            <a:r>
              <a:rPr lang="en-GB" i="1" dirty="0" smtClean="0"/>
              <a:t>. </a:t>
            </a:r>
            <a:r>
              <a:rPr lang="en-GB" dirty="0" smtClean="0">
                <a:solidFill>
                  <a:srgbClr val="0000FF"/>
                </a:solidFill>
              </a:rPr>
              <a:t>Baseline</a:t>
            </a:r>
            <a:r>
              <a:rPr lang="en-GB" dirty="0" smtClean="0"/>
              <a:t> Identification</a:t>
            </a:r>
          </a:p>
          <a:p>
            <a:pPr marL="0" indent="0">
              <a:buNone/>
            </a:pPr>
            <a:r>
              <a:rPr lang="en-GB" i="1" dirty="0" smtClean="0"/>
              <a:t>A guide to ESS and Partners for:</a:t>
            </a:r>
          </a:p>
          <a:p>
            <a:pPr>
              <a:buFontTx/>
              <a:buChar char="-"/>
            </a:pPr>
            <a:r>
              <a:rPr lang="en-GB" i="1" dirty="0" smtClean="0"/>
              <a:t>defining in a contract (TA/</a:t>
            </a:r>
            <a:r>
              <a:rPr lang="en-GB" i="1" dirty="0" err="1" smtClean="0"/>
              <a:t>SoW</a:t>
            </a:r>
            <a:r>
              <a:rPr lang="en-GB" i="1" dirty="0" smtClean="0"/>
              <a:t>) the </a:t>
            </a:r>
            <a:r>
              <a:rPr lang="en-GB" i="1" dirty="0" smtClean="0"/>
              <a:t>‘</a:t>
            </a:r>
            <a:r>
              <a:rPr lang="en-GB" i="1" dirty="0" smtClean="0"/>
              <a:t>Stages</a:t>
            </a:r>
            <a:r>
              <a:rPr lang="en-GB" i="1" dirty="0" smtClean="0"/>
              <a:t>’</a:t>
            </a:r>
            <a:r>
              <a:rPr lang="en-GB" i="1" dirty="0" smtClean="0"/>
              <a:t> of work </a:t>
            </a:r>
            <a:r>
              <a:rPr lang="en-GB" dirty="0" smtClean="0"/>
              <a:t>e.g. </a:t>
            </a:r>
            <a:r>
              <a:rPr lang="en-GB" i="1" dirty="0" smtClean="0"/>
              <a:t>Stage 1 Design, Stage 2 Realisation</a:t>
            </a:r>
          </a:p>
          <a:p>
            <a:pPr>
              <a:buFontTx/>
              <a:buChar char="-"/>
            </a:pPr>
            <a:r>
              <a:rPr lang="en-GB" i="1" dirty="0" smtClean="0"/>
              <a:t>Identifying technical reviews needed (for </a:t>
            </a:r>
            <a:r>
              <a:rPr lang="en-GB" dirty="0" err="1" smtClean="0">
                <a:solidFill>
                  <a:srgbClr val="0000FF"/>
                </a:solidFill>
              </a:rPr>
              <a:t>Baselin</a:t>
            </a:r>
            <a:r>
              <a:rPr lang="en-GB" dirty="0" err="1" smtClean="0"/>
              <a:t>ing</a:t>
            </a:r>
            <a:r>
              <a:rPr lang="en-GB" i="1" dirty="0" smtClean="0"/>
              <a:t>, for risk reduction, for </a:t>
            </a:r>
            <a:r>
              <a:rPr lang="en-GB" dirty="0" smtClean="0">
                <a:solidFill>
                  <a:srgbClr val="0000FF"/>
                </a:solidFill>
              </a:rPr>
              <a:t>Change / Configuration Control</a:t>
            </a:r>
            <a:r>
              <a:rPr lang="en-GB" i="1" dirty="0" smtClean="0"/>
              <a:t>)</a:t>
            </a:r>
          </a:p>
          <a:p>
            <a:pPr>
              <a:buFontTx/>
              <a:buChar char="-"/>
            </a:pPr>
            <a:r>
              <a:rPr lang="en-GB" i="1" dirty="0" smtClean="0"/>
              <a:t>Identifying deliverables to be reviewed and thereafter controlled </a:t>
            </a:r>
            <a:r>
              <a:rPr lang="en-GB" dirty="0" smtClean="0"/>
              <a:t>i.e. </a:t>
            </a:r>
            <a:r>
              <a:rPr lang="en-GB" dirty="0" smtClean="0">
                <a:solidFill>
                  <a:srgbClr val="0000FF"/>
                </a:solidFill>
              </a:rPr>
              <a:t>Controlled / Configuration Items (CI)</a:t>
            </a:r>
          </a:p>
          <a:p>
            <a:pPr>
              <a:buFontTx/>
              <a:buChar char="-"/>
            </a:pP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960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Yes, but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00FF"/>
                </a:solidFill>
              </a:rPr>
              <a:t>what Configuration is managed, and how is Configuration  managed?</a:t>
            </a:r>
          </a:p>
          <a:p>
            <a:r>
              <a:rPr lang="en-GB" dirty="0" smtClean="0"/>
              <a:t>ESS and a partner negotiate and agree their first Configuration Baseline by documenting agreement in a contract e.g. IKC Agreement TA:</a:t>
            </a:r>
          </a:p>
          <a:p>
            <a:pPr lvl="1" indent="-342900"/>
            <a:r>
              <a:rPr lang="en-GB" dirty="0" smtClean="0"/>
              <a:t>Requirements, specifications, and/or reference design</a:t>
            </a:r>
          </a:p>
          <a:p>
            <a:pPr lvl="1" indent="-342900"/>
            <a:r>
              <a:rPr lang="en-GB" dirty="0" err="1" smtClean="0"/>
              <a:t>SoW</a:t>
            </a:r>
            <a:r>
              <a:rPr lang="en-GB" dirty="0" smtClean="0"/>
              <a:t>: stages, technical reviews (CDR, SAR </a:t>
            </a:r>
            <a:r>
              <a:rPr lang="en-GB" dirty="0" err="1" smtClean="0"/>
              <a:t>etc</a:t>
            </a:r>
            <a:r>
              <a:rPr lang="en-GB" dirty="0" smtClean="0"/>
              <a:t>), deliverables, delivery dates</a:t>
            </a:r>
          </a:p>
          <a:p>
            <a:r>
              <a:rPr lang="en-GB" dirty="0" smtClean="0"/>
              <a:t>between Baselines, ESS or Partner make Change Requests, and ESS and Partner review / discuss / agree through a </a:t>
            </a:r>
            <a:r>
              <a:rPr lang="en-GB" dirty="0" smtClean="0">
                <a:solidFill>
                  <a:srgbClr val="0000FF"/>
                </a:solidFill>
              </a:rPr>
              <a:t>CCB</a:t>
            </a:r>
            <a:r>
              <a:rPr lang="en-GB" dirty="0"/>
              <a:t>.</a:t>
            </a:r>
            <a:r>
              <a:rPr lang="en-GB" dirty="0" smtClean="0"/>
              <a:t> </a:t>
            </a:r>
          </a:p>
          <a:p>
            <a:r>
              <a:rPr lang="en-GB" dirty="0" smtClean="0"/>
              <a:t>a new Baseline is made after successful technical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8389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Yes, but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00FF"/>
                </a:solidFill>
              </a:rPr>
              <a:t>if more detail about how to manage Configuration is needed?  This can be described and agreed in:</a:t>
            </a:r>
          </a:p>
          <a:p>
            <a:r>
              <a:rPr lang="en-GB" dirty="0" smtClean="0"/>
              <a:t>The contract e.g. TA Chapter 5 or in a referenced document to the TA</a:t>
            </a:r>
          </a:p>
          <a:p>
            <a:r>
              <a:rPr lang="en-GB" dirty="0" smtClean="0"/>
              <a:t>Project Management Plan</a:t>
            </a:r>
          </a:p>
          <a:p>
            <a:r>
              <a:rPr lang="en-GB" dirty="0" smtClean="0"/>
              <a:t>Project Quality Plan</a:t>
            </a:r>
          </a:p>
          <a:p>
            <a:r>
              <a:rPr lang="en-GB" dirty="0" smtClean="0"/>
              <a:t>Verification Plan</a:t>
            </a:r>
          </a:p>
          <a:p>
            <a:r>
              <a:rPr lang="en-GB" dirty="0" smtClean="0"/>
              <a:t>test and inspection plan</a:t>
            </a:r>
          </a:p>
          <a:p>
            <a:r>
              <a:rPr lang="en-GB" dirty="0" smtClean="0"/>
              <a:t>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5623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3600" b="1" dirty="0" smtClean="0"/>
              <a:t>Questions?</a:t>
            </a:r>
          </a:p>
          <a:p>
            <a:pPr marL="0" indent="0" algn="ctr">
              <a:buNone/>
            </a:pPr>
            <a:r>
              <a:rPr lang="en-GB" sz="3600" b="1" dirty="0" smtClean="0"/>
              <a:t>or </a:t>
            </a:r>
          </a:p>
          <a:p>
            <a:pPr marL="0" indent="0" algn="ctr">
              <a:buNone/>
            </a:pPr>
            <a:r>
              <a:rPr lang="en-GB" sz="3600" b="1" dirty="0" smtClean="0"/>
              <a:t>let</a:t>
            </a:r>
            <a:r>
              <a:rPr lang="en-GB" sz="3600" b="1" dirty="0" smtClean="0"/>
              <a:t>’s hear from Vincent</a:t>
            </a:r>
          </a:p>
          <a:p>
            <a:pPr marL="0" indent="0" algn="ctr">
              <a:buNone/>
            </a:pPr>
            <a:r>
              <a:rPr lang="en-GB" sz="3600" b="1" i="1" dirty="0" smtClean="0">
                <a:sym typeface="Wingdings"/>
              </a:rPr>
              <a:t></a:t>
            </a:r>
            <a:endParaRPr lang="en-GB" sz="32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0298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7544" y="116632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solidFill>
                  <a:srgbClr val="008000"/>
                </a:solidFill>
              </a:rPr>
              <a:t>BACK-UP Slides</a:t>
            </a:r>
            <a:br>
              <a:rPr lang="en-US" dirty="0">
                <a:solidFill>
                  <a:srgbClr val="008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smtClean="0"/>
              <a:t>Contracting </a:t>
            </a:r>
            <a:r>
              <a:rPr lang="en-US" dirty="0"/>
              <a:t>for Quality  - </a:t>
            </a:r>
            <a:r>
              <a:rPr lang="en-US" b="1" dirty="0">
                <a:solidFill>
                  <a:srgbClr val="CCFFCC"/>
                </a:solidFill>
              </a:rPr>
              <a:t>IKC Agreements</a:t>
            </a:r>
            <a:r>
              <a:rPr lang="en-US" b="1" dirty="0">
                <a:solidFill>
                  <a:srgbClr val="008000"/>
                </a:solidFill>
              </a:rPr>
              <a:t/>
            </a:r>
            <a:br>
              <a:rPr lang="en-US" b="1" dirty="0">
                <a:solidFill>
                  <a:srgbClr val="008000"/>
                </a:solidFill>
              </a:rPr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525963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008000"/>
                </a:solidFill>
              </a:rPr>
              <a:t>Chapter 4. </a:t>
            </a:r>
            <a:r>
              <a:rPr lang="en-US" b="1" dirty="0" smtClean="0">
                <a:solidFill>
                  <a:srgbClr val="008000"/>
                </a:solidFill>
              </a:rPr>
              <a:t>PROJECT DEFINITION </a:t>
            </a:r>
            <a:r>
              <a:rPr lang="en-US" dirty="0" smtClean="0">
                <a:solidFill>
                  <a:srgbClr val="008000"/>
                </a:solidFill>
              </a:rPr>
              <a:t>i.e. defining the work to be done and the deliverables  </a:t>
            </a:r>
            <a:endParaRPr lang="en-US" b="1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4.1</a:t>
            </a:r>
            <a:r>
              <a:rPr lang="en-US" b="1" dirty="0" smtClean="0">
                <a:solidFill>
                  <a:srgbClr val="008000"/>
                </a:solidFill>
              </a:rPr>
              <a:t>  Deliverable Item Definition: </a:t>
            </a:r>
            <a:r>
              <a:rPr lang="en-US" dirty="0" smtClean="0">
                <a:solidFill>
                  <a:srgbClr val="008000"/>
                </a:solidFill>
              </a:rPr>
              <a:t>an executive summary of deliverables, time schedule and value of work 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4.2</a:t>
            </a:r>
            <a:r>
              <a:rPr lang="en-US" b="1" dirty="0" smtClean="0">
                <a:solidFill>
                  <a:srgbClr val="008000"/>
                </a:solidFill>
              </a:rPr>
              <a:t>  </a:t>
            </a:r>
            <a:r>
              <a:rPr lang="en-US" dirty="0" smtClean="0">
                <a:solidFill>
                  <a:srgbClr val="008000"/>
                </a:solidFill>
              </a:rPr>
              <a:t>defining the work </a:t>
            </a:r>
            <a:r>
              <a:rPr lang="en-US" b="1" dirty="0" smtClean="0">
                <a:solidFill>
                  <a:srgbClr val="008000"/>
                </a:solidFill>
              </a:rPr>
              <a:t>Stages</a:t>
            </a:r>
            <a:r>
              <a:rPr lang="en-US" dirty="0" smtClean="0">
                <a:solidFill>
                  <a:srgbClr val="008000"/>
                </a:solidFill>
              </a:rPr>
              <a:t> in executing the scope: </a:t>
            </a:r>
          </a:p>
          <a:p>
            <a:pPr lvl="2"/>
            <a:r>
              <a:rPr lang="en-US" u="sng" dirty="0" smtClean="0">
                <a:solidFill>
                  <a:srgbClr val="008000"/>
                </a:solidFill>
              </a:rPr>
              <a:t>Design</a:t>
            </a:r>
            <a:r>
              <a:rPr lang="en-US" dirty="0" smtClean="0">
                <a:solidFill>
                  <a:srgbClr val="008000"/>
                </a:solidFill>
              </a:rPr>
              <a:t>: activities, review and other milestones, tech. data packages </a:t>
            </a:r>
          </a:p>
          <a:p>
            <a:pPr lvl="2"/>
            <a:r>
              <a:rPr lang="en-US" u="sng" dirty="0" smtClean="0">
                <a:solidFill>
                  <a:srgbClr val="008000"/>
                </a:solidFill>
              </a:rPr>
              <a:t>Realization and Verification</a:t>
            </a:r>
            <a:r>
              <a:rPr lang="en-US" dirty="0" smtClean="0">
                <a:solidFill>
                  <a:srgbClr val="008000"/>
                </a:solidFill>
              </a:rPr>
              <a:t> i.e. procurement, manufacture, pre-and post-delivery verification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including test.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support for </a:t>
            </a:r>
            <a:r>
              <a:rPr lang="en-US" u="sng" dirty="0" smtClean="0">
                <a:solidFill>
                  <a:srgbClr val="008000"/>
                </a:solidFill>
              </a:rPr>
              <a:t>Installation, Commissioning and Initial Operations  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4.3</a:t>
            </a:r>
            <a:r>
              <a:rPr lang="en-US" b="1" dirty="0" smtClean="0">
                <a:solidFill>
                  <a:srgbClr val="008000"/>
                </a:solidFill>
              </a:rPr>
              <a:t>  </a:t>
            </a:r>
            <a:r>
              <a:rPr lang="en-US" dirty="0">
                <a:solidFill>
                  <a:srgbClr val="008000"/>
                </a:solidFill>
              </a:rPr>
              <a:t>defining the </a:t>
            </a:r>
            <a:r>
              <a:rPr lang="en-US" b="1" dirty="0" smtClean="0">
                <a:solidFill>
                  <a:srgbClr val="008000"/>
                </a:solidFill>
              </a:rPr>
              <a:t>Project</a:t>
            </a:r>
            <a:r>
              <a:rPr lang="en-US" dirty="0" smtClean="0">
                <a:solidFill>
                  <a:srgbClr val="008000"/>
                </a:solidFill>
              </a:rPr>
              <a:t> time </a:t>
            </a:r>
            <a:r>
              <a:rPr lang="en-US" b="1" dirty="0" smtClean="0">
                <a:solidFill>
                  <a:srgbClr val="008000"/>
                </a:solidFill>
              </a:rPr>
              <a:t>Schedule</a:t>
            </a:r>
            <a:r>
              <a:rPr lang="en-US" dirty="0" smtClean="0">
                <a:solidFill>
                  <a:srgbClr val="008000"/>
                </a:solidFill>
              </a:rPr>
              <a:t> and </a:t>
            </a:r>
            <a:r>
              <a:rPr lang="en-US" b="1" dirty="0" smtClean="0">
                <a:solidFill>
                  <a:srgbClr val="008000"/>
                </a:solidFill>
              </a:rPr>
              <a:t>Key Milestones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4.4</a:t>
            </a:r>
            <a:r>
              <a:rPr lang="en-US" b="1" dirty="0" smtClean="0">
                <a:solidFill>
                  <a:srgbClr val="008000"/>
                </a:solidFill>
              </a:rPr>
              <a:t>  </a:t>
            </a:r>
            <a:r>
              <a:rPr lang="en-US" dirty="0" smtClean="0">
                <a:solidFill>
                  <a:srgbClr val="008000"/>
                </a:solidFill>
              </a:rPr>
              <a:t>defining the </a:t>
            </a:r>
            <a:r>
              <a:rPr lang="en-US" dirty="0" smtClean="0">
                <a:solidFill>
                  <a:srgbClr val="008000"/>
                </a:solidFill>
              </a:rPr>
              <a:t>(</a:t>
            </a:r>
            <a:r>
              <a:rPr lang="en-US" i="1" dirty="0" smtClean="0">
                <a:solidFill>
                  <a:srgbClr val="008000"/>
                </a:solidFill>
              </a:rPr>
              <a:t>document</a:t>
            </a:r>
            <a:r>
              <a:rPr lang="en-US" dirty="0" smtClean="0">
                <a:solidFill>
                  <a:srgbClr val="008000"/>
                </a:solidFill>
              </a:rPr>
              <a:t>) </a:t>
            </a:r>
            <a:r>
              <a:rPr lang="en-US" b="1" dirty="0" smtClean="0">
                <a:solidFill>
                  <a:srgbClr val="008000"/>
                </a:solidFill>
              </a:rPr>
              <a:t>Deliverables</a:t>
            </a:r>
            <a:endParaRPr lang="en-US" b="1" dirty="0" smtClean="0">
              <a:solidFill>
                <a:srgbClr val="008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194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7544" y="116632"/>
            <a:ext cx="7139136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BACK-UP </a:t>
            </a:r>
            <a:r>
              <a:rPr lang="en-US" dirty="0" smtClean="0">
                <a:solidFill>
                  <a:srgbClr val="008000"/>
                </a:solidFill>
              </a:rPr>
              <a:t>Slides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Contracting</a:t>
            </a:r>
            <a:r>
              <a:rPr lang="en-US" dirty="0" smtClean="0"/>
              <a:t> </a:t>
            </a:r>
            <a:r>
              <a:rPr lang="en-US" dirty="0"/>
              <a:t>for Quality  - </a:t>
            </a:r>
            <a:r>
              <a:rPr lang="en-US" b="1" dirty="0">
                <a:solidFill>
                  <a:srgbClr val="CCFFCC"/>
                </a:solidFill>
              </a:rPr>
              <a:t>IKC </a:t>
            </a:r>
            <a:r>
              <a:rPr lang="en-US" b="1" dirty="0" smtClean="0">
                <a:solidFill>
                  <a:srgbClr val="CCFFCC"/>
                </a:solidFill>
              </a:rPr>
              <a:t>Agreements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525963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008000"/>
                </a:solidFill>
              </a:rPr>
              <a:t>Chapter 5. </a:t>
            </a:r>
            <a:r>
              <a:rPr lang="en-US" dirty="0" smtClean="0">
                <a:solidFill>
                  <a:srgbClr val="008000"/>
                </a:solidFill>
              </a:rPr>
              <a:t>TASKS APPLICABLE TO ALL PROJECT STAGES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5.1</a:t>
            </a:r>
            <a:r>
              <a:rPr lang="en-US" b="1" dirty="0" smtClean="0">
                <a:solidFill>
                  <a:srgbClr val="008000"/>
                </a:solidFill>
              </a:rPr>
              <a:t>  </a:t>
            </a:r>
            <a:r>
              <a:rPr lang="en-US" dirty="0" smtClean="0">
                <a:solidFill>
                  <a:srgbClr val="008000"/>
                </a:solidFill>
              </a:rPr>
              <a:t>Project Management and Control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5.2</a:t>
            </a:r>
            <a:r>
              <a:rPr lang="en-US" b="1" dirty="0" smtClean="0">
                <a:solidFill>
                  <a:srgbClr val="008000"/>
                </a:solidFill>
              </a:rPr>
              <a:t>  </a:t>
            </a:r>
            <a:r>
              <a:rPr lang="en-US" dirty="0" smtClean="0">
                <a:solidFill>
                  <a:srgbClr val="008000"/>
                </a:solidFill>
              </a:rPr>
              <a:t>Risk Management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5.3</a:t>
            </a:r>
            <a:r>
              <a:rPr lang="en-US" b="1" dirty="0" smtClean="0">
                <a:solidFill>
                  <a:srgbClr val="008000"/>
                </a:solidFill>
              </a:rPr>
              <a:t>  </a:t>
            </a:r>
            <a:r>
              <a:rPr lang="en-US" dirty="0" smtClean="0">
                <a:solidFill>
                  <a:srgbClr val="008000"/>
                </a:solidFill>
              </a:rPr>
              <a:t>Configuration Management 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5.4</a:t>
            </a:r>
            <a:r>
              <a:rPr lang="en-US" b="1" dirty="0" smtClean="0">
                <a:solidFill>
                  <a:srgbClr val="008000"/>
                </a:solidFill>
              </a:rPr>
              <a:t>  </a:t>
            </a:r>
            <a:r>
              <a:rPr lang="en-US" dirty="0" smtClean="0">
                <a:solidFill>
                  <a:srgbClr val="008000"/>
                </a:solidFill>
              </a:rPr>
              <a:t>Project &amp; Quality Assurance and Safety </a:t>
            </a:r>
            <a:endParaRPr lang="en-US" b="1" dirty="0" smtClean="0">
              <a:solidFill>
                <a:srgbClr val="008000"/>
              </a:solidFill>
            </a:endParaRPr>
          </a:p>
          <a:p>
            <a:r>
              <a:rPr lang="en-US" sz="2200" dirty="0">
                <a:solidFill>
                  <a:srgbClr val="008000"/>
                </a:solidFill>
              </a:rPr>
              <a:t>Chapter </a:t>
            </a:r>
            <a:r>
              <a:rPr lang="en-US" sz="2200" dirty="0" smtClean="0">
                <a:solidFill>
                  <a:srgbClr val="008000"/>
                </a:solidFill>
              </a:rPr>
              <a:t>6. </a:t>
            </a:r>
            <a:r>
              <a:rPr lang="en-US" dirty="0" smtClean="0">
                <a:solidFill>
                  <a:srgbClr val="008000"/>
                </a:solidFill>
              </a:rPr>
              <a:t>DOCUMENTATION FORMAT</a:t>
            </a:r>
          </a:p>
          <a:p>
            <a:r>
              <a:rPr lang="en-US" sz="2200" dirty="0">
                <a:solidFill>
                  <a:srgbClr val="008000"/>
                </a:solidFill>
              </a:rPr>
              <a:t>Chapter </a:t>
            </a:r>
            <a:r>
              <a:rPr lang="en-US" sz="2200" dirty="0" smtClean="0">
                <a:solidFill>
                  <a:srgbClr val="008000"/>
                </a:solidFill>
              </a:rPr>
              <a:t>7. </a:t>
            </a:r>
            <a:r>
              <a:rPr lang="en-US" dirty="0" smtClean="0">
                <a:solidFill>
                  <a:srgbClr val="008000"/>
                </a:solidFill>
              </a:rPr>
              <a:t>TRANSPORTATION AND DELIVERY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sz="2200" dirty="0">
                <a:solidFill>
                  <a:srgbClr val="008000"/>
                </a:solidFill>
              </a:rPr>
              <a:t>Chapter </a:t>
            </a:r>
            <a:r>
              <a:rPr lang="en-US" sz="2200" dirty="0" smtClean="0">
                <a:solidFill>
                  <a:srgbClr val="008000"/>
                </a:solidFill>
              </a:rPr>
              <a:t>8. </a:t>
            </a:r>
            <a:r>
              <a:rPr lang="en-US" dirty="0" smtClean="0">
                <a:solidFill>
                  <a:srgbClr val="008000"/>
                </a:solidFill>
              </a:rPr>
              <a:t>WARRANTY</a:t>
            </a:r>
          </a:p>
          <a:p>
            <a:r>
              <a:rPr lang="en-US" sz="2200" dirty="0">
                <a:solidFill>
                  <a:srgbClr val="008000"/>
                </a:solidFill>
              </a:rPr>
              <a:t>Chapter </a:t>
            </a:r>
            <a:r>
              <a:rPr lang="en-US" sz="2200" dirty="0" smtClean="0">
                <a:solidFill>
                  <a:srgbClr val="008000"/>
                </a:solidFill>
              </a:rPr>
              <a:t>9. </a:t>
            </a:r>
            <a:r>
              <a:rPr lang="en-US" dirty="0" smtClean="0">
                <a:solidFill>
                  <a:srgbClr val="008000"/>
                </a:solidFill>
              </a:rPr>
              <a:t>EXCLUDED BACKGROUND</a:t>
            </a:r>
            <a:endParaRPr lang="en-US" dirty="0">
              <a:solidFill>
                <a:srgbClr val="008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122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Powerpoint.potx</Template>
  <TotalTime>2082</TotalTime>
  <Words>782</Words>
  <Application>Microsoft Macintosh PowerPoint</Application>
  <PresentationFormat>On-screen Show (4:3)</PresentationFormat>
  <Paragraphs>101</Paragraphs>
  <Slides>10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ESS Core Powerpoint</vt:lpstr>
      <vt:lpstr>ESS Configuration Management</vt:lpstr>
      <vt:lpstr>Definitions</vt:lpstr>
      <vt:lpstr>Configuration Baselines</vt:lpstr>
      <vt:lpstr>ESS-0003688 Config. Management Plan </vt:lpstr>
      <vt:lpstr>Yes, but …</vt:lpstr>
      <vt:lpstr>Yes, but …</vt:lpstr>
      <vt:lpstr>PowerPoint Presentation</vt:lpstr>
      <vt:lpstr> BACK-UP Slides  Contracting for Quality  - IKC Agreements </vt:lpstr>
      <vt:lpstr>BACK-UP Slides Contracting for Quality  - IKC Agreements</vt:lpstr>
      <vt:lpstr>BACK-UP Slides Types of Technical Reviews - explanations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Matthew Conlon</cp:lastModifiedBy>
  <cp:revision>101</cp:revision>
  <cp:lastPrinted>2016-04-13T08:40:12Z</cp:lastPrinted>
  <dcterms:created xsi:type="dcterms:W3CDTF">2013-10-29T16:05:10Z</dcterms:created>
  <dcterms:modified xsi:type="dcterms:W3CDTF">2016-06-29T13:12:42Z</dcterms:modified>
</cp:coreProperties>
</file>