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77" r:id="rId3"/>
    <p:sldId id="278" r:id="rId4"/>
    <p:sldId id="279"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6" autoAdjust="0"/>
    <p:restoredTop sz="93251" autoAdjust="0"/>
  </p:normalViewPr>
  <p:slideViewPr>
    <p:cSldViewPr>
      <p:cViewPr>
        <p:scale>
          <a:sx n="99" d="100"/>
          <a:sy n="99" d="100"/>
        </p:scale>
        <p:origin x="-1568" y="-4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29/06/16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29/06/16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x-none" smtClean="0"/>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29/06/16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x-non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29/06/16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29/06/16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x-non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29/06/16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uropeanspallationsource.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0848"/>
            <a:ext cx="7772400" cy="1470025"/>
          </a:xfrm>
        </p:spPr>
        <p:txBody>
          <a:bodyPr>
            <a:normAutofit fontScale="90000"/>
          </a:bodyPr>
          <a:lstStyle/>
          <a:p>
            <a:pPr algn="ctr"/>
            <a:r>
              <a:rPr lang="en-GB" sz="4000" noProof="0" dirty="0" smtClean="0"/>
              <a:t>Collaborating for </a:t>
            </a:r>
            <a:r>
              <a:rPr lang="en-GB" sz="4000" noProof="0" dirty="0" smtClean="0"/>
              <a:t>Quality</a:t>
            </a:r>
            <a:br>
              <a:rPr lang="en-GB" sz="4000" noProof="0" dirty="0" smtClean="0"/>
            </a:br>
            <a:r>
              <a:rPr lang="en-GB" sz="2400" noProof="0" dirty="0" smtClean="0"/>
              <a:t>Quality </a:t>
            </a:r>
            <a:r>
              <a:rPr lang="en-GB" sz="2400" noProof="0" dirty="0" smtClean="0"/>
              <a:t>Assurance (QA) &amp; Quality Control (QC) </a:t>
            </a:r>
            <a:r>
              <a:rPr lang="en-GB" sz="2400" noProof="0" dirty="0" smtClean="0"/>
              <a:t/>
            </a:r>
            <a:br>
              <a:rPr lang="en-GB" sz="2400" noProof="0" dirty="0" smtClean="0"/>
            </a:br>
            <a:r>
              <a:rPr lang="en-GB" sz="2400" dirty="0" smtClean="0"/>
              <a:t>Learning and Planning Workshops</a:t>
            </a:r>
            <a:br>
              <a:rPr lang="en-GB" sz="2400" dirty="0" smtClean="0"/>
            </a:br>
            <a:r>
              <a:rPr lang="en-GB" sz="3100" dirty="0"/>
              <a:t>ESS, CEA </a:t>
            </a:r>
            <a:r>
              <a:rPr lang="en-GB" sz="3100" dirty="0" err="1"/>
              <a:t>Irfu</a:t>
            </a:r>
            <a:r>
              <a:rPr lang="en-GB" sz="3100" dirty="0"/>
              <a:t>, INFN-LASA, STFC </a:t>
            </a:r>
            <a:r>
              <a:rPr lang="en-GB" sz="3100" dirty="0" err="1"/>
              <a:t>Daresbury</a:t>
            </a:r>
            <a:r>
              <a:rPr lang="en-GB" sz="4000" dirty="0"/>
              <a:t/>
            </a:r>
            <a:br>
              <a:rPr lang="en-GB" sz="4000" dirty="0"/>
            </a:br>
            <a:endParaRPr lang="en-GB" sz="4000" noProof="0" dirty="0"/>
          </a:p>
        </p:txBody>
      </p:sp>
      <p:sp>
        <p:nvSpPr>
          <p:cNvPr id="3" name="Subtitle 2"/>
          <p:cNvSpPr>
            <a:spLocks noGrp="1"/>
          </p:cNvSpPr>
          <p:nvPr>
            <p:ph type="subTitle" idx="1"/>
          </p:nvPr>
        </p:nvSpPr>
        <p:spPr/>
        <p:txBody>
          <a:bodyPr>
            <a:noAutofit/>
          </a:bodyPr>
          <a:lstStyle/>
          <a:p>
            <a:r>
              <a:rPr lang="en-GB" sz="2000" noProof="0" dirty="0" smtClean="0">
                <a:solidFill>
                  <a:schemeClr val="bg1"/>
                </a:solidFill>
              </a:rPr>
              <a:t>Matthew Conlon</a:t>
            </a:r>
          </a:p>
          <a:p>
            <a:r>
              <a:rPr lang="en-GB" sz="2000" dirty="0" smtClean="0">
                <a:solidFill>
                  <a:schemeClr val="bg1"/>
                </a:solidFill>
              </a:rPr>
              <a:t>ESS ACCSYS </a:t>
            </a:r>
            <a:r>
              <a:rPr lang="en-GB" sz="2000" dirty="0" smtClean="0">
                <a:solidFill>
                  <a:schemeClr val="bg1"/>
                </a:solidFill>
              </a:rPr>
              <a:t>QA/QC</a:t>
            </a:r>
            <a:endParaRPr lang="en-GB" sz="2000" noProof="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hlinkClick r:id="rId2"/>
              </a:rPr>
              <a:t>www.europeanspallationsource.se</a:t>
            </a:r>
            <a:endParaRPr lang="en-GB" sz="1600" dirty="0" smtClean="0">
              <a:solidFill>
                <a:srgbClr val="FFFFFF"/>
              </a:solidFill>
            </a:endParaRPr>
          </a:p>
          <a:p>
            <a:pPr algn="ctr"/>
            <a:r>
              <a:rPr lang="sv-SE" sz="1400" dirty="0" smtClean="0">
                <a:solidFill>
                  <a:srgbClr val="FFFFFF"/>
                </a:solidFill>
              </a:rPr>
              <a:t>CEA Saclay, 30 June – 01 </a:t>
            </a:r>
            <a:r>
              <a:rPr lang="sv-SE" sz="1400" dirty="0" err="1" smtClean="0">
                <a:solidFill>
                  <a:srgbClr val="FFFFFF"/>
                </a:solidFill>
              </a:rPr>
              <a:t>July</a:t>
            </a:r>
            <a:r>
              <a:rPr lang="sv-SE" sz="1400" dirty="0" smtClean="0">
                <a:solidFill>
                  <a:srgbClr val="FFFFFF"/>
                </a:solidFill>
              </a:rPr>
              <a:t> 2016</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workshops</a:t>
            </a:r>
            <a:endParaRPr lang="en-GB" dirty="0"/>
          </a:p>
        </p:txBody>
      </p:sp>
      <p:sp>
        <p:nvSpPr>
          <p:cNvPr id="3" name="Content Placeholder 2"/>
          <p:cNvSpPr>
            <a:spLocks noGrp="1"/>
          </p:cNvSpPr>
          <p:nvPr>
            <p:ph idx="1"/>
          </p:nvPr>
        </p:nvSpPr>
        <p:spPr/>
        <p:txBody>
          <a:bodyPr>
            <a:normAutofit/>
          </a:bodyPr>
          <a:lstStyle/>
          <a:p>
            <a:r>
              <a:rPr lang="en-GB" b="1" dirty="0" smtClean="0"/>
              <a:t>MEET</a:t>
            </a:r>
            <a:r>
              <a:rPr lang="en-GB" dirty="0" smtClean="0"/>
              <a:t> work managers and engineers responsible for quality</a:t>
            </a:r>
          </a:p>
          <a:p>
            <a:r>
              <a:rPr lang="en-GB" b="1" dirty="0" smtClean="0"/>
              <a:t>LEARN</a:t>
            </a:r>
            <a:r>
              <a:rPr lang="en-GB" dirty="0" smtClean="0"/>
              <a:t> about CEA</a:t>
            </a:r>
            <a:r>
              <a:rPr lang="en-GB" dirty="0" smtClean="0"/>
              <a:t>’s quality management ‘system’ of processes, templates, etc. through CEA’s work and lessons learned in an example project: European XFEL </a:t>
            </a:r>
          </a:p>
          <a:p>
            <a:r>
              <a:rPr lang="en-GB" b="1" dirty="0" smtClean="0"/>
              <a:t>PLAN</a:t>
            </a:r>
            <a:r>
              <a:rPr lang="en-GB" dirty="0" smtClean="0"/>
              <a:t> for interactive work and the exchange of </a:t>
            </a:r>
            <a:r>
              <a:rPr lang="en-GB" dirty="0" err="1" smtClean="0"/>
              <a:t>documention</a:t>
            </a:r>
            <a:r>
              <a:rPr lang="en-GB" dirty="0" smtClean="0"/>
              <a:t> reporting / certifying test, inspection and other quality activities for product conformance</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3317442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of workshops</a:t>
            </a:r>
            <a:endParaRPr lang="en-GB" dirty="0"/>
          </a:p>
        </p:txBody>
      </p:sp>
      <p:sp>
        <p:nvSpPr>
          <p:cNvPr id="3" name="Content Placeholder 2"/>
          <p:cNvSpPr>
            <a:spLocks noGrp="1"/>
          </p:cNvSpPr>
          <p:nvPr>
            <p:ph idx="1"/>
          </p:nvPr>
        </p:nvSpPr>
        <p:spPr>
          <a:xfrm>
            <a:off x="457200" y="1600200"/>
            <a:ext cx="8229600" cy="4925144"/>
          </a:xfrm>
        </p:spPr>
        <p:txBody>
          <a:bodyPr>
            <a:normAutofit fontScale="62500" lnSpcReduction="20000"/>
          </a:bodyPr>
          <a:lstStyle/>
          <a:p>
            <a:pPr marL="514350" indent="-514350">
              <a:buFont typeface="+mj-lt"/>
              <a:buAutoNum type="arabicPeriod"/>
            </a:pPr>
            <a:r>
              <a:rPr lang="en-GB" b="1" dirty="0" smtClean="0"/>
              <a:t>Learning Objectives</a:t>
            </a:r>
            <a:r>
              <a:rPr lang="en-GB" dirty="0" smtClean="0"/>
              <a:t>:  </a:t>
            </a:r>
          </a:p>
          <a:p>
            <a:pPr marL="514350" indent="-514350">
              <a:buFont typeface="+mj-lt"/>
              <a:buAutoNum type="arabicPeriod"/>
            </a:pPr>
            <a:endParaRPr lang="en-GB" dirty="0" smtClean="0"/>
          </a:p>
          <a:p>
            <a:pPr marL="400050" lvl="1" indent="0">
              <a:buNone/>
            </a:pPr>
            <a:r>
              <a:rPr lang="en-GB" dirty="0" smtClean="0"/>
              <a:t>1.1	For CEA to communicate and explain to ESS and other Partners, the philosophy and framework used for assuring and confirming Quality in project work and deliverable equipment (systems and components), using XFEL example and lessons-learned</a:t>
            </a:r>
          </a:p>
          <a:p>
            <a:pPr marL="400050" lvl="1" indent="0">
              <a:buNone/>
            </a:pPr>
            <a:endParaRPr lang="en-GB" dirty="0" smtClean="0"/>
          </a:p>
          <a:p>
            <a:pPr marL="400050" lvl="1" indent="0">
              <a:buNone/>
            </a:pPr>
            <a:r>
              <a:rPr lang="en-GB" dirty="0" smtClean="0"/>
              <a:t>1.2   To identify and agree actions and responsibility for providing further information</a:t>
            </a:r>
          </a:p>
          <a:p>
            <a:pPr marL="514350" indent="-514350">
              <a:buFont typeface="+mj-lt"/>
              <a:buAutoNum type="arabicPeriod"/>
            </a:pPr>
            <a:endParaRPr lang="en-GB" sz="1300" dirty="0"/>
          </a:p>
          <a:p>
            <a:pPr marL="514350" indent="-514350">
              <a:buFont typeface="+mj-lt"/>
              <a:buAutoNum type="arabicPeriod"/>
            </a:pPr>
            <a:r>
              <a:rPr lang="en-GB" b="1" dirty="0" smtClean="0"/>
              <a:t>Planning Objectives</a:t>
            </a:r>
            <a:r>
              <a:rPr lang="en-GB" dirty="0" smtClean="0"/>
              <a:t>:  </a:t>
            </a:r>
          </a:p>
          <a:p>
            <a:pPr marL="514350" indent="-514350">
              <a:buFont typeface="+mj-lt"/>
              <a:buAutoNum type="arabicPeriod"/>
            </a:pPr>
            <a:endParaRPr lang="en-GB" sz="1300" dirty="0" smtClean="0"/>
          </a:p>
          <a:p>
            <a:pPr marL="400050" lvl="1" indent="0">
              <a:buNone/>
            </a:pPr>
            <a:r>
              <a:rPr lang="en-GB" dirty="0" smtClean="0"/>
              <a:t>2.1  Understand ESS and each Partner</a:t>
            </a:r>
            <a:r>
              <a:rPr lang="en-GB" dirty="0" smtClean="0"/>
              <a:t>'</a:t>
            </a:r>
            <a:r>
              <a:rPr lang="en-GB" dirty="0" smtClean="0"/>
              <a:t>s needs for planning and conducting quality assurance and quality control activities</a:t>
            </a:r>
          </a:p>
          <a:p>
            <a:pPr marL="400050" lvl="1" indent="0">
              <a:buNone/>
            </a:pPr>
            <a:endParaRPr lang="en-GB" dirty="0" smtClean="0"/>
          </a:p>
          <a:p>
            <a:pPr marL="400050" lvl="1" indent="0">
              <a:buNone/>
            </a:pPr>
            <a:r>
              <a:rPr lang="en-GB" dirty="0" smtClean="0"/>
              <a:t>2.2  To clarify the sequence or </a:t>
            </a:r>
            <a:r>
              <a:rPr lang="en-GB" b="1" dirty="0" smtClean="0"/>
              <a:t>flow of activities</a:t>
            </a:r>
            <a:r>
              <a:rPr lang="en-GB" dirty="0" smtClean="0"/>
              <a:t> in designing and </a:t>
            </a:r>
            <a:r>
              <a:rPr lang="en-GB" b="1" dirty="0" smtClean="0"/>
              <a:t>realising</a:t>
            </a:r>
            <a:r>
              <a:rPr lang="en-GB" dirty="0" smtClean="0"/>
              <a:t> ESSI input and output products (focussing on cavities, </a:t>
            </a:r>
            <a:r>
              <a:rPr lang="en-GB" dirty="0" err="1" smtClean="0"/>
              <a:t>cryomodules</a:t>
            </a:r>
            <a:r>
              <a:rPr lang="en-GB" dirty="0" smtClean="0"/>
              <a:t> and RFQ).  </a:t>
            </a:r>
          </a:p>
          <a:p>
            <a:pPr marL="400050" lvl="1" indent="0">
              <a:buNone/>
            </a:pPr>
            <a:r>
              <a:rPr lang="en-GB" i="1" dirty="0" smtClean="0"/>
              <a:t>‘</a:t>
            </a:r>
            <a:r>
              <a:rPr lang="en-GB" b="1" dirty="0" smtClean="0"/>
              <a:t>Realising</a:t>
            </a:r>
            <a:r>
              <a:rPr lang="en-GB" i="1" dirty="0" smtClean="0"/>
              <a:t>’ products is done through  fabrications and procurements; assembly; and verification, test.</a:t>
            </a:r>
          </a:p>
          <a:p>
            <a:pPr marL="400050" lvl="1" indent="0">
              <a:buNone/>
            </a:pPr>
            <a:r>
              <a:rPr lang="en-GB" i="1" dirty="0" smtClean="0"/>
              <a:t>The</a:t>
            </a:r>
            <a:r>
              <a:rPr lang="en-GB" i="1" dirty="0" smtClean="0"/>
              <a:t>'</a:t>
            </a:r>
            <a:r>
              <a:rPr lang="en-GB" i="1" dirty="0" smtClean="0"/>
              <a:t> </a:t>
            </a:r>
            <a:r>
              <a:rPr lang="en-GB" b="1" dirty="0" smtClean="0"/>
              <a:t>flow </a:t>
            </a:r>
            <a:r>
              <a:rPr lang="en-GB" b="1" dirty="0"/>
              <a:t>of activities </a:t>
            </a:r>
            <a:r>
              <a:rPr lang="en-GB" i="1" dirty="0"/>
              <a:t>includes </a:t>
            </a:r>
            <a:r>
              <a:rPr lang="en-GB" i="1" dirty="0" err="1"/>
              <a:t>baselining</a:t>
            </a:r>
            <a:r>
              <a:rPr lang="en-GB" i="1" dirty="0"/>
              <a:t> ‘hold-points’/ milestones controlled by technical reviews for design, readiness, and acceptance of products. </a:t>
            </a:r>
          </a:p>
          <a:p>
            <a:pPr marL="400050" lvl="1" indent="0">
              <a:buNone/>
            </a:pPr>
            <a:r>
              <a:rPr lang="en-GB" i="1" dirty="0" smtClean="0"/>
              <a:t>s and inspections of products.  </a:t>
            </a:r>
          </a:p>
          <a:p>
            <a:pPr marL="400050" lvl="1" indent="0">
              <a:buNone/>
            </a:pPr>
            <a:endParaRPr lang="en-GB" dirty="0" smtClean="0"/>
          </a:p>
          <a:p>
            <a:pPr marL="400050" lvl="1" indent="0">
              <a:buNone/>
            </a:pPr>
            <a:r>
              <a:rPr lang="en-GB" dirty="0" smtClean="0"/>
              <a:t>2.3  </a:t>
            </a:r>
            <a:r>
              <a:rPr lang="en-GB" dirty="0"/>
              <a:t>To identify and agree actions and </a:t>
            </a:r>
            <a:r>
              <a:rPr lang="en-GB" dirty="0" smtClean="0"/>
              <a:t>responsibilities </a:t>
            </a:r>
            <a:r>
              <a:rPr lang="en-GB" dirty="0"/>
              <a:t>for </a:t>
            </a:r>
            <a:r>
              <a:rPr lang="en-GB" dirty="0" smtClean="0"/>
              <a:t>further planning or other work </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3510377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Conduct of Workshops</a:t>
            </a:r>
            <a:endParaRPr lang="en-GB" dirty="0"/>
          </a:p>
        </p:txBody>
      </p:sp>
      <p:sp>
        <p:nvSpPr>
          <p:cNvPr id="3" name="Content Placeholder 2"/>
          <p:cNvSpPr>
            <a:spLocks noGrp="1"/>
          </p:cNvSpPr>
          <p:nvPr>
            <p:ph idx="1"/>
          </p:nvPr>
        </p:nvSpPr>
        <p:spPr/>
        <p:txBody>
          <a:bodyPr>
            <a:normAutofit lnSpcReduction="10000"/>
          </a:bodyPr>
          <a:lstStyle/>
          <a:p>
            <a:r>
              <a:rPr lang="en-GB" dirty="0" smtClean="0"/>
              <a:t>Workshops and presentations</a:t>
            </a:r>
          </a:p>
          <a:p>
            <a:endParaRPr lang="en-GB" dirty="0" smtClean="0"/>
          </a:p>
          <a:p>
            <a:r>
              <a:rPr lang="en-GB" dirty="0" smtClean="0"/>
              <a:t>Recording actions</a:t>
            </a:r>
          </a:p>
          <a:p>
            <a:endParaRPr lang="en-GB" dirty="0" smtClean="0"/>
          </a:p>
          <a:p>
            <a:r>
              <a:rPr lang="en-GB" dirty="0" smtClean="0"/>
              <a:t>Learning Workshop </a:t>
            </a:r>
          </a:p>
          <a:p>
            <a:endParaRPr lang="en-GB" dirty="0" smtClean="0"/>
          </a:p>
          <a:p>
            <a:r>
              <a:rPr lang="en-GB" dirty="0" smtClean="0"/>
              <a:t>Planning Workshops </a:t>
            </a:r>
          </a:p>
          <a:p>
            <a:endParaRPr lang="en-GB" dirty="0"/>
          </a:p>
          <a:p>
            <a:r>
              <a:rPr lang="en-GB" dirty="0" smtClean="0"/>
              <a:t>Morning workshop - 1 July</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Tree>
    <p:extLst>
      <p:ext uri="{BB962C8B-B14F-4D97-AF65-F5344CB8AC3E}">
        <p14:creationId xmlns:p14="http://schemas.microsoft.com/office/powerpoint/2010/main" val="3200216548"/>
      </p:ext>
    </p:extLst>
  </p:cSld>
  <p:clrMapOvr>
    <a:masterClrMapping/>
  </p:clrMapOvr>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ESS Core Powerpoint" id="{F02C5803-D437-4A4B-B279-84472F47EB33}" vid="{77746F4A-52A9-724A-84EC-D1436FAAE3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Powerpoint.potx</Template>
  <TotalTime>2044</TotalTime>
  <Words>108</Words>
  <Application>Microsoft Macintosh PowerPoint</Application>
  <PresentationFormat>On-screen Show (4:3)</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ESS Core Powerpoint</vt:lpstr>
      <vt:lpstr>Collaborating for Quality Quality Assurance (QA) &amp; Quality Control (QC)  Learning and Planning Workshops ESS, CEA Irfu, INFN-LASA, STFC Daresbury </vt:lpstr>
      <vt:lpstr>Purpose of workshops</vt:lpstr>
      <vt:lpstr>Objectives of workshops</vt:lpstr>
      <vt:lpstr>Conduct of Workshops</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Matthew Conlon</cp:lastModifiedBy>
  <cp:revision>97</cp:revision>
  <cp:lastPrinted>2016-04-13T08:40:12Z</cp:lastPrinted>
  <dcterms:created xsi:type="dcterms:W3CDTF">2013-10-29T16:05:10Z</dcterms:created>
  <dcterms:modified xsi:type="dcterms:W3CDTF">2016-06-29T10:59:10Z</dcterms:modified>
</cp:coreProperties>
</file>