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74" r:id="rId2"/>
    <p:sldId id="275" r:id="rId3"/>
    <p:sldId id="279" r:id="rId4"/>
    <p:sldId id="280" r:id="rId5"/>
    <p:sldId id="282" r:id="rId6"/>
    <p:sldId id="284" r:id="rId7"/>
    <p:sldId id="283" r:id="rId8"/>
    <p:sldId id="290" r:id="rId9"/>
    <p:sldId id="298" r:id="rId10"/>
    <p:sldId id="295" r:id="rId11"/>
    <p:sldId id="277" r:id="rId12"/>
    <p:sldId id="299" r:id="rId13"/>
    <p:sldId id="300" r:id="rId14"/>
    <p:sldId id="301" r:id="rId15"/>
    <p:sldId id="302" r:id="rId16"/>
    <p:sldId id="285" r:id="rId17"/>
    <p:sldId id="292" r:id="rId18"/>
    <p:sldId id="293" r:id="rId19"/>
    <p:sldId id="296" r:id="rId20"/>
    <p:sldId id="297" r:id="rId21"/>
    <p:sldId id="303" r:id="rId22"/>
    <p:sldId id="304" r:id="rId23"/>
    <p:sldId id="286" r:id="rId24"/>
    <p:sldId id="287" r:id="rId25"/>
    <p:sldId id="289" r:id="rId26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rini, Paolo" initials="P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 showGuides="1">
      <p:cViewPr varScale="1">
        <p:scale>
          <a:sx n="135" d="100"/>
          <a:sy n="135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80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261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CF437918-6974-43B8-BD45-E7AB7A4AFB51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3D6A0FE4-9674-4A61-BB64-C13236142F0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621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17A598EA-2D19-48EE-BBE1-3C3B71D95C29}" type="datetimeFigureOut">
              <a:rPr lang="en-US" smtClean="0"/>
              <a:pPr/>
              <a:t>5/18/2016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D3582189-FBA0-45E5-8FB0-41C2285F6A6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190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4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17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ESS PDR, INFN-LASA, 19 May 2016</a:t>
            </a:r>
            <a:r>
              <a:rPr lang="it-IT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0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ESS PDR, INFN-LASA, 19 May 2016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ESS PDR, INFN-LASA, 19 May 2016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1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83" y="1521151"/>
            <a:ext cx="8857814" cy="411907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83521" y="58000"/>
            <a:ext cx="5802596" cy="129223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583" y="6490946"/>
            <a:ext cx="30861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6997" y="6492875"/>
            <a:ext cx="20574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dirty="0" smtClean="0"/>
              <a:t>Laura Monaco, INFN LASA.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3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ESS PDR, INFN-LASA, 19 May 2016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ESS PDR, INFN-LASA, 19 May 2016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5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ESS PDR, INFN-LASA, 19 May 2016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9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ESS PDR, INFN-LASA, 19 May 2016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ESS PDR, INFN-LASA, 19 May 2016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ESS PDR, INFN-LASA, 19 May 2016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2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ESS PDR, INFN-LASA, 19 May 2016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1851B9C-C323-455A-A080-65A0088C5B4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8000"/>
            <a:ext cx="7886700" cy="549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5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36997"/>
            <a:ext cx="7886700" cy="4917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/>
          </a:p>
        </p:txBody>
      </p:sp>
      <p:pic>
        <p:nvPicPr>
          <p:cNvPr id="6" name="Bildobjekt 5" descr="ESS-vit-logga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792"/>
            <a:ext cx="1384368" cy="8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Quality Plan</a:t>
            </a:r>
            <a:br>
              <a:rPr lang="it-IT" dirty="0" smtClean="0"/>
            </a:b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Documentation Management &amp; Non Conformities</a:t>
            </a:r>
            <a:endParaRPr lang="en-US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SCHEME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3281908" y="4917409"/>
            <a:ext cx="824235" cy="60949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3556147" y="5291784"/>
            <a:ext cx="324497" cy="161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514114" y="5385804"/>
            <a:ext cx="324497" cy="161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138198" y="4935168"/>
            <a:ext cx="1125883" cy="35330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NCR</a:t>
            </a:r>
            <a:endParaRPr lang="it-IT" sz="2400" b="1" dirty="0">
              <a:solidFill>
                <a:srgbClr val="FF0000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43185" y="1465281"/>
            <a:ext cx="8608979" cy="5353808"/>
            <a:chOff x="243185" y="1465281"/>
            <a:chExt cx="8608979" cy="5353808"/>
          </a:xfrm>
        </p:grpSpPr>
        <p:sp>
          <p:nvSpPr>
            <p:cNvPr id="56" name="Rectangle 55"/>
            <p:cNvSpPr/>
            <p:nvPr/>
          </p:nvSpPr>
          <p:spPr>
            <a:xfrm>
              <a:off x="243185" y="1465281"/>
              <a:ext cx="8608979" cy="5353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385037" y="1504193"/>
              <a:ext cx="8266987" cy="5285786"/>
              <a:chOff x="107504" y="967977"/>
              <a:chExt cx="9049545" cy="578614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24141" y="967977"/>
                <a:ext cx="2460787" cy="1920675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15816" y="1809739"/>
                <a:ext cx="1656184" cy="5874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/>
                  <a:t>Cavity production data</a:t>
                </a:r>
                <a:endParaRPr lang="it-IT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67544" y="1535320"/>
                <a:ext cx="1872208" cy="88556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Managing System</a:t>
                </a:r>
              </a:p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Quality Control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684099" y="995985"/>
                <a:ext cx="2384355" cy="373871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 smtClean="0">
                    <a:solidFill>
                      <a:schemeClr val="tx1"/>
                    </a:solidFill>
                  </a:rPr>
                  <a:t>INFN</a:t>
                </a:r>
                <a:endParaRPr lang="it-IT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788024" y="967977"/>
                <a:ext cx="4270786" cy="2100983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18629" y="995985"/>
                <a:ext cx="2179908" cy="373871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 smtClean="0">
                    <a:solidFill>
                      <a:schemeClr val="tx1"/>
                    </a:solidFill>
                  </a:rPr>
                  <a:t>Industry</a:t>
                </a:r>
                <a:endParaRPr lang="it-IT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43397" y="1978104"/>
                <a:ext cx="1223832" cy="88556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INFN Managing system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7379773" y="1751344"/>
                <a:ext cx="1608263" cy="885568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Database</a:t>
                </a:r>
              </a:p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(parameter analysis)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592548" y="2103444"/>
                <a:ext cx="401595" cy="90684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868841" y="1052736"/>
                <a:ext cx="1711290" cy="619648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000" i="1" dirty="0" smtClean="0">
                    <a:solidFill>
                      <a:schemeClr val="bg1"/>
                    </a:solidFill>
                  </a:rPr>
                  <a:t>INFN Experts Check</a:t>
                </a:r>
                <a:endParaRPr lang="it-IT" sz="2000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2422625" y="2103443"/>
                <a:ext cx="264155" cy="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H="1">
                <a:off x="1403648" y="2708920"/>
                <a:ext cx="3495066" cy="2320937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107504" y="5029857"/>
                <a:ext cx="2315121" cy="172426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26380" y="5049303"/>
                <a:ext cx="2296245" cy="66903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 smtClean="0">
                    <a:solidFill>
                      <a:schemeClr val="tx1"/>
                    </a:solidFill>
                  </a:rPr>
                  <a:t>DESY</a:t>
                </a:r>
                <a:br>
                  <a:rPr lang="it-IT" sz="2800" b="1" dirty="0" smtClean="0">
                    <a:solidFill>
                      <a:schemeClr val="tx1"/>
                    </a:solidFill>
                  </a:rPr>
                </a:br>
                <a:r>
                  <a:rPr lang="it-IT" sz="2000" b="1" dirty="0" smtClean="0">
                    <a:solidFill>
                      <a:schemeClr val="tx1"/>
                    </a:solidFill>
                  </a:rPr>
                  <a:t>(Cold RF test)</a:t>
                </a:r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16341" y="5793173"/>
                <a:ext cx="1417663" cy="885568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Q</a:t>
                </a:r>
                <a:r>
                  <a:rPr lang="it-IT" baseline="-25000" dirty="0" smtClean="0">
                    <a:solidFill>
                      <a:schemeClr val="tx1"/>
                    </a:solidFill>
                  </a:rPr>
                  <a:t>0</a:t>
                </a:r>
                <a:r>
                  <a:rPr lang="it-IT" dirty="0" smtClean="0">
                    <a:solidFill>
                      <a:schemeClr val="tx1"/>
                    </a:solidFill>
                  </a:rPr>
                  <a:t> vs. Eacc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716555" y="5043477"/>
                <a:ext cx="1871669" cy="1697759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716556" y="5043477"/>
                <a:ext cx="1871668" cy="386753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 smtClean="0">
                    <a:solidFill>
                      <a:schemeClr val="tx1"/>
                    </a:solidFill>
                  </a:rPr>
                  <a:t>CEA</a:t>
                </a:r>
                <a:endParaRPr lang="it-IT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98713" y="5424063"/>
                <a:ext cx="1417663" cy="885568"/>
              </a:xfrm>
              <a:prstGeom prst="rect">
                <a:avLst/>
              </a:prstGeom>
              <a:solidFill>
                <a:srgbClr val="00B05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STRING ASSEMBLY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ight Arrow 25"/>
              <p:cNvSpPr/>
              <p:nvPr/>
            </p:nvSpPr>
            <p:spPr>
              <a:xfrm rot="16200000" flipH="1">
                <a:off x="-55057" y="3391447"/>
                <a:ext cx="2007639" cy="1091805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 smtClean="0"/>
                  <a:t>CAVITY with TANK</a:t>
                </a:r>
                <a:endParaRPr lang="it-IT" sz="1600" b="1" dirty="0"/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2504316" y="5433539"/>
                <a:ext cx="2088232" cy="1091805"/>
              </a:xfrm>
              <a:prstGeom prst="right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 smtClean="0"/>
                  <a:t>CAVITY with TANK</a:t>
                </a:r>
                <a:endParaRPr lang="it-IT" sz="1600" b="1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19574682">
                <a:off x="1095523" y="3532958"/>
                <a:ext cx="3886351" cy="325885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i="1" dirty="0" smtClean="0">
                    <a:solidFill>
                      <a:schemeClr val="bg1"/>
                    </a:solidFill>
                  </a:rPr>
                  <a:t>Documents for cold RF test acceptance</a:t>
                </a:r>
                <a:endParaRPr lang="it-IT" sz="1600" i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6316376" y="2194128"/>
                <a:ext cx="983835" cy="2352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316376" y="2888652"/>
                <a:ext cx="1276696" cy="1048697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ight Arrow 31"/>
              <p:cNvSpPr/>
              <p:nvPr/>
            </p:nvSpPr>
            <p:spPr>
              <a:xfrm>
                <a:off x="6660232" y="5423175"/>
                <a:ext cx="1384840" cy="1091805"/>
              </a:xfrm>
              <a:prstGeom prst="rightArrow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b="1" dirty="0" smtClean="0"/>
                  <a:t>MODULE</a:t>
                </a:r>
                <a:endParaRPr lang="it-IT" sz="1600" b="1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924589" y="5774365"/>
                <a:ext cx="1232460" cy="386753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3200" b="1" dirty="0" smtClean="0">
                    <a:solidFill>
                      <a:schemeClr val="tx1"/>
                    </a:solidFill>
                  </a:rPr>
                  <a:t>ESS</a:t>
                </a:r>
                <a:endParaRPr lang="it-IT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430868" y="3983290"/>
                <a:ext cx="1637586" cy="88587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1651724" y="2803721"/>
                <a:ext cx="3342419" cy="2239757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6316376" y="2348880"/>
                <a:ext cx="974099" cy="0"/>
              </a:xfrm>
              <a:prstGeom prst="straightConnector1">
                <a:avLst/>
              </a:prstGeom>
              <a:ln w="38100">
                <a:solidFill>
                  <a:srgbClr val="FF660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7430868" y="4005064"/>
                <a:ext cx="1637586" cy="834612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2800" b="1" dirty="0" smtClean="0">
                    <a:solidFill>
                      <a:schemeClr val="tx1"/>
                    </a:solidFill>
                  </a:rPr>
                  <a:t>ESS</a:t>
                </a:r>
              </a:p>
              <a:p>
                <a:pPr algn="ctr"/>
                <a:r>
                  <a:rPr lang="it-IT" sz="2000" b="1" dirty="0" smtClean="0">
                    <a:solidFill>
                      <a:schemeClr val="tx1"/>
                    </a:solidFill>
                  </a:rPr>
                  <a:t>(approval)</a:t>
                </a:r>
                <a:endParaRPr lang="it-IT" sz="20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H="1">
                <a:off x="4915418" y="2863672"/>
                <a:ext cx="127979" cy="2540056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5508104" y="1691164"/>
                <a:ext cx="0" cy="23715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5660504" y="1691164"/>
                <a:ext cx="0" cy="237150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3164621" y="1062140"/>
                <a:ext cx="1232460" cy="667192"/>
                <a:chOff x="3080380" y="2196480"/>
                <a:chExt cx="1232460" cy="667192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3237694" y="2196480"/>
                  <a:ext cx="902258" cy="66719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603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b="1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48" name="Straight Arrow Connector 47"/>
                <p:cNvCxnSpPr/>
                <p:nvPr/>
              </p:nvCxnSpPr>
              <p:spPr>
                <a:xfrm flipV="1">
                  <a:off x="3537892" y="2606293"/>
                  <a:ext cx="355214" cy="176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flipH="1" flipV="1">
                  <a:off x="3491880" y="2709213"/>
                  <a:ext cx="355214" cy="1767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ctangle 49"/>
                <p:cNvSpPr/>
                <p:nvPr/>
              </p:nvSpPr>
              <p:spPr>
                <a:xfrm>
                  <a:off x="3080380" y="2215920"/>
                  <a:ext cx="1232460" cy="386753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2400" b="1" dirty="0" smtClean="0">
                      <a:solidFill>
                        <a:srgbClr val="FF0000"/>
                      </a:solidFill>
                    </a:rPr>
                    <a:t>NCR</a:t>
                  </a:r>
                  <a:endParaRPr lang="it-IT" sz="2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5197203" y="3126680"/>
                <a:ext cx="1301395" cy="1869437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i="1" dirty="0" smtClean="0">
                    <a:solidFill>
                      <a:schemeClr val="bg1"/>
                    </a:solidFill>
                  </a:rPr>
                  <a:t>Documents for full equipped cavity acceptance (for string assembly)</a:t>
                </a:r>
                <a:endParaRPr lang="it-IT" sz="1600" i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2388231" y="4641092"/>
            <a:ext cx="1125883" cy="609497"/>
            <a:chOff x="6461311" y="3708494"/>
            <a:chExt cx="1125883" cy="609497"/>
          </a:xfrm>
        </p:grpSpPr>
        <p:sp>
          <p:nvSpPr>
            <p:cNvPr id="57" name="Oval 56"/>
            <p:cNvSpPr/>
            <p:nvPr/>
          </p:nvSpPr>
          <p:spPr>
            <a:xfrm>
              <a:off x="6605021" y="3708494"/>
              <a:ext cx="824235" cy="60949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0000"/>
                </a:solidFill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6879260" y="4082869"/>
              <a:ext cx="324497" cy="1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6837227" y="4176889"/>
              <a:ext cx="324497" cy="1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6461311" y="3726253"/>
              <a:ext cx="1125883" cy="3533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 smtClean="0">
                  <a:solidFill>
                    <a:srgbClr val="FF0000"/>
                  </a:solidFill>
                </a:rPr>
                <a:t>NCR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4894099" y="3258778"/>
            <a:ext cx="124335" cy="229758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7079582" y="3502822"/>
            <a:ext cx="1125883" cy="609497"/>
            <a:chOff x="6461311" y="3708494"/>
            <a:chExt cx="1125883" cy="609497"/>
          </a:xfrm>
        </p:grpSpPr>
        <p:sp>
          <p:nvSpPr>
            <p:cNvPr id="72" name="Oval 71"/>
            <p:cNvSpPr/>
            <p:nvPr/>
          </p:nvSpPr>
          <p:spPr>
            <a:xfrm>
              <a:off x="6605021" y="3708494"/>
              <a:ext cx="824235" cy="60949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0000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flipV="1">
              <a:off x="6879260" y="4082869"/>
              <a:ext cx="324497" cy="1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 flipV="1">
              <a:off x="6837227" y="4176889"/>
              <a:ext cx="324497" cy="1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6461311" y="3726253"/>
              <a:ext cx="1125883" cy="3533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 smtClean="0">
                  <a:solidFill>
                    <a:srgbClr val="FF0000"/>
                  </a:solidFill>
                </a:rPr>
                <a:t>NCR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5" name="Group 61"/>
          <p:cNvGrpSpPr/>
          <p:nvPr/>
        </p:nvGrpSpPr>
        <p:grpSpPr>
          <a:xfrm>
            <a:off x="3838611" y="3999290"/>
            <a:ext cx="1125883" cy="609497"/>
            <a:chOff x="6461311" y="3708494"/>
            <a:chExt cx="1125883" cy="609497"/>
          </a:xfrm>
        </p:grpSpPr>
        <p:sp>
          <p:nvSpPr>
            <p:cNvPr id="66" name="Oval 56"/>
            <p:cNvSpPr/>
            <p:nvPr/>
          </p:nvSpPr>
          <p:spPr>
            <a:xfrm>
              <a:off x="6605021" y="3708494"/>
              <a:ext cx="824235" cy="60949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03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>
                <a:solidFill>
                  <a:srgbClr val="FF0000"/>
                </a:solidFill>
              </a:endParaRPr>
            </a:p>
          </p:txBody>
        </p:sp>
        <p:cxnSp>
          <p:nvCxnSpPr>
            <p:cNvPr id="67" name="Straight Arrow Connector 58"/>
            <p:cNvCxnSpPr/>
            <p:nvPr/>
          </p:nvCxnSpPr>
          <p:spPr>
            <a:xfrm flipV="1">
              <a:off x="6879260" y="4082869"/>
              <a:ext cx="324497" cy="1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59"/>
            <p:cNvCxnSpPr/>
            <p:nvPr/>
          </p:nvCxnSpPr>
          <p:spPr>
            <a:xfrm flipH="1" flipV="1">
              <a:off x="6837227" y="4176889"/>
              <a:ext cx="324497" cy="161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0"/>
            <p:cNvSpPr/>
            <p:nvPr/>
          </p:nvSpPr>
          <p:spPr>
            <a:xfrm>
              <a:off x="6461311" y="3726253"/>
              <a:ext cx="1125883" cy="35330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b="1" dirty="0" smtClean="0">
                  <a:solidFill>
                    <a:srgbClr val="FF0000"/>
                  </a:solidFill>
                </a:rPr>
                <a:t>NCR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5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Acceptance Levels for the ESS Series Production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graphicFrame>
        <p:nvGraphicFramePr>
          <p:cNvPr id="7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75492"/>
              </p:ext>
            </p:extLst>
          </p:nvPr>
        </p:nvGraphicFramePr>
        <p:xfrm>
          <a:off x="116957" y="1763233"/>
          <a:ext cx="8910085" cy="4597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269"/>
                <a:gridCol w="2638824"/>
                <a:gridCol w="3091163"/>
                <a:gridCol w="2295829"/>
              </a:tblGrid>
              <a:tr h="390142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Level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 err="1"/>
                        <a:t>Cavity</a:t>
                      </a:r>
                      <a:r>
                        <a:rPr lang="it-IT" sz="2000" dirty="0"/>
                        <a:t> status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Needed documents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If Level reached</a:t>
                      </a:r>
                      <a:endParaRPr lang="it-IT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/>
                </a:tc>
              </a:tr>
              <a:tr h="66159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One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/>
                        <a:t>“Naked” cavity after </a:t>
                      </a:r>
                      <a:r>
                        <a:rPr lang="it-IT" sz="1800" dirty="0" smtClean="0"/>
                        <a:t>mechanical fabrication 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 smtClean="0"/>
                        <a:t>Mechanical, RF, vacuum, visual</a:t>
                      </a:r>
                      <a:r>
                        <a:rPr lang="it-IT" sz="1800" baseline="0" dirty="0" smtClean="0"/>
                        <a:t> documents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/>
                        <a:t>Proceed to Level </a:t>
                      </a:r>
                      <a:r>
                        <a:rPr lang="en-US" sz="1800" dirty="0" smtClean="0"/>
                        <a:t>Two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</a:tr>
              <a:tr h="66159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/>
                        <a:t>Two</a:t>
                      </a:r>
                      <a:endParaRPr lang="it-IT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Cavity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before He-tank integration</a:t>
                      </a:r>
                      <a:endParaRPr lang="it-IT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smtClean="0"/>
                        <a:t>Mechanical, RF, vacuum, Treatment documents &amp; tank documents</a:t>
                      </a:r>
                    </a:p>
                  </a:txBody>
                  <a:tcPr marL="36195" marR="36195" marT="17780" marB="1778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 smtClean="0"/>
                        <a:t>Proceed to Level Three</a:t>
                      </a:r>
                      <a:endParaRPr lang="it-IT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/>
                </a:tc>
              </a:tr>
              <a:tr h="97183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 smtClean="0"/>
                        <a:t>Three</a:t>
                      </a:r>
                      <a:endParaRPr lang="it-IT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baseline="0" dirty="0" smtClean="0"/>
                        <a:t>Accessory assembly, </a:t>
                      </a:r>
                      <a:r>
                        <a:rPr lang="it-IT" sz="1800" dirty="0" smtClean="0"/>
                        <a:t>l</a:t>
                      </a:r>
                      <a:r>
                        <a:rPr lang="it-IT" sz="1800" baseline="0" dirty="0" smtClean="0"/>
                        <a:t>ast surface treatments, outer inspection document</a:t>
                      </a: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baseline="0" dirty="0" smtClean="0"/>
                        <a:t>Treatment, vacuum, RF, transfer measurements  documents</a:t>
                      </a:r>
                      <a:endParaRPr lang="it-IT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Integrated cavity ready to be cold RF tested</a:t>
                      </a:r>
                      <a:endParaRPr lang="it-IT" sz="12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83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dirty="0" smtClean="0">
                          <a:solidFill>
                            <a:srgbClr val="9900CC"/>
                          </a:solidFill>
                        </a:rPr>
                        <a:t>Four</a:t>
                      </a:r>
                      <a:endParaRPr lang="it-IT" sz="2000" b="1" dirty="0">
                        <a:solidFill>
                          <a:srgbClr val="99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US" sz="1800" noProof="0" dirty="0" smtClean="0">
                          <a:solidFill>
                            <a:srgbClr val="9900CC"/>
                          </a:solidFill>
                        </a:rPr>
                        <a:t>Cavity cold</a:t>
                      </a:r>
                      <a:r>
                        <a:rPr lang="en-US" sz="1800" baseline="0" noProof="0" dirty="0" smtClean="0">
                          <a:solidFill>
                            <a:srgbClr val="9900CC"/>
                          </a:solidFill>
                        </a:rPr>
                        <a:t> tested</a:t>
                      </a:r>
                      <a:endParaRPr lang="en-US" sz="1800" noProof="0" dirty="0">
                        <a:solidFill>
                          <a:srgbClr val="99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solidFill>
                            <a:srgbClr val="9900CC"/>
                          </a:solidFill>
                        </a:rPr>
                        <a:t>Documents relative to cold</a:t>
                      </a:r>
                      <a:r>
                        <a:rPr lang="it-IT" sz="1800" baseline="0" dirty="0" smtClean="0">
                          <a:solidFill>
                            <a:srgbClr val="9900CC"/>
                          </a:solidFill>
                        </a:rPr>
                        <a:t> test results and in/out checks</a:t>
                      </a:r>
                      <a:endParaRPr lang="it-IT" sz="1800" dirty="0">
                        <a:solidFill>
                          <a:srgbClr val="9900CC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rgbClr val="9900CC"/>
                          </a:solidFill>
                        </a:rPr>
                        <a:t>Cavity can be sent to CEA for string assembly</a:t>
                      </a:r>
                      <a:endParaRPr lang="it-IT" sz="1200" dirty="0" smtClean="0">
                        <a:solidFill>
                          <a:srgbClr val="9900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59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20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Five</a:t>
                      </a:r>
                      <a:endParaRPr lang="it-IT" sz="2000" b="1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Cavity accepted</a:t>
                      </a:r>
                      <a:r>
                        <a:rPr lang="it-IT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for string assembly</a:t>
                      </a:r>
                      <a:endParaRPr lang="it-IT" sz="1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it-IT" sz="180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Documents</a:t>
                      </a:r>
                      <a:r>
                        <a:rPr lang="it-IT" sz="1800" baseline="0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with incoming inspection at CEA</a:t>
                      </a:r>
                      <a:endParaRPr lang="it-IT" sz="18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Cavity final approval</a:t>
                      </a:r>
                    </a:p>
                  </a:txBody>
                  <a:tcPr marL="36195" marR="36195" marT="17780" marB="1778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6583" y="1446720"/>
            <a:ext cx="8857814" cy="5336849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00FF"/>
                </a:solidFill>
              </a:rPr>
              <a:t>Al1 </a:t>
            </a:r>
            <a:r>
              <a:rPr lang="it-IT" sz="3200" dirty="0">
                <a:solidFill>
                  <a:srgbClr val="0000FF"/>
                </a:solidFill>
              </a:rPr>
              <a:t>structure</a:t>
            </a:r>
            <a:r>
              <a:rPr lang="it-IT" sz="3200" dirty="0"/>
              <a:t>:</a:t>
            </a:r>
          </a:p>
          <a:p>
            <a:pPr lvl="1"/>
            <a:r>
              <a:rPr lang="it-IT" sz="2800" dirty="0"/>
              <a:t>Subcomponents (HCs, DBs, EGs) -&gt; IC, PC, etc.</a:t>
            </a:r>
          </a:p>
          <a:p>
            <a:pPr lvl="2"/>
            <a:r>
              <a:rPr lang="it-IT" sz="2600" dirty="0"/>
              <a:t>RF (before/after trimming operation), mechanical (2D+3D), vacuum, </a:t>
            </a:r>
            <a:r>
              <a:rPr lang="it-IT" sz="2600" dirty="0" smtClean="0"/>
              <a:t>visual inspection (EBW)</a:t>
            </a:r>
            <a:endParaRPr lang="it-IT" sz="2600" dirty="0"/>
          </a:p>
          <a:p>
            <a:pPr lvl="1"/>
            <a:r>
              <a:rPr lang="it-IT" sz="2800" dirty="0"/>
              <a:t>Cavity after </a:t>
            </a:r>
            <a:r>
              <a:rPr lang="it-IT" sz="2800" dirty="0" smtClean="0"/>
              <a:t>equatorial EBW</a:t>
            </a:r>
            <a:endParaRPr lang="it-IT" sz="2800" dirty="0"/>
          </a:p>
          <a:p>
            <a:pPr lvl="2"/>
            <a:r>
              <a:rPr lang="it-IT" sz="2600" dirty="0"/>
              <a:t>RF (</a:t>
            </a:r>
            <a:r>
              <a:rPr lang="it-IT" sz="2400" dirty="0"/>
              <a:t>ff &amp; </a:t>
            </a:r>
            <a:r>
              <a:rPr lang="it-IT" sz="2400" dirty="0" smtClean="0"/>
              <a:t>spectrum</a:t>
            </a:r>
            <a:r>
              <a:rPr lang="it-IT" sz="2600" dirty="0" smtClean="0"/>
              <a:t>), </a:t>
            </a:r>
            <a:r>
              <a:rPr lang="it-IT" sz="2600" dirty="0"/>
              <a:t>mechanical (</a:t>
            </a:r>
            <a:r>
              <a:rPr lang="it-IT" sz="2400" dirty="0"/>
              <a:t>runout, etc.</a:t>
            </a:r>
            <a:r>
              <a:rPr lang="it-IT" sz="2600" dirty="0"/>
              <a:t>), vacuum, </a:t>
            </a:r>
            <a:r>
              <a:rPr lang="it-IT" sz="2600" dirty="0" smtClean="0"/>
              <a:t>outer/inner visual inspection (EBW &amp; surface quality)</a:t>
            </a:r>
            <a:endParaRPr lang="it-IT" sz="3400" dirty="0"/>
          </a:p>
          <a:p>
            <a:pPr marL="0" indent="0">
              <a:buNone/>
            </a:pPr>
            <a:endParaRPr lang="it-IT" sz="3200" dirty="0"/>
          </a:p>
          <a:p>
            <a:endParaRPr lang="it-IT" sz="3200" dirty="0" smtClean="0"/>
          </a:p>
          <a:p>
            <a:endParaRPr lang="it-IT" sz="32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the Acceptance Levels: Al1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8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3093" y="1386899"/>
            <a:ext cx="8857814" cy="5336849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00FF"/>
                </a:solidFill>
              </a:rPr>
              <a:t>Al2 </a:t>
            </a:r>
            <a:r>
              <a:rPr lang="it-IT" sz="3200" dirty="0">
                <a:solidFill>
                  <a:srgbClr val="0000FF"/>
                </a:solidFill>
              </a:rPr>
              <a:t>structure</a:t>
            </a:r>
            <a:r>
              <a:rPr lang="it-IT" sz="3200" dirty="0"/>
              <a:t>:</a:t>
            </a:r>
          </a:p>
          <a:p>
            <a:pPr lvl="1"/>
            <a:r>
              <a:rPr lang="it-IT" sz="2800" dirty="0"/>
              <a:t>Cavity </a:t>
            </a:r>
            <a:r>
              <a:rPr lang="it-IT" sz="2800" dirty="0" smtClean="0"/>
              <a:t>treatments (before He-Tank integration)</a:t>
            </a:r>
            <a:endParaRPr lang="it-IT" sz="2800" dirty="0"/>
          </a:p>
          <a:p>
            <a:pPr lvl="2"/>
            <a:r>
              <a:rPr lang="it-IT" sz="2600" dirty="0"/>
              <a:t>bulk </a:t>
            </a:r>
            <a:r>
              <a:rPr lang="it-IT" sz="2600" dirty="0" smtClean="0"/>
              <a:t>BCP, annealing, RF after tuning (</a:t>
            </a:r>
            <a:r>
              <a:rPr lang="it-IT" sz="2400" dirty="0" smtClean="0"/>
              <a:t>ff </a:t>
            </a:r>
            <a:r>
              <a:rPr lang="it-IT" sz="2400" dirty="0"/>
              <a:t>&amp; </a:t>
            </a:r>
            <a:r>
              <a:rPr lang="it-IT" sz="2400" dirty="0" smtClean="0"/>
              <a:t>spectrum)</a:t>
            </a:r>
            <a:r>
              <a:rPr lang="it-IT" sz="2600" dirty="0" smtClean="0"/>
              <a:t>, HPR </a:t>
            </a:r>
            <a:r>
              <a:rPr lang="it-IT" sz="2600" dirty="0"/>
              <a:t>and other rinsing/cleaning </a:t>
            </a:r>
            <a:r>
              <a:rPr lang="it-IT" sz="2600" dirty="0" smtClean="0"/>
              <a:t>steps, vacuum</a:t>
            </a:r>
          </a:p>
          <a:p>
            <a:pPr lvl="1"/>
            <a:r>
              <a:rPr lang="it-IT" sz="2800" dirty="0" smtClean="0"/>
              <a:t>He tank (mechanical)</a:t>
            </a:r>
            <a:endParaRPr lang="it-IT" sz="2800" dirty="0"/>
          </a:p>
          <a:p>
            <a:r>
              <a:rPr lang="it-IT" sz="3200" dirty="0" smtClean="0">
                <a:solidFill>
                  <a:srgbClr val="0000FF"/>
                </a:solidFill>
              </a:rPr>
              <a:t>Al3 </a:t>
            </a:r>
            <a:r>
              <a:rPr lang="it-IT" sz="3200" dirty="0">
                <a:solidFill>
                  <a:srgbClr val="0000FF"/>
                </a:solidFill>
              </a:rPr>
              <a:t>structure</a:t>
            </a:r>
            <a:r>
              <a:rPr lang="it-IT" sz="3200" dirty="0"/>
              <a:t>:</a:t>
            </a:r>
          </a:p>
          <a:p>
            <a:pPr lvl="1"/>
            <a:r>
              <a:rPr lang="it-IT" sz="2800" dirty="0"/>
              <a:t>Cavity treatments </a:t>
            </a:r>
            <a:r>
              <a:rPr lang="it-IT" sz="2800" dirty="0" smtClean="0"/>
              <a:t>(after He-Tank </a:t>
            </a:r>
            <a:r>
              <a:rPr lang="it-IT" sz="2800" dirty="0"/>
              <a:t>integration)</a:t>
            </a:r>
          </a:p>
          <a:p>
            <a:pPr lvl="2"/>
            <a:r>
              <a:rPr lang="it-IT" sz="2600" dirty="0" smtClean="0"/>
              <a:t>final </a:t>
            </a:r>
            <a:r>
              <a:rPr lang="it-IT" sz="2600" dirty="0"/>
              <a:t>BCP, HPR </a:t>
            </a:r>
            <a:r>
              <a:rPr lang="it-IT" sz="2600" dirty="0" smtClean="0"/>
              <a:t>&amp; rinsing/cleaning steps, accessories assembly, RF (</a:t>
            </a:r>
            <a:r>
              <a:rPr lang="it-IT" sz="2400" dirty="0" smtClean="0"/>
              <a:t>spectrum</a:t>
            </a:r>
            <a:r>
              <a:rPr lang="it-IT" sz="2400" dirty="0"/>
              <a:t>)</a:t>
            </a:r>
            <a:r>
              <a:rPr lang="it-IT" sz="2600" dirty="0"/>
              <a:t>, </a:t>
            </a:r>
            <a:r>
              <a:rPr lang="it-IT" sz="2600" dirty="0" smtClean="0"/>
              <a:t>vacuum, transfer measurements, mechanical check</a:t>
            </a:r>
          </a:p>
          <a:p>
            <a:pPr marL="914400" lvl="2" indent="0">
              <a:buNone/>
            </a:pPr>
            <a:endParaRPr lang="it-IT" sz="100" dirty="0" smtClean="0"/>
          </a:p>
          <a:p>
            <a:pPr marL="1366838" lvl="2" indent="-452438">
              <a:buNone/>
            </a:pPr>
            <a:r>
              <a:rPr lang="it-IT" sz="3600" dirty="0" smtClean="0">
                <a:solidFill>
                  <a:srgbClr val="0000FF"/>
                </a:solidFill>
              </a:rPr>
              <a:t>-&gt; </a:t>
            </a:r>
            <a:r>
              <a:rPr lang="it-IT" sz="3600" i="1" dirty="0" smtClean="0">
                <a:solidFill>
                  <a:srgbClr val="0000FF"/>
                </a:solidFill>
              </a:rPr>
              <a:t>Release of cavity shipment for the</a:t>
            </a:r>
            <a:br>
              <a:rPr lang="it-IT" sz="3600" i="1" dirty="0" smtClean="0">
                <a:solidFill>
                  <a:srgbClr val="0000FF"/>
                </a:solidFill>
              </a:rPr>
            </a:br>
            <a:r>
              <a:rPr lang="it-IT" sz="3600" i="1" dirty="0" smtClean="0">
                <a:solidFill>
                  <a:srgbClr val="0000FF"/>
                </a:solidFill>
              </a:rPr>
              <a:t>qualification test (VT)</a:t>
            </a:r>
            <a:endParaRPr lang="it-IT" sz="3600" i="1" dirty="0">
              <a:solidFill>
                <a:srgbClr val="0000FF"/>
              </a:solidFill>
            </a:endParaRPr>
          </a:p>
          <a:p>
            <a:endParaRPr lang="it-IT" sz="3200" dirty="0"/>
          </a:p>
          <a:p>
            <a:endParaRPr lang="it-IT" sz="3200" dirty="0" smtClean="0"/>
          </a:p>
          <a:p>
            <a:endParaRPr lang="it-IT" sz="32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the Acceptance Levels: Al2-Al3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6583" y="1446720"/>
            <a:ext cx="8857814" cy="5336849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00FF"/>
                </a:solidFill>
              </a:rPr>
              <a:t>Al4 </a:t>
            </a:r>
            <a:r>
              <a:rPr lang="it-IT" sz="3200" dirty="0">
                <a:solidFill>
                  <a:srgbClr val="0000FF"/>
                </a:solidFill>
              </a:rPr>
              <a:t>structure</a:t>
            </a:r>
            <a:r>
              <a:rPr lang="it-IT" sz="3200" dirty="0"/>
              <a:t>:</a:t>
            </a:r>
          </a:p>
          <a:p>
            <a:pPr lvl="1"/>
            <a:r>
              <a:rPr lang="it-IT" sz="2800" dirty="0" smtClean="0"/>
              <a:t>Documents with outcoming check at the industry (mechanical check, vacuum, RF, etc.)</a:t>
            </a:r>
          </a:p>
          <a:p>
            <a:pPr lvl="1"/>
            <a:r>
              <a:rPr lang="it-IT" sz="2800" dirty="0" smtClean="0"/>
              <a:t>Incoming inspection at DESY</a:t>
            </a:r>
          </a:p>
          <a:p>
            <a:pPr marL="457200" lvl="1" indent="0">
              <a:buNone/>
            </a:pPr>
            <a:endParaRPr lang="it-IT" sz="400" dirty="0" smtClean="0"/>
          </a:p>
          <a:p>
            <a:pPr marL="914400" lvl="2" indent="0">
              <a:buNone/>
            </a:pPr>
            <a:r>
              <a:rPr lang="it-IT" sz="2600" i="1" dirty="0">
                <a:solidFill>
                  <a:srgbClr val="0000FF"/>
                </a:solidFill>
              </a:rPr>
              <a:t>a</a:t>
            </a:r>
            <a:r>
              <a:rPr lang="it-IT" sz="2600" i="1" dirty="0" smtClean="0">
                <a:solidFill>
                  <a:srgbClr val="0000FF"/>
                </a:solidFill>
              </a:rPr>
              <a:t>nd documents produced at the qualification LAB (DESY)</a:t>
            </a:r>
          </a:p>
          <a:p>
            <a:pPr marL="914400" lvl="2" indent="0">
              <a:buNone/>
            </a:pPr>
            <a:endParaRPr lang="it-IT" sz="400" i="1" dirty="0" smtClean="0">
              <a:solidFill>
                <a:srgbClr val="0000FF"/>
              </a:solidFill>
            </a:endParaRPr>
          </a:p>
          <a:p>
            <a:pPr lvl="1"/>
            <a:r>
              <a:rPr lang="it-IT" sz="2800" dirty="0" smtClean="0"/>
              <a:t>Result of cold RF test</a:t>
            </a:r>
          </a:p>
          <a:p>
            <a:pPr lvl="1"/>
            <a:r>
              <a:rPr lang="it-IT" sz="2800" dirty="0" smtClean="0"/>
              <a:t>Outcoming inspection after test operaton</a:t>
            </a:r>
            <a:br>
              <a:rPr lang="it-IT" sz="2800" dirty="0" smtClean="0"/>
            </a:br>
            <a:r>
              <a:rPr lang="it-IT" sz="2800" dirty="0" smtClean="0"/>
              <a:t>(vacuum, RF, etc.)</a:t>
            </a:r>
            <a:endParaRPr lang="it-IT" sz="2800" dirty="0"/>
          </a:p>
          <a:p>
            <a:pPr marL="0" lvl="2" indent="0">
              <a:spcBef>
                <a:spcPts val="1000"/>
              </a:spcBef>
              <a:buNone/>
            </a:pPr>
            <a:endParaRPr lang="it-IT" sz="700" dirty="0" smtClean="0">
              <a:solidFill>
                <a:srgbClr val="0000FF"/>
              </a:solidFill>
            </a:endParaRPr>
          </a:p>
          <a:p>
            <a:pPr marL="1346200" lvl="2" indent="-452438">
              <a:spcBef>
                <a:spcPts val="1000"/>
              </a:spcBef>
              <a:buNone/>
            </a:pPr>
            <a:r>
              <a:rPr lang="it-IT" sz="3600" dirty="0" smtClean="0">
                <a:solidFill>
                  <a:srgbClr val="0000FF"/>
                </a:solidFill>
              </a:rPr>
              <a:t>-&gt; </a:t>
            </a:r>
            <a:r>
              <a:rPr lang="it-IT" sz="3600" i="1" dirty="0">
                <a:solidFill>
                  <a:srgbClr val="0000FF"/>
                </a:solidFill>
              </a:rPr>
              <a:t>Release of cavity shipment </a:t>
            </a:r>
            <a:r>
              <a:rPr lang="it-IT" sz="3600" i="1" dirty="0" smtClean="0">
                <a:solidFill>
                  <a:srgbClr val="0000FF"/>
                </a:solidFill>
              </a:rPr>
              <a:t>to CEA</a:t>
            </a:r>
            <a:br>
              <a:rPr lang="it-IT" sz="3600" i="1" dirty="0" smtClean="0">
                <a:solidFill>
                  <a:srgbClr val="0000FF"/>
                </a:solidFill>
              </a:rPr>
            </a:br>
            <a:r>
              <a:rPr lang="it-IT" sz="3600" i="1" dirty="0" smtClean="0">
                <a:solidFill>
                  <a:srgbClr val="0000FF"/>
                </a:solidFill>
              </a:rPr>
              <a:t>for string assembly operation</a:t>
            </a:r>
            <a:endParaRPr lang="it-IT" sz="36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sz="3200" dirty="0"/>
          </a:p>
          <a:p>
            <a:endParaRPr lang="it-IT" sz="3200" dirty="0" smtClean="0"/>
          </a:p>
          <a:p>
            <a:endParaRPr lang="it-IT" sz="32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the Acceptance Levels: Al4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6583" y="1446720"/>
            <a:ext cx="8857814" cy="5336849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00FF"/>
                </a:solidFill>
              </a:rPr>
              <a:t>Al5 </a:t>
            </a:r>
            <a:r>
              <a:rPr lang="it-IT" sz="3200" dirty="0">
                <a:solidFill>
                  <a:srgbClr val="0000FF"/>
                </a:solidFill>
              </a:rPr>
              <a:t>structure</a:t>
            </a:r>
            <a:r>
              <a:rPr lang="it-IT" sz="3200" dirty="0"/>
              <a:t>:</a:t>
            </a:r>
          </a:p>
          <a:p>
            <a:pPr lvl="1"/>
            <a:r>
              <a:rPr lang="it-IT" sz="2800" dirty="0" smtClean="0"/>
              <a:t>Result of cold RF test</a:t>
            </a:r>
          </a:p>
          <a:p>
            <a:pPr lvl="1"/>
            <a:r>
              <a:rPr lang="it-IT" sz="2800" dirty="0" smtClean="0"/>
              <a:t>Outcoming inspection after test operaton (vacuum, RF, etc.)</a:t>
            </a:r>
          </a:p>
          <a:p>
            <a:pPr lvl="1"/>
            <a:r>
              <a:rPr lang="it-IT" sz="2800" dirty="0" smtClean="0"/>
              <a:t>All other documents needed for the check of interfaces compatibility</a:t>
            </a:r>
          </a:p>
          <a:p>
            <a:pPr marL="457200" lvl="1" indent="0">
              <a:buNone/>
            </a:pPr>
            <a:endParaRPr lang="it-IT" sz="400" dirty="0" smtClean="0"/>
          </a:p>
          <a:p>
            <a:pPr marL="914400" lvl="2" indent="0">
              <a:buNone/>
            </a:pPr>
            <a:r>
              <a:rPr lang="it-IT" sz="2600" i="1" dirty="0">
                <a:solidFill>
                  <a:srgbClr val="0000FF"/>
                </a:solidFill>
              </a:rPr>
              <a:t>and documents produced at </a:t>
            </a:r>
            <a:r>
              <a:rPr lang="it-IT" sz="2600" i="1" dirty="0" smtClean="0">
                <a:solidFill>
                  <a:srgbClr val="0000FF"/>
                </a:solidFill>
              </a:rPr>
              <a:t>CEA</a:t>
            </a:r>
          </a:p>
          <a:p>
            <a:pPr marL="914400" lvl="2" indent="0">
              <a:buNone/>
            </a:pPr>
            <a:endParaRPr lang="it-IT" sz="400" dirty="0" smtClean="0"/>
          </a:p>
          <a:p>
            <a:pPr lvl="1"/>
            <a:r>
              <a:rPr lang="it-IT" sz="2800" dirty="0" smtClean="0"/>
              <a:t>Incoming inspection at CEA (RF, check of mechanical interferences, etc.) </a:t>
            </a:r>
            <a:endParaRPr lang="it-IT" sz="2800" dirty="0"/>
          </a:p>
          <a:p>
            <a:pPr marL="0" lvl="2" indent="0">
              <a:spcBef>
                <a:spcPts val="1000"/>
              </a:spcBef>
              <a:buNone/>
            </a:pPr>
            <a:endParaRPr lang="it-IT" sz="700" dirty="0" smtClean="0">
              <a:solidFill>
                <a:srgbClr val="0000FF"/>
              </a:solidFill>
            </a:endParaRPr>
          </a:p>
          <a:p>
            <a:pPr marL="2260600" lvl="4" indent="-452438">
              <a:spcBef>
                <a:spcPts val="1000"/>
              </a:spcBef>
              <a:buNone/>
            </a:pPr>
            <a:r>
              <a:rPr lang="it-IT" sz="3600" dirty="0" smtClean="0">
                <a:solidFill>
                  <a:srgbClr val="0000FF"/>
                </a:solidFill>
              </a:rPr>
              <a:t>-&gt; </a:t>
            </a:r>
            <a:r>
              <a:rPr lang="it-IT" sz="3600" i="1" dirty="0" smtClean="0">
                <a:solidFill>
                  <a:srgbClr val="0000FF"/>
                </a:solidFill>
              </a:rPr>
              <a:t>Final release </a:t>
            </a:r>
            <a:r>
              <a:rPr lang="it-IT" sz="3600" i="1" dirty="0">
                <a:solidFill>
                  <a:srgbClr val="0000FF"/>
                </a:solidFill>
              </a:rPr>
              <a:t>of </a:t>
            </a:r>
            <a:r>
              <a:rPr lang="it-IT" sz="3600" i="1" dirty="0" smtClean="0">
                <a:solidFill>
                  <a:srgbClr val="0000FF"/>
                </a:solidFill>
              </a:rPr>
              <a:t>cavity</a:t>
            </a:r>
            <a:endParaRPr lang="it-IT" sz="3600" dirty="0"/>
          </a:p>
          <a:p>
            <a:endParaRPr lang="it-IT" sz="3200" dirty="0" smtClean="0"/>
          </a:p>
          <a:p>
            <a:endParaRPr lang="it-IT" sz="32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the Acceptance Levels: Al5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6583" y="1446720"/>
            <a:ext cx="8857814" cy="53368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We are going to use </a:t>
            </a:r>
            <a:r>
              <a:rPr lang="en-US" sz="3200" dirty="0" smtClean="0">
                <a:solidFill>
                  <a:srgbClr val="0000FF"/>
                </a:solidFill>
              </a:rPr>
              <a:t>Alfresco</a:t>
            </a:r>
            <a:r>
              <a:rPr lang="en-US" sz="3200" dirty="0" smtClean="0"/>
              <a:t> (INFN CNAF) as document repository</a:t>
            </a:r>
            <a:endParaRPr lang="en-US" sz="4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Market survey started </a:t>
            </a:r>
            <a:r>
              <a:rPr lang="en-US" sz="3200" dirty="0" smtClean="0"/>
              <a:t>for</a:t>
            </a:r>
            <a:r>
              <a:rPr lang="it-IT" sz="3200" dirty="0" smtClean="0"/>
              <a:t>:</a:t>
            </a:r>
          </a:p>
          <a:p>
            <a:pPr marL="455613"/>
            <a:r>
              <a:rPr lang="en-US" sz="3200" dirty="0" smtClean="0"/>
              <a:t>Alfresco Client front </a:t>
            </a:r>
            <a:r>
              <a:rPr lang="it-IT" sz="3200" dirty="0" smtClean="0"/>
              <a:t>end (</a:t>
            </a:r>
            <a:r>
              <a:rPr lang="en-US" sz="3200" dirty="0" smtClean="0">
                <a:solidFill>
                  <a:srgbClr val="0000FF"/>
                </a:solidFill>
              </a:rPr>
              <a:t>data management system, workflow definition, web interface, …</a:t>
            </a:r>
            <a:r>
              <a:rPr lang="en-US" sz="3200" dirty="0" smtClean="0"/>
              <a:t>)</a:t>
            </a:r>
          </a:p>
          <a:p>
            <a:pPr marL="455613"/>
            <a:r>
              <a:rPr lang="it-IT" sz="3200" dirty="0" smtClean="0">
                <a:solidFill>
                  <a:srgbClr val="0000FF"/>
                </a:solidFill>
              </a:rPr>
              <a:t>Database  and tools </a:t>
            </a:r>
            <a:r>
              <a:rPr lang="it-IT" sz="3200" dirty="0" smtClean="0"/>
              <a:t>for statistical analysis</a:t>
            </a:r>
          </a:p>
          <a:p>
            <a:pPr marL="227013" indent="0">
              <a:buNone/>
            </a:pPr>
            <a:endParaRPr lang="it-IT" sz="1000" dirty="0" smtClean="0"/>
          </a:p>
          <a:p>
            <a:pPr marL="1341438" indent="-442913">
              <a:buNone/>
            </a:pPr>
            <a:r>
              <a:rPr lang="it-IT" sz="3600" i="1" dirty="0" smtClean="0">
                <a:solidFill>
                  <a:srgbClr val="0000FF"/>
                </a:solidFill>
              </a:rPr>
              <a:t>-&gt; Evaluation of proposed solutions</a:t>
            </a:r>
            <a:br>
              <a:rPr lang="it-IT" sz="3600" i="1" dirty="0" smtClean="0">
                <a:solidFill>
                  <a:srgbClr val="0000FF"/>
                </a:solidFill>
              </a:rPr>
            </a:br>
            <a:r>
              <a:rPr lang="it-IT" sz="3600" i="1" dirty="0" smtClean="0">
                <a:solidFill>
                  <a:srgbClr val="0000FF"/>
                </a:solidFill>
              </a:rPr>
              <a:t>and offers is now underway</a:t>
            </a:r>
            <a:endParaRPr lang="it-IT" sz="3600" dirty="0"/>
          </a:p>
          <a:p>
            <a:pPr>
              <a:buNone/>
            </a:pPr>
            <a:endParaRPr lang="it-IT" sz="32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the managing system at LASA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 documents structure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27232" y="2483841"/>
            <a:ext cx="3416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 each cavity: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5 folders contaning documents for the relative Acceptance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1 folder contaning NCR occurred for the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1 folder with retreatments done after the VT test (if done)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2 folders containing approval documents (release from INFN or from ESS/INFN)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21266" y="1365844"/>
            <a:ext cx="9750052" cy="4488497"/>
            <a:chOff x="85064" y="1365844"/>
            <a:chExt cx="9058936" cy="3959782"/>
          </a:xfrm>
        </p:grpSpPr>
        <p:sp>
          <p:nvSpPr>
            <p:cNvPr id="7" name="TextBox 6"/>
            <p:cNvSpPr txBox="1"/>
            <p:nvPr/>
          </p:nvSpPr>
          <p:spPr>
            <a:xfrm>
              <a:off x="85064" y="1365844"/>
              <a:ext cx="9058936" cy="582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INFN Document Managing </a:t>
              </a:r>
              <a:r>
                <a:rPr lang="it-IT" sz="2400" b="1" dirty="0" smtClean="0"/>
                <a:t>(example: CAVxxx)</a:t>
              </a:r>
              <a:endParaRPr lang="it-IT" sz="2400" b="1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59740" y="2310151"/>
              <a:ext cx="2457198" cy="2714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CAVxxx Al1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Elbow Connector 9"/>
            <p:cNvCxnSpPr>
              <a:stCxn id="18" idx="3"/>
              <a:endCxn id="9" idx="1"/>
            </p:cNvCxnSpPr>
            <p:nvPr/>
          </p:nvCxnSpPr>
          <p:spPr>
            <a:xfrm flipV="1">
              <a:off x="2032519" y="2445879"/>
              <a:ext cx="727220" cy="128408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91568" y="2096988"/>
              <a:ext cx="1412924" cy="8560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 smtClean="0">
                  <a:solidFill>
                    <a:schemeClr val="tx1"/>
                  </a:solidFill>
                </a:rPr>
                <a:t>ESS Cavities</a:t>
              </a:r>
              <a:endParaRPr lang="it-IT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0485" y="3094870"/>
              <a:ext cx="1412924" cy="28535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Cavity 001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9597" y="4006475"/>
              <a:ext cx="1412924" cy="28535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err="1" smtClean="0">
                  <a:solidFill>
                    <a:schemeClr val="tx1"/>
                  </a:solidFill>
                </a:rPr>
                <a:t>Cavity</a:t>
              </a:r>
              <a:r>
                <a:rPr lang="it-IT" sz="1600" dirty="0" smtClean="0">
                  <a:solidFill>
                    <a:schemeClr val="tx1"/>
                  </a:solidFill>
                </a:rPr>
                <a:t> 036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Connector 13"/>
            <p:cNvCxnSpPr>
              <a:stCxn id="18" idx="0"/>
              <a:endCxn id="12" idx="2"/>
            </p:cNvCxnSpPr>
            <p:nvPr/>
          </p:nvCxnSpPr>
          <p:spPr>
            <a:xfrm flipV="1">
              <a:off x="1326058" y="3380223"/>
              <a:ext cx="890" cy="20706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endCxn id="12" idx="1"/>
            </p:cNvCxnSpPr>
            <p:nvPr/>
          </p:nvCxnSpPr>
          <p:spPr>
            <a:xfrm>
              <a:off x="231973" y="2951749"/>
              <a:ext cx="388513" cy="29940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endCxn id="13" idx="1"/>
            </p:cNvCxnSpPr>
            <p:nvPr/>
          </p:nvCxnSpPr>
          <p:spPr>
            <a:xfrm rot="16200000" flipH="1">
              <a:off x="-69103" y="3451386"/>
              <a:ext cx="1196108" cy="199423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/>
            <p:nvPr/>
          </p:nvCxnSpPr>
          <p:spPr>
            <a:xfrm rot="16200000" flipH="1">
              <a:off x="132488" y="3249806"/>
              <a:ext cx="784719" cy="189497"/>
            </a:xfrm>
            <a:prstGeom prst="bentConnector3">
              <a:avLst>
                <a:gd name="adj1" fmla="val 9986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619596" y="3587289"/>
              <a:ext cx="1412924" cy="28535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dirty="0" smtClean="0">
                  <a:solidFill>
                    <a:schemeClr val="tx1"/>
                  </a:solidFill>
                </a:rPr>
                <a:t>Cavity xxx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8" idx="2"/>
            </p:cNvCxnSpPr>
            <p:nvPr/>
          </p:nvCxnSpPr>
          <p:spPr>
            <a:xfrm flipH="1" flipV="1">
              <a:off x="1326058" y="3865949"/>
              <a:ext cx="1" cy="14721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759741" y="2666842"/>
              <a:ext cx="2457197" cy="2714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CAVxxx Al2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59741" y="3023532"/>
              <a:ext cx="2457197" cy="2714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CAVxxx Al3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59741" y="3827525"/>
              <a:ext cx="2457197" cy="2714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CAVxxx Al4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59741" y="4184217"/>
              <a:ext cx="2457197" cy="2714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CAVxxx retreatment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Elbow Connector 23"/>
            <p:cNvCxnSpPr>
              <a:stCxn id="18" idx="3"/>
              <a:endCxn id="20" idx="1"/>
            </p:cNvCxnSpPr>
            <p:nvPr/>
          </p:nvCxnSpPr>
          <p:spPr>
            <a:xfrm flipV="1">
              <a:off x="2032519" y="2802570"/>
              <a:ext cx="727221" cy="92739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>
              <a:stCxn id="18" idx="3"/>
              <a:endCxn id="21" idx="1"/>
            </p:cNvCxnSpPr>
            <p:nvPr/>
          </p:nvCxnSpPr>
          <p:spPr>
            <a:xfrm flipV="1">
              <a:off x="2032519" y="3159261"/>
              <a:ext cx="727221" cy="57070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18" idx="3"/>
              <a:endCxn id="22" idx="1"/>
            </p:cNvCxnSpPr>
            <p:nvPr/>
          </p:nvCxnSpPr>
          <p:spPr>
            <a:xfrm>
              <a:off x="2032520" y="3729965"/>
              <a:ext cx="727221" cy="23328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/>
            <p:cNvCxnSpPr>
              <a:stCxn id="18" idx="3"/>
              <a:endCxn id="23" idx="1"/>
            </p:cNvCxnSpPr>
            <p:nvPr/>
          </p:nvCxnSpPr>
          <p:spPr>
            <a:xfrm>
              <a:off x="2032520" y="3729965"/>
              <a:ext cx="727221" cy="58998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759741" y="4540908"/>
              <a:ext cx="2457197" cy="2714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CAVxxx NCR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Elbow Connector 28"/>
            <p:cNvCxnSpPr>
              <a:stCxn id="18" idx="3"/>
              <a:endCxn id="28" idx="1"/>
            </p:cNvCxnSpPr>
            <p:nvPr/>
          </p:nvCxnSpPr>
          <p:spPr>
            <a:xfrm>
              <a:off x="2032520" y="3729965"/>
              <a:ext cx="727221" cy="94667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768909" y="3382376"/>
              <a:ext cx="2448030" cy="38489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err="1" smtClean="0">
                  <a:solidFill>
                    <a:schemeClr val="tx1"/>
                  </a:solidFill>
                </a:rPr>
                <a:t>CAVxxx</a:t>
              </a:r>
              <a:r>
                <a:rPr lang="it-IT" sz="1400" dirty="0" smtClean="0">
                  <a:solidFill>
                    <a:schemeClr val="tx1"/>
                  </a:solidFill>
                </a:rPr>
                <a:t> INFN 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Cavity</a:t>
              </a:r>
              <a:r>
                <a:rPr lang="it-IT" sz="1400" dirty="0" smtClean="0">
                  <a:solidFill>
                    <a:schemeClr val="tx1"/>
                  </a:solidFill>
                </a:rPr>
                <a:t> </a:t>
              </a:r>
              <a:r>
                <a:rPr lang="it-IT" sz="1400" dirty="0" err="1" smtClean="0">
                  <a:solidFill>
                    <a:schemeClr val="tx1"/>
                  </a:solidFill>
                </a:rPr>
                <a:t>Acceptance</a:t>
              </a:r>
              <a:r>
                <a:rPr lang="it-IT" sz="1400" dirty="0" smtClean="0">
                  <a:solidFill>
                    <a:schemeClr val="tx1"/>
                  </a:solidFill>
                </a:rPr>
                <a:t> 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Elbow Connector 30"/>
            <p:cNvCxnSpPr>
              <a:stCxn id="18" idx="3"/>
              <a:endCxn id="30" idx="1"/>
            </p:cNvCxnSpPr>
            <p:nvPr/>
          </p:nvCxnSpPr>
          <p:spPr>
            <a:xfrm flipV="1">
              <a:off x="2032520" y="3574822"/>
              <a:ext cx="736389" cy="15514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201"/>
            <p:cNvSpPr/>
            <p:nvPr/>
          </p:nvSpPr>
          <p:spPr>
            <a:xfrm>
              <a:off x="2771176" y="4897597"/>
              <a:ext cx="2445762" cy="4280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 smtClean="0">
                  <a:solidFill>
                    <a:schemeClr val="tx1"/>
                  </a:solidFill>
                </a:rPr>
                <a:t>CAVxxx Al5</a:t>
              </a:r>
              <a:br>
                <a:rPr lang="it-IT" sz="1400" dirty="0" smtClean="0">
                  <a:solidFill>
                    <a:schemeClr val="tx1"/>
                  </a:solidFill>
                </a:rPr>
              </a:br>
              <a:r>
                <a:rPr lang="it-IT" sz="1400" dirty="0" smtClean="0">
                  <a:solidFill>
                    <a:schemeClr val="tx1"/>
                  </a:solidFill>
                </a:rPr>
                <a:t>CAVxxx ESS Acceptance</a:t>
              </a:r>
              <a:endParaRPr lang="it-IT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Elbow Connector 212"/>
            <p:cNvCxnSpPr>
              <a:stCxn id="18" idx="3"/>
              <a:endCxn id="33" idx="1"/>
            </p:cNvCxnSpPr>
            <p:nvPr/>
          </p:nvCxnSpPr>
          <p:spPr>
            <a:xfrm>
              <a:off x="2032520" y="3729965"/>
              <a:ext cx="738656" cy="138164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530186" y="1891719"/>
              <a:ext cx="3171898" cy="271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/>
                <a:t>Family of folders associated to the cavity </a:t>
              </a:r>
              <a:endParaRPr lang="it-IT" sz="1400" dirty="0"/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7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Al1-Al3 acceptance flow</a:t>
            </a:r>
            <a:br>
              <a:rPr lang="it-IT" dirty="0" smtClean="0"/>
            </a:br>
            <a:r>
              <a:rPr lang="it-IT" dirty="0" smtClean="0"/>
              <a:t>(example: OK)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Laura Monaco, INFN LASA.</a:t>
            </a:r>
          </a:p>
          <a:p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8059928" y="3642634"/>
            <a:ext cx="10848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NCR avalilable to all INFN experts </a:t>
            </a:r>
            <a:br>
              <a:rPr lang="it-IT" sz="1100" dirty="0" smtClean="0"/>
            </a:br>
            <a:r>
              <a:rPr lang="it-IT" sz="1100" dirty="0" smtClean="0"/>
              <a:t>(to be used during check of documents)</a:t>
            </a:r>
            <a:endParaRPr lang="it-IT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-21075" y="1452785"/>
            <a:ext cx="9165075" cy="5405215"/>
            <a:chOff x="-21075" y="1452785"/>
            <a:chExt cx="9165075" cy="5405215"/>
          </a:xfrm>
        </p:grpSpPr>
        <p:sp>
          <p:nvSpPr>
            <p:cNvPr id="2" name="Rectangle 1"/>
            <p:cNvSpPr/>
            <p:nvPr/>
          </p:nvSpPr>
          <p:spPr>
            <a:xfrm>
              <a:off x="0" y="1452785"/>
              <a:ext cx="9144000" cy="5405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-21075" y="1460403"/>
              <a:ext cx="9116437" cy="5318985"/>
              <a:chOff x="-21075" y="1460403"/>
              <a:chExt cx="9116437" cy="5318985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9456" y="1484455"/>
                <a:ext cx="9075906" cy="52657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112" name="Group 111"/>
              <p:cNvGrpSpPr>
                <a:grpSpLocks noChangeAspect="1"/>
              </p:cNvGrpSpPr>
              <p:nvPr/>
            </p:nvGrpSpPr>
            <p:grpSpPr>
              <a:xfrm>
                <a:off x="-21075" y="1460403"/>
                <a:ext cx="8966118" cy="5318985"/>
                <a:chOff x="0" y="577865"/>
                <a:chExt cx="8966118" cy="5318985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284983" y="689203"/>
                  <a:ext cx="12842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 smtClean="0"/>
                    <a:t>INDUSTRY</a:t>
                  </a:r>
                  <a:endParaRPr lang="it-IT" sz="2000" b="1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90545" y="1188923"/>
                  <a:ext cx="1673143" cy="79900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200" dirty="0" smtClean="0">
                      <a:solidFill>
                        <a:schemeClr val="tx1"/>
                      </a:solidFill>
                    </a:rPr>
                    <a:t>Production Steps up to Alyy level</a:t>
                  </a:r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15" name="Elbow Connector 114"/>
                <p:cNvCxnSpPr>
                  <a:stCxn id="114" idx="2"/>
                  <a:endCxn id="133" idx="1"/>
                </p:cNvCxnSpPr>
                <p:nvPr/>
              </p:nvCxnSpPr>
              <p:spPr>
                <a:xfrm rot="5400000" flipH="1" flipV="1">
                  <a:off x="2097634" y="-50361"/>
                  <a:ext cx="867769" cy="3208804"/>
                </a:xfrm>
                <a:prstGeom prst="bentConnector4">
                  <a:avLst>
                    <a:gd name="adj1" fmla="val -26343"/>
                    <a:gd name="adj2" fmla="val 33981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0545" y="2131941"/>
                  <a:ext cx="188916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2195736" y="577865"/>
                  <a:ext cx="0" cy="531898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" name="TextBox 117"/>
                <p:cNvSpPr txBox="1"/>
                <p:nvPr/>
              </p:nvSpPr>
              <p:spPr>
                <a:xfrm>
                  <a:off x="5578410" y="601917"/>
                  <a:ext cx="128426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2000" b="1" dirty="0" smtClean="0"/>
                    <a:t>INFN</a:t>
                  </a:r>
                  <a:endParaRPr lang="it-IT" sz="2000" b="1" dirty="0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0" y="2217998"/>
                  <a:ext cx="2195736" cy="969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 smtClean="0"/>
                    <a:t>Documents to be shipped (from Industry to INFN):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it-IT" sz="1100" dirty="0" smtClean="0"/>
                    <a:t>All documents relative to steps done in Alyy level (xlsx, doc, pdf)</a:t>
                  </a:r>
                  <a:endParaRPr lang="it-IT" sz="1100" dirty="0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2311885" y="690958"/>
                  <a:ext cx="17119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dirty="0" smtClean="0"/>
                    <a:t>Cavity Alyy folder creation</a:t>
                  </a:r>
                  <a:endParaRPr lang="it-IT" sz="1200" dirty="0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2280421" y="1103136"/>
                  <a:ext cx="1872207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100" dirty="0" smtClean="0"/>
                    <a:t>Basic check of docs: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it-IT" sz="1100" dirty="0" smtClean="0"/>
                    <a:t>Cavity name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it-IT" sz="1100" dirty="0" smtClean="0"/>
                    <a:t>Document name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it-IT" sz="1100" b="1" i="1" dirty="0" smtClean="0"/>
                    <a:t>Check with respect to cavity composition HCP doc (Al1 only)</a:t>
                  </a:r>
                  <a:endParaRPr lang="it-IT" sz="1100" b="1" i="1" dirty="0"/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2277526" y="2279612"/>
                  <a:ext cx="193758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it-IT" sz="1100" dirty="0" smtClean="0"/>
                    <a:t>Expert advices with e-mail</a:t>
                  </a:r>
                </a:p>
              </p:txBody>
            </p:sp>
            <p:grpSp>
              <p:nvGrpSpPr>
                <p:cNvPr id="123" name="Group 122"/>
                <p:cNvGrpSpPr/>
                <p:nvPr/>
              </p:nvGrpSpPr>
              <p:grpSpPr>
                <a:xfrm>
                  <a:off x="1763688" y="983154"/>
                  <a:ext cx="7181355" cy="4884512"/>
                  <a:chOff x="2127759" y="346684"/>
                  <a:chExt cx="7181355" cy="4884512"/>
                </a:xfrm>
              </p:grpSpPr>
              <p:sp>
                <p:nvSpPr>
                  <p:cNvPr id="133" name="Rectangle 132"/>
                  <p:cNvSpPr/>
                  <p:nvPr/>
                </p:nvSpPr>
                <p:spPr>
                  <a:xfrm>
                    <a:off x="4499992" y="346684"/>
                    <a:ext cx="3888432" cy="27400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400" dirty="0" smtClean="0">
                        <a:solidFill>
                          <a:schemeClr val="tx1"/>
                        </a:solidFill>
                      </a:rPr>
                      <a:t>Folder CAVxxx Alyy</a:t>
                    </a:r>
                    <a:endParaRPr lang="it-IT" sz="14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34" name="Straight Arrow Connector 133"/>
                  <p:cNvCxnSpPr>
                    <a:stCxn id="133" idx="2"/>
                  </p:cNvCxnSpPr>
                  <p:nvPr/>
                </p:nvCxnSpPr>
                <p:spPr>
                  <a:xfrm>
                    <a:off x="6444208" y="620688"/>
                    <a:ext cx="0" cy="36004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Arrow Connector 134"/>
                  <p:cNvCxnSpPr/>
                  <p:nvPr/>
                </p:nvCxnSpPr>
                <p:spPr>
                  <a:xfrm>
                    <a:off x="5004048" y="980728"/>
                    <a:ext cx="3168354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6445001" y="569875"/>
                    <a:ext cx="286411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it-IT" sz="1200" dirty="0" smtClean="0"/>
                      <a:t>Documents arrenged in subfolder</a:t>
                    </a:r>
                    <a:br>
                      <a:rPr lang="it-IT" sz="1200" dirty="0" smtClean="0"/>
                    </a:br>
                    <a:r>
                      <a:rPr lang="it-IT" sz="1200" dirty="0" smtClean="0"/>
                      <a:t>(criteria: filename)</a:t>
                    </a:r>
                    <a:endParaRPr lang="it-IT" sz="1200" dirty="0"/>
                  </a:p>
                </p:txBody>
              </p:sp>
              <p:cxnSp>
                <p:nvCxnSpPr>
                  <p:cNvPr id="137" name="Straight Arrow Connector 136"/>
                  <p:cNvCxnSpPr/>
                  <p:nvPr/>
                </p:nvCxnSpPr>
                <p:spPr>
                  <a:xfrm>
                    <a:off x="5010625" y="980728"/>
                    <a:ext cx="0" cy="28803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4644008" y="1274792"/>
                    <a:ext cx="720080" cy="71404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Family A</a:t>
                    </a:r>
                    <a:endParaRPr lang="it-IT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5436096" y="1273094"/>
                    <a:ext cx="720080" cy="71574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Family B</a:t>
                    </a:r>
                    <a:endParaRPr lang="it-IT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6222245" y="1274792"/>
                    <a:ext cx="720080" cy="71404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Family C</a:t>
                    </a:r>
                    <a:endParaRPr lang="it-IT" sz="12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7020272" y="1274792"/>
                    <a:ext cx="720080" cy="71404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200" dirty="0">
                        <a:solidFill>
                          <a:schemeClr val="tx1"/>
                        </a:solidFill>
                      </a:rPr>
                      <a:t>Family </a:t>
                    </a:r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D</a:t>
                    </a:r>
                    <a:endParaRPr lang="it-IT" sz="12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42" name="Straight Arrow Connector 141"/>
                  <p:cNvCxnSpPr/>
                  <p:nvPr/>
                </p:nvCxnSpPr>
                <p:spPr>
                  <a:xfrm>
                    <a:off x="5796136" y="980728"/>
                    <a:ext cx="0" cy="28803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Arrow Connector 142"/>
                  <p:cNvCxnSpPr/>
                  <p:nvPr/>
                </p:nvCxnSpPr>
                <p:spPr>
                  <a:xfrm>
                    <a:off x="6588224" y="980728"/>
                    <a:ext cx="0" cy="28803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Arrow Connector 143"/>
                  <p:cNvCxnSpPr/>
                  <p:nvPr/>
                </p:nvCxnSpPr>
                <p:spPr>
                  <a:xfrm>
                    <a:off x="7380312" y="980728"/>
                    <a:ext cx="0" cy="28803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Arrow Connector 144"/>
                  <p:cNvCxnSpPr/>
                  <p:nvPr/>
                </p:nvCxnSpPr>
                <p:spPr>
                  <a:xfrm>
                    <a:off x="8172400" y="989112"/>
                    <a:ext cx="0" cy="28803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7812359" y="1274792"/>
                    <a:ext cx="1156159" cy="71404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900" dirty="0" smtClean="0">
                        <a:solidFill>
                          <a:schemeClr val="tx1"/>
                        </a:solidFill>
                      </a:rPr>
                      <a:t>Request to have completed Alyy &amp; request to go on with next level (Alyy+1)</a:t>
                    </a:r>
                    <a:endParaRPr lang="it-IT" sz="9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47" name="Straight Arrow Connector 146"/>
                  <p:cNvCxnSpPr/>
                  <p:nvPr/>
                </p:nvCxnSpPr>
                <p:spPr>
                  <a:xfrm>
                    <a:off x="5010625" y="1988840"/>
                    <a:ext cx="0" cy="28803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Straight Arrow Connector 147"/>
                  <p:cNvCxnSpPr/>
                  <p:nvPr/>
                </p:nvCxnSpPr>
                <p:spPr>
                  <a:xfrm>
                    <a:off x="5796136" y="1988840"/>
                    <a:ext cx="0" cy="28803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Arrow Connector 148"/>
                  <p:cNvCxnSpPr/>
                  <p:nvPr/>
                </p:nvCxnSpPr>
                <p:spPr>
                  <a:xfrm>
                    <a:off x="6588224" y="1988840"/>
                    <a:ext cx="0" cy="28803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Arrow Connector 149"/>
                  <p:cNvCxnSpPr/>
                  <p:nvPr/>
                </p:nvCxnSpPr>
                <p:spPr>
                  <a:xfrm>
                    <a:off x="7380312" y="1988840"/>
                    <a:ext cx="0" cy="28803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4650585" y="2277244"/>
                    <a:ext cx="720080" cy="28840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100" dirty="0" smtClean="0">
                        <a:solidFill>
                          <a:schemeClr val="tx1"/>
                        </a:solidFill>
                      </a:rPr>
                      <a:t>experts A</a:t>
                    </a:r>
                    <a:endParaRPr lang="it-IT" sz="11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5436096" y="2277244"/>
                    <a:ext cx="720080" cy="28840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100" dirty="0">
                        <a:solidFill>
                          <a:schemeClr val="tx1"/>
                        </a:solidFill>
                      </a:rPr>
                      <a:t>experts </a:t>
                    </a:r>
                    <a:r>
                      <a:rPr lang="it-IT" sz="1100" dirty="0" smtClean="0">
                        <a:solidFill>
                          <a:schemeClr val="tx1"/>
                        </a:solidFill>
                      </a:rPr>
                      <a:t>B</a:t>
                    </a:r>
                    <a:endParaRPr lang="it-IT" sz="11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6228184" y="2277244"/>
                    <a:ext cx="720080" cy="28840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100" dirty="0">
                        <a:solidFill>
                          <a:schemeClr val="tx1"/>
                        </a:solidFill>
                      </a:rPr>
                      <a:t>experts </a:t>
                    </a:r>
                    <a:r>
                      <a:rPr lang="it-IT" sz="1100" dirty="0" smtClean="0">
                        <a:solidFill>
                          <a:schemeClr val="tx1"/>
                        </a:solidFill>
                      </a:rPr>
                      <a:t>C</a:t>
                    </a:r>
                    <a:endParaRPr lang="it-IT" sz="11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7020271" y="2276872"/>
                    <a:ext cx="750439" cy="28840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100" dirty="0">
                        <a:solidFill>
                          <a:schemeClr val="tx1"/>
                        </a:solidFill>
                      </a:rPr>
                      <a:t>experts </a:t>
                    </a:r>
                    <a:r>
                      <a:rPr lang="it-IT" sz="1100" dirty="0" smtClean="0">
                        <a:solidFill>
                          <a:schemeClr val="tx1"/>
                        </a:solidFill>
                      </a:rPr>
                      <a:t>D</a:t>
                    </a:r>
                    <a:endParaRPr lang="it-IT" sz="11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5" name="Flowchart: Decision 154"/>
                  <p:cNvSpPr/>
                  <p:nvPr/>
                </p:nvSpPr>
                <p:spPr>
                  <a:xfrm>
                    <a:off x="4757010" y="2781300"/>
                    <a:ext cx="510633" cy="576064"/>
                  </a:xfrm>
                  <a:prstGeom prst="flowChartDecision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156" name="Straight Arrow Connector 155"/>
                  <p:cNvCxnSpPr>
                    <a:stCxn id="151" idx="2"/>
                    <a:endCxn id="155" idx="0"/>
                  </p:cNvCxnSpPr>
                  <p:nvPr/>
                </p:nvCxnSpPr>
                <p:spPr>
                  <a:xfrm>
                    <a:off x="5010625" y="2565648"/>
                    <a:ext cx="1702" cy="21565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Flowchart: Decision 156"/>
                  <p:cNvSpPr/>
                  <p:nvPr/>
                </p:nvSpPr>
                <p:spPr>
                  <a:xfrm>
                    <a:off x="5540819" y="2781300"/>
                    <a:ext cx="510633" cy="576064"/>
                  </a:xfrm>
                  <a:prstGeom prst="flowChartDecision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158" name="Straight Arrow Connector 157"/>
                  <p:cNvCxnSpPr>
                    <a:endCxn id="157" idx="0"/>
                  </p:cNvCxnSpPr>
                  <p:nvPr/>
                </p:nvCxnSpPr>
                <p:spPr>
                  <a:xfrm>
                    <a:off x="5794434" y="2565648"/>
                    <a:ext cx="1702" cy="21565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9" name="Flowchart: Decision 158"/>
                  <p:cNvSpPr/>
                  <p:nvPr/>
                </p:nvSpPr>
                <p:spPr>
                  <a:xfrm>
                    <a:off x="6326968" y="2781300"/>
                    <a:ext cx="510633" cy="576064"/>
                  </a:xfrm>
                  <a:prstGeom prst="flowChartDecision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160" name="Straight Arrow Connector 159"/>
                  <p:cNvCxnSpPr>
                    <a:endCxn id="159" idx="0"/>
                  </p:cNvCxnSpPr>
                  <p:nvPr/>
                </p:nvCxnSpPr>
                <p:spPr>
                  <a:xfrm>
                    <a:off x="6580583" y="2565648"/>
                    <a:ext cx="1702" cy="21565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1" name="Flowchart: Decision 160"/>
                  <p:cNvSpPr/>
                  <p:nvPr/>
                </p:nvSpPr>
                <p:spPr>
                  <a:xfrm>
                    <a:off x="7124995" y="2781300"/>
                    <a:ext cx="510633" cy="576064"/>
                  </a:xfrm>
                  <a:prstGeom prst="flowChartDecision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162" name="Straight Arrow Connector 161"/>
                  <p:cNvCxnSpPr>
                    <a:endCxn id="161" idx="0"/>
                  </p:cNvCxnSpPr>
                  <p:nvPr/>
                </p:nvCxnSpPr>
                <p:spPr>
                  <a:xfrm>
                    <a:off x="7378610" y="2565648"/>
                    <a:ext cx="1702" cy="21565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Elbow Connector 162"/>
                  <p:cNvCxnSpPr>
                    <a:stCxn id="155" idx="2"/>
                    <a:endCxn id="167" idx="1"/>
                  </p:cNvCxnSpPr>
                  <p:nvPr/>
                </p:nvCxnSpPr>
                <p:spPr>
                  <a:xfrm rot="16200000" flipH="1">
                    <a:off x="5153607" y="3216084"/>
                    <a:ext cx="501765" cy="784324"/>
                  </a:xfrm>
                  <a:prstGeom prst="bentConnector2">
                    <a:avLst/>
                  </a:prstGeom>
                  <a:ln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Elbow Connector 163"/>
                  <p:cNvCxnSpPr/>
                  <p:nvPr/>
                </p:nvCxnSpPr>
                <p:spPr>
                  <a:xfrm rot="16200000" flipH="1">
                    <a:off x="5724515" y="3427284"/>
                    <a:ext cx="357564" cy="217726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Elbow Connector 164"/>
                  <p:cNvCxnSpPr/>
                  <p:nvPr/>
                </p:nvCxnSpPr>
                <p:spPr>
                  <a:xfrm rot="5400000">
                    <a:off x="6265795" y="3391762"/>
                    <a:ext cx="357563" cy="288767"/>
                  </a:xfrm>
                  <a:prstGeom prst="bentConnector3">
                    <a:avLst>
                      <a:gd name="adj1" fmla="val 50000"/>
                    </a:avLst>
                  </a:prstGeom>
                  <a:ln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Elbow Connector 165"/>
                  <p:cNvCxnSpPr>
                    <a:endCxn id="167" idx="3"/>
                  </p:cNvCxnSpPr>
                  <p:nvPr/>
                </p:nvCxnSpPr>
                <p:spPr>
                  <a:xfrm rot="10800000" flipV="1">
                    <a:off x="6516732" y="3355073"/>
                    <a:ext cx="863581" cy="504056"/>
                  </a:xfrm>
                  <a:prstGeom prst="bentConnector3">
                    <a:avLst>
                      <a:gd name="adj1" fmla="val -736"/>
                    </a:avLst>
                  </a:prstGeom>
                  <a:ln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5796651" y="3714927"/>
                    <a:ext cx="720080" cy="28840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100" dirty="0" smtClean="0">
                        <a:solidFill>
                          <a:schemeClr val="tx1"/>
                        </a:solidFill>
                      </a:rPr>
                      <a:t>AND</a:t>
                    </a:r>
                    <a:endParaRPr lang="it-IT" sz="11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TextBox 167"/>
                  <p:cNvSpPr txBox="1"/>
                  <p:nvPr/>
                </p:nvSpPr>
                <p:spPr>
                  <a:xfrm>
                    <a:off x="7341037" y="3285356"/>
                    <a:ext cx="399315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100" dirty="0" smtClean="0"/>
                      <a:t>OK</a:t>
                    </a:r>
                    <a:endParaRPr lang="it-IT" sz="1100" dirty="0"/>
                  </a:p>
                </p:txBody>
              </p:sp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6548949" y="3285356"/>
                    <a:ext cx="399315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100" dirty="0" smtClean="0"/>
                      <a:t>OK</a:t>
                    </a:r>
                    <a:endParaRPr lang="it-IT" sz="1100" dirty="0"/>
                  </a:p>
                </p:txBody>
              </p:sp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5508104" y="3285356"/>
                    <a:ext cx="399315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100" dirty="0" smtClean="0"/>
                      <a:t>OK</a:t>
                    </a:r>
                    <a:endParaRPr lang="it-IT" sz="1100" dirty="0"/>
                  </a:p>
                </p:txBody>
              </p:sp>
              <p:sp>
                <p:nvSpPr>
                  <p:cNvPr id="171" name="TextBox 170"/>
                  <p:cNvSpPr txBox="1"/>
                  <p:nvPr/>
                </p:nvSpPr>
                <p:spPr>
                  <a:xfrm>
                    <a:off x="4728390" y="3306951"/>
                    <a:ext cx="399315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100" dirty="0" smtClean="0"/>
                      <a:t>OK</a:t>
                    </a:r>
                    <a:endParaRPr lang="it-IT" sz="1100" dirty="0"/>
                  </a:p>
                </p:txBody>
              </p:sp>
              <p:cxnSp>
                <p:nvCxnSpPr>
                  <p:cNvPr id="172" name="Straight Arrow Connector 171"/>
                  <p:cNvCxnSpPr/>
                  <p:nvPr/>
                </p:nvCxnSpPr>
                <p:spPr>
                  <a:xfrm>
                    <a:off x="8172400" y="1988840"/>
                    <a:ext cx="0" cy="212336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Elbow Connector 172"/>
                  <p:cNvCxnSpPr>
                    <a:stCxn id="167" idx="2"/>
                    <a:endCxn id="174" idx="1"/>
                  </p:cNvCxnSpPr>
                  <p:nvPr/>
                </p:nvCxnSpPr>
                <p:spPr>
                  <a:xfrm rot="16200000" flipH="1">
                    <a:off x="6833097" y="3326925"/>
                    <a:ext cx="293266" cy="1646078"/>
                  </a:xfrm>
                  <a:prstGeom prst="bentConnector2">
                    <a:avLst/>
                  </a:prstGeom>
                  <a:ln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4" name="Rectangle 173"/>
                  <p:cNvSpPr/>
                  <p:nvPr/>
                </p:nvSpPr>
                <p:spPr>
                  <a:xfrm>
                    <a:off x="7802769" y="4152395"/>
                    <a:ext cx="720080" cy="28840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100" dirty="0" smtClean="0">
                        <a:solidFill>
                          <a:schemeClr val="tx1"/>
                        </a:solidFill>
                      </a:rPr>
                      <a:t>expert E</a:t>
                    </a:r>
                    <a:endParaRPr lang="it-IT" sz="11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5" name="Flowchart: Decision 174"/>
                  <p:cNvSpPr/>
                  <p:nvPr/>
                </p:nvSpPr>
                <p:spPr>
                  <a:xfrm>
                    <a:off x="7917083" y="4655131"/>
                    <a:ext cx="510633" cy="576065"/>
                  </a:xfrm>
                  <a:prstGeom prst="flowChartDecision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176" name="Straight Arrow Connector 175"/>
                  <p:cNvCxnSpPr>
                    <a:endCxn id="175" idx="0"/>
                  </p:cNvCxnSpPr>
                  <p:nvPr/>
                </p:nvCxnSpPr>
                <p:spPr>
                  <a:xfrm>
                    <a:off x="8170698" y="4439479"/>
                    <a:ext cx="1702" cy="21565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Elbow Connector 176"/>
                  <p:cNvCxnSpPr>
                    <a:stCxn id="175" idx="1"/>
                    <a:endCxn id="125" idx="3"/>
                  </p:cNvCxnSpPr>
                  <p:nvPr/>
                </p:nvCxnSpPr>
                <p:spPr>
                  <a:xfrm rot="10800000">
                    <a:off x="2127759" y="3285356"/>
                    <a:ext cx="5789324" cy="1657808"/>
                  </a:xfrm>
                  <a:prstGeom prst="bentConnector3">
                    <a:avLst>
                      <a:gd name="adj1" fmla="val 89150"/>
                    </a:avLst>
                  </a:prstGeom>
                  <a:ln>
                    <a:solidFill>
                      <a:srgbClr val="00B05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7575848" y="4691283"/>
                    <a:ext cx="389724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100" dirty="0" smtClean="0"/>
                      <a:t>OK</a:t>
                    </a:r>
                    <a:endParaRPr lang="it-IT" sz="1100" dirty="0"/>
                  </a:p>
                </p:txBody>
              </p:sp>
            </p:grpSp>
            <p:sp>
              <p:nvSpPr>
                <p:cNvPr id="124" name="TextBox 123"/>
                <p:cNvSpPr txBox="1"/>
                <p:nvPr/>
              </p:nvSpPr>
              <p:spPr>
                <a:xfrm>
                  <a:off x="2398950" y="4810194"/>
                  <a:ext cx="3681187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it-IT" sz="1100" dirty="0" smtClean="0"/>
                    <a:t>Only if ALL families are OK, the expert E do final checks (congruence of steps done with respect to time stamp operation and NCRs request -&gt; release to proceed with following Levels</a:t>
                  </a:r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90545" y="3522325"/>
                  <a:ext cx="1673143" cy="79900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200" dirty="0" smtClean="0">
                      <a:solidFill>
                        <a:srgbClr val="00B050"/>
                      </a:solidFill>
                    </a:rPr>
                    <a:t>Production release up to Alyy+1 Level</a:t>
                  </a:r>
                  <a:endParaRPr lang="it-IT" sz="1200" dirty="0">
                    <a:solidFill>
                      <a:srgbClr val="00B050"/>
                    </a:solidFill>
                  </a:endParaRPr>
                </a:p>
              </p:txBody>
            </p:sp>
            <p:cxnSp>
              <p:nvCxnSpPr>
                <p:cNvPr id="126" name="Elbow Connector 125"/>
                <p:cNvCxnSpPr/>
                <p:nvPr/>
              </p:nvCxnSpPr>
              <p:spPr>
                <a:xfrm rot="16200000" flipH="1">
                  <a:off x="646835" y="4614504"/>
                  <a:ext cx="577324" cy="2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TextBox 126"/>
                <p:cNvSpPr txBox="1"/>
                <p:nvPr/>
              </p:nvSpPr>
              <p:spPr>
                <a:xfrm>
                  <a:off x="309617" y="4937615"/>
                  <a:ext cx="125963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200" b="1" dirty="0" smtClean="0">
                      <a:solidFill>
                        <a:srgbClr val="00B050"/>
                      </a:solidFill>
                    </a:rPr>
                    <a:t>Start process of following steps at Industries</a:t>
                  </a:r>
                  <a:endParaRPr lang="it-IT" sz="1100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28" name="CasellaDiTesto 2"/>
                <p:cNvSpPr txBox="1"/>
                <p:nvPr/>
              </p:nvSpPr>
              <p:spPr>
                <a:xfrm>
                  <a:off x="2311671" y="3353171"/>
                  <a:ext cx="1936711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it-IT" sz="1100" dirty="0" smtClean="0"/>
                    <a:t>Only one expert for each different families take the review (signing, other experts of the same families are inhibited for the same review)</a:t>
                  </a:r>
                  <a:endParaRPr lang="it-IT" sz="1100" dirty="0"/>
                </a:p>
              </p:txBody>
            </p:sp>
            <p:grpSp>
              <p:nvGrpSpPr>
                <p:cNvPr id="129" name="Group 128"/>
                <p:cNvGrpSpPr/>
                <p:nvPr/>
              </p:nvGrpSpPr>
              <p:grpSpPr>
                <a:xfrm>
                  <a:off x="8246038" y="3868091"/>
                  <a:ext cx="720080" cy="1009097"/>
                  <a:chOff x="8230625" y="3476997"/>
                  <a:chExt cx="720080" cy="1009097"/>
                </a:xfrm>
              </p:grpSpPr>
              <p:cxnSp>
                <p:nvCxnSpPr>
                  <p:cNvPr id="130" name="Straight Arrow Connector 129"/>
                  <p:cNvCxnSpPr/>
                  <p:nvPr/>
                </p:nvCxnSpPr>
                <p:spPr>
                  <a:xfrm>
                    <a:off x="8589034" y="3552327"/>
                    <a:ext cx="1631" cy="219719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8230625" y="3772046"/>
                    <a:ext cx="720080" cy="714048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NCR</a:t>
                    </a:r>
                  </a:p>
                  <a:p>
                    <a:pPr algn="ctr"/>
                    <a:r>
                      <a:rPr lang="it-IT" sz="800" dirty="0" smtClean="0">
                        <a:solidFill>
                          <a:schemeClr val="tx1"/>
                        </a:solidFill>
                      </a:rPr>
                      <a:t>(List of NCR relative to CAVxxx) </a:t>
                    </a:r>
                    <a:endParaRPr lang="it-IT" sz="8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32" name="Straight Connector 131"/>
                  <p:cNvCxnSpPr>
                    <a:endCxn id="109" idx="2"/>
                  </p:cNvCxnSpPr>
                  <p:nvPr/>
                </p:nvCxnSpPr>
                <p:spPr>
                  <a:xfrm flipH="1" flipV="1">
                    <a:off x="8586948" y="3476997"/>
                    <a:ext cx="2901" cy="17724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37955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Al1-Al3 acceptance flow</a:t>
            </a:r>
            <a:br>
              <a:rPr lang="it-IT" dirty="0" smtClean="0"/>
            </a:br>
            <a:r>
              <a:rPr lang="it-IT" dirty="0" smtClean="0"/>
              <a:t>(example: NOK)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Laura Monaco, INFN LASA.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435693"/>
            <a:ext cx="9144794" cy="5422307"/>
            <a:chOff x="0" y="1435693"/>
            <a:chExt cx="9144794" cy="5422307"/>
          </a:xfrm>
        </p:grpSpPr>
        <p:sp>
          <p:nvSpPr>
            <p:cNvPr id="5" name="Rectangle 4"/>
            <p:cNvSpPr/>
            <p:nvPr/>
          </p:nvSpPr>
          <p:spPr>
            <a:xfrm>
              <a:off x="0" y="1435693"/>
              <a:ext cx="9144000" cy="5422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19456" y="1460403"/>
              <a:ext cx="9125338" cy="5318985"/>
              <a:chOff x="19456" y="1460403"/>
              <a:chExt cx="9125338" cy="5318985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8059928" y="3642634"/>
                <a:ext cx="108486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/>
                  <a:t>NCR avalilable to all INFN experts </a:t>
                </a:r>
                <a:br>
                  <a:rPr lang="it-IT" sz="1100" dirty="0" smtClean="0"/>
                </a:br>
                <a:r>
                  <a:rPr lang="it-IT" sz="1100" dirty="0" smtClean="0"/>
                  <a:t>(to be used during check of documents)</a:t>
                </a:r>
                <a:endParaRPr lang="it-IT" sz="1100" dirty="0"/>
              </a:p>
            </p:txBody>
          </p:sp>
          <p:grpSp>
            <p:nvGrpSpPr>
              <p:cNvPr id="114" name="Group 113"/>
              <p:cNvGrpSpPr/>
              <p:nvPr/>
            </p:nvGrpSpPr>
            <p:grpSpPr>
              <a:xfrm>
                <a:off x="19456" y="1460403"/>
                <a:ext cx="9075906" cy="5318985"/>
                <a:chOff x="19456" y="1460403"/>
                <a:chExt cx="9075906" cy="5318985"/>
              </a:xfrm>
            </p:grpSpPr>
            <p:sp>
              <p:nvSpPr>
                <p:cNvPr id="121" name="Rectangle 120"/>
                <p:cNvSpPr/>
                <p:nvPr/>
              </p:nvSpPr>
              <p:spPr>
                <a:xfrm>
                  <a:off x="19456" y="1484455"/>
                  <a:ext cx="9075906" cy="52657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22" name="Group 121"/>
                <p:cNvGrpSpPr>
                  <a:grpSpLocks noChangeAspect="1"/>
                </p:cNvGrpSpPr>
                <p:nvPr/>
              </p:nvGrpSpPr>
              <p:grpSpPr>
                <a:xfrm>
                  <a:off x="69470" y="1460403"/>
                  <a:ext cx="8875573" cy="5318985"/>
                  <a:chOff x="90545" y="577865"/>
                  <a:chExt cx="8875573" cy="5318985"/>
                </a:xfrm>
              </p:grpSpPr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284983" y="689203"/>
                    <a:ext cx="128426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2000" b="1" dirty="0" smtClean="0"/>
                      <a:t>INDUSTRY</a:t>
                    </a:r>
                    <a:endParaRPr lang="it-IT" sz="2000" b="1" dirty="0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90545" y="1188923"/>
                    <a:ext cx="1673143" cy="79900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Production Steps up to Alyy level</a:t>
                    </a:r>
                    <a:endParaRPr lang="it-IT" sz="12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25" name="Elbow Connector 124"/>
                  <p:cNvCxnSpPr>
                    <a:stCxn id="124" idx="2"/>
                    <a:endCxn id="136" idx="1"/>
                  </p:cNvCxnSpPr>
                  <p:nvPr/>
                </p:nvCxnSpPr>
                <p:spPr>
                  <a:xfrm rot="5400000" flipH="1" flipV="1">
                    <a:off x="2097634" y="-50361"/>
                    <a:ext cx="867769" cy="3208804"/>
                  </a:xfrm>
                  <a:prstGeom prst="bentConnector4">
                    <a:avLst>
                      <a:gd name="adj1" fmla="val -26343"/>
                      <a:gd name="adj2" fmla="val 33981"/>
                    </a:avLst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>
                    <a:off x="90545" y="2131941"/>
                    <a:ext cx="188916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flipV="1">
                    <a:off x="2195736" y="577865"/>
                    <a:ext cx="0" cy="531898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5578410" y="601917"/>
                    <a:ext cx="128426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2000" b="1" dirty="0" smtClean="0"/>
                      <a:t>INFN</a:t>
                    </a:r>
                    <a:endParaRPr lang="it-IT" sz="2000" b="1" dirty="0"/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2280421" y="1103136"/>
                    <a:ext cx="1872207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100" dirty="0" smtClean="0"/>
                      <a:t>Basic check of docs: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it-IT" sz="1100" dirty="0" smtClean="0"/>
                      <a:t>Cavity name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it-IT" sz="1100" dirty="0" smtClean="0"/>
                      <a:t>Document name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it-IT" sz="1100" b="1" i="1" dirty="0" smtClean="0"/>
                      <a:t>Check with respect to cavity composition HCP doc (Al1 only)</a:t>
                    </a:r>
                    <a:endParaRPr lang="it-IT" sz="1100" b="1" i="1" dirty="0"/>
                  </a:p>
                </p:txBody>
              </p:sp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4019143" y="983154"/>
                    <a:ext cx="4925900" cy="4884512"/>
                    <a:chOff x="4383214" y="346684"/>
                    <a:chExt cx="4925900" cy="4884512"/>
                  </a:xfrm>
                </p:grpSpPr>
                <p:sp>
                  <p:nvSpPr>
                    <p:cNvPr id="136" name="Rectangle 135"/>
                    <p:cNvSpPr/>
                    <p:nvPr/>
                  </p:nvSpPr>
                  <p:spPr>
                    <a:xfrm>
                      <a:off x="4499992" y="346684"/>
                      <a:ext cx="3888432" cy="2740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Folder CAVxxx Alyy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37" name="Straight Arrow Connector 136"/>
                    <p:cNvCxnSpPr>
                      <a:stCxn id="136" idx="2"/>
                    </p:cNvCxnSpPr>
                    <p:nvPr/>
                  </p:nvCxnSpPr>
                  <p:spPr>
                    <a:xfrm>
                      <a:off x="6444208" y="620688"/>
                      <a:ext cx="0" cy="36004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Arrow Connector 137"/>
                    <p:cNvCxnSpPr/>
                    <p:nvPr/>
                  </p:nvCxnSpPr>
                  <p:spPr>
                    <a:xfrm>
                      <a:off x="5004048" y="980728"/>
                      <a:ext cx="3168354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9" name="TextBox 138"/>
                    <p:cNvSpPr txBox="1"/>
                    <p:nvPr/>
                  </p:nvSpPr>
                  <p:spPr>
                    <a:xfrm>
                      <a:off x="6445001" y="569875"/>
                      <a:ext cx="286411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it-IT" sz="1200" dirty="0" smtClean="0"/>
                        <a:t>Documents arrenged in subfolder</a:t>
                      </a:r>
                      <a:br>
                        <a:rPr lang="it-IT" sz="1200" dirty="0" smtClean="0"/>
                      </a:br>
                      <a:r>
                        <a:rPr lang="it-IT" sz="1200" dirty="0" smtClean="0"/>
                        <a:t>(criteria: filename)</a:t>
                      </a:r>
                      <a:endParaRPr lang="it-IT" sz="1200" dirty="0"/>
                    </a:p>
                  </p:txBody>
                </p:sp>
                <p:cxnSp>
                  <p:nvCxnSpPr>
                    <p:cNvPr id="140" name="Straight Arrow Connector 139"/>
                    <p:cNvCxnSpPr/>
                    <p:nvPr/>
                  </p:nvCxnSpPr>
                  <p:spPr>
                    <a:xfrm>
                      <a:off x="5010625" y="980728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1" name="Rectangle 140"/>
                    <p:cNvSpPr/>
                    <p:nvPr/>
                  </p:nvSpPr>
                  <p:spPr>
                    <a:xfrm>
                      <a:off x="4644008" y="1274792"/>
                      <a:ext cx="720080" cy="71404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Family A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2" name="Rectangle 141"/>
                    <p:cNvSpPr/>
                    <p:nvPr/>
                  </p:nvSpPr>
                  <p:spPr>
                    <a:xfrm>
                      <a:off x="5436096" y="1273094"/>
                      <a:ext cx="720080" cy="71574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Family B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3" name="Rectangle 142"/>
                    <p:cNvSpPr/>
                    <p:nvPr/>
                  </p:nvSpPr>
                  <p:spPr>
                    <a:xfrm>
                      <a:off x="6222245" y="1274792"/>
                      <a:ext cx="720080" cy="71404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Family C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4" name="Rectangle 143"/>
                    <p:cNvSpPr/>
                    <p:nvPr/>
                  </p:nvSpPr>
                  <p:spPr>
                    <a:xfrm>
                      <a:off x="7020272" y="1274792"/>
                      <a:ext cx="720080" cy="71404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Family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45" name="Straight Arrow Connector 144"/>
                    <p:cNvCxnSpPr/>
                    <p:nvPr/>
                  </p:nvCxnSpPr>
                  <p:spPr>
                    <a:xfrm>
                      <a:off x="5796136" y="980728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6" name="Straight Arrow Connector 145"/>
                    <p:cNvCxnSpPr/>
                    <p:nvPr/>
                  </p:nvCxnSpPr>
                  <p:spPr>
                    <a:xfrm>
                      <a:off x="6588224" y="980728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Straight Arrow Connector 146"/>
                    <p:cNvCxnSpPr/>
                    <p:nvPr/>
                  </p:nvCxnSpPr>
                  <p:spPr>
                    <a:xfrm>
                      <a:off x="7380312" y="980728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Arrow Connector 147"/>
                    <p:cNvCxnSpPr/>
                    <p:nvPr/>
                  </p:nvCxnSpPr>
                  <p:spPr>
                    <a:xfrm>
                      <a:off x="8172400" y="989112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9" name="Rectangle 148"/>
                    <p:cNvSpPr/>
                    <p:nvPr/>
                  </p:nvSpPr>
                  <p:spPr>
                    <a:xfrm>
                      <a:off x="7812359" y="1274792"/>
                      <a:ext cx="1156159" cy="71404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Request to have completed Alyy &amp; request to go on with next level (Alyy+1)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010625" y="1988840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Arrow Connector 150"/>
                    <p:cNvCxnSpPr/>
                    <p:nvPr/>
                  </p:nvCxnSpPr>
                  <p:spPr>
                    <a:xfrm>
                      <a:off x="5796136" y="1988840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Arrow Connector 151"/>
                    <p:cNvCxnSpPr/>
                    <p:nvPr/>
                  </p:nvCxnSpPr>
                  <p:spPr>
                    <a:xfrm>
                      <a:off x="6588224" y="1988840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Arrow Connector 152"/>
                    <p:cNvCxnSpPr/>
                    <p:nvPr/>
                  </p:nvCxnSpPr>
                  <p:spPr>
                    <a:xfrm>
                      <a:off x="7380312" y="1988840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4650585" y="2277244"/>
                      <a:ext cx="720080" cy="2884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experts A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5" name="Rectangle 154"/>
                    <p:cNvSpPr/>
                    <p:nvPr/>
                  </p:nvSpPr>
                  <p:spPr>
                    <a:xfrm>
                      <a:off x="5436096" y="2277244"/>
                      <a:ext cx="720080" cy="2884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experts </a:t>
                      </a:r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6" name="Rectangle 155"/>
                    <p:cNvSpPr/>
                    <p:nvPr/>
                  </p:nvSpPr>
                  <p:spPr>
                    <a:xfrm>
                      <a:off x="6228184" y="2277244"/>
                      <a:ext cx="720080" cy="2884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experts </a:t>
                      </a:r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7" name="Rectangle 156"/>
                    <p:cNvSpPr/>
                    <p:nvPr/>
                  </p:nvSpPr>
                  <p:spPr>
                    <a:xfrm>
                      <a:off x="7020271" y="2276872"/>
                      <a:ext cx="750439" cy="2884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experts </a:t>
                      </a:r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8" name="Flowchart: Decision 157"/>
                    <p:cNvSpPr/>
                    <p:nvPr/>
                  </p:nvSpPr>
                  <p:spPr>
                    <a:xfrm>
                      <a:off x="4757010" y="2781300"/>
                      <a:ext cx="510633" cy="576064"/>
                    </a:xfrm>
                    <a:prstGeom prst="flowChartDecision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159" name="Straight Arrow Connector 158"/>
                    <p:cNvCxnSpPr>
                      <a:stCxn id="154" idx="2"/>
                      <a:endCxn id="158" idx="0"/>
                    </p:cNvCxnSpPr>
                    <p:nvPr/>
                  </p:nvCxnSpPr>
                  <p:spPr>
                    <a:xfrm>
                      <a:off x="5010625" y="2565648"/>
                      <a:ext cx="1702" cy="21565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0" name="Flowchart: Decision 159"/>
                    <p:cNvSpPr/>
                    <p:nvPr/>
                  </p:nvSpPr>
                  <p:spPr>
                    <a:xfrm>
                      <a:off x="5540819" y="2781300"/>
                      <a:ext cx="510633" cy="576064"/>
                    </a:xfrm>
                    <a:prstGeom prst="flowChartDecision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161" name="Straight Arrow Connector 160"/>
                    <p:cNvCxnSpPr>
                      <a:endCxn id="160" idx="0"/>
                    </p:cNvCxnSpPr>
                    <p:nvPr/>
                  </p:nvCxnSpPr>
                  <p:spPr>
                    <a:xfrm>
                      <a:off x="5794434" y="2565648"/>
                      <a:ext cx="1702" cy="21565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2" name="Flowchart: Decision 161"/>
                    <p:cNvSpPr/>
                    <p:nvPr/>
                  </p:nvSpPr>
                  <p:spPr>
                    <a:xfrm>
                      <a:off x="6326968" y="2781300"/>
                      <a:ext cx="510633" cy="576064"/>
                    </a:xfrm>
                    <a:prstGeom prst="flowChartDecision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163" name="Straight Arrow Connector 162"/>
                    <p:cNvCxnSpPr>
                      <a:endCxn id="162" idx="0"/>
                    </p:cNvCxnSpPr>
                    <p:nvPr/>
                  </p:nvCxnSpPr>
                  <p:spPr>
                    <a:xfrm>
                      <a:off x="6580583" y="2565648"/>
                      <a:ext cx="1702" cy="21565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4" name="Flowchart: Decision 163"/>
                    <p:cNvSpPr/>
                    <p:nvPr/>
                  </p:nvSpPr>
                  <p:spPr>
                    <a:xfrm>
                      <a:off x="7124995" y="2781300"/>
                      <a:ext cx="510633" cy="576064"/>
                    </a:xfrm>
                    <a:prstGeom prst="flowChartDecision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165" name="Straight Arrow Connector 164"/>
                    <p:cNvCxnSpPr>
                      <a:endCxn id="164" idx="0"/>
                    </p:cNvCxnSpPr>
                    <p:nvPr/>
                  </p:nvCxnSpPr>
                  <p:spPr>
                    <a:xfrm>
                      <a:off x="7378610" y="2565648"/>
                      <a:ext cx="1702" cy="21565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Elbow Connector 165"/>
                    <p:cNvCxnSpPr>
                      <a:stCxn id="158" idx="1"/>
                      <a:endCxn id="170" idx="1"/>
                    </p:cNvCxnSpPr>
                    <p:nvPr/>
                  </p:nvCxnSpPr>
                  <p:spPr>
                    <a:xfrm rot="10800000" flipH="1" flipV="1">
                      <a:off x="4757009" y="3069331"/>
                      <a:ext cx="1039641" cy="789797"/>
                    </a:xfrm>
                    <a:prstGeom prst="bentConnector3">
                      <a:avLst>
                        <a:gd name="adj1" fmla="val -21988"/>
                      </a:avLst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Elbow Connector 166"/>
                    <p:cNvCxnSpPr/>
                    <p:nvPr/>
                  </p:nvCxnSpPr>
                  <p:spPr>
                    <a:xfrm rot="16200000" flipH="1">
                      <a:off x="5724515" y="3427284"/>
                      <a:ext cx="357564" cy="217726"/>
                    </a:xfrm>
                    <a:prstGeom prst="bentConnector3">
                      <a:avLst>
                        <a:gd name="adj1" fmla="val 50000"/>
                      </a:avLst>
                    </a:prstGeom>
                    <a:ln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Elbow Connector 167"/>
                    <p:cNvCxnSpPr/>
                    <p:nvPr/>
                  </p:nvCxnSpPr>
                  <p:spPr>
                    <a:xfrm rot="5400000">
                      <a:off x="6265795" y="3391762"/>
                      <a:ext cx="357563" cy="288767"/>
                    </a:xfrm>
                    <a:prstGeom prst="bentConnector3">
                      <a:avLst>
                        <a:gd name="adj1" fmla="val 50000"/>
                      </a:avLst>
                    </a:prstGeom>
                    <a:ln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Elbow Connector 168"/>
                    <p:cNvCxnSpPr>
                      <a:endCxn id="170" idx="3"/>
                    </p:cNvCxnSpPr>
                    <p:nvPr/>
                  </p:nvCxnSpPr>
                  <p:spPr>
                    <a:xfrm rot="10800000" flipV="1">
                      <a:off x="6516732" y="3355073"/>
                      <a:ext cx="863581" cy="504056"/>
                    </a:xfrm>
                    <a:prstGeom prst="bentConnector3">
                      <a:avLst>
                        <a:gd name="adj1" fmla="val -736"/>
                      </a:avLst>
                    </a:prstGeom>
                    <a:ln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0" name="Rectangle 169"/>
                    <p:cNvSpPr/>
                    <p:nvPr/>
                  </p:nvSpPr>
                  <p:spPr>
                    <a:xfrm>
                      <a:off x="5796651" y="3714927"/>
                      <a:ext cx="720080" cy="2884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1" name="TextBox 170"/>
                    <p:cNvSpPr txBox="1"/>
                    <p:nvPr/>
                  </p:nvSpPr>
                  <p:spPr>
                    <a:xfrm>
                      <a:off x="7341037" y="3285356"/>
                      <a:ext cx="399315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100" dirty="0" smtClean="0"/>
                        <a:t>OK</a:t>
                      </a:r>
                      <a:endParaRPr lang="it-IT" sz="1100" dirty="0"/>
                    </a:p>
                  </p:txBody>
                </p:sp>
                <p:sp>
                  <p:nvSpPr>
                    <p:cNvPr id="172" name="TextBox 171"/>
                    <p:cNvSpPr txBox="1"/>
                    <p:nvPr/>
                  </p:nvSpPr>
                  <p:spPr>
                    <a:xfrm>
                      <a:off x="6548949" y="3285356"/>
                      <a:ext cx="399315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100" dirty="0" smtClean="0"/>
                        <a:t>OK</a:t>
                      </a:r>
                      <a:endParaRPr lang="it-IT" sz="1100" dirty="0"/>
                    </a:p>
                  </p:txBody>
                </p:sp>
                <p:sp>
                  <p:nvSpPr>
                    <p:cNvPr id="173" name="TextBox 172"/>
                    <p:cNvSpPr txBox="1"/>
                    <p:nvPr/>
                  </p:nvSpPr>
                  <p:spPr>
                    <a:xfrm>
                      <a:off x="5508104" y="3285356"/>
                      <a:ext cx="399315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100" dirty="0" smtClean="0"/>
                        <a:t>OK</a:t>
                      </a:r>
                      <a:endParaRPr lang="it-IT" sz="1100" dirty="0"/>
                    </a:p>
                  </p:txBody>
                </p:sp>
                <p:sp>
                  <p:nvSpPr>
                    <p:cNvPr id="174" name="TextBox 173"/>
                    <p:cNvSpPr txBox="1"/>
                    <p:nvPr/>
                  </p:nvSpPr>
                  <p:spPr>
                    <a:xfrm>
                      <a:off x="4383214" y="2821426"/>
                      <a:ext cx="488307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100" dirty="0" smtClean="0">
                          <a:solidFill>
                            <a:srgbClr val="FF0000"/>
                          </a:solidFill>
                        </a:rPr>
                        <a:t>NOK</a:t>
                      </a:r>
                      <a:endParaRPr lang="it-IT" sz="1100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cxnSp>
                  <p:nvCxnSpPr>
                    <p:cNvPr id="175" name="Straight Arrow Connector 174"/>
                    <p:cNvCxnSpPr/>
                    <p:nvPr/>
                  </p:nvCxnSpPr>
                  <p:spPr>
                    <a:xfrm>
                      <a:off x="8172400" y="1988840"/>
                      <a:ext cx="0" cy="212336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Elbow Connector 175"/>
                    <p:cNvCxnSpPr>
                      <a:stCxn id="170" idx="2"/>
                      <a:endCxn id="116" idx="3"/>
                    </p:cNvCxnSpPr>
                    <p:nvPr/>
                  </p:nvCxnSpPr>
                  <p:spPr>
                    <a:xfrm rot="5400000">
                      <a:off x="5275428" y="4000686"/>
                      <a:ext cx="878618" cy="883908"/>
                    </a:xfrm>
                    <a:prstGeom prst="bentConnector2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7" name="Rectangle 176"/>
                    <p:cNvSpPr/>
                    <p:nvPr/>
                  </p:nvSpPr>
                  <p:spPr>
                    <a:xfrm>
                      <a:off x="7802769" y="4152395"/>
                      <a:ext cx="720080" cy="2884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expert E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8" name="Flowchart: Decision 177"/>
                    <p:cNvSpPr/>
                    <p:nvPr/>
                  </p:nvSpPr>
                  <p:spPr>
                    <a:xfrm>
                      <a:off x="7917083" y="4655131"/>
                      <a:ext cx="510633" cy="576065"/>
                    </a:xfrm>
                    <a:prstGeom prst="flowChartDecision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179" name="Straight Arrow Connector 178"/>
                    <p:cNvCxnSpPr>
                      <a:endCxn id="178" idx="0"/>
                    </p:cNvCxnSpPr>
                    <p:nvPr/>
                  </p:nvCxnSpPr>
                  <p:spPr>
                    <a:xfrm>
                      <a:off x="8170698" y="4439479"/>
                      <a:ext cx="1702" cy="21565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0" name="TextBox 179"/>
                    <p:cNvSpPr txBox="1"/>
                    <p:nvPr/>
                  </p:nvSpPr>
                  <p:spPr>
                    <a:xfrm>
                      <a:off x="7575848" y="4691283"/>
                      <a:ext cx="389724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100" dirty="0" smtClean="0"/>
                        <a:t>OK</a:t>
                      </a:r>
                      <a:endParaRPr lang="it-IT" sz="1100" dirty="0"/>
                    </a:p>
                  </p:txBody>
                </p:sp>
              </p:grpSp>
              <p:sp>
                <p:nvSpPr>
                  <p:cNvPr id="131" name="CasellaDiTesto 2"/>
                  <p:cNvSpPr txBox="1"/>
                  <p:nvPr/>
                </p:nvSpPr>
                <p:spPr>
                  <a:xfrm>
                    <a:off x="2280421" y="2639215"/>
                    <a:ext cx="1592807" cy="1615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it-IT" sz="1100" dirty="0" smtClean="0">
                        <a:solidFill>
                          <a:srgbClr val="FF0000"/>
                        </a:solidFill>
                      </a:rPr>
                      <a:t>If ONE expert gine NOK</a:t>
                    </a:r>
                    <a:r>
                      <a:rPr lang="it-IT" sz="1100" dirty="0" smtClean="0"/>
                      <a:t> (es. Expert B), the </a:t>
                    </a:r>
                    <a:r>
                      <a:rPr lang="it-IT" sz="1100" dirty="0" smtClean="0">
                        <a:solidFill>
                          <a:srgbClr val="FF0000"/>
                        </a:solidFill>
                      </a:rPr>
                      <a:t>cavity is not released </a:t>
                    </a:r>
                    <a:r>
                      <a:rPr lang="it-IT" sz="1100" dirty="0" smtClean="0"/>
                      <a:t>but rejected.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it-IT" sz="1100" dirty="0" smtClean="0"/>
                      <a:t>The Industry is informed on action to do (wrong document, etc.)</a:t>
                    </a:r>
                  </a:p>
                </p:txBody>
              </p:sp>
              <p:grpSp>
                <p:nvGrpSpPr>
                  <p:cNvPr id="132" name="Group 131"/>
                  <p:cNvGrpSpPr/>
                  <p:nvPr/>
                </p:nvGrpSpPr>
                <p:grpSpPr>
                  <a:xfrm>
                    <a:off x="8246038" y="3868091"/>
                    <a:ext cx="720080" cy="1009097"/>
                    <a:chOff x="8230625" y="3476997"/>
                    <a:chExt cx="720080" cy="1009097"/>
                  </a:xfrm>
                </p:grpSpPr>
                <p:cxnSp>
                  <p:nvCxnSpPr>
                    <p:cNvPr id="133" name="Straight Arrow Connector 132"/>
                    <p:cNvCxnSpPr/>
                    <p:nvPr/>
                  </p:nvCxnSpPr>
                  <p:spPr>
                    <a:xfrm>
                      <a:off x="8589034" y="3552327"/>
                      <a:ext cx="1631" cy="21971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4" name="Rectangle 133"/>
                    <p:cNvSpPr/>
                    <p:nvPr/>
                  </p:nvSpPr>
                  <p:spPr>
                    <a:xfrm>
                      <a:off x="8230625" y="3772046"/>
                      <a:ext cx="720080" cy="71404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NCR</a:t>
                      </a:r>
                    </a:p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(List of NCR relative to CAVxxx) 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35" name="Straight Connector 134"/>
                    <p:cNvCxnSpPr>
                      <a:endCxn id="112" idx="2"/>
                    </p:cNvCxnSpPr>
                    <p:nvPr/>
                  </p:nvCxnSpPr>
                  <p:spPr>
                    <a:xfrm flipH="1" flipV="1">
                      <a:off x="8586948" y="3476997"/>
                      <a:ext cx="2901" cy="17724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15" name="TextBox 114"/>
              <p:cNvSpPr txBox="1"/>
              <p:nvPr/>
            </p:nvSpPr>
            <p:spPr>
              <a:xfrm>
                <a:off x="5309895" y="5558720"/>
                <a:ext cx="4883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solidFill>
                      <a:srgbClr val="FF0000"/>
                    </a:solidFill>
                  </a:rPr>
                  <a:t>NOK</a:t>
                </a:r>
                <a:endParaRPr lang="it-IT" sz="11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195449" y="6148743"/>
                <a:ext cx="1692188" cy="504428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rgbClr val="FF0000"/>
                    </a:solidFill>
                  </a:rPr>
                  <a:t>Cavity is Rejected (explanation of reasons &amp; requests from expert A)</a:t>
                </a:r>
                <a:endParaRPr lang="it-IT" sz="11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8" name="Straight Arrow Connector 117"/>
              <p:cNvCxnSpPr/>
              <p:nvPr/>
            </p:nvCxnSpPr>
            <p:spPr>
              <a:xfrm>
                <a:off x="1872708" y="6412526"/>
                <a:ext cx="1332148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Elbow Connector 118"/>
              <p:cNvCxnSpPr/>
              <p:nvPr/>
            </p:nvCxnSpPr>
            <p:spPr>
              <a:xfrm rot="16200000" flipV="1">
                <a:off x="-655120" y="3884700"/>
                <a:ext cx="3542870" cy="1512790"/>
              </a:xfrm>
              <a:prstGeom prst="bentConnector3">
                <a:avLst>
                  <a:gd name="adj1" fmla="val 64552"/>
                </a:avLst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/>
              <p:cNvSpPr/>
              <p:nvPr/>
            </p:nvSpPr>
            <p:spPr>
              <a:xfrm>
                <a:off x="69470" y="4404863"/>
                <a:ext cx="1673143" cy="79900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>
                    <a:solidFill>
                      <a:schemeClr val="tx1"/>
                    </a:solidFill>
                  </a:rPr>
                  <a:t>Production release up to Alyy+1 Level</a:t>
                </a: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38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it-IT" sz="2800" i="1" dirty="0" smtClean="0"/>
              <a:t>What we learnt in last years....</a:t>
            </a:r>
          </a:p>
          <a:p>
            <a:r>
              <a:rPr lang="it-IT" sz="3200" dirty="0" smtClean="0"/>
              <a:t>European XFEL:</a:t>
            </a:r>
            <a:br>
              <a:rPr lang="it-IT" sz="3200" dirty="0" smtClean="0"/>
            </a:br>
            <a:r>
              <a:rPr lang="it-IT" sz="3200" i="1" dirty="0" smtClean="0">
                <a:solidFill>
                  <a:srgbClr val="FF0000"/>
                </a:solidFill>
              </a:rPr>
              <a:t>800 1.3 GHz &amp; 10 (+10) 3.9 GHz cavities succesfully produced in industries: “build to print strategy”</a:t>
            </a:r>
          </a:p>
          <a:p>
            <a:pPr lvl="2"/>
            <a:r>
              <a:rPr lang="it-IT" sz="2800" dirty="0" smtClean="0"/>
              <a:t>No performances guarantees</a:t>
            </a:r>
          </a:p>
          <a:p>
            <a:pPr lvl="2"/>
            <a:r>
              <a:rPr lang="it-IT" sz="2800" dirty="0" smtClean="0"/>
              <a:t>Strict rules to be applied in all steps of the cavity production</a:t>
            </a:r>
          </a:p>
          <a:p>
            <a:pPr lvl="2"/>
            <a:r>
              <a:rPr lang="it-IT" sz="2800" dirty="0" smtClean="0"/>
              <a:t>Inner quality control (industry) supervised/checked by an “external quality control” managed by the orderer (DESY/INFN)</a:t>
            </a:r>
          </a:p>
          <a:p>
            <a:pPr>
              <a:buNone/>
            </a:pPr>
            <a:endParaRPr lang="it-IT" sz="3400" dirty="0" smtClean="0"/>
          </a:p>
          <a:p>
            <a:pPr lvl="2"/>
            <a:endParaRPr lang="it-IT" sz="28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Quality Control for a large scale production at the Industries </a:t>
            </a:r>
            <a:br>
              <a:rPr lang="it-IT" dirty="0" smtClean="0"/>
            </a:br>
            <a:r>
              <a:rPr lang="it-IT" dirty="0" smtClean="0"/>
              <a:t>“built to print strategy”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Al1-Al3 acceptance flow</a:t>
            </a:r>
            <a:br>
              <a:rPr lang="it-IT" dirty="0" smtClean="0"/>
            </a:br>
            <a:r>
              <a:rPr lang="it-IT" dirty="0" smtClean="0"/>
              <a:t>(example: NOK -&gt; OK)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Laura Monaco, INFN LASA.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435693"/>
            <a:ext cx="9144794" cy="5422307"/>
            <a:chOff x="0" y="1435693"/>
            <a:chExt cx="9144794" cy="5422307"/>
          </a:xfrm>
        </p:grpSpPr>
        <p:sp>
          <p:nvSpPr>
            <p:cNvPr id="5" name="Rectangle 4"/>
            <p:cNvSpPr/>
            <p:nvPr/>
          </p:nvSpPr>
          <p:spPr>
            <a:xfrm>
              <a:off x="0" y="1435693"/>
              <a:ext cx="9144000" cy="5422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19456" y="1460403"/>
              <a:ext cx="9125338" cy="5318985"/>
              <a:chOff x="19456" y="1460403"/>
              <a:chExt cx="9125338" cy="5318985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8059928" y="3642634"/>
                <a:ext cx="1084866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/>
                  <a:t>NCR avalilable to all INFN experts </a:t>
                </a:r>
                <a:br>
                  <a:rPr lang="it-IT" sz="1100" dirty="0" smtClean="0"/>
                </a:br>
                <a:r>
                  <a:rPr lang="it-IT" sz="1100" dirty="0" smtClean="0"/>
                  <a:t>(to be used during check of documents)</a:t>
                </a:r>
                <a:endParaRPr lang="it-IT" sz="1100" dirty="0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19456" y="1460403"/>
                <a:ext cx="9075906" cy="5318985"/>
                <a:chOff x="19456" y="1460403"/>
                <a:chExt cx="9075906" cy="5318985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19456" y="1484455"/>
                  <a:ext cx="9075906" cy="52657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35" name="Group 134"/>
                <p:cNvGrpSpPr>
                  <a:grpSpLocks noChangeAspect="1"/>
                </p:cNvGrpSpPr>
                <p:nvPr/>
              </p:nvGrpSpPr>
              <p:grpSpPr>
                <a:xfrm>
                  <a:off x="69470" y="1460403"/>
                  <a:ext cx="8875573" cy="5318985"/>
                  <a:chOff x="90545" y="577865"/>
                  <a:chExt cx="8875573" cy="5318985"/>
                </a:xfrm>
              </p:grpSpPr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284983" y="689203"/>
                    <a:ext cx="128426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2000" b="1" dirty="0" smtClean="0"/>
                      <a:t>INDUSTRY</a:t>
                    </a:r>
                    <a:endParaRPr lang="it-IT" sz="2000" b="1" dirty="0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90545" y="1188923"/>
                    <a:ext cx="1673143" cy="799002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it-IT" sz="1200" dirty="0" smtClean="0">
                        <a:solidFill>
                          <a:schemeClr val="tx1"/>
                        </a:solidFill>
                      </a:rPr>
                      <a:t>Production Steps up to Alyy level</a:t>
                    </a:r>
                    <a:endParaRPr lang="it-IT" sz="1200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38" name="Elbow Connector 137"/>
                  <p:cNvCxnSpPr>
                    <a:stCxn id="137" idx="2"/>
                    <a:endCxn id="148" idx="1"/>
                  </p:cNvCxnSpPr>
                  <p:nvPr/>
                </p:nvCxnSpPr>
                <p:spPr>
                  <a:xfrm rot="5400000" flipH="1" flipV="1">
                    <a:off x="2097634" y="-50361"/>
                    <a:ext cx="867769" cy="3208804"/>
                  </a:xfrm>
                  <a:prstGeom prst="bentConnector4">
                    <a:avLst>
                      <a:gd name="adj1" fmla="val -26343"/>
                      <a:gd name="adj2" fmla="val 33981"/>
                    </a:avLst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90545" y="2131941"/>
                    <a:ext cx="188916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flipV="1">
                    <a:off x="2195736" y="577865"/>
                    <a:ext cx="0" cy="5318985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5578410" y="601917"/>
                    <a:ext cx="128426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2000" b="1" dirty="0" smtClean="0"/>
                      <a:t>INFN</a:t>
                    </a:r>
                    <a:endParaRPr lang="it-IT" sz="2000" b="1" dirty="0"/>
                  </a:p>
                </p:txBody>
              </p:sp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2280421" y="1103136"/>
                    <a:ext cx="1872207" cy="11079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it-IT" sz="1100" dirty="0" smtClean="0"/>
                      <a:t>Basic check of docs: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it-IT" sz="1100" dirty="0" smtClean="0"/>
                      <a:t>Cavity name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it-IT" sz="1100" dirty="0" smtClean="0"/>
                      <a:t>Document name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</a:pPr>
                    <a:r>
                      <a:rPr lang="it-IT" sz="1100" b="1" i="1" dirty="0" smtClean="0"/>
                      <a:t>Check with respect to cavity composition HCP doc (Al1 only)</a:t>
                    </a:r>
                    <a:endParaRPr lang="it-IT" sz="1100" b="1" i="1" dirty="0"/>
                  </a:p>
                </p:txBody>
              </p:sp>
              <p:grpSp>
                <p:nvGrpSpPr>
                  <p:cNvPr id="143" name="Group 142"/>
                  <p:cNvGrpSpPr/>
                  <p:nvPr/>
                </p:nvGrpSpPr>
                <p:grpSpPr>
                  <a:xfrm>
                    <a:off x="4135921" y="983154"/>
                    <a:ext cx="4809122" cy="4884512"/>
                    <a:chOff x="4499992" y="346684"/>
                    <a:chExt cx="4809122" cy="4884512"/>
                  </a:xfrm>
                </p:grpSpPr>
                <p:sp>
                  <p:nvSpPr>
                    <p:cNvPr id="148" name="Rectangle 147"/>
                    <p:cNvSpPr/>
                    <p:nvPr/>
                  </p:nvSpPr>
                  <p:spPr>
                    <a:xfrm>
                      <a:off x="4499992" y="346684"/>
                      <a:ext cx="3888432" cy="2740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Folder CAVxxx Alyy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49" name="Straight Arrow Connector 148"/>
                    <p:cNvCxnSpPr>
                      <a:stCxn id="148" idx="2"/>
                    </p:cNvCxnSpPr>
                    <p:nvPr/>
                  </p:nvCxnSpPr>
                  <p:spPr>
                    <a:xfrm>
                      <a:off x="6444208" y="620688"/>
                      <a:ext cx="0" cy="360040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Arrow Connector 149"/>
                    <p:cNvCxnSpPr/>
                    <p:nvPr/>
                  </p:nvCxnSpPr>
                  <p:spPr>
                    <a:xfrm>
                      <a:off x="5004048" y="980728"/>
                      <a:ext cx="3168354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1" name="TextBox 150"/>
                    <p:cNvSpPr txBox="1"/>
                    <p:nvPr/>
                  </p:nvSpPr>
                  <p:spPr>
                    <a:xfrm>
                      <a:off x="6445001" y="569875"/>
                      <a:ext cx="2864113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it-IT" sz="1200" dirty="0" smtClean="0"/>
                        <a:t>Documents arrenged in subfolder</a:t>
                      </a:r>
                      <a:br>
                        <a:rPr lang="it-IT" sz="1200" dirty="0" smtClean="0"/>
                      </a:br>
                      <a:r>
                        <a:rPr lang="it-IT" sz="1200" dirty="0" smtClean="0"/>
                        <a:t>(criteria: filename)</a:t>
                      </a:r>
                      <a:endParaRPr lang="it-IT" sz="1200" dirty="0"/>
                    </a:p>
                  </p:txBody>
                </p:sp>
                <p:cxnSp>
                  <p:nvCxnSpPr>
                    <p:cNvPr id="152" name="Straight Arrow Connector 151"/>
                    <p:cNvCxnSpPr/>
                    <p:nvPr/>
                  </p:nvCxnSpPr>
                  <p:spPr>
                    <a:xfrm>
                      <a:off x="5010625" y="980728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3" name="Rectangle 152"/>
                    <p:cNvSpPr/>
                    <p:nvPr/>
                  </p:nvSpPr>
                  <p:spPr>
                    <a:xfrm>
                      <a:off x="4644008" y="1274792"/>
                      <a:ext cx="720080" cy="71404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rgbClr val="0000FF"/>
                          </a:solidFill>
                        </a:rPr>
                        <a:t>Family A</a:t>
                      </a:r>
                      <a:endParaRPr lang="it-IT" sz="1200" dirty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54" name="Rectangle 153"/>
                    <p:cNvSpPr/>
                    <p:nvPr/>
                  </p:nvSpPr>
                  <p:spPr>
                    <a:xfrm>
                      <a:off x="5436096" y="1273094"/>
                      <a:ext cx="720080" cy="715746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Family B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5" name="Rectangle 154"/>
                    <p:cNvSpPr/>
                    <p:nvPr/>
                  </p:nvSpPr>
                  <p:spPr>
                    <a:xfrm>
                      <a:off x="6222245" y="1274792"/>
                      <a:ext cx="720080" cy="71404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Family C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6" name="Rectangle 155"/>
                    <p:cNvSpPr/>
                    <p:nvPr/>
                  </p:nvSpPr>
                  <p:spPr>
                    <a:xfrm>
                      <a:off x="7020272" y="1274792"/>
                      <a:ext cx="720080" cy="71404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tx1"/>
                          </a:solidFill>
                        </a:rPr>
                        <a:t>Family </a:t>
                      </a:r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it-IT" sz="12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57" name="Straight Arrow Connector 156"/>
                    <p:cNvCxnSpPr/>
                    <p:nvPr/>
                  </p:nvCxnSpPr>
                  <p:spPr>
                    <a:xfrm>
                      <a:off x="5796136" y="980728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Arrow Connector 157"/>
                    <p:cNvCxnSpPr/>
                    <p:nvPr/>
                  </p:nvCxnSpPr>
                  <p:spPr>
                    <a:xfrm>
                      <a:off x="6588224" y="980728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9" name="Straight Arrow Connector 158"/>
                    <p:cNvCxnSpPr/>
                    <p:nvPr/>
                  </p:nvCxnSpPr>
                  <p:spPr>
                    <a:xfrm>
                      <a:off x="7380312" y="980728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Arrow Connector 159"/>
                    <p:cNvCxnSpPr/>
                    <p:nvPr/>
                  </p:nvCxnSpPr>
                  <p:spPr>
                    <a:xfrm>
                      <a:off x="8172400" y="989112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Rectangle 160"/>
                    <p:cNvSpPr/>
                    <p:nvPr/>
                  </p:nvSpPr>
                  <p:spPr>
                    <a:xfrm>
                      <a:off x="7812359" y="1274792"/>
                      <a:ext cx="1156159" cy="71404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900" dirty="0" smtClean="0">
                          <a:solidFill>
                            <a:schemeClr val="tx1"/>
                          </a:solidFill>
                        </a:rPr>
                        <a:t>Request to have completed Alyy &amp; request to go on with next level (Alyy+1)</a:t>
                      </a:r>
                      <a:endParaRPr lang="it-IT" sz="9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62" name="Straight Arrow Connector 161"/>
                    <p:cNvCxnSpPr/>
                    <p:nvPr/>
                  </p:nvCxnSpPr>
                  <p:spPr>
                    <a:xfrm>
                      <a:off x="5010625" y="1988840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rgbClr val="0000FF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Arrow Connector 162"/>
                    <p:cNvCxnSpPr/>
                    <p:nvPr/>
                  </p:nvCxnSpPr>
                  <p:spPr>
                    <a:xfrm>
                      <a:off x="5796136" y="1988840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Arrow Connector 163"/>
                    <p:cNvCxnSpPr/>
                    <p:nvPr/>
                  </p:nvCxnSpPr>
                  <p:spPr>
                    <a:xfrm>
                      <a:off x="6588224" y="1988840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Arrow Connector 164"/>
                    <p:cNvCxnSpPr/>
                    <p:nvPr/>
                  </p:nvCxnSpPr>
                  <p:spPr>
                    <a:xfrm>
                      <a:off x="7380312" y="1988840"/>
                      <a:ext cx="0" cy="28803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6" name="Rectangle 165"/>
                    <p:cNvSpPr/>
                    <p:nvPr/>
                  </p:nvSpPr>
                  <p:spPr>
                    <a:xfrm>
                      <a:off x="4650585" y="2277244"/>
                      <a:ext cx="720080" cy="2884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0000FF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rgbClr val="0000FF"/>
                          </a:solidFill>
                        </a:rPr>
                        <a:t>experts A</a:t>
                      </a:r>
                      <a:endParaRPr lang="it-IT" sz="1100" dirty="0">
                        <a:solidFill>
                          <a:srgbClr val="0000FF"/>
                        </a:solidFill>
                      </a:endParaRPr>
                    </a:p>
                  </p:txBody>
                </p:sp>
                <p:sp>
                  <p:nvSpPr>
                    <p:cNvPr id="167" name="Rectangle 166"/>
                    <p:cNvSpPr/>
                    <p:nvPr/>
                  </p:nvSpPr>
                  <p:spPr>
                    <a:xfrm>
                      <a:off x="5436096" y="2277244"/>
                      <a:ext cx="720080" cy="2884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experts </a:t>
                      </a:r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8" name="Rectangle 167"/>
                    <p:cNvSpPr/>
                    <p:nvPr/>
                  </p:nvSpPr>
                  <p:spPr>
                    <a:xfrm>
                      <a:off x="6228184" y="2277244"/>
                      <a:ext cx="720080" cy="2884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experts </a:t>
                      </a:r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Rectangle 168"/>
                    <p:cNvSpPr/>
                    <p:nvPr/>
                  </p:nvSpPr>
                  <p:spPr>
                    <a:xfrm>
                      <a:off x="7020271" y="2276872"/>
                      <a:ext cx="750439" cy="2884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experts </a:t>
                      </a:r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70" name="Flowchart: Decision 169"/>
                    <p:cNvSpPr/>
                    <p:nvPr/>
                  </p:nvSpPr>
                  <p:spPr>
                    <a:xfrm>
                      <a:off x="4757010" y="2781300"/>
                      <a:ext cx="510633" cy="576064"/>
                    </a:xfrm>
                    <a:prstGeom prst="flowChartDecision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171" name="Straight Arrow Connector 170"/>
                    <p:cNvCxnSpPr>
                      <a:stCxn id="166" idx="2"/>
                      <a:endCxn id="170" idx="0"/>
                    </p:cNvCxnSpPr>
                    <p:nvPr/>
                  </p:nvCxnSpPr>
                  <p:spPr>
                    <a:xfrm>
                      <a:off x="5010625" y="2565648"/>
                      <a:ext cx="1702" cy="21565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2" name="Flowchart: Decision 171"/>
                    <p:cNvSpPr/>
                    <p:nvPr/>
                  </p:nvSpPr>
                  <p:spPr>
                    <a:xfrm>
                      <a:off x="5540819" y="2781300"/>
                      <a:ext cx="510633" cy="576064"/>
                    </a:xfrm>
                    <a:prstGeom prst="flowChartDecision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173" name="Straight Arrow Connector 172"/>
                    <p:cNvCxnSpPr>
                      <a:endCxn id="172" idx="0"/>
                    </p:cNvCxnSpPr>
                    <p:nvPr/>
                  </p:nvCxnSpPr>
                  <p:spPr>
                    <a:xfrm>
                      <a:off x="5794434" y="2565648"/>
                      <a:ext cx="1702" cy="21565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4" name="Flowchart: Decision 173"/>
                    <p:cNvSpPr/>
                    <p:nvPr/>
                  </p:nvSpPr>
                  <p:spPr>
                    <a:xfrm>
                      <a:off x="6326968" y="2781300"/>
                      <a:ext cx="510633" cy="576064"/>
                    </a:xfrm>
                    <a:prstGeom prst="flowChartDecision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175" name="Straight Arrow Connector 174"/>
                    <p:cNvCxnSpPr>
                      <a:endCxn id="174" idx="0"/>
                    </p:cNvCxnSpPr>
                    <p:nvPr/>
                  </p:nvCxnSpPr>
                  <p:spPr>
                    <a:xfrm>
                      <a:off x="6580583" y="2565648"/>
                      <a:ext cx="1702" cy="21565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6" name="Flowchart: Decision 175"/>
                    <p:cNvSpPr/>
                    <p:nvPr/>
                  </p:nvSpPr>
                  <p:spPr>
                    <a:xfrm>
                      <a:off x="7124995" y="2781300"/>
                      <a:ext cx="510633" cy="576064"/>
                    </a:xfrm>
                    <a:prstGeom prst="flowChartDecision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177" name="Straight Arrow Connector 176"/>
                    <p:cNvCxnSpPr>
                      <a:endCxn id="176" idx="0"/>
                    </p:cNvCxnSpPr>
                    <p:nvPr/>
                  </p:nvCxnSpPr>
                  <p:spPr>
                    <a:xfrm>
                      <a:off x="7378610" y="2565648"/>
                      <a:ext cx="1702" cy="21565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Elbow Connector 177"/>
                    <p:cNvCxnSpPr/>
                    <p:nvPr/>
                  </p:nvCxnSpPr>
                  <p:spPr>
                    <a:xfrm rot="16200000" flipH="1">
                      <a:off x="5724515" y="3427284"/>
                      <a:ext cx="357564" cy="217726"/>
                    </a:xfrm>
                    <a:prstGeom prst="bentConnector3">
                      <a:avLst>
                        <a:gd name="adj1" fmla="val 50000"/>
                      </a:avLst>
                    </a:prstGeom>
                    <a:ln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Elbow Connector 178"/>
                    <p:cNvCxnSpPr/>
                    <p:nvPr/>
                  </p:nvCxnSpPr>
                  <p:spPr>
                    <a:xfrm rot="5400000">
                      <a:off x="6265795" y="3391762"/>
                      <a:ext cx="357563" cy="288767"/>
                    </a:xfrm>
                    <a:prstGeom prst="bentConnector3">
                      <a:avLst>
                        <a:gd name="adj1" fmla="val 50000"/>
                      </a:avLst>
                    </a:prstGeom>
                    <a:ln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Elbow Connector 179"/>
                    <p:cNvCxnSpPr>
                      <a:endCxn id="181" idx="3"/>
                    </p:cNvCxnSpPr>
                    <p:nvPr/>
                  </p:nvCxnSpPr>
                  <p:spPr>
                    <a:xfrm rot="10800000" flipV="1">
                      <a:off x="6516732" y="3355073"/>
                      <a:ext cx="863581" cy="504056"/>
                    </a:xfrm>
                    <a:prstGeom prst="bentConnector3">
                      <a:avLst>
                        <a:gd name="adj1" fmla="val -736"/>
                      </a:avLst>
                    </a:prstGeom>
                    <a:ln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1" name="Rectangle 180"/>
                    <p:cNvSpPr/>
                    <p:nvPr/>
                  </p:nvSpPr>
                  <p:spPr>
                    <a:xfrm>
                      <a:off x="5796651" y="3714927"/>
                      <a:ext cx="720080" cy="2884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AND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2" name="TextBox 181"/>
                    <p:cNvSpPr txBox="1"/>
                    <p:nvPr/>
                  </p:nvSpPr>
                  <p:spPr>
                    <a:xfrm>
                      <a:off x="7341037" y="3285356"/>
                      <a:ext cx="399315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100" dirty="0" smtClean="0"/>
                        <a:t>OK</a:t>
                      </a:r>
                      <a:endParaRPr lang="it-IT" sz="1100" dirty="0"/>
                    </a:p>
                  </p:txBody>
                </p:sp>
                <p:sp>
                  <p:nvSpPr>
                    <p:cNvPr id="183" name="TextBox 182"/>
                    <p:cNvSpPr txBox="1"/>
                    <p:nvPr/>
                  </p:nvSpPr>
                  <p:spPr>
                    <a:xfrm>
                      <a:off x="6548949" y="3285356"/>
                      <a:ext cx="399315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100" dirty="0" smtClean="0"/>
                        <a:t>OK</a:t>
                      </a:r>
                      <a:endParaRPr lang="it-IT" sz="1100" dirty="0"/>
                    </a:p>
                  </p:txBody>
                </p:sp>
                <p:sp>
                  <p:nvSpPr>
                    <p:cNvPr id="184" name="TextBox 183"/>
                    <p:cNvSpPr txBox="1"/>
                    <p:nvPr/>
                  </p:nvSpPr>
                  <p:spPr>
                    <a:xfrm>
                      <a:off x="5508104" y="3285356"/>
                      <a:ext cx="399315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100" dirty="0" smtClean="0"/>
                        <a:t>OK</a:t>
                      </a:r>
                      <a:endParaRPr lang="it-IT" sz="1100" dirty="0"/>
                    </a:p>
                  </p:txBody>
                </p:sp>
                <p:cxnSp>
                  <p:nvCxnSpPr>
                    <p:cNvPr id="185" name="Straight Arrow Connector 184"/>
                    <p:cNvCxnSpPr/>
                    <p:nvPr/>
                  </p:nvCxnSpPr>
                  <p:spPr>
                    <a:xfrm>
                      <a:off x="8172400" y="1988840"/>
                      <a:ext cx="0" cy="212336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6" name="Rectangle 185"/>
                    <p:cNvSpPr/>
                    <p:nvPr/>
                  </p:nvSpPr>
                  <p:spPr>
                    <a:xfrm>
                      <a:off x="7802769" y="4152395"/>
                      <a:ext cx="720080" cy="288404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100" dirty="0" smtClean="0">
                          <a:solidFill>
                            <a:schemeClr val="tx1"/>
                          </a:solidFill>
                        </a:rPr>
                        <a:t>expert E</a:t>
                      </a:r>
                      <a:endParaRPr lang="it-IT" sz="11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Flowchart: Decision 186"/>
                    <p:cNvSpPr/>
                    <p:nvPr/>
                  </p:nvSpPr>
                  <p:spPr>
                    <a:xfrm>
                      <a:off x="7917083" y="4655131"/>
                      <a:ext cx="510633" cy="576065"/>
                    </a:xfrm>
                    <a:prstGeom prst="flowChartDecision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t-IT"/>
                    </a:p>
                  </p:txBody>
                </p:sp>
                <p:cxnSp>
                  <p:nvCxnSpPr>
                    <p:cNvPr id="188" name="Straight Arrow Connector 187"/>
                    <p:cNvCxnSpPr>
                      <a:endCxn id="187" idx="0"/>
                    </p:cNvCxnSpPr>
                    <p:nvPr/>
                  </p:nvCxnSpPr>
                  <p:spPr>
                    <a:xfrm>
                      <a:off x="8170698" y="4439479"/>
                      <a:ext cx="1702" cy="21565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9" name="TextBox 188"/>
                    <p:cNvSpPr txBox="1"/>
                    <p:nvPr/>
                  </p:nvSpPr>
                  <p:spPr>
                    <a:xfrm>
                      <a:off x="7575848" y="4691283"/>
                      <a:ext cx="389724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t-IT" sz="1100" dirty="0" smtClean="0"/>
                        <a:t>OK</a:t>
                      </a:r>
                      <a:endParaRPr lang="it-IT" sz="1100" dirty="0"/>
                    </a:p>
                  </p:txBody>
                </p:sp>
              </p:grpSp>
              <p:grpSp>
                <p:nvGrpSpPr>
                  <p:cNvPr id="144" name="Group 143"/>
                  <p:cNvGrpSpPr/>
                  <p:nvPr/>
                </p:nvGrpSpPr>
                <p:grpSpPr>
                  <a:xfrm>
                    <a:off x="8246038" y="3868091"/>
                    <a:ext cx="720080" cy="1009097"/>
                    <a:chOff x="8230625" y="3476997"/>
                    <a:chExt cx="720080" cy="1009097"/>
                  </a:xfrm>
                </p:grpSpPr>
                <p:cxnSp>
                  <p:nvCxnSpPr>
                    <p:cNvPr id="145" name="Straight Arrow Connector 144"/>
                    <p:cNvCxnSpPr/>
                    <p:nvPr/>
                  </p:nvCxnSpPr>
                  <p:spPr>
                    <a:xfrm>
                      <a:off x="8589034" y="3552327"/>
                      <a:ext cx="1631" cy="219719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none" w="med" len="med"/>
                      <a:tailEnd type="arrow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6" name="Rectangle 145"/>
                    <p:cNvSpPr/>
                    <p:nvPr/>
                  </p:nvSpPr>
                  <p:spPr>
                    <a:xfrm>
                      <a:off x="8230625" y="3772046"/>
                      <a:ext cx="720080" cy="714048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it-IT" sz="1200" dirty="0" smtClean="0">
                          <a:solidFill>
                            <a:schemeClr val="tx1"/>
                          </a:solidFill>
                        </a:rPr>
                        <a:t>NCR</a:t>
                      </a:r>
                    </a:p>
                    <a:p>
                      <a:pPr algn="ctr"/>
                      <a:r>
                        <a:rPr lang="it-IT" sz="800" dirty="0" smtClean="0">
                          <a:solidFill>
                            <a:schemeClr val="tx1"/>
                          </a:solidFill>
                        </a:rPr>
                        <a:t>(List of NCR relative to CAVxxx) </a:t>
                      </a:r>
                      <a:endParaRPr lang="it-IT" sz="80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147" name="Straight Connector 146"/>
                    <p:cNvCxnSpPr>
                      <a:endCxn id="99" idx="2"/>
                    </p:cNvCxnSpPr>
                    <p:nvPr/>
                  </p:nvCxnSpPr>
                  <p:spPr>
                    <a:xfrm flipH="1" flipV="1">
                      <a:off x="8586948" y="3476997"/>
                      <a:ext cx="2901" cy="17724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108" name="TextBox 107"/>
              <p:cNvSpPr txBox="1"/>
              <p:nvPr/>
            </p:nvSpPr>
            <p:spPr>
              <a:xfrm>
                <a:off x="2224798" y="1463205"/>
                <a:ext cx="1875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dirty="0" smtClean="0">
                    <a:solidFill>
                      <a:srgbClr val="0000FF"/>
                    </a:solidFill>
                  </a:rPr>
                  <a:t>Shipment of missing or reviewed document</a:t>
                </a:r>
                <a:endParaRPr lang="it-IT" sz="12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09" name="Elbow Connector 108"/>
              <p:cNvCxnSpPr/>
              <p:nvPr/>
            </p:nvCxnSpPr>
            <p:spPr>
              <a:xfrm flipV="1">
                <a:off x="1742613" y="1884565"/>
                <a:ext cx="2372233" cy="552014"/>
              </a:xfrm>
              <a:prstGeom prst="bentConnector3">
                <a:avLst>
                  <a:gd name="adj1" fmla="val 6123"/>
                </a:avLst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>
                <a:off x="4618902" y="2499736"/>
                <a:ext cx="1440953" cy="0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Arrow Connector 119"/>
              <p:cNvCxnSpPr/>
              <p:nvPr/>
            </p:nvCxnSpPr>
            <p:spPr>
              <a:xfrm>
                <a:off x="4618902" y="2508120"/>
                <a:ext cx="8279" cy="27964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tangle 124"/>
              <p:cNvSpPr/>
              <p:nvPr/>
            </p:nvSpPr>
            <p:spPr>
              <a:xfrm>
                <a:off x="69470" y="4404863"/>
                <a:ext cx="1673143" cy="79900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>
                    <a:solidFill>
                      <a:srgbClr val="00B050"/>
                    </a:solidFill>
                  </a:rPr>
                  <a:t>Production release up to Alyy+1 Level</a:t>
                </a:r>
                <a:endParaRPr lang="it-IT" sz="12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26" name="Elbow Connector 125"/>
              <p:cNvCxnSpPr/>
              <p:nvPr/>
            </p:nvCxnSpPr>
            <p:spPr>
              <a:xfrm rot="16200000" flipH="1">
                <a:off x="625760" y="5497042"/>
                <a:ext cx="577324" cy="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xtBox 126"/>
              <p:cNvSpPr txBox="1"/>
              <p:nvPr/>
            </p:nvSpPr>
            <p:spPr>
              <a:xfrm>
                <a:off x="288542" y="5820153"/>
                <a:ext cx="12596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200" b="1" dirty="0" smtClean="0">
                    <a:solidFill>
                      <a:srgbClr val="00B050"/>
                    </a:solidFill>
                  </a:rPr>
                  <a:t>Start process of following steps at Industries</a:t>
                </a:r>
                <a:endParaRPr lang="it-IT" sz="11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28" name="Elbow Connector 90"/>
              <p:cNvCxnSpPr/>
              <p:nvPr/>
            </p:nvCxnSpPr>
            <p:spPr>
              <a:xfrm rot="16200000" flipH="1">
                <a:off x="4768461" y="4735092"/>
                <a:ext cx="501765" cy="784324"/>
              </a:xfrm>
              <a:prstGeom prst="bentConnector2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TextBox 128"/>
              <p:cNvSpPr txBox="1"/>
              <p:nvPr/>
            </p:nvSpPr>
            <p:spPr>
              <a:xfrm>
                <a:off x="4343244" y="4825959"/>
                <a:ext cx="3993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/>
                  <a:t>OK</a:t>
                </a:r>
                <a:endParaRPr lang="it-IT" sz="1100" dirty="0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2229843" y="3377556"/>
                <a:ext cx="1875112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100" dirty="0" smtClean="0"/>
                  <a:t>Industry ship the </a:t>
                </a:r>
                <a:r>
                  <a:rPr lang="it-IT" sz="1100" dirty="0" smtClean="0">
                    <a:solidFill>
                      <a:srgbClr val="0000FF"/>
                    </a:solidFill>
                  </a:rPr>
                  <a:t>reviewed/missing document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100" dirty="0" smtClean="0"/>
                  <a:t>Th check of documents restart  only for Family A (in this example).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100" dirty="0" smtClean="0"/>
                  <a:t>If  OK si chiude, the release of the cavity is completed and following process steps can start </a:t>
                </a:r>
                <a:endParaRPr lang="it-IT" sz="1100" dirty="0"/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5670193" y="5801441"/>
                <a:ext cx="15836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>
                    <a:solidFill>
                      <a:srgbClr val="0000FF"/>
                    </a:solidFill>
                  </a:rPr>
                  <a:t>OK </a:t>
                </a:r>
                <a:r>
                  <a:rPr lang="it-IT" sz="1050" dirty="0" smtClean="0">
                    <a:solidFill>
                      <a:srgbClr val="0000FF"/>
                    </a:solidFill>
                  </a:rPr>
                  <a:t>(after the review or shipment of the document)</a:t>
                </a:r>
                <a:endParaRPr lang="it-IT" sz="105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32" name="Elbow Connector 115"/>
              <p:cNvCxnSpPr/>
              <p:nvPr/>
            </p:nvCxnSpPr>
            <p:spPr>
              <a:xfrm rot="16200000" flipH="1">
                <a:off x="6478490" y="4837363"/>
                <a:ext cx="253079" cy="1655669"/>
              </a:xfrm>
              <a:prstGeom prst="bentConnector2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Elbow Connector 132"/>
              <p:cNvCxnSpPr/>
              <p:nvPr/>
            </p:nvCxnSpPr>
            <p:spPr>
              <a:xfrm rot="10800000">
                <a:off x="1742613" y="4804364"/>
                <a:ext cx="5789324" cy="1657808"/>
              </a:xfrm>
              <a:prstGeom prst="bentConnector3">
                <a:avLst>
                  <a:gd name="adj1" fmla="val 89150"/>
                </a:avLst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552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Al4 acceptance flow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Laura Monaco, INFN LASA.</a:t>
            </a:r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1501043"/>
            <a:ext cx="9144000" cy="5378059"/>
            <a:chOff x="0" y="1501043"/>
            <a:chExt cx="9144000" cy="5378059"/>
          </a:xfrm>
        </p:grpSpPr>
        <p:sp>
          <p:nvSpPr>
            <p:cNvPr id="2" name="Rectangle 1"/>
            <p:cNvSpPr/>
            <p:nvPr/>
          </p:nvSpPr>
          <p:spPr>
            <a:xfrm>
              <a:off x="0" y="1504966"/>
              <a:ext cx="9144000" cy="537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/>
            </a:p>
          </p:txBody>
        </p: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104513" y="1501043"/>
              <a:ext cx="8819998" cy="5109427"/>
              <a:chOff x="56172" y="1625331"/>
              <a:chExt cx="8371734" cy="4849747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246841" y="1625331"/>
                <a:ext cx="167279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 smtClean="0"/>
                  <a:t>INFN</a:t>
                </a:r>
                <a:endParaRPr lang="it-IT" sz="1600" b="1" dirty="0"/>
              </a:p>
            </p:txBody>
          </p:sp>
          <p:sp>
            <p:nvSpPr>
              <p:cNvPr id="99" name="Flowchart: Decision 98"/>
              <p:cNvSpPr/>
              <p:nvPr/>
            </p:nvSpPr>
            <p:spPr>
              <a:xfrm>
                <a:off x="4180134" y="1844477"/>
                <a:ext cx="1786926" cy="1085032"/>
              </a:xfrm>
              <a:prstGeom prst="flowChartDecisi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err="1" smtClean="0">
                    <a:solidFill>
                      <a:schemeClr val="tx1"/>
                    </a:solidFill>
                  </a:rPr>
                  <a:t>Incoming</a:t>
                </a:r>
                <a:r>
                  <a:rPr lang="it-IT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200" dirty="0" err="1" smtClean="0">
                    <a:solidFill>
                      <a:schemeClr val="tx1"/>
                    </a:solidFill>
                  </a:rPr>
                  <a:t>Acceptance</a:t>
                </a: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Flowchart: Decision 100"/>
              <p:cNvSpPr/>
              <p:nvPr/>
            </p:nvSpPr>
            <p:spPr>
              <a:xfrm>
                <a:off x="7261143" y="2697566"/>
                <a:ext cx="1166763" cy="1055668"/>
              </a:xfrm>
              <a:prstGeom prst="flowChartDecisi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 smtClean="0">
                    <a:solidFill>
                      <a:schemeClr val="tx1"/>
                    </a:solidFill>
                  </a:rPr>
                  <a:t>RF Test</a:t>
                </a:r>
                <a:endParaRPr lang="it-I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4130016" y="5914182"/>
                <a:ext cx="1673143" cy="54572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>
                    <a:solidFill>
                      <a:schemeClr val="tx1"/>
                    </a:solidFill>
                  </a:rPr>
                  <a:t>Release of cavity shipment to CEA</a:t>
                </a: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2650005" y="2923178"/>
                <a:ext cx="539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>
                    <a:solidFill>
                      <a:srgbClr val="FF0000"/>
                    </a:solidFill>
                  </a:rPr>
                  <a:t>NOK</a:t>
                </a:r>
                <a:endParaRPr lang="it-IT" sz="11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Rectangle 40"/>
              <p:cNvSpPr/>
              <p:nvPr/>
            </p:nvSpPr>
            <p:spPr>
              <a:xfrm>
                <a:off x="855080" y="4245585"/>
                <a:ext cx="2346257" cy="26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600" dirty="0" smtClean="0">
                    <a:solidFill>
                      <a:schemeClr val="tx1"/>
                    </a:solidFill>
                  </a:rPr>
                  <a:t>CAVxxx Al4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TextBox 39"/>
              <p:cNvSpPr txBox="1"/>
              <p:nvPr/>
            </p:nvSpPr>
            <p:spPr>
              <a:xfrm>
                <a:off x="5375250" y="1625331"/>
                <a:ext cx="1284266" cy="555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 smtClean="0"/>
                  <a:t>TEST LAB (DESY)</a:t>
                </a:r>
                <a:endParaRPr lang="it-IT" sz="1600" b="1" dirty="0"/>
              </a:p>
            </p:txBody>
          </p:sp>
          <p:cxnSp>
            <p:nvCxnSpPr>
              <p:cNvPr id="125" name="Connettore 4 5"/>
              <p:cNvCxnSpPr>
                <a:stCxn id="140" idx="2"/>
                <a:endCxn id="99" idx="1"/>
              </p:cNvCxnSpPr>
              <p:nvPr/>
            </p:nvCxnSpPr>
            <p:spPr>
              <a:xfrm>
                <a:off x="3241549" y="2386903"/>
                <a:ext cx="938585" cy="9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nettore 4 14"/>
              <p:cNvCxnSpPr>
                <a:stCxn id="99" idx="2"/>
                <a:endCxn id="140" idx="4"/>
              </p:cNvCxnSpPr>
              <p:nvPr/>
            </p:nvCxnSpPr>
            <p:spPr>
              <a:xfrm rot="5400000" flipH="1">
                <a:off x="3466385" y="1322298"/>
                <a:ext cx="231943" cy="2982481"/>
              </a:xfrm>
              <a:prstGeom prst="bentConnector3">
                <a:avLst>
                  <a:gd name="adj1" fmla="val -98559"/>
                </a:avLst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ttore 4 19"/>
              <p:cNvCxnSpPr>
                <a:stCxn id="99" idx="3"/>
                <a:endCxn id="101" idx="0"/>
              </p:cNvCxnSpPr>
              <p:nvPr/>
            </p:nvCxnSpPr>
            <p:spPr>
              <a:xfrm>
                <a:off x="5967060" y="2386993"/>
                <a:ext cx="1877465" cy="310573"/>
              </a:xfrm>
              <a:prstGeom prst="bentConnector2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93"/>
              <p:cNvSpPr txBox="1"/>
              <p:nvPr/>
            </p:nvSpPr>
            <p:spPr>
              <a:xfrm>
                <a:off x="6556036" y="2125383"/>
                <a:ext cx="539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>
                    <a:solidFill>
                      <a:srgbClr val="00B050"/>
                    </a:solidFill>
                  </a:rPr>
                  <a:t>OK</a:t>
                </a:r>
                <a:endParaRPr lang="it-IT" sz="11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29" name="Connettore 4 29"/>
              <p:cNvCxnSpPr>
                <a:stCxn id="101" idx="1"/>
              </p:cNvCxnSpPr>
              <p:nvPr/>
            </p:nvCxnSpPr>
            <p:spPr>
              <a:xfrm rot="10800000">
                <a:off x="1790133" y="2841582"/>
                <a:ext cx="5471010" cy="383818"/>
              </a:xfrm>
              <a:prstGeom prst="bentConnector2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93"/>
              <p:cNvSpPr txBox="1"/>
              <p:nvPr/>
            </p:nvSpPr>
            <p:spPr>
              <a:xfrm>
                <a:off x="5537650" y="2939237"/>
                <a:ext cx="539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>
                    <a:solidFill>
                      <a:srgbClr val="FF0000"/>
                    </a:solidFill>
                  </a:rPr>
                  <a:t>NOK</a:t>
                </a:r>
                <a:endParaRPr lang="it-IT" sz="11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1" name="CasellaDiTesto 47"/>
              <p:cNvSpPr txBox="1"/>
              <p:nvPr/>
            </p:nvSpPr>
            <p:spPr>
              <a:xfrm>
                <a:off x="1903235" y="3322345"/>
                <a:ext cx="37577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100" dirty="0" smtClean="0"/>
                  <a:t>Back to the Industry with disposal for the recovery</a:t>
                </a:r>
                <a:endParaRPr lang="it-IT" sz="1100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100" dirty="0" smtClean="0"/>
                  <a:t>New folder «Retreatment» created in the managing system</a:t>
                </a:r>
                <a:endParaRPr lang="en-US" sz="1100" dirty="0"/>
              </a:p>
            </p:txBody>
          </p:sp>
          <p:sp>
            <p:nvSpPr>
              <p:cNvPr id="132" name="TextBox 39"/>
              <p:cNvSpPr txBox="1"/>
              <p:nvPr/>
            </p:nvSpPr>
            <p:spPr>
              <a:xfrm>
                <a:off x="1433514" y="3816505"/>
                <a:ext cx="12842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 smtClean="0"/>
                  <a:t>INFN</a:t>
                </a:r>
                <a:endParaRPr lang="it-IT" sz="1600" b="1" dirty="0"/>
              </a:p>
            </p:txBody>
          </p:sp>
          <p:sp>
            <p:nvSpPr>
              <p:cNvPr id="133" name="CasellaDiTesto 47"/>
              <p:cNvSpPr txBox="1"/>
              <p:nvPr/>
            </p:nvSpPr>
            <p:spPr>
              <a:xfrm>
                <a:off x="3490800" y="4537406"/>
                <a:ext cx="29515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100" dirty="0" smtClean="0"/>
                  <a:t>Documents in the folder: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 err="1" smtClean="0"/>
                  <a:t>Outcoming</a:t>
                </a:r>
                <a:r>
                  <a:rPr lang="en-US" sz="1100" dirty="0" smtClean="0"/>
                  <a:t> inspection from the Industry and info needed for the RF test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 smtClean="0"/>
                  <a:t>Incoming inspection del test lab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 smtClean="0"/>
                  <a:t>Test Result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 err="1" smtClean="0"/>
                  <a:t>Outcoming</a:t>
                </a:r>
                <a:r>
                  <a:rPr lang="en-US" sz="1100" dirty="0" smtClean="0"/>
                  <a:t> inspection after test</a:t>
                </a: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603800" y="4777142"/>
                <a:ext cx="847355" cy="31426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>
                    <a:solidFill>
                      <a:schemeClr val="tx1"/>
                    </a:solidFill>
                  </a:rPr>
                  <a:t>Family A</a:t>
                </a: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35" name="Straight Arrow Connector 134"/>
              <p:cNvCxnSpPr/>
              <p:nvPr/>
            </p:nvCxnSpPr>
            <p:spPr>
              <a:xfrm>
                <a:off x="2021441" y="5091404"/>
                <a:ext cx="0" cy="288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ectangle 135"/>
              <p:cNvSpPr/>
              <p:nvPr/>
            </p:nvSpPr>
            <p:spPr>
              <a:xfrm>
                <a:off x="1667438" y="5379436"/>
                <a:ext cx="720080" cy="28840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100" dirty="0" smtClean="0">
                    <a:solidFill>
                      <a:schemeClr val="tx1"/>
                    </a:solidFill>
                  </a:rPr>
                  <a:t>expert A</a:t>
                </a:r>
                <a:endParaRPr lang="it-IT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Flowchart: Decision 136"/>
              <p:cNvSpPr/>
              <p:nvPr/>
            </p:nvSpPr>
            <p:spPr>
              <a:xfrm>
                <a:off x="1766124" y="5899014"/>
                <a:ext cx="510633" cy="576064"/>
              </a:xfrm>
              <a:prstGeom prst="flowChartDecisi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38" name="Straight Arrow Connector 137"/>
              <p:cNvCxnSpPr>
                <a:stCxn id="136" idx="2"/>
                <a:endCxn id="137" idx="0"/>
              </p:cNvCxnSpPr>
              <p:nvPr/>
            </p:nvCxnSpPr>
            <p:spPr>
              <a:xfrm flipH="1">
                <a:off x="2021441" y="5667841"/>
                <a:ext cx="6038" cy="2311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Elbow Connector 138"/>
              <p:cNvCxnSpPr>
                <a:stCxn id="101" idx="2"/>
                <a:endCxn id="110" idx="3"/>
              </p:cNvCxnSpPr>
              <p:nvPr/>
            </p:nvCxnSpPr>
            <p:spPr>
              <a:xfrm rot="5400000">
                <a:off x="5210172" y="1744398"/>
                <a:ext cx="625517" cy="4643189"/>
              </a:xfrm>
              <a:prstGeom prst="bentConnector2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Parallelogram 139"/>
              <p:cNvSpPr/>
              <p:nvPr/>
            </p:nvSpPr>
            <p:spPr>
              <a:xfrm>
                <a:off x="863017" y="2076239"/>
                <a:ext cx="2456198" cy="621327"/>
              </a:xfrm>
              <a:prstGeom prst="parallelogram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>
                    <a:solidFill>
                      <a:schemeClr val="tx1"/>
                    </a:solidFill>
                  </a:rPr>
                  <a:t>Outcoming from company</a:t>
                </a:r>
              </a:p>
              <a:p>
                <a:pPr algn="ctr"/>
                <a:r>
                  <a:rPr lang="it-IT" sz="1200" dirty="0" smtClean="0">
                    <a:solidFill>
                      <a:schemeClr val="tx1"/>
                    </a:solidFill>
                  </a:rPr>
                  <a:t>Docs needed for Test</a:t>
                </a: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TextBox 93"/>
              <p:cNvSpPr txBox="1"/>
              <p:nvPr/>
            </p:nvSpPr>
            <p:spPr>
              <a:xfrm>
                <a:off x="5628383" y="4092516"/>
                <a:ext cx="539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>
                    <a:solidFill>
                      <a:srgbClr val="00B050"/>
                    </a:solidFill>
                  </a:rPr>
                  <a:t>OK</a:t>
                </a:r>
                <a:endParaRPr lang="it-IT" sz="11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142" name="Straight Arrow Connector 141"/>
              <p:cNvCxnSpPr>
                <a:endCxn id="134" idx="0"/>
              </p:cNvCxnSpPr>
              <p:nvPr/>
            </p:nvCxnSpPr>
            <p:spPr>
              <a:xfrm>
                <a:off x="2027478" y="4511916"/>
                <a:ext cx="1" cy="2652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Elbow Connector 142"/>
              <p:cNvCxnSpPr>
                <a:stCxn id="137" idx="3"/>
                <a:endCxn id="108" idx="1"/>
              </p:cNvCxnSpPr>
              <p:nvPr/>
            </p:nvCxnSpPr>
            <p:spPr>
              <a:xfrm>
                <a:off x="2276757" y="6187046"/>
                <a:ext cx="1853259" cy="1"/>
              </a:xfrm>
              <a:prstGeom prst="bentConnector3">
                <a:avLst/>
              </a:prstGeom>
              <a:ln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Elbow Connector 143"/>
              <p:cNvCxnSpPr>
                <a:stCxn id="137" idx="1"/>
              </p:cNvCxnSpPr>
              <p:nvPr/>
            </p:nvCxnSpPr>
            <p:spPr>
              <a:xfrm rot="10800000">
                <a:off x="618698" y="6029823"/>
                <a:ext cx="1147427" cy="15722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Rectangle 144"/>
              <p:cNvSpPr/>
              <p:nvPr/>
            </p:nvSpPr>
            <p:spPr>
              <a:xfrm>
                <a:off x="56172" y="5523638"/>
                <a:ext cx="127211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200" b="1" i="1" dirty="0" smtClean="0"/>
                  <a:t>Cavity on Hold</a:t>
                </a:r>
                <a:endParaRPr lang="it-IT" sz="1200" b="1" i="1" dirty="0"/>
              </a:p>
            </p:txBody>
          </p:sp>
          <p:sp>
            <p:nvSpPr>
              <p:cNvPr id="146" name="TextBox 93"/>
              <p:cNvSpPr txBox="1"/>
              <p:nvPr/>
            </p:nvSpPr>
            <p:spPr>
              <a:xfrm>
                <a:off x="789039" y="5768209"/>
                <a:ext cx="539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>
                    <a:solidFill>
                      <a:srgbClr val="FF0000"/>
                    </a:solidFill>
                  </a:rPr>
                  <a:t>NOK</a:t>
                </a:r>
                <a:endParaRPr lang="it-IT" sz="11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TextBox 93"/>
              <p:cNvSpPr txBox="1"/>
              <p:nvPr/>
            </p:nvSpPr>
            <p:spPr>
              <a:xfrm>
                <a:off x="2584680" y="6187046"/>
                <a:ext cx="539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>
                    <a:solidFill>
                      <a:srgbClr val="00B050"/>
                    </a:solidFill>
                  </a:rPr>
                  <a:t>OK</a:t>
                </a:r>
                <a:endParaRPr lang="it-IT" sz="1100" dirty="0">
                  <a:solidFill>
                    <a:srgbClr val="00B05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36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Al5 acceptance flow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124" name="Slide Number Placeholder 1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Laura Monaco, INFN LASA.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4478" y="1501043"/>
            <a:ext cx="9144000" cy="5382682"/>
            <a:chOff x="-4478" y="1501043"/>
            <a:chExt cx="9144000" cy="5382682"/>
          </a:xfrm>
        </p:grpSpPr>
        <p:sp>
          <p:nvSpPr>
            <p:cNvPr id="113" name="Rectangle 112"/>
            <p:cNvSpPr/>
            <p:nvPr/>
          </p:nvSpPr>
          <p:spPr>
            <a:xfrm>
              <a:off x="-4478" y="1509589"/>
              <a:ext cx="9144000" cy="537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35070" y="1501043"/>
              <a:ext cx="8610979" cy="5312592"/>
              <a:chOff x="235070" y="1501043"/>
              <a:chExt cx="8610979" cy="531259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96614" y="2450644"/>
                <a:ext cx="12842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 smtClean="0"/>
                  <a:t>INFN</a:t>
                </a:r>
                <a:endParaRPr lang="it-IT" sz="1600" b="1" dirty="0"/>
              </a:p>
            </p:txBody>
          </p:sp>
          <p:sp>
            <p:nvSpPr>
              <p:cNvPr id="39" name="Flowchart: Decision 38"/>
              <p:cNvSpPr/>
              <p:nvPr/>
            </p:nvSpPr>
            <p:spPr>
              <a:xfrm>
                <a:off x="4944260" y="2188870"/>
                <a:ext cx="1868228" cy="1312889"/>
              </a:xfrm>
              <a:prstGeom prst="flowChartDecisi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err="1" smtClean="0">
                    <a:solidFill>
                      <a:schemeClr val="tx1"/>
                    </a:solidFill>
                  </a:rPr>
                  <a:t>Incoming</a:t>
                </a:r>
                <a:r>
                  <a:rPr lang="it-IT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200" dirty="0" err="1" smtClean="0">
                    <a:solidFill>
                      <a:schemeClr val="tx1"/>
                    </a:solidFill>
                  </a:rPr>
                  <a:t>Acceptance</a:t>
                </a: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39"/>
              <p:cNvSpPr txBox="1"/>
              <p:nvPr/>
            </p:nvSpPr>
            <p:spPr>
              <a:xfrm>
                <a:off x="5195590" y="1522094"/>
                <a:ext cx="12842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 smtClean="0"/>
                  <a:t>CEA</a:t>
                </a:r>
                <a:endParaRPr lang="it-IT" sz="1600" b="1" dirty="0"/>
              </a:p>
            </p:txBody>
          </p:sp>
          <p:cxnSp>
            <p:nvCxnSpPr>
              <p:cNvPr id="42" name="Connettore 4 5"/>
              <p:cNvCxnSpPr>
                <a:stCxn id="48" idx="2"/>
                <a:endCxn id="39" idx="1"/>
              </p:cNvCxnSpPr>
              <p:nvPr/>
            </p:nvCxnSpPr>
            <p:spPr>
              <a:xfrm flipV="1">
                <a:off x="3537321" y="2845315"/>
                <a:ext cx="1406939" cy="4698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4 14"/>
              <p:cNvCxnSpPr>
                <a:stCxn id="39" idx="2"/>
                <a:endCxn id="48" idx="4"/>
              </p:cNvCxnSpPr>
              <p:nvPr/>
            </p:nvCxnSpPr>
            <p:spPr>
              <a:xfrm rot="5400000">
                <a:off x="3868892" y="1773711"/>
                <a:ext cx="281434" cy="3737531"/>
              </a:xfrm>
              <a:prstGeom prst="bentConnector3">
                <a:avLst>
                  <a:gd name="adj1" fmla="val 181227"/>
                </a:avLst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4 19"/>
              <p:cNvCxnSpPr>
                <a:stCxn id="39" idx="3"/>
                <a:endCxn id="54" idx="3"/>
              </p:cNvCxnSpPr>
              <p:nvPr/>
            </p:nvCxnSpPr>
            <p:spPr>
              <a:xfrm flipH="1">
                <a:off x="3557189" y="2845315"/>
                <a:ext cx="3255299" cy="1759745"/>
              </a:xfrm>
              <a:prstGeom prst="bentConnector3">
                <a:avLst>
                  <a:gd name="adj1" fmla="val -7022"/>
                </a:avLst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93"/>
              <p:cNvSpPr txBox="1"/>
              <p:nvPr/>
            </p:nvSpPr>
            <p:spPr>
              <a:xfrm>
                <a:off x="6897948" y="3070104"/>
                <a:ext cx="539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>
                    <a:solidFill>
                      <a:srgbClr val="00B050"/>
                    </a:solidFill>
                  </a:rPr>
                  <a:t>OK</a:t>
                </a:r>
                <a:endParaRPr lang="it-IT" sz="11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6" name="TextBox 93"/>
              <p:cNvSpPr txBox="1"/>
              <p:nvPr/>
            </p:nvSpPr>
            <p:spPr>
              <a:xfrm>
                <a:off x="4770761" y="3737231"/>
                <a:ext cx="5392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100" dirty="0" smtClean="0">
                    <a:solidFill>
                      <a:srgbClr val="FF0000"/>
                    </a:solidFill>
                  </a:rPr>
                  <a:t>NOK</a:t>
                </a:r>
                <a:endParaRPr lang="it-IT" sz="11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56962" y="5363090"/>
                <a:ext cx="2589087" cy="8372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3200" b="1" dirty="0" smtClean="0">
                    <a:solidFill>
                      <a:srgbClr val="7030A0"/>
                    </a:solidFill>
                  </a:rPr>
                  <a:t>ESS FINAL RELEASE</a:t>
                </a:r>
                <a:endParaRPr lang="it-IT" sz="32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48" name="Parallelogram 47"/>
              <p:cNvSpPr/>
              <p:nvPr/>
            </p:nvSpPr>
            <p:spPr>
              <a:xfrm>
                <a:off x="511069" y="1916832"/>
                <a:ext cx="3259547" cy="1866361"/>
              </a:xfrm>
              <a:prstGeom prst="parallelogram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z="1200" dirty="0" smtClean="0">
                    <a:solidFill>
                      <a:schemeClr val="tx1"/>
                    </a:solidFill>
                  </a:rPr>
                  <a:t>Outcoming (DESY)</a:t>
                </a:r>
              </a:p>
              <a:p>
                <a:pPr algn="ctr"/>
                <a:r>
                  <a:rPr lang="it-IT" sz="1200" dirty="0" smtClean="0">
                    <a:solidFill>
                      <a:schemeClr val="tx1"/>
                    </a:solidFill>
                  </a:rPr>
                  <a:t>Test result (DESY) </a:t>
                </a:r>
              </a:p>
              <a:p>
                <a:pPr algn="ctr"/>
                <a:r>
                  <a:rPr lang="it-IT" sz="1200" dirty="0" smtClean="0">
                    <a:solidFill>
                      <a:schemeClr val="tx1"/>
                    </a:solidFill>
                  </a:rPr>
                  <a:t>Docs needed for Acceptance (interfaces compatibilities)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it-IT" sz="1200" dirty="0" smtClean="0">
                    <a:solidFill>
                      <a:schemeClr val="tx1"/>
                    </a:solidFill>
                  </a:rPr>
                  <a:t>Vacuum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it-IT" sz="1200" dirty="0" smtClean="0">
                    <a:solidFill>
                      <a:schemeClr val="tx1"/>
                    </a:solidFill>
                  </a:rPr>
                  <a:t>RF Test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it-IT" sz="1200" dirty="0" smtClean="0">
                    <a:solidFill>
                      <a:schemeClr val="tx1"/>
                    </a:solidFill>
                  </a:rPr>
                  <a:t>Dimensional drawings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it-IT" sz="1200" dirty="0" smtClean="0">
                    <a:solidFill>
                      <a:schemeClr val="tx1"/>
                    </a:solidFill>
                  </a:rPr>
                  <a:t>Transfer measurements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r>
                  <a:rPr lang="it-IT" sz="1200" dirty="0" smtClean="0">
                    <a:solidFill>
                      <a:schemeClr val="tx1"/>
                    </a:solidFill>
                  </a:rPr>
                  <a:t>.....</a:t>
                </a:r>
              </a:p>
              <a:p>
                <a:pPr marL="171450" indent="-171450" algn="ctr">
                  <a:buFont typeface="Arial" panose="020B0604020202020204" pitchFamily="34" charset="0"/>
                  <a:buChar char="•"/>
                </a:pPr>
                <a:endParaRPr lang="it-IT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358936" y="1501043"/>
                <a:ext cx="1762359" cy="356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b="1" dirty="0" smtClean="0"/>
                  <a:t>INFN</a:t>
                </a:r>
                <a:endParaRPr lang="it-IT" sz="1600" b="1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35070" y="4159452"/>
                <a:ext cx="6021892" cy="2654183"/>
                <a:chOff x="104513" y="3956287"/>
                <a:chExt cx="6021892" cy="2654183"/>
              </a:xfrm>
            </p:grpSpPr>
            <p:sp>
              <p:nvSpPr>
                <p:cNvPr id="54" name="Rectangle 40"/>
                <p:cNvSpPr/>
                <p:nvPr/>
              </p:nvSpPr>
              <p:spPr>
                <a:xfrm>
                  <a:off x="954745" y="4261599"/>
                  <a:ext cx="2471887" cy="28059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600" dirty="0" smtClean="0">
                      <a:solidFill>
                        <a:schemeClr val="tx1"/>
                      </a:solidFill>
                    </a:rPr>
                    <a:t>CAVxxx Al5</a:t>
                  </a:r>
                  <a:endParaRPr lang="it-IT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TextBox 39"/>
                <p:cNvSpPr txBox="1"/>
                <p:nvPr/>
              </p:nvSpPr>
              <p:spPr>
                <a:xfrm>
                  <a:off x="1592192" y="3956287"/>
                  <a:ext cx="1353033" cy="3566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600" b="1" dirty="0" smtClean="0"/>
                    <a:t>INFN</a:t>
                  </a:r>
                  <a:endParaRPr lang="it-IT" sz="1600" b="1" dirty="0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1735009" y="4821618"/>
                  <a:ext cx="892727" cy="331089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200" dirty="0" smtClean="0">
                      <a:solidFill>
                        <a:schemeClr val="tx1"/>
                      </a:solidFill>
                    </a:rPr>
                    <a:t>Family A</a:t>
                  </a:r>
                  <a:endParaRPr lang="it-IT" sz="12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>
                <a:xfrm>
                  <a:off x="2175012" y="5152707"/>
                  <a:ext cx="0" cy="30345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Rectangle 57"/>
                <p:cNvSpPr/>
                <p:nvPr/>
              </p:nvSpPr>
              <p:spPr>
                <a:xfrm>
                  <a:off x="1802054" y="5456162"/>
                  <a:ext cx="758637" cy="303847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it-IT" sz="1100" dirty="0" smtClean="0">
                      <a:solidFill>
                        <a:schemeClr val="tx1"/>
                      </a:solidFill>
                    </a:rPr>
                    <a:t>expert A</a:t>
                  </a:r>
                  <a:endParaRPr lang="it-IT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lowchart: Decision 58"/>
                <p:cNvSpPr/>
                <p:nvPr/>
              </p:nvSpPr>
              <p:spPr>
                <a:xfrm>
                  <a:off x="1916298" y="6003561"/>
                  <a:ext cx="537975" cy="606909"/>
                </a:xfrm>
                <a:prstGeom prst="flowChartDecision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60" name="Straight Arrow Connector 59"/>
                <p:cNvCxnSpPr>
                  <a:endCxn id="56" idx="0"/>
                </p:cNvCxnSpPr>
                <p:nvPr/>
              </p:nvCxnSpPr>
              <p:spPr>
                <a:xfrm>
                  <a:off x="2181372" y="4542190"/>
                  <a:ext cx="1" cy="2794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Elbow Connector 60"/>
                <p:cNvCxnSpPr>
                  <a:stCxn id="59" idx="3"/>
                  <a:endCxn id="47" idx="1"/>
                </p:cNvCxnSpPr>
                <p:nvPr/>
              </p:nvCxnSpPr>
              <p:spPr>
                <a:xfrm flipV="1">
                  <a:off x="2454273" y="5578543"/>
                  <a:ext cx="3672132" cy="728473"/>
                </a:xfrm>
                <a:prstGeom prst="bentConnector3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Elbow Connector 61"/>
                <p:cNvCxnSpPr>
                  <a:stCxn id="59" idx="1"/>
                </p:cNvCxnSpPr>
                <p:nvPr/>
              </p:nvCxnSpPr>
              <p:spPr>
                <a:xfrm rot="10800000">
                  <a:off x="707433" y="6141374"/>
                  <a:ext cx="1208866" cy="165642"/>
                </a:xfrm>
                <a:prstGeom prst="bentConnector3">
                  <a:avLst>
                    <a:gd name="adj1" fmla="val 50000"/>
                  </a:avLst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Rectangle 62"/>
                <p:cNvSpPr/>
                <p:nvPr/>
              </p:nvSpPr>
              <p:spPr>
                <a:xfrm>
                  <a:off x="104513" y="5608085"/>
                  <a:ext cx="1340235" cy="291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it-IT" sz="1200" b="1" i="1" dirty="0" smtClean="0"/>
                    <a:t>Cavity on Hold</a:t>
                  </a:r>
                  <a:endParaRPr lang="it-IT" sz="1200" b="1" i="1" dirty="0"/>
                </a:p>
              </p:txBody>
            </p:sp>
            <p:sp>
              <p:nvSpPr>
                <p:cNvPr id="64" name="TextBox 93"/>
                <p:cNvSpPr txBox="1"/>
                <p:nvPr/>
              </p:nvSpPr>
              <p:spPr>
                <a:xfrm>
                  <a:off x="876621" y="5865752"/>
                  <a:ext cx="568127" cy="275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dirty="0" smtClean="0">
                      <a:solidFill>
                        <a:srgbClr val="FF0000"/>
                      </a:solidFill>
                    </a:rPr>
                    <a:t>NOK</a:t>
                  </a:r>
                  <a:endParaRPr lang="it-IT" sz="11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5" name="TextBox 93"/>
                <p:cNvSpPr txBox="1"/>
                <p:nvPr/>
              </p:nvSpPr>
              <p:spPr>
                <a:xfrm>
                  <a:off x="2768410" y="6307015"/>
                  <a:ext cx="568127" cy="275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1100" dirty="0" smtClean="0">
                      <a:solidFill>
                        <a:srgbClr val="00B050"/>
                      </a:solidFill>
                    </a:rPr>
                    <a:t>OK</a:t>
                  </a:r>
                  <a:endParaRPr lang="it-IT" sz="1100" dirty="0">
                    <a:solidFill>
                      <a:srgbClr val="00B050"/>
                    </a:solidFill>
                  </a:endParaRPr>
                </a:p>
              </p:txBody>
            </p:sp>
          </p:grpSp>
          <p:cxnSp>
            <p:nvCxnSpPr>
              <p:cNvPr id="69" name="Straight Arrow Connector 68"/>
              <p:cNvCxnSpPr>
                <a:stCxn id="58" idx="2"/>
                <a:endCxn id="59" idx="0"/>
              </p:cNvCxnSpPr>
              <p:nvPr/>
            </p:nvCxnSpPr>
            <p:spPr>
              <a:xfrm>
                <a:off x="2311930" y="5963174"/>
                <a:ext cx="3913" cy="2435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0330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6583" y="1446720"/>
            <a:ext cx="8857814" cy="53368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i="1" dirty="0" smtClean="0">
                <a:solidFill>
                  <a:srgbClr val="0000FF"/>
                </a:solidFill>
              </a:rPr>
              <a:t>Prototypes</a:t>
            </a:r>
            <a:r>
              <a:rPr lang="en-US" sz="2800" i="1" dirty="0" smtClean="0"/>
              <a:t> will be used for: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Optimization of production and treatment cycles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Test and debugging of the Quality Control System</a:t>
            </a:r>
          </a:p>
          <a:p>
            <a:pPr marL="0" indent="0">
              <a:buNone/>
            </a:pPr>
            <a:r>
              <a:rPr lang="en-US" sz="2800" dirty="0" smtClean="0"/>
              <a:t>Moreover, the experience gained with prototypes:</a:t>
            </a:r>
          </a:p>
          <a:p>
            <a:pPr lvl="1"/>
            <a:r>
              <a:rPr lang="en-US" sz="2800" i="1" dirty="0" smtClean="0"/>
              <a:t>will </a:t>
            </a:r>
            <a:r>
              <a:rPr lang="en-US" sz="2800" i="1" dirty="0" smtClean="0">
                <a:solidFill>
                  <a:srgbClr val="0000FF"/>
                </a:solidFill>
              </a:rPr>
              <a:t>highlight</a:t>
            </a:r>
            <a:r>
              <a:rPr lang="en-US" sz="2800" i="1" dirty="0" smtClean="0"/>
              <a:t> the critical checks to be done in the industry process</a:t>
            </a:r>
          </a:p>
          <a:p>
            <a:pPr lvl="1"/>
            <a:r>
              <a:rPr lang="en-US" sz="2800" i="1" dirty="0" smtClean="0"/>
              <a:t>will </a:t>
            </a:r>
            <a:r>
              <a:rPr lang="en-US" sz="2800" i="1" dirty="0" smtClean="0">
                <a:solidFill>
                  <a:srgbClr val="0000FF"/>
                </a:solidFill>
              </a:rPr>
              <a:t>finalize</a:t>
            </a:r>
            <a:r>
              <a:rPr lang="en-US" sz="2800" i="1" dirty="0" smtClean="0"/>
              <a:t> the strict prescription needed for the series production (built to print strategy)</a:t>
            </a:r>
          </a:p>
          <a:p>
            <a:pPr marL="0" indent="0">
              <a:buNone/>
            </a:pPr>
            <a:r>
              <a:rPr lang="en-US" sz="2800" dirty="0" smtClean="0"/>
              <a:t>For prototypes only </a:t>
            </a:r>
            <a:r>
              <a:rPr lang="en-US" sz="2800" dirty="0" smtClean="0">
                <a:solidFill>
                  <a:srgbClr val="0000FF"/>
                </a:solidFill>
              </a:rPr>
              <a:t>Two Acceptance levels </a:t>
            </a:r>
            <a:r>
              <a:rPr lang="en-US" sz="2800" dirty="0" smtClean="0"/>
              <a:t>foreseen (No Tank integration) + </a:t>
            </a:r>
            <a:r>
              <a:rPr lang="en-US" sz="2800" dirty="0" smtClean="0">
                <a:solidFill>
                  <a:srgbClr val="0000FF"/>
                </a:solidFill>
              </a:rPr>
              <a:t>One for VT test (similar Al4)</a:t>
            </a:r>
          </a:p>
          <a:p>
            <a:pPr>
              <a:buNone/>
            </a:pPr>
            <a:endParaRPr lang="it-IT" sz="32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prototypes will teach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0" y="1436087"/>
            <a:ext cx="9004397" cy="53368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800" i="1" dirty="0" smtClean="0"/>
              <a:t>Actual Status</a:t>
            </a:r>
          </a:p>
          <a:p>
            <a:r>
              <a:rPr lang="it-IT" sz="3200" dirty="0" smtClean="0"/>
              <a:t>Definition of the production process (prototypes):</a:t>
            </a:r>
          </a:p>
          <a:p>
            <a:pPr marL="360363" lvl="1" indent="-174625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</a:rPr>
              <a:t>Already</a:t>
            </a:r>
            <a:r>
              <a:rPr lang="it-IT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defined</a:t>
            </a:r>
            <a:r>
              <a:rPr lang="it-IT" sz="2800" dirty="0" smtClean="0">
                <a:solidFill>
                  <a:srgbClr val="0000FF"/>
                </a:solidFill>
              </a:rPr>
              <a:t> in collaboration with industry</a:t>
            </a:r>
            <a:r>
              <a:rPr lang="it-IT" sz="2800" dirty="0" smtClean="0"/>
              <a:t> </a:t>
            </a:r>
            <a:r>
              <a:rPr lang="it-IT" sz="2400" dirty="0" smtClean="0"/>
              <a:t>(steps from row material to the naked cavity ready to be RF tested at LASA)</a:t>
            </a:r>
          </a:p>
          <a:p>
            <a:pPr marL="360363" lvl="1" indent="-174625">
              <a:buFont typeface="Wingdings" panose="05000000000000000000" pitchFamily="2" charset="2"/>
              <a:buChar char="ü"/>
            </a:pPr>
            <a:r>
              <a:rPr lang="it-IT" sz="2800" i="1" dirty="0" smtClean="0">
                <a:solidFill>
                  <a:srgbClr val="0000FF"/>
                </a:solidFill>
              </a:rPr>
              <a:t>....but not freezed...opened to improvement!</a:t>
            </a:r>
          </a:p>
          <a:p>
            <a:pPr marL="360363" lvl="2" indent="-174625">
              <a:buNone/>
            </a:pPr>
            <a:r>
              <a:rPr lang="it-IT" sz="2600" dirty="0" smtClean="0"/>
              <a:t>Prototypes will be used for the </a:t>
            </a:r>
            <a:r>
              <a:rPr lang="it-IT" sz="2600" dirty="0" smtClean="0">
                <a:solidFill>
                  <a:srgbClr val="FF0000"/>
                </a:solidFill>
              </a:rPr>
              <a:t>process optimization </a:t>
            </a:r>
            <a:r>
              <a:rPr lang="it-IT" sz="2600" dirty="0" smtClean="0"/>
              <a:t>and for the </a:t>
            </a:r>
            <a:r>
              <a:rPr lang="it-IT" sz="2600" dirty="0" smtClean="0">
                <a:solidFill>
                  <a:srgbClr val="FF0000"/>
                </a:solidFill>
              </a:rPr>
              <a:t>infrastructure debugging </a:t>
            </a:r>
            <a:br>
              <a:rPr lang="it-IT" sz="2600" dirty="0" smtClean="0">
                <a:solidFill>
                  <a:srgbClr val="FF0000"/>
                </a:solidFill>
              </a:rPr>
            </a:br>
            <a:r>
              <a:rPr lang="it-IT" sz="2400" dirty="0" smtClean="0"/>
              <a:t>-&gt; quality control will be done in more steps than the ones foreseen for the standard procedure (series) </a:t>
            </a:r>
            <a:endParaRPr lang="it-IT" sz="2600" dirty="0" smtClean="0"/>
          </a:p>
          <a:p>
            <a:r>
              <a:rPr lang="it-IT" sz="3200" dirty="0" smtClean="0"/>
              <a:t>Definition of the production process (series):</a:t>
            </a:r>
          </a:p>
          <a:p>
            <a:pPr marL="358775" lvl="1" indent="-179388">
              <a:buFont typeface="Wingdings" panose="05000000000000000000" pitchFamily="2" charset="2"/>
              <a:buChar char="ü"/>
            </a:pPr>
            <a:r>
              <a:rPr lang="it-IT" sz="2800" dirty="0" smtClean="0">
                <a:solidFill>
                  <a:srgbClr val="0000FF"/>
                </a:solidFill>
              </a:rPr>
              <a:t>Already defined but opened to improvement gained with </a:t>
            </a:r>
            <a:r>
              <a:rPr lang="en-US" sz="2800" dirty="0" smtClean="0">
                <a:solidFill>
                  <a:srgbClr val="0000FF"/>
                </a:solidFill>
              </a:rPr>
              <a:t>prototypes</a:t>
            </a:r>
            <a:r>
              <a:rPr lang="it-IT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experience </a:t>
            </a:r>
            <a:r>
              <a:rPr lang="en-US" sz="2800" dirty="0" smtClean="0">
                <a:solidFill>
                  <a:srgbClr val="FF0000"/>
                </a:solidFill>
              </a:rPr>
              <a:t>(first RF test in September ‘16); </a:t>
            </a:r>
          </a:p>
          <a:p>
            <a:pPr>
              <a:buNone/>
            </a:pPr>
            <a:endParaRPr lang="it-IT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32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actual status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2256" r="5421" b="14878"/>
          <a:stretch/>
        </p:blipFill>
        <p:spPr>
          <a:xfrm>
            <a:off x="4572000" y="1502525"/>
            <a:ext cx="4386469" cy="28007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" t="9812" r="3230" b="7600"/>
          <a:stretch/>
        </p:blipFill>
        <p:spPr>
          <a:xfrm>
            <a:off x="1" y="1502525"/>
            <a:ext cx="4492261" cy="280073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debugging is on-going now!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8213" r="12233" b="9860"/>
          <a:stretch/>
        </p:blipFill>
        <p:spPr>
          <a:xfrm>
            <a:off x="672641" y="3584266"/>
            <a:ext cx="4540294" cy="31972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6288" y="4892745"/>
            <a:ext cx="235009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0000FF"/>
                </a:solidFill>
              </a:rPr>
              <a:t>Mechanical Check</a:t>
            </a:r>
            <a:endParaRPr lang="it-IT" sz="2000" b="1" i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641" y="2824368"/>
            <a:ext cx="249679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0000FF"/>
                </a:solidFill>
              </a:rPr>
              <a:t>Frequency Check</a:t>
            </a:r>
            <a:endParaRPr lang="it-IT" sz="2000" b="1" i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t="5695" r="37540" b="6298"/>
          <a:stretch/>
        </p:blipFill>
        <p:spPr>
          <a:xfrm>
            <a:off x="7042388" y="2378330"/>
            <a:ext cx="1916081" cy="43343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86160" y="4892745"/>
            <a:ext cx="137624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0000FF"/>
                </a:solidFill>
              </a:rPr>
              <a:t>Prototype Treatment cycle</a:t>
            </a:r>
            <a:endParaRPr lang="it-IT" sz="2000" b="1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3675" y="2670480"/>
            <a:ext cx="183155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rgbClr val="0000FF"/>
                </a:solidFill>
              </a:rPr>
              <a:t>Subcomponent Labeling</a:t>
            </a:r>
            <a:endParaRPr lang="it-IT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it-IT" sz="2800" i="1" dirty="0" smtClean="0"/>
              <a:t>How it worked (E-XFEL)</a:t>
            </a:r>
          </a:p>
          <a:p>
            <a:r>
              <a:rPr lang="it-IT" sz="3200" dirty="0" smtClean="0"/>
              <a:t>Detailed specs relative to all cavity production phases, from the row material up to the “ready to be cold RF tested” status</a:t>
            </a:r>
          </a:p>
          <a:p>
            <a:r>
              <a:rPr lang="it-IT" sz="3200" dirty="0" smtClean="0"/>
              <a:t>Technology transfer, qualification of infrastuctures and of all surface treatments</a:t>
            </a:r>
          </a:p>
          <a:p>
            <a:r>
              <a:rPr lang="it-IT" sz="3200" dirty="0" smtClean="0"/>
              <a:t>“hot line” between the industries and the DESY/INFN experts</a:t>
            </a:r>
          </a:p>
          <a:p>
            <a:r>
              <a:rPr lang="it-IT" sz="3200" dirty="0" smtClean="0"/>
              <a:t>“External Quality Control”</a:t>
            </a:r>
            <a:endParaRPr lang="it-IT" sz="28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Quality Control for a large scale production at the Industries:</a:t>
            </a:r>
            <a:br>
              <a:rPr lang="it-IT" dirty="0" smtClean="0"/>
            </a:br>
            <a:r>
              <a:rPr lang="it-IT" dirty="0" smtClean="0"/>
              <a:t>how it works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6583" y="1436087"/>
            <a:ext cx="8857814" cy="53368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800" i="1" dirty="0" smtClean="0"/>
              <a:t>How the external quality control was organized</a:t>
            </a:r>
          </a:p>
          <a:p>
            <a:r>
              <a:rPr lang="it-IT" sz="3200" dirty="0" smtClean="0"/>
              <a:t>Acceptance levels to overcome (3 levels)</a:t>
            </a:r>
          </a:p>
          <a:p>
            <a:pPr marL="446088" indent="-265113"/>
            <a:r>
              <a:rPr lang="it-IT" sz="2800" dirty="0" smtClean="0"/>
              <a:t>Detailed documentation of “most critical” steps required to the industries</a:t>
            </a:r>
          </a:p>
          <a:p>
            <a:pPr marL="712788" lvl="1" indent="-265113"/>
            <a:r>
              <a:rPr lang="it-IT" sz="2400" dirty="0" smtClean="0"/>
              <a:t>Check (and approval) of documents by experts</a:t>
            </a:r>
            <a:br>
              <a:rPr lang="it-IT" sz="2400" dirty="0" smtClean="0"/>
            </a:br>
            <a:r>
              <a:rPr lang="it-IT" sz="2400" dirty="0" smtClean="0"/>
              <a:t>	 -&gt; only if approved, the </a:t>
            </a:r>
            <a:r>
              <a:rPr lang="it-IT" sz="2400" dirty="0" err="1" smtClean="0"/>
              <a:t>cavity</a:t>
            </a:r>
            <a:r>
              <a:rPr lang="it-IT" sz="2400" dirty="0" smtClean="0"/>
              <a:t> </a:t>
            </a:r>
            <a:r>
              <a:rPr lang="it-IT" sz="2400" dirty="0" err="1" smtClean="0"/>
              <a:t>goes</a:t>
            </a:r>
            <a:r>
              <a:rPr lang="it-IT" sz="2400" dirty="0" smtClean="0"/>
              <a:t> on with next steps</a:t>
            </a:r>
          </a:p>
          <a:p>
            <a:pPr marL="255588" indent="-265113"/>
            <a:r>
              <a:rPr lang="it-IT" sz="3200" dirty="0" smtClean="0"/>
              <a:t>Managing of Non Conformities (NCR)</a:t>
            </a:r>
            <a:endParaRPr lang="it-IT" sz="2800" dirty="0" smtClean="0"/>
          </a:p>
          <a:p>
            <a:pPr marL="255588" indent="-265113">
              <a:buNone/>
            </a:pPr>
            <a:r>
              <a:rPr lang="it-IT" sz="2800" dirty="0" smtClean="0"/>
              <a:t>		-&gt; </a:t>
            </a:r>
            <a:r>
              <a:rPr lang="it-IT" dirty="0" smtClean="0"/>
              <a:t>proposal of solution (by industry)</a:t>
            </a:r>
          </a:p>
          <a:p>
            <a:pPr marL="255588" indent="-265113">
              <a:buNone/>
            </a:pPr>
            <a:r>
              <a:rPr lang="it-IT" dirty="0" smtClean="0"/>
              <a:t>		-&gt; only if accepted (by orderer), the cavity can re-start the 		cycle applying steps reported in the NCR</a:t>
            </a:r>
            <a:endParaRPr lang="it-IT" sz="3200" dirty="0" smtClean="0"/>
          </a:p>
          <a:p>
            <a:r>
              <a:rPr lang="it-IT" sz="3200" dirty="0" smtClean="0"/>
              <a:t>Final release of the cavities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 “external quality control”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6583" y="1446720"/>
            <a:ext cx="8857814" cy="53368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800" i="1" dirty="0" smtClean="0"/>
              <a:t>Some more issue... </a:t>
            </a:r>
          </a:p>
          <a:p>
            <a:r>
              <a:rPr lang="it-IT" sz="3200" dirty="0" smtClean="0"/>
              <a:t>A </a:t>
            </a:r>
            <a:r>
              <a:rPr lang="it-IT" sz="3200" i="1" dirty="0" smtClean="0">
                <a:solidFill>
                  <a:srgbClr val="FF0000"/>
                </a:solidFill>
              </a:rPr>
              <a:t>fast response </a:t>
            </a:r>
            <a:r>
              <a:rPr lang="it-IT" sz="3200" dirty="0" smtClean="0"/>
              <a:t>is needed to avoid any delays of the cavity production at the industry</a:t>
            </a:r>
          </a:p>
          <a:p>
            <a:r>
              <a:rPr lang="it-IT" sz="3200" i="1" dirty="0" smtClean="0">
                <a:solidFill>
                  <a:srgbClr val="FF0000"/>
                </a:solidFill>
              </a:rPr>
              <a:t>Many documents</a:t>
            </a:r>
            <a:r>
              <a:rPr lang="it-IT" sz="3200" dirty="0" smtClean="0"/>
              <a:t> to be managed/reviewed/approved</a:t>
            </a:r>
            <a:r>
              <a:rPr lang="it-IT" dirty="0" smtClean="0"/>
              <a:t>	</a:t>
            </a:r>
            <a:endParaRPr lang="it-IT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dirty="0" smtClean="0"/>
              <a:t>As an example...E-XFEL</a:t>
            </a:r>
          </a:p>
          <a:p>
            <a:pPr marL="228600" lvl="1">
              <a:spcBef>
                <a:spcPts val="1000"/>
              </a:spcBef>
              <a:buNone/>
            </a:pPr>
            <a:r>
              <a:rPr lang="it-IT" sz="2400" dirty="0" smtClean="0"/>
              <a:t>1.3 GHz case -&gt; about 180 doc per each cavity (in total about 150000 docs for the 800 cavities!!)</a:t>
            </a:r>
          </a:p>
          <a:p>
            <a:pPr>
              <a:buNone/>
            </a:pPr>
            <a:r>
              <a:rPr lang="it-IT" dirty="0" smtClean="0"/>
              <a:t>3.9 GHz cavities -&gt; about 140 doc per each cavity (in total about 3000 docs for the 20 cavities!)</a:t>
            </a:r>
          </a:p>
          <a:p>
            <a:pPr>
              <a:buNone/>
            </a:pPr>
            <a:r>
              <a:rPr lang="it-IT" sz="3200" dirty="0" smtClean="0"/>
              <a:t>		</a:t>
            </a:r>
            <a:r>
              <a:rPr lang="it-IT" sz="3200" dirty="0" smtClean="0">
                <a:solidFill>
                  <a:srgbClr val="FF0000"/>
                </a:solidFill>
              </a:rPr>
              <a:t>-&gt; </a:t>
            </a:r>
            <a:r>
              <a:rPr lang="en-US" sz="3200" i="1" dirty="0" smtClean="0">
                <a:solidFill>
                  <a:srgbClr val="FF0000"/>
                </a:solidFill>
              </a:rPr>
              <a:t>Document management system is required</a:t>
            </a:r>
            <a:endParaRPr lang="en-US" sz="32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 “external quality control”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6583" y="1446720"/>
            <a:ext cx="8857814" cy="53368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800" i="1" dirty="0" smtClean="0"/>
              <a:t>and... </a:t>
            </a:r>
            <a:endParaRPr lang="it-IT" i="1" dirty="0" smtClean="0">
              <a:solidFill>
                <a:srgbClr val="FF0000"/>
              </a:solidFill>
            </a:endParaRPr>
          </a:p>
          <a:p>
            <a:r>
              <a:rPr lang="it-IT" sz="3200" i="1" dirty="0" smtClean="0">
                <a:solidFill>
                  <a:srgbClr val="FF0000"/>
                </a:solidFill>
              </a:rPr>
              <a:t>Quick analysis of production data </a:t>
            </a:r>
            <a:r>
              <a:rPr lang="it-IT" sz="3200" dirty="0" smtClean="0"/>
              <a:t>essential for promt feedback to industries (corrective actions)</a:t>
            </a:r>
            <a:br>
              <a:rPr lang="it-IT" sz="3200" dirty="0" smtClean="0"/>
            </a:br>
            <a:r>
              <a:rPr lang="it-IT" sz="3200" dirty="0" smtClean="0"/>
              <a:t>	</a:t>
            </a:r>
            <a:r>
              <a:rPr lang="it-IT" sz="2800" dirty="0" smtClean="0">
                <a:solidFill>
                  <a:srgbClr val="FF0000"/>
                </a:solidFill>
              </a:rPr>
              <a:t>-&gt; </a:t>
            </a:r>
            <a:r>
              <a:rPr lang="it-IT" sz="3200" i="1" dirty="0" smtClean="0">
                <a:solidFill>
                  <a:srgbClr val="FF0000"/>
                </a:solidFill>
              </a:rPr>
              <a:t>creation of a DB for data process analysis</a:t>
            </a:r>
          </a:p>
          <a:p>
            <a:r>
              <a:rPr lang="it-IT" sz="3200" i="1" dirty="0" smtClean="0">
                <a:solidFill>
                  <a:srgbClr val="FF0000"/>
                </a:solidFill>
              </a:rPr>
              <a:t>Clear definition of incoming/outcoming checks </a:t>
            </a:r>
            <a:r>
              <a:rPr lang="it-IT" sz="3200" dirty="0" smtClean="0"/>
              <a:t>mandatory for limiting waste of time and NCRs proliferation!!</a:t>
            </a:r>
            <a:endParaRPr lang="it-IT" sz="3200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sz="1400" dirty="0" smtClean="0"/>
          </a:p>
          <a:p>
            <a:pPr>
              <a:buNone/>
            </a:pPr>
            <a:r>
              <a:rPr lang="it-IT" sz="3200" dirty="0" smtClean="0"/>
              <a:t>XFEL used:</a:t>
            </a:r>
            <a:br>
              <a:rPr lang="it-IT" sz="3200" dirty="0" smtClean="0"/>
            </a:br>
            <a:r>
              <a:rPr lang="it-IT" sz="2800" dirty="0" smtClean="0"/>
              <a:t>EDMS (document management and approval cycle)</a:t>
            </a:r>
            <a:br>
              <a:rPr lang="it-IT" sz="2800" dirty="0" smtClean="0"/>
            </a:br>
            <a:r>
              <a:rPr lang="it-IT" sz="2800" dirty="0" smtClean="0"/>
              <a:t>Cavity Database (analysis of the process)</a:t>
            </a:r>
          </a:p>
          <a:p>
            <a:pPr>
              <a:buNone/>
            </a:pPr>
            <a:endParaRPr lang="it-IT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 “external quality control”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6583" y="1446720"/>
            <a:ext cx="8857814" cy="53368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3200" dirty="0" smtClean="0">
                <a:solidFill>
                  <a:srgbClr val="0000FF"/>
                </a:solidFill>
              </a:rPr>
              <a:t>ESS medium beta cavities Quality Control: </a:t>
            </a:r>
          </a:p>
          <a:p>
            <a:r>
              <a:rPr lang="it-IT" sz="3200" dirty="0" smtClean="0">
                <a:solidFill>
                  <a:srgbClr val="0000FF"/>
                </a:solidFill>
              </a:rPr>
              <a:t>Five Acceptance Levels</a:t>
            </a:r>
          </a:p>
          <a:p>
            <a:r>
              <a:rPr lang="it-IT" sz="3200" dirty="0" smtClean="0">
                <a:solidFill>
                  <a:srgbClr val="0000FF"/>
                </a:solidFill>
              </a:rPr>
              <a:t>Al1-Al3</a:t>
            </a:r>
            <a:r>
              <a:rPr lang="it-IT" sz="3200" dirty="0" smtClean="0"/>
              <a:t> related to the industry (INFN responsibility)</a:t>
            </a:r>
          </a:p>
          <a:p>
            <a:pPr marL="441325" lvl="1"/>
            <a:r>
              <a:rPr lang="it-IT" sz="2800" dirty="0" smtClean="0"/>
              <a:t>QC documents for control of critical production steps to be checked by INFN experts</a:t>
            </a:r>
          </a:p>
          <a:p>
            <a:pPr marL="441325" lvl="1"/>
            <a:r>
              <a:rPr lang="it-IT" sz="2800" dirty="0" smtClean="0"/>
              <a:t>INFN experts for the approval (or not) of steps done</a:t>
            </a:r>
          </a:p>
          <a:p>
            <a:r>
              <a:rPr lang="it-IT" sz="3200" dirty="0" smtClean="0">
                <a:solidFill>
                  <a:srgbClr val="0000FF"/>
                </a:solidFill>
              </a:rPr>
              <a:t>Al4</a:t>
            </a:r>
            <a:r>
              <a:rPr lang="it-IT" sz="3200" dirty="0" smtClean="0"/>
              <a:t>: related to the RF performances: VT at DESY (INFN responsibility)</a:t>
            </a:r>
          </a:p>
          <a:p>
            <a:r>
              <a:rPr lang="it-IT" sz="3200" dirty="0" smtClean="0">
                <a:solidFill>
                  <a:srgbClr val="0000FF"/>
                </a:solidFill>
              </a:rPr>
              <a:t>Al5</a:t>
            </a:r>
            <a:r>
              <a:rPr lang="it-IT" sz="3200" dirty="0" smtClean="0"/>
              <a:t>: final acceptance level for the ESS release (after last step -&gt; ESS/CEA incoming check)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the Acceptance Levels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6583" y="1446720"/>
            <a:ext cx="8857814" cy="53368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3200" dirty="0" smtClean="0">
                <a:solidFill>
                  <a:srgbClr val="0000FF"/>
                </a:solidFill>
              </a:rPr>
              <a:t>ESS medium beta cavities managing of NCRs: </a:t>
            </a:r>
          </a:p>
          <a:p>
            <a:r>
              <a:rPr lang="it-IT" sz="3200" dirty="0" smtClean="0"/>
              <a:t>Each deviation from the specs requires the emission of a </a:t>
            </a:r>
            <a:r>
              <a:rPr lang="it-IT" sz="3200" dirty="0" smtClean="0">
                <a:solidFill>
                  <a:srgbClr val="0000FF"/>
                </a:solidFill>
              </a:rPr>
              <a:t>Non Conformity Report (NCR)</a:t>
            </a:r>
          </a:p>
          <a:p>
            <a:pPr marL="457200" lvl="1" indent="0">
              <a:buNone/>
            </a:pPr>
            <a:r>
              <a:rPr lang="it-IT" sz="2400" dirty="0" smtClean="0"/>
              <a:t>	</a:t>
            </a:r>
            <a:r>
              <a:rPr lang="it-IT" sz="2800" dirty="0" smtClean="0"/>
              <a:t>-&gt; description of NCR</a:t>
            </a:r>
          </a:p>
          <a:p>
            <a:pPr marL="457200" lvl="1" indent="0">
              <a:buNone/>
            </a:pPr>
            <a:r>
              <a:rPr lang="it-IT" sz="2800" dirty="0" smtClean="0"/>
              <a:t>	-&gt; proposal of NCR resolution</a:t>
            </a:r>
          </a:p>
          <a:p>
            <a:pPr marL="457200" lvl="1" indent="0">
              <a:buNone/>
            </a:pPr>
            <a:r>
              <a:rPr lang="it-IT" sz="2800" dirty="0" smtClean="0"/>
              <a:t>	-&gt; if OK, NCR approval and release for the resolution</a:t>
            </a:r>
          </a:p>
          <a:p>
            <a:endParaRPr lang="it-IT" sz="3200" dirty="0" smtClean="0"/>
          </a:p>
          <a:p>
            <a:r>
              <a:rPr lang="it-IT" sz="3200" dirty="0" smtClean="0"/>
              <a:t>Approval responsibility will depend on the </a:t>
            </a:r>
            <a:r>
              <a:rPr lang="it-IT" sz="3200" dirty="0" smtClean="0">
                <a:solidFill>
                  <a:srgbClr val="0000FF"/>
                </a:solidFill>
              </a:rPr>
              <a:t>Severity</a:t>
            </a:r>
            <a:r>
              <a:rPr lang="it-IT" sz="3200" dirty="0" smtClean="0"/>
              <a:t> of the </a:t>
            </a:r>
            <a:r>
              <a:rPr lang="it-IT" sz="3200" dirty="0" smtClean="0">
                <a:solidFill>
                  <a:srgbClr val="0000FF"/>
                </a:solidFill>
              </a:rPr>
              <a:t>NCR</a:t>
            </a:r>
            <a:endParaRPr lang="it-IT" sz="3200" dirty="0">
              <a:solidFill>
                <a:srgbClr val="0000FF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NCR definition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46583" y="1446720"/>
            <a:ext cx="8857814" cy="533684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3200" dirty="0" smtClean="0">
                <a:solidFill>
                  <a:srgbClr val="0000FF"/>
                </a:solidFill>
              </a:rPr>
              <a:t>ESS medium beta cavities NCRs Approval: </a:t>
            </a:r>
          </a:p>
          <a:p>
            <a:pPr lvl="1"/>
            <a:r>
              <a:rPr lang="it-IT" sz="3200" dirty="0" smtClean="0">
                <a:solidFill>
                  <a:srgbClr val="0000FF"/>
                </a:solidFill>
              </a:rPr>
              <a:t>Severity 1</a:t>
            </a:r>
            <a:r>
              <a:rPr lang="it-IT" sz="2800" dirty="0" smtClean="0"/>
              <a:t>: all NCR that will not affect the final performances of the cavity or the interfaces for string assembly</a:t>
            </a:r>
          </a:p>
          <a:p>
            <a:pPr marL="914400" lvl="3" indent="0">
              <a:spcBef>
                <a:spcPts val="1000"/>
              </a:spcBef>
              <a:buNone/>
            </a:pPr>
            <a:r>
              <a:rPr lang="it-IT" sz="3200" dirty="0">
                <a:solidFill>
                  <a:srgbClr val="0000FF"/>
                </a:solidFill>
              </a:rPr>
              <a:t>-&gt; </a:t>
            </a:r>
            <a:r>
              <a:rPr lang="it-IT" sz="3200" u="sng" dirty="0">
                <a:solidFill>
                  <a:srgbClr val="0000FF"/>
                </a:solidFill>
              </a:rPr>
              <a:t>Approval: responsibility of </a:t>
            </a:r>
            <a:r>
              <a:rPr lang="it-IT" sz="3200" u="sng" dirty="0" smtClean="0">
                <a:solidFill>
                  <a:srgbClr val="0000FF"/>
                </a:solidFill>
              </a:rPr>
              <a:t>INFN</a:t>
            </a:r>
          </a:p>
          <a:p>
            <a:pPr lvl="1"/>
            <a:endParaRPr lang="it-IT" sz="3200" dirty="0" smtClean="0">
              <a:solidFill>
                <a:srgbClr val="0000FF"/>
              </a:solidFill>
            </a:endParaRPr>
          </a:p>
          <a:p>
            <a:pPr lvl="1"/>
            <a:r>
              <a:rPr lang="it-IT" sz="3200" dirty="0" smtClean="0">
                <a:solidFill>
                  <a:srgbClr val="0000FF"/>
                </a:solidFill>
              </a:rPr>
              <a:t>Severity 2</a:t>
            </a:r>
            <a:r>
              <a:rPr lang="it-IT" sz="2800" dirty="0" smtClean="0"/>
              <a:t>: NCR related to interfaces for string assembly or to possible consequence of the cavity performances</a:t>
            </a:r>
            <a:endParaRPr lang="it-IT" sz="3200" dirty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r>
              <a:rPr lang="it-IT" sz="3200" dirty="0" smtClean="0">
                <a:solidFill>
                  <a:srgbClr val="0000FF"/>
                </a:solidFill>
              </a:rPr>
              <a:t>-&gt; </a:t>
            </a:r>
            <a:r>
              <a:rPr lang="it-IT" sz="3200" u="sng" dirty="0" smtClean="0">
                <a:solidFill>
                  <a:srgbClr val="0000FF"/>
                </a:solidFill>
              </a:rPr>
              <a:t>Approval: responsibility of ESS and INFN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quality control:</a:t>
            </a:r>
            <a:br>
              <a:rPr lang="it-IT" dirty="0" smtClean="0"/>
            </a:br>
            <a:r>
              <a:rPr lang="it-IT" dirty="0" smtClean="0"/>
              <a:t>NCR Severity (approval)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ESS PDR, INFN-LASA, 19 May 2016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Laura Monaco, INFN LASA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6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1436</TotalTime>
  <Words>2059</Words>
  <Application>Microsoft Office PowerPoint</Application>
  <PresentationFormat>Presentazione su schermo (4:3)</PresentationFormat>
  <Paragraphs>404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Quality Plan </vt:lpstr>
      <vt:lpstr>Quality Control for a large scale production at the Industries  “built to print strategy”</vt:lpstr>
      <vt:lpstr>Quality Control for a large scale production at the Industries: how it works</vt:lpstr>
      <vt:lpstr>The “external quality control”</vt:lpstr>
      <vt:lpstr>The “external quality control”</vt:lpstr>
      <vt:lpstr>The “external quality control”</vt:lpstr>
      <vt:lpstr>ESS quality control: the Acceptance Levels</vt:lpstr>
      <vt:lpstr>ESS quality control: NCR definition</vt:lpstr>
      <vt:lpstr>ESS quality control: NCR Severity (approval)</vt:lpstr>
      <vt:lpstr>ESS quality control: SCHEME</vt:lpstr>
      <vt:lpstr>The Acceptance Levels for the ESS Series Production</vt:lpstr>
      <vt:lpstr>ESS quality control: the Acceptance Levels: Al1</vt:lpstr>
      <vt:lpstr>ESS quality control: the Acceptance Levels: Al2-Al3</vt:lpstr>
      <vt:lpstr>ESS quality control: the Acceptance Levels: Al4</vt:lpstr>
      <vt:lpstr>ESS quality control: the Acceptance Levels: Al5</vt:lpstr>
      <vt:lpstr>ESS quality control: the managing system at LASA</vt:lpstr>
      <vt:lpstr>ESS quality control:  documents structure</vt:lpstr>
      <vt:lpstr>ESS quality control: Al1-Al3 acceptance flow (example: OK)</vt:lpstr>
      <vt:lpstr>ESS quality control: Al1-Al3 acceptance flow (example: NOK)</vt:lpstr>
      <vt:lpstr>ESS quality control: Al1-Al3 acceptance flow (example: NOK -&gt; OK)</vt:lpstr>
      <vt:lpstr>ESS quality control: Al4 acceptance flow</vt:lpstr>
      <vt:lpstr>ESS quality control: Al5 acceptance flow</vt:lpstr>
      <vt:lpstr>ESS quality control: prototypes will teach</vt:lpstr>
      <vt:lpstr>ESS quality control: actual status</vt:lpstr>
      <vt:lpstr>ESS quality control: debugging is on-going now!</vt:lpstr>
    </vt:vector>
  </TitlesOfParts>
  <Company>INFN Milano - LASA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Option 1  Wait for Demonstrator Results</dc:title>
  <dc:creator>Daniele Sertore</dc:creator>
  <cp:lastModifiedBy>Paolo Michelato</cp:lastModifiedBy>
  <cp:revision>152</cp:revision>
  <cp:lastPrinted>2016-04-04T15:47:59Z</cp:lastPrinted>
  <dcterms:created xsi:type="dcterms:W3CDTF">2016-03-31T15:19:13Z</dcterms:created>
  <dcterms:modified xsi:type="dcterms:W3CDTF">2016-05-18T13:04:29Z</dcterms:modified>
</cp:coreProperties>
</file>