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3" r:id="rId4"/>
    <p:sldId id="257" r:id="rId5"/>
    <p:sldId id="264" r:id="rId6"/>
    <p:sldId id="266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80" autoAdjust="0"/>
  </p:normalViewPr>
  <p:slideViewPr>
    <p:cSldViewPr snapToGrid="0" snapToObjects="1">
      <p:cViewPr>
        <p:scale>
          <a:sx n="192" d="100"/>
          <a:sy n="192" d="100"/>
        </p:scale>
        <p:origin x="-584" y="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9BE89-1241-CD4F-A1FD-A467E0CD42CB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DB26A-AFDC-8644-8846-FB455FF8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</a:rPr>
              <a:t>Protons on target summer 2019 (Q3)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</a:rPr>
              <a:t>Closure on Monolith vessel End Q2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</a:rPr>
              <a:t>Installation inserts Q2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</a:rPr>
              <a:t>Delivery of inserts Q1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>
              <a:solidFill>
                <a:srgbClr val="59595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</a:rPr>
              <a:t>Procurements – Supply ~12month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>
              <a:solidFill>
                <a:srgbClr val="59595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rgbClr val="595959"/>
                </a:solidFill>
              </a:rPr>
              <a:t>Which implies order placement for in-monolith optics Q2-Q3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DB26A-AFDC-8644-8846-FB455FF8DD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5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562" y="1434355"/>
            <a:ext cx="6809638" cy="1823565"/>
          </a:xfrm>
        </p:spPr>
        <p:txBody>
          <a:bodyPr lIns="0" tIns="0" bIns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48562" y="3605010"/>
            <a:ext cx="6809638" cy="2973936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sv-SE"/>
          </a:p>
        </p:txBody>
      </p:sp>
      <p:cxnSp>
        <p:nvCxnSpPr>
          <p:cNvPr id="8" name="Rak 7"/>
          <p:cNvCxnSpPr/>
          <p:nvPr/>
        </p:nvCxnSpPr>
        <p:spPr>
          <a:xfrm>
            <a:off x="0" y="1434354"/>
            <a:ext cx="9144000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3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0" y="3242236"/>
            <a:ext cx="9144000" cy="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0" y="5050118"/>
            <a:ext cx="9144000" cy="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2275967" y="1417638"/>
            <a:ext cx="0" cy="5440362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>
            <a:endCxn id="3" idx="2"/>
          </p:cNvCxnSpPr>
          <p:nvPr/>
        </p:nvCxnSpPr>
        <p:spPr>
          <a:xfrm>
            <a:off x="4565311" y="1434354"/>
            <a:ext cx="6689" cy="5423646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6854655" y="1434354"/>
            <a:ext cx="0" cy="5423646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2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tbild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SS-vit-logg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355" y="2492743"/>
            <a:ext cx="3028403" cy="161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31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sv-SE"/>
          </a:p>
        </p:txBody>
      </p:sp>
      <p:cxnSp>
        <p:nvCxnSpPr>
          <p:cNvPr id="3" name="Rak 7"/>
          <p:cNvCxnSpPr/>
          <p:nvPr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52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3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3C6D5E5-B5DA-6540-B26F-484658A0D311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1BA97A28-B4E6-584F-A17E-B350131AE5D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Rak 7"/>
          <p:cNvCxnSpPr/>
          <p:nvPr/>
        </p:nvCxnSpPr>
        <p:spPr>
          <a:xfrm>
            <a:off x="-326072" y="1452399"/>
            <a:ext cx="9696395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61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6D5E5-B5DA-6540-B26F-484658A0D311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97A28-B4E6-584F-A17E-B350131AE5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Bildobjekt 5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3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6D5E5-B5DA-6540-B26F-484658A0D311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97A28-B4E6-584F-A17E-B350131A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08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Rak 14"/>
          <p:cNvCxnSpPr/>
          <p:nvPr/>
        </p:nvCxnSpPr>
        <p:spPr>
          <a:xfrm>
            <a:off x="-410269" y="1434354"/>
            <a:ext cx="257411" cy="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0" y="6951524"/>
            <a:ext cx="0" cy="196329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-410269" y="3242236"/>
            <a:ext cx="257411" cy="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-410269" y="6858000"/>
            <a:ext cx="257411" cy="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>
            <a:off x="-410269" y="5050118"/>
            <a:ext cx="257411" cy="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>
            <a:off x="2275967" y="6951524"/>
            <a:ext cx="0" cy="196329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>
            <a:off x="4565311" y="6951524"/>
            <a:ext cx="0" cy="196329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6854655" y="6951524"/>
            <a:ext cx="0" cy="196329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9144000" y="6951524"/>
            <a:ext cx="0" cy="196329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5486" y="0"/>
            <a:ext cx="6519169" cy="1417638"/>
          </a:xfrm>
          <a:prstGeom prst="rect">
            <a:avLst/>
          </a:prstGeom>
        </p:spPr>
        <p:txBody>
          <a:bodyPr vert="horz" lIns="0" tIns="0" rIns="0" bIns="0" rtlCol="0" anchor="ctr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0" y="1434354"/>
            <a:ext cx="9144000" cy="5423646"/>
          </a:xfrm>
          <a:prstGeom prst="rect">
            <a:avLst/>
          </a:prstGeom>
        </p:spPr>
        <p:txBody>
          <a:bodyPr vert="horz" lIns="360000" tIns="360000" rIns="360000" bIns="36000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8" name="Bildobjekt 7" descr="ESS-vit-logg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463" y="315517"/>
            <a:ext cx="13604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19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400" b="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NBEX Optics</a:t>
            </a:r>
            <a:br>
              <a:rPr lang="en-US" sz="3600" dirty="0" smtClean="0"/>
            </a:br>
            <a:r>
              <a:rPr lang="en-US" sz="3600" dirty="0" smtClean="0"/>
              <a:t>and ‘fast track’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228" y="3354038"/>
            <a:ext cx="6809638" cy="29739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IKON 11</a:t>
            </a:r>
          </a:p>
          <a:p>
            <a:r>
              <a:rPr lang="en-US" sz="2000" dirty="0" smtClean="0"/>
              <a:t>Neutron beam extraction</a:t>
            </a:r>
          </a:p>
          <a:p>
            <a:r>
              <a:rPr lang="en-US" sz="2000" dirty="0" err="1" smtClean="0"/>
              <a:t>I.Sutton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779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959"/>
          </a:xfrm>
        </p:spPr>
        <p:txBody>
          <a:bodyPr/>
          <a:lstStyle/>
          <a:p>
            <a:r>
              <a:rPr lang="en-US" dirty="0" smtClean="0"/>
              <a:t>‘Fast track’</a:t>
            </a:r>
            <a:endParaRPr lang="en-US" dirty="0"/>
          </a:p>
        </p:txBody>
      </p:sp>
      <p:pic>
        <p:nvPicPr>
          <p:cNvPr id="6" name="Content Placeholder 5" descr="FT2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" t="1481" r="3258" b="-842"/>
          <a:stretch/>
        </p:blipFill>
        <p:spPr>
          <a:xfrm>
            <a:off x="627278" y="1332796"/>
            <a:ext cx="7855912" cy="4422595"/>
          </a:xfrm>
        </p:spPr>
      </p:pic>
      <p:cxnSp>
        <p:nvCxnSpPr>
          <p:cNvPr id="8" name="Straight Connector 7"/>
          <p:cNvCxnSpPr/>
          <p:nvPr/>
        </p:nvCxnSpPr>
        <p:spPr>
          <a:xfrm>
            <a:off x="3604746" y="4152445"/>
            <a:ext cx="0" cy="16029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55098" y="5781866"/>
            <a:ext cx="19904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95959"/>
                </a:solidFill>
              </a:rPr>
              <a:t>End Q2 </a:t>
            </a:r>
          </a:p>
          <a:p>
            <a:pPr algn="ctr"/>
            <a:r>
              <a:rPr lang="en-US" sz="2000" dirty="0" smtClean="0">
                <a:solidFill>
                  <a:srgbClr val="595959"/>
                </a:solidFill>
              </a:rPr>
              <a:t>In-monolith optic</a:t>
            </a:r>
          </a:p>
          <a:p>
            <a:pPr algn="ctr"/>
            <a:r>
              <a:rPr lang="en-US" sz="2000" dirty="0" smtClean="0">
                <a:solidFill>
                  <a:srgbClr val="595959"/>
                </a:solidFill>
              </a:rPr>
              <a:t>Design Freeze</a:t>
            </a: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5575" y="6033256"/>
            <a:ext cx="1065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95959"/>
                </a:solidFill>
              </a:rPr>
              <a:t>Q1 2019</a:t>
            </a:r>
          </a:p>
          <a:p>
            <a:pPr algn="ctr"/>
            <a:r>
              <a:rPr lang="en-US" sz="2000" dirty="0" smtClean="0">
                <a:solidFill>
                  <a:srgbClr val="595959"/>
                </a:solidFill>
              </a:rPr>
              <a:t>Delivery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1355" y="5755391"/>
            <a:ext cx="0" cy="2815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0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67076" y="274638"/>
            <a:ext cx="521609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NBEX – Optical assembly</a:t>
            </a:r>
            <a:br>
              <a:rPr lang="en-GB" dirty="0" smtClean="0"/>
            </a:br>
            <a:r>
              <a:rPr lang="en-GB" dirty="0" smtClean="0"/>
              <a:t>(in-monolith optics)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0962" y="1621461"/>
            <a:ext cx="5080107" cy="2506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595959"/>
                </a:solidFill>
              </a:rPr>
              <a:t>NBEX Optical assembly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Neutron optical element (3.5m)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Support &amp; Alignment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Streaming Shielding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Cooling (if required) </a:t>
            </a:r>
          </a:p>
          <a:p>
            <a:pPr lvl="1"/>
            <a:endParaRPr lang="en-US" sz="2000" dirty="0" smtClean="0">
              <a:solidFill>
                <a:srgbClr val="59595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2" t="27075" r="24396" b="34159"/>
          <a:stretch/>
        </p:blipFill>
        <p:spPr>
          <a:xfrm>
            <a:off x="3643433" y="3827305"/>
            <a:ext cx="4879031" cy="22998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0849906">
            <a:off x="3922423" y="4141590"/>
            <a:ext cx="4650622" cy="76221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493" y="5073494"/>
            <a:ext cx="2442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‘Optical assembly’</a:t>
            </a:r>
          </a:p>
          <a:p>
            <a:r>
              <a:rPr lang="en-US" sz="2400" dirty="0" smtClean="0"/>
              <a:t>This bit !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46439" y="4994130"/>
            <a:ext cx="1571563" cy="4039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834376">
            <a:off x="4445272" y="5818086"/>
            <a:ext cx="405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Neutron bean extraction insert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895059" y="5267631"/>
            <a:ext cx="4705350" cy="109185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93476" y="5747740"/>
            <a:ext cx="178142" cy="25607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826" y="6074716"/>
            <a:ext cx="2283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Optics R 2 – R5.5</a:t>
            </a:r>
            <a:endParaRPr lang="en-US" sz="2400" dirty="0"/>
          </a:p>
        </p:txBody>
      </p:sp>
      <p:pic>
        <p:nvPicPr>
          <p:cNvPr id="20" name="Picture 19" descr="2016-08-24_13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660" y="212945"/>
            <a:ext cx="3545524" cy="317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NBEX – optical assembly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5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ritical component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performance critical component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Installed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the life of the instrument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very hostile environment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Nuclear authority compliance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Active waste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 the critical build path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288987" y="4553883"/>
            <a:ext cx="5863416" cy="11873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8987" y="5833197"/>
            <a:ext cx="5863416" cy="7722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1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NBEX – optical assembly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486" y="1434354"/>
            <a:ext cx="8808514" cy="54236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595959"/>
                </a:solidFill>
              </a:rPr>
              <a:t>D</a:t>
            </a:r>
            <a:r>
              <a:rPr lang="en-US" sz="2400" dirty="0" smtClean="0">
                <a:solidFill>
                  <a:srgbClr val="595959"/>
                </a:solidFill>
              </a:rPr>
              <a:t>iscussions with potential suppliers to identify, develop and validate technical solutions for in-monolith optics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95959"/>
                </a:solidFill>
              </a:rPr>
              <a:t>Objective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95959"/>
                </a:solidFill>
              </a:rPr>
              <a:t>Validated</a:t>
            </a:r>
            <a:r>
              <a:rPr lang="en-US" sz="2400" dirty="0" smtClean="0">
                <a:solidFill>
                  <a:srgbClr val="595959"/>
                </a:solidFill>
              </a:rPr>
              <a:t> solutions with suppliers and authorities which can be tailored to your needs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95959"/>
                </a:solidFill>
              </a:rPr>
              <a:t> </a:t>
            </a:r>
            <a:endParaRPr lang="en-US" sz="2400" dirty="0" smtClean="0">
              <a:solidFill>
                <a:srgbClr val="595959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Performance of technical </a:t>
            </a:r>
            <a:r>
              <a:rPr lang="en-US" sz="2400" dirty="0" smtClean="0">
                <a:solidFill>
                  <a:srgbClr val="595959"/>
                </a:solidFill>
              </a:rPr>
              <a:t>solutions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Cooling</a:t>
            </a:r>
            <a:endParaRPr lang="en-US" sz="2400" dirty="0">
              <a:solidFill>
                <a:srgbClr val="595959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alignment stability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Aging</a:t>
            </a:r>
            <a:endParaRPr lang="en-US" sz="2400" dirty="0" smtClean="0">
              <a:solidFill>
                <a:srgbClr val="595959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595959"/>
                </a:solidFill>
              </a:rPr>
              <a:t>C</a:t>
            </a:r>
            <a:r>
              <a:rPr lang="en-US" sz="2400" dirty="0" smtClean="0">
                <a:solidFill>
                  <a:srgbClr val="595959"/>
                </a:solidFill>
              </a:rPr>
              <a:t>ompliance with Swedish nuclear authority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Accelerated D</a:t>
            </a:r>
            <a:r>
              <a:rPr lang="en-US" sz="2400" dirty="0" smtClean="0">
                <a:solidFill>
                  <a:srgbClr val="595959"/>
                </a:solidFill>
              </a:rPr>
              <a:t>elivery</a:t>
            </a:r>
            <a:endParaRPr lang="en-US" sz="2400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7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Protons on target summer 2019 (Q3)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Closure on Monolith vessel End Q2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Installation inserts Q2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Delivery of inserts Q1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59595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Procurements – Supply ~12month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595959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Teams to be ready for advanced order placement Q2-Q3 2017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595959"/>
              </a:solidFill>
            </a:endParaRPr>
          </a:p>
          <a:p>
            <a:r>
              <a:rPr lang="en-US" sz="2400" dirty="0" smtClean="0">
                <a:solidFill>
                  <a:srgbClr val="595959"/>
                </a:solidFill>
              </a:rPr>
              <a:t>Please make definition of the optics of these components a priority in the early phase of your design following TG2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</a:endParaRPr>
          </a:p>
          <a:p>
            <a:endParaRPr lang="en-US" dirty="0" smtClean="0">
              <a:solidFill>
                <a:srgbClr val="595959"/>
              </a:solidFill>
            </a:endParaRPr>
          </a:p>
          <a:p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2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3723" y="1766094"/>
            <a:ext cx="4115989" cy="1823565"/>
          </a:xfrm>
        </p:spPr>
        <p:txBody>
          <a:bodyPr/>
          <a:lstStyle/>
          <a:p>
            <a:pPr algn="ctr"/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76151" y="4183006"/>
            <a:ext cx="5264122" cy="1749059"/>
          </a:xfrm>
        </p:spPr>
        <p:txBody>
          <a:bodyPr/>
          <a:lstStyle/>
          <a:p>
            <a:pPr algn="ctr"/>
            <a:r>
              <a:rPr lang="en-US" dirty="0" smtClean="0"/>
              <a:t>I will be pleased to answer any questions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0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change for you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486" y="1956568"/>
            <a:ext cx="8808514" cy="4901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595959"/>
                </a:solidFill>
              </a:rPr>
              <a:t>Benefits </a:t>
            </a:r>
            <a:r>
              <a:rPr lang="en-US" sz="2400" dirty="0" smtClean="0">
                <a:solidFill>
                  <a:srgbClr val="595959"/>
                </a:solidFill>
              </a:rPr>
              <a:t>to you</a:t>
            </a:r>
            <a:endParaRPr lang="en-US" sz="2400" dirty="0" smtClean="0">
              <a:solidFill>
                <a:srgbClr val="595959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Less paperwork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Less technical risk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solidFill>
                  <a:srgbClr val="595959"/>
                </a:solidFill>
              </a:rPr>
              <a:t>Optimised</a:t>
            </a:r>
            <a:r>
              <a:rPr lang="en-US" sz="2400" dirty="0" smtClean="0">
                <a:solidFill>
                  <a:srgbClr val="595959"/>
                </a:solidFill>
              </a:rPr>
              <a:t> delivery schedule</a:t>
            </a:r>
          </a:p>
          <a:p>
            <a:endParaRPr lang="en-US" sz="24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95959"/>
                </a:solidFill>
              </a:rPr>
              <a:t>Constraints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Recommendation to use approved designs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</a:rPr>
              <a:t>A date for ‘design freeze’ on your requirements for first 3.5m</a:t>
            </a:r>
          </a:p>
        </p:txBody>
      </p:sp>
    </p:spTree>
    <p:extLst>
      <p:ext uri="{BB962C8B-B14F-4D97-AF65-F5344CB8AC3E}">
        <p14:creationId xmlns:p14="http://schemas.microsoft.com/office/powerpoint/2010/main" val="370746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ESS.thmx</Template>
  <TotalTime>248</TotalTime>
  <Words>297</Words>
  <Application>Microsoft Macintosh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</vt:lpstr>
      <vt:lpstr>NBEX Optics and ‘fast track’</vt:lpstr>
      <vt:lpstr>‘Fast track’</vt:lpstr>
      <vt:lpstr>NBEX – Optical assembly (in-monolith optics)</vt:lpstr>
      <vt:lpstr>NBEX – optical assembly  </vt:lpstr>
      <vt:lpstr>NBEX – optical assembly  </vt:lpstr>
      <vt:lpstr>Headlines</vt:lpstr>
      <vt:lpstr>Thank you for your attention</vt:lpstr>
      <vt:lpstr>What does this change for you ?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NBEX Optics</dc:title>
  <dc:creator>Iain Sutton</dc:creator>
  <cp:lastModifiedBy>Iain Sutton</cp:lastModifiedBy>
  <cp:revision>16</cp:revision>
  <dcterms:created xsi:type="dcterms:W3CDTF">2016-09-07T10:40:31Z</dcterms:created>
  <dcterms:modified xsi:type="dcterms:W3CDTF">2016-09-15T07:01:53Z</dcterms:modified>
</cp:coreProperties>
</file>