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302" r:id="rId2"/>
    <p:sldId id="369" r:id="rId3"/>
    <p:sldId id="368" r:id="rId4"/>
    <p:sldId id="386" r:id="rId5"/>
    <p:sldId id="379" r:id="rId6"/>
    <p:sldId id="384" r:id="rId7"/>
    <p:sldId id="383" r:id="rId8"/>
    <p:sldId id="380" r:id="rId9"/>
    <p:sldId id="387" r:id="rId10"/>
    <p:sldId id="388" r:id="rId11"/>
    <p:sldId id="381" r:id="rId12"/>
    <p:sldId id="382" r:id="rId13"/>
    <p:sldId id="318" r:id="rId14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FFF"/>
    <a:srgbClr val="FFFF00"/>
    <a:srgbClr val="163353"/>
    <a:srgbClr val="0B1929"/>
    <a:srgbClr val="1C3D63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6" autoAdjust="0"/>
    <p:restoredTop sz="92845" autoAdjust="0"/>
  </p:normalViewPr>
  <p:slideViewPr>
    <p:cSldViewPr>
      <p:cViewPr>
        <p:scale>
          <a:sx n="100" d="100"/>
          <a:sy n="100" d="100"/>
        </p:scale>
        <p:origin x="-131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2016-09-16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000" dirty="0" smtClean="0">
                <a:solidFill>
                  <a:schemeClr val="tx1"/>
                </a:solidFill>
              </a:rPr>
              <a:t>TNBA, Theoretical Neutron Beam Axis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831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7697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Extra slides follow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9610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Extra slides follow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9610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Extra slides follow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9610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2016-09-16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2016-09-16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2016-09-16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2016-09-16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2016-09-16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opeanspallationsource.s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Neutron Beam Extraction System</a:t>
            </a:r>
            <a:br>
              <a:rPr lang="en-GB" dirty="0" smtClean="0"/>
            </a:br>
            <a:r>
              <a:rPr lang="en-GB" dirty="0" smtClean="0"/>
              <a:t>Design update </a:t>
            </a:r>
            <a:r>
              <a:rPr lang="en-GB" dirty="0" smtClean="0"/>
              <a:t>for IKON-11</a:t>
            </a:r>
            <a:endParaRPr lang="en-GB" dirty="0"/>
          </a:p>
        </p:txBody>
      </p:sp>
      <p:sp>
        <p:nvSpPr>
          <p:cNvPr id="5" name="textruta 3"/>
          <p:cNvSpPr txBox="1"/>
          <p:nvPr/>
        </p:nvSpPr>
        <p:spPr>
          <a:xfrm>
            <a:off x="0" y="477158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Jarich </a:t>
            </a:r>
            <a:r>
              <a:rPr lang="en-US" sz="2000" dirty="0" smtClean="0">
                <a:solidFill>
                  <a:schemeClr val="bg1"/>
                </a:solidFill>
              </a:rPr>
              <a:t>Koning, Bengt </a:t>
            </a:r>
            <a:r>
              <a:rPr lang="en-US" sz="2000" dirty="0" err="1" smtClean="0">
                <a:solidFill>
                  <a:schemeClr val="bg1"/>
                </a:solidFill>
              </a:rPr>
              <a:t>Jönsson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GB" dirty="0" smtClean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dirty="0" smtClean="0">
              <a:solidFill>
                <a:srgbClr val="FFFFFF"/>
              </a:solidFill>
            </a:endParaRPr>
          </a:p>
          <a:p>
            <a:pPr algn="ctr"/>
            <a:r>
              <a:rPr lang="en-GB" sz="1600" dirty="0" smtClean="0">
                <a:solidFill>
                  <a:srgbClr val="FFFFFF"/>
                </a:solidFill>
              </a:rPr>
              <a:t>14/15-09-2016</a:t>
            </a:r>
          </a:p>
        </p:txBody>
      </p:sp>
    </p:spTree>
    <p:extLst>
      <p:ext uri="{BB962C8B-B14F-4D97-AF65-F5344CB8AC3E}">
        <p14:creationId xmlns:p14="http://schemas.microsoft.com/office/powerpoint/2010/main" val="332920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NBEX </a:t>
            </a:r>
            <a:r>
              <a:rPr lang="en-US" dirty="0" smtClean="0">
                <a:sym typeface="Wingdings" panose="05000000000000000000" pitchFamily="2" charset="2"/>
              </a:rPr>
              <a:t>   Instrument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Highlighted: Common NBEX fixed features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Rest of volume is up to Instrument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/>
          </a:p>
        </p:txBody>
      </p:sp>
      <p:pic>
        <p:nvPicPr>
          <p:cNvPr id="2050" name="Picture 2" descr="C:\Users\jarichkoning\Documents\nbpi05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20081" r="5337" b="15267"/>
          <a:stretch/>
        </p:blipFill>
        <p:spPr bwMode="auto">
          <a:xfrm>
            <a:off x="143508" y="2636912"/>
            <a:ext cx="8418286" cy="418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arichkoning\Documents\nbpi01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8" t="6471" r="39643" b="10858"/>
          <a:stretch/>
        </p:blipFill>
        <p:spPr bwMode="auto">
          <a:xfrm>
            <a:off x="7812360" y="1556792"/>
            <a:ext cx="1188132" cy="29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08"/>
          <p:cNvSpPr txBox="1"/>
          <p:nvPr/>
        </p:nvSpPr>
        <p:spPr>
          <a:xfrm>
            <a:off x="6981834" y="1645308"/>
            <a:ext cx="819472" cy="37953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Aft>
                <a:spcPts val="0"/>
              </a:spcAft>
            </a:pPr>
            <a:r>
              <a:rPr lang="en-GB" sz="1100" dirty="0" smtClean="0">
                <a:effectLst/>
                <a:ea typeface="Calibri"/>
                <a:cs typeface="Times New Roman"/>
              </a:rPr>
              <a:t>NBPI back</a:t>
            </a:r>
          </a:p>
          <a:p>
            <a:pPr algn="ctr">
              <a:lnSpc>
                <a:spcPts val="1400"/>
              </a:lnSpc>
              <a:spcAft>
                <a:spcPts val="0"/>
              </a:spcAft>
            </a:pPr>
            <a:r>
              <a:rPr lang="en-GB" sz="1100" dirty="0" smtClean="0">
                <a:ea typeface="Calibri"/>
                <a:cs typeface="Times New Roman"/>
              </a:rPr>
              <a:t>view</a:t>
            </a:r>
            <a:endParaRPr lang="sv-SE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9156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for instruments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Currently there is only water cooling (doubles as thermal conditioning) to the </a:t>
            </a:r>
            <a:r>
              <a:rPr lang="en-US" sz="2000" dirty="0">
                <a:solidFill>
                  <a:schemeClr val="tx1"/>
                </a:solidFill>
              </a:rPr>
              <a:t>insert </a:t>
            </a:r>
            <a:r>
              <a:rPr lang="en-US" sz="2000" dirty="0" smtClean="0">
                <a:solidFill>
                  <a:schemeClr val="tx1"/>
                </a:solidFill>
              </a:rPr>
              <a:t>(ESS-0060741: 35±5°C, </a:t>
            </a:r>
            <a:r>
              <a:rPr lang="el-GR" sz="2000" dirty="0" smtClean="0">
                <a:solidFill>
                  <a:schemeClr val="tx1"/>
                </a:solidFill>
              </a:rPr>
              <a:t>Δ</a:t>
            </a:r>
            <a:r>
              <a:rPr lang="nl-NL" sz="2000" dirty="0" smtClean="0">
                <a:solidFill>
                  <a:schemeClr val="tx1"/>
                </a:solidFill>
              </a:rPr>
              <a:t>T</a:t>
            </a:r>
            <a:r>
              <a:rPr lang="nl-NL" sz="2000" baseline="-25000" dirty="0" smtClean="0">
                <a:solidFill>
                  <a:schemeClr val="tx1"/>
                </a:solidFill>
              </a:rPr>
              <a:t>max</a:t>
            </a:r>
            <a:r>
              <a:rPr lang="nl-NL" sz="2000" dirty="0" smtClean="0">
                <a:solidFill>
                  <a:schemeClr val="tx1"/>
                </a:solidFill>
              </a:rPr>
              <a:t>=3</a:t>
            </a:r>
            <a:r>
              <a:rPr lang="en-US" sz="2000" dirty="0" smtClean="0">
                <a:solidFill>
                  <a:schemeClr val="tx1"/>
                </a:solidFill>
              </a:rPr>
              <a:t>°C):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If low-pressure He is required in insert, enclose it permanently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If flow of anything else is required in insert, make your case </a:t>
            </a:r>
            <a:r>
              <a:rPr lang="en-US" sz="1600" b="1" dirty="0" smtClean="0">
                <a:solidFill>
                  <a:schemeClr val="tx1"/>
                </a:solidFill>
              </a:rPr>
              <a:t>today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Active cells will not process all materials (ESS-0029936): 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If you need anything else then </a:t>
            </a:r>
            <a:r>
              <a:rPr lang="nl-NL" sz="1600" dirty="0">
                <a:solidFill>
                  <a:schemeClr val="tx1"/>
                </a:solidFill>
              </a:rPr>
              <a:t>Steel, Stainless Steel, </a:t>
            </a:r>
            <a:r>
              <a:rPr lang="nl-NL" sz="1600" dirty="0" smtClean="0">
                <a:solidFill>
                  <a:schemeClr val="tx1"/>
                </a:solidFill>
              </a:rPr>
              <a:t>Tungsten, BoronCarbide</a:t>
            </a:r>
            <a:r>
              <a:rPr lang="nl-NL" sz="1600" dirty="0">
                <a:solidFill>
                  <a:schemeClr val="tx1"/>
                </a:solidFill>
              </a:rPr>
              <a:t>, </a:t>
            </a:r>
            <a:r>
              <a:rPr lang="nl-NL" sz="1600" dirty="0" smtClean="0">
                <a:solidFill>
                  <a:schemeClr val="tx1"/>
                </a:solidFill>
              </a:rPr>
              <a:t>Copper, Aluminium, Lead, make your case </a:t>
            </a:r>
            <a:r>
              <a:rPr lang="nl-NL" sz="1600" b="1" dirty="0" smtClean="0">
                <a:solidFill>
                  <a:schemeClr val="tx1"/>
                </a:solidFill>
              </a:rPr>
              <a:t>today</a:t>
            </a:r>
            <a:r>
              <a:rPr lang="nl-NL" sz="1600" dirty="0" smtClean="0">
                <a:solidFill>
                  <a:schemeClr val="tx1"/>
                </a:solidFill>
              </a:rPr>
              <a:t>. Be aware that Si, ceramics in general are not currently allowed. 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There is no cooling/conditioning planned for the BBG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If you need He in the guides, it has to be permanently enclosed.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No trespassing from bunker into shutter space nor contact are allowed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Instrument that pushes forward like ESTIA proposed is likely to interfere with safety concept.</a:t>
            </a: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056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for instruments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Please design beam lines with physical beam guides AND their support to the Insert &amp; BBG. 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Connect cooling fluid in the Insert as well.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Design BBG to contain shielding for slits around Insert 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Current BBG example does not yet have this…</a:t>
            </a:r>
          </a:p>
          <a:p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879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Questions?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622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strategy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Port blocks measured at installation (expected &lt;±2mm) -&gt;TNBA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Machine internal mounting pads to correct to within &lt;</a:t>
            </a:r>
            <a:r>
              <a:rPr lang="en-US" sz="2000" dirty="0">
                <a:solidFill>
                  <a:schemeClr val="tx1"/>
                </a:solidFill>
              </a:rPr>
              <a:t>±</a:t>
            </a:r>
            <a:r>
              <a:rPr lang="en-US" sz="2000" dirty="0" smtClean="0">
                <a:solidFill>
                  <a:schemeClr val="tx1"/>
                </a:solidFill>
              </a:rPr>
              <a:t>0.05mm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Replicate port block situation on test-bench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Align NBPI + BBG (=shutter) internal guides there (</a:t>
            </a:r>
            <a:r>
              <a:rPr lang="sv-SE" sz="2000" dirty="0">
                <a:solidFill>
                  <a:schemeClr val="tx1"/>
                </a:solidFill>
              </a:rPr>
              <a:t>±50µm / &lt;</a:t>
            </a:r>
            <a:r>
              <a:rPr lang="sv-SE" sz="2000" dirty="0" smtClean="0">
                <a:solidFill>
                  <a:schemeClr val="tx1"/>
                </a:solidFill>
              </a:rPr>
              <a:t>200µrad guide-to-guide)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BBG provides fiducials to help bunker-mounted equipment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NBPI-to-BBG kinematic mount delivers good repeatability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Blind mount of NBPI and BBG should deliver some </a:t>
            </a:r>
            <a:r>
              <a:rPr lang="sv-SE" sz="2000" dirty="0" smtClean="0">
                <a:solidFill>
                  <a:schemeClr val="tx1"/>
                </a:solidFill>
              </a:rPr>
              <a:t>±150µm </a:t>
            </a:r>
            <a:r>
              <a:rPr lang="sv-SE" sz="2000" dirty="0">
                <a:solidFill>
                  <a:schemeClr val="tx1"/>
                </a:solidFill>
              </a:rPr>
              <a:t>/ </a:t>
            </a:r>
            <a:r>
              <a:rPr lang="sv-SE" sz="2000" dirty="0" smtClean="0">
                <a:solidFill>
                  <a:schemeClr val="tx1"/>
                </a:solidFill>
              </a:rPr>
              <a:t>&lt;&lt;200µrad absolute</a:t>
            </a:r>
          </a:p>
          <a:p>
            <a:pPr marL="0" lvl="1" indent="0">
              <a:buNone/>
            </a:pPr>
            <a:r>
              <a:rPr lang="sv-SE" sz="2000" dirty="0" smtClean="0">
                <a:solidFill>
                  <a:schemeClr val="tx1"/>
                </a:solidFill>
              </a:rPr>
              <a:t>Notes: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Building is not directly connected to vessel. Several sources of deformation</a:t>
            </a:r>
            <a:r>
              <a:rPr lang="sv-SE" sz="2000" dirty="0" smtClean="0">
                <a:solidFill>
                  <a:schemeClr val="tx1"/>
                </a:solidFill>
              </a:rPr>
              <a:t> present. 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Target-building Target floor foundation is different compared to bunker floor.</a:t>
            </a:r>
            <a:endParaRPr lang="nl-NL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709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Implemented changes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Relaxation of radiation protection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BBG not parked in gamma-shielding structure during shutdown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Simplification: only BBG with GBS on top (no other blocks like NBS), and:</a:t>
            </a:r>
          </a:p>
          <a:p>
            <a:r>
              <a:rPr lang="en-US" sz="2000" dirty="0">
                <a:solidFill>
                  <a:schemeClr val="tx1"/>
                </a:solidFill>
              </a:rPr>
              <a:t>Solve fast-closing (&lt;60s) requirement 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One configuration simplifies locking/engaging system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Allows other actuator which allows faster-closing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Relaxation of position accuracy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Semi-kinematic mount between NBPI and BBG lead to more available space for NB guides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Increase space for beam guides, and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Solution for Al-to-SS316L connection, and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Solution for seal </a:t>
            </a:r>
            <a:r>
              <a:rPr lang="en-US" sz="2000" dirty="0" err="1" smtClean="0">
                <a:solidFill>
                  <a:schemeClr val="tx1"/>
                </a:solidFill>
              </a:rPr>
              <a:t>retainment</a:t>
            </a:r>
            <a:r>
              <a:rPr lang="en-US" sz="2000" dirty="0" smtClean="0">
                <a:solidFill>
                  <a:schemeClr val="tx1"/>
                </a:solidFill>
              </a:rPr>
              <a:t>, and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Integration of NBW in flange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Integrate all these in one Al60601T6 flange (single-use): saves cost, too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Yields much more space for NB guides at back </a:t>
            </a:r>
            <a:r>
              <a:rPr lang="en-US" sz="1600" dirty="0" smtClean="0">
                <a:solidFill>
                  <a:schemeClr val="tx1"/>
                </a:solidFill>
              </a:rPr>
              <a:t>flange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04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GBS on top of BBG. Not configurable.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Each shutter has a braked, </a:t>
            </a:r>
            <a:r>
              <a:rPr lang="en-US" sz="2000" dirty="0" err="1" smtClean="0">
                <a:solidFill>
                  <a:schemeClr val="tx1"/>
                </a:solidFill>
              </a:rPr>
              <a:t>ballscrew</a:t>
            </a:r>
            <a:r>
              <a:rPr lang="en-US" sz="2000" dirty="0" smtClean="0">
                <a:solidFill>
                  <a:schemeClr val="tx1"/>
                </a:solidFill>
              </a:rPr>
              <a:t>-style actuator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Shutter actuator pushes BBG up to its mount against Flange/NBW.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BBG then tilts slightly to engage fully to Flange/NBW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Loss of power causes a quick descent of the GBS+BBG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During maintenance, GBS will stay in front of beam port on dedicated hooks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sv-SE" sz="20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68839" cy="1143000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Light Shutter System</a:t>
            </a:r>
            <a:endParaRPr lang="nl-NL" sz="1200" dirty="0"/>
          </a:p>
        </p:txBody>
      </p:sp>
      <p:pic>
        <p:nvPicPr>
          <p:cNvPr id="1026" name="Picture 2" descr="G:\Machines Directorate\Target division\Public Read Write\Jarich\2016-09-14 IKON\NBEX post-PDR\overview0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1" r="29574"/>
          <a:stretch/>
        </p:blipFill>
        <p:spPr bwMode="auto">
          <a:xfrm>
            <a:off x="5331825" y="-28320"/>
            <a:ext cx="3812175" cy="688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5477436" y="4061012"/>
            <a:ext cx="1855693" cy="2653553"/>
          </a:xfrm>
          <a:custGeom>
            <a:avLst/>
            <a:gdLst>
              <a:gd name="connsiteX0" fmla="*/ 0 w 1846729"/>
              <a:gd name="connsiteY0" fmla="*/ 2653553 h 2653553"/>
              <a:gd name="connsiteX1" fmla="*/ 1846729 w 1846729"/>
              <a:gd name="connsiteY1" fmla="*/ 2563906 h 2653553"/>
              <a:gd name="connsiteX2" fmla="*/ 1846729 w 1846729"/>
              <a:gd name="connsiteY2" fmla="*/ 421341 h 2653553"/>
              <a:gd name="connsiteX3" fmla="*/ 1658471 w 1846729"/>
              <a:gd name="connsiteY3" fmla="*/ 430306 h 2653553"/>
              <a:gd name="connsiteX4" fmla="*/ 1658471 w 1846729"/>
              <a:gd name="connsiteY4" fmla="*/ 125506 h 2653553"/>
              <a:gd name="connsiteX5" fmla="*/ 1559859 w 1846729"/>
              <a:gd name="connsiteY5" fmla="*/ 125506 h 2653553"/>
              <a:gd name="connsiteX6" fmla="*/ 1532965 w 1846729"/>
              <a:gd name="connsiteY6" fmla="*/ 197223 h 2653553"/>
              <a:gd name="connsiteX7" fmla="*/ 1532965 w 1846729"/>
              <a:gd name="connsiteY7" fmla="*/ 1075764 h 2653553"/>
              <a:gd name="connsiteX8" fmla="*/ 1389529 w 1846729"/>
              <a:gd name="connsiteY8" fmla="*/ 1084729 h 2653553"/>
              <a:gd name="connsiteX9" fmla="*/ 1389529 w 1846729"/>
              <a:gd name="connsiteY9" fmla="*/ 179294 h 2653553"/>
              <a:gd name="connsiteX10" fmla="*/ 1326776 w 1846729"/>
              <a:gd name="connsiteY10" fmla="*/ 107576 h 2653553"/>
              <a:gd name="connsiteX11" fmla="*/ 1102659 w 1846729"/>
              <a:gd name="connsiteY11" fmla="*/ 26894 h 2653553"/>
              <a:gd name="connsiteX12" fmla="*/ 1075765 w 1846729"/>
              <a:gd name="connsiteY12" fmla="*/ 0 h 2653553"/>
              <a:gd name="connsiteX13" fmla="*/ 1075765 w 1846729"/>
              <a:gd name="connsiteY13" fmla="*/ 690282 h 2653553"/>
              <a:gd name="connsiteX14" fmla="*/ 358588 w 1846729"/>
              <a:gd name="connsiteY14" fmla="*/ 726141 h 2653553"/>
              <a:gd name="connsiteX15" fmla="*/ 358588 w 1846729"/>
              <a:gd name="connsiteY15" fmla="*/ 806823 h 2653553"/>
              <a:gd name="connsiteX16" fmla="*/ 71718 w 1846729"/>
              <a:gd name="connsiteY16" fmla="*/ 842682 h 2653553"/>
              <a:gd name="connsiteX0" fmla="*/ 0 w 1846729"/>
              <a:gd name="connsiteY0" fmla="*/ 2653553 h 2653553"/>
              <a:gd name="connsiteX1" fmla="*/ 1846729 w 1846729"/>
              <a:gd name="connsiteY1" fmla="*/ 2563906 h 2653553"/>
              <a:gd name="connsiteX2" fmla="*/ 1846729 w 1846729"/>
              <a:gd name="connsiteY2" fmla="*/ 421341 h 2653553"/>
              <a:gd name="connsiteX3" fmla="*/ 1658471 w 1846729"/>
              <a:gd name="connsiteY3" fmla="*/ 430306 h 2653553"/>
              <a:gd name="connsiteX4" fmla="*/ 1658471 w 1846729"/>
              <a:gd name="connsiteY4" fmla="*/ 125506 h 2653553"/>
              <a:gd name="connsiteX5" fmla="*/ 1559859 w 1846729"/>
              <a:gd name="connsiteY5" fmla="*/ 125506 h 2653553"/>
              <a:gd name="connsiteX6" fmla="*/ 1532965 w 1846729"/>
              <a:gd name="connsiteY6" fmla="*/ 197223 h 2653553"/>
              <a:gd name="connsiteX7" fmla="*/ 1532965 w 1846729"/>
              <a:gd name="connsiteY7" fmla="*/ 1075764 h 2653553"/>
              <a:gd name="connsiteX8" fmla="*/ 1389529 w 1846729"/>
              <a:gd name="connsiteY8" fmla="*/ 1084729 h 2653553"/>
              <a:gd name="connsiteX9" fmla="*/ 1389529 w 1846729"/>
              <a:gd name="connsiteY9" fmla="*/ 179294 h 2653553"/>
              <a:gd name="connsiteX10" fmla="*/ 1326776 w 1846729"/>
              <a:gd name="connsiteY10" fmla="*/ 107576 h 2653553"/>
              <a:gd name="connsiteX11" fmla="*/ 1102659 w 1846729"/>
              <a:gd name="connsiteY11" fmla="*/ 26894 h 2653553"/>
              <a:gd name="connsiteX12" fmla="*/ 1075765 w 1846729"/>
              <a:gd name="connsiteY12" fmla="*/ 0 h 2653553"/>
              <a:gd name="connsiteX13" fmla="*/ 1075765 w 1846729"/>
              <a:gd name="connsiteY13" fmla="*/ 690282 h 2653553"/>
              <a:gd name="connsiteX14" fmla="*/ 358588 w 1846729"/>
              <a:gd name="connsiteY14" fmla="*/ 726141 h 2653553"/>
              <a:gd name="connsiteX15" fmla="*/ 358588 w 1846729"/>
              <a:gd name="connsiteY15" fmla="*/ 806823 h 2653553"/>
              <a:gd name="connsiteX16" fmla="*/ 71718 w 1846729"/>
              <a:gd name="connsiteY16" fmla="*/ 842682 h 2653553"/>
              <a:gd name="connsiteX17" fmla="*/ 0 w 1846729"/>
              <a:gd name="connsiteY17" fmla="*/ 2653553 h 2653553"/>
              <a:gd name="connsiteX0" fmla="*/ 8964 w 1855693"/>
              <a:gd name="connsiteY0" fmla="*/ 2653553 h 2653553"/>
              <a:gd name="connsiteX1" fmla="*/ 1855693 w 1855693"/>
              <a:gd name="connsiteY1" fmla="*/ 2563906 h 2653553"/>
              <a:gd name="connsiteX2" fmla="*/ 1855693 w 1855693"/>
              <a:gd name="connsiteY2" fmla="*/ 421341 h 2653553"/>
              <a:gd name="connsiteX3" fmla="*/ 1667435 w 1855693"/>
              <a:gd name="connsiteY3" fmla="*/ 430306 h 2653553"/>
              <a:gd name="connsiteX4" fmla="*/ 1667435 w 1855693"/>
              <a:gd name="connsiteY4" fmla="*/ 125506 h 2653553"/>
              <a:gd name="connsiteX5" fmla="*/ 1568823 w 1855693"/>
              <a:gd name="connsiteY5" fmla="*/ 125506 h 2653553"/>
              <a:gd name="connsiteX6" fmla="*/ 1541929 w 1855693"/>
              <a:gd name="connsiteY6" fmla="*/ 197223 h 2653553"/>
              <a:gd name="connsiteX7" fmla="*/ 1541929 w 1855693"/>
              <a:gd name="connsiteY7" fmla="*/ 1075764 h 2653553"/>
              <a:gd name="connsiteX8" fmla="*/ 1398493 w 1855693"/>
              <a:gd name="connsiteY8" fmla="*/ 1084729 h 2653553"/>
              <a:gd name="connsiteX9" fmla="*/ 1398493 w 1855693"/>
              <a:gd name="connsiteY9" fmla="*/ 179294 h 2653553"/>
              <a:gd name="connsiteX10" fmla="*/ 1335740 w 1855693"/>
              <a:gd name="connsiteY10" fmla="*/ 107576 h 2653553"/>
              <a:gd name="connsiteX11" fmla="*/ 1111623 w 1855693"/>
              <a:gd name="connsiteY11" fmla="*/ 26894 h 2653553"/>
              <a:gd name="connsiteX12" fmla="*/ 1084729 w 1855693"/>
              <a:gd name="connsiteY12" fmla="*/ 0 h 2653553"/>
              <a:gd name="connsiteX13" fmla="*/ 1084729 w 1855693"/>
              <a:gd name="connsiteY13" fmla="*/ 690282 h 2653553"/>
              <a:gd name="connsiteX14" fmla="*/ 367552 w 1855693"/>
              <a:gd name="connsiteY14" fmla="*/ 726141 h 2653553"/>
              <a:gd name="connsiteX15" fmla="*/ 367552 w 1855693"/>
              <a:gd name="connsiteY15" fmla="*/ 806823 h 2653553"/>
              <a:gd name="connsiteX16" fmla="*/ 0 w 1855693"/>
              <a:gd name="connsiteY16" fmla="*/ 842682 h 2653553"/>
              <a:gd name="connsiteX17" fmla="*/ 8964 w 1855693"/>
              <a:gd name="connsiteY17" fmla="*/ 2653553 h 265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55693" h="2653553">
                <a:moveTo>
                  <a:pt x="8964" y="2653553"/>
                </a:moveTo>
                <a:lnTo>
                  <a:pt x="1855693" y="2563906"/>
                </a:lnTo>
                <a:lnTo>
                  <a:pt x="1855693" y="421341"/>
                </a:lnTo>
                <a:lnTo>
                  <a:pt x="1667435" y="430306"/>
                </a:lnTo>
                <a:lnTo>
                  <a:pt x="1667435" y="125506"/>
                </a:lnTo>
                <a:lnTo>
                  <a:pt x="1568823" y="125506"/>
                </a:lnTo>
                <a:lnTo>
                  <a:pt x="1541929" y="197223"/>
                </a:lnTo>
                <a:lnTo>
                  <a:pt x="1541929" y="1075764"/>
                </a:lnTo>
                <a:lnTo>
                  <a:pt x="1398493" y="1084729"/>
                </a:lnTo>
                <a:lnTo>
                  <a:pt x="1398493" y="179294"/>
                </a:lnTo>
                <a:lnTo>
                  <a:pt x="1335740" y="107576"/>
                </a:lnTo>
                <a:lnTo>
                  <a:pt x="1111623" y="26894"/>
                </a:lnTo>
                <a:lnTo>
                  <a:pt x="1084729" y="0"/>
                </a:lnTo>
                <a:lnTo>
                  <a:pt x="1084729" y="690282"/>
                </a:lnTo>
                <a:lnTo>
                  <a:pt x="367552" y="726141"/>
                </a:lnTo>
                <a:lnTo>
                  <a:pt x="367552" y="806823"/>
                </a:lnTo>
                <a:lnTo>
                  <a:pt x="0" y="842682"/>
                </a:lnTo>
                <a:lnTo>
                  <a:pt x="8964" y="2653553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solidFill>
              <a:srgbClr val="FFFF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Text Box 208"/>
          <p:cNvSpPr txBox="1"/>
          <p:nvPr/>
        </p:nvSpPr>
        <p:spPr>
          <a:xfrm>
            <a:off x="5444716" y="1620940"/>
            <a:ext cx="544580" cy="21945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Aft>
                <a:spcPts val="0"/>
              </a:spcAft>
            </a:pPr>
            <a:r>
              <a:rPr lang="en-GB" sz="1100" dirty="0" smtClean="0">
                <a:effectLst/>
                <a:ea typeface="Calibri"/>
                <a:cs typeface="Times New Roman"/>
              </a:rPr>
              <a:t>BBG</a:t>
            </a:r>
            <a:endParaRPr lang="sv-SE" dirty="0">
              <a:effectLst/>
              <a:ea typeface="Calibri"/>
              <a:cs typeface="Times New Roman"/>
            </a:endParaRPr>
          </a:p>
        </p:txBody>
      </p:sp>
      <p:cxnSp>
        <p:nvCxnSpPr>
          <p:cNvPr id="46" name="Straight Arrow Connector 45"/>
          <p:cNvCxnSpPr>
            <a:stCxn id="45" idx="3"/>
          </p:cNvCxnSpPr>
          <p:nvPr/>
        </p:nvCxnSpPr>
        <p:spPr>
          <a:xfrm>
            <a:off x="5989296" y="1730669"/>
            <a:ext cx="743000" cy="131840"/>
          </a:xfrm>
          <a:prstGeom prst="straightConnector1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Box 212"/>
          <p:cNvSpPr txBox="1"/>
          <p:nvPr/>
        </p:nvSpPr>
        <p:spPr>
          <a:xfrm>
            <a:off x="7696495" y="1862509"/>
            <a:ext cx="464995" cy="21945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Aft>
                <a:spcPts val="0"/>
              </a:spcAft>
            </a:pPr>
            <a:r>
              <a:rPr lang="en-GB" sz="1100" dirty="0" smtClean="0">
                <a:effectLst/>
                <a:ea typeface="Calibri"/>
                <a:cs typeface="Times New Roman"/>
              </a:rPr>
              <a:t>NBPI</a:t>
            </a:r>
            <a:endParaRPr lang="sv-SE" dirty="0">
              <a:effectLst/>
              <a:ea typeface="Calibri"/>
              <a:cs typeface="Times New Roman"/>
            </a:endParaRPr>
          </a:p>
        </p:txBody>
      </p:sp>
      <p:sp>
        <p:nvSpPr>
          <p:cNvPr id="48" name="Text Box 221"/>
          <p:cNvSpPr txBox="1"/>
          <p:nvPr/>
        </p:nvSpPr>
        <p:spPr>
          <a:xfrm>
            <a:off x="7683048" y="3828478"/>
            <a:ext cx="1220458" cy="21945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Aft>
                <a:spcPts val="0"/>
              </a:spcAft>
            </a:pPr>
            <a:r>
              <a:rPr lang="en-GB" sz="1100" dirty="0">
                <a:effectLst/>
                <a:ea typeface="Calibri"/>
                <a:cs typeface="Times New Roman"/>
              </a:rPr>
              <a:t>Floor filler block</a:t>
            </a:r>
            <a:endParaRPr lang="sv-SE" dirty="0">
              <a:effectLst/>
              <a:ea typeface="Calibri"/>
              <a:cs typeface="Times New Roman"/>
            </a:endParaRPr>
          </a:p>
        </p:txBody>
      </p:sp>
      <p:cxnSp>
        <p:nvCxnSpPr>
          <p:cNvPr id="49" name="Straight Arrow Connector 48"/>
          <p:cNvCxnSpPr>
            <a:stCxn id="48" idx="1"/>
          </p:cNvCxnSpPr>
          <p:nvPr/>
        </p:nvCxnSpPr>
        <p:spPr>
          <a:xfrm flipH="1" flipV="1">
            <a:off x="7020272" y="3883343"/>
            <a:ext cx="662776" cy="54864"/>
          </a:xfrm>
          <a:prstGeom prst="straightConnector1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225"/>
          <p:cNvSpPr txBox="1"/>
          <p:nvPr/>
        </p:nvSpPr>
        <p:spPr>
          <a:xfrm>
            <a:off x="7590499" y="5988198"/>
            <a:ext cx="1293224" cy="21945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Aft>
                <a:spcPts val="0"/>
              </a:spcAft>
            </a:pPr>
            <a:r>
              <a:rPr lang="en-GB" sz="1100" dirty="0">
                <a:effectLst/>
                <a:ea typeface="Calibri"/>
                <a:cs typeface="Times New Roman"/>
              </a:rPr>
              <a:t>Rigid chain actuator</a:t>
            </a:r>
            <a:endParaRPr lang="sv-SE" dirty="0">
              <a:effectLst/>
              <a:ea typeface="Calibri"/>
              <a:cs typeface="Times New Roman"/>
            </a:endParaRPr>
          </a:p>
        </p:txBody>
      </p:sp>
      <p:cxnSp>
        <p:nvCxnSpPr>
          <p:cNvPr id="53" name="Straight Arrow Connector 52"/>
          <p:cNvCxnSpPr>
            <a:stCxn id="52" idx="1"/>
          </p:cNvCxnSpPr>
          <p:nvPr/>
        </p:nvCxnSpPr>
        <p:spPr>
          <a:xfrm flipH="1">
            <a:off x="7020272" y="6097927"/>
            <a:ext cx="570227" cy="211393"/>
          </a:xfrm>
          <a:prstGeom prst="straightConnector1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Box 227"/>
          <p:cNvSpPr txBox="1"/>
          <p:nvPr/>
        </p:nvSpPr>
        <p:spPr>
          <a:xfrm>
            <a:off x="5259595" y="2081967"/>
            <a:ext cx="806612" cy="41092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Aft>
                <a:spcPts val="0"/>
              </a:spcAft>
            </a:pPr>
            <a:r>
              <a:rPr lang="en-GB" sz="1100" dirty="0" smtClean="0">
                <a:effectLst/>
                <a:ea typeface="Calibri"/>
                <a:cs typeface="Times New Roman"/>
              </a:rPr>
              <a:t>Bunker </a:t>
            </a:r>
            <a:r>
              <a:rPr lang="en-GB" sz="1100" dirty="0">
                <a:effectLst/>
                <a:ea typeface="Calibri"/>
                <a:cs typeface="Times New Roman"/>
              </a:rPr>
              <a:t>roof support</a:t>
            </a:r>
            <a:endParaRPr lang="sv-SE" dirty="0">
              <a:effectLst/>
              <a:ea typeface="Calibri"/>
              <a:cs typeface="Times New Roman"/>
            </a:endParaRPr>
          </a:p>
        </p:txBody>
      </p:sp>
      <p:cxnSp>
        <p:nvCxnSpPr>
          <p:cNvPr id="56" name="Straight Arrow Connector 55"/>
          <p:cNvCxnSpPr>
            <a:stCxn id="55" idx="3"/>
          </p:cNvCxnSpPr>
          <p:nvPr/>
        </p:nvCxnSpPr>
        <p:spPr>
          <a:xfrm>
            <a:off x="6066207" y="2287432"/>
            <a:ext cx="594025" cy="205464"/>
          </a:xfrm>
          <a:prstGeom prst="straightConnector1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Box 219"/>
          <p:cNvSpPr txBox="1"/>
          <p:nvPr/>
        </p:nvSpPr>
        <p:spPr>
          <a:xfrm>
            <a:off x="7683048" y="3460445"/>
            <a:ext cx="1293224" cy="21945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Aft>
                <a:spcPts val="0"/>
              </a:spcAft>
            </a:pPr>
            <a:r>
              <a:rPr lang="en-GB" sz="1100" dirty="0" smtClean="0">
                <a:effectLst/>
                <a:ea typeface="Calibri"/>
                <a:cs typeface="Times New Roman"/>
              </a:rPr>
              <a:t>Floor fill shielding</a:t>
            </a:r>
            <a:endParaRPr lang="sv-SE" dirty="0">
              <a:effectLst/>
              <a:ea typeface="Calibri"/>
              <a:cs typeface="Times New Roman"/>
            </a:endParaRPr>
          </a:p>
        </p:txBody>
      </p:sp>
      <p:cxnSp>
        <p:nvCxnSpPr>
          <p:cNvPr id="58" name="Straight Arrow Connector 57"/>
          <p:cNvCxnSpPr>
            <a:stCxn id="57" idx="1"/>
          </p:cNvCxnSpPr>
          <p:nvPr/>
        </p:nvCxnSpPr>
        <p:spPr>
          <a:xfrm flipH="1" flipV="1">
            <a:off x="7242814" y="3460445"/>
            <a:ext cx="440234" cy="109729"/>
          </a:xfrm>
          <a:prstGeom prst="straightConnector1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Box 221"/>
          <p:cNvSpPr txBox="1"/>
          <p:nvPr/>
        </p:nvSpPr>
        <p:spPr>
          <a:xfrm>
            <a:off x="5216098" y="4505686"/>
            <a:ext cx="1118388" cy="21945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Aft>
                <a:spcPts val="0"/>
              </a:spcAft>
            </a:pPr>
            <a:r>
              <a:rPr lang="en-GB" sz="1100" dirty="0" smtClean="0">
                <a:effectLst/>
                <a:ea typeface="Calibri"/>
                <a:cs typeface="Times New Roman"/>
              </a:rPr>
              <a:t>Handling tooling</a:t>
            </a:r>
          </a:p>
        </p:txBody>
      </p:sp>
      <p:cxnSp>
        <p:nvCxnSpPr>
          <p:cNvPr id="60" name="Straight Arrow Connector 59"/>
          <p:cNvCxnSpPr>
            <a:stCxn id="59" idx="3"/>
            <a:endCxn id="2" idx="13"/>
          </p:cNvCxnSpPr>
          <p:nvPr/>
        </p:nvCxnSpPr>
        <p:spPr>
          <a:xfrm>
            <a:off x="6334486" y="4615415"/>
            <a:ext cx="227679" cy="135879"/>
          </a:xfrm>
          <a:prstGeom prst="straightConnector1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208"/>
          <p:cNvSpPr txBox="1"/>
          <p:nvPr/>
        </p:nvSpPr>
        <p:spPr>
          <a:xfrm>
            <a:off x="8219980" y="3076983"/>
            <a:ext cx="791580" cy="21945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Aft>
                <a:spcPts val="0"/>
              </a:spcAft>
            </a:pPr>
            <a:r>
              <a:rPr lang="en-GB" sz="1100" dirty="0" smtClean="0">
                <a:effectLst/>
                <a:ea typeface="Calibri"/>
                <a:cs typeface="Times New Roman"/>
              </a:rPr>
              <a:t>Flange/NBW</a:t>
            </a:r>
            <a:endParaRPr lang="sv-SE" dirty="0">
              <a:effectLst/>
              <a:ea typeface="Calibri"/>
              <a:cs typeface="Times New Roman"/>
            </a:endParaRPr>
          </a:p>
        </p:txBody>
      </p:sp>
      <p:cxnSp>
        <p:nvCxnSpPr>
          <p:cNvPr id="62" name="Straight Arrow Connector 61"/>
          <p:cNvCxnSpPr>
            <a:stCxn id="61" idx="0"/>
          </p:cNvCxnSpPr>
          <p:nvPr/>
        </p:nvCxnSpPr>
        <p:spPr>
          <a:xfrm flipH="1" flipV="1">
            <a:off x="7176239" y="2240868"/>
            <a:ext cx="1439531" cy="836115"/>
          </a:xfrm>
          <a:prstGeom prst="straightConnector1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208"/>
          <p:cNvSpPr txBox="1"/>
          <p:nvPr/>
        </p:nvSpPr>
        <p:spPr>
          <a:xfrm>
            <a:off x="5444716" y="908720"/>
            <a:ext cx="544580" cy="21945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Aft>
                <a:spcPts val="0"/>
              </a:spcAft>
            </a:pPr>
            <a:r>
              <a:rPr lang="en-GB" sz="1100" dirty="0" smtClean="0">
                <a:effectLst/>
                <a:ea typeface="Calibri"/>
                <a:cs typeface="Times New Roman"/>
              </a:rPr>
              <a:t>GBS</a:t>
            </a:r>
            <a:endParaRPr lang="sv-SE" dirty="0">
              <a:effectLst/>
              <a:ea typeface="Calibri"/>
              <a:cs typeface="Times New Roman"/>
            </a:endParaRPr>
          </a:p>
        </p:txBody>
      </p:sp>
      <p:cxnSp>
        <p:nvCxnSpPr>
          <p:cNvPr id="66" name="Straight Arrow Connector 65"/>
          <p:cNvCxnSpPr>
            <a:stCxn id="63" idx="3"/>
          </p:cNvCxnSpPr>
          <p:nvPr/>
        </p:nvCxnSpPr>
        <p:spPr>
          <a:xfrm>
            <a:off x="5989296" y="1018449"/>
            <a:ext cx="743000" cy="131840"/>
          </a:xfrm>
          <a:prstGeom prst="straightConnector1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Box 225"/>
          <p:cNvSpPr txBox="1"/>
          <p:nvPr/>
        </p:nvSpPr>
        <p:spPr>
          <a:xfrm>
            <a:off x="7573368" y="4751294"/>
            <a:ext cx="1139092" cy="21945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Aft>
                <a:spcPts val="0"/>
              </a:spcAft>
            </a:pPr>
            <a:r>
              <a:rPr lang="en-GB" sz="1100" dirty="0" smtClean="0">
                <a:effectLst/>
                <a:ea typeface="Calibri"/>
                <a:cs typeface="Times New Roman"/>
              </a:rPr>
              <a:t>Shutter actuator</a:t>
            </a:r>
            <a:endParaRPr lang="sv-SE" dirty="0">
              <a:effectLst/>
              <a:ea typeface="Calibri"/>
              <a:cs typeface="Times New Roman"/>
            </a:endParaRPr>
          </a:p>
        </p:txBody>
      </p:sp>
      <p:cxnSp>
        <p:nvCxnSpPr>
          <p:cNvPr id="74" name="Straight Arrow Connector 73"/>
          <p:cNvCxnSpPr>
            <a:stCxn id="71" idx="1"/>
          </p:cNvCxnSpPr>
          <p:nvPr/>
        </p:nvCxnSpPr>
        <p:spPr>
          <a:xfrm flipH="1" flipV="1">
            <a:off x="6912260" y="4185085"/>
            <a:ext cx="661108" cy="675938"/>
          </a:xfrm>
          <a:prstGeom prst="straightConnector1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 Box 219"/>
          <p:cNvSpPr txBox="1"/>
          <p:nvPr/>
        </p:nvSpPr>
        <p:spPr>
          <a:xfrm>
            <a:off x="5477436" y="3286955"/>
            <a:ext cx="786752" cy="22835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Aft>
                <a:spcPts val="0"/>
              </a:spcAft>
            </a:pPr>
            <a:r>
              <a:rPr lang="en-GB" sz="1100" dirty="0" smtClean="0">
                <a:effectLst/>
                <a:ea typeface="Calibri"/>
                <a:cs typeface="Times New Roman"/>
              </a:rPr>
              <a:t>GBS hooks</a:t>
            </a:r>
            <a:endParaRPr lang="sv-SE" dirty="0">
              <a:effectLst/>
              <a:ea typeface="Calibri"/>
              <a:cs typeface="Times New Roman"/>
            </a:endParaRPr>
          </a:p>
        </p:txBody>
      </p:sp>
      <p:cxnSp>
        <p:nvCxnSpPr>
          <p:cNvPr id="83" name="Straight Arrow Connector 82"/>
          <p:cNvCxnSpPr>
            <a:stCxn id="82" idx="0"/>
          </p:cNvCxnSpPr>
          <p:nvPr/>
        </p:nvCxnSpPr>
        <p:spPr>
          <a:xfrm flipV="1">
            <a:off x="5870812" y="2604061"/>
            <a:ext cx="968046" cy="682894"/>
          </a:xfrm>
          <a:prstGeom prst="straightConnector1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96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integrated all Al Flange/NBW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18756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Vacuum seals milled</a:t>
            </a:r>
          </a:p>
          <a:p>
            <a:r>
              <a:rPr lang="en-US" sz="2000" dirty="0" smtClean="0"/>
              <a:t>Sealing length halved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Much more space for NBW: h562 x w270mm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Still have to solve safety case, possibly resulting in several smaller NBW variants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Z, Y and </a:t>
            </a:r>
            <a:r>
              <a:rPr lang="en-US" sz="2000" dirty="0" err="1" smtClean="0">
                <a:solidFill>
                  <a:schemeClr val="tx1"/>
                </a:solidFill>
              </a:rPr>
              <a:t>rX</a:t>
            </a:r>
            <a:r>
              <a:rPr lang="en-US" sz="2000" dirty="0" smtClean="0">
                <a:solidFill>
                  <a:schemeClr val="tx1"/>
                </a:solidFill>
              </a:rPr>
              <a:t> Degrees-of-Freedom to position NBW w.r.t NBPI </a:t>
            </a:r>
          </a:p>
          <a:p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1029" name="Picture 5" descr="H:\Projects\16p001 ESS\work\NBEX post-PDR\03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20" r="42134"/>
          <a:stretch/>
        </p:blipFill>
        <p:spPr bwMode="auto">
          <a:xfrm>
            <a:off x="4247964" y="1550895"/>
            <a:ext cx="1836204" cy="523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Projects\16p001 ESS\work\NBEX post-PDR\03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6" r="35613"/>
          <a:stretch/>
        </p:blipFill>
        <p:spPr bwMode="auto">
          <a:xfrm>
            <a:off x="6012727" y="1550012"/>
            <a:ext cx="3131781" cy="523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arallelogram 4"/>
          <p:cNvSpPr/>
          <p:nvPr/>
        </p:nvSpPr>
        <p:spPr>
          <a:xfrm rot="5400000" flipH="1">
            <a:off x="3851920" y="2996952"/>
            <a:ext cx="2700300" cy="1260140"/>
          </a:xfrm>
          <a:prstGeom prst="parallelogram">
            <a:avLst>
              <a:gd name="adj" fmla="val 2368"/>
            </a:avLst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1" name="Straight Arrow Connector 10"/>
          <p:cNvCxnSpPr>
            <a:stCxn id="12" idx="2"/>
          </p:cNvCxnSpPr>
          <p:nvPr/>
        </p:nvCxnSpPr>
        <p:spPr>
          <a:xfrm>
            <a:off x="4445986" y="1736812"/>
            <a:ext cx="270030" cy="5982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95936" y="1459813"/>
            <a:ext cx="9001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200" dirty="0" smtClean="0"/>
              <a:t>NBW area</a:t>
            </a:r>
            <a:endParaRPr lang="en-GB" sz="1100" dirty="0"/>
          </a:p>
        </p:txBody>
      </p:sp>
      <p:sp>
        <p:nvSpPr>
          <p:cNvPr id="9" name="Curved Up Arrow 8"/>
          <p:cNvSpPr/>
          <p:nvPr/>
        </p:nvSpPr>
        <p:spPr>
          <a:xfrm>
            <a:off x="5049620" y="6417163"/>
            <a:ext cx="1926214" cy="34203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stCxn id="18" idx="0"/>
          </p:cNvCxnSpPr>
          <p:nvPr/>
        </p:nvCxnSpPr>
        <p:spPr>
          <a:xfrm flipV="1">
            <a:off x="3257854" y="5157192"/>
            <a:ext cx="1323147" cy="5400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65766" y="5697252"/>
            <a:ext cx="158417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200" dirty="0" smtClean="0"/>
              <a:t>Dowel-in-pin and dowel-in-oblong hole constrain Y, Z and rX</a:t>
            </a:r>
            <a:endParaRPr lang="en-GB" sz="1100" dirty="0"/>
          </a:p>
        </p:txBody>
      </p:sp>
      <p:cxnSp>
        <p:nvCxnSpPr>
          <p:cNvPr id="23" name="Straight Arrow Connector 22"/>
          <p:cNvCxnSpPr>
            <a:stCxn id="18" idx="0"/>
          </p:cNvCxnSpPr>
          <p:nvPr/>
        </p:nvCxnSpPr>
        <p:spPr>
          <a:xfrm flipV="1">
            <a:off x="3257854" y="5085184"/>
            <a:ext cx="2466274" cy="6120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8" idx="2"/>
          </p:cNvCxnSpPr>
          <p:nvPr/>
        </p:nvCxnSpPr>
        <p:spPr>
          <a:xfrm flipH="1">
            <a:off x="5724128" y="1736812"/>
            <a:ext cx="36004" cy="4680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004048" y="1459813"/>
            <a:ext cx="151216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200" dirty="0" smtClean="0"/>
              <a:t>Vacuum sealing edge</a:t>
            </a:r>
            <a:endParaRPr lang="en-GB" sz="1100" dirty="0"/>
          </a:p>
        </p:txBody>
      </p:sp>
      <p:cxnSp>
        <p:nvCxnSpPr>
          <p:cNvPr id="20" name="Straight Arrow Connector 19"/>
          <p:cNvCxnSpPr>
            <a:stCxn id="21" idx="1"/>
          </p:cNvCxnSpPr>
          <p:nvPr/>
        </p:nvCxnSpPr>
        <p:spPr>
          <a:xfrm flipH="1" flipV="1">
            <a:off x="7578618" y="6452280"/>
            <a:ext cx="485262" cy="1987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063880" y="6388090"/>
            <a:ext cx="108062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200" dirty="0" smtClean="0"/>
              <a:t>Vessel-side water flange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17793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Flange/NBW &amp; BBG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/>
          </a:p>
        </p:txBody>
      </p:sp>
      <p:grpSp>
        <p:nvGrpSpPr>
          <p:cNvPr id="31" name="Group 30"/>
          <p:cNvGrpSpPr/>
          <p:nvPr/>
        </p:nvGrpSpPr>
        <p:grpSpPr>
          <a:xfrm>
            <a:off x="5112060" y="1851898"/>
            <a:ext cx="3991660" cy="4551003"/>
            <a:chOff x="6048164" y="1631297"/>
            <a:chExt cx="3199572" cy="3647921"/>
          </a:xfrm>
        </p:grpSpPr>
        <p:pic>
          <p:nvPicPr>
            <p:cNvPr id="3075" name="Picture 3" descr="C:\data\HiT\Projects\ESS 2016\work\NBEX post-PDR\034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37" r="40751" b="17043"/>
            <a:stretch/>
          </p:blipFill>
          <p:spPr bwMode="auto">
            <a:xfrm>
              <a:off x="7879584" y="2194351"/>
              <a:ext cx="1368152" cy="2927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C:\data\HiT\Projects\ESS 2016\work\NBEX post-PDR\035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18" r="40913"/>
            <a:stretch/>
          </p:blipFill>
          <p:spPr bwMode="auto">
            <a:xfrm>
              <a:off x="6048164" y="2563005"/>
              <a:ext cx="1431638" cy="2716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ight Arrow 2"/>
            <p:cNvSpPr/>
            <p:nvPr/>
          </p:nvSpPr>
          <p:spPr>
            <a:xfrm rot="21107588">
              <a:off x="7513710" y="4867002"/>
              <a:ext cx="597963" cy="17550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9" name="Straight Arrow Connector 8"/>
            <p:cNvCxnSpPr>
              <a:stCxn id="10" idx="2"/>
            </p:cNvCxnSpPr>
            <p:nvPr/>
          </p:nvCxnSpPr>
          <p:spPr>
            <a:xfrm flipH="1">
              <a:off x="6948266" y="2297394"/>
              <a:ext cx="695636" cy="4115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827371" y="1631297"/>
              <a:ext cx="1633061" cy="6660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dirty="0" smtClean="0"/>
                <a:t>Mount: </a:t>
              </a:r>
            </a:p>
            <a:p>
              <a:r>
                <a:rPr lang="sv-SE" sz="1200" dirty="0" smtClean="0"/>
                <a:t>Sphere (3DoFs)</a:t>
              </a:r>
            </a:p>
            <a:p>
              <a:r>
                <a:rPr lang="sv-SE" sz="1200" dirty="0" smtClean="0"/>
                <a:t>Cylinder (2DoFs)</a:t>
              </a:r>
            </a:p>
            <a:p>
              <a:r>
                <a:rPr lang="sv-SE" sz="1200" dirty="0" smtClean="0"/>
                <a:t>Top pad touche</a:t>
              </a:r>
              <a:r>
                <a:rPr lang="en-GB" sz="1100" dirty="0" smtClean="0"/>
                <a:t>s (</a:t>
              </a:r>
              <a:r>
                <a:rPr lang="en-GB" sz="1200" dirty="0"/>
                <a:t>1DoF</a:t>
              </a:r>
              <a:r>
                <a:rPr lang="en-GB" sz="1100" dirty="0" smtClean="0"/>
                <a:t>)</a:t>
              </a:r>
              <a:endParaRPr lang="sv-SE" sz="1200" dirty="0" smtClean="0"/>
            </a:p>
          </p:txBody>
        </p:sp>
        <p:cxnSp>
          <p:nvCxnSpPr>
            <p:cNvPr id="14" name="Straight Arrow Connector 13"/>
            <p:cNvCxnSpPr>
              <a:stCxn id="10" idx="2"/>
            </p:cNvCxnSpPr>
            <p:nvPr/>
          </p:nvCxnSpPr>
          <p:spPr>
            <a:xfrm flipH="1">
              <a:off x="6552220" y="2297394"/>
              <a:ext cx="1091682" cy="25357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2"/>
            </p:cNvCxnSpPr>
            <p:nvPr/>
          </p:nvCxnSpPr>
          <p:spPr>
            <a:xfrm flipH="1">
              <a:off x="7364591" y="2297394"/>
              <a:ext cx="279311" cy="246375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0" idx="2"/>
            </p:cNvCxnSpPr>
            <p:nvPr/>
          </p:nvCxnSpPr>
          <p:spPr>
            <a:xfrm>
              <a:off x="7643902" y="2297394"/>
              <a:ext cx="919758" cy="4115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0" idx="2"/>
            </p:cNvCxnSpPr>
            <p:nvPr/>
          </p:nvCxnSpPr>
          <p:spPr>
            <a:xfrm>
              <a:off x="7643902" y="2297394"/>
              <a:ext cx="1356590" cy="25357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0" idx="2"/>
            </p:cNvCxnSpPr>
            <p:nvPr/>
          </p:nvCxnSpPr>
          <p:spPr>
            <a:xfrm>
              <a:off x="7643902" y="2297394"/>
              <a:ext cx="414162" cy="235574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266928" cy="1792796"/>
          </a:xfrm>
        </p:spPr>
        <p:txBody>
          <a:bodyPr numCol="1"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NBW provides kinematic mount to BBG</a:t>
            </a:r>
          </a:p>
          <a:p>
            <a:r>
              <a:rPr lang="en-US" sz="2000" dirty="0" smtClean="0"/>
              <a:t>NBW connects Cooling water flow to NBPI</a:t>
            </a:r>
          </a:p>
          <a:p>
            <a:r>
              <a:rPr lang="en-US" sz="2000" dirty="0" smtClean="0"/>
              <a:t>NBW pushes NBPI (on its integrated disc spring stacks) forward on its kinematic mount to port blocks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6925" y="3361196"/>
            <a:ext cx="3627762" cy="3297131"/>
            <a:chOff x="863588" y="3548045"/>
            <a:chExt cx="3627762" cy="3297131"/>
          </a:xfrm>
        </p:grpSpPr>
        <p:grpSp>
          <p:nvGrpSpPr>
            <p:cNvPr id="3088" name="Group 3087"/>
            <p:cNvGrpSpPr/>
            <p:nvPr/>
          </p:nvGrpSpPr>
          <p:grpSpPr>
            <a:xfrm>
              <a:off x="863588" y="3613359"/>
              <a:ext cx="3529003" cy="3231817"/>
              <a:chOff x="863588" y="3613359"/>
              <a:chExt cx="3529003" cy="3231817"/>
            </a:xfrm>
          </p:grpSpPr>
          <p:pic>
            <p:nvPicPr>
              <p:cNvPr id="3074" name="Picture 2" descr="C:\data\HiT\Projects\ESS 2016\work\NBEX post-PDR\030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359" r="7687"/>
              <a:stretch/>
            </p:blipFill>
            <p:spPr bwMode="auto">
              <a:xfrm>
                <a:off x="863588" y="3613359"/>
                <a:ext cx="3529003" cy="31234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082" name="Straight Arrow Connector 3081"/>
              <p:cNvCxnSpPr/>
              <p:nvPr/>
            </p:nvCxnSpPr>
            <p:spPr>
              <a:xfrm flipV="1">
                <a:off x="3095836" y="5817820"/>
                <a:ext cx="432048" cy="59452"/>
              </a:xfrm>
              <a:prstGeom prst="straightConnector1">
                <a:avLst/>
              </a:prstGeom>
              <a:ln>
                <a:solidFill>
                  <a:srgbClr val="0066FF"/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flipV="1">
                <a:off x="2879812" y="5877272"/>
                <a:ext cx="0" cy="527504"/>
              </a:xfrm>
              <a:prstGeom prst="straightConnector1">
                <a:avLst/>
              </a:prstGeom>
              <a:ln>
                <a:solidFill>
                  <a:srgbClr val="0066FF"/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V="1">
                <a:off x="3194149" y="6561348"/>
                <a:ext cx="0" cy="283828"/>
              </a:xfrm>
              <a:prstGeom prst="straightConnector1">
                <a:avLst/>
              </a:prstGeom>
              <a:ln>
                <a:solidFill>
                  <a:srgbClr val="0066FF"/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flipH="1">
                <a:off x="3023828" y="6428869"/>
                <a:ext cx="72008" cy="24093"/>
              </a:xfrm>
              <a:prstGeom prst="straightConnector1">
                <a:avLst/>
              </a:prstGeom>
              <a:ln>
                <a:solidFill>
                  <a:srgbClr val="0066FF"/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Straight Arrow Connector 52"/>
            <p:cNvCxnSpPr>
              <a:stCxn id="54" idx="2"/>
            </p:cNvCxnSpPr>
            <p:nvPr/>
          </p:nvCxnSpPr>
          <p:spPr>
            <a:xfrm>
              <a:off x="2559919" y="3825044"/>
              <a:ext cx="270030" cy="57210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2109869" y="3548045"/>
              <a:ext cx="900100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dirty="0" smtClean="0"/>
                <a:t>NBW area</a:t>
              </a:r>
              <a:endParaRPr lang="en-GB" sz="11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792892" y="6302415"/>
              <a:ext cx="698458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dirty="0" smtClean="0"/>
                <a:t>Cooling</a:t>
              </a:r>
              <a:endParaRPr lang="en-GB" sz="1100" dirty="0"/>
            </a:p>
          </p:txBody>
        </p:sp>
        <p:cxnSp>
          <p:nvCxnSpPr>
            <p:cNvPr id="57" name="Straight Arrow Connector 56"/>
            <p:cNvCxnSpPr>
              <a:stCxn id="55" idx="1"/>
            </p:cNvCxnSpPr>
            <p:nvPr/>
          </p:nvCxnSpPr>
          <p:spPr>
            <a:xfrm flipH="1">
              <a:off x="3311860" y="6440915"/>
              <a:ext cx="481032" cy="656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/>
          <p:cNvCxnSpPr>
            <a:stCxn id="32" idx="0"/>
          </p:cNvCxnSpPr>
          <p:nvPr/>
        </p:nvCxnSpPr>
        <p:spPr>
          <a:xfrm flipH="1" flipV="1">
            <a:off x="6421869" y="5846412"/>
            <a:ext cx="1671201" cy="6133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400884" y="6459791"/>
            <a:ext cx="138437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200" dirty="0" smtClean="0"/>
              <a:t>Tilting axis</a:t>
            </a:r>
            <a:endParaRPr lang="en-GB" sz="1100" dirty="0"/>
          </a:p>
        </p:txBody>
      </p:sp>
      <p:cxnSp>
        <p:nvCxnSpPr>
          <p:cNvPr id="35" name="Straight Arrow Connector 34"/>
          <p:cNvCxnSpPr>
            <a:stCxn id="32" idx="0"/>
          </p:cNvCxnSpPr>
          <p:nvPr/>
        </p:nvCxnSpPr>
        <p:spPr>
          <a:xfrm flipV="1">
            <a:off x="8093070" y="5954175"/>
            <a:ext cx="871418" cy="5056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58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BG tilt 1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39804" r="18137"/>
          <a:stretch/>
        </p:blipFill>
        <p:spPr>
          <a:xfrm>
            <a:off x="4355976" y="1425620"/>
            <a:ext cx="4788024" cy="5423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BBG tilting engagement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/>
          </a:p>
        </p:txBody>
      </p:sp>
      <p:pic>
        <p:nvPicPr>
          <p:cNvPr id="6" name="Picture 2" descr="G:\Machines Directorate\Target division\Public Read Write\Jarich\2016-09-14 IKON\NBEX post-PDR\029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1" r="8527"/>
          <a:stretch/>
        </p:blipFill>
        <p:spPr bwMode="auto">
          <a:xfrm>
            <a:off x="71500" y="1513781"/>
            <a:ext cx="3480425" cy="312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907704" y="4077072"/>
            <a:ext cx="504056" cy="36004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1" idx="0"/>
          </p:cNvCxnSpPr>
          <p:nvPr/>
        </p:nvCxnSpPr>
        <p:spPr>
          <a:xfrm flipH="1" flipV="1">
            <a:off x="2380301" y="4437112"/>
            <a:ext cx="220569" cy="5345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08684" y="4971655"/>
            <a:ext cx="138437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200" dirty="0" smtClean="0"/>
              <a:t>Tilting axis</a:t>
            </a:r>
            <a:endParaRPr lang="en-GB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660686" y="5580421"/>
            <a:ext cx="138437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200" dirty="0" smtClean="0"/>
              <a:t>Actuator force</a:t>
            </a:r>
            <a:endParaRPr lang="en-GB" sz="1100" dirty="0"/>
          </a:p>
        </p:txBody>
      </p:sp>
      <p:sp>
        <p:nvSpPr>
          <p:cNvPr id="20" name="Down Arrow 19"/>
          <p:cNvSpPr/>
          <p:nvPr/>
        </p:nvSpPr>
        <p:spPr>
          <a:xfrm flipV="1">
            <a:off x="1216498" y="4597756"/>
            <a:ext cx="180020" cy="9014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330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Beamlines in new shape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92796"/>
          </a:xfrm>
        </p:spPr>
        <p:txBody>
          <a:bodyPr numCol="2"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Current 3D beamline models: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Freia (pink, large red)</a:t>
            </a:r>
          </a:p>
          <a:p>
            <a:r>
              <a:rPr lang="en-US" sz="2000" dirty="0" err="1" smtClean="0">
                <a:solidFill>
                  <a:schemeClr val="tx1"/>
                </a:solidFill>
              </a:rPr>
              <a:t>Heimdal</a:t>
            </a:r>
            <a:r>
              <a:rPr lang="en-US" sz="2000" dirty="0" smtClean="0">
                <a:solidFill>
                  <a:schemeClr val="tx1"/>
                </a:solidFill>
              </a:rPr>
              <a:t> (red/blue)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Loki (purple)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NMX (</a:t>
            </a: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reen/grey)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Pictures: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Left: Insert back flange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Mid: With flange, </a:t>
            </a:r>
            <a:r>
              <a:rPr lang="en-US" sz="2000" dirty="0" err="1" smtClean="0">
                <a:solidFill>
                  <a:schemeClr val="tx1"/>
                </a:solidFill>
              </a:rPr>
              <a:t>Xsec</a:t>
            </a:r>
            <a:r>
              <a:rPr lang="en-US" sz="2000" dirty="0" smtClean="0">
                <a:solidFill>
                  <a:schemeClr val="tx1"/>
                </a:solidFill>
              </a:rPr>
              <a:t> @5.5m &amp; @R6m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Right: With BBG, Xsec@R6m</a:t>
            </a:r>
            <a:endParaRPr lang="nl-NL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/>
          </a:p>
        </p:txBody>
      </p:sp>
      <p:grpSp>
        <p:nvGrpSpPr>
          <p:cNvPr id="5" name="Group 4"/>
          <p:cNvGrpSpPr/>
          <p:nvPr/>
        </p:nvGrpSpPr>
        <p:grpSpPr>
          <a:xfrm>
            <a:off x="1115616" y="3392996"/>
            <a:ext cx="7210394" cy="3149589"/>
            <a:chOff x="-1054218" y="3497273"/>
            <a:chExt cx="7210394" cy="3149589"/>
          </a:xfrm>
        </p:grpSpPr>
        <p:pic>
          <p:nvPicPr>
            <p:cNvPr id="2054" name="Picture 6" descr="H:\Projects\16p001 ESS\work\NBEX post-PDR\02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41" r="35803"/>
            <a:stretch/>
          </p:blipFill>
          <p:spPr bwMode="auto">
            <a:xfrm>
              <a:off x="4463988" y="3497273"/>
              <a:ext cx="1692188" cy="3149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H:\Projects\16p001 ESS\work\NBEX post-PDR\02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40" r="35803"/>
            <a:stretch/>
          </p:blipFill>
          <p:spPr bwMode="auto">
            <a:xfrm>
              <a:off x="-1054218" y="3497273"/>
              <a:ext cx="1692188" cy="3149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:\Projects\16p001 ESS\work\NBEX post-PDR\019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41" r="35803"/>
            <a:stretch/>
          </p:blipFill>
          <p:spPr bwMode="auto">
            <a:xfrm>
              <a:off x="785184" y="3497273"/>
              <a:ext cx="1692188" cy="3149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H:\Projects\16p001 ESS\work\NBEX post-PDR\020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40" r="35803"/>
            <a:stretch/>
          </p:blipFill>
          <p:spPr bwMode="auto">
            <a:xfrm>
              <a:off x="2624586" y="3497273"/>
              <a:ext cx="1692188" cy="3149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 Box 205"/>
          <p:cNvSpPr txBox="1"/>
          <p:nvPr/>
        </p:nvSpPr>
        <p:spPr>
          <a:xfrm>
            <a:off x="7213358" y="1556792"/>
            <a:ext cx="1763688" cy="598783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en-GB" sz="1200" dirty="0" smtClean="0">
                <a:effectLst/>
                <a:ea typeface="Calibri"/>
                <a:cs typeface="Times New Roman"/>
              </a:rPr>
              <a:t>Note: flange/NBPI/BBG reflect new focal points at TCS ±89, ±54mm!</a:t>
            </a:r>
            <a:endParaRPr lang="en-GB" sz="12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26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NBEX </a:t>
            </a:r>
            <a:r>
              <a:rPr lang="en-US" dirty="0" smtClean="0">
                <a:sym typeface="Wingdings" panose="05000000000000000000" pitchFamily="2" charset="2"/>
              </a:rPr>
              <a:t>   Instrument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Highlighted: Common NBEX fixed features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Vertical relocation of wheels only after discussion with NBEX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Sizing of wheels yet to be confirmed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Rest of volume is up to Instrument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/>
          </a:p>
        </p:txBody>
      </p:sp>
      <p:pic>
        <p:nvPicPr>
          <p:cNvPr id="1026" name="Picture 2" descr="C:\Users\jarichkoning\Documents\bbg01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6" t="3406" r="29608" b="12263"/>
          <a:stretch/>
        </p:blipFill>
        <p:spPr bwMode="auto">
          <a:xfrm>
            <a:off x="419359" y="3214914"/>
            <a:ext cx="2496457" cy="364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arichkoning\Documents\bbg04.p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3" r="29708" b="6239"/>
          <a:stretch/>
        </p:blipFill>
        <p:spPr bwMode="auto">
          <a:xfrm>
            <a:off x="4932040" y="2708920"/>
            <a:ext cx="2714172" cy="405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08"/>
          <p:cNvSpPr txBox="1"/>
          <p:nvPr/>
        </p:nvSpPr>
        <p:spPr>
          <a:xfrm>
            <a:off x="2735796" y="3448308"/>
            <a:ext cx="769224" cy="39947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Aft>
                <a:spcPts val="0"/>
              </a:spcAft>
            </a:pPr>
            <a:r>
              <a:rPr lang="en-GB" sz="1100" dirty="0" smtClean="0">
                <a:effectLst/>
                <a:ea typeface="Calibri"/>
                <a:cs typeface="Times New Roman"/>
              </a:rPr>
              <a:t>BBG Side view</a:t>
            </a:r>
            <a:endParaRPr lang="sv-SE" dirty="0">
              <a:effectLst/>
              <a:ea typeface="Calibri"/>
              <a:cs typeface="Times New Roman"/>
            </a:endParaRPr>
          </a:p>
        </p:txBody>
      </p:sp>
      <p:sp>
        <p:nvSpPr>
          <p:cNvPr id="9" name="Text Box 208"/>
          <p:cNvSpPr txBox="1"/>
          <p:nvPr/>
        </p:nvSpPr>
        <p:spPr>
          <a:xfrm>
            <a:off x="412488" y="4828214"/>
            <a:ext cx="351420" cy="21945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Aft>
                <a:spcPts val="0"/>
              </a:spcAft>
            </a:pPr>
            <a:r>
              <a:rPr lang="en-GB" sz="1100" dirty="0" smtClean="0">
                <a:effectLst/>
                <a:ea typeface="Calibri"/>
                <a:cs typeface="Times New Roman"/>
              </a:rPr>
              <a:t>TCS</a:t>
            </a:r>
            <a:endParaRPr lang="sv-SE" dirty="0">
              <a:effectLst/>
              <a:ea typeface="Calibri"/>
              <a:cs typeface="Times New Roman"/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>
            <a:off x="43828" y="4937943"/>
            <a:ext cx="368660" cy="0"/>
          </a:xfrm>
          <a:prstGeom prst="straightConnector1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 rot="19843952">
            <a:off x="7560332" y="3897052"/>
            <a:ext cx="648072" cy="219458"/>
            <a:chOff x="7560332" y="3897052"/>
            <a:chExt cx="648072" cy="219458"/>
          </a:xfrm>
        </p:grpSpPr>
        <p:sp>
          <p:nvSpPr>
            <p:cNvPr id="14" name="Text Box 208"/>
            <p:cNvSpPr txBox="1"/>
            <p:nvPr/>
          </p:nvSpPr>
          <p:spPr>
            <a:xfrm>
              <a:off x="7560332" y="3897052"/>
              <a:ext cx="351420" cy="2194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Aft>
                  <a:spcPts val="0"/>
                </a:spcAft>
              </a:pPr>
              <a:r>
                <a:rPr lang="en-GB" sz="1100" dirty="0" smtClean="0">
                  <a:effectLst/>
                  <a:ea typeface="Calibri"/>
                  <a:cs typeface="Times New Roman"/>
                </a:rPr>
                <a:t>TCS</a:t>
              </a:r>
              <a:endParaRPr lang="sv-SE" dirty="0"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15" name="Straight Arrow Connector 14"/>
            <p:cNvCxnSpPr>
              <a:stCxn id="14" idx="3"/>
            </p:cNvCxnSpPr>
            <p:nvPr/>
          </p:nvCxnSpPr>
          <p:spPr>
            <a:xfrm>
              <a:off x="7911752" y="4006781"/>
              <a:ext cx="296652" cy="0"/>
            </a:xfrm>
            <a:prstGeom prst="straightConnector1">
              <a:avLst/>
            </a:prstGeom>
            <a:ln w="3175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3492409"/>
      </p:ext>
    </p:extLst>
  </p:cSld>
  <p:clrMapOvr>
    <a:masterClrMapping/>
  </p:clrMapOvr>
</p:sld>
</file>

<file path=ppt/theme/theme1.xml><?xml version="1.0" encoding="utf-8"?>
<a:theme xmlns:a="http://schemas.openxmlformats.org/drawingml/2006/main" name="ESS Cor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 template.potx</Template>
  <TotalTime>13781</TotalTime>
  <Words>798</Words>
  <Application>Microsoft Office PowerPoint</Application>
  <PresentationFormat>On-screen Show (4:3)</PresentationFormat>
  <Paragraphs>134</Paragraphs>
  <Slides>13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ESS Core Powerpoint template</vt:lpstr>
      <vt:lpstr>Neutron Beam Extraction System Design update for IKON-11</vt:lpstr>
      <vt:lpstr>Alignment strategy</vt:lpstr>
      <vt:lpstr>Implemented changes</vt:lpstr>
      <vt:lpstr>Light Shutter System</vt:lpstr>
      <vt:lpstr>New integrated all Al Flange/NBW</vt:lpstr>
      <vt:lpstr>Flange/NBW &amp; BBG</vt:lpstr>
      <vt:lpstr>BBG tilting engagement</vt:lpstr>
      <vt:lpstr>Beamlines in new shape</vt:lpstr>
      <vt:lpstr>NBEX    Instrument</vt:lpstr>
      <vt:lpstr>NBEX    Instrument</vt:lpstr>
      <vt:lpstr>Notes for instruments</vt:lpstr>
      <vt:lpstr>Notes for instruments</vt:lpstr>
      <vt:lpstr>Questions?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Jarich Koning</cp:lastModifiedBy>
  <cp:revision>469</cp:revision>
  <cp:lastPrinted>2015-11-11T07:03:54Z</cp:lastPrinted>
  <dcterms:created xsi:type="dcterms:W3CDTF">2013-10-29T16:05:10Z</dcterms:created>
  <dcterms:modified xsi:type="dcterms:W3CDTF">2016-09-16T07:38:22Z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XPhase">
    <vt:lpwstr/>
  </property>
  <property fmtid="{D5CDD505-2E9C-101B-9397-08002B2CF9AE}" pid="3" name="MXAccess Type">
    <vt:lpwstr>Inherited</vt:lpwstr>
  </property>
  <property fmtid="{D5CDD505-2E9C-101B-9397-08002B2CF9AE}" pid="4" name="MXActiveVersion">
    <vt:lpwstr>11</vt:lpwstr>
  </property>
  <property fmtid="{D5CDD505-2E9C-101B-9397-08002B2CF9AE}" pid="5" name="MXActual_state_Obsolete">
    <vt:lpwstr>N/A</vt:lpwstr>
  </property>
  <property fmtid="{D5CDD505-2E9C-101B-9397-08002B2CF9AE}" pid="6" name="MXActual_state_Preliminary">
    <vt:lpwstr>Jun 22, 2016</vt:lpwstr>
  </property>
  <property fmtid="{D5CDD505-2E9C-101B-9397-08002B2CF9AE}" pid="7" name="MXActual_state_Release">
    <vt:lpwstr>N/A</vt:lpwstr>
  </property>
  <property fmtid="{D5CDD505-2E9C-101B-9397-08002B2CF9AE}" pid="8" name="MXApprover">
    <vt:lpwstr/>
  </property>
  <property fmtid="{D5CDD505-2E9C-101B-9397-08002B2CF9AE}" pid="9" name="MXAuthor">
    <vt:lpwstr>Koning, Jarich</vt:lpwstr>
  </property>
  <property fmtid="{D5CDD505-2E9C-101B-9397-08002B2CF9AE}" pid="10" name="MXCheckin Reason">
    <vt:lpwstr/>
  </property>
  <property fmtid="{D5CDD505-2E9C-101B-9397-08002B2CF9AE}" pid="11" name="MXclau">
    <vt:lpwstr>False</vt:lpwstr>
  </property>
  <property fmtid="{D5CDD505-2E9C-101B-9397-08002B2CF9AE}" pid="12" name="MXConfidentiality">
    <vt:lpwstr>Internal</vt:lpwstr>
  </property>
  <property fmtid="{D5CDD505-2E9C-101B-9397-08002B2CF9AE}" pid="13" name="MXCurrent">
    <vt:lpwstr>Preliminary</vt:lpwstr>
  </property>
  <property fmtid="{D5CDD505-2E9C-101B-9397-08002B2CF9AE}" pid="14" name="MXCurrent.Localized">
    <vt:lpwstr>Preliminary</vt:lpwstr>
  </property>
  <property fmtid="{D5CDD505-2E9C-101B-9397-08002B2CF9AE}" pid="15" name="MXDescription">
    <vt:lpwstr/>
  </property>
  <property fmtid="{D5CDD505-2E9C-101B-9397-08002B2CF9AE}" pid="16" name="MXDesignated User">
    <vt:lpwstr>Unassigned</vt:lpwstr>
  </property>
  <property fmtid="{D5CDD505-2E9C-101B-9397-08002B2CF9AE}" pid="17" name="MXdmg_GeneratedFrom">
    <vt:lpwstr/>
  </property>
  <property fmtid="{D5CDD505-2E9C-101B-9397-08002B2CF9AE}" pid="18" name="MXdmg_Language">
    <vt:lpwstr>en</vt:lpwstr>
  </property>
  <property fmtid="{D5CDD505-2E9C-101B-9397-08002B2CF9AE}" pid="19" name="MXdmg_LastSourceFileCheckin">
    <vt:lpwstr>Jul 6, 2016</vt:lpwstr>
  </property>
  <property fmtid="{D5CDD505-2E9C-101B-9397-08002B2CF9AE}" pid="20" name="MXEmail">
    <vt:lpwstr>jarich.koning@esss.se</vt:lpwstr>
  </property>
  <property fmtid="{D5CDD505-2E9C-101B-9397-08002B2CF9AE}" pid="21" name="MXFirstName">
    <vt:lpwstr>Jarich</vt:lpwstr>
  </property>
  <property fmtid="{D5CDD505-2E9C-101B-9397-08002B2CF9AE}" pid="22" name="MXIs Version Object">
    <vt:lpwstr>False</vt:lpwstr>
  </property>
  <property fmtid="{D5CDD505-2E9C-101B-9397-08002B2CF9AE}" pid="23" name="MXLanguage">
    <vt:lpwstr>English</vt:lpwstr>
  </property>
  <property fmtid="{D5CDD505-2E9C-101B-9397-08002B2CF9AE}" pid="24" name="MXLastName">
    <vt:lpwstr>Koning</vt:lpwstr>
  </property>
  <property fmtid="{D5CDD505-2E9C-101B-9397-08002B2CF9AE}" pid="25" name="MXLatestVersion">
    <vt:lpwstr>11</vt:lpwstr>
  </property>
  <property fmtid="{D5CDD505-2E9C-101B-9397-08002B2CF9AE}" pid="26" name="MXLegacy Id">
    <vt:lpwstr/>
  </property>
  <property fmtid="{D5CDD505-2E9C-101B-9397-08002B2CF9AE}" pid="27" name="MXLink">
    <vt:lpwstr/>
  </property>
  <property fmtid="{D5CDD505-2E9C-101B-9397-08002B2CF9AE}" pid="28" name="MXMiddleName">
    <vt:lpwstr>Unknown</vt:lpwstr>
  </property>
  <property fmtid="{D5CDD505-2E9C-101B-9397-08002B2CF9AE}" pid="29" name="MXMove Files To Version">
    <vt:lpwstr>False</vt:lpwstr>
  </property>
  <property fmtid="{D5CDD505-2E9C-101B-9397-08002B2CF9AE}" pid="30" name="MXName">
    <vt:lpwstr>ESS-0061920</vt:lpwstr>
  </property>
  <property fmtid="{D5CDD505-2E9C-101B-9397-08002B2CF9AE}" pid="31" name="MXOriginator">
    <vt:lpwstr>jarichkoning</vt:lpwstr>
  </property>
  <property fmtid="{D5CDD505-2E9C-101B-9397-08002B2CF9AE}" pid="32" name="MXPolicy">
    <vt:lpwstr>Open Document</vt:lpwstr>
  </property>
  <property fmtid="{D5CDD505-2E9C-101B-9397-08002B2CF9AE}" pid="33" name="MXPolicy.Localized">
    <vt:lpwstr>Open Document</vt:lpwstr>
  </property>
  <property fmtid="{D5CDD505-2E9C-101B-9397-08002B2CF9AE}" pid="34" name="MXPrinted Date">
    <vt:lpwstr>Jun 22, 2016</vt:lpwstr>
  </property>
  <property fmtid="{D5CDD505-2E9C-101B-9397-08002B2CF9AE}" pid="35" name="MXPrinted Version">
    <vt:lpwstr>(11)</vt:lpwstr>
  </property>
  <property fmtid="{D5CDD505-2E9C-101B-9397-08002B2CF9AE}" pid="36" name="MXReference">
    <vt:lpwstr/>
  </property>
  <property fmtid="{D5CDD505-2E9C-101B-9397-08002B2CF9AE}" pid="37" name="MXRev">
    <vt:lpwstr>1</vt:lpwstr>
  </property>
  <property fmtid="{D5CDD505-2E9C-101B-9397-08002B2CF9AE}" pid="38" name="MXRevision">
    <vt:lpwstr>1</vt:lpwstr>
  </property>
  <property fmtid="{D5CDD505-2E9C-101B-9397-08002B2CF9AE}" pid="39" name="MXSignatures_state_Obsolete">
    <vt:lpwstr/>
  </property>
  <property fmtid="{D5CDD505-2E9C-101B-9397-08002B2CF9AE}" pid="40" name="MXSignatures_state_Preliminary">
    <vt:lpwstr/>
  </property>
  <property fmtid="{D5CDD505-2E9C-101B-9397-08002B2CF9AE}" pid="41" name="MXSignatures_state_Release">
    <vt:lpwstr/>
  </property>
  <property fmtid="{D5CDD505-2E9C-101B-9397-08002B2CF9AE}" pid="42" name="MXSubmitter">
    <vt:lpwstr>Koning, Jarich</vt:lpwstr>
  </property>
  <property fmtid="{D5CDD505-2E9C-101B-9397-08002B2CF9AE}" pid="43" name="MXSuspend Versioning">
    <vt:lpwstr>False</vt:lpwstr>
  </property>
  <property fmtid="{D5CDD505-2E9C-101B-9397-08002B2CF9AE}" pid="44" name="MXTitle">
    <vt:lpwstr>NBEX PDR Presentations</vt:lpwstr>
  </property>
  <property fmtid="{D5CDD505-2E9C-101B-9397-08002B2CF9AE}" pid="45" name="MXTVADummy1">
    <vt:lpwstr/>
  </property>
  <property fmtid="{D5CDD505-2E9C-101B-9397-08002B2CF9AE}" pid="46" name="MXTVADummy2">
    <vt:lpwstr/>
  </property>
  <property fmtid="{D5CDD505-2E9C-101B-9397-08002B2CF9AE}" pid="47" name="MXTVADummy3">
    <vt:lpwstr/>
  </property>
  <property fmtid="{D5CDD505-2E9C-101B-9397-08002B2CF9AE}" pid="48" name="MXType">
    <vt:lpwstr>dmg_Presentation</vt:lpwstr>
  </property>
  <property fmtid="{D5CDD505-2E9C-101B-9397-08002B2CF9AE}" pid="49" name="MXType.Localized">
    <vt:lpwstr>Presentation</vt:lpwstr>
  </property>
  <property fmtid="{D5CDD505-2E9C-101B-9397-08002B2CF9AE}" pid="50" name="MXUser">
    <vt:lpwstr>jarichkoning</vt:lpwstr>
  </property>
  <property fmtid="{D5CDD505-2E9C-101B-9397-08002B2CF9AE}" pid="51" name="MXVersion">
    <vt:lpwstr>11</vt:lpwstr>
  </property>
</Properties>
</file>