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6">
  <p:sldMasterIdLst>
    <p:sldMasterId id="2147483648" r:id="rId1"/>
    <p:sldMasterId id="2147483662" r:id="rId2"/>
  </p:sldMasterIdLst>
  <p:notesMasterIdLst>
    <p:notesMasterId r:id="rId24"/>
  </p:notesMasterIdLst>
  <p:handoutMasterIdLst>
    <p:handoutMasterId r:id="rId25"/>
  </p:handoutMasterIdLst>
  <p:sldIdLst>
    <p:sldId id="409" r:id="rId3"/>
    <p:sldId id="408" r:id="rId4"/>
    <p:sldId id="430" r:id="rId5"/>
    <p:sldId id="418" r:id="rId6"/>
    <p:sldId id="414" r:id="rId7"/>
    <p:sldId id="410" r:id="rId8"/>
    <p:sldId id="411" r:id="rId9"/>
    <p:sldId id="412" r:id="rId10"/>
    <p:sldId id="413" r:id="rId11"/>
    <p:sldId id="424" r:id="rId12"/>
    <p:sldId id="419" r:id="rId13"/>
    <p:sldId id="415" r:id="rId14"/>
    <p:sldId id="416" r:id="rId15"/>
    <p:sldId id="425" r:id="rId16"/>
    <p:sldId id="417" r:id="rId17"/>
    <p:sldId id="423" r:id="rId18"/>
    <p:sldId id="420" r:id="rId19"/>
    <p:sldId id="422" r:id="rId20"/>
    <p:sldId id="427" r:id="rId21"/>
    <p:sldId id="428" r:id="rId22"/>
    <p:sldId id="429" r:id="rId23"/>
  </p:sldIdLst>
  <p:sldSz cx="9144000" cy="6858000" type="screen4x3"/>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32">
          <p15:clr>
            <a:srgbClr val="A4A3A4"/>
          </p15:clr>
        </p15:guide>
        <p15:guide id="2" orient="horz" pos="908">
          <p15:clr>
            <a:srgbClr val="A4A3A4"/>
          </p15:clr>
        </p15:guide>
        <p15:guide id="3" pos="498">
          <p15:clr>
            <a:srgbClr val="A4A3A4"/>
          </p15:clr>
        </p15:guide>
      </p15:sldGuideLst>
    </p:ext>
    <p:ext uri="{2D200454-40CA-4A62-9FC3-DE9A4176ACB9}">
      <p15:notesGuideLst xmlns=""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E7"/>
    <a:srgbClr val="CCFFCC"/>
    <a:srgbClr val="FFFFE7"/>
    <a:srgbClr val="75FFB3"/>
    <a:srgbClr val="FFA3A3"/>
    <a:srgbClr val="0094CA"/>
    <a:srgbClr val="FF7D00"/>
    <a:srgbClr val="00E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3" autoAdjust="0"/>
    <p:restoredTop sz="99518" autoAdjust="0"/>
  </p:normalViewPr>
  <p:slideViewPr>
    <p:cSldViewPr snapToGrid="0">
      <p:cViewPr varScale="1">
        <p:scale>
          <a:sx n="134" d="100"/>
          <a:sy n="134" d="100"/>
        </p:scale>
        <p:origin x="-954" y="-90"/>
      </p:cViewPr>
      <p:guideLst>
        <p:guide orient="horz" pos="1232"/>
        <p:guide orient="horz" pos="908"/>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3" d="100"/>
          <a:sy n="93" d="100"/>
        </p:scale>
        <p:origin x="-3732" y="-1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E5A3AE58-0CB7-2B49-BC2B-99543F812727}" type="datetimeFigureOut">
              <a:rPr lang="sv-SE" smtClean="0"/>
              <a:t>2016-09-15</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4441830-0E87-9D46-A15F-C0C0B780FA23}" type="datetimeFigureOut">
              <a:rPr lang="sv-SE" smtClean="0"/>
              <a:t>2016-09-15</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a:t>Energy</a:t>
            </a:r>
          </a:p>
          <a:p>
            <a:pPr lvl="1"/>
            <a:r>
              <a:rPr lang="en-US" sz="1200"/>
              <a:t>Climate</a:t>
            </a:r>
          </a:p>
          <a:p>
            <a:pPr lvl="1"/>
            <a:r>
              <a:rPr lang="en-US" sz="1200"/>
              <a:t>Health</a:t>
            </a:r>
          </a:p>
          <a:p>
            <a:pPr lvl="1"/>
            <a:r>
              <a:rPr lang="en-US" sz="1200"/>
              <a:t>Agriculture</a:t>
            </a:r>
          </a:p>
          <a:p>
            <a:pPr lvl="1"/>
            <a:r>
              <a:rPr lang="en-US" sz="1200"/>
              <a:t>Digital society</a:t>
            </a:r>
          </a:p>
          <a:p>
            <a:endParaRPr lang="en-US"/>
          </a:p>
        </p:txBody>
      </p:sp>
      <p:sp>
        <p:nvSpPr>
          <p:cNvPr id="4" name="Slide Number Placeholder 3"/>
          <p:cNvSpPr>
            <a:spLocks noGrp="1"/>
          </p:cNvSpPr>
          <p:nvPr>
            <p:ph type="sldNum" sz="quarter" idx="10"/>
          </p:nvPr>
        </p:nvSpPr>
        <p:spPr/>
        <p:txBody>
          <a:bodyPr/>
          <a:lstStyle/>
          <a:p>
            <a:fld id="{9DE0035E-6164-C447-BCFF-46EC70F74028}" type="slidenum">
              <a:rPr lang="sv-SE" smtClean="0">
                <a:solidFill>
                  <a:prstClr val="black"/>
                </a:solidFill>
              </a:rPr>
              <a:pPr/>
              <a:t>2</a:t>
            </a:fld>
            <a:endParaRPr lang="sv-SE">
              <a:solidFill>
                <a:prstClr val="black"/>
              </a:solidFill>
            </a:endParaRPr>
          </a:p>
        </p:txBody>
      </p:sp>
    </p:spTree>
    <p:extLst>
      <p:ext uri="{BB962C8B-B14F-4D97-AF65-F5344CB8AC3E}">
        <p14:creationId xmlns:p14="http://schemas.microsoft.com/office/powerpoint/2010/main" val="400230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a:t>Energy</a:t>
            </a:r>
          </a:p>
          <a:p>
            <a:pPr lvl="1"/>
            <a:r>
              <a:rPr lang="en-US" sz="1200"/>
              <a:t>Climate</a:t>
            </a:r>
          </a:p>
          <a:p>
            <a:pPr lvl="1"/>
            <a:r>
              <a:rPr lang="en-US" sz="1200"/>
              <a:t>Health</a:t>
            </a:r>
          </a:p>
          <a:p>
            <a:pPr lvl="1"/>
            <a:r>
              <a:rPr lang="en-US" sz="1200"/>
              <a:t>Agriculture</a:t>
            </a:r>
          </a:p>
          <a:p>
            <a:pPr lvl="1"/>
            <a:r>
              <a:rPr lang="en-US" sz="1200"/>
              <a:t>Digital society</a:t>
            </a:r>
          </a:p>
          <a:p>
            <a:endParaRPr lang="en-US"/>
          </a:p>
        </p:txBody>
      </p:sp>
      <p:sp>
        <p:nvSpPr>
          <p:cNvPr id="4" name="Slide Number Placeholder 3"/>
          <p:cNvSpPr>
            <a:spLocks noGrp="1"/>
          </p:cNvSpPr>
          <p:nvPr>
            <p:ph type="sldNum" sz="quarter" idx="10"/>
          </p:nvPr>
        </p:nvSpPr>
        <p:spPr/>
        <p:txBody>
          <a:bodyPr/>
          <a:lstStyle/>
          <a:p>
            <a:fld id="{9DE0035E-6164-C447-BCFF-46EC70F74028}" type="slidenum">
              <a:rPr lang="sv-SE" smtClean="0">
                <a:solidFill>
                  <a:prstClr val="black"/>
                </a:solidFill>
              </a:rPr>
              <a:pPr/>
              <a:t>3</a:t>
            </a:fld>
            <a:endParaRPr lang="sv-SE">
              <a:solidFill>
                <a:prstClr val="black"/>
              </a:solidFill>
            </a:endParaRPr>
          </a:p>
        </p:txBody>
      </p:sp>
    </p:spTree>
    <p:extLst>
      <p:ext uri="{BB962C8B-B14F-4D97-AF65-F5344CB8AC3E}">
        <p14:creationId xmlns:p14="http://schemas.microsoft.com/office/powerpoint/2010/main" val="40023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a:t>Energy</a:t>
            </a:r>
          </a:p>
          <a:p>
            <a:pPr lvl="1"/>
            <a:r>
              <a:rPr lang="en-US" sz="1200"/>
              <a:t>Climate</a:t>
            </a:r>
          </a:p>
          <a:p>
            <a:pPr lvl="1"/>
            <a:r>
              <a:rPr lang="en-US" sz="1200"/>
              <a:t>Health</a:t>
            </a:r>
          </a:p>
          <a:p>
            <a:pPr lvl="1"/>
            <a:r>
              <a:rPr lang="en-US" sz="1200"/>
              <a:t>Agriculture</a:t>
            </a:r>
          </a:p>
          <a:p>
            <a:pPr lvl="1"/>
            <a:r>
              <a:rPr lang="en-US" sz="1200"/>
              <a:t>Digital society</a:t>
            </a:r>
          </a:p>
          <a:p>
            <a:endParaRPr lang="en-US"/>
          </a:p>
        </p:txBody>
      </p:sp>
      <p:sp>
        <p:nvSpPr>
          <p:cNvPr id="4" name="Slide Number Placeholder 3"/>
          <p:cNvSpPr>
            <a:spLocks noGrp="1"/>
          </p:cNvSpPr>
          <p:nvPr>
            <p:ph type="sldNum" sz="quarter" idx="10"/>
          </p:nvPr>
        </p:nvSpPr>
        <p:spPr/>
        <p:txBody>
          <a:bodyPr/>
          <a:lstStyle/>
          <a:p>
            <a:fld id="{9DE0035E-6164-C447-BCFF-46EC70F74028}" type="slidenum">
              <a:rPr lang="sv-SE" smtClean="0">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40023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en-US" smtClean="0"/>
              <a:t>Click to edit Master title style</a:t>
            </a:r>
            <a:endParaRPr lang="sv-SE"/>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t>9/15/2016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4"/>
          <p:cNvSpPr>
            <a:spLocks noGrp="1"/>
          </p:cNvSpPr>
          <p:nvPr>
            <p:ph type="dt" sz="half" idx="10"/>
          </p:nvPr>
        </p:nvSpPr>
        <p:spPr/>
        <p:txBody>
          <a:bodyPr/>
          <a:lstStyle/>
          <a:p>
            <a:fld id="{B3D1E751-A629-5E4A-A202-65D0E0233AA2}" type="datetime1">
              <a:rPr lang="en-US" smtClean="0"/>
              <a:t>9/15/2016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4"/>
          <p:cNvSpPr>
            <a:spLocks noGrp="1"/>
          </p:cNvSpPr>
          <p:nvPr>
            <p:ph type="dt" sz="half" idx="10"/>
          </p:nvPr>
        </p:nvSpPr>
        <p:spPr/>
        <p:txBody>
          <a:bodyPr/>
          <a:lstStyle/>
          <a:p>
            <a:fld id="{F3D8524D-C923-984C-AA4B-C3BB39D88DE4}" type="datetime1">
              <a:rPr lang="en-US" smtClean="0"/>
              <a:t>9/15/2016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t>9/15/2016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t>9/15/2016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t>9/15/2016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en-US" smtClean="0"/>
              <a:t>Click to edit Master title style</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03A1AB57-D982-994E-9485-837203842E23}" type="datetime1">
              <a:rPr lang="en-US" smtClean="0"/>
              <a:t>9/15/2016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12636422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2016-09-15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t>2016-09-15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2" name="Rubrik 1"/>
          <p:cNvSpPr>
            <a:spLocks noGrp="1"/>
          </p:cNvSpPr>
          <p:nvPr>
            <p:ph type="title"/>
          </p:nvPr>
        </p:nvSpPr>
        <p:spPr>
          <a:xfrm>
            <a:off x="593512" y="-1"/>
            <a:ext cx="5762624" cy="1441451"/>
          </a:xfrm>
        </p:spPr>
        <p:txBody>
          <a:bodyPr/>
          <a:lstStyle/>
          <a:p>
            <a:r>
              <a:rPr lang="en-US" smtClean="0"/>
              <a:t>Click to edit Master title style</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t>2016-09-15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t>2016-09-15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t>2016-09-15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t>2016-09-15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2016-09-15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2016-09-15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2016-09-15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2016-09-15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en-US" smtClean="0"/>
              <a:t>Click to edit Master title style</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t>9/15/2016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p>
            <a:fld id="{0FA5BB91-6E5D-4E44-A313-B74B25380F86}" type="datetime1">
              <a:rPr lang="en-US" smtClean="0"/>
              <a:t>9/15/2016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t>9/15/2016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t>9/15/2016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t>9/15/2016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fld id="{8F5C681F-1FB5-764D-BC0F-BB7944416E1E}" type="datetime1">
              <a:rPr lang="en-US" smtClean="0"/>
              <a:pPr/>
              <a:t>9/15/2016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8" name="Bildobjekt 7" descr="ESS-vit-logga.png"/>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77" r:id="rId16"/>
  </p:sldLayoutIdLst>
  <p:hf sldNum="0"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5678A-D05F-FD42-9890-CCECCD9C8C54}" type="datetimeFigureOut">
              <a:rPr lang="sv-SE" smtClean="0"/>
              <a:t>2016-09-15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s://ess-ics.atlassian.net/wiki/display/SPD/Mobile+Cranes+in+E02" TargetMode="External"/><Relationship Id="rId5" Type="http://schemas.openxmlformats.org/officeDocument/2006/relationships/image" Target="../media/image7.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ess-ics.atlassian.net/wiki/display/SPD/Logistics+in+D01,+D03,+E01,+E02" TargetMode="Externa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S_frugal_P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 y="-1"/>
            <a:ext cx="9152927" cy="6866930"/>
          </a:xfrm>
          <a:prstGeom prst="rect">
            <a:avLst/>
          </a:prstGeom>
        </p:spPr>
      </p:pic>
      <p:pic>
        <p:nvPicPr>
          <p:cNvPr id="5" name="Picture 4" descr="ESS_outline_logo_white.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906556" y="273844"/>
            <a:ext cx="2817887" cy="1683330"/>
          </a:xfrm>
          <a:prstGeom prst="rect">
            <a:avLst/>
          </a:prstGeom>
        </p:spPr>
      </p:pic>
      <p:sp>
        <p:nvSpPr>
          <p:cNvPr id="2" name="TextBox 1"/>
          <p:cNvSpPr txBox="1"/>
          <p:nvPr/>
        </p:nvSpPr>
        <p:spPr>
          <a:xfrm>
            <a:off x="251291" y="3531979"/>
            <a:ext cx="6840989" cy="3041192"/>
          </a:xfrm>
          <a:prstGeom prst="rect">
            <a:avLst/>
          </a:prstGeom>
          <a:noFill/>
        </p:spPr>
        <p:txBody>
          <a:bodyPr wrap="square" lIns="85699" tIns="42850" rIns="85699" bIns="42850" rtlCol="0">
            <a:spAutoFit/>
          </a:bodyPr>
          <a:lstStyle/>
          <a:p>
            <a:r>
              <a:rPr lang="en-US" sz="2800" b="1" dirty="0" smtClean="0">
                <a:solidFill>
                  <a:schemeClr val="bg1"/>
                </a:solidFill>
              </a:rPr>
              <a:t>D01, D03, E01, E02 Utilities and infrastructure</a:t>
            </a:r>
          </a:p>
          <a:p>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Gábor László</a:t>
            </a:r>
          </a:p>
          <a:p>
            <a:r>
              <a:rPr lang="en-US" sz="2000" dirty="0" smtClean="0">
                <a:solidFill>
                  <a:schemeClr val="bg1"/>
                </a:solidFill>
              </a:rPr>
              <a:t>NSS Lead Instrument Engineer</a:t>
            </a:r>
          </a:p>
          <a:p>
            <a:endParaRPr lang="en-US" sz="2000" dirty="0">
              <a:solidFill>
                <a:schemeClr val="bg1"/>
              </a:solidFill>
            </a:endParaRPr>
          </a:p>
          <a:p>
            <a:endParaRPr lang="en-US" sz="2400" dirty="0" smtClean="0">
              <a:solidFill>
                <a:schemeClr val="bg1"/>
              </a:solidFill>
            </a:endParaRPr>
          </a:p>
        </p:txBody>
      </p:sp>
      <p:sp>
        <p:nvSpPr>
          <p:cNvPr id="3" name="Rectangle 2"/>
          <p:cNvSpPr/>
          <p:nvPr/>
        </p:nvSpPr>
        <p:spPr>
          <a:xfrm>
            <a:off x="7488207" y="6148118"/>
            <a:ext cx="1236236" cy="369332"/>
          </a:xfrm>
          <a:prstGeom prst="rect">
            <a:avLst/>
          </a:prstGeom>
        </p:spPr>
        <p:txBody>
          <a:bodyPr wrap="none">
            <a:spAutoFit/>
          </a:bodyPr>
          <a:lstStyle/>
          <a:p>
            <a:r>
              <a:rPr lang="en-US" dirty="0" smtClean="0">
                <a:solidFill>
                  <a:schemeClr val="bg1"/>
                </a:solidFill>
              </a:rPr>
              <a:t>10.09.2016</a:t>
            </a:r>
            <a:endParaRPr lang="en-US" dirty="0">
              <a:solidFill>
                <a:schemeClr val="bg1"/>
              </a:solidFill>
            </a:endParaRPr>
          </a:p>
        </p:txBody>
      </p:sp>
    </p:spTree>
    <p:extLst>
      <p:ext uri="{BB962C8B-B14F-4D97-AF65-F5344CB8AC3E}">
        <p14:creationId xmlns:p14="http://schemas.microsoft.com/office/powerpoint/2010/main" val="350852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08" y="1682750"/>
            <a:ext cx="475450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862970" y="2271811"/>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Oval 6"/>
          <p:cNvSpPr/>
          <p:nvPr/>
        </p:nvSpPr>
        <p:spPr>
          <a:xfrm>
            <a:off x="4923148" y="4181437"/>
            <a:ext cx="72008" cy="720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8" name="Oval 7"/>
          <p:cNvSpPr/>
          <p:nvPr/>
        </p:nvSpPr>
        <p:spPr>
          <a:xfrm>
            <a:off x="4813610" y="6048337"/>
            <a:ext cx="72008" cy="720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9" name="Oval 8"/>
          <p:cNvSpPr/>
          <p:nvPr/>
        </p:nvSpPr>
        <p:spPr>
          <a:xfrm>
            <a:off x="2379973" y="6243600"/>
            <a:ext cx="72008" cy="720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12" name="Oval 11"/>
          <p:cNvSpPr/>
          <p:nvPr/>
        </p:nvSpPr>
        <p:spPr>
          <a:xfrm>
            <a:off x="2613050" y="2374887"/>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3" name="Oval 12"/>
          <p:cNvSpPr/>
          <p:nvPr/>
        </p:nvSpPr>
        <p:spPr>
          <a:xfrm>
            <a:off x="2323220" y="2519461"/>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4" name="Oval 13"/>
          <p:cNvSpPr/>
          <p:nvPr/>
        </p:nvSpPr>
        <p:spPr>
          <a:xfrm>
            <a:off x="2085095" y="2668686"/>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5" name="Oval 14"/>
          <p:cNvSpPr/>
          <p:nvPr/>
        </p:nvSpPr>
        <p:spPr>
          <a:xfrm>
            <a:off x="1837445" y="2871886"/>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6" name="Oval 15"/>
          <p:cNvSpPr/>
          <p:nvPr/>
        </p:nvSpPr>
        <p:spPr>
          <a:xfrm>
            <a:off x="1431045" y="3316386"/>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7" name="Oval 16"/>
          <p:cNvSpPr/>
          <p:nvPr/>
        </p:nvSpPr>
        <p:spPr>
          <a:xfrm>
            <a:off x="1634245" y="3075086"/>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8" name="Oval 17"/>
          <p:cNvSpPr/>
          <p:nvPr/>
        </p:nvSpPr>
        <p:spPr>
          <a:xfrm>
            <a:off x="1211970" y="3649761"/>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9" name="Rectangle 18"/>
          <p:cNvSpPr/>
          <p:nvPr/>
        </p:nvSpPr>
        <p:spPr>
          <a:xfrm rot="1276690">
            <a:off x="4309545" y="3658685"/>
            <a:ext cx="203782" cy="324036"/>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20" name="Rectangle 19"/>
          <p:cNvSpPr/>
          <p:nvPr/>
        </p:nvSpPr>
        <p:spPr>
          <a:xfrm rot="4251519">
            <a:off x="2410531" y="1698129"/>
            <a:ext cx="203782" cy="375551"/>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21" name="Rectangle 20"/>
          <p:cNvSpPr/>
          <p:nvPr/>
        </p:nvSpPr>
        <p:spPr>
          <a:xfrm rot="642401">
            <a:off x="4854197" y="5628566"/>
            <a:ext cx="114852" cy="425041"/>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23" name="Content Placeholder 2"/>
          <p:cNvSpPr txBox="1">
            <a:spLocks/>
          </p:cNvSpPr>
          <p:nvPr/>
        </p:nvSpPr>
        <p:spPr>
          <a:xfrm>
            <a:off x="4242961" y="3691412"/>
            <a:ext cx="409555" cy="25422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2100" dirty="0" smtClean="0"/>
              <a:t>15</a:t>
            </a:r>
          </a:p>
          <a:p>
            <a:pPr marL="0" indent="0">
              <a:buFont typeface="Arial" panose="020B0604020202020204" pitchFamily="34" charset="0"/>
              <a:buNone/>
            </a:pPr>
            <a:endParaRPr lang="sv-SE" dirty="0" smtClean="0"/>
          </a:p>
          <a:p>
            <a:endParaRPr lang="sv-SE" dirty="0"/>
          </a:p>
        </p:txBody>
      </p:sp>
      <p:sp>
        <p:nvSpPr>
          <p:cNvPr id="24" name="Content Placeholder 2"/>
          <p:cNvSpPr txBox="1">
            <a:spLocks/>
          </p:cNvSpPr>
          <p:nvPr/>
        </p:nvSpPr>
        <p:spPr>
          <a:xfrm>
            <a:off x="4808979" y="6065702"/>
            <a:ext cx="409555" cy="25422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2100" dirty="0" smtClean="0"/>
              <a:t>38</a:t>
            </a:r>
          </a:p>
          <a:p>
            <a:pPr marL="0" indent="0">
              <a:buFont typeface="Arial" panose="020B0604020202020204" pitchFamily="34" charset="0"/>
              <a:buNone/>
            </a:pPr>
            <a:endParaRPr lang="sv-SE" dirty="0" smtClean="0"/>
          </a:p>
          <a:p>
            <a:endParaRPr lang="sv-SE" dirty="0"/>
          </a:p>
        </p:txBody>
      </p:sp>
      <p:sp>
        <p:nvSpPr>
          <p:cNvPr id="25" name="Content Placeholder 2"/>
          <p:cNvSpPr txBox="1">
            <a:spLocks/>
          </p:cNvSpPr>
          <p:nvPr/>
        </p:nvSpPr>
        <p:spPr>
          <a:xfrm>
            <a:off x="2328720" y="1764516"/>
            <a:ext cx="409555" cy="25422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2100" dirty="0" smtClean="0"/>
              <a:t>36</a:t>
            </a:r>
          </a:p>
          <a:p>
            <a:pPr marL="0" indent="0">
              <a:buFont typeface="Arial" panose="020B0604020202020204" pitchFamily="34" charset="0"/>
              <a:buNone/>
            </a:pPr>
            <a:endParaRPr lang="sv-SE" dirty="0" smtClean="0"/>
          </a:p>
          <a:p>
            <a:endParaRPr lang="sv-SE" dirty="0"/>
          </a:p>
        </p:txBody>
      </p:sp>
      <p:sp>
        <p:nvSpPr>
          <p:cNvPr id="3" name="Title 2"/>
          <p:cNvSpPr>
            <a:spLocks noGrp="1"/>
          </p:cNvSpPr>
          <p:nvPr>
            <p:ph type="title"/>
          </p:nvPr>
        </p:nvSpPr>
        <p:spPr/>
        <p:txBody>
          <a:bodyPr/>
          <a:lstStyle/>
          <a:p>
            <a:r>
              <a:rPr lang="sv-SE" dirty="0"/>
              <a:t>6. Instrument </a:t>
            </a:r>
            <a:r>
              <a:rPr lang="sv-SE" dirty="0" smtClean="0"/>
              <a:t>Power distribution </a:t>
            </a:r>
            <a:r>
              <a:rPr lang="sv-SE" dirty="0"/>
              <a:t>Concept /Preliminary/</a:t>
            </a:r>
          </a:p>
        </p:txBody>
      </p:sp>
      <p:sp>
        <p:nvSpPr>
          <p:cNvPr id="10" name="Content Placeholder 2"/>
          <p:cNvSpPr txBox="1">
            <a:spLocks/>
          </p:cNvSpPr>
          <p:nvPr/>
        </p:nvSpPr>
        <p:spPr>
          <a:xfrm>
            <a:off x="5524867" y="5144129"/>
            <a:ext cx="2433898" cy="1066317"/>
          </a:xfrm>
          <a:prstGeom prst="rect">
            <a:avLst/>
          </a:prstGeom>
        </p:spPr>
        <p:txBody>
          <a:bodyPr vert="horz" lIns="0" tIns="0" rIns="0" bIns="0" rtlCol="0">
            <a:normAutofit fontScale="62500" lnSpcReduction="20000"/>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kern="1200">
                <a:solidFill>
                  <a:srgbClr val="0094CA"/>
                </a:solidFill>
                <a:latin typeface="+mn-lt"/>
                <a:ea typeface="+mn-ea"/>
                <a:cs typeface="+mn-cs"/>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kern="1200" baseline="0">
                <a:solidFill>
                  <a:srgbClr val="0094CA"/>
                </a:solidFill>
                <a:latin typeface="+mn-lt"/>
                <a:ea typeface="+mn-ea"/>
                <a:cs typeface="+mn-cs"/>
              </a:defRPr>
            </a:lvl2pPr>
            <a:lvl3pPr marL="9144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spcBef>
                <a:spcPts val="0"/>
              </a:spcBef>
              <a:spcAft>
                <a:spcPts val="0"/>
              </a:spcAft>
              <a:buFont typeface="Arial"/>
              <a:buNone/>
            </a:pPr>
            <a:r>
              <a:rPr lang="sv-SE" b="1" dirty="0" smtClean="0">
                <a:solidFill>
                  <a:schemeClr val="accent2">
                    <a:lumMod val="75000"/>
                  </a:schemeClr>
                </a:solidFill>
              </a:rPr>
              <a:t>Bunker:</a:t>
            </a:r>
          </a:p>
          <a:p>
            <a:pPr marL="0" indent="0">
              <a:spcBef>
                <a:spcPts val="600"/>
              </a:spcBef>
              <a:spcAft>
                <a:spcPts val="0"/>
              </a:spcAft>
              <a:buFont typeface="Arial"/>
              <a:buNone/>
            </a:pPr>
            <a:r>
              <a:rPr lang="sv-SE" dirty="0" smtClean="0">
                <a:solidFill>
                  <a:schemeClr val="accent2">
                    <a:lumMod val="75000"/>
                  </a:schemeClr>
                </a:solidFill>
              </a:rPr>
              <a:t>The bunker is a unified zone. There will be four distribution panels by  D02 walls for the four sectors.</a:t>
            </a:r>
          </a:p>
          <a:p>
            <a:pPr marL="0" indent="0">
              <a:buFont typeface="Arial"/>
              <a:buNone/>
            </a:pPr>
            <a:endParaRPr lang="sv-SE" dirty="0" smtClean="0"/>
          </a:p>
          <a:p>
            <a:pPr marL="0" indent="0">
              <a:buFont typeface="Arial"/>
              <a:buNone/>
            </a:pPr>
            <a:endParaRPr lang="sv-SE" dirty="0" smtClean="0"/>
          </a:p>
          <a:p>
            <a:endParaRPr lang="sv-SE" dirty="0"/>
          </a:p>
        </p:txBody>
      </p:sp>
      <p:sp>
        <p:nvSpPr>
          <p:cNvPr id="22" name="Content Placeholder 2"/>
          <p:cNvSpPr txBox="1">
            <a:spLocks/>
          </p:cNvSpPr>
          <p:nvPr/>
        </p:nvSpPr>
        <p:spPr>
          <a:xfrm>
            <a:off x="4786548" y="1601848"/>
            <a:ext cx="3641526" cy="2326685"/>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sv-SE" dirty="0">
                <a:solidFill>
                  <a:srgbClr val="7030A0"/>
                </a:solidFill>
              </a:rPr>
              <a:t>The design will be provided by ESS, the installation and material cost will be paid by the instruments</a:t>
            </a:r>
            <a:r>
              <a:rPr lang="sv-SE" dirty="0" smtClean="0">
                <a:solidFill>
                  <a:srgbClr val="7030A0"/>
                </a:solidFill>
              </a:rPr>
              <a:t>. The design will be finalized according to the instrument designs.</a:t>
            </a:r>
          </a:p>
          <a:p>
            <a:pPr>
              <a:buFontTx/>
              <a:buChar char="-"/>
            </a:pPr>
            <a:r>
              <a:rPr lang="sv-SE" dirty="0" err="1" smtClean="0">
                <a:solidFill>
                  <a:srgbClr val="7030A0"/>
                </a:solidFill>
              </a:rPr>
              <a:t>There</a:t>
            </a:r>
            <a:r>
              <a:rPr lang="sv-SE" dirty="0" smtClean="0">
                <a:solidFill>
                  <a:srgbClr val="7030A0"/>
                </a:solidFill>
              </a:rPr>
              <a:t> </a:t>
            </a:r>
            <a:r>
              <a:rPr lang="sv-SE" dirty="0" err="1" smtClean="0">
                <a:solidFill>
                  <a:srgbClr val="7030A0"/>
                </a:solidFill>
              </a:rPr>
              <a:t>will</a:t>
            </a:r>
            <a:r>
              <a:rPr lang="sv-SE" dirty="0" smtClean="0">
                <a:solidFill>
                  <a:srgbClr val="7030A0"/>
                </a:solidFill>
              </a:rPr>
              <a:t> </a:t>
            </a:r>
            <a:r>
              <a:rPr lang="sv-SE" dirty="0">
                <a:solidFill>
                  <a:srgbClr val="7030A0"/>
                </a:solidFill>
              </a:rPr>
              <a:t>b</a:t>
            </a:r>
            <a:r>
              <a:rPr lang="sv-SE" dirty="0" smtClean="0">
                <a:solidFill>
                  <a:srgbClr val="7030A0"/>
                </a:solidFill>
              </a:rPr>
              <a:t>e no central UPS system</a:t>
            </a:r>
            <a:endParaRPr lang="sv-SE" dirty="0">
              <a:solidFill>
                <a:srgbClr val="7030A0"/>
              </a:solidFill>
            </a:endParaRPr>
          </a:p>
          <a:p>
            <a:pPr>
              <a:buFontTx/>
              <a:buChar char="-"/>
            </a:pPr>
            <a:r>
              <a:rPr lang="sv-SE" dirty="0" smtClean="0">
                <a:solidFill>
                  <a:srgbClr val="7030A0"/>
                </a:solidFill>
              </a:rPr>
              <a:t>The power distribution network will be planned according to our grounding rules.</a:t>
            </a:r>
          </a:p>
          <a:p>
            <a:pPr>
              <a:buFontTx/>
              <a:buChar char="-"/>
            </a:pPr>
            <a:r>
              <a:rPr lang="sv-SE" dirty="0" smtClean="0">
                <a:solidFill>
                  <a:srgbClr val="7030A0"/>
                </a:solidFill>
              </a:rPr>
              <a:t>All </a:t>
            </a:r>
            <a:r>
              <a:rPr lang="sv-SE" dirty="0">
                <a:solidFill>
                  <a:srgbClr val="7030A0"/>
                </a:solidFill>
              </a:rPr>
              <a:t>the missing insulation rules </a:t>
            </a:r>
            <a:r>
              <a:rPr lang="sv-SE" dirty="0" smtClean="0">
                <a:solidFill>
                  <a:srgbClr val="7030A0"/>
                </a:solidFill>
              </a:rPr>
              <a:t>and solutions will </a:t>
            </a:r>
            <a:r>
              <a:rPr lang="sv-SE" dirty="0">
                <a:solidFill>
                  <a:srgbClr val="7030A0"/>
                </a:solidFill>
              </a:rPr>
              <a:t>be defined ASAP</a:t>
            </a:r>
          </a:p>
          <a:p>
            <a:pPr>
              <a:buFontTx/>
              <a:buChar char="-"/>
            </a:pPr>
            <a:endParaRPr lang="sv-SE" dirty="0" smtClean="0">
              <a:solidFill>
                <a:schemeClr val="accent4"/>
              </a:solidFill>
            </a:endParaRPr>
          </a:p>
          <a:p>
            <a:endParaRPr lang="sv-SE" dirty="0"/>
          </a:p>
        </p:txBody>
      </p:sp>
      <p:pic>
        <p:nvPicPr>
          <p:cNvPr id="26"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66154" y="1441450"/>
            <a:ext cx="888703" cy="86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4527464" y="4829273"/>
            <a:ext cx="89780" cy="8403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0" name="Oval 29"/>
          <p:cNvSpPr/>
          <p:nvPr/>
        </p:nvSpPr>
        <p:spPr>
          <a:xfrm>
            <a:off x="2993938" y="4797523"/>
            <a:ext cx="89780" cy="8403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1" name="Oval 30"/>
          <p:cNvSpPr/>
          <p:nvPr/>
        </p:nvSpPr>
        <p:spPr>
          <a:xfrm>
            <a:off x="3058232" y="5225355"/>
            <a:ext cx="89780" cy="8403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2" name="Oval 31"/>
          <p:cNvSpPr/>
          <p:nvPr/>
        </p:nvSpPr>
        <p:spPr>
          <a:xfrm>
            <a:off x="4255207" y="5147567"/>
            <a:ext cx="89780" cy="8403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5" name="Content Placeholder 2"/>
          <p:cNvSpPr txBox="1">
            <a:spLocks/>
          </p:cNvSpPr>
          <p:nvPr/>
        </p:nvSpPr>
        <p:spPr>
          <a:xfrm>
            <a:off x="5524867" y="4000341"/>
            <a:ext cx="2433898" cy="1066317"/>
          </a:xfrm>
          <a:prstGeom prst="rect">
            <a:avLst/>
          </a:prstGeom>
        </p:spPr>
        <p:txBody>
          <a:bodyPr vert="horz" lIns="0" tIns="0" rIns="0" bIns="0" rtlCol="0">
            <a:normAutofit fontScale="62500" lnSpcReduction="20000"/>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kern="1200">
                <a:solidFill>
                  <a:srgbClr val="0094CA"/>
                </a:solidFill>
                <a:latin typeface="+mn-lt"/>
                <a:ea typeface="+mn-ea"/>
                <a:cs typeface="+mn-cs"/>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kern="1200" baseline="0">
                <a:solidFill>
                  <a:srgbClr val="0094CA"/>
                </a:solidFill>
                <a:latin typeface="+mn-lt"/>
                <a:ea typeface="+mn-ea"/>
                <a:cs typeface="+mn-cs"/>
              </a:defRPr>
            </a:lvl2pPr>
            <a:lvl3pPr marL="9144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spcBef>
                <a:spcPts val="0"/>
              </a:spcBef>
              <a:spcAft>
                <a:spcPts val="0"/>
              </a:spcAft>
              <a:buFont typeface="Arial"/>
              <a:buNone/>
            </a:pPr>
            <a:r>
              <a:rPr lang="sv-SE" b="1" dirty="0" smtClean="0">
                <a:solidFill>
                  <a:srgbClr val="000000"/>
                </a:solidFill>
              </a:rPr>
              <a:t>Cave /Main zone/</a:t>
            </a:r>
          </a:p>
          <a:p>
            <a:pPr marL="0" indent="0">
              <a:spcBef>
                <a:spcPts val="600"/>
              </a:spcBef>
              <a:spcAft>
                <a:spcPts val="0"/>
              </a:spcAft>
              <a:buFont typeface="Arial"/>
              <a:buNone/>
            </a:pPr>
            <a:r>
              <a:rPr lang="sv-SE" dirty="0" smtClean="0">
                <a:solidFill>
                  <a:srgbClr val="000000"/>
                </a:solidFill>
              </a:rPr>
              <a:t>There will be connection points similarly placed as the Sample environment connections </a:t>
            </a:r>
          </a:p>
          <a:p>
            <a:pPr marL="0" indent="0">
              <a:buFont typeface="Arial"/>
              <a:buNone/>
            </a:pPr>
            <a:endParaRPr lang="sv-SE" dirty="0" smtClean="0"/>
          </a:p>
          <a:p>
            <a:endParaRPr lang="sv-SE" dirty="0"/>
          </a:p>
        </p:txBody>
      </p:sp>
      <p:sp>
        <p:nvSpPr>
          <p:cNvPr id="56" name="Oval 55"/>
          <p:cNvSpPr/>
          <p:nvPr/>
        </p:nvSpPr>
        <p:spPr>
          <a:xfrm>
            <a:off x="2729620" y="2324198"/>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7" name="Oval 56"/>
          <p:cNvSpPr/>
          <p:nvPr/>
        </p:nvSpPr>
        <p:spPr>
          <a:xfrm>
            <a:off x="2420851" y="24504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8" name="Oval 57"/>
          <p:cNvSpPr/>
          <p:nvPr/>
        </p:nvSpPr>
        <p:spPr>
          <a:xfrm>
            <a:off x="2175582" y="2604392"/>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9" name="Oval 58"/>
          <p:cNvSpPr/>
          <p:nvPr/>
        </p:nvSpPr>
        <p:spPr>
          <a:xfrm>
            <a:off x="1920789" y="2788542"/>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0" name="Oval 59"/>
          <p:cNvSpPr/>
          <p:nvPr/>
        </p:nvSpPr>
        <p:spPr>
          <a:xfrm>
            <a:off x="1490576" y="3225898"/>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1" name="Oval 60"/>
          <p:cNvSpPr/>
          <p:nvPr/>
        </p:nvSpPr>
        <p:spPr>
          <a:xfrm>
            <a:off x="1703302" y="2994123"/>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2" name="Oval 61"/>
          <p:cNvSpPr/>
          <p:nvPr/>
        </p:nvSpPr>
        <p:spPr>
          <a:xfrm>
            <a:off x="1250070" y="3568798"/>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3" name="Oval 62"/>
          <p:cNvSpPr/>
          <p:nvPr/>
        </p:nvSpPr>
        <p:spPr>
          <a:xfrm>
            <a:off x="2946314" y="2243236"/>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4" name="Rectangle 63"/>
          <p:cNvSpPr/>
          <p:nvPr/>
        </p:nvSpPr>
        <p:spPr>
          <a:xfrm>
            <a:off x="400492" y="6444458"/>
            <a:ext cx="4572000" cy="276999"/>
          </a:xfrm>
          <a:prstGeom prst="rect">
            <a:avLst/>
          </a:prstGeom>
          <a:solidFill>
            <a:schemeClr val="bg1"/>
          </a:solidFill>
        </p:spPr>
        <p:txBody>
          <a:bodyPr>
            <a:spAutoFit/>
          </a:bodyPr>
          <a:lstStyle/>
          <a:p>
            <a:r>
              <a:rPr lang="en-US" sz="1200" dirty="0"/>
              <a:t>ESS </a:t>
            </a:r>
            <a:r>
              <a:rPr lang="en-US" sz="1200" dirty="0" smtClean="0"/>
              <a:t>Power </a:t>
            </a:r>
            <a:r>
              <a:rPr lang="en-US" sz="1200" dirty="0"/>
              <a:t>and </a:t>
            </a:r>
            <a:r>
              <a:rPr lang="en-US" sz="1200" dirty="0" smtClean="0"/>
              <a:t>Grounding: ESS-0051373 (Not released)</a:t>
            </a:r>
            <a:endParaRPr lang="sv-SE" sz="1200" b="1" dirty="0"/>
          </a:p>
        </p:txBody>
      </p:sp>
      <p:grpSp>
        <p:nvGrpSpPr>
          <p:cNvPr id="65" name="Group 64"/>
          <p:cNvGrpSpPr/>
          <p:nvPr/>
        </p:nvGrpSpPr>
        <p:grpSpPr>
          <a:xfrm>
            <a:off x="2327672" y="4305300"/>
            <a:ext cx="2401490" cy="1879599"/>
            <a:chOff x="2499122" y="4305300"/>
            <a:chExt cx="2401490" cy="1879599"/>
          </a:xfrm>
          <a:solidFill>
            <a:srgbClr val="FF0000"/>
          </a:solidFill>
        </p:grpSpPr>
        <p:cxnSp>
          <p:nvCxnSpPr>
            <p:cNvPr id="68" name="Straight Connector 67"/>
            <p:cNvCxnSpPr/>
            <p:nvPr/>
          </p:nvCxnSpPr>
          <p:spPr>
            <a:xfrm flipV="1">
              <a:off x="4876800" y="4305300"/>
              <a:ext cx="0" cy="539750"/>
            </a:xfrm>
            <a:prstGeom prst="line">
              <a:avLst/>
            </a:prstGeom>
            <a:grp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4023520" y="4548238"/>
              <a:ext cx="850900" cy="61862"/>
            </a:xfrm>
            <a:prstGeom prst="rect">
              <a:avLst/>
            </a:prstGeom>
            <a:grpFill/>
            <a:ln>
              <a:solidFill>
                <a:srgbClr val="FF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73" name="Rectangle 72"/>
            <p:cNvSpPr/>
            <p:nvPr/>
          </p:nvSpPr>
          <p:spPr>
            <a:xfrm>
              <a:off x="3395266" y="4419651"/>
              <a:ext cx="685403" cy="65038"/>
            </a:xfrm>
            <a:prstGeom prst="rect">
              <a:avLst/>
            </a:prstGeom>
            <a:grpFill/>
            <a:ln>
              <a:solidFill>
                <a:srgbClr val="FF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74" name="Rectangle 73"/>
            <p:cNvSpPr/>
            <p:nvPr/>
          </p:nvSpPr>
          <p:spPr>
            <a:xfrm>
              <a:off x="2499122" y="4703813"/>
              <a:ext cx="964803" cy="74562"/>
            </a:xfrm>
            <a:prstGeom prst="rect">
              <a:avLst/>
            </a:prstGeom>
            <a:grpFill/>
            <a:ln>
              <a:solidFill>
                <a:srgbClr val="FF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75" name="Rectangle 74"/>
            <p:cNvSpPr/>
            <p:nvPr/>
          </p:nvSpPr>
          <p:spPr>
            <a:xfrm>
              <a:off x="2521347" y="5624563"/>
              <a:ext cx="2374503" cy="66625"/>
            </a:xfrm>
            <a:prstGeom prst="rect">
              <a:avLst/>
            </a:prstGeom>
            <a:grpFill/>
            <a:ln>
              <a:solidFill>
                <a:srgbClr val="FF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76" name="Rectangle 75"/>
            <p:cNvSpPr/>
            <p:nvPr/>
          </p:nvSpPr>
          <p:spPr>
            <a:xfrm>
              <a:off x="3076972" y="4770488"/>
              <a:ext cx="80566" cy="861962"/>
            </a:xfrm>
            <a:prstGeom prst="rect">
              <a:avLst/>
            </a:prstGeom>
            <a:grpFill/>
            <a:ln>
              <a:solidFill>
                <a:srgbClr val="FF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77" name="Rectangle 76"/>
            <p:cNvSpPr/>
            <p:nvPr/>
          </p:nvSpPr>
          <p:spPr>
            <a:xfrm>
              <a:off x="3391297" y="4424413"/>
              <a:ext cx="78978" cy="357137"/>
            </a:xfrm>
            <a:prstGeom prst="rect">
              <a:avLst/>
            </a:prstGeom>
            <a:grpFill/>
            <a:ln>
              <a:solidFill>
                <a:srgbClr val="FF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78" name="Rectangle 77"/>
            <p:cNvSpPr/>
            <p:nvPr/>
          </p:nvSpPr>
          <p:spPr>
            <a:xfrm>
              <a:off x="4016374" y="4418064"/>
              <a:ext cx="73025" cy="188862"/>
            </a:xfrm>
            <a:prstGeom prst="rect">
              <a:avLst/>
            </a:prstGeom>
            <a:grpFill/>
            <a:ln>
              <a:solidFill>
                <a:srgbClr val="FF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79" name="Rectangle 78"/>
            <p:cNvSpPr/>
            <p:nvPr/>
          </p:nvSpPr>
          <p:spPr>
            <a:xfrm>
              <a:off x="4429522" y="5624512"/>
              <a:ext cx="71041" cy="560387"/>
            </a:xfrm>
            <a:prstGeom prst="rect">
              <a:avLst/>
            </a:prstGeom>
            <a:grpFill/>
            <a:ln>
              <a:solidFill>
                <a:srgbClr val="FF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80" name="Rectangle 79"/>
            <p:cNvSpPr/>
            <p:nvPr/>
          </p:nvSpPr>
          <p:spPr>
            <a:xfrm>
              <a:off x="4777185" y="5243513"/>
              <a:ext cx="56754" cy="376238"/>
            </a:xfrm>
            <a:prstGeom prst="rect">
              <a:avLst/>
            </a:prstGeom>
            <a:grpFill/>
            <a:ln>
              <a:solidFill>
                <a:srgbClr val="FF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81" name="Rectangle 80"/>
            <p:cNvSpPr/>
            <p:nvPr/>
          </p:nvSpPr>
          <p:spPr>
            <a:xfrm>
              <a:off x="4843860" y="5638800"/>
              <a:ext cx="56752" cy="276226"/>
            </a:xfrm>
            <a:prstGeom prst="rect">
              <a:avLst/>
            </a:prstGeom>
            <a:grpFill/>
            <a:ln>
              <a:solidFill>
                <a:srgbClr val="FF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82" name="Rectangle 81"/>
            <p:cNvSpPr/>
            <p:nvPr/>
          </p:nvSpPr>
          <p:spPr>
            <a:xfrm>
              <a:off x="2519759" y="5672137"/>
              <a:ext cx="56753" cy="314326"/>
            </a:xfrm>
            <a:prstGeom prst="rect">
              <a:avLst/>
            </a:prstGeom>
            <a:grpFill/>
            <a:ln>
              <a:solidFill>
                <a:srgbClr val="FF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grpSp>
      <p:cxnSp>
        <p:nvCxnSpPr>
          <p:cNvPr id="83" name="Straight Connector 82"/>
          <p:cNvCxnSpPr/>
          <p:nvPr/>
        </p:nvCxnSpPr>
        <p:spPr>
          <a:xfrm flipV="1">
            <a:off x="2487923" y="5346700"/>
            <a:ext cx="0" cy="282575"/>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2646673" y="5340350"/>
            <a:ext cx="0" cy="282575"/>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2824473" y="5346700"/>
            <a:ext cx="0" cy="282575"/>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3116573" y="5346700"/>
            <a:ext cx="0" cy="282575"/>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3300723" y="5302250"/>
            <a:ext cx="0" cy="327026"/>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4519923" y="4318000"/>
            <a:ext cx="0" cy="49530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4342123" y="4318000"/>
            <a:ext cx="0" cy="49530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4164323" y="4324350"/>
            <a:ext cx="0" cy="27305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3992873" y="4324350"/>
            <a:ext cx="0" cy="27305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2602223" y="5683250"/>
            <a:ext cx="0" cy="49530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2811773" y="5689600"/>
            <a:ext cx="0" cy="49530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3014973" y="5676900"/>
            <a:ext cx="0" cy="49530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3243573" y="5683250"/>
            <a:ext cx="0" cy="49530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3459473" y="5676900"/>
            <a:ext cx="0" cy="49530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3681723" y="5670550"/>
            <a:ext cx="0" cy="49530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3891273" y="5683250"/>
            <a:ext cx="0" cy="49530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4100823" y="5670550"/>
            <a:ext cx="0" cy="49530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4494523" y="5683250"/>
            <a:ext cx="0" cy="49530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2367274" y="4337050"/>
            <a:ext cx="0" cy="384177"/>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608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08" y="1682750"/>
            <a:ext cx="475450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sv-SE" dirty="0"/>
              <a:t>6. </a:t>
            </a:r>
            <a:r>
              <a:rPr lang="sv-SE" dirty="0" smtClean="0"/>
              <a:t>Cabinet placement </a:t>
            </a:r>
            <a:r>
              <a:rPr lang="sv-SE" dirty="0"/>
              <a:t>Concept /Preliminary/</a:t>
            </a:r>
          </a:p>
        </p:txBody>
      </p:sp>
      <p:sp>
        <p:nvSpPr>
          <p:cNvPr id="10" name="Content Placeholder 2"/>
          <p:cNvSpPr txBox="1">
            <a:spLocks/>
          </p:cNvSpPr>
          <p:nvPr/>
        </p:nvSpPr>
        <p:spPr>
          <a:xfrm>
            <a:off x="5578816" y="3459459"/>
            <a:ext cx="2803971" cy="1547294"/>
          </a:xfrm>
          <a:prstGeom prst="rect">
            <a:avLst/>
          </a:prstGeom>
        </p:spPr>
        <p:txBody>
          <a:bodyPr vert="horz" lIns="0" tIns="0" rIns="0" bIns="0" rtlCol="0">
            <a:normAutofit fontScale="62500" lnSpcReduction="20000"/>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kern="1200">
                <a:solidFill>
                  <a:srgbClr val="0094CA"/>
                </a:solidFill>
                <a:latin typeface="+mn-lt"/>
                <a:ea typeface="+mn-ea"/>
                <a:cs typeface="+mn-cs"/>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kern="1200" baseline="0">
                <a:solidFill>
                  <a:srgbClr val="0094CA"/>
                </a:solidFill>
                <a:latin typeface="+mn-lt"/>
                <a:ea typeface="+mn-ea"/>
                <a:cs typeface="+mn-cs"/>
              </a:defRPr>
            </a:lvl2pPr>
            <a:lvl3pPr marL="9144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spcBef>
                <a:spcPts val="0"/>
              </a:spcBef>
              <a:spcAft>
                <a:spcPts val="0"/>
              </a:spcAft>
              <a:buFont typeface="Arial"/>
              <a:buNone/>
            </a:pPr>
            <a:r>
              <a:rPr lang="sv-SE" b="1" dirty="0" smtClean="0">
                <a:solidFill>
                  <a:schemeClr val="accent2">
                    <a:lumMod val="75000"/>
                  </a:schemeClr>
                </a:solidFill>
              </a:rPr>
              <a:t>Bunker:</a:t>
            </a:r>
          </a:p>
          <a:p>
            <a:pPr marL="0" indent="0">
              <a:spcBef>
                <a:spcPts val="600"/>
              </a:spcBef>
              <a:spcAft>
                <a:spcPts val="0"/>
              </a:spcAft>
              <a:buFont typeface="Arial"/>
              <a:buNone/>
            </a:pPr>
            <a:r>
              <a:rPr lang="sv-SE" dirty="0" smtClean="0">
                <a:solidFill>
                  <a:schemeClr val="accent2">
                    <a:lumMod val="75000"/>
                  </a:schemeClr>
                </a:solidFill>
              </a:rPr>
              <a:t>We are planning to have cabinet arrays for each sector in order to minimize the cable lengths. The cabinets will be connected to the power distribution panel of the bunker sector. Also they will be connected to a common ICS router.</a:t>
            </a:r>
          </a:p>
          <a:p>
            <a:pPr marL="0" indent="0">
              <a:buFont typeface="Arial"/>
              <a:buNone/>
            </a:pPr>
            <a:endParaRPr lang="sv-SE" dirty="0" smtClean="0"/>
          </a:p>
          <a:p>
            <a:pPr marL="0" indent="0">
              <a:buFont typeface="Arial"/>
              <a:buNone/>
            </a:pPr>
            <a:endParaRPr lang="sv-SE" dirty="0" smtClean="0"/>
          </a:p>
          <a:p>
            <a:endParaRPr lang="sv-SE" dirty="0"/>
          </a:p>
        </p:txBody>
      </p:sp>
      <p:sp>
        <p:nvSpPr>
          <p:cNvPr id="22" name="Content Placeholder 2"/>
          <p:cNvSpPr txBox="1">
            <a:spLocks/>
          </p:cNvSpPr>
          <p:nvPr/>
        </p:nvSpPr>
        <p:spPr>
          <a:xfrm>
            <a:off x="4880766" y="1565858"/>
            <a:ext cx="3707219" cy="1758039"/>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b="1" dirty="0" smtClean="0">
                <a:solidFill>
                  <a:srgbClr val="7030A0"/>
                </a:solidFill>
              </a:rPr>
              <a:t>Constrains on cabinet placement:</a:t>
            </a:r>
          </a:p>
          <a:p>
            <a:pPr>
              <a:buFontTx/>
              <a:buChar char="-"/>
            </a:pPr>
            <a:r>
              <a:rPr lang="sv-SE" dirty="0" smtClean="0">
                <a:solidFill>
                  <a:srgbClr val="7030A0"/>
                </a:solidFill>
              </a:rPr>
              <a:t>Cable length limitations</a:t>
            </a:r>
          </a:p>
          <a:p>
            <a:pPr>
              <a:buFontTx/>
              <a:buChar char="-"/>
            </a:pPr>
            <a:r>
              <a:rPr lang="sv-SE" dirty="0" smtClean="0">
                <a:solidFill>
                  <a:srgbClr val="7030A0"/>
                </a:solidFill>
              </a:rPr>
              <a:t>Floorspace</a:t>
            </a:r>
          </a:p>
          <a:p>
            <a:pPr>
              <a:buFontTx/>
              <a:buChar char="-"/>
            </a:pPr>
            <a:r>
              <a:rPr lang="sv-SE" dirty="0" smtClean="0">
                <a:solidFill>
                  <a:srgbClr val="7030A0"/>
                </a:solidFill>
              </a:rPr>
              <a:t>Distance from sensitive components</a:t>
            </a:r>
          </a:p>
          <a:p>
            <a:pPr>
              <a:buFontTx/>
              <a:buChar char="-"/>
            </a:pPr>
            <a:r>
              <a:rPr lang="sv-SE" dirty="0">
                <a:solidFill>
                  <a:srgbClr val="7030A0"/>
                </a:solidFill>
              </a:rPr>
              <a:t>B</a:t>
            </a:r>
            <a:r>
              <a:rPr lang="sv-SE" dirty="0" smtClean="0">
                <a:solidFill>
                  <a:srgbClr val="7030A0"/>
                </a:solidFill>
              </a:rPr>
              <a:t>locking of trafic routes including cranes</a:t>
            </a:r>
          </a:p>
          <a:p>
            <a:pPr>
              <a:buFontTx/>
              <a:buChar char="-"/>
            </a:pPr>
            <a:r>
              <a:rPr lang="sv-SE" dirty="0" smtClean="0">
                <a:solidFill>
                  <a:srgbClr val="7030A0"/>
                </a:solidFill>
              </a:rPr>
              <a:t>The cabinets should be outide of the shielding </a:t>
            </a:r>
            <a:endParaRPr lang="sv-SE" dirty="0">
              <a:solidFill>
                <a:srgbClr val="7030A0"/>
              </a:solidFill>
            </a:endParaRPr>
          </a:p>
          <a:p>
            <a:pPr>
              <a:buFontTx/>
              <a:buChar char="-"/>
            </a:pPr>
            <a:endParaRPr lang="sv-SE" dirty="0" smtClean="0">
              <a:solidFill>
                <a:schemeClr val="accent4"/>
              </a:solidFill>
            </a:endParaRPr>
          </a:p>
          <a:p>
            <a:endParaRPr lang="sv-SE" dirty="0"/>
          </a:p>
        </p:txBody>
      </p:sp>
      <p:pic>
        <p:nvPicPr>
          <p:cNvPr id="26"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66154" y="1441450"/>
            <a:ext cx="888703" cy="86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Oval 63"/>
          <p:cNvSpPr/>
          <p:nvPr/>
        </p:nvSpPr>
        <p:spPr>
          <a:xfrm>
            <a:off x="4350254" y="4808009"/>
            <a:ext cx="228833" cy="68792"/>
          </a:xfrm>
          <a:prstGeom prst="ellipse">
            <a:avLst/>
          </a:prstGeom>
          <a:solidFill>
            <a:srgbClr val="FF0000"/>
          </a:solidFill>
          <a:ln>
            <a:solidFill>
              <a:srgbClr val="C00000"/>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5" name="Oval 64"/>
          <p:cNvSpPr/>
          <p:nvPr/>
        </p:nvSpPr>
        <p:spPr>
          <a:xfrm>
            <a:off x="4176589" y="5208502"/>
            <a:ext cx="228833" cy="68792"/>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6" name="Oval 65"/>
          <p:cNvSpPr/>
          <p:nvPr/>
        </p:nvSpPr>
        <p:spPr>
          <a:xfrm>
            <a:off x="2950300" y="4747758"/>
            <a:ext cx="228833" cy="68792"/>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7" name="Oval 66"/>
          <p:cNvSpPr/>
          <p:nvPr/>
        </p:nvSpPr>
        <p:spPr>
          <a:xfrm>
            <a:off x="2971565" y="5293563"/>
            <a:ext cx="228833" cy="68792"/>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52066" y="5217082"/>
            <a:ext cx="1684868" cy="1099052"/>
          </a:xfrm>
          <a:prstGeom prst="rect">
            <a:avLst/>
          </a:prstGeom>
          <a:ln>
            <a:noFill/>
          </a:ln>
          <a:effectLst>
            <a:outerShdw blurRad="292100" dist="139700" dir="2700000" algn="tl" rotWithShape="0">
              <a:srgbClr val="FF0000">
                <a:alpha val="65000"/>
              </a:srgbClr>
            </a:outerShdw>
          </a:effectLst>
        </p:spPr>
      </p:pic>
      <p:sp>
        <p:nvSpPr>
          <p:cNvPr id="12" name="Oval 11"/>
          <p:cNvSpPr/>
          <p:nvPr/>
        </p:nvSpPr>
        <p:spPr>
          <a:xfrm rot="15876141">
            <a:off x="3571472" y="4358502"/>
            <a:ext cx="178667" cy="78728"/>
          </a:xfrm>
          <a:prstGeom prst="ellipse">
            <a:avLst/>
          </a:prstGeom>
          <a:solidFill>
            <a:srgbClr val="FF0000"/>
          </a:solidFill>
          <a:ln>
            <a:solidFill>
              <a:srgbClr val="C00000"/>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23086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08" y="1682750"/>
            <a:ext cx="475450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267409" y="3533365"/>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1" name="Oval 10"/>
          <p:cNvSpPr/>
          <p:nvPr/>
        </p:nvSpPr>
        <p:spPr>
          <a:xfrm>
            <a:off x="1424571" y="3304765"/>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2" name="Oval 11"/>
          <p:cNvSpPr/>
          <p:nvPr/>
        </p:nvSpPr>
        <p:spPr>
          <a:xfrm>
            <a:off x="1843671" y="2849946"/>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3" name="Oval 12"/>
          <p:cNvSpPr/>
          <p:nvPr/>
        </p:nvSpPr>
        <p:spPr>
          <a:xfrm>
            <a:off x="1638884" y="3042827"/>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4" name="Oval 13"/>
          <p:cNvSpPr/>
          <p:nvPr/>
        </p:nvSpPr>
        <p:spPr>
          <a:xfrm>
            <a:off x="2103228" y="2654684"/>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5" name="Oval 14"/>
          <p:cNvSpPr/>
          <p:nvPr/>
        </p:nvSpPr>
        <p:spPr>
          <a:xfrm>
            <a:off x="2336590" y="2495140"/>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6" name="Oval 15"/>
          <p:cNvSpPr/>
          <p:nvPr/>
        </p:nvSpPr>
        <p:spPr>
          <a:xfrm>
            <a:off x="2622339" y="2352265"/>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7" name="Oval 16"/>
          <p:cNvSpPr/>
          <p:nvPr/>
        </p:nvSpPr>
        <p:spPr>
          <a:xfrm>
            <a:off x="2817603" y="2280827"/>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8" name="Oval 17"/>
          <p:cNvSpPr/>
          <p:nvPr/>
        </p:nvSpPr>
        <p:spPr>
          <a:xfrm>
            <a:off x="4635128" y="4551114"/>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9" name="Oval 18"/>
          <p:cNvSpPr/>
          <p:nvPr/>
        </p:nvSpPr>
        <p:spPr>
          <a:xfrm>
            <a:off x="3980285" y="4548733"/>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0" name="Oval 19"/>
          <p:cNvSpPr/>
          <p:nvPr/>
        </p:nvSpPr>
        <p:spPr>
          <a:xfrm>
            <a:off x="4473204" y="4548733"/>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1" name="Oval 20"/>
          <p:cNvSpPr/>
          <p:nvPr/>
        </p:nvSpPr>
        <p:spPr>
          <a:xfrm>
            <a:off x="4327947" y="4548733"/>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2" name="Oval 21"/>
          <p:cNvSpPr/>
          <p:nvPr/>
        </p:nvSpPr>
        <p:spPr>
          <a:xfrm>
            <a:off x="3839792" y="4429670"/>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3" name="Oval 22"/>
          <p:cNvSpPr/>
          <p:nvPr/>
        </p:nvSpPr>
        <p:spPr>
          <a:xfrm>
            <a:off x="3865985" y="4548732"/>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4" name="Oval 23"/>
          <p:cNvSpPr/>
          <p:nvPr/>
        </p:nvSpPr>
        <p:spPr>
          <a:xfrm>
            <a:off x="4127922" y="4551114"/>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5" name="Oval 24"/>
          <p:cNvSpPr/>
          <p:nvPr/>
        </p:nvSpPr>
        <p:spPr>
          <a:xfrm>
            <a:off x="4225555" y="4546352"/>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6" name="Oval 25"/>
          <p:cNvSpPr/>
          <p:nvPr/>
        </p:nvSpPr>
        <p:spPr>
          <a:xfrm>
            <a:off x="4051722" y="5639345"/>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7" name="Oval 26"/>
          <p:cNvSpPr/>
          <p:nvPr/>
        </p:nvSpPr>
        <p:spPr>
          <a:xfrm>
            <a:off x="4144591" y="5639345"/>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8" name="Oval 27"/>
          <p:cNvSpPr/>
          <p:nvPr/>
        </p:nvSpPr>
        <p:spPr>
          <a:xfrm>
            <a:off x="4358903" y="5636964"/>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9" name="Oval 28"/>
          <p:cNvSpPr/>
          <p:nvPr/>
        </p:nvSpPr>
        <p:spPr>
          <a:xfrm>
            <a:off x="4516065" y="5634583"/>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0" name="Oval 29"/>
          <p:cNvSpPr/>
          <p:nvPr/>
        </p:nvSpPr>
        <p:spPr>
          <a:xfrm>
            <a:off x="4587503" y="5565527"/>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1" name="Oval 30"/>
          <p:cNvSpPr/>
          <p:nvPr/>
        </p:nvSpPr>
        <p:spPr>
          <a:xfrm>
            <a:off x="3227810" y="5639344"/>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2" name="Oval 31"/>
          <p:cNvSpPr/>
          <p:nvPr/>
        </p:nvSpPr>
        <p:spPr>
          <a:xfrm>
            <a:off x="3334967" y="5639345"/>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3" name="Oval 32"/>
          <p:cNvSpPr/>
          <p:nvPr/>
        </p:nvSpPr>
        <p:spPr>
          <a:xfrm>
            <a:off x="3494510" y="5639345"/>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4" name="Oval 33"/>
          <p:cNvSpPr/>
          <p:nvPr/>
        </p:nvSpPr>
        <p:spPr>
          <a:xfrm>
            <a:off x="3635003" y="5636963"/>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5" name="Oval 34"/>
          <p:cNvSpPr/>
          <p:nvPr/>
        </p:nvSpPr>
        <p:spPr>
          <a:xfrm>
            <a:off x="3777879" y="5639344"/>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6" name="Oval 35"/>
          <p:cNvSpPr/>
          <p:nvPr/>
        </p:nvSpPr>
        <p:spPr>
          <a:xfrm>
            <a:off x="3911228" y="5644107"/>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7" name="Oval 36"/>
          <p:cNvSpPr/>
          <p:nvPr/>
        </p:nvSpPr>
        <p:spPr>
          <a:xfrm>
            <a:off x="3118272" y="5641725"/>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8" name="Oval 37"/>
          <p:cNvSpPr/>
          <p:nvPr/>
        </p:nvSpPr>
        <p:spPr>
          <a:xfrm>
            <a:off x="2770610" y="5632199"/>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9" name="Oval 38"/>
          <p:cNvSpPr/>
          <p:nvPr/>
        </p:nvSpPr>
        <p:spPr>
          <a:xfrm>
            <a:off x="2484860" y="5639344"/>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0" name="Oval 39"/>
          <p:cNvSpPr/>
          <p:nvPr/>
        </p:nvSpPr>
        <p:spPr>
          <a:xfrm>
            <a:off x="2903959" y="5548857"/>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 name="Title 2"/>
          <p:cNvSpPr>
            <a:spLocks noGrp="1"/>
          </p:cNvSpPr>
          <p:nvPr>
            <p:ph type="title"/>
          </p:nvPr>
        </p:nvSpPr>
        <p:spPr/>
        <p:txBody>
          <a:bodyPr/>
          <a:lstStyle/>
          <a:p>
            <a:r>
              <a:rPr lang="sv-SE" dirty="0"/>
              <a:t>7. </a:t>
            </a:r>
            <a:r>
              <a:rPr lang="sv-SE" dirty="0" smtClean="0"/>
              <a:t>ICS/DMSC </a:t>
            </a:r>
            <a:r>
              <a:rPr lang="sv-SE" dirty="0"/>
              <a:t>Concept /Preliminary/ </a:t>
            </a:r>
          </a:p>
        </p:txBody>
      </p:sp>
      <p:pic>
        <p:nvPicPr>
          <p:cNvPr id="41"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66154" y="1441450"/>
            <a:ext cx="888703" cy="86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Content Placeholder 2"/>
          <p:cNvSpPr txBox="1">
            <a:spLocks/>
          </p:cNvSpPr>
          <p:nvPr/>
        </p:nvSpPr>
        <p:spPr>
          <a:xfrm>
            <a:off x="5375620" y="1923337"/>
            <a:ext cx="3124075" cy="1148438"/>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b="1" dirty="0" smtClean="0">
                <a:solidFill>
                  <a:srgbClr val="7030A0"/>
                </a:solidFill>
              </a:rPr>
              <a:t>ICS/DMSC network will be provided by ESS. The network design will be finalized according to the instrument designs.</a:t>
            </a:r>
            <a:endParaRPr lang="sv-SE" dirty="0">
              <a:solidFill>
                <a:srgbClr val="7030A0"/>
              </a:solidFill>
            </a:endParaRPr>
          </a:p>
          <a:p>
            <a:pPr>
              <a:buFontTx/>
              <a:buChar char="-"/>
            </a:pPr>
            <a:endParaRPr lang="sv-SE" dirty="0" smtClean="0">
              <a:solidFill>
                <a:schemeClr val="accent4"/>
              </a:solidFill>
            </a:endParaRPr>
          </a:p>
          <a:p>
            <a:endParaRPr lang="sv-SE" dirty="0"/>
          </a:p>
        </p:txBody>
      </p:sp>
      <p:sp>
        <p:nvSpPr>
          <p:cNvPr id="46" name="Oval 45"/>
          <p:cNvSpPr/>
          <p:nvPr/>
        </p:nvSpPr>
        <p:spPr>
          <a:xfrm>
            <a:off x="3025403" y="5260727"/>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7" name="Oval 46"/>
          <p:cNvSpPr/>
          <p:nvPr/>
        </p:nvSpPr>
        <p:spPr>
          <a:xfrm>
            <a:off x="3006353" y="4784476"/>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8" name="Oval 47"/>
          <p:cNvSpPr/>
          <p:nvPr/>
        </p:nvSpPr>
        <p:spPr>
          <a:xfrm>
            <a:off x="4516065" y="4846389"/>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9" name="Oval 48"/>
          <p:cNvSpPr/>
          <p:nvPr/>
        </p:nvSpPr>
        <p:spPr>
          <a:xfrm>
            <a:off x="4287465" y="5189289"/>
            <a:ext cx="60102" cy="64802"/>
          </a:xfrm>
          <a:prstGeom prst="ellipse">
            <a:avLst/>
          </a:prstGeom>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72894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a:t>8. </a:t>
            </a:r>
            <a:r>
              <a:rPr lang="sv-SE" dirty="0" err="1" smtClean="0"/>
              <a:t>Additional</a:t>
            </a:r>
            <a:r>
              <a:rPr lang="sv-SE" dirty="0" smtClean="0"/>
              <a:t> </a:t>
            </a:r>
            <a:r>
              <a:rPr lang="sv-SE" dirty="0" err="1" smtClean="0"/>
              <a:t>infrastructure</a:t>
            </a:r>
            <a:r>
              <a:rPr lang="sv-SE" dirty="0" smtClean="0"/>
              <a:t> </a:t>
            </a:r>
            <a:endParaRPr lang="sv-SE" dirty="0"/>
          </a:p>
        </p:txBody>
      </p:sp>
      <p:sp>
        <p:nvSpPr>
          <p:cNvPr id="10" name="Content Placeholder 2"/>
          <p:cNvSpPr txBox="1">
            <a:spLocks/>
          </p:cNvSpPr>
          <p:nvPr/>
        </p:nvSpPr>
        <p:spPr>
          <a:xfrm>
            <a:off x="1099954" y="1957203"/>
            <a:ext cx="7121180" cy="3791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200" dirty="0" smtClean="0"/>
          </a:p>
          <a:p>
            <a:r>
              <a:rPr lang="en-US" sz="2200" dirty="0" smtClean="0"/>
              <a:t>Air conditioning</a:t>
            </a:r>
            <a:endParaRPr lang="en-US" sz="2200" dirty="0"/>
          </a:p>
          <a:p>
            <a:pPr marL="400050" lvl="1" indent="0">
              <a:buNone/>
            </a:pPr>
            <a:r>
              <a:rPr lang="en-US" sz="1800" dirty="0"/>
              <a:t>Average temperature 22.0 ±2.0°C , No humidity </a:t>
            </a:r>
            <a:r>
              <a:rPr lang="en-US" sz="1800" dirty="0" smtClean="0"/>
              <a:t>requirement. No cooling only a ventilation system and heating.</a:t>
            </a:r>
            <a:endParaRPr lang="sv-SE" sz="2200" dirty="0" smtClean="0"/>
          </a:p>
          <a:p>
            <a:r>
              <a:rPr lang="sv-SE" sz="2200" dirty="0" smtClean="0"/>
              <a:t>Argon gas (</a:t>
            </a:r>
            <a:r>
              <a:rPr lang="sv-SE" sz="2200" dirty="0"/>
              <a:t>Cylinder</a:t>
            </a:r>
            <a:r>
              <a:rPr lang="sv-SE" sz="2200" dirty="0" smtClean="0"/>
              <a:t>)</a:t>
            </a:r>
          </a:p>
          <a:p>
            <a:r>
              <a:rPr lang="sv-SE" sz="2200" dirty="0" smtClean="0"/>
              <a:t>Helium gas (Cylinder)</a:t>
            </a:r>
            <a:endParaRPr lang="sv-SE" sz="2200" dirty="0"/>
          </a:p>
          <a:p>
            <a:r>
              <a:rPr lang="sv-SE" sz="2200" dirty="0" err="1" smtClean="0"/>
              <a:t>Liquid</a:t>
            </a:r>
            <a:r>
              <a:rPr lang="sv-SE" sz="2200" dirty="0" smtClean="0"/>
              <a:t> Helium (Dewars) </a:t>
            </a:r>
          </a:p>
          <a:p>
            <a:pPr marL="400050" lvl="1" indent="0">
              <a:buNone/>
            </a:pPr>
            <a:r>
              <a:rPr lang="sv-SE" sz="1800" dirty="0" err="1" smtClean="0"/>
              <a:t>Liquefier</a:t>
            </a:r>
            <a:r>
              <a:rPr lang="sv-SE" sz="1800" dirty="0" smtClean="0"/>
              <a:t> and </a:t>
            </a:r>
            <a:r>
              <a:rPr lang="sv-SE" sz="1800" dirty="0" err="1" smtClean="0"/>
              <a:t>recovery</a:t>
            </a:r>
            <a:r>
              <a:rPr lang="sv-SE" sz="1800" dirty="0" smtClean="0"/>
              <a:t> (</a:t>
            </a:r>
            <a:r>
              <a:rPr lang="sv-SE" sz="1800" dirty="0" err="1" smtClean="0"/>
              <a:t>up</a:t>
            </a:r>
            <a:r>
              <a:rPr lang="sv-SE" sz="1800" dirty="0" smtClean="0"/>
              <a:t> </a:t>
            </a:r>
            <a:r>
              <a:rPr lang="sv-SE" sz="1800" dirty="0" err="1" smtClean="0"/>
              <a:t>to</a:t>
            </a:r>
            <a:r>
              <a:rPr lang="sv-SE" sz="1800" dirty="0" smtClean="0"/>
              <a:t> the </a:t>
            </a:r>
            <a:r>
              <a:rPr lang="sv-SE" sz="1800" dirty="0" err="1" smtClean="0"/>
              <a:t>collection</a:t>
            </a:r>
            <a:r>
              <a:rPr lang="sv-SE" sz="1800" dirty="0" smtClean="0"/>
              <a:t> </a:t>
            </a:r>
            <a:r>
              <a:rPr lang="sv-SE" sz="1800" dirty="0" err="1" smtClean="0"/>
              <a:t>point</a:t>
            </a:r>
            <a:r>
              <a:rPr lang="sv-SE" sz="1800" dirty="0" smtClean="0"/>
              <a:t> in the </a:t>
            </a:r>
            <a:r>
              <a:rPr lang="sv-SE" sz="1800" dirty="0" err="1" smtClean="0"/>
              <a:t>gallery</a:t>
            </a:r>
            <a:r>
              <a:rPr lang="sv-SE" sz="1800" dirty="0" smtClean="0"/>
              <a:t>) </a:t>
            </a:r>
          </a:p>
          <a:p>
            <a:pPr>
              <a:buFontTx/>
              <a:buChar char="-"/>
            </a:pPr>
            <a:endParaRPr lang="sv-SE" dirty="0" smtClean="0">
              <a:solidFill>
                <a:schemeClr val="accent4"/>
              </a:solidFill>
            </a:endParaRPr>
          </a:p>
          <a:p>
            <a:endParaRPr lang="sv-SE" dirty="0"/>
          </a:p>
        </p:txBody>
      </p:sp>
      <p:sp>
        <p:nvSpPr>
          <p:cNvPr id="11" name="Rectangle 10"/>
          <p:cNvSpPr/>
          <p:nvPr/>
        </p:nvSpPr>
        <p:spPr>
          <a:xfrm>
            <a:off x="400492" y="6444458"/>
            <a:ext cx="4572000" cy="276999"/>
          </a:xfrm>
          <a:prstGeom prst="rect">
            <a:avLst/>
          </a:prstGeom>
          <a:solidFill>
            <a:schemeClr val="bg1"/>
          </a:solidFill>
        </p:spPr>
        <p:txBody>
          <a:bodyPr>
            <a:spAutoFit/>
          </a:bodyPr>
          <a:lstStyle/>
          <a:p>
            <a:r>
              <a:rPr lang="en-US" sz="1200" dirty="0" smtClean="0"/>
              <a:t>Air conditioning</a:t>
            </a:r>
            <a:r>
              <a:rPr lang="en-US" sz="1200" dirty="0"/>
              <a:t>: ESS-</a:t>
            </a:r>
            <a:r>
              <a:rPr lang="en-US" sz="1200" dirty="0" smtClean="0"/>
              <a:t>0056058, </a:t>
            </a:r>
            <a:r>
              <a:rPr lang="en-US" sz="1200" dirty="0"/>
              <a:t>ESS-0048000</a:t>
            </a:r>
            <a:r>
              <a:rPr lang="en-US" sz="1200" dirty="0" smtClean="0"/>
              <a:t> </a:t>
            </a:r>
            <a:endParaRPr lang="sv-SE" sz="1200" b="1" dirty="0"/>
          </a:p>
        </p:txBody>
      </p:sp>
    </p:spTree>
    <p:extLst>
      <p:ext uri="{BB962C8B-B14F-4D97-AF65-F5344CB8AC3E}">
        <p14:creationId xmlns:p14="http://schemas.microsoft.com/office/powerpoint/2010/main" val="4054780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a:t>8. Cranes </a:t>
            </a:r>
          </a:p>
        </p:txBody>
      </p:sp>
      <p:grpSp>
        <p:nvGrpSpPr>
          <p:cNvPr id="2" name="Group 1"/>
          <p:cNvGrpSpPr/>
          <p:nvPr/>
        </p:nvGrpSpPr>
        <p:grpSpPr>
          <a:xfrm>
            <a:off x="512118" y="1674186"/>
            <a:ext cx="4804971" cy="4988024"/>
            <a:chOff x="512118" y="1674186"/>
            <a:chExt cx="4804971" cy="4988024"/>
          </a:xfrm>
        </p:grpSpPr>
        <p:pic>
          <p:nvPicPr>
            <p:cNvPr id="4" name="Picture 3"/>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12118" y="1674186"/>
              <a:ext cx="4804971" cy="498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26780" y="1674186"/>
              <a:ext cx="1512168"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89102" y="1854201"/>
            <a:ext cx="2596073" cy="253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66154" y="1441450"/>
            <a:ext cx="888703" cy="86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51722" y="4745413"/>
            <a:ext cx="3792278" cy="1754326"/>
          </a:xfrm>
          <a:prstGeom prst="rect">
            <a:avLst/>
          </a:prstGeom>
        </p:spPr>
        <p:txBody>
          <a:bodyPr wrap="square">
            <a:spAutoFit/>
          </a:bodyPr>
          <a:lstStyle/>
          <a:p>
            <a:r>
              <a:rPr lang="en-US" sz="1200" b="1" dirty="0"/>
              <a:t>D01 : </a:t>
            </a:r>
            <a:r>
              <a:rPr lang="en-GB" sz="1200" dirty="0"/>
              <a:t>ESS-0055303 (5ton), ESS-0055308 (7.5ton), ESS-0055305 (30ton)</a:t>
            </a:r>
            <a:endParaRPr lang="sv-SE" sz="1200" dirty="0"/>
          </a:p>
          <a:p>
            <a:r>
              <a:rPr lang="en-US" sz="1200" b="1" dirty="0"/>
              <a:t>D03 : </a:t>
            </a:r>
            <a:r>
              <a:rPr lang="en-GB" sz="1200" dirty="0"/>
              <a:t>ESS-0055307 (5ton), ESS-0055304 (7.5ton), ESS-0055306 (30ton)</a:t>
            </a:r>
            <a:endParaRPr lang="sv-SE" sz="1200" dirty="0"/>
          </a:p>
          <a:p>
            <a:r>
              <a:rPr lang="en-US" sz="1200" b="1" dirty="0"/>
              <a:t>E01 : </a:t>
            </a:r>
            <a:r>
              <a:rPr lang="en-GB" sz="1200" dirty="0"/>
              <a:t>ESS-0052338 (10ton)</a:t>
            </a:r>
            <a:endParaRPr lang="sv-SE" sz="1200" dirty="0"/>
          </a:p>
          <a:p>
            <a:r>
              <a:rPr lang="en-US" sz="1200" b="1" dirty="0"/>
              <a:t>E02 : </a:t>
            </a:r>
            <a:r>
              <a:rPr lang="en-GB" sz="1200" dirty="0"/>
              <a:t>ESS-0052339 (5ton)</a:t>
            </a:r>
            <a:endParaRPr lang="sv-SE" sz="1200" dirty="0"/>
          </a:p>
          <a:p>
            <a:r>
              <a:rPr lang="en-US" sz="1200" b="1" dirty="0"/>
              <a:t>E03, E04: </a:t>
            </a:r>
            <a:r>
              <a:rPr lang="en-GB" sz="1200" dirty="0"/>
              <a:t>ESS-0048477 (5/15 ton</a:t>
            </a:r>
            <a:r>
              <a:rPr lang="en-GB" sz="1200" dirty="0" smtClean="0"/>
              <a:t>)</a:t>
            </a:r>
          </a:p>
          <a:p>
            <a:r>
              <a:rPr lang="en-GB" sz="1200" b="1" dirty="0" smtClean="0"/>
              <a:t>Mobile crane </a:t>
            </a:r>
            <a:r>
              <a:rPr lang="en-GB" sz="1200" dirty="0"/>
              <a:t>(preliminary): </a:t>
            </a:r>
            <a:r>
              <a:rPr lang="en-GB" sz="1200" dirty="0">
                <a:hlinkClick r:id="rId6"/>
              </a:rPr>
              <a:t>https://</a:t>
            </a:r>
            <a:r>
              <a:rPr lang="en-GB" sz="1200" dirty="0" smtClean="0">
                <a:hlinkClick r:id="rId6"/>
              </a:rPr>
              <a:t>ess-ics.atlassian.net/wiki/display/SPD/Mobile+Cranes+in+E02</a:t>
            </a:r>
            <a:r>
              <a:rPr lang="en-GB" sz="1200" dirty="0" smtClean="0"/>
              <a:t> </a:t>
            </a:r>
            <a:endParaRPr lang="sv-SE" sz="1200" dirty="0"/>
          </a:p>
        </p:txBody>
      </p:sp>
      <p:sp>
        <p:nvSpPr>
          <p:cNvPr id="8" name="TextBox 7"/>
          <p:cNvSpPr txBox="1"/>
          <p:nvPr/>
        </p:nvSpPr>
        <p:spPr>
          <a:xfrm>
            <a:off x="3579627" y="2254103"/>
            <a:ext cx="1928037" cy="784830"/>
          </a:xfrm>
          <a:prstGeom prst="rect">
            <a:avLst/>
          </a:prstGeom>
          <a:noFill/>
        </p:spPr>
        <p:txBody>
          <a:bodyPr wrap="square" rtlCol="0">
            <a:spAutoFit/>
          </a:bodyPr>
          <a:lstStyle/>
          <a:p>
            <a:r>
              <a:rPr lang="sv-SE" sz="1500" dirty="0" smtClean="0"/>
              <a:t>There will be mobile gantry cranes in E02 with 10ton capacity</a:t>
            </a:r>
            <a:endParaRPr lang="sv-SE" sz="1500" dirty="0"/>
          </a:p>
        </p:txBody>
      </p:sp>
    </p:spTree>
    <p:extLst>
      <p:ext uri="{BB962C8B-B14F-4D97-AF65-F5344CB8AC3E}">
        <p14:creationId xmlns:p14="http://schemas.microsoft.com/office/powerpoint/2010/main" val="1213422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9. </a:t>
            </a:r>
            <a:r>
              <a:rPr lang="sv-SE" dirty="0"/>
              <a:t>Cranes </a:t>
            </a:r>
          </a:p>
        </p:txBody>
      </p:sp>
      <p:pic>
        <p:nvPicPr>
          <p:cNvPr id="4" name="Picture 3"/>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59582" y="1823616"/>
            <a:ext cx="3672408" cy="314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5566" y="5280000"/>
            <a:ext cx="4403742" cy="79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5" cstate="screen">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506938" y="1823616"/>
            <a:ext cx="2600537" cy="2628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866978" y="5171988"/>
            <a:ext cx="2272771" cy="55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866978" y="4595924"/>
            <a:ext cx="2327355" cy="587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091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9. Jib cranes for sample area </a:t>
            </a:r>
            <a:endParaRPr lang="sv-SE"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64273" y="1772094"/>
            <a:ext cx="3061160" cy="378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98699" y="5656521"/>
            <a:ext cx="2480930" cy="369332"/>
          </a:xfrm>
          <a:prstGeom prst="rect">
            <a:avLst/>
          </a:prstGeom>
          <a:noFill/>
        </p:spPr>
        <p:txBody>
          <a:bodyPr wrap="square" rtlCol="0">
            <a:spAutoFit/>
          </a:bodyPr>
          <a:lstStyle/>
          <a:p>
            <a:pPr algn="ctr"/>
            <a:r>
              <a:rPr lang="sv-SE" b="1" dirty="0" smtClean="0"/>
              <a:t>LoKi Crane</a:t>
            </a:r>
            <a:endParaRPr lang="sv-SE" b="1" dirty="0"/>
          </a:p>
        </p:txBody>
      </p:sp>
      <p:sp>
        <p:nvSpPr>
          <p:cNvPr id="10" name="Content Placeholder 2"/>
          <p:cNvSpPr txBox="1">
            <a:spLocks/>
          </p:cNvSpPr>
          <p:nvPr/>
        </p:nvSpPr>
        <p:spPr>
          <a:xfrm>
            <a:off x="4912243" y="3156714"/>
            <a:ext cx="3629983" cy="1148438"/>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b="1" dirty="0" smtClean="0">
                <a:solidFill>
                  <a:srgbClr val="7030A0"/>
                </a:solidFill>
              </a:rPr>
              <a:t>CF has approved the mounting of the Lo-Ki Crane to D03 floor.</a:t>
            </a:r>
          </a:p>
          <a:p>
            <a:pPr marL="0" indent="0">
              <a:buNone/>
            </a:pPr>
            <a:endParaRPr lang="sv-SE" dirty="0" smtClean="0">
              <a:solidFill>
                <a:srgbClr val="7030A0"/>
              </a:solidFill>
            </a:endParaRPr>
          </a:p>
          <a:p>
            <a:pPr marL="0" indent="0">
              <a:buNone/>
            </a:pPr>
            <a:r>
              <a:rPr lang="sv-SE" dirty="0" smtClean="0">
                <a:solidFill>
                  <a:srgbClr val="7030A0"/>
                </a:solidFill>
              </a:rPr>
              <a:t>Arm length: 7m</a:t>
            </a:r>
          </a:p>
          <a:p>
            <a:pPr marL="0" indent="0">
              <a:buNone/>
            </a:pPr>
            <a:r>
              <a:rPr lang="sv-SE" dirty="0" smtClean="0">
                <a:solidFill>
                  <a:srgbClr val="7030A0"/>
                </a:solidFill>
              </a:rPr>
              <a:t>Capacity: 1500kg.</a:t>
            </a:r>
            <a:endParaRPr lang="sv-SE" dirty="0">
              <a:solidFill>
                <a:srgbClr val="7030A0"/>
              </a:solidFill>
            </a:endParaRPr>
          </a:p>
          <a:p>
            <a:pPr>
              <a:buFontTx/>
              <a:buChar char="-"/>
            </a:pPr>
            <a:endParaRPr lang="sv-SE" dirty="0" smtClean="0">
              <a:solidFill>
                <a:schemeClr val="accent4"/>
              </a:solidFill>
            </a:endParaRPr>
          </a:p>
          <a:p>
            <a:endParaRPr lang="sv-SE" dirty="0"/>
          </a:p>
        </p:txBody>
      </p:sp>
    </p:spTree>
    <p:extLst>
      <p:ext uri="{BB962C8B-B14F-4D97-AF65-F5344CB8AC3E}">
        <p14:creationId xmlns:p14="http://schemas.microsoft.com/office/powerpoint/2010/main" val="194450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0366" y="1678074"/>
            <a:ext cx="4896634" cy="492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sv-SE" dirty="0" smtClean="0"/>
              <a:t>9. Considerations for logistics inside the halls</a:t>
            </a:r>
            <a:endParaRPr lang="sv-SE" dirty="0"/>
          </a:p>
        </p:txBody>
      </p:sp>
      <p:sp>
        <p:nvSpPr>
          <p:cNvPr id="2" name="Rectangle 1"/>
          <p:cNvSpPr/>
          <p:nvPr/>
        </p:nvSpPr>
        <p:spPr>
          <a:xfrm>
            <a:off x="5387163" y="2593163"/>
            <a:ext cx="3324446" cy="2893100"/>
          </a:xfrm>
          <a:prstGeom prst="rect">
            <a:avLst/>
          </a:prstGeom>
        </p:spPr>
        <p:txBody>
          <a:bodyPr wrap="square">
            <a:spAutoFit/>
          </a:bodyPr>
          <a:lstStyle/>
          <a:p>
            <a:r>
              <a:rPr lang="en-US" sz="1400" b="1" dirty="0" smtClean="0"/>
              <a:t>General logistics: </a:t>
            </a:r>
            <a:r>
              <a:rPr lang="en-US" sz="1400" dirty="0" smtClean="0"/>
              <a:t>planning of logistics has started, comments are welcome: </a:t>
            </a:r>
          </a:p>
          <a:p>
            <a:r>
              <a:rPr lang="en-US" sz="1400" dirty="0">
                <a:hlinkClick r:id="rId3"/>
              </a:rPr>
              <a:t>https://</a:t>
            </a:r>
            <a:r>
              <a:rPr lang="en-US" sz="1400" dirty="0" smtClean="0">
                <a:hlinkClick r:id="rId3"/>
              </a:rPr>
              <a:t>ess-ics.atlassian.net/wiki/display/SPD/Logistics+in+D01%2C+D03%2C+E01%2C+E02</a:t>
            </a:r>
            <a:r>
              <a:rPr lang="en-US" sz="1400" dirty="0" smtClean="0"/>
              <a:t> </a:t>
            </a:r>
          </a:p>
          <a:p>
            <a:endParaRPr lang="en-US" sz="1400" dirty="0" smtClean="0"/>
          </a:p>
          <a:p>
            <a:r>
              <a:rPr lang="en-US" sz="1400" b="1" dirty="0" smtClean="0"/>
              <a:t>Crane logistics: </a:t>
            </a:r>
            <a:r>
              <a:rPr lang="en-US" sz="1400" dirty="0" smtClean="0"/>
              <a:t>Not analyzed in detail</a:t>
            </a:r>
          </a:p>
          <a:p>
            <a:endParaRPr lang="en-US" sz="1400" dirty="0"/>
          </a:p>
          <a:p>
            <a:r>
              <a:rPr lang="en-US" sz="1400" b="1" dirty="0"/>
              <a:t>Shielding logistics</a:t>
            </a:r>
            <a:r>
              <a:rPr lang="en-US" sz="1400" b="1" dirty="0" smtClean="0"/>
              <a:t>: </a:t>
            </a:r>
            <a:r>
              <a:rPr lang="en-US" sz="1400" dirty="0"/>
              <a:t>Not analyzed in detail</a:t>
            </a:r>
          </a:p>
          <a:p>
            <a:endParaRPr lang="en-US" sz="1400" dirty="0" smtClean="0"/>
          </a:p>
          <a:p>
            <a:r>
              <a:rPr lang="en-US" sz="1400" b="1" dirty="0" smtClean="0"/>
              <a:t>Logistics for vehicle and personal traffic: </a:t>
            </a:r>
            <a:r>
              <a:rPr lang="en-US" sz="1400" dirty="0" smtClean="0"/>
              <a:t> </a:t>
            </a:r>
            <a:r>
              <a:rPr lang="en-US" sz="1400" dirty="0"/>
              <a:t>Not analyzed in </a:t>
            </a:r>
            <a:r>
              <a:rPr lang="en-US" sz="1400" dirty="0" smtClean="0"/>
              <a:t>detail (,</a:t>
            </a:r>
            <a:r>
              <a:rPr lang="en-US" sz="1400" b="1" dirty="0" smtClean="0"/>
              <a:t>but)</a:t>
            </a:r>
            <a:endParaRPr lang="en-US" sz="1400" dirty="0" smtClean="0"/>
          </a:p>
          <a:p>
            <a:endParaRPr lang="en-US" sz="1400" dirty="0"/>
          </a:p>
        </p:txBody>
      </p:sp>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926956" y="1580640"/>
            <a:ext cx="1316555" cy="1730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722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9. Considerations for logistics inside the halls</a:t>
            </a:r>
            <a:endParaRPr lang="sv-SE" dirty="0"/>
          </a:p>
        </p:txBody>
      </p:sp>
      <p:sp>
        <p:nvSpPr>
          <p:cNvPr id="2" name="Rectangle 1"/>
          <p:cNvSpPr/>
          <p:nvPr/>
        </p:nvSpPr>
        <p:spPr>
          <a:xfrm>
            <a:off x="793898" y="1473200"/>
            <a:ext cx="7651602" cy="5478422"/>
          </a:xfrm>
          <a:prstGeom prst="rect">
            <a:avLst/>
          </a:prstGeom>
        </p:spPr>
        <p:txBody>
          <a:bodyPr wrap="square">
            <a:spAutoFit/>
          </a:bodyPr>
          <a:lstStyle/>
          <a:p>
            <a:r>
              <a:rPr lang="en-US" sz="1400" b="1" dirty="0" smtClean="0"/>
              <a:t>Considerations for free </a:t>
            </a:r>
            <a:r>
              <a:rPr lang="en-US" sz="1400" b="1" dirty="0"/>
              <a:t>path between the instruments and the building </a:t>
            </a:r>
            <a:r>
              <a:rPr lang="en-US" sz="1400" b="1" dirty="0" smtClean="0"/>
              <a:t>wall </a:t>
            </a:r>
            <a:endParaRPr lang="en-US" sz="1400" b="1" dirty="0"/>
          </a:p>
          <a:p>
            <a:endParaRPr lang="en-US" sz="1400" dirty="0" smtClean="0"/>
          </a:p>
          <a:p>
            <a:r>
              <a:rPr lang="en-US" sz="1400" dirty="0" smtClean="0"/>
              <a:t>Fire Safety path width: 0.9m</a:t>
            </a:r>
          </a:p>
          <a:p>
            <a:r>
              <a:rPr lang="en-US" sz="1400" dirty="0" smtClean="0"/>
              <a:t>Size of vehicles: Truck (not oversized): 2.55m, 10 Ton forklift: 2.25 m.</a:t>
            </a:r>
          </a:p>
          <a:p>
            <a:r>
              <a:rPr lang="en-US" sz="1400" dirty="0" smtClean="0"/>
              <a:t>Trucks will have dedicated loading areas at the bay doors. From these spots the goods will be transferred by forklifts or cranes.</a:t>
            </a:r>
            <a:br>
              <a:rPr lang="en-US" sz="1400" dirty="0" smtClean="0"/>
            </a:br>
            <a:endParaRPr lang="en-US" sz="1400" dirty="0" smtClean="0"/>
          </a:p>
          <a:p>
            <a:r>
              <a:rPr lang="en-US" sz="1400" dirty="0" smtClean="0"/>
              <a:t>Number and size of lanes (Free path rules)</a:t>
            </a:r>
          </a:p>
          <a:p>
            <a:pPr lvl="1"/>
            <a:r>
              <a:rPr lang="en-US" sz="1400" dirty="0" smtClean="0"/>
              <a:t>Strategy: Every instrument sample area has to be accessible by a 10Ton forklift with a maximum distance of 2m.</a:t>
            </a:r>
          </a:p>
          <a:p>
            <a:pPr lvl="1"/>
            <a:r>
              <a:rPr lang="en-US" sz="1400" dirty="0" smtClean="0"/>
              <a:t>There should be a possibility at every 60m where forklifts are able to overtake each other with proper visibility conditions. (Minimum width: 2.3m+2.3m+0.9m=5.5m, minimum length: 3x5.5m=16.5m).</a:t>
            </a:r>
          </a:p>
          <a:p>
            <a:pPr lvl="1"/>
            <a:r>
              <a:rPr lang="en-US" sz="1400" dirty="0" smtClean="0"/>
              <a:t>There should be a possibility at every 60m where forklifts can turn around /Right Angle Stacking Aisle/: </a:t>
            </a:r>
            <a:r>
              <a:rPr lang="en-US" sz="1400" b="1" dirty="0" smtClean="0">
                <a:solidFill>
                  <a:srgbClr val="FF0000"/>
                </a:solidFill>
              </a:rPr>
              <a:t>width: 6.5m, length: 5m</a:t>
            </a:r>
            <a:r>
              <a:rPr lang="en-US" sz="1400" dirty="0" smtClean="0"/>
              <a:t>.</a:t>
            </a:r>
          </a:p>
          <a:p>
            <a:pPr lvl="1"/>
            <a:r>
              <a:rPr lang="en-US" sz="1400" dirty="0" smtClean="0"/>
              <a:t>One lane passages are possible between this places with a width of the maximum object size (see 4.): </a:t>
            </a:r>
            <a:r>
              <a:rPr lang="en-US" sz="1400" b="1" dirty="0" smtClean="0">
                <a:solidFill>
                  <a:srgbClr val="FF0000"/>
                </a:solidFill>
              </a:rPr>
              <a:t>3.6m</a:t>
            </a:r>
            <a:r>
              <a:rPr lang="en-US" sz="1400" dirty="0" smtClean="0"/>
              <a:t>.</a:t>
            </a:r>
          </a:p>
          <a:p>
            <a:pPr lvl="1"/>
            <a:r>
              <a:rPr lang="en-US" sz="1400" dirty="0" smtClean="0"/>
              <a:t>There is an option for narrow passage if both side of the place can be approached by a forklift with a 3.6m wide object, or if it is a dead-end. The width of the passage should be the width of a forklift plus 0.4m (</a:t>
            </a:r>
            <a:r>
              <a:rPr lang="en-US" sz="1400" b="1" dirty="0" smtClean="0">
                <a:solidFill>
                  <a:srgbClr val="FF0000"/>
                </a:solidFill>
              </a:rPr>
              <a:t>2.7m</a:t>
            </a:r>
            <a:r>
              <a:rPr lang="en-US" sz="1400" dirty="0" smtClean="0"/>
              <a:t>). If there is a necessity for changing direction after the narrow passage (e.g.: corner of the building) the forklift should be able to turn safely: Length (loaded) 6m, Turning radius(outside): 3.9m.</a:t>
            </a:r>
          </a:p>
          <a:p>
            <a:pPr lvl="1"/>
            <a:r>
              <a:rPr lang="en-US" sz="1400" dirty="0" smtClean="0"/>
              <a:t>In case of the above-mentioned options the possible maneuvers has to be considered.</a:t>
            </a:r>
          </a:p>
          <a:p>
            <a:r>
              <a:rPr lang="en-US" sz="1400" dirty="0" smtClean="0"/>
              <a:t>Maximum width of transported objects: door width-0.1m=3.6m</a:t>
            </a:r>
          </a:p>
          <a:p>
            <a:r>
              <a:rPr lang="en-US" sz="1400" dirty="0" smtClean="0"/>
              <a:t>Landing and transfer spots has to be also considered</a:t>
            </a:r>
            <a:endParaRPr lang="en-US" sz="1400" dirty="0"/>
          </a:p>
        </p:txBody>
      </p:sp>
    </p:spTree>
    <p:extLst>
      <p:ext uri="{BB962C8B-B14F-4D97-AF65-F5344CB8AC3E}">
        <p14:creationId xmlns:p14="http://schemas.microsoft.com/office/powerpoint/2010/main" val="660886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Halls and labs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grpSp>
        <p:nvGrpSpPr>
          <p:cNvPr id="15" name="Group 14"/>
          <p:cNvGrpSpPr>
            <a:grpSpLocks noChangeAspect="1"/>
          </p:cNvGrpSpPr>
          <p:nvPr/>
        </p:nvGrpSpPr>
        <p:grpSpPr>
          <a:xfrm>
            <a:off x="4154842" y="1596345"/>
            <a:ext cx="4928361" cy="4958797"/>
            <a:chOff x="6853" y="843881"/>
            <a:chExt cx="5861291" cy="5897487"/>
          </a:xfrm>
        </p:grpSpPr>
        <p:pic>
          <p:nvPicPr>
            <p:cNvPr id="6" name="Picture 5" descr="IKON layo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 y="843881"/>
              <a:ext cx="5861291" cy="5897487"/>
            </a:xfrm>
            <a:prstGeom prst="rect">
              <a:avLst/>
            </a:prstGeom>
          </p:spPr>
        </p:pic>
        <p:grpSp>
          <p:nvGrpSpPr>
            <p:cNvPr id="7" name="Group 6"/>
            <p:cNvGrpSpPr/>
            <p:nvPr/>
          </p:nvGrpSpPr>
          <p:grpSpPr>
            <a:xfrm>
              <a:off x="2323762" y="3879183"/>
              <a:ext cx="1692120" cy="234000"/>
              <a:chOff x="5616000" y="3933056"/>
              <a:chExt cx="1620296" cy="310310"/>
            </a:xfrm>
          </p:grpSpPr>
          <p:cxnSp>
            <p:nvCxnSpPr>
              <p:cNvPr id="8" name="Straight Connector 7"/>
              <p:cNvCxnSpPr/>
              <p:nvPr/>
            </p:nvCxnSpPr>
            <p:spPr>
              <a:xfrm flipH="1">
                <a:off x="5616000" y="3933056"/>
                <a:ext cx="1584176" cy="0"/>
              </a:xfrm>
              <a:prstGeom prst="line">
                <a:avLst/>
              </a:prstGeom>
              <a:ln>
                <a:solidFill>
                  <a:srgbClr val="3399CC"/>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634000" y="3946278"/>
                <a:ext cx="1602296" cy="2970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464962" y="5013176"/>
              <a:ext cx="518088" cy="361082"/>
              <a:chOff x="6635750" y="4941168"/>
              <a:chExt cx="518088" cy="361082"/>
            </a:xfrm>
          </p:grpSpPr>
          <p:cxnSp>
            <p:nvCxnSpPr>
              <p:cNvPr id="11" name="Straight Connector 10"/>
              <p:cNvCxnSpPr/>
              <p:nvPr/>
            </p:nvCxnSpPr>
            <p:spPr>
              <a:xfrm rot="120000">
                <a:off x="7146000" y="5026467"/>
                <a:ext cx="7838" cy="274687"/>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6635750" y="4941168"/>
                <a:ext cx="514350" cy="361082"/>
                <a:chOff x="6635750" y="4941168"/>
                <a:chExt cx="514350" cy="361082"/>
              </a:xfrm>
            </p:grpSpPr>
            <p:sp>
              <p:nvSpPr>
                <p:cNvPr id="13" name="Freeform 12"/>
                <p:cNvSpPr/>
                <p:nvPr/>
              </p:nvSpPr>
              <p:spPr>
                <a:xfrm>
                  <a:off x="6635750" y="5006975"/>
                  <a:ext cx="514350" cy="295275"/>
                </a:xfrm>
                <a:custGeom>
                  <a:avLst/>
                  <a:gdLst>
                    <a:gd name="connsiteX0" fmla="*/ 0 w 514350"/>
                    <a:gd name="connsiteY0" fmla="*/ 0 h 295275"/>
                    <a:gd name="connsiteX1" fmla="*/ 193675 w 514350"/>
                    <a:gd name="connsiteY1" fmla="*/ 241300 h 295275"/>
                    <a:gd name="connsiteX2" fmla="*/ 514350 w 514350"/>
                    <a:gd name="connsiteY2" fmla="*/ 295275 h 295275"/>
                  </a:gdLst>
                  <a:ahLst/>
                  <a:cxnLst>
                    <a:cxn ang="0">
                      <a:pos x="connsiteX0" y="connsiteY0"/>
                    </a:cxn>
                    <a:cxn ang="0">
                      <a:pos x="connsiteX1" y="connsiteY1"/>
                    </a:cxn>
                    <a:cxn ang="0">
                      <a:pos x="connsiteX2" y="connsiteY2"/>
                    </a:cxn>
                  </a:cxnLst>
                  <a:rect l="l" t="t" r="r" b="b"/>
                  <a:pathLst>
                    <a:path w="514350" h="295275">
                      <a:moveTo>
                        <a:pt x="0" y="0"/>
                      </a:moveTo>
                      <a:cubicBezTo>
                        <a:pt x="53975" y="96044"/>
                        <a:pt x="107950" y="192088"/>
                        <a:pt x="193675" y="241300"/>
                      </a:cubicBezTo>
                      <a:cubicBezTo>
                        <a:pt x="279400" y="290512"/>
                        <a:pt x="396875" y="292893"/>
                        <a:pt x="514350" y="295275"/>
                      </a:cubicBezTo>
                    </a:path>
                  </a:pathLst>
                </a:custGeom>
                <a:ln w="63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Connector 13"/>
                <p:cNvCxnSpPr>
                  <a:stCxn id="13" idx="0"/>
                </p:cNvCxnSpPr>
                <p:nvPr/>
              </p:nvCxnSpPr>
              <p:spPr>
                <a:xfrm flipV="1">
                  <a:off x="6635750" y="4941168"/>
                  <a:ext cx="96490" cy="65807"/>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grpSp>
      <p:pic>
        <p:nvPicPr>
          <p:cNvPr id="2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49201">
            <a:off x="7257225" y="1774652"/>
            <a:ext cx="856184" cy="86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2449723">
            <a:off x="8612578" y="1548926"/>
            <a:ext cx="333670" cy="369332"/>
          </a:xfrm>
          <a:prstGeom prst="rect">
            <a:avLst/>
          </a:prstGeom>
          <a:solidFill>
            <a:schemeClr val="bg1"/>
          </a:solidFill>
        </p:spPr>
        <p:txBody>
          <a:bodyPr wrap="none" rtlCol="0">
            <a:spAutoFit/>
          </a:bodyPr>
          <a:lstStyle/>
          <a:p>
            <a:r>
              <a:rPr lang="en-US" dirty="0" smtClean="0"/>
              <a:t>N</a:t>
            </a:r>
            <a:endParaRPr lang="en-US" dirty="0"/>
          </a:p>
        </p:txBody>
      </p:sp>
      <p:sp>
        <p:nvSpPr>
          <p:cNvPr id="16" name="Line Callout 2 15"/>
          <p:cNvSpPr/>
          <p:nvPr/>
        </p:nvSpPr>
        <p:spPr>
          <a:xfrm>
            <a:off x="3748369" y="2423968"/>
            <a:ext cx="755650" cy="285750"/>
          </a:xfrm>
          <a:prstGeom prst="borderCallout2">
            <a:avLst>
              <a:gd name="adj1" fmla="val 20972"/>
              <a:gd name="adj2" fmla="val 100528"/>
              <a:gd name="adj3" fmla="val 18750"/>
              <a:gd name="adj4" fmla="val 126371"/>
              <a:gd name="adj5" fmla="val 18793"/>
              <a:gd name="adj6" fmla="val 126657"/>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chemeClr val="tx1"/>
                  </a:solidFill>
                </a:ln>
                <a:solidFill>
                  <a:schemeClr val="tx1"/>
                </a:solidFill>
              </a:rPr>
              <a:t>E03</a:t>
            </a:r>
            <a:endParaRPr lang="en-US" dirty="0">
              <a:ln>
                <a:solidFill>
                  <a:schemeClr val="tx1"/>
                </a:solidFill>
              </a:ln>
              <a:solidFill>
                <a:schemeClr val="tx1"/>
              </a:solidFill>
            </a:endParaRPr>
          </a:p>
        </p:txBody>
      </p:sp>
      <p:sp>
        <p:nvSpPr>
          <p:cNvPr id="35" name="Line Callout 2 34"/>
          <p:cNvSpPr/>
          <p:nvPr/>
        </p:nvSpPr>
        <p:spPr>
          <a:xfrm>
            <a:off x="4298122" y="1771650"/>
            <a:ext cx="755650" cy="285750"/>
          </a:xfrm>
          <a:prstGeom prst="borderCallout2">
            <a:avLst>
              <a:gd name="adj1" fmla="val 20972"/>
              <a:gd name="adj2" fmla="val 100528"/>
              <a:gd name="adj3" fmla="val 18750"/>
              <a:gd name="adj4" fmla="val 126371"/>
              <a:gd name="adj5" fmla="val 99167"/>
              <a:gd name="adj6" fmla="val 165991"/>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chemeClr val="tx1"/>
                  </a:solidFill>
                </a:ln>
                <a:solidFill>
                  <a:schemeClr val="tx1"/>
                </a:solidFill>
              </a:rPr>
              <a:t>E04</a:t>
            </a:r>
            <a:endParaRPr lang="en-US" dirty="0">
              <a:ln>
                <a:solidFill>
                  <a:schemeClr val="tx1"/>
                </a:solidFill>
              </a:ln>
              <a:solidFill>
                <a:schemeClr val="tx1"/>
              </a:solidFill>
            </a:endParaRPr>
          </a:p>
        </p:txBody>
      </p:sp>
      <p:sp>
        <p:nvSpPr>
          <p:cNvPr id="40" name="Line Callout 2 39"/>
          <p:cNvSpPr/>
          <p:nvPr/>
        </p:nvSpPr>
        <p:spPr>
          <a:xfrm>
            <a:off x="3656905" y="3293885"/>
            <a:ext cx="755650" cy="285750"/>
          </a:xfrm>
          <a:prstGeom prst="borderCallout2">
            <a:avLst>
              <a:gd name="adj1" fmla="val 20972"/>
              <a:gd name="adj2" fmla="val 100528"/>
              <a:gd name="adj3" fmla="val 18750"/>
              <a:gd name="adj4" fmla="val 126371"/>
              <a:gd name="adj5" fmla="val 35340"/>
              <a:gd name="adj6" fmla="val 140960"/>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chemeClr val="tx1"/>
                  </a:solidFill>
                </a:ln>
                <a:solidFill>
                  <a:schemeClr val="tx1"/>
                </a:solidFill>
              </a:rPr>
              <a:t>E01</a:t>
            </a:r>
            <a:endParaRPr lang="en-US" dirty="0">
              <a:ln>
                <a:solidFill>
                  <a:schemeClr val="tx1"/>
                </a:solidFill>
              </a:ln>
              <a:solidFill>
                <a:schemeClr val="tx1"/>
              </a:solidFill>
            </a:endParaRPr>
          </a:p>
        </p:txBody>
      </p:sp>
      <p:sp>
        <p:nvSpPr>
          <p:cNvPr id="41" name="Line Callout 2 40"/>
          <p:cNvSpPr/>
          <p:nvPr/>
        </p:nvSpPr>
        <p:spPr>
          <a:xfrm>
            <a:off x="4148153" y="3935250"/>
            <a:ext cx="755650" cy="285750"/>
          </a:xfrm>
          <a:prstGeom prst="borderCallout2">
            <a:avLst>
              <a:gd name="adj1" fmla="val 20972"/>
              <a:gd name="adj2" fmla="val 100528"/>
              <a:gd name="adj3" fmla="val 18750"/>
              <a:gd name="adj4" fmla="val 126371"/>
              <a:gd name="adj5" fmla="val -74642"/>
              <a:gd name="adj6" fmla="val 165276"/>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chemeClr val="tx1"/>
                  </a:solidFill>
                </a:ln>
                <a:solidFill>
                  <a:schemeClr val="tx1"/>
                </a:solidFill>
              </a:rPr>
              <a:t>E02</a:t>
            </a:r>
            <a:endParaRPr lang="en-US" dirty="0">
              <a:ln>
                <a:solidFill>
                  <a:schemeClr val="tx1"/>
                </a:solidFill>
              </a:ln>
              <a:solidFill>
                <a:schemeClr val="tx1"/>
              </a:solidFill>
            </a:endParaRPr>
          </a:p>
        </p:txBody>
      </p:sp>
      <p:sp>
        <p:nvSpPr>
          <p:cNvPr id="42" name="Line Callout 2 41"/>
          <p:cNvSpPr/>
          <p:nvPr/>
        </p:nvSpPr>
        <p:spPr>
          <a:xfrm>
            <a:off x="7766993" y="3189076"/>
            <a:ext cx="755650" cy="285750"/>
          </a:xfrm>
          <a:prstGeom prst="borderCallout2">
            <a:avLst>
              <a:gd name="adj1" fmla="val 16527"/>
              <a:gd name="adj2" fmla="val 528"/>
              <a:gd name="adj3" fmla="val 16528"/>
              <a:gd name="adj4" fmla="val -25730"/>
              <a:gd name="adj5" fmla="val 336226"/>
              <a:gd name="adj6" fmla="val -57110"/>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solidFill>
                    <a:schemeClr val="tx1"/>
                  </a:solidFill>
                </a:ln>
                <a:solidFill>
                  <a:schemeClr val="tx1"/>
                </a:solidFill>
              </a:rPr>
              <a:t>D</a:t>
            </a:r>
            <a:r>
              <a:rPr lang="en-US" dirty="0" smtClean="0">
                <a:ln>
                  <a:solidFill>
                    <a:schemeClr val="tx1"/>
                  </a:solidFill>
                </a:ln>
                <a:solidFill>
                  <a:schemeClr val="tx1"/>
                </a:solidFill>
              </a:rPr>
              <a:t>03</a:t>
            </a:r>
            <a:endParaRPr lang="en-US" dirty="0">
              <a:ln>
                <a:solidFill>
                  <a:schemeClr val="tx1"/>
                </a:solidFill>
              </a:ln>
              <a:solidFill>
                <a:schemeClr val="tx1"/>
              </a:solidFill>
            </a:endParaRPr>
          </a:p>
        </p:txBody>
      </p:sp>
      <p:sp>
        <p:nvSpPr>
          <p:cNvPr id="44" name="Line Callout 2 43"/>
          <p:cNvSpPr/>
          <p:nvPr/>
        </p:nvSpPr>
        <p:spPr>
          <a:xfrm>
            <a:off x="4462956" y="4526465"/>
            <a:ext cx="755650" cy="285750"/>
          </a:xfrm>
          <a:prstGeom prst="borderCallout2">
            <a:avLst>
              <a:gd name="adj1" fmla="val 20972"/>
              <a:gd name="adj2" fmla="val 100528"/>
              <a:gd name="adj3" fmla="val 18750"/>
              <a:gd name="adj4" fmla="val 126371"/>
              <a:gd name="adj5" fmla="val 68436"/>
              <a:gd name="adj6" fmla="val 150794"/>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solidFill>
                    <a:schemeClr val="tx1"/>
                  </a:solidFill>
                </a:ln>
                <a:solidFill>
                  <a:schemeClr val="tx1"/>
                </a:solidFill>
              </a:rPr>
              <a:t>D</a:t>
            </a:r>
            <a:r>
              <a:rPr lang="en-US" dirty="0" smtClean="0">
                <a:ln>
                  <a:solidFill>
                    <a:schemeClr val="tx1"/>
                  </a:solidFill>
                </a:ln>
                <a:solidFill>
                  <a:schemeClr val="tx1"/>
                </a:solidFill>
              </a:rPr>
              <a:t>01</a:t>
            </a:r>
            <a:endParaRPr lang="en-US" dirty="0">
              <a:ln>
                <a:solidFill>
                  <a:schemeClr val="tx1"/>
                </a:solidFill>
              </a:ln>
              <a:solidFill>
                <a:schemeClr val="tx1"/>
              </a:solidFill>
            </a:endParaRPr>
          </a:p>
        </p:txBody>
      </p:sp>
      <p:sp>
        <p:nvSpPr>
          <p:cNvPr id="45" name="Line Callout 2 44"/>
          <p:cNvSpPr/>
          <p:nvPr/>
        </p:nvSpPr>
        <p:spPr>
          <a:xfrm>
            <a:off x="5117406" y="6259609"/>
            <a:ext cx="755650" cy="285750"/>
          </a:xfrm>
          <a:prstGeom prst="borderCallout2">
            <a:avLst>
              <a:gd name="adj1" fmla="val 20972"/>
              <a:gd name="adj2" fmla="val 100528"/>
              <a:gd name="adj3" fmla="val 18750"/>
              <a:gd name="adj4" fmla="val 126371"/>
              <a:gd name="adj5" fmla="val -81213"/>
              <a:gd name="adj6" fmla="val 166242"/>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chemeClr val="tx1"/>
                  </a:solidFill>
                </a:ln>
                <a:solidFill>
                  <a:schemeClr val="tx1"/>
                </a:solidFill>
              </a:rPr>
              <a:t>D02</a:t>
            </a:r>
            <a:endParaRPr lang="en-US" dirty="0">
              <a:ln>
                <a:solidFill>
                  <a:schemeClr val="tx1"/>
                </a:solidFill>
              </a:ln>
              <a:solidFill>
                <a:schemeClr val="tx1"/>
              </a:solidFill>
            </a:endParaRPr>
          </a:p>
        </p:txBody>
      </p:sp>
      <p:sp>
        <p:nvSpPr>
          <p:cNvPr id="46" name="Line Callout 2 45"/>
          <p:cNvSpPr/>
          <p:nvPr/>
        </p:nvSpPr>
        <p:spPr>
          <a:xfrm>
            <a:off x="7962906" y="3617976"/>
            <a:ext cx="755650" cy="285750"/>
          </a:xfrm>
          <a:prstGeom prst="borderCallout2">
            <a:avLst>
              <a:gd name="adj1" fmla="val 96901"/>
              <a:gd name="adj2" fmla="val 63999"/>
              <a:gd name="adj3" fmla="val 140564"/>
              <a:gd name="adj4" fmla="val 78899"/>
              <a:gd name="adj5" fmla="val 180580"/>
              <a:gd name="adj6" fmla="val 90412"/>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chemeClr val="tx1"/>
                  </a:solidFill>
                </a:ln>
                <a:solidFill>
                  <a:schemeClr val="tx1"/>
                </a:solidFill>
              </a:rPr>
              <a:t>D04</a:t>
            </a:r>
            <a:endParaRPr lang="en-US" dirty="0">
              <a:ln>
                <a:solidFill>
                  <a:schemeClr val="tx1"/>
                </a:solidFill>
              </a:ln>
              <a:solidFill>
                <a:schemeClr val="tx1"/>
              </a:solidFill>
            </a:endParaRPr>
          </a:p>
        </p:txBody>
      </p:sp>
      <p:sp>
        <p:nvSpPr>
          <p:cNvPr id="48" name="Line Callout 2 47"/>
          <p:cNvSpPr/>
          <p:nvPr/>
        </p:nvSpPr>
        <p:spPr>
          <a:xfrm>
            <a:off x="4524224" y="5271374"/>
            <a:ext cx="755650" cy="285750"/>
          </a:xfrm>
          <a:prstGeom prst="borderCallout2">
            <a:avLst>
              <a:gd name="adj1" fmla="val 20972"/>
              <a:gd name="adj2" fmla="val 100528"/>
              <a:gd name="adj3" fmla="val 18750"/>
              <a:gd name="adj4" fmla="val 126371"/>
              <a:gd name="adj5" fmla="val 99167"/>
              <a:gd name="adj6" fmla="val 165991"/>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chemeClr val="tx1"/>
                  </a:solidFill>
                </a:ln>
                <a:solidFill>
                  <a:schemeClr val="tx1"/>
                </a:solidFill>
              </a:rPr>
              <a:t>D08</a:t>
            </a:r>
            <a:endParaRPr lang="en-US" dirty="0">
              <a:ln>
                <a:solidFill>
                  <a:schemeClr val="tx1"/>
                </a:solidFill>
              </a:ln>
              <a:solidFill>
                <a:schemeClr val="tx1"/>
              </a:solidFill>
            </a:endParaRPr>
          </a:p>
        </p:txBody>
      </p:sp>
      <p:sp>
        <p:nvSpPr>
          <p:cNvPr id="30" name="TextBox 29"/>
          <p:cNvSpPr txBox="1"/>
          <p:nvPr/>
        </p:nvSpPr>
        <p:spPr>
          <a:xfrm>
            <a:off x="0" y="4135781"/>
            <a:ext cx="3600000" cy="2052000"/>
          </a:xfrm>
          <a:prstGeom prst="rect">
            <a:avLst/>
          </a:prstGeom>
          <a:noFill/>
          <a:ln>
            <a:solidFill>
              <a:schemeClr val="tx1"/>
            </a:solidFill>
          </a:ln>
        </p:spPr>
        <p:txBody>
          <a:bodyPr wrap="square" numCol="2" rtlCol="0">
            <a:spAutoFit/>
          </a:bodyPr>
          <a:lstStyle/>
          <a:p>
            <a:r>
              <a:rPr lang="en-US" sz="1400" b="1" dirty="0" smtClean="0"/>
              <a:t>Hall3</a:t>
            </a:r>
            <a:endParaRPr lang="en-US" sz="1400" b="1" dirty="0"/>
          </a:p>
          <a:p>
            <a:r>
              <a:rPr lang="en-US" sz="1400" dirty="0"/>
              <a:t>W1 NMX</a:t>
            </a:r>
          </a:p>
          <a:p>
            <a:r>
              <a:rPr lang="en-US" sz="1400" dirty="0"/>
              <a:t>W2 Beer</a:t>
            </a:r>
          </a:p>
          <a:p>
            <a:r>
              <a:rPr lang="en-US" sz="1400" dirty="0"/>
              <a:t>W3 C-Spec</a:t>
            </a:r>
          </a:p>
          <a:p>
            <a:r>
              <a:rPr lang="en-US" sz="1400" dirty="0"/>
              <a:t>W4 </a:t>
            </a:r>
            <a:r>
              <a:rPr lang="en-US" sz="1400" dirty="0" err="1"/>
              <a:t>Bifrost</a:t>
            </a:r>
            <a:endParaRPr lang="en-US" sz="1400" dirty="0"/>
          </a:p>
          <a:p>
            <a:r>
              <a:rPr lang="en-US" sz="1400" dirty="0"/>
              <a:t>W5 Miracles</a:t>
            </a:r>
          </a:p>
          <a:p>
            <a:r>
              <a:rPr lang="en-US" sz="1400" dirty="0"/>
              <a:t>W6 Magic</a:t>
            </a:r>
          </a:p>
          <a:p>
            <a:r>
              <a:rPr lang="en-US" sz="1400" dirty="0"/>
              <a:t>W7 T-Rex</a:t>
            </a:r>
          </a:p>
          <a:p>
            <a:r>
              <a:rPr lang="en-US" sz="1400" dirty="0"/>
              <a:t>W8 </a:t>
            </a:r>
            <a:r>
              <a:rPr lang="en-US" sz="1400" dirty="0" err="1" smtClean="0"/>
              <a:t>Heimdal</a:t>
            </a:r>
            <a:endParaRPr lang="en-US" sz="1400" dirty="0" smtClean="0"/>
          </a:p>
          <a:p>
            <a:r>
              <a:rPr lang="en-US" sz="1400" b="1" dirty="0"/>
              <a:t>E03</a:t>
            </a:r>
          </a:p>
          <a:p>
            <a:r>
              <a:rPr lang="en-US" sz="1400" dirty="0"/>
              <a:t>1 × Engineering</a:t>
            </a:r>
          </a:p>
          <a:p>
            <a:endParaRPr lang="en-US" sz="1400" dirty="0"/>
          </a:p>
          <a:p>
            <a:r>
              <a:rPr lang="en-US" sz="1400" b="1" dirty="0"/>
              <a:t>E04</a:t>
            </a:r>
          </a:p>
          <a:p>
            <a:r>
              <a:rPr lang="en-US" sz="1400" dirty="0"/>
              <a:t>1 × LS/SCM</a:t>
            </a:r>
          </a:p>
          <a:p>
            <a:r>
              <a:rPr lang="en-US" sz="1400" dirty="0"/>
              <a:t>1 × cold room</a:t>
            </a:r>
          </a:p>
          <a:p>
            <a:r>
              <a:rPr lang="en-US" sz="1400" dirty="0"/>
              <a:t>1 × </a:t>
            </a:r>
            <a:r>
              <a:rPr lang="en-US" sz="1400" dirty="0" smtClean="0"/>
              <a:t>instrument </a:t>
            </a:r>
            <a:r>
              <a:rPr lang="en-US" sz="1400" dirty="0"/>
              <a:t>room</a:t>
            </a:r>
          </a:p>
          <a:p>
            <a:r>
              <a:rPr lang="en-US" sz="1400" dirty="0"/>
              <a:t>1 × Basic chemistry</a:t>
            </a:r>
          </a:p>
          <a:p>
            <a:r>
              <a:rPr lang="en-US" sz="1400" dirty="0"/>
              <a:t>1 </a:t>
            </a:r>
            <a:r>
              <a:rPr lang="en-US" sz="1400" dirty="0" smtClean="0"/>
              <a:t>× </a:t>
            </a:r>
            <a:r>
              <a:rPr lang="en-US" sz="1400" dirty="0" err="1" smtClean="0"/>
              <a:t>characterisation</a:t>
            </a:r>
            <a:endParaRPr lang="en-US" sz="1400" dirty="0"/>
          </a:p>
          <a:p>
            <a:endParaRPr lang="en-US" sz="1400" dirty="0"/>
          </a:p>
        </p:txBody>
      </p:sp>
      <p:sp>
        <p:nvSpPr>
          <p:cNvPr id="31" name="TextBox 30"/>
          <p:cNvSpPr txBox="1"/>
          <p:nvPr/>
        </p:nvSpPr>
        <p:spPr>
          <a:xfrm>
            <a:off x="0" y="1471485"/>
            <a:ext cx="3600000" cy="1584000"/>
          </a:xfrm>
          <a:prstGeom prst="rect">
            <a:avLst/>
          </a:prstGeom>
          <a:noFill/>
          <a:ln>
            <a:solidFill>
              <a:schemeClr val="tx1"/>
            </a:solidFill>
          </a:ln>
        </p:spPr>
        <p:txBody>
          <a:bodyPr wrap="square" numCol="2" rtlCol="0">
            <a:spAutoFit/>
          </a:bodyPr>
          <a:lstStyle/>
          <a:p>
            <a:r>
              <a:rPr lang="en-US" sz="1400" b="1" dirty="0" smtClean="0"/>
              <a:t>Hall 1</a:t>
            </a:r>
          </a:p>
          <a:p>
            <a:r>
              <a:rPr lang="en-US" sz="1400" dirty="0" smtClean="0"/>
              <a:t>E1 </a:t>
            </a:r>
            <a:r>
              <a:rPr lang="en-US" sz="1400" dirty="0" err="1"/>
              <a:t>Estia</a:t>
            </a:r>
            <a:endParaRPr lang="en-US" sz="1400" dirty="0"/>
          </a:p>
          <a:p>
            <a:r>
              <a:rPr lang="en-US" sz="1400" dirty="0"/>
              <a:t>E7 Vespa</a:t>
            </a:r>
          </a:p>
          <a:p>
            <a:r>
              <a:rPr lang="en-US" sz="1400" dirty="0"/>
              <a:t>E8 </a:t>
            </a:r>
            <a:r>
              <a:rPr lang="en-US" sz="1400" dirty="0" err="1"/>
              <a:t>Skadi</a:t>
            </a:r>
            <a:endParaRPr lang="en-US" sz="1400" dirty="0"/>
          </a:p>
          <a:p>
            <a:r>
              <a:rPr lang="en-US" sz="1400" dirty="0"/>
              <a:t>S2 Odin</a:t>
            </a:r>
          </a:p>
          <a:p>
            <a:r>
              <a:rPr lang="en-US" sz="1400" dirty="0"/>
              <a:t>S4 Dream</a:t>
            </a:r>
          </a:p>
          <a:p>
            <a:r>
              <a:rPr lang="en-US" sz="1400" dirty="0"/>
              <a:t>S11 </a:t>
            </a:r>
            <a:r>
              <a:rPr lang="en-US" sz="1400" dirty="0" err="1" smtClean="0">
                <a:solidFill>
                  <a:srgbClr val="FF0000"/>
                </a:solidFill>
              </a:rPr>
              <a:t>Vor</a:t>
            </a:r>
            <a:endParaRPr lang="en-US" sz="1400" dirty="0"/>
          </a:p>
          <a:p>
            <a:r>
              <a:rPr lang="en-US" sz="1400" b="1" dirty="0" smtClean="0"/>
              <a:t>D07</a:t>
            </a:r>
            <a:endParaRPr lang="en-US" sz="1400" b="1" dirty="0"/>
          </a:p>
          <a:p>
            <a:r>
              <a:rPr lang="en-US" sz="1400" dirty="0"/>
              <a:t>1 × LS/SCM</a:t>
            </a:r>
          </a:p>
          <a:p>
            <a:r>
              <a:rPr lang="en-US" sz="1400" dirty="0"/>
              <a:t>1 × cold room</a:t>
            </a:r>
          </a:p>
          <a:p>
            <a:endParaRPr lang="en-US" sz="1400" dirty="0"/>
          </a:p>
          <a:p>
            <a:r>
              <a:rPr lang="en-US" sz="1400" b="1" dirty="0"/>
              <a:t>D08</a:t>
            </a:r>
          </a:p>
          <a:p>
            <a:r>
              <a:rPr lang="en-US" sz="1400" dirty="0"/>
              <a:t>1 × Basic chemistry</a:t>
            </a:r>
          </a:p>
          <a:p>
            <a:endParaRPr lang="en-US" sz="1400" dirty="0"/>
          </a:p>
        </p:txBody>
      </p:sp>
      <p:sp>
        <p:nvSpPr>
          <p:cNvPr id="32" name="TextBox 31"/>
          <p:cNvSpPr txBox="1"/>
          <p:nvPr/>
        </p:nvSpPr>
        <p:spPr>
          <a:xfrm>
            <a:off x="0" y="3121018"/>
            <a:ext cx="3600000" cy="936000"/>
          </a:xfrm>
          <a:prstGeom prst="rect">
            <a:avLst/>
          </a:prstGeom>
          <a:noFill/>
          <a:ln>
            <a:solidFill>
              <a:schemeClr val="tx1"/>
            </a:solidFill>
          </a:ln>
        </p:spPr>
        <p:txBody>
          <a:bodyPr wrap="square" numCol="2" rtlCol="0">
            <a:spAutoFit/>
          </a:bodyPr>
          <a:lstStyle/>
          <a:p>
            <a:r>
              <a:rPr lang="en-US" sz="1400" b="1" dirty="0"/>
              <a:t>Hall 2</a:t>
            </a:r>
          </a:p>
          <a:p>
            <a:r>
              <a:rPr lang="en-US" sz="1400" dirty="0"/>
              <a:t>N1 </a:t>
            </a:r>
            <a:r>
              <a:rPr lang="en-US" sz="1400" dirty="0">
                <a:solidFill>
                  <a:srgbClr val="FF0000"/>
                </a:solidFill>
              </a:rPr>
              <a:t>HR-NSE</a:t>
            </a:r>
          </a:p>
          <a:p>
            <a:r>
              <a:rPr lang="en-US" sz="1400" dirty="0"/>
              <a:t>N5 </a:t>
            </a:r>
            <a:r>
              <a:rPr lang="en-US" sz="1400" dirty="0" err="1"/>
              <a:t>Freia</a:t>
            </a:r>
            <a:endParaRPr lang="en-US" sz="1400" dirty="0"/>
          </a:p>
          <a:p>
            <a:r>
              <a:rPr lang="en-US" sz="1400" dirty="0"/>
              <a:t>N7 </a:t>
            </a:r>
            <a:r>
              <a:rPr lang="en-US" sz="1400" dirty="0" smtClean="0"/>
              <a:t>Loki</a:t>
            </a:r>
            <a:endParaRPr lang="en-US" sz="1400" dirty="0"/>
          </a:p>
          <a:p>
            <a:r>
              <a:rPr lang="en-US" sz="1400" b="1" dirty="0"/>
              <a:t>D04</a:t>
            </a:r>
          </a:p>
          <a:p>
            <a:r>
              <a:rPr lang="en-US" sz="1400" dirty="0"/>
              <a:t>1 × LS/SCM </a:t>
            </a:r>
          </a:p>
          <a:p>
            <a:r>
              <a:rPr lang="en-US" sz="1400" dirty="0"/>
              <a:t>1 × cold room</a:t>
            </a:r>
          </a:p>
          <a:p>
            <a:r>
              <a:rPr lang="en-US" sz="1400" dirty="0"/>
              <a:t>2 × instrument </a:t>
            </a:r>
            <a:r>
              <a:rPr lang="en-US" sz="1400" dirty="0" smtClean="0"/>
              <a:t>room</a:t>
            </a:r>
            <a:endParaRPr lang="en-US" sz="1400" dirty="0"/>
          </a:p>
          <a:p>
            <a:endParaRPr lang="en-US" sz="1600" dirty="0"/>
          </a:p>
        </p:txBody>
      </p:sp>
      <p:sp>
        <p:nvSpPr>
          <p:cNvPr id="34" name="TextBox 33"/>
          <p:cNvSpPr txBox="1"/>
          <p:nvPr/>
        </p:nvSpPr>
        <p:spPr>
          <a:xfrm>
            <a:off x="1948874" y="6189631"/>
            <a:ext cx="1762021" cy="369332"/>
          </a:xfrm>
          <a:prstGeom prst="rect">
            <a:avLst/>
          </a:prstGeom>
          <a:noFill/>
        </p:spPr>
        <p:txBody>
          <a:bodyPr wrap="none" rtlCol="0">
            <a:spAutoFit/>
          </a:bodyPr>
          <a:lstStyle/>
          <a:p>
            <a:r>
              <a:rPr lang="en-US" dirty="0" smtClean="0">
                <a:solidFill>
                  <a:srgbClr val="FF0000"/>
                </a:solidFill>
              </a:rPr>
              <a:t>Total = 14 + RML</a:t>
            </a:r>
            <a:endParaRPr lang="en-US" dirty="0">
              <a:solidFill>
                <a:srgbClr val="FF0000"/>
              </a:solidFill>
            </a:endParaRPr>
          </a:p>
        </p:txBody>
      </p:sp>
      <p:sp>
        <p:nvSpPr>
          <p:cNvPr id="36" name="TextBox 35"/>
          <p:cNvSpPr txBox="1"/>
          <p:nvPr/>
        </p:nvSpPr>
        <p:spPr>
          <a:xfrm>
            <a:off x="142256" y="6408875"/>
            <a:ext cx="2852409" cy="369332"/>
          </a:xfrm>
          <a:prstGeom prst="rect">
            <a:avLst/>
          </a:prstGeom>
          <a:noFill/>
        </p:spPr>
        <p:txBody>
          <a:bodyPr wrap="square" rtlCol="0">
            <a:spAutoFit/>
          </a:bodyPr>
          <a:lstStyle/>
          <a:p>
            <a:r>
              <a:rPr lang="en-US" dirty="0" smtClean="0"/>
              <a:t>Courtesy: </a:t>
            </a:r>
            <a:r>
              <a:rPr lang="en-US" dirty="0" err="1" smtClean="0"/>
              <a:t>P.Henry</a:t>
            </a:r>
            <a:endParaRPr lang="en-US" dirty="0"/>
          </a:p>
        </p:txBody>
      </p:sp>
      <p:sp>
        <p:nvSpPr>
          <p:cNvPr id="37" name="Line Callout 2 36"/>
          <p:cNvSpPr/>
          <p:nvPr/>
        </p:nvSpPr>
        <p:spPr>
          <a:xfrm>
            <a:off x="6316072" y="6411280"/>
            <a:ext cx="755650" cy="285750"/>
          </a:xfrm>
          <a:prstGeom prst="borderCallout2">
            <a:avLst>
              <a:gd name="adj1" fmla="val 20972"/>
              <a:gd name="adj2" fmla="val 100528"/>
              <a:gd name="adj3" fmla="val 18750"/>
              <a:gd name="adj4" fmla="val 126371"/>
              <a:gd name="adj5" fmla="val -95396"/>
              <a:gd name="adj6" fmla="val 156408"/>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chemeClr val="tx1"/>
                  </a:solidFill>
                </a:ln>
                <a:solidFill>
                  <a:schemeClr val="tx1"/>
                </a:solidFill>
              </a:rPr>
              <a:t>D07</a:t>
            </a:r>
            <a:endParaRPr lang="en-US" dirty="0">
              <a:ln>
                <a:solidFill>
                  <a:schemeClr val="tx1"/>
                </a:solidFill>
              </a:ln>
              <a:solidFill>
                <a:schemeClr val="tx1"/>
              </a:solidFill>
            </a:endParaRPr>
          </a:p>
        </p:txBody>
      </p:sp>
    </p:spTree>
    <p:extLst>
      <p:ext uri="{BB962C8B-B14F-4D97-AF65-F5344CB8AC3E}">
        <p14:creationId xmlns:p14="http://schemas.microsoft.com/office/powerpoint/2010/main" val="4233178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49" y="1438434"/>
            <a:ext cx="6093253" cy="531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ubrik 7"/>
          <p:cNvSpPr>
            <a:spLocks noGrp="1"/>
          </p:cNvSpPr>
          <p:nvPr>
            <p:ph type="title"/>
          </p:nvPr>
        </p:nvSpPr>
        <p:spPr/>
        <p:txBody>
          <a:bodyPr/>
          <a:lstStyle/>
          <a:p>
            <a:r>
              <a:rPr lang="en-US" b="1" dirty="0"/>
              <a:t>Floor capacity and floor level</a:t>
            </a:r>
            <a:br>
              <a:rPr lang="en-US" b="1" dirty="0"/>
            </a:br>
            <a:r>
              <a:rPr lang="it-IT" b="1" dirty="0"/>
              <a:t>in D01, D03, E01, E02.</a:t>
            </a:r>
            <a:endParaRPr lang="it-IT" dirty="0"/>
          </a:p>
        </p:txBody>
      </p:sp>
      <p:sp>
        <p:nvSpPr>
          <p:cNvPr id="2" name="TextBox 1"/>
          <p:cNvSpPr txBox="1"/>
          <p:nvPr/>
        </p:nvSpPr>
        <p:spPr>
          <a:xfrm>
            <a:off x="1727200" y="782320"/>
            <a:ext cx="184666" cy="369332"/>
          </a:xfrm>
          <a:prstGeom prst="rect">
            <a:avLst/>
          </a:prstGeom>
          <a:noFill/>
        </p:spPr>
        <p:txBody>
          <a:bodyPr wrap="none" rtlCol="0">
            <a:spAutoFit/>
          </a:bodyPr>
          <a:lstStyle/>
          <a:p>
            <a:endParaRPr lang="en-US" dirty="0"/>
          </a:p>
        </p:txBody>
      </p:sp>
      <p:sp>
        <p:nvSpPr>
          <p:cNvPr id="3"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Rectangle 2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6"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66"/>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9" name="Rectangle 73"/>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pic>
        <p:nvPicPr>
          <p:cNvPr id="67"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72504" y="1441450"/>
            <a:ext cx="888703" cy="86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580667" y="1745734"/>
            <a:ext cx="2447925" cy="3785652"/>
          </a:xfrm>
          <a:prstGeom prst="rect">
            <a:avLst/>
          </a:prstGeom>
          <a:noFill/>
        </p:spPr>
        <p:txBody>
          <a:bodyPr wrap="square" rtlCol="0">
            <a:spAutoFit/>
          </a:bodyPr>
          <a:lstStyle/>
          <a:p>
            <a:r>
              <a:rPr lang="sv-SE" sz="1600" b="1" dirty="0" smtClean="0"/>
              <a:t>Floor settlement requirement under the instruments </a:t>
            </a:r>
          </a:p>
          <a:p>
            <a:endParaRPr lang="sv-SE" sz="1600" dirty="0"/>
          </a:p>
          <a:p>
            <a:r>
              <a:rPr lang="en-US" sz="1600" dirty="0"/>
              <a:t>The floor in the experimental halls and bunker area </a:t>
            </a:r>
            <a:r>
              <a:rPr lang="en-US" sz="1600" dirty="0" smtClean="0"/>
              <a:t>will </a:t>
            </a:r>
            <a:r>
              <a:rPr lang="en-US" sz="1600" dirty="0"/>
              <a:t>due to dynamics loading have a stability for elastic movement</a:t>
            </a:r>
            <a:r>
              <a:rPr lang="en-US" sz="1600" dirty="0" smtClean="0"/>
              <a:t>.: </a:t>
            </a:r>
            <a:r>
              <a:rPr lang="sv-SE" sz="1600" b="1" dirty="0" smtClean="0"/>
              <a:t>3mm</a:t>
            </a:r>
          </a:p>
          <a:p>
            <a:endParaRPr lang="en-US" sz="1600" dirty="0" smtClean="0"/>
          </a:p>
          <a:p>
            <a:r>
              <a:rPr lang="en-US" sz="1600" dirty="0" smtClean="0"/>
              <a:t>Stability </a:t>
            </a:r>
            <a:r>
              <a:rPr lang="en-US" sz="1600" dirty="0"/>
              <a:t>for creep/deformation over the lifespan of the </a:t>
            </a:r>
            <a:r>
              <a:rPr lang="en-US" sz="1600" dirty="0" smtClean="0"/>
              <a:t>facility: </a:t>
            </a:r>
            <a:r>
              <a:rPr lang="sv-SE" sz="1600" b="1" dirty="0" smtClean="0"/>
              <a:t>3mm</a:t>
            </a:r>
            <a:endParaRPr lang="sv-SE" sz="1600" b="1" dirty="0"/>
          </a:p>
        </p:txBody>
      </p:sp>
    </p:spTree>
    <p:extLst>
      <p:ext uri="{BB962C8B-B14F-4D97-AF65-F5344CB8AC3E}">
        <p14:creationId xmlns:p14="http://schemas.microsoft.com/office/powerpoint/2010/main" val="3989608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E03</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pic>
        <p:nvPicPr>
          <p:cNvPr id="6" name="Picture 5" descr="E03_110.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6266" y="1512322"/>
            <a:ext cx="4902237" cy="5013022"/>
          </a:xfrm>
          <a:prstGeom prst="rect">
            <a:avLst/>
          </a:prstGeom>
        </p:spPr>
      </p:pic>
      <p:pic>
        <p:nvPicPr>
          <p:cNvPr id="5" name="Picture 4" descr="E03_100.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1509306"/>
            <a:ext cx="4788024" cy="5088046"/>
          </a:xfrm>
          <a:prstGeom prst="rect">
            <a:avLst/>
          </a:prstGeom>
        </p:spPr>
      </p:pic>
      <p:sp>
        <p:nvSpPr>
          <p:cNvPr id="7" name="TextBox 6"/>
          <p:cNvSpPr txBox="1"/>
          <p:nvPr/>
        </p:nvSpPr>
        <p:spPr>
          <a:xfrm>
            <a:off x="395536" y="1628800"/>
            <a:ext cx="1071815" cy="369332"/>
          </a:xfrm>
          <a:prstGeom prst="rect">
            <a:avLst/>
          </a:prstGeom>
          <a:noFill/>
        </p:spPr>
        <p:txBody>
          <a:bodyPr wrap="none" rtlCol="0">
            <a:spAutoFit/>
          </a:bodyPr>
          <a:lstStyle/>
          <a:p>
            <a:r>
              <a:rPr lang="en-US" dirty="0" smtClean="0"/>
              <a:t>Level 100</a:t>
            </a:r>
            <a:endParaRPr lang="en-US" dirty="0"/>
          </a:p>
        </p:txBody>
      </p:sp>
      <p:sp>
        <p:nvSpPr>
          <p:cNvPr id="8" name="TextBox 7"/>
          <p:cNvSpPr txBox="1"/>
          <p:nvPr/>
        </p:nvSpPr>
        <p:spPr>
          <a:xfrm>
            <a:off x="5292080" y="1628800"/>
            <a:ext cx="1071815" cy="369332"/>
          </a:xfrm>
          <a:prstGeom prst="rect">
            <a:avLst/>
          </a:prstGeom>
          <a:noFill/>
        </p:spPr>
        <p:txBody>
          <a:bodyPr wrap="none" rtlCol="0">
            <a:spAutoFit/>
          </a:bodyPr>
          <a:lstStyle/>
          <a:p>
            <a:r>
              <a:rPr lang="en-US" dirty="0" smtClean="0"/>
              <a:t>Level 110</a:t>
            </a:r>
            <a:endParaRPr lang="en-US" dirty="0"/>
          </a:p>
        </p:txBody>
      </p:sp>
      <p:sp>
        <p:nvSpPr>
          <p:cNvPr id="3" name="Freeform 2"/>
          <p:cNvSpPr/>
          <p:nvPr/>
        </p:nvSpPr>
        <p:spPr>
          <a:xfrm>
            <a:off x="1963247" y="1639375"/>
            <a:ext cx="2682456" cy="1905045"/>
          </a:xfrm>
          <a:custGeom>
            <a:avLst/>
            <a:gdLst>
              <a:gd name="connsiteX0" fmla="*/ 375803 w 2682456"/>
              <a:gd name="connsiteY0" fmla="*/ 0 h 1905045"/>
              <a:gd name="connsiteX1" fmla="*/ 0 w 2682456"/>
              <a:gd name="connsiteY1" fmla="*/ 667414 h 1905045"/>
              <a:gd name="connsiteX2" fmla="*/ 2164107 w 2682456"/>
              <a:gd name="connsiteY2" fmla="*/ 1905045 h 1905045"/>
              <a:gd name="connsiteX3" fmla="*/ 2682456 w 2682456"/>
              <a:gd name="connsiteY3" fmla="*/ 1308909 h 1905045"/>
              <a:gd name="connsiteX4" fmla="*/ 375803 w 2682456"/>
              <a:gd name="connsiteY4" fmla="*/ 0 h 190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456" h="1905045">
                <a:moveTo>
                  <a:pt x="375803" y="0"/>
                </a:moveTo>
                <a:lnTo>
                  <a:pt x="0" y="667414"/>
                </a:lnTo>
                <a:lnTo>
                  <a:pt x="2164107" y="1905045"/>
                </a:lnTo>
                <a:lnTo>
                  <a:pt x="2682456" y="1308909"/>
                </a:lnTo>
                <a:lnTo>
                  <a:pt x="375803" y="0"/>
                </a:lnTo>
                <a:close/>
              </a:path>
            </a:pathLst>
          </a:cu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6354040" y="1667971"/>
            <a:ext cx="2682456" cy="1905045"/>
          </a:xfrm>
          <a:custGeom>
            <a:avLst/>
            <a:gdLst>
              <a:gd name="connsiteX0" fmla="*/ 375803 w 2682456"/>
              <a:gd name="connsiteY0" fmla="*/ 0 h 1905045"/>
              <a:gd name="connsiteX1" fmla="*/ 0 w 2682456"/>
              <a:gd name="connsiteY1" fmla="*/ 667414 h 1905045"/>
              <a:gd name="connsiteX2" fmla="*/ 2164107 w 2682456"/>
              <a:gd name="connsiteY2" fmla="*/ 1905045 h 1905045"/>
              <a:gd name="connsiteX3" fmla="*/ 2682456 w 2682456"/>
              <a:gd name="connsiteY3" fmla="*/ 1308909 h 1905045"/>
              <a:gd name="connsiteX4" fmla="*/ 375803 w 2682456"/>
              <a:gd name="connsiteY4" fmla="*/ 0 h 190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456" h="1905045">
                <a:moveTo>
                  <a:pt x="375803" y="0"/>
                </a:moveTo>
                <a:lnTo>
                  <a:pt x="0" y="667414"/>
                </a:lnTo>
                <a:lnTo>
                  <a:pt x="2164107" y="1905045"/>
                </a:lnTo>
                <a:lnTo>
                  <a:pt x="2682456" y="1308909"/>
                </a:lnTo>
                <a:lnTo>
                  <a:pt x="375803" y="0"/>
                </a:lnTo>
                <a:close/>
              </a:path>
            </a:pathLst>
          </a:cu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1755907" y="2306789"/>
            <a:ext cx="2364967" cy="1535700"/>
          </a:xfrm>
          <a:custGeom>
            <a:avLst/>
            <a:gdLst>
              <a:gd name="connsiteX0" fmla="*/ 213819 w 2364967"/>
              <a:gd name="connsiteY0" fmla="*/ 0 h 1535700"/>
              <a:gd name="connsiteX1" fmla="*/ 0 w 2364967"/>
              <a:gd name="connsiteY1" fmla="*/ 356386 h 1535700"/>
              <a:gd name="connsiteX2" fmla="*/ 2112272 w 2364967"/>
              <a:gd name="connsiteY2" fmla="*/ 1535700 h 1535700"/>
              <a:gd name="connsiteX3" fmla="*/ 2364967 w 2364967"/>
              <a:gd name="connsiteY3" fmla="*/ 1224672 h 1535700"/>
              <a:gd name="connsiteX4" fmla="*/ 213819 w 2364967"/>
              <a:gd name="connsiteY4" fmla="*/ 0 h 153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67" h="1535700">
                <a:moveTo>
                  <a:pt x="213819" y="0"/>
                </a:moveTo>
                <a:lnTo>
                  <a:pt x="0" y="356386"/>
                </a:lnTo>
                <a:lnTo>
                  <a:pt x="2112272" y="1535700"/>
                </a:lnTo>
                <a:lnTo>
                  <a:pt x="2364967" y="1224672"/>
                </a:lnTo>
                <a:lnTo>
                  <a:pt x="213819" y="0"/>
                </a:lnTo>
                <a:close/>
              </a:path>
            </a:pathLst>
          </a:custGeom>
          <a:solidFill>
            <a:srgbClr val="FF0000">
              <a:alpha val="5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6156176" y="2348880"/>
            <a:ext cx="2364967" cy="1535700"/>
          </a:xfrm>
          <a:custGeom>
            <a:avLst/>
            <a:gdLst>
              <a:gd name="connsiteX0" fmla="*/ 213819 w 2364967"/>
              <a:gd name="connsiteY0" fmla="*/ 0 h 1535700"/>
              <a:gd name="connsiteX1" fmla="*/ 0 w 2364967"/>
              <a:gd name="connsiteY1" fmla="*/ 356386 h 1535700"/>
              <a:gd name="connsiteX2" fmla="*/ 2112272 w 2364967"/>
              <a:gd name="connsiteY2" fmla="*/ 1535700 h 1535700"/>
              <a:gd name="connsiteX3" fmla="*/ 2364967 w 2364967"/>
              <a:gd name="connsiteY3" fmla="*/ 1224672 h 1535700"/>
              <a:gd name="connsiteX4" fmla="*/ 213819 w 2364967"/>
              <a:gd name="connsiteY4" fmla="*/ 0 h 153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67" h="1535700">
                <a:moveTo>
                  <a:pt x="213819" y="0"/>
                </a:moveTo>
                <a:lnTo>
                  <a:pt x="0" y="356386"/>
                </a:lnTo>
                <a:lnTo>
                  <a:pt x="2112272" y="1535700"/>
                </a:lnTo>
                <a:lnTo>
                  <a:pt x="2364967" y="1224672"/>
                </a:lnTo>
                <a:lnTo>
                  <a:pt x="213819" y="0"/>
                </a:lnTo>
                <a:close/>
              </a:path>
            </a:pathLst>
          </a:custGeom>
          <a:solidFill>
            <a:srgbClr val="FF0000">
              <a:alpha val="5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1069095" y="2902926"/>
            <a:ext cx="2805564" cy="2067038"/>
          </a:xfrm>
          <a:custGeom>
            <a:avLst/>
            <a:gdLst>
              <a:gd name="connsiteX0" fmla="*/ 570184 w 2805564"/>
              <a:gd name="connsiteY0" fmla="*/ 0 h 2067038"/>
              <a:gd name="connsiteX1" fmla="*/ 1075574 w 2805564"/>
              <a:gd name="connsiteY1" fmla="*/ 265669 h 2067038"/>
              <a:gd name="connsiteX2" fmla="*/ 1198682 w 2805564"/>
              <a:gd name="connsiteY2" fmla="*/ 51838 h 2067038"/>
              <a:gd name="connsiteX3" fmla="*/ 2805564 w 2805564"/>
              <a:gd name="connsiteY3" fmla="*/ 933083 h 2067038"/>
              <a:gd name="connsiteX4" fmla="*/ 1950288 w 2805564"/>
              <a:gd name="connsiteY4" fmla="*/ 2067038 h 2067038"/>
              <a:gd name="connsiteX5" fmla="*/ 0 w 2805564"/>
              <a:gd name="connsiteY5" fmla="*/ 965482 h 2067038"/>
              <a:gd name="connsiteX6" fmla="*/ 570184 w 2805564"/>
              <a:gd name="connsiteY6" fmla="*/ 0 h 206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5564" h="2067038">
                <a:moveTo>
                  <a:pt x="570184" y="0"/>
                </a:moveTo>
                <a:lnTo>
                  <a:pt x="1075574" y="265669"/>
                </a:lnTo>
                <a:lnTo>
                  <a:pt x="1198682" y="51838"/>
                </a:lnTo>
                <a:lnTo>
                  <a:pt x="2805564" y="933083"/>
                </a:lnTo>
                <a:lnTo>
                  <a:pt x="1950288" y="2067038"/>
                </a:lnTo>
                <a:lnTo>
                  <a:pt x="0" y="965482"/>
                </a:lnTo>
                <a:lnTo>
                  <a:pt x="570184" y="0"/>
                </a:lnTo>
                <a:close/>
              </a:path>
            </a:pathLst>
          </a:custGeom>
          <a:solidFill>
            <a:srgbClr val="008000">
              <a:alpha val="50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5436096" y="2924944"/>
            <a:ext cx="2805564" cy="2067038"/>
          </a:xfrm>
          <a:custGeom>
            <a:avLst/>
            <a:gdLst>
              <a:gd name="connsiteX0" fmla="*/ 570184 w 2805564"/>
              <a:gd name="connsiteY0" fmla="*/ 0 h 2067038"/>
              <a:gd name="connsiteX1" fmla="*/ 1075574 w 2805564"/>
              <a:gd name="connsiteY1" fmla="*/ 265669 h 2067038"/>
              <a:gd name="connsiteX2" fmla="*/ 1198682 w 2805564"/>
              <a:gd name="connsiteY2" fmla="*/ 51838 h 2067038"/>
              <a:gd name="connsiteX3" fmla="*/ 2805564 w 2805564"/>
              <a:gd name="connsiteY3" fmla="*/ 933083 h 2067038"/>
              <a:gd name="connsiteX4" fmla="*/ 1950288 w 2805564"/>
              <a:gd name="connsiteY4" fmla="*/ 2067038 h 2067038"/>
              <a:gd name="connsiteX5" fmla="*/ 0 w 2805564"/>
              <a:gd name="connsiteY5" fmla="*/ 965482 h 2067038"/>
              <a:gd name="connsiteX6" fmla="*/ 570184 w 2805564"/>
              <a:gd name="connsiteY6" fmla="*/ 0 h 206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5564" h="2067038">
                <a:moveTo>
                  <a:pt x="570184" y="0"/>
                </a:moveTo>
                <a:lnTo>
                  <a:pt x="1075574" y="265669"/>
                </a:lnTo>
                <a:lnTo>
                  <a:pt x="1198682" y="51838"/>
                </a:lnTo>
                <a:lnTo>
                  <a:pt x="2805564" y="933083"/>
                </a:lnTo>
                <a:lnTo>
                  <a:pt x="1950288" y="2067038"/>
                </a:lnTo>
                <a:lnTo>
                  <a:pt x="0" y="965482"/>
                </a:lnTo>
                <a:lnTo>
                  <a:pt x="570184" y="0"/>
                </a:lnTo>
                <a:close/>
              </a:path>
            </a:pathLst>
          </a:custGeom>
          <a:solidFill>
            <a:srgbClr val="008000">
              <a:alpha val="50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375803" y="3894327"/>
            <a:ext cx="2630621" cy="2306789"/>
          </a:xfrm>
          <a:custGeom>
            <a:avLst/>
            <a:gdLst>
              <a:gd name="connsiteX0" fmla="*/ 686812 w 2630621"/>
              <a:gd name="connsiteY0" fmla="*/ 0 h 2306789"/>
              <a:gd name="connsiteX1" fmla="*/ 0 w 2630621"/>
              <a:gd name="connsiteY1" fmla="*/ 1257070 h 2306789"/>
              <a:gd name="connsiteX2" fmla="*/ 1879015 w 2630621"/>
              <a:gd name="connsiteY2" fmla="*/ 2306789 h 2306789"/>
              <a:gd name="connsiteX3" fmla="*/ 2630621 w 2630621"/>
              <a:gd name="connsiteY3" fmla="*/ 1088597 h 2306789"/>
              <a:gd name="connsiteX4" fmla="*/ 686812 w 2630621"/>
              <a:gd name="connsiteY4" fmla="*/ 0 h 2306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21" h="2306789">
                <a:moveTo>
                  <a:pt x="686812" y="0"/>
                </a:moveTo>
                <a:lnTo>
                  <a:pt x="0" y="1257070"/>
                </a:lnTo>
                <a:lnTo>
                  <a:pt x="1879015" y="2306789"/>
                </a:lnTo>
                <a:lnTo>
                  <a:pt x="2630621" y="1088597"/>
                </a:lnTo>
                <a:lnTo>
                  <a:pt x="686812" y="0"/>
                </a:lnTo>
                <a:close/>
              </a:path>
            </a:pathLst>
          </a:custGeom>
          <a:solidFill>
            <a:srgbClr val="3366FF">
              <a:alpha val="5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4788024" y="3861048"/>
            <a:ext cx="2630621" cy="2306789"/>
          </a:xfrm>
          <a:custGeom>
            <a:avLst/>
            <a:gdLst>
              <a:gd name="connsiteX0" fmla="*/ 686812 w 2630621"/>
              <a:gd name="connsiteY0" fmla="*/ 0 h 2306789"/>
              <a:gd name="connsiteX1" fmla="*/ 0 w 2630621"/>
              <a:gd name="connsiteY1" fmla="*/ 1257070 h 2306789"/>
              <a:gd name="connsiteX2" fmla="*/ 1879015 w 2630621"/>
              <a:gd name="connsiteY2" fmla="*/ 2306789 h 2306789"/>
              <a:gd name="connsiteX3" fmla="*/ 2630621 w 2630621"/>
              <a:gd name="connsiteY3" fmla="*/ 1088597 h 2306789"/>
              <a:gd name="connsiteX4" fmla="*/ 686812 w 2630621"/>
              <a:gd name="connsiteY4" fmla="*/ 0 h 2306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621" h="2306789">
                <a:moveTo>
                  <a:pt x="686812" y="0"/>
                </a:moveTo>
                <a:lnTo>
                  <a:pt x="0" y="1257070"/>
                </a:lnTo>
                <a:lnTo>
                  <a:pt x="1879015" y="2306789"/>
                </a:lnTo>
                <a:lnTo>
                  <a:pt x="2630621" y="1088597"/>
                </a:lnTo>
                <a:lnTo>
                  <a:pt x="686812" y="0"/>
                </a:lnTo>
                <a:close/>
              </a:path>
            </a:pathLst>
          </a:custGeom>
          <a:solidFill>
            <a:srgbClr val="3366FF">
              <a:alpha val="5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1626320" y="2663175"/>
            <a:ext cx="628498" cy="511900"/>
          </a:xfrm>
          <a:custGeom>
            <a:avLst/>
            <a:gdLst>
              <a:gd name="connsiteX0" fmla="*/ 129587 w 628498"/>
              <a:gd name="connsiteY0" fmla="*/ 0 h 511900"/>
              <a:gd name="connsiteX1" fmla="*/ 0 w 628498"/>
              <a:gd name="connsiteY1" fmla="*/ 226791 h 511900"/>
              <a:gd name="connsiteX2" fmla="*/ 518349 w 628498"/>
              <a:gd name="connsiteY2" fmla="*/ 511900 h 511900"/>
              <a:gd name="connsiteX3" fmla="*/ 628498 w 628498"/>
              <a:gd name="connsiteY3" fmla="*/ 291589 h 511900"/>
              <a:gd name="connsiteX4" fmla="*/ 129587 w 628498"/>
              <a:gd name="connsiteY4" fmla="*/ 0 h 51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498" h="511900">
                <a:moveTo>
                  <a:pt x="129587" y="0"/>
                </a:moveTo>
                <a:lnTo>
                  <a:pt x="0" y="226791"/>
                </a:lnTo>
                <a:lnTo>
                  <a:pt x="518349" y="511900"/>
                </a:lnTo>
                <a:lnTo>
                  <a:pt x="628498" y="291589"/>
                </a:lnTo>
                <a:lnTo>
                  <a:pt x="129587" y="0"/>
                </a:lnTo>
                <a:close/>
              </a:path>
            </a:pathLst>
          </a:custGeom>
          <a:solidFill>
            <a:srgbClr val="3366FF">
              <a:alpha val="5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6012160" y="2701076"/>
            <a:ext cx="628498" cy="511900"/>
          </a:xfrm>
          <a:custGeom>
            <a:avLst/>
            <a:gdLst>
              <a:gd name="connsiteX0" fmla="*/ 129587 w 628498"/>
              <a:gd name="connsiteY0" fmla="*/ 0 h 511900"/>
              <a:gd name="connsiteX1" fmla="*/ 0 w 628498"/>
              <a:gd name="connsiteY1" fmla="*/ 226791 h 511900"/>
              <a:gd name="connsiteX2" fmla="*/ 518349 w 628498"/>
              <a:gd name="connsiteY2" fmla="*/ 511900 h 511900"/>
              <a:gd name="connsiteX3" fmla="*/ 628498 w 628498"/>
              <a:gd name="connsiteY3" fmla="*/ 291589 h 511900"/>
              <a:gd name="connsiteX4" fmla="*/ 129587 w 628498"/>
              <a:gd name="connsiteY4" fmla="*/ 0 h 51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498" h="511900">
                <a:moveTo>
                  <a:pt x="129587" y="0"/>
                </a:moveTo>
                <a:lnTo>
                  <a:pt x="0" y="226791"/>
                </a:lnTo>
                <a:lnTo>
                  <a:pt x="518349" y="511900"/>
                </a:lnTo>
                <a:lnTo>
                  <a:pt x="628498" y="291589"/>
                </a:lnTo>
                <a:lnTo>
                  <a:pt x="129587" y="0"/>
                </a:lnTo>
                <a:close/>
              </a:path>
            </a:pathLst>
          </a:custGeom>
          <a:solidFill>
            <a:srgbClr val="3366FF">
              <a:alpha val="5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1786013">
            <a:off x="777930" y="4335393"/>
            <a:ext cx="1968096" cy="646331"/>
          </a:xfrm>
          <a:prstGeom prst="rect">
            <a:avLst/>
          </a:prstGeom>
          <a:noFill/>
        </p:spPr>
        <p:txBody>
          <a:bodyPr wrap="square" rtlCol="0">
            <a:spAutoFit/>
          </a:bodyPr>
          <a:lstStyle/>
          <a:p>
            <a:r>
              <a:rPr lang="en-US" dirty="0"/>
              <a:t>Loading Bay</a:t>
            </a:r>
          </a:p>
          <a:p>
            <a:endParaRPr lang="en-US" dirty="0"/>
          </a:p>
        </p:txBody>
      </p:sp>
      <p:sp>
        <p:nvSpPr>
          <p:cNvPr id="21" name="TextBox 20"/>
          <p:cNvSpPr txBox="1"/>
          <p:nvPr/>
        </p:nvSpPr>
        <p:spPr>
          <a:xfrm rot="1786013">
            <a:off x="1756481" y="3912777"/>
            <a:ext cx="1968096" cy="646331"/>
          </a:xfrm>
          <a:prstGeom prst="rect">
            <a:avLst/>
          </a:prstGeom>
          <a:noFill/>
        </p:spPr>
        <p:txBody>
          <a:bodyPr wrap="square" rtlCol="0">
            <a:spAutoFit/>
          </a:bodyPr>
          <a:lstStyle/>
          <a:p>
            <a:r>
              <a:rPr lang="en-US" dirty="0" smtClean="0"/>
              <a:t>Sample environment</a:t>
            </a:r>
            <a:endParaRPr lang="en-US" dirty="0"/>
          </a:p>
        </p:txBody>
      </p:sp>
      <p:sp>
        <p:nvSpPr>
          <p:cNvPr id="22" name="TextBox 21"/>
          <p:cNvSpPr txBox="1"/>
          <p:nvPr/>
        </p:nvSpPr>
        <p:spPr>
          <a:xfrm rot="1786013">
            <a:off x="1691126" y="2747890"/>
            <a:ext cx="1968096" cy="646331"/>
          </a:xfrm>
          <a:prstGeom prst="rect">
            <a:avLst/>
          </a:prstGeom>
          <a:noFill/>
        </p:spPr>
        <p:txBody>
          <a:bodyPr wrap="square" rtlCol="0">
            <a:spAutoFit/>
          </a:bodyPr>
          <a:lstStyle/>
          <a:p>
            <a:r>
              <a:rPr lang="en-US" dirty="0" smtClean="0"/>
              <a:t>Optics assembly</a:t>
            </a:r>
            <a:endParaRPr lang="en-US" dirty="0"/>
          </a:p>
          <a:p>
            <a:endParaRPr lang="en-US" dirty="0"/>
          </a:p>
        </p:txBody>
      </p:sp>
      <p:sp>
        <p:nvSpPr>
          <p:cNvPr id="23" name="TextBox 22"/>
          <p:cNvSpPr txBox="1"/>
          <p:nvPr/>
        </p:nvSpPr>
        <p:spPr>
          <a:xfrm rot="1786013">
            <a:off x="2110225" y="2131940"/>
            <a:ext cx="1968096" cy="646331"/>
          </a:xfrm>
          <a:prstGeom prst="rect">
            <a:avLst/>
          </a:prstGeom>
          <a:noFill/>
        </p:spPr>
        <p:txBody>
          <a:bodyPr wrap="square" rtlCol="0">
            <a:spAutoFit/>
          </a:bodyPr>
          <a:lstStyle/>
          <a:p>
            <a:r>
              <a:rPr lang="en-US" dirty="0" smtClean="0"/>
              <a:t>Slime</a:t>
            </a:r>
            <a:endParaRPr lang="en-US" dirty="0"/>
          </a:p>
          <a:p>
            <a:endParaRPr lang="en-US" dirty="0"/>
          </a:p>
        </p:txBody>
      </p:sp>
    </p:spTree>
    <p:extLst>
      <p:ext uri="{BB962C8B-B14F-4D97-AF65-F5344CB8AC3E}">
        <p14:creationId xmlns:p14="http://schemas.microsoft.com/office/powerpoint/2010/main" val="165974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E04</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pic>
        <p:nvPicPr>
          <p:cNvPr id="5" name="Picture 4" descr="E04_100.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256" y="1562043"/>
            <a:ext cx="4943794" cy="3816424"/>
          </a:xfrm>
          <a:prstGeom prst="rect">
            <a:avLst/>
          </a:prstGeom>
        </p:spPr>
      </p:pic>
      <p:pic>
        <p:nvPicPr>
          <p:cNvPr id="6" name="Picture 5" descr="E04_110.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960" y="2996952"/>
            <a:ext cx="4902544" cy="3816424"/>
          </a:xfrm>
          <a:prstGeom prst="rect">
            <a:avLst/>
          </a:prstGeom>
        </p:spPr>
      </p:pic>
      <p:sp>
        <p:nvSpPr>
          <p:cNvPr id="7" name="TextBox 6"/>
          <p:cNvSpPr txBox="1"/>
          <p:nvPr/>
        </p:nvSpPr>
        <p:spPr>
          <a:xfrm>
            <a:off x="323528" y="1628800"/>
            <a:ext cx="1071815" cy="369332"/>
          </a:xfrm>
          <a:prstGeom prst="rect">
            <a:avLst/>
          </a:prstGeom>
          <a:noFill/>
        </p:spPr>
        <p:txBody>
          <a:bodyPr wrap="none" rtlCol="0">
            <a:spAutoFit/>
          </a:bodyPr>
          <a:lstStyle/>
          <a:p>
            <a:r>
              <a:rPr lang="en-US" dirty="0" smtClean="0"/>
              <a:t>Level 100</a:t>
            </a:r>
            <a:endParaRPr lang="en-US" dirty="0"/>
          </a:p>
        </p:txBody>
      </p:sp>
      <p:sp>
        <p:nvSpPr>
          <p:cNvPr id="8" name="TextBox 7"/>
          <p:cNvSpPr txBox="1"/>
          <p:nvPr/>
        </p:nvSpPr>
        <p:spPr>
          <a:xfrm>
            <a:off x="7308304" y="2348880"/>
            <a:ext cx="1071815" cy="369332"/>
          </a:xfrm>
          <a:prstGeom prst="rect">
            <a:avLst/>
          </a:prstGeom>
          <a:noFill/>
        </p:spPr>
        <p:txBody>
          <a:bodyPr wrap="none" rtlCol="0">
            <a:spAutoFit/>
          </a:bodyPr>
          <a:lstStyle/>
          <a:p>
            <a:r>
              <a:rPr lang="en-US" dirty="0" smtClean="0"/>
              <a:t>Level 110</a:t>
            </a:r>
            <a:endParaRPr lang="en-US" dirty="0"/>
          </a:p>
        </p:txBody>
      </p:sp>
      <p:sp>
        <p:nvSpPr>
          <p:cNvPr id="3" name="Freeform 2"/>
          <p:cNvSpPr/>
          <p:nvPr/>
        </p:nvSpPr>
        <p:spPr>
          <a:xfrm>
            <a:off x="1483774" y="2598378"/>
            <a:ext cx="1490253" cy="2015200"/>
          </a:xfrm>
          <a:custGeom>
            <a:avLst/>
            <a:gdLst>
              <a:gd name="connsiteX0" fmla="*/ 673854 w 1490253"/>
              <a:gd name="connsiteY0" fmla="*/ 0 h 2015200"/>
              <a:gd name="connsiteX1" fmla="*/ 194381 w 1490253"/>
              <a:gd name="connsiteY1" fmla="*/ 336946 h 2015200"/>
              <a:gd name="connsiteX2" fmla="*/ 667374 w 1490253"/>
              <a:gd name="connsiteY2" fmla="*/ 1030279 h 2015200"/>
              <a:gd name="connsiteX3" fmla="*/ 0 w 1490253"/>
              <a:gd name="connsiteY3" fmla="*/ 1509780 h 2015200"/>
              <a:gd name="connsiteX4" fmla="*/ 362844 w 1490253"/>
              <a:gd name="connsiteY4" fmla="*/ 2015200 h 2015200"/>
              <a:gd name="connsiteX5" fmla="*/ 1490253 w 1490253"/>
              <a:gd name="connsiteY5" fmla="*/ 1198753 h 2015200"/>
              <a:gd name="connsiteX6" fmla="*/ 673854 w 1490253"/>
              <a:gd name="connsiteY6" fmla="*/ 0 h 2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253" h="2015200">
                <a:moveTo>
                  <a:pt x="673854" y="0"/>
                </a:moveTo>
                <a:lnTo>
                  <a:pt x="194381" y="336946"/>
                </a:lnTo>
                <a:lnTo>
                  <a:pt x="667374" y="1030279"/>
                </a:lnTo>
                <a:lnTo>
                  <a:pt x="0" y="1509780"/>
                </a:lnTo>
                <a:lnTo>
                  <a:pt x="362844" y="2015200"/>
                </a:lnTo>
                <a:lnTo>
                  <a:pt x="1490253" y="1198753"/>
                </a:lnTo>
                <a:lnTo>
                  <a:pt x="673854" y="0"/>
                </a:lnTo>
                <a:close/>
              </a:path>
            </a:pathLst>
          </a:custGeom>
          <a:solidFill>
            <a:srgbClr val="FF0000">
              <a:alpha val="5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2656539" y="1613456"/>
            <a:ext cx="1457856" cy="1373706"/>
          </a:xfrm>
          <a:custGeom>
            <a:avLst/>
            <a:gdLst>
              <a:gd name="connsiteX0" fmla="*/ 0 w 1457856"/>
              <a:gd name="connsiteY0" fmla="*/ 647975 h 1373706"/>
              <a:gd name="connsiteX1" fmla="*/ 472993 w 1457856"/>
              <a:gd name="connsiteY1" fmla="*/ 1373706 h 1373706"/>
              <a:gd name="connsiteX2" fmla="*/ 1457856 w 1457856"/>
              <a:gd name="connsiteY2" fmla="*/ 712772 h 1373706"/>
              <a:gd name="connsiteX3" fmla="*/ 991342 w 1457856"/>
              <a:gd name="connsiteY3" fmla="*/ 0 h 1373706"/>
              <a:gd name="connsiteX4" fmla="*/ 0 w 1457856"/>
              <a:gd name="connsiteY4" fmla="*/ 647975 h 137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856" h="1373706">
                <a:moveTo>
                  <a:pt x="0" y="647975"/>
                </a:moveTo>
                <a:lnTo>
                  <a:pt x="472993" y="1373706"/>
                </a:lnTo>
                <a:lnTo>
                  <a:pt x="1457856" y="712772"/>
                </a:lnTo>
                <a:lnTo>
                  <a:pt x="991342" y="0"/>
                </a:lnTo>
                <a:lnTo>
                  <a:pt x="0" y="647975"/>
                </a:lnTo>
                <a:close/>
              </a:path>
            </a:pathLst>
          </a:cu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3382227" y="2319749"/>
            <a:ext cx="1166285" cy="1023799"/>
          </a:xfrm>
          <a:custGeom>
            <a:avLst/>
            <a:gdLst>
              <a:gd name="connsiteX0" fmla="*/ 0 w 1166285"/>
              <a:gd name="connsiteY0" fmla="*/ 485981 h 1023799"/>
              <a:gd name="connsiteX1" fmla="*/ 369324 w 1166285"/>
              <a:gd name="connsiteY1" fmla="*/ 1023799 h 1023799"/>
              <a:gd name="connsiteX2" fmla="*/ 1166285 w 1166285"/>
              <a:gd name="connsiteY2" fmla="*/ 583177 h 1023799"/>
              <a:gd name="connsiteX3" fmla="*/ 745127 w 1166285"/>
              <a:gd name="connsiteY3" fmla="*/ 0 h 1023799"/>
              <a:gd name="connsiteX4" fmla="*/ 0 w 1166285"/>
              <a:gd name="connsiteY4" fmla="*/ 485981 h 102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285" h="1023799">
                <a:moveTo>
                  <a:pt x="0" y="485981"/>
                </a:moveTo>
                <a:lnTo>
                  <a:pt x="369324" y="1023799"/>
                </a:lnTo>
                <a:lnTo>
                  <a:pt x="1166285" y="583177"/>
                </a:lnTo>
                <a:lnTo>
                  <a:pt x="745127" y="0"/>
                </a:lnTo>
                <a:lnTo>
                  <a:pt x="0" y="485981"/>
                </a:lnTo>
                <a:close/>
              </a:path>
            </a:pathLst>
          </a:custGeom>
          <a:solidFill>
            <a:srgbClr val="3366FF">
              <a:alpha val="5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2656539" y="3103798"/>
            <a:ext cx="628498" cy="680373"/>
          </a:xfrm>
          <a:custGeom>
            <a:avLst/>
            <a:gdLst>
              <a:gd name="connsiteX0" fmla="*/ 0 w 628498"/>
              <a:gd name="connsiteY0" fmla="*/ 187912 h 680373"/>
              <a:gd name="connsiteX1" fmla="*/ 298050 w 628498"/>
              <a:gd name="connsiteY1" fmla="*/ 0 h 680373"/>
              <a:gd name="connsiteX2" fmla="*/ 628498 w 628498"/>
              <a:gd name="connsiteY2" fmla="*/ 505420 h 680373"/>
              <a:gd name="connsiteX3" fmla="*/ 336926 w 628498"/>
              <a:gd name="connsiteY3" fmla="*/ 680373 h 680373"/>
              <a:gd name="connsiteX4" fmla="*/ 0 w 628498"/>
              <a:gd name="connsiteY4" fmla="*/ 187912 h 680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498" h="680373">
                <a:moveTo>
                  <a:pt x="0" y="187912"/>
                </a:moveTo>
                <a:lnTo>
                  <a:pt x="298050" y="0"/>
                </a:lnTo>
                <a:lnTo>
                  <a:pt x="628498" y="505420"/>
                </a:lnTo>
                <a:lnTo>
                  <a:pt x="336926" y="680373"/>
                </a:lnTo>
                <a:lnTo>
                  <a:pt x="0" y="187912"/>
                </a:lnTo>
                <a:close/>
              </a:path>
            </a:pathLst>
          </a:custGeom>
          <a:solidFill>
            <a:srgbClr val="3366FF">
              <a:alpha val="5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161984" y="3764732"/>
            <a:ext cx="1684634" cy="1496821"/>
          </a:xfrm>
          <a:custGeom>
            <a:avLst/>
            <a:gdLst>
              <a:gd name="connsiteX0" fmla="*/ 285092 w 1684634"/>
              <a:gd name="connsiteY0" fmla="*/ 0 h 1496821"/>
              <a:gd name="connsiteX1" fmla="*/ 0 w 1684634"/>
              <a:gd name="connsiteY1" fmla="*/ 187912 h 1496821"/>
              <a:gd name="connsiteX2" fmla="*/ 926549 w 1684634"/>
              <a:gd name="connsiteY2" fmla="*/ 1496821 h 1496821"/>
              <a:gd name="connsiteX3" fmla="*/ 1684634 w 1684634"/>
              <a:gd name="connsiteY3" fmla="*/ 855326 h 1496821"/>
              <a:gd name="connsiteX4" fmla="*/ 1315311 w 1684634"/>
              <a:gd name="connsiteY4" fmla="*/ 336947 h 1496821"/>
              <a:gd name="connsiteX5" fmla="*/ 771044 w 1684634"/>
              <a:gd name="connsiteY5" fmla="*/ 706292 h 1496821"/>
              <a:gd name="connsiteX6" fmla="*/ 285092 w 1684634"/>
              <a:gd name="connsiteY6" fmla="*/ 0 h 149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634" h="1496821">
                <a:moveTo>
                  <a:pt x="285092" y="0"/>
                </a:moveTo>
                <a:lnTo>
                  <a:pt x="0" y="187912"/>
                </a:lnTo>
                <a:lnTo>
                  <a:pt x="926549" y="1496821"/>
                </a:lnTo>
                <a:lnTo>
                  <a:pt x="1684634" y="855326"/>
                </a:lnTo>
                <a:lnTo>
                  <a:pt x="1315311" y="336947"/>
                </a:lnTo>
                <a:lnTo>
                  <a:pt x="771044" y="706292"/>
                </a:lnTo>
                <a:lnTo>
                  <a:pt x="285092" y="0"/>
                </a:lnTo>
                <a:close/>
              </a:path>
            </a:pathLst>
          </a:custGeom>
          <a:solidFill>
            <a:srgbClr val="3366FF">
              <a:alpha val="5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6861645" y="3084359"/>
            <a:ext cx="1729989" cy="1373705"/>
          </a:xfrm>
          <a:custGeom>
            <a:avLst/>
            <a:gdLst>
              <a:gd name="connsiteX0" fmla="*/ 0 w 1729989"/>
              <a:gd name="connsiteY0" fmla="*/ 829407 h 1373705"/>
              <a:gd name="connsiteX1" fmla="*/ 1244037 w 1729989"/>
              <a:gd name="connsiteY1" fmla="*/ 0 h 1373705"/>
              <a:gd name="connsiteX2" fmla="*/ 1729989 w 1729989"/>
              <a:gd name="connsiteY2" fmla="*/ 699812 h 1373705"/>
              <a:gd name="connsiteX3" fmla="*/ 1483774 w 1729989"/>
              <a:gd name="connsiteY3" fmla="*/ 874765 h 1373705"/>
              <a:gd name="connsiteX4" fmla="*/ 1380104 w 1729989"/>
              <a:gd name="connsiteY4" fmla="*/ 706292 h 1373705"/>
              <a:gd name="connsiteX5" fmla="*/ 382282 w 1729989"/>
              <a:gd name="connsiteY5" fmla="*/ 1373705 h 1373705"/>
              <a:gd name="connsiteX6" fmla="*/ 0 w 1729989"/>
              <a:gd name="connsiteY6" fmla="*/ 829407 h 137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989" h="1373705">
                <a:moveTo>
                  <a:pt x="0" y="829407"/>
                </a:moveTo>
                <a:lnTo>
                  <a:pt x="1244037" y="0"/>
                </a:lnTo>
                <a:lnTo>
                  <a:pt x="1729989" y="699812"/>
                </a:lnTo>
                <a:lnTo>
                  <a:pt x="1483774" y="874765"/>
                </a:lnTo>
                <a:lnTo>
                  <a:pt x="1380104" y="706292"/>
                </a:lnTo>
                <a:lnTo>
                  <a:pt x="382282" y="1373705"/>
                </a:lnTo>
                <a:lnTo>
                  <a:pt x="0" y="829407"/>
                </a:lnTo>
                <a:close/>
              </a:path>
            </a:pathLst>
          </a:cu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5105737" y="3790651"/>
            <a:ext cx="3887618" cy="2941804"/>
          </a:xfrm>
          <a:custGeom>
            <a:avLst/>
            <a:gdLst>
              <a:gd name="connsiteX0" fmla="*/ 3226723 w 3887618"/>
              <a:gd name="connsiteY0" fmla="*/ 174953 h 2941804"/>
              <a:gd name="connsiteX1" fmla="*/ 3472939 w 3887618"/>
              <a:gd name="connsiteY1" fmla="*/ 0 h 2941804"/>
              <a:gd name="connsiteX2" fmla="*/ 3887618 w 3887618"/>
              <a:gd name="connsiteY2" fmla="*/ 589657 h 2941804"/>
              <a:gd name="connsiteX3" fmla="*/ 2598225 w 3887618"/>
              <a:gd name="connsiteY3" fmla="*/ 1334827 h 2941804"/>
              <a:gd name="connsiteX4" fmla="*/ 2241860 w 3887618"/>
              <a:gd name="connsiteY4" fmla="*/ 822927 h 2941804"/>
              <a:gd name="connsiteX5" fmla="*/ 1166286 w 3887618"/>
              <a:gd name="connsiteY5" fmla="*/ 1561618 h 2941804"/>
              <a:gd name="connsiteX6" fmla="*/ 1529130 w 3887618"/>
              <a:gd name="connsiteY6" fmla="*/ 2054079 h 2941804"/>
              <a:gd name="connsiteX7" fmla="*/ 414680 w 3887618"/>
              <a:gd name="connsiteY7" fmla="*/ 2941804 h 2941804"/>
              <a:gd name="connsiteX8" fmla="*/ 0 w 3887618"/>
              <a:gd name="connsiteY8" fmla="*/ 2339188 h 2941804"/>
              <a:gd name="connsiteX9" fmla="*/ 511870 w 3887618"/>
              <a:gd name="connsiteY9" fmla="*/ 2021680 h 2941804"/>
              <a:gd name="connsiteX10" fmla="*/ 395242 w 3887618"/>
              <a:gd name="connsiteY10" fmla="*/ 1846727 h 2941804"/>
              <a:gd name="connsiteX11" fmla="*/ 3110094 w 3887618"/>
              <a:gd name="connsiteY11" fmla="*/ 12959 h 2941804"/>
              <a:gd name="connsiteX12" fmla="*/ 3226723 w 3887618"/>
              <a:gd name="connsiteY12" fmla="*/ 174953 h 294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7618" h="2941804">
                <a:moveTo>
                  <a:pt x="3226723" y="174953"/>
                </a:moveTo>
                <a:lnTo>
                  <a:pt x="3472939" y="0"/>
                </a:lnTo>
                <a:lnTo>
                  <a:pt x="3887618" y="589657"/>
                </a:lnTo>
                <a:lnTo>
                  <a:pt x="2598225" y="1334827"/>
                </a:lnTo>
                <a:lnTo>
                  <a:pt x="2241860" y="822927"/>
                </a:lnTo>
                <a:lnTo>
                  <a:pt x="1166286" y="1561618"/>
                </a:lnTo>
                <a:lnTo>
                  <a:pt x="1529130" y="2054079"/>
                </a:lnTo>
                <a:lnTo>
                  <a:pt x="414680" y="2941804"/>
                </a:lnTo>
                <a:lnTo>
                  <a:pt x="0" y="2339188"/>
                </a:lnTo>
                <a:lnTo>
                  <a:pt x="511870" y="2021680"/>
                </a:lnTo>
                <a:lnTo>
                  <a:pt x="395242" y="1846727"/>
                </a:lnTo>
                <a:lnTo>
                  <a:pt x="3110094" y="12959"/>
                </a:lnTo>
                <a:lnTo>
                  <a:pt x="3226723" y="174953"/>
                </a:lnTo>
                <a:close/>
              </a:path>
            </a:pathLst>
          </a:custGeom>
          <a:solidFill>
            <a:srgbClr val="3366FF">
              <a:alpha val="5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4626265" y="3920246"/>
            <a:ext cx="2624141" cy="2222552"/>
          </a:xfrm>
          <a:custGeom>
            <a:avLst/>
            <a:gdLst>
              <a:gd name="connsiteX0" fmla="*/ 2624141 w 2624141"/>
              <a:gd name="connsiteY0" fmla="*/ 537818 h 2222552"/>
              <a:gd name="connsiteX1" fmla="*/ 887672 w 2624141"/>
              <a:gd name="connsiteY1" fmla="*/ 1717132 h 2222552"/>
              <a:gd name="connsiteX2" fmla="*/ 997821 w 2624141"/>
              <a:gd name="connsiteY2" fmla="*/ 1892085 h 2222552"/>
              <a:gd name="connsiteX3" fmla="*/ 466514 w 2624141"/>
              <a:gd name="connsiteY3" fmla="*/ 2222552 h 2222552"/>
              <a:gd name="connsiteX4" fmla="*/ 0 w 2624141"/>
              <a:gd name="connsiteY4" fmla="*/ 1496821 h 2222552"/>
              <a:gd name="connsiteX5" fmla="*/ 2241859 w 2624141"/>
              <a:gd name="connsiteY5" fmla="*/ 0 h 2222552"/>
              <a:gd name="connsiteX6" fmla="*/ 2624141 w 2624141"/>
              <a:gd name="connsiteY6" fmla="*/ 537818 h 22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4141" h="2222552">
                <a:moveTo>
                  <a:pt x="2624141" y="537818"/>
                </a:moveTo>
                <a:lnTo>
                  <a:pt x="887672" y="1717132"/>
                </a:lnTo>
                <a:lnTo>
                  <a:pt x="997821" y="1892085"/>
                </a:lnTo>
                <a:lnTo>
                  <a:pt x="466514" y="2222552"/>
                </a:lnTo>
                <a:lnTo>
                  <a:pt x="0" y="1496821"/>
                </a:lnTo>
                <a:lnTo>
                  <a:pt x="2241859" y="0"/>
                </a:lnTo>
                <a:lnTo>
                  <a:pt x="2624141" y="537818"/>
                </a:lnTo>
                <a:close/>
              </a:path>
            </a:pathLst>
          </a:custGeom>
          <a:solidFill>
            <a:srgbClr val="FFFF00">
              <a:alpha val="5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6861645" y="4626538"/>
            <a:ext cx="835837" cy="816448"/>
          </a:xfrm>
          <a:custGeom>
            <a:avLst/>
            <a:gdLst>
              <a:gd name="connsiteX0" fmla="*/ 0 w 835837"/>
              <a:gd name="connsiteY0" fmla="*/ 330467 h 816448"/>
              <a:gd name="connsiteX1" fmla="*/ 479472 w 835837"/>
              <a:gd name="connsiteY1" fmla="*/ 0 h 816448"/>
              <a:gd name="connsiteX2" fmla="*/ 835837 w 835837"/>
              <a:gd name="connsiteY2" fmla="*/ 498940 h 816448"/>
              <a:gd name="connsiteX3" fmla="*/ 336926 w 835837"/>
              <a:gd name="connsiteY3" fmla="*/ 816448 h 816448"/>
              <a:gd name="connsiteX4" fmla="*/ 0 w 835837"/>
              <a:gd name="connsiteY4" fmla="*/ 330467 h 81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37" h="816448">
                <a:moveTo>
                  <a:pt x="0" y="330467"/>
                </a:moveTo>
                <a:lnTo>
                  <a:pt x="479472" y="0"/>
                </a:lnTo>
                <a:lnTo>
                  <a:pt x="835837" y="498940"/>
                </a:lnTo>
                <a:lnTo>
                  <a:pt x="336926" y="816448"/>
                </a:lnTo>
                <a:lnTo>
                  <a:pt x="0" y="330467"/>
                </a:lnTo>
                <a:close/>
              </a:path>
            </a:pathLst>
          </a:custGeom>
          <a:solidFill>
            <a:srgbClr val="FFFF00">
              <a:alpha val="5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6272023" y="5235634"/>
            <a:ext cx="544266" cy="615576"/>
          </a:xfrm>
          <a:custGeom>
            <a:avLst/>
            <a:gdLst>
              <a:gd name="connsiteX0" fmla="*/ 0 w 544266"/>
              <a:gd name="connsiteY0" fmla="*/ 116635 h 615576"/>
              <a:gd name="connsiteX1" fmla="*/ 356365 w 544266"/>
              <a:gd name="connsiteY1" fmla="*/ 615576 h 615576"/>
              <a:gd name="connsiteX2" fmla="*/ 544266 w 544266"/>
              <a:gd name="connsiteY2" fmla="*/ 479501 h 615576"/>
              <a:gd name="connsiteX3" fmla="*/ 194381 w 544266"/>
              <a:gd name="connsiteY3" fmla="*/ 0 h 615576"/>
              <a:gd name="connsiteX4" fmla="*/ 0 w 544266"/>
              <a:gd name="connsiteY4" fmla="*/ 116635 h 61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66" h="615576">
                <a:moveTo>
                  <a:pt x="0" y="116635"/>
                </a:moveTo>
                <a:lnTo>
                  <a:pt x="356365" y="615576"/>
                </a:lnTo>
                <a:lnTo>
                  <a:pt x="544266" y="479501"/>
                </a:lnTo>
                <a:lnTo>
                  <a:pt x="194381" y="0"/>
                </a:lnTo>
                <a:lnTo>
                  <a:pt x="0" y="116635"/>
                </a:lnTo>
                <a:close/>
              </a:path>
            </a:pathLst>
          </a:custGeom>
          <a:solidFill>
            <a:srgbClr val="FFFF00">
              <a:alpha val="5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6479362" y="4969964"/>
            <a:ext cx="706251" cy="758130"/>
          </a:xfrm>
          <a:custGeom>
            <a:avLst/>
            <a:gdLst>
              <a:gd name="connsiteX0" fmla="*/ 706251 w 706251"/>
              <a:gd name="connsiteY0" fmla="*/ 479501 h 758130"/>
              <a:gd name="connsiteX1" fmla="*/ 369324 w 706251"/>
              <a:gd name="connsiteY1" fmla="*/ 0 h 758130"/>
              <a:gd name="connsiteX2" fmla="*/ 0 w 706251"/>
              <a:gd name="connsiteY2" fmla="*/ 246231 h 758130"/>
              <a:gd name="connsiteX3" fmla="*/ 343406 w 706251"/>
              <a:gd name="connsiteY3" fmla="*/ 758130 h 758130"/>
              <a:gd name="connsiteX4" fmla="*/ 706251 w 706251"/>
              <a:gd name="connsiteY4" fmla="*/ 479501 h 75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51" h="758130">
                <a:moveTo>
                  <a:pt x="706251" y="479501"/>
                </a:moveTo>
                <a:lnTo>
                  <a:pt x="369324" y="0"/>
                </a:lnTo>
                <a:lnTo>
                  <a:pt x="0" y="246231"/>
                </a:lnTo>
                <a:lnTo>
                  <a:pt x="343406" y="758130"/>
                </a:lnTo>
                <a:lnTo>
                  <a:pt x="706251" y="479501"/>
                </a:lnTo>
                <a:close/>
              </a:path>
            </a:pathLst>
          </a:custGeom>
          <a:solidFill>
            <a:srgbClr val="3366FF">
              <a:alpha val="5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443468" y="2923123"/>
            <a:ext cx="1713397" cy="1542200"/>
          </a:xfrm>
          <a:custGeom>
            <a:avLst/>
            <a:gdLst>
              <a:gd name="connsiteX0" fmla="*/ 0 w 1713397"/>
              <a:gd name="connsiteY0" fmla="*/ 816459 h 1542200"/>
              <a:gd name="connsiteX1" fmla="*/ 473704 w 1713397"/>
              <a:gd name="connsiteY1" fmla="*/ 1542200 h 1542200"/>
              <a:gd name="connsiteX2" fmla="*/ 1713397 w 1713397"/>
              <a:gd name="connsiteY2" fmla="*/ 705582 h 1542200"/>
              <a:gd name="connsiteX3" fmla="*/ 1219536 w 1713397"/>
              <a:gd name="connsiteY3" fmla="*/ 0 h 1542200"/>
              <a:gd name="connsiteX4" fmla="*/ 0 w 1713397"/>
              <a:gd name="connsiteY4" fmla="*/ 816459 h 154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397" h="1542200">
                <a:moveTo>
                  <a:pt x="0" y="816459"/>
                </a:moveTo>
                <a:lnTo>
                  <a:pt x="473704" y="1542200"/>
                </a:lnTo>
                <a:lnTo>
                  <a:pt x="1713397" y="705582"/>
                </a:lnTo>
                <a:lnTo>
                  <a:pt x="1219536" y="0"/>
                </a:lnTo>
                <a:lnTo>
                  <a:pt x="0" y="816459"/>
                </a:lnTo>
                <a:close/>
              </a:path>
            </a:pathLst>
          </a:cu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rot="19562923">
            <a:off x="1639135" y="3870748"/>
            <a:ext cx="677779" cy="369332"/>
          </a:xfrm>
          <a:prstGeom prst="rect">
            <a:avLst/>
          </a:prstGeom>
          <a:noFill/>
        </p:spPr>
        <p:txBody>
          <a:bodyPr wrap="square" rtlCol="0">
            <a:spAutoFit/>
          </a:bodyPr>
          <a:lstStyle/>
          <a:p>
            <a:r>
              <a:rPr lang="en-US" dirty="0" smtClean="0"/>
              <a:t>MCA</a:t>
            </a:r>
            <a:endParaRPr lang="en-US" dirty="0"/>
          </a:p>
        </p:txBody>
      </p:sp>
      <p:sp>
        <p:nvSpPr>
          <p:cNvPr id="22" name="TextBox 21"/>
          <p:cNvSpPr txBox="1"/>
          <p:nvPr/>
        </p:nvSpPr>
        <p:spPr>
          <a:xfrm rot="3350112">
            <a:off x="1780980" y="3054692"/>
            <a:ext cx="1406650" cy="369332"/>
          </a:xfrm>
          <a:prstGeom prst="rect">
            <a:avLst/>
          </a:prstGeom>
          <a:noFill/>
        </p:spPr>
        <p:txBody>
          <a:bodyPr wrap="square" rtlCol="0">
            <a:spAutoFit/>
          </a:bodyPr>
          <a:lstStyle/>
          <a:p>
            <a:r>
              <a:rPr lang="en-US" dirty="0" smtClean="0"/>
              <a:t>Detectors</a:t>
            </a:r>
            <a:endParaRPr lang="en-US" dirty="0"/>
          </a:p>
        </p:txBody>
      </p:sp>
    </p:spTree>
    <p:extLst>
      <p:ext uri="{BB962C8B-B14F-4D97-AF65-F5344CB8AC3E}">
        <p14:creationId xmlns:p14="http://schemas.microsoft.com/office/powerpoint/2010/main" val="2790094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08" y="1682750"/>
            <a:ext cx="475450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ubrik 7"/>
          <p:cNvSpPr>
            <a:spLocks noGrp="1"/>
          </p:cNvSpPr>
          <p:nvPr>
            <p:ph type="title"/>
          </p:nvPr>
        </p:nvSpPr>
        <p:spPr/>
        <p:txBody>
          <a:bodyPr/>
          <a:lstStyle/>
          <a:p>
            <a:r>
              <a:rPr lang="sv-SE" dirty="0" smtClean="0"/>
              <a:t>Routing of the infrastructure</a:t>
            </a:r>
            <a:endParaRPr lang="sv-SE" sz="1800" dirty="0"/>
          </a:p>
        </p:txBody>
      </p:sp>
      <p:sp>
        <p:nvSpPr>
          <p:cNvPr id="2" name="TextBox 1"/>
          <p:cNvSpPr txBox="1"/>
          <p:nvPr/>
        </p:nvSpPr>
        <p:spPr>
          <a:xfrm>
            <a:off x="1727200" y="782320"/>
            <a:ext cx="184666" cy="369332"/>
          </a:xfrm>
          <a:prstGeom prst="rect">
            <a:avLst/>
          </a:prstGeom>
          <a:noFill/>
        </p:spPr>
        <p:txBody>
          <a:bodyPr wrap="none" rtlCol="0">
            <a:spAutoFit/>
          </a:bodyPr>
          <a:lstStyle/>
          <a:p>
            <a:endParaRPr lang="en-US" dirty="0"/>
          </a:p>
        </p:txBody>
      </p:sp>
      <p:sp>
        <p:nvSpPr>
          <p:cNvPr id="3"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Rectangle 2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6"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66"/>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9" name="Rectangle 73"/>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pic>
        <p:nvPicPr>
          <p:cNvPr id="66" name="Picture 65"/>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299200" y="1987160"/>
            <a:ext cx="1797050" cy="1568643"/>
          </a:xfrm>
          <a:prstGeom prst="rect">
            <a:avLst/>
          </a:prstGeom>
          <a:ln>
            <a:noFill/>
          </a:ln>
          <a:effectLst>
            <a:outerShdw blurRad="292100" dist="139700" dir="2700000" algn="tl" rotWithShape="0">
              <a:srgbClr val="00B050">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619750" y="4385039"/>
            <a:ext cx="3288375" cy="1717157"/>
          </a:xfrm>
          <a:prstGeom prst="rect">
            <a:avLst/>
          </a:prstGeom>
          <a:ln>
            <a:noFill/>
          </a:ln>
          <a:effectLst>
            <a:outerShdw blurRad="292100" dist="139700" dir="2700000" algn="tl" rotWithShape="0">
              <a:schemeClr val="accent6">
                <a:lumMod val="7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rc 4"/>
          <p:cNvSpPr/>
          <p:nvPr/>
        </p:nvSpPr>
        <p:spPr>
          <a:xfrm flipH="1">
            <a:off x="1104892" y="2057400"/>
            <a:ext cx="6432553" cy="4700176"/>
          </a:xfrm>
          <a:prstGeom prst="arc">
            <a:avLst>
              <a:gd name="adj1" fmla="val 18065028"/>
              <a:gd name="adj2" fmla="val 20873243"/>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22" name="Arc 21"/>
          <p:cNvSpPr/>
          <p:nvPr/>
        </p:nvSpPr>
        <p:spPr>
          <a:xfrm flipH="1">
            <a:off x="717549" y="1662054"/>
            <a:ext cx="7270750" cy="5195946"/>
          </a:xfrm>
          <a:prstGeom prst="arc">
            <a:avLst>
              <a:gd name="adj1" fmla="val 18065028"/>
              <a:gd name="adj2" fmla="val 20922537"/>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grpSp>
        <p:nvGrpSpPr>
          <p:cNvPr id="42" name="Group 41"/>
          <p:cNvGrpSpPr/>
          <p:nvPr/>
        </p:nvGrpSpPr>
        <p:grpSpPr>
          <a:xfrm>
            <a:off x="2319648" y="4292600"/>
            <a:ext cx="2411102" cy="1917700"/>
            <a:chOff x="2491098" y="4292600"/>
            <a:chExt cx="2411102" cy="1917700"/>
          </a:xfrm>
        </p:grpSpPr>
        <p:cxnSp>
          <p:nvCxnSpPr>
            <p:cNvPr id="9" name="Straight Connector 8"/>
            <p:cNvCxnSpPr/>
            <p:nvPr/>
          </p:nvCxnSpPr>
          <p:spPr>
            <a:xfrm>
              <a:off x="2564123" y="4292600"/>
              <a:ext cx="2338077"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91098" y="6210300"/>
              <a:ext cx="2411102"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902200" y="4292600"/>
              <a:ext cx="0" cy="53975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513323" y="4324351"/>
              <a:ext cx="0" cy="384174"/>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2513323" y="5302250"/>
              <a:ext cx="0" cy="90805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4902200" y="5248275"/>
              <a:ext cx="0" cy="794613"/>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023520" y="4548238"/>
              <a:ext cx="850900" cy="61862"/>
            </a:xfrm>
            <a:prstGeom prst="rect">
              <a:avLst/>
            </a:prstGeom>
            <a:solidFill>
              <a:srgbClr val="00B050"/>
            </a:solidFill>
            <a:ln>
              <a:solidFill>
                <a:srgbClr val="00B05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5" name="Rectangle 44"/>
            <p:cNvSpPr/>
            <p:nvPr/>
          </p:nvSpPr>
          <p:spPr>
            <a:xfrm>
              <a:off x="3395266" y="4419651"/>
              <a:ext cx="685403" cy="65038"/>
            </a:xfrm>
            <a:prstGeom prst="rect">
              <a:avLst/>
            </a:prstGeom>
            <a:solidFill>
              <a:srgbClr val="00B050"/>
            </a:solidFill>
            <a:ln>
              <a:solidFill>
                <a:srgbClr val="00B05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6" name="Rectangle 45"/>
            <p:cNvSpPr/>
            <p:nvPr/>
          </p:nvSpPr>
          <p:spPr>
            <a:xfrm>
              <a:off x="2499122" y="4703813"/>
              <a:ext cx="964803" cy="74562"/>
            </a:xfrm>
            <a:prstGeom prst="rect">
              <a:avLst/>
            </a:prstGeom>
            <a:solidFill>
              <a:srgbClr val="00B050"/>
            </a:solidFill>
            <a:ln>
              <a:solidFill>
                <a:srgbClr val="00B05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7" name="Rectangle 46"/>
            <p:cNvSpPr/>
            <p:nvPr/>
          </p:nvSpPr>
          <p:spPr>
            <a:xfrm>
              <a:off x="2521347" y="5624563"/>
              <a:ext cx="2374503" cy="66625"/>
            </a:xfrm>
            <a:prstGeom prst="rect">
              <a:avLst/>
            </a:prstGeom>
            <a:solidFill>
              <a:srgbClr val="00B050"/>
            </a:solidFill>
            <a:ln>
              <a:solidFill>
                <a:srgbClr val="00B05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8" name="Rectangle 47"/>
            <p:cNvSpPr/>
            <p:nvPr/>
          </p:nvSpPr>
          <p:spPr>
            <a:xfrm>
              <a:off x="3076972" y="4770488"/>
              <a:ext cx="80566" cy="861962"/>
            </a:xfrm>
            <a:prstGeom prst="rect">
              <a:avLst/>
            </a:prstGeom>
            <a:solidFill>
              <a:srgbClr val="00B050"/>
            </a:solidFill>
            <a:ln>
              <a:solidFill>
                <a:srgbClr val="00B05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49" name="Rectangle 48"/>
            <p:cNvSpPr/>
            <p:nvPr/>
          </p:nvSpPr>
          <p:spPr>
            <a:xfrm>
              <a:off x="3391297" y="4424413"/>
              <a:ext cx="78978" cy="357137"/>
            </a:xfrm>
            <a:prstGeom prst="rect">
              <a:avLst/>
            </a:prstGeom>
            <a:solidFill>
              <a:srgbClr val="00B050"/>
            </a:solidFill>
            <a:ln>
              <a:solidFill>
                <a:srgbClr val="00B05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57" name="Rectangle 56"/>
            <p:cNvSpPr/>
            <p:nvPr/>
          </p:nvSpPr>
          <p:spPr>
            <a:xfrm>
              <a:off x="4016374" y="4418064"/>
              <a:ext cx="73025" cy="188862"/>
            </a:xfrm>
            <a:prstGeom prst="rect">
              <a:avLst/>
            </a:prstGeom>
            <a:solidFill>
              <a:srgbClr val="00B050"/>
            </a:solidFill>
            <a:ln>
              <a:solidFill>
                <a:srgbClr val="00B05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58" name="Rectangle 57"/>
            <p:cNvSpPr/>
            <p:nvPr/>
          </p:nvSpPr>
          <p:spPr>
            <a:xfrm>
              <a:off x="4429522" y="5624512"/>
              <a:ext cx="71041" cy="560387"/>
            </a:xfrm>
            <a:prstGeom prst="rect">
              <a:avLst/>
            </a:prstGeom>
            <a:solidFill>
              <a:srgbClr val="00B050"/>
            </a:solidFill>
            <a:ln>
              <a:solidFill>
                <a:srgbClr val="00B05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59" name="Rectangle 58"/>
            <p:cNvSpPr/>
            <p:nvPr/>
          </p:nvSpPr>
          <p:spPr>
            <a:xfrm>
              <a:off x="4777185" y="5243513"/>
              <a:ext cx="56754" cy="376238"/>
            </a:xfrm>
            <a:prstGeom prst="rect">
              <a:avLst/>
            </a:prstGeom>
            <a:solidFill>
              <a:srgbClr val="00B050"/>
            </a:solidFill>
            <a:ln>
              <a:solidFill>
                <a:srgbClr val="00B05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60" name="Rectangle 59"/>
            <p:cNvSpPr/>
            <p:nvPr/>
          </p:nvSpPr>
          <p:spPr>
            <a:xfrm>
              <a:off x="4843860" y="5638800"/>
              <a:ext cx="56752" cy="276226"/>
            </a:xfrm>
            <a:prstGeom prst="rect">
              <a:avLst/>
            </a:prstGeom>
            <a:solidFill>
              <a:srgbClr val="00B050"/>
            </a:solidFill>
            <a:ln>
              <a:solidFill>
                <a:srgbClr val="00B05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sp>
          <p:nvSpPr>
            <p:cNvPr id="61" name="Rectangle 60"/>
            <p:cNvSpPr/>
            <p:nvPr/>
          </p:nvSpPr>
          <p:spPr>
            <a:xfrm>
              <a:off x="2519759" y="5672137"/>
              <a:ext cx="56753" cy="314326"/>
            </a:xfrm>
            <a:prstGeom prst="rect">
              <a:avLst/>
            </a:prstGeom>
            <a:solidFill>
              <a:srgbClr val="00B050"/>
            </a:solidFill>
            <a:ln>
              <a:solidFill>
                <a:srgbClr val="00B05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a:p>
          </p:txBody>
        </p:sp>
      </p:grpSp>
      <p:sp>
        <p:nvSpPr>
          <p:cNvPr id="12" name="Content Placeholder 2"/>
          <p:cNvSpPr txBox="1">
            <a:spLocks/>
          </p:cNvSpPr>
          <p:nvPr/>
        </p:nvSpPr>
        <p:spPr>
          <a:xfrm>
            <a:off x="3695817" y="1952143"/>
            <a:ext cx="2421012" cy="1237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1700" b="1" dirty="0" smtClean="0">
                <a:solidFill>
                  <a:schemeClr val="accent1"/>
                </a:solidFill>
              </a:rPr>
              <a:t>By the walls/pillars</a:t>
            </a:r>
          </a:p>
          <a:p>
            <a:r>
              <a:rPr lang="sv-SE" sz="1700" b="1" dirty="0" smtClean="0">
                <a:solidFill>
                  <a:srgbClr val="00B050"/>
                </a:solidFill>
              </a:rPr>
              <a:t>From the galery</a:t>
            </a:r>
          </a:p>
          <a:p>
            <a:r>
              <a:rPr lang="sv-SE" sz="1700" b="1" dirty="0" smtClean="0">
                <a:solidFill>
                  <a:schemeClr val="accent6">
                    <a:lumMod val="75000"/>
                  </a:schemeClr>
                </a:solidFill>
              </a:rPr>
              <a:t>From the conduits</a:t>
            </a:r>
            <a:endParaRPr lang="sv-SE" sz="1700" dirty="0" smtClean="0">
              <a:solidFill>
                <a:schemeClr val="accent6">
                  <a:lumMod val="75000"/>
                </a:schemeClr>
              </a:solidFill>
            </a:endParaRPr>
          </a:p>
          <a:p>
            <a:pPr marL="0" indent="0">
              <a:buFont typeface="Arial" panose="020B0604020202020204" pitchFamily="34" charset="0"/>
              <a:buNone/>
            </a:pPr>
            <a:endParaRPr lang="sv-SE" dirty="0" smtClean="0"/>
          </a:p>
          <a:p>
            <a:pPr marL="0" indent="0">
              <a:buFont typeface="Arial" panose="020B0604020202020204" pitchFamily="34" charset="0"/>
              <a:buNone/>
            </a:pPr>
            <a:endParaRPr lang="sv-SE" dirty="0" smtClean="0"/>
          </a:p>
          <a:p>
            <a:endParaRPr lang="sv-SE" dirty="0"/>
          </a:p>
        </p:txBody>
      </p:sp>
      <p:pic>
        <p:nvPicPr>
          <p:cNvPr id="67" name="Picture 3"/>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72504" y="1441450"/>
            <a:ext cx="888703" cy="86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Rectangle 62"/>
          <p:cNvSpPr/>
          <p:nvPr/>
        </p:nvSpPr>
        <p:spPr>
          <a:xfrm>
            <a:off x="398538" y="6445127"/>
            <a:ext cx="6524847" cy="276999"/>
          </a:xfrm>
          <a:prstGeom prst="rect">
            <a:avLst/>
          </a:prstGeom>
          <a:solidFill>
            <a:schemeClr val="bg1"/>
          </a:solidFill>
        </p:spPr>
        <p:txBody>
          <a:bodyPr wrap="square">
            <a:spAutoFit/>
          </a:bodyPr>
          <a:lstStyle/>
          <a:p>
            <a:r>
              <a:rPr lang="sv-SE" sz="1200" b="1" dirty="0"/>
              <a:t>https://ess-ics.atlassian.net/wiki/display/SPD/CF+Info</a:t>
            </a:r>
          </a:p>
        </p:txBody>
      </p:sp>
      <p:sp>
        <p:nvSpPr>
          <p:cNvPr id="41" name="Arc 40"/>
          <p:cNvSpPr/>
          <p:nvPr/>
        </p:nvSpPr>
        <p:spPr>
          <a:xfrm flipH="1">
            <a:off x="988785" y="2131786"/>
            <a:ext cx="6014358" cy="5089074"/>
          </a:xfrm>
          <a:prstGeom prst="arc">
            <a:avLst>
              <a:gd name="adj1" fmla="val 17544544"/>
              <a:gd name="adj2" fmla="val 20499075"/>
            </a:avLst>
          </a:prstGeom>
          <a:ln>
            <a:solidFill>
              <a:schemeClr val="accent1"/>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51962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08" y="1682750"/>
            <a:ext cx="475450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a:xfrm>
            <a:off x="3976302" y="4543266"/>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Oval 24"/>
          <p:cNvSpPr/>
          <p:nvPr/>
        </p:nvSpPr>
        <p:spPr>
          <a:xfrm>
            <a:off x="4050121" y="4543266"/>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Oval 25"/>
          <p:cNvSpPr/>
          <p:nvPr/>
        </p:nvSpPr>
        <p:spPr>
          <a:xfrm>
            <a:off x="4119178" y="4543266"/>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Oval 26"/>
          <p:cNvSpPr/>
          <p:nvPr/>
        </p:nvSpPr>
        <p:spPr>
          <a:xfrm>
            <a:off x="4312059" y="4545647"/>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Oval 27"/>
          <p:cNvSpPr/>
          <p:nvPr/>
        </p:nvSpPr>
        <p:spPr>
          <a:xfrm>
            <a:off x="4209665" y="4543266"/>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Oval 28"/>
          <p:cNvSpPr/>
          <p:nvPr/>
        </p:nvSpPr>
        <p:spPr>
          <a:xfrm>
            <a:off x="4462077" y="4543266"/>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Oval 29"/>
          <p:cNvSpPr/>
          <p:nvPr/>
        </p:nvSpPr>
        <p:spPr>
          <a:xfrm>
            <a:off x="4640671" y="4543266"/>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Oval 30"/>
          <p:cNvSpPr/>
          <p:nvPr/>
        </p:nvSpPr>
        <p:spPr>
          <a:xfrm>
            <a:off x="4357303" y="4852829"/>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Oval 31"/>
          <p:cNvSpPr/>
          <p:nvPr/>
        </p:nvSpPr>
        <p:spPr>
          <a:xfrm>
            <a:off x="3164296" y="4786153"/>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Oval 32"/>
          <p:cNvSpPr/>
          <p:nvPr/>
        </p:nvSpPr>
        <p:spPr>
          <a:xfrm>
            <a:off x="3769133" y="4421822"/>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Oval 33"/>
          <p:cNvSpPr/>
          <p:nvPr/>
        </p:nvSpPr>
        <p:spPr>
          <a:xfrm>
            <a:off x="2805993" y="2276817"/>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Oval 34"/>
          <p:cNvSpPr/>
          <p:nvPr/>
        </p:nvSpPr>
        <p:spPr>
          <a:xfrm>
            <a:off x="2625019" y="2348255"/>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Oval 37"/>
          <p:cNvSpPr/>
          <p:nvPr/>
        </p:nvSpPr>
        <p:spPr>
          <a:xfrm>
            <a:off x="2339268" y="2495892"/>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Oval 39"/>
          <p:cNvSpPr/>
          <p:nvPr/>
        </p:nvSpPr>
        <p:spPr>
          <a:xfrm>
            <a:off x="2098762" y="2648292"/>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Oval 40"/>
          <p:cNvSpPr/>
          <p:nvPr/>
        </p:nvSpPr>
        <p:spPr>
          <a:xfrm>
            <a:off x="1848731" y="2848317"/>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Oval 41"/>
          <p:cNvSpPr/>
          <p:nvPr/>
        </p:nvSpPr>
        <p:spPr>
          <a:xfrm>
            <a:off x="1641562" y="3036436"/>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Oval 42"/>
          <p:cNvSpPr/>
          <p:nvPr/>
        </p:nvSpPr>
        <p:spPr>
          <a:xfrm>
            <a:off x="1424869" y="3288848"/>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Oval 43"/>
          <p:cNvSpPr/>
          <p:nvPr/>
        </p:nvSpPr>
        <p:spPr>
          <a:xfrm>
            <a:off x="1274849" y="3512686"/>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Oval 44"/>
          <p:cNvSpPr/>
          <p:nvPr/>
        </p:nvSpPr>
        <p:spPr>
          <a:xfrm>
            <a:off x="2704654" y="5289061"/>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Oval 45"/>
          <p:cNvSpPr/>
          <p:nvPr/>
        </p:nvSpPr>
        <p:spPr>
          <a:xfrm>
            <a:off x="2299842" y="5572429"/>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Oval 46"/>
          <p:cNvSpPr/>
          <p:nvPr/>
        </p:nvSpPr>
        <p:spPr>
          <a:xfrm>
            <a:off x="2768947" y="5631961"/>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Oval 47"/>
          <p:cNvSpPr/>
          <p:nvPr/>
        </p:nvSpPr>
        <p:spPr>
          <a:xfrm>
            <a:off x="2309366" y="5903423"/>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Oval 48"/>
          <p:cNvSpPr/>
          <p:nvPr/>
        </p:nvSpPr>
        <p:spPr>
          <a:xfrm>
            <a:off x="3159473" y="5234292"/>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Oval 49"/>
          <p:cNvSpPr/>
          <p:nvPr/>
        </p:nvSpPr>
        <p:spPr>
          <a:xfrm>
            <a:off x="3104703" y="5639104"/>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Oval 50"/>
          <p:cNvSpPr/>
          <p:nvPr/>
        </p:nvSpPr>
        <p:spPr>
          <a:xfrm>
            <a:off x="3226147" y="5634343"/>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Oval 51"/>
          <p:cNvSpPr/>
          <p:nvPr/>
        </p:nvSpPr>
        <p:spPr>
          <a:xfrm>
            <a:off x="3328541" y="5636724"/>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Oval 52"/>
          <p:cNvSpPr/>
          <p:nvPr/>
        </p:nvSpPr>
        <p:spPr>
          <a:xfrm>
            <a:off x="3497610" y="5629580"/>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Oval 53"/>
          <p:cNvSpPr/>
          <p:nvPr/>
        </p:nvSpPr>
        <p:spPr>
          <a:xfrm>
            <a:off x="3638104" y="5631961"/>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Oval 54"/>
          <p:cNvSpPr/>
          <p:nvPr/>
        </p:nvSpPr>
        <p:spPr>
          <a:xfrm>
            <a:off x="3769072" y="5629580"/>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Oval 55"/>
          <p:cNvSpPr/>
          <p:nvPr/>
        </p:nvSpPr>
        <p:spPr>
          <a:xfrm>
            <a:off x="3913448" y="5625673"/>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Oval 56"/>
          <p:cNvSpPr/>
          <p:nvPr/>
        </p:nvSpPr>
        <p:spPr>
          <a:xfrm>
            <a:off x="4050060" y="5634343"/>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Oval 57"/>
          <p:cNvSpPr/>
          <p:nvPr/>
        </p:nvSpPr>
        <p:spPr>
          <a:xfrm>
            <a:off x="3654773" y="6177267"/>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Oval 58"/>
          <p:cNvSpPr/>
          <p:nvPr/>
        </p:nvSpPr>
        <p:spPr>
          <a:xfrm>
            <a:off x="3990529" y="6172505"/>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Oval 59"/>
          <p:cNvSpPr/>
          <p:nvPr/>
        </p:nvSpPr>
        <p:spPr>
          <a:xfrm>
            <a:off x="4147691" y="5631962"/>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Oval 60"/>
          <p:cNvSpPr/>
          <p:nvPr/>
        </p:nvSpPr>
        <p:spPr>
          <a:xfrm>
            <a:off x="4354860" y="5634342"/>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Oval 61"/>
          <p:cNvSpPr/>
          <p:nvPr/>
        </p:nvSpPr>
        <p:spPr>
          <a:xfrm>
            <a:off x="4590603" y="5567667"/>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Oval 62"/>
          <p:cNvSpPr/>
          <p:nvPr/>
        </p:nvSpPr>
        <p:spPr>
          <a:xfrm>
            <a:off x="4512023" y="5634343"/>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Oval 63"/>
          <p:cNvSpPr/>
          <p:nvPr/>
        </p:nvSpPr>
        <p:spPr>
          <a:xfrm>
            <a:off x="4704904" y="5310492"/>
            <a:ext cx="53827" cy="64770"/>
          </a:xfrm>
          <a:prstGeom prst="ellipse">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7"/>
          <p:cNvSpPr>
            <a:spLocks noGrp="1"/>
          </p:cNvSpPr>
          <p:nvPr>
            <p:ph type="title"/>
          </p:nvPr>
        </p:nvSpPr>
        <p:spPr/>
        <p:txBody>
          <a:bodyPr/>
          <a:lstStyle/>
          <a:p>
            <a:r>
              <a:rPr lang="sv-SE" dirty="0"/>
              <a:t>1. Nitrogen/Deionized water/Compressed </a:t>
            </a:r>
            <a:r>
              <a:rPr lang="sv-SE" dirty="0" smtClean="0"/>
              <a:t>Air/LAN </a:t>
            </a:r>
            <a:endParaRPr lang="sv-SE" sz="1800" dirty="0"/>
          </a:p>
        </p:txBody>
      </p:sp>
      <p:sp>
        <p:nvSpPr>
          <p:cNvPr id="2" name="TextBox 1"/>
          <p:cNvSpPr txBox="1"/>
          <p:nvPr/>
        </p:nvSpPr>
        <p:spPr>
          <a:xfrm>
            <a:off x="1727200" y="782320"/>
            <a:ext cx="184666" cy="369332"/>
          </a:xfrm>
          <a:prstGeom prst="rect">
            <a:avLst/>
          </a:prstGeom>
          <a:noFill/>
        </p:spPr>
        <p:txBody>
          <a:bodyPr wrap="none" rtlCol="0">
            <a:spAutoFit/>
          </a:bodyPr>
          <a:lstStyle/>
          <a:p>
            <a:endParaRPr lang="en-US" dirty="0"/>
          </a:p>
        </p:txBody>
      </p:sp>
      <p:sp>
        <p:nvSpPr>
          <p:cNvPr id="3"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Rectangle 2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6"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66"/>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9" name="Rectangle 73"/>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Content Placeholder 2"/>
          <p:cNvSpPr txBox="1">
            <a:spLocks/>
          </p:cNvSpPr>
          <p:nvPr/>
        </p:nvSpPr>
        <p:spPr>
          <a:xfrm>
            <a:off x="6107472" y="1681424"/>
            <a:ext cx="2520280" cy="212423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dirty="0" smtClean="0">
                <a:solidFill>
                  <a:schemeClr val="accent6">
                    <a:lumMod val="75000"/>
                  </a:schemeClr>
                </a:solidFill>
              </a:rPr>
              <a:t>Nitrogen gas (10bar)</a:t>
            </a:r>
          </a:p>
          <a:p>
            <a:pPr marL="0" indent="0">
              <a:buNone/>
            </a:pPr>
            <a:r>
              <a:rPr lang="sv-SE" dirty="0" smtClean="0">
                <a:solidFill>
                  <a:schemeClr val="accent6">
                    <a:lumMod val="75000"/>
                  </a:schemeClr>
                </a:solidFill>
              </a:rPr>
              <a:t>Deionized water (8 Bar)</a:t>
            </a:r>
          </a:p>
          <a:p>
            <a:pPr marL="0" indent="0">
              <a:buNone/>
            </a:pPr>
            <a:r>
              <a:rPr lang="sv-SE" dirty="0" smtClean="0">
                <a:solidFill>
                  <a:schemeClr val="accent6">
                    <a:lumMod val="75000"/>
                  </a:schemeClr>
                </a:solidFill>
              </a:rPr>
              <a:t>Compressed air (6Bar)</a:t>
            </a:r>
          </a:p>
          <a:p>
            <a:pPr marL="0" indent="0">
              <a:buNone/>
            </a:pPr>
            <a:r>
              <a:rPr lang="sv-SE" dirty="0" smtClean="0">
                <a:solidFill>
                  <a:schemeClr val="accent6">
                    <a:lumMod val="75000"/>
                  </a:schemeClr>
                </a:solidFill>
              </a:rPr>
              <a:t>LAN: 2 outlets/connections</a:t>
            </a:r>
          </a:p>
          <a:p>
            <a:pPr marL="0" indent="0">
              <a:buNone/>
            </a:pPr>
            <a:endParaRPr lang="sv-SE" b="1" dirty="0" smtClean="0">
              <a:solidFill>
                <a:schemeClr val="accent4"/>
              </a:solidFill>
            </a:endParaRPr>
          </a:p>
          <a:p>
            <a:pPr marL="0" indent="0">
              <a:buNone/>
            </a:pPr>
            <a:r>
              <a:rPr lang="sv-SE" b="1" dirty="0" smtClean="0">
                <a:solidFill>
                  <a:schemeClr val="accent4"/>
                </a:solidFill>
              </a:rPr>
              <a:t>Liquid </a:t>
            </a:r>
            <a:r>
              <a:rPr lang="sv-SE" b="1" dirty="0">
                <a:solidFill>
                  <a:schemeClr val="accent4"/>
                </a:solidFill>
              </a:rPr>
              <a:t>nitrogen</a:t>
            </a:r>
          </a:p>
          <a:p>
            <a:r>
              <a:rPr lang="sv-SE" dirty="0">
                <a:solidFill>
                  <a:schemeClr val="accent4"/>
                </a:solidFill>
              </a:rPr>
              <a:t>1 filling point / sector</a:t>
            </a:r>
          </a:p>
          <a:p>
            <a:pPr marL="0" indent="0">
              <a:buNone/>
            </a:pPr>
            <a:endParaRPr lang="sv-SE" dirty="0" smtClean="0">
              <a:solidFill>
                <a:schemeClr val="accent6">
                  <a:lumMod val="75000"/>
                </a:schemeClr>
              </a:solidFill>
            </a:endParaRPr>
          </a:p>
          <a:p>
            <a:pPr marL="0" indent="0">
              <a:buNone/>
            </a:pPr>
            <a:endParaRPr lang="sv-SE" dirty="0" smtClean="0">
              <a:solidFill>
                <a:schemeClr val="accent4"/>
              </a:solidFill>
            </a:endParaRPr>
          </a:p>
          <a:p>
            <a:pPr marL="0" indent="0">
              <a:buNone/>
            </a:pPr>
            <a:endParaRPr lang="sv-SE" dirty="0">
              <a:solidFill>
                <a:schemeClr val="accent4"/>
              </a:solidFill>
            </a:endParaRPr>
          </a:p>
          <a:p>
            <a:pPr marL="0" indent="0">
              <a:buNone/>
            </a:pPr>
            <a:endParaRPr lang="sv-SE" dirty="0" smtClean="0">
              <a:solidFill>
                <a:schemeClr val="accent4"/>
              </a:solidFill>
            </a:endParaRPr>
          </a:p>
          <a:p>
            <a:endParaRPr lang="sv-SE" dirty="0"/>
          </a:p>
        </p:txBody>
      </p:sp>
      <p:sp>
        <p:nvSpPr>
          <p:cNvPr id="12" name="Content Placeholder 2"/>
          <p:cNvSpPr txBox="1">
            <a:spLocks/>
          </p:cNvSpPr>
          <p:nvPr/>
        </p:nvSpPr>
        <p:spPr>
          <a:xfrm>
            <a:off x="5491088" y="5436128"/>
            <a:ext cx="2124236" cy="792088"/>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b="1" dirty="0" smtClean="0"/>
              <a:t>East and South Sector</a:t>
            </a:r>
          </a:p>
          <a:p>
            <a:pPr marL="0" indent="0">
              <a:buNone/>
            </a:pPr>
            <a:r>
              <a:rPr lang="sv-SE" dirty="0" smtClean="0"/>
              <a:t>14</a:t>
            </a:r>
            <a:r>
              <a:rPr lang="sv-SE" dirty="0"/>
              <a:t> </a:t>
            </a:r>
            <a:r>
              <a:rPr lang="sv-SE" dirty="0" smtClean="0"/>
              <a:t>connections from the galery and 7 on the wall.</a:t>
            </a:r>
          </a:p>
          <a:p>
            <a:pPr marL="0" indent="0">
              <a:buFont typeface="Arial" panose="020B0604020202020204" pitchFamily="34" charset="0"/>
              <a:buNone/>
            </a:pPr>
            <a:endParaRPr lang="sv-SE" dirty="0" smtClean="0"/>
          </a:p>
          <a:p>
            <a:pPr marL="0" indent="0">
              <a:buFont typeface="Arial" panose="020B0604020202020204" pitchFamily="34" charset="0"/>
              <a:buNone/>
            </a:pPr>
            <a:endParaRPr lang="sv-SE" dirty="0" smtClean="0"/>
          </a:p>
          <a:p>
            <a:endParaRPr lang="sv-SE" dirty="0"/>
          </a:p>
        </p:txBody>
      </p:sp>
      <p:sp>
        <p:nvSpPr>
          <p:cNvPr id="22" name="Content Placeholder 2"/>
          <p:cNvSpPr txBox="1">
            <a:spLocks/>
          </p:cNvSpPr>
          <p:nvPr/>
        </p:nvSpPr>
        <p:spPr>
          <a:xfrm>
            <a:off x="5537448" y="4059593"/>
            <a:ext cx="2088232" cy="972108"/>
          </a:xfrm>
          <a:prstGeom prst="rect">
            <a:avLst/>
          </a:prstGeom>
        </p:spPr>
        <p:txBody>
          <a:bodyPr vert="horz" lIns="0" tIns="0" rIns="0" bIns="0" rtlCol="0">
            <a:normAutofit fontScale="62500" lnSpcReduction="20000"/>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kern="1200">
                <a:solidFill>
                  <a:srgbClr val="0094CA"/>
                </a:solidFill>
                <a:latin typeface="+mn-lt"/>
                <a:ea typeface="+mn-ea"/>
                <a:cs typeface="+mn-cs"/>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kern="1200" baseline="0">
                <a:solidFill>
                  <a:srgbClr val="0094CA"/>
                </a:solidFill>
                <a:latin typeface="+mn-lt"/>
                <a:ea typeface="+mn-ea"/>
                <a:cs typeface="+mn-cs"/>
              </a:defRPr>
            </a:lvl2pPr>
            <a:lvl3pPr marL="9144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buFont typeface="Arial"/>
              <a:buNone/>
            </a:pPr>
            <a:r>
              <a:rPr lang="sv-SE" b="1" dirty="0" smtClean="0">
                <a:solidFill>
                  <a:schemeClr val="tx1"/>
                </a:solidFill>
              </a:rPr>
              <a:t>North Sector</a:t>
            </a:r>
          </a:p>
          <a:p>
            <a:pPr marL="0" indent="0">
              <a:buFont typeface="Arial"/>
              <a:buNone/>
            </a:pPr>
            <a:r>
              <a:rPr lang="sv-SE" dirty="0" smtClean="0">
                <a:solidFill>
                  <a:schemeClr val="tx1"/>
                </a:solidFill>
              </a:rPr>
              <a:t>9 connections from the galery and 2 on the wall.</a:t>
            </a:r>
          </a:p>
          <a:p>
            <a:pPr marL="0" indent="0">
              <a:buFont typeface="Arial"/>
              <a:buNone/>
            </a:pPr>
            <a:endParaRPr lang="sv-SE" dirty="0" smtClean="0"/>
          </a:p>
          <a:p>
            <a:pPr marL="0" indent="0">
              <a:buFont typeface="Arial"/>
              <a:buNone/>
            </a:pPr>
            <a:endParaRPr lang="sv-SE" dirty="0" smtClean="0"/>
          </a:p>
          <a:p>
            <a:endParaRPr lang="sv-SE" dirty="0"/>
          </a:p>
        </p:txBody>
      </p:sp>
      <p:sp>
        <p:nvSpPr>
          <p:cNvPr id="23" name="Content Placeholder 2"/>
          <p:cNvSpPr txBox="1">
            <a:spLocks/>
          </p:cNvSpPr>
          <p:nvPr/>
        </p:nvSpPr>
        <p:spPr>
          <a:xfrm>
            <a:off x="3311860" y="1655708"/>
            <a:ext cx="2448272" cy="162018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b="1" dirty="0" smtClean="0"/>
              <a:t>West sector</a:t>
            </a:r>
          </a:p>
          <a:p>
            <a:pPr marL="0" indent="0">
              <a:buNone/>
            </a:pPr>
            <a:r>
              <a:rPr lang="sv-SE" dirty="0" smtClean="0"/>
              <a:t>8 connections in E01 on the pillars+ </a:t>
            </a:r>
          </a:p>
          <a:p>
            <a:pPr marL="0" indent="0">
              <a:buNone/>
            </a:pPr>
            <a:r>
              <a:rPr lang="sv-SE" dirty="0" smtClean="0"/>
              <a:t>1 at the bunker wall in D03. </a:t>
            </a:r>
          </a:p>
          <a:p>
            <a:pPr marL="0" indent="0">
              <a:buNone/>
            </a:pPr>
            <a:r>
              <a:rPr lang="sv-SE" dirty="0" smtClean="0"/>
              <a:t>No separate connection for W9-10.</a:t>
            </a:r>
          </a:p>
          <a:p>
            <a:pPr marL="0" indent="0">
              <a:buFont typeface="Arial" panose="020B0604020202020204" pitchFamily="34" charset="0"/>
              <a:buNone/>
            </a:pPr>
            <a:endParaRPr lang="sv-SE" dirty="0" smtClean="0"/>
          </a:p>
          <a:p>
            <a:endParaRPr lang="sv-SE" dirty="0"/>
          </a:p>
        </p:txBody>
      </p:sp>
      <p:pic>
        <p:nvPicPr>
          <p:cNvPr id="89"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66154" y="1441450"/>
            <a:ext cx="888703" cy="86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00492" y="6444458"/>
            <a:ext cx="4572000" cy="276999"/>
          </a:xfrm>
          <a:prstGeom prst="rect">
            <a:avLst/>
          </a:prstGeom>
          <a:solidFill>
            <a:schemeClr val="bg1"/>
          </a:solidFill>
        </p:spPr>
        <p:txBody>
          <a:bodyPr>
            <a:spAutoFit/>
          </a:bodyPr>
          <a:lstStyle/>
          <a:p>
            <a:r>
              <a:rPr lang="en-US" sz="1200" b="1" dirty="0"/>
              <a:t>Process flow chart: </a:t>
            </a:r>
            <a:r>
              <a:rPr lang="en-GB" sz="1200" b="1" dirty="0"/>
              <a:t>ESS-0046901, Layout</a:t>
            </a:r>
            <a:r>
              <a:rPr lang="en-GB" sz="1200" b="1" dirty="0" smtClean="0"/>
              <a:t>: ESS-0046984</a:t>
            </a:r>
            <a:endParaRPr lang="sv-SE" sz="1200" b="1" dirty="0"/>
          </a:p>
        </p:txBody>
      </p:sp>
      <p:sp>
        <p:nvSpPr>
          <p:cNvPr id="66" name="Oval 65"/>
          <p:cNvSpPr/>
          <p:nvPr/>
        </p:nvSpPr>
        <p:spPr>
          <a:xfrm>
            <a:off x="739862" y="3372192"/>
            <a:ext cx="115271" cy="99142"/>
          </a:xfrm>
          <a:prstGeom prst="ellipse">
            <a:avLst/>
          </a:prstGeom>
          <a:solidFill>
            <a:schemeClr val="accent4"/>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Oval 66"/>
          <p:cNvSpPr/>
          <p:nvPr/>
        </p:nvSpPr>
        <p:spPr>
          <a:xfrm>
            <a:off x="2390862" y="6250858"/>
            <a:ext cx="115271" cy="99142"/>
          </a:xfrm>
          <a:prstGeom prst="ellipse">
            <a:avLst/>
          </a:prstGeom>
          <a:solidFill>
            <a:schemeClr val="accent4"/>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Oval 67"/>
          <p:cNvSpPr/>
          <p:nvPr/>
        </p:nvSpPr>
        <p:spPr>
          <a:xfrm>
            <a:off x="4803862" y="6047658"/>
            <a:ext cx="115271" cy="99142"/>
          </a:xfrm>
          <a:prstGeom prst="ellipse">
            <a:avLst/>
          </a:prstGeom>
          <a:solidFill>
            <a:schemeClr val="accent4"/>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Oval 68"/>
          <p:cNvSpPr/>
          <p:nvPr/>
        </p:nvSpPr>
        <p:spPr>
          <a:xfrm>
            <a:off x="4930862" y="4176525"/>
            <a:ext cx="115271" cy="99142"/>
          </a:xfrm>
          <a:prstGeom prst="ellipse">
            <a:avLst/>
          </a:prstGeom>
          <a:solidFill>
            <a:schemeClr val="accent4"/>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19706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08" y="1682750"/>
            <a:ext cx="475450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sv-SE" dirty="0"/>
              <a:t>2. Cooling water</a:t>
            </a:r>
          </a:p>
        </p:txBody>
      </p:sp>
      <p:sp>
        <p:nvSpPr>
          <p:cNvPr id="4" name="Content Placeholder 2"/>
          <p:cNvSpPr txBox="1">
            <a:spLocks/>
          </p:cNvSpPr>
          <p:nvPr/>
        </p:nvSpPr>
        <p:spPr>
          <a:xfrm>
            <a:off x="5334677" y="5512763"/>
            <a:ext cx="2376264" cy="756084"/>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b="1" dirty="0" smtClean="0"/>
              <a:t>East and South Sector (D01)</a:t>
            </a:r>
          </a:p>
          <a:p>
            <a:pPr marL="0" indent="0">
              <a:buNone/>
            </a:pPr>
            <a:r>
              <a:rPr lang="sv-SE" dirty="0" smtClean="0"/>
              <a:t>17 connections from the galery.</a:t>
            </a:r>
          </a:p>
          <a:p>
            <a:pPr marL="0" indent="0">
              <a:buFont typeface="Arial" panose="020B0604020202020204" pitchFamily="34" charset="0"/>
              <a:buNone/>
            </a:pPr>
            <a:endParaRPr lang="sv-SE" dirty="0" smtClean="0"/>
          </a:p>
          <a:p>
            <a:endParaRPr lang="sv-SE" dirty="0"/>
          </a:p>
        </p:txBody>
      </p:sp>
      <p:sp>
        <p:nvSpPr>
          <p:cNvPr id="7" name="Content Placeholder 2"/>
          <p:cNvSpPr txBox="1">
            <a:spLocks/>
          </p:cNvSpPr>
          <p:nvPr/>
        </p:nvSpPr>
        <p:spPr>
          <a:xfrm>
            <a:off x="5462477" y="4273932"/>
            <a:ext cx="1763824" cy="735496"/>
          </a:xfrm>
          <a:prstGeom prst="rect">
            <a:avLst/>
          </a:prstGeom>
        </p:spPr>
        <p:txBody>
          <a:bodyPr vert="horz" lIns="0" tIns="0" rIns="0" bIns="0" rtlCol="0">
            <a:normAutofit fontScale="62500" lnSpcReduction="20000"/>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kern="1200">
                <a:solidFill>
                  <a:srgbClr val="0094CA"/>
                </a:solidFill>
                <a:latin typeface="+mn-lt"/>
                <a:ea typeface="+mn-ea"/>
                <a:cs typeface="+mn-cs"/>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kern="1200" baseline="0">
                <a:solidFill>
                  <a:srgbClr val="0094CA"/>
                </a:solidFill>
                <a:latin typeface="+mn-lt"/>
                <a:ea typeface="+mn-ea"/>
                <a:cs typeface="+mn-cs"/>
              </a:defRPr>
            </a:lvl2pPr>
            <a:lvl3pPr marL="9144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buFont typeface="Arial"/>
              <a:buNone/>
            </a:pPr>
            <a:r>
              <a:rPr lang="sv-SE" b="1" dirty="0" smtClean="0">
                <a:solidFill>
                  <a:srgbClr val="000000"/>
                </a:solidFill>
              </a:rPr>
              <a:t>North Sector</a:t>
            </a:r>
          </a:p>
          <a:p>
            <a:pPr marL="0" indent="0">
              <a:spcBef>
                <a:spcPts val="0"/>
              </a:spcBef>
              <a:buFont typeface="Arial"/>
              <a:buNone/>
            </a:pPr>
            <a:r>
              <a:rPr lang="sv-SE" dirty="0" smtClean="0">
                <a:solidFill>
                  <a:srgbClr val="000000"/>
                </a:solidFill>
              </a:rPr>
              <a:t>9 connections from the D03 galery.</a:t>
            </a:r>
          </a:p>
          <a:p>
            <a:pPr marL="0" indent="0">
              <a:buFont typeface="Arial"/>
              <a:buNone/>
            </a:pPr>
            <a:endParaRPr lang="sv-SE" dirty="0" smtClean="0"/>
          </a:p>
          <a:p>
            <a:pPr marL="0" indent="0">
              <a:buFont typeface="Arial"/>
              <a:buNone/>
            </a:pPr>
            <a:endParaRPr lang="sv-SE" dirty="0" smtClean="0"/>
          </a:p>
          <a:p>
            <a:endParaRPr lang="sv-SE" dirty="0"/>
          </a:p>
        </p:txBody>
      </p:sp>
      <p:sp>
        <p:nvSpPr>
          <p:cNvPr id="8" name="Content Placeholder 2"/>
          <p:cNvSpPr txBox="1">
            <a:spLocks/>
          </p:cNvSpPr>
          <p:nvPr/>
        </p:nvSpPr>
        <p:spPr>
          <a:xfrm>
            <a:off x="3282449" y="1660335"/>
            <a:ext cx="2160240" cy="100811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2100" b="1" dirty="0" smtClean="0"/>
              <a:t>West sector</a:t>
            </a:r>
          </a:p>
          <a:p>
            <a:pPr marL="0" indent="0">
              <a:buNone/>
            </a:pPr>
            <a:r>
              <a:rPr lang="sv-SE" sz="2100" dirty="0" smtClean="0"/>
              <a:t>8 connections in E01 + </a:t>
            </a:r>
          </a:p>
          <a:p>
            <a:pPr marL="0" indent="0">
              <a:buNone/>
            </a:pPr>
            <a:r>
              <a:rPr lang="sv-SE" sz="2100" dirty="0" smtClean="0"/>
              <a:t>3 in E02 + </a:t>
            </a:r>
          </a:p>
          <a:p>
            <a:pPr marL="0" indent="0">
              <a:buNone/>
            </a:pPr>
            <a:r>
              <a:rPr lang="sv-SE" sz="2100" dirty="0" smtClean="0"/>
              <a:t>1 in D03 from the galery</a:t>
            </a:r>
          </a:p>
          <a:p>
            <a:pPr marL="0" indent="0">
              <a:buFont typeface="Arial" panose="020B0604020202020204" pitchFamily="34" charset="0"/>
              <a:buNone/>
            </a:pPr>
            <a:endParaRPr lang="sv-SE" dirty="0" smtClean="0"/>
          </a:p>
          <a:p>
            <a:endParaRPr lang="sv-SE" dirty="0"/>
          </a:p>
        </p:txBody>
      </p:sp>
      <p:sp>
        <p:nvSpPr>
          <p:cNvPr id="47" name="Content Placeholder 2"/>
          <p:cNvSpPr txBox="1">
            <a:spLocks/>
          </p:cNvSpPr>
          <p:nvPr/>
        </p:nvSpPr>
        <p:spPr>
          <a:xfrm>
            <a:off x="5931886" y="1709469"/>
            <a:ext cx="2659663" cy="1122631"/>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b="1" dirty="0" smtClean="0">
                <a:solidFill>
                  <a:schemeClr val="accent6">
                    <a:lumMod val="75000"/>
                  </a:schemeClr>
                </a:solidFill>
              </a:rPr>
              <a:t>Properties</a:t>
            </a:r>
          </a:p>
          <a:p>
            <a:r>
              <a:rPr lang="sv-SE" dirty="0" smtClean="0">
                <a:solidFill>
                  <a:schemeClr val="accent6">
                    <a:lumMod val="75000"/>
                  </a:schemeClr>
                </a:solidFill>
              </a:rPr>
              <a:t>7Bar, 8°C</a:t>
            </a:r>
          </a:p>
          <a:p>
            <a:r>
              <a:rPr lang="en-US" dirty="0">
                <a:solidFill>
                  <a:schemeClr val="accent6">
                    <a:lumMod val="75000"/>
                  </a:schemeClr>
                </a:solidFill>
              </a:rPr>
              <a:t>Cooling capacity / average instrument: 27kW </a:t>
            </a:r>
            <a:endParaRPr lang="sv-SE" dirty="0" smtClean="0">
              <a:solidFill>
                <a:schemeClr val="accent6">
                  <a:lumMod val="75000"/>
                </a:schemeClr>
              </a:solidFill>
            </a:endParaRPr>
          </a:p>
          <a:p>
            <a:pPr marL="0" indent="0">
              <a:buNone/>
            </a:pPr>
            <a:endParaRPr lang="sv-SE" b="1" dirty="0" smtClean="0">
              <a:solidFill>
                <a:schemeClr val="accent4"/>
              </a:solidFill>
            </a:endParaRPr>
          </a:p>
          <a:p>
            <a:pPr marL="0" indent="0">
              <a:buNone/>
            </a:pPr>
            <a:endParaRPr lang="sv-SE" dirty="0" smtClean="0">
              <a:solidFill>
                <a:schemeClr val="accent4"/>
              </a:solidFill>
            </a:endParaRPr>
          </a:p>
          <a:p>
            <a:pPr marL="0" indent="0">
              <a:buNone/>
            </a:pPr>
            <a:endParaRPr lang="sv-SE" dirty="0" smtClean="0">
              <a:solidFill>
                <a:schemeClr val="accent4"/>
              </a:solidFill>
            </a:endParaRPr>
          </a:p>
          <a:p>
            <a:endParaRPr lang="sv-SE" dirty="0"/>
          </a:p>
        </p:txBody>
      </p:sp>
      <p:sp>
        <p:nvSpPr>
          <p:cNvPr id="9" name="Oval 8"/>
          <p:cNvSpPr/>
          <p:nvPr/>
        </p:nvSpPr>
        <p:spPr>
          <a:xfrm>
            <a:off x="2627184" y="1918564"/>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0" name="Oval 9"/>
          <p:cNvSpPr/>
          <p:nvPr/>
        </p:nvSpPr>
        <p:spPr>
          <a:xfrm>
            <a:off x="2223959" y="2093189"/>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1" name="Oval 10"/>
          <p:cNvSpPr/>
          <p:nvPr/>
        </p:nvSpPr>
        <p:spPr>
          <a:xfrm>
            <a:off x="1350834" y="2747239"/>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2" name="Oval 11"/>
          <p:cNvSpPr/>
          <p:nvPr/>
        </p:nvSpPr>
        <p:spPr>
          <a:xfrm>
            <a:off x="2782759" y="2290039"/>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3" name="Oval 12"/>
          <p:cNvSpPr/>
          <p:nvPr/>
        </p:nvSpPr>
        <p:spPr>
          <a:xfrm>
            <a:off x="2589084" y="2369414"/>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4" name="Oval 13"/>
          <p:cNvSpPr/>
          <p:nvPr/>
        </p:nvSpPr>
        <p:spPr>
          <a:xfrm>
            <a:off x="2065209" y="2658339"/>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5" name="Oval 14"/>
          <p:cNvSpPr/>
          <p:nvPr/>
        </p:nvSpPr>
        <p:spPr>
          <a:xfrm>
            <a:off x="2300159" y="2509114"/>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6" name="Oval 15"/>
          <p:cNvSpPr/>
          <p:nvPr/>
        </p:nvSpPr>
        <p:spPr>
          <a:xfrm>
            <a:off x="1608009" y="3048864"/>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7" name="Oval 16"/>
          <p:cNvSpPr/>
          <p:nvPr/>
        </p:nvSpPr>
        <p:spPr>
          <a:xfrm>
            <a:off x="1814384" y="2861539"/>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8" name="Oval 17"/>
          <p:cNvSpPr/>
          <p:nvPr/>
        </p:nvSpPr>
        <p:spPr>
          <a:xfrm>
            <a:off x="1242884" y="3528289"/>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19" name="Oval 18"/>
          <p:cNvSpPr/>
          <p:nvPr/>
        </p:nvSpPr>
        <p:spPr>
          <a:xfrm>
            <a:off x="1392109" y="3306039"/>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0" name="Oval 19"/>
          <p:cNvSpPr/>
          <p:nvPr/>
        </p:nvSpPr>
        <p:spPr>
          <a:xfrm>
            <a:off x="3738434" y="4436339"/>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1" name="Oval 20"/>
          <p:cNvSpPr/>
          <p:nvPr/>
        </p:nvSpPr>
        <p:spPr>
          <a:xfrm>
            <a:off x="3821778" y="4555402"/>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2" name="Oval 21"/>
          <p:cNvSpPr/>
          <p:nvPr/>
        </p:nvSpPr>
        <p:spPr>
          <a:xfrm>
            <a:off x="3943222" y="4562545"/>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3" name="Oval 22"/>
          <p:cNvSpPr/>
          <p:nvPr/>
        </p:nvSpPr>
        <p:spPr>
          <a:xfrm>
            <a:off x="4014659" y="4564927"/>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4" name="Oval 23"/>
          <p:cNvSpPr/>
          <p:nvPr/>
        </p:nvSpPr>
        <p:spPr>
          <a:xfrm>
            <a:off x="4086097" y="4562545"/>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5" name="Oval 24"/>
          <p:cNvSpPr/>
          <p:nvPr/>
        </p:nvSpPr>
        <p:spPr>
          <a:xfrm>
            <a:off x="4186109" y="4557783"/>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6" name="Oval 25"/>
          <p:cNvSpPr/>
          <p:nvPr/>
        </p:nvSpPr>
        <p:spPr>
          <a:xfrm>
            <a:off x="4278978" y="4560164"/>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7" name="Oval 26"/>
          <p:cNvSpPr/>
          <p:nvPr/>
        </p:nvSpPr>
        <p:spPr>
          <a:xfrm>
            <a:off x="4426615" y="4562546"/>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8" name="Oval 27"/>
          <p:cNvSpPr/>
          <p:nvPr/>
        </p:nvSpPr>
        <p:spPr>
          <a:xfrm>
            <a:off x="4607590" y="4557783"/>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9" name="Oval 28"/>
          <p:cNvSpPr/>
          <p:nvPr/>
        </p:nvSpPr>
        <p:spPr>
          <a:xfrm>
            <a:off x="2693065" y="4724470"/>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30" name="Oval 29"/>
          <p:cNvSpPr/>
          <p:nvPr/>
        </p:nvSpPr>
        <p:spPr>
          <a:xfrm>
            <a:off x="2847846" y="5253108"/>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31" name="Oval 30"/>
          <p:cNvSpPr/>
          <p:nvPr/>
        </p:nvSpPr>
        <p:spPr>
          <a:xfrm>
            <a:off x="2864515" y="5562671"/>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32" name="Oval 31"/>
          <p:cNvSpPr/>
          <p:nvPr/>
        </p:nvSpPr>
        <p:spPr>
          <a:xfrm>
            <a:off x="3066922" y="5648395"/>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33" name="Oval 32"/>
          <p:cNvSpPr/>
          <p:nvPr/>
        </p:nvSpPr>
        <p:spPr>
          <a:xfrm>
            <a:off x="2445415" y="5653158"/>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34" name="Oval 33"/>
          <p:cNvSpPr/>
          <p:nvPr/>
        </p:nvSpPr>
        <p:spPr>
          <a:xfrm>
            <a:off x="4555203" y="5584101"/>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35" name="Oval 34"/>
          <p:cNvSpPr/>
          <p:nvPr/>
        </p:nvSpPr>
        <p:spPr>
          <a:xfrm>
            <a:off x="4481384" y="5643633"/>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36" name="Oval 35"/>
          <p:cNvSpPr/>
          <p:nvPr/>
        </p:nvSpPr>
        <p:spPr>
          <a:xfrm>
            <a:off x="4009897" y="5643633"/>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37" name="Oval 36"/>
          <p:cNvSpPr/>
          <p:nvPr/>
        </p:nvSpPr>
        <p:spPr>
          <a:xfrm>
            <a:off x="4112290" y="5641252"/>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38" name="Oval 37"/>
          <p:cNvSpPr/>
          <p:nvPr/>
        </p:nvSpPr>
        <p:spPr>
          <a:xfrm>
            <a:off x="4326603" y="5636489"/>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39" name="Oval 38"/>
          <p:cNvSpPr/>
          <p:nvPr/>
        </p:nvSpPr>
        <p:spPr>
          <a:xfrm>
            <a:off x="3605084" y="5643633"/>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40" name="Oval 39"/>
          <p:cNvSpPr/>
          <p:nvPr/>
        </p:nvSpPr>
        <p:spPr>
          <a:xfrm>
            <a:off x="3740815" y="5643632"/>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41" name="Oval 40"/>
          <p:cNvSpPr/>
          <p:nvPr/>
        </p:nvSpPr>
        <p:spPr>
          <a:xfrm>
            <a:off x="3878927" y="5643633"/>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42" name="Oval 41"/>
          <p:cNvSpPr/>
          <p:nvPr/>
        </p:nvSpPr>
        <p:spPr>
          <a:xfrm>
            <a:off x="3190746" y="5646014"/>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43" name="Oval 42"/>
          <p:cNvSpPr/>
          <p:nvPr/>
        </p:nvSpPr>
        <p:spPr>
          <a:xfrm>
            <a:off x="3297903" y="5643632"/>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44" name="Oval 43"/>
          <p:cNvSpPr/>
          <p:nvPr/>
        </p:nvSpPr>
        <p:spPr>
          <a:xfrm>
            <a:off x="3459828" y="5646014"/>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45" name="Oval 44"/>
          <p:cNvSpPr/>
          <p:nvPr/>
        </p:nvSpPr>
        <p:spPr>
          <a:xfrm>
            <a:off x="2733547" y="5641252"/>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46" name="Oval 45"/>
          <p:cNvSpPr/>
          <p:nvPr/>
        </p:nvSpPr>
        <p:spPr>
          <a:xfrm>
            <a:off x="2271584" y="5912714"/>
            <a:ext cx="45719" cy="45719"/>
          </a:xfrm>
          <a:prstGeom prst="ellipse">
            <a:avLst/>
          </a:prstGeom>
          <a:solidFill>
            <a:srgbClr val="FFC00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pic>
        <p:nvPicPr>
          <p:cNvPr id="49"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66154" y="1441450"/>
            <a:ext cx="888703" cy="86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505547" y="4807495"/>
            <a:ext cx="466118" cy="345529"/>
            <a:chOff x="3702397" y="4807495"/>
            <a:chExt cx="466118" cy="345529"/>
          </a:xfrm>
        </p:grpSpPr>
        <p:sp>
          <p:nvSpPr>
            <p:cNvPr id="2" name="Arc 1"/>
            <p:cNvSpPr/>
            <p:nvPr/>
          </p:nvSpPr>
          <p:spPr>
            <a:xfrm>
              <a:off x="3702397" y="4843213"/>
              <a:ext cx="437675" cy="309811"/>
            </a:xfrm>
            <a:prstGeom prst="arc">
              <a:avLst>
                <a:gd name="adj1" fmla="val 16200000"/>
                <a:gd name="adj2" fmla="val 20920642"/>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sv-SE"/>
            </a:p>
          </p:txBody>
        </p:sp>
        <p:sp>
          <p:nvSpPr>
            <p:cNvPr id="52" name="Arc 51"/>
            <p:cNvSpPr/>
            <p:nvPr/>
          </p:nvSpPr>
          <p:spPr>
            <a:xfrm flipH="1">
              <a:off x="3713460" y="4807495"/>
              <a:ext cx="455055" cy="309811"/>
            </a:xfrm>
            <a:prstGeom prst="arc">
              <a:avLst>
                <a:gd name="adj1" fmla="val 16878050"/>
                <a:gd name="adj2" fmla="val 20920642"/>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sv-SE"/>
            </a:p>
          </p:txBody>
        </p:sp>
      </p:grpSp>
      <p:grpSp>
        <p:nvGrpSpPr>
          <p:cNvPr id="57" name="Group 56"/>
          <p:cNvGrpSpPr/>
          <p:nvPr/>
        </p:nvGrpSpPr>
        <p:grpSpPr>
          <a:xfrm flipV="1">
            <a:off x="3509256" y="4922044"/>
            <a:ext cx="466118" cy="357460"/>
            <a:chOff x="3702397" y="4807495"/>
            <a:chExt cx="466118" cy="345529"/>
          </a:xfrm>
        </p:grpSpPr>
        <p:sp>
          <p:nvSpPr>
            <p:cNvPr id="58" name="Arc 57"/>
            <p:cNvSpPr/>
            <p:nvPr/>
          </p:nvSpPr>
          <p:spPr>
            <a:xfrm>
              <a:off x="3702397" y="4843213"/>
              <a:ext cx="437675" cy="309811"/>
            </a:xfrm>
            <a:prstGeom prst="arc">
              <a:avLst>
                <a:gd name="adj1" fmla="val 16200000"/>
                <a:gd name="adj2" fmla="val 20920642"/>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sv-SE"/>
            </a:p>
          </p:txBody>
        </p:sp>
        <p:sp>
          <p:nvSpPr>
            <p:cNvPr id="59" name="Arc 58"/>
            <p:cNvSpPr/>
            <p:nvPr/>
          </p:nvSpPr>
          <p:spPr>
            <a:xfrm flipH="1">
              <a:off x="3713460" y="4807495"/>
              <a:ext cx="455055" cy="309811"/>
            </a:xfrm>
            <a:prstGeom prst="arc">
              <a:avLst>
                <a:gd name="adj1" fmla="val 16878050"/>
                <a:gd name="adj2" fmla="val 20920642"/>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sv-SE"/>
            </a:p>
          </p:txBody>
        </p:sp>
      </p:grpSp>
      <p:sp>
        <p:nvSpPr>
          <p:cNvPr id="51" name="Rectangle 50"/>
          <p:cNvSpPr/>
          <p:nvPr/>
        </p:nvSpPr>
        <p:spPr>
          <a:xfrm>
            <a:off x="4857750" y="2794685"/>
            <a:ext cx="3998383" cy="1246495"/>
          </a:xfrm>
          <a:prstGeom prst="rect">
            <a:avLst/>
          </a:prstGeom>
        </p:spPr>
        <p:txBody>
          <a:bodyPr wrap="square">
            <a:spAutoFit/>
          </a:bodyPr>
          <a:lstStyle/>
          <a:p>
            <a:r>
              <a:rPr lang="sv-SE" sz="1500" b="1" dirty="0" smtClean="0">
                <a:solidFill>
                  <a:schemeClr val="accent2">
                    <a:lumMod val="75000"/>
                  </a:schemeClr>
                </a:solidFill>
              </a:rPr>
              <a:t>Bunker</a:t>
            </a:r>
          </a:p>
          <a:p>
            <a:r>
              <a:rPr lang="sv-SE" sz="1500" dirty="0" smtClean="0">
                <a:solidFill>
                  <a:schemeClr val="accent2">
                    <a:lumMod val="75000"/>
                  </a:schemeClr>
                </a:solidFill>
              </a:rPr>
              <a:t>Separate </a:t>
            </a:r>
            <a:r>
              <a:rPr lang="sv-SE" sz="1500" dirty="0">
                <a:solidFill>
                  <a:schemeClr val="accent2">
                    <a:lumMod val="75000"/>
                  </a:schemeClr>
                </a:solidFill>
              </a:rPr>
              <a:t>cooling loops </a:t>
            </a:r>
            <a:r>
              <a:rPr lang="sv-SE" sz="1500" dirty="0" smtClean="0">
                <a:solidFill>
                  <a:schemeClr val="accent2">
                    <a:lumMod val="75000"/>
                  </a:schemeClr>
                </a:solidFill>
              </a:rPr>
              <a:t>for </a:t>
            </a:r>
            <a:r>
              <a:rPr lang="sv-SE" sz="1500" dirty="0">
                <a:solidFill>
                  <a:schemeClr val="accent2">
                    <a:lumMod val="75000"/>
                  </a:schemeClr>
                </a:solidFill>
              </a:rPr>
              <a:t>each </a:t>
            </a:r>
            <a:r>
              <a:rPr lang="sv-SE" sz="1500" dirty="0" smtClean="0">
                <a:solidFill>
                  <a:schemeClr val="accent2">
                    <a:lumMod val="75000"/>
                  </a:schemeClr>
                </a:solidFill>
              </a:rPr>
              <a:t>sector provided by ESS. Connections are by the beamlines.</a:t>
            </a:r>
          </a:p>
          <a:p>
            <a:r>
              <a:rPr lang="sv-SE" sz="1500" dirty="0" smtClean="0">
                <a:solidFill>
                  <a:schemeClr val="accent2">
                    <a:lumMod val="75000"/>
                  </a:schemeClr>
                </a:solidFill>
              </a:rPr>
              <a:t>(1 skid/sector, dedicated pipes for each instrument)</a:t>
            </a:r>
            <a:endParaRPr lang="sv-SE" sz="1500" dirty="0">
              <a:solidFill>
                <a:schemeClr val="accent2">
                  <a:lumMod val="75000"/>
                </a:schemeClr>
              </a:solidFill>
            </a:endParaRPr>
          </a:p>
        </p:txBody>
      </p:sp>
      <p:sp>
        <p:nvSpPr>
          <p:cNvPr id="81" name="Rectangle 80"/>
          <p:cNvSpPr/>
          <p:nvPr/>
        </p:nvSpPr>
        <p:spPr>
          <a:xfrm>
            <a:off x="400492" y="6444458"/>
            <a:ext cx="4572000" cy="276999"/>
          </a:xfrm>
          <a:prstGeom prst="rect">
            <a:avLst/>
          </a:prstGeom>
          <a:solidFill>
            <a:schemeClr val="bg1"/>
          </a:solidFill>
        </p:spPr>
        <p:txBody>
          <a:bodyPr>
            <a:spAutoFit/>
          </a:bodyPr>
          <a:lstStyle/>
          <a:p>
            <a:r>
              <a:rPr lang="en-US" sz="1200" b="1" dirty="0"/>
              <a:t>Process flow chart: </a:t>
            </a:r>
            <a:r>
              <a:rPr lang="en-GB" sz="1200" b="1" dirty="0"/>
              <a:t>ESS-0046901, Layout</a:t>
            </a:r>
            <a:r>
              <a:rPr lang="en-GB" sz="1200" b="1" dirty="0" smtClean="0"/>
              <a:t>: ESS-0046984</a:t>
            </a:r>
            <a:endParaRPr lang="sv-SE" sz="1200" b="1" dirty="0"/>
          </a:p>
        </p:txBody>
      </p:sp>
    </p:spTree>
    <p:extLst>
      <p:ext uri="{BB962C8B-B14F-4D97-AF65-F5344CB8AC3E}">
        <p14:creationId xmlns:p14="http://schemas.microsoft.com/office/powerpoint/2010/main" val="1440634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08" y="1682750"/>
            <a:ext cx="475450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1075445" y="3672457"/>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9" name="Oval 8"/>
          <p:cNvSpPr/>
          <p:nvPr/>
        </p:nvSpPr>
        <p:spPr>
          <a:xfrm>
            <a:off x="1338970" y="3427982"/>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0" name="Oval 9"/>
          <p:cNvSpPr/>
          <p:nvPr/>
        </p:nvSpPr>
        <p:spPr>
          <a:xfrm>
            <a:off x="1529470" y="3177157"/>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1" name="Oval 10"/>
          <p:cNvSpPr/>
          <p:nvPr/>
        </p:nvSpPr>
        <p:spPr>
          <a:xfrm>
            <a:off x="1719970" y="2970782"/>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2" name="Oval 11"/>
          <p:cNvSpPr/>
          <p:nvPr/>
        </p:nvSpPr>
        <p:spPr>
          <a:xfrm>
            <a:off x="1961270" y="2754882"/>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3" name="Oval 12"/>
          <p:cNvSpPr/>
          <p:nvPr/>
        </p:nvSpPr>
        <p:spPr>
          <a:xfrm>
            <a:off x="2193045" y="2589782"/>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4" name="Oval 13"/>
          <p:cNvSpPr/>
          <p:nvPr/>
        </p:nvSpPr>
        <p:spPr>
          <a:xfrm>
            <a:off x="2462920" y="2434207"/>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5" name="Oval 14"/>
          <p:cNvSpPr/>
          <p:nvPr/>
        </p:nvSpPr>
        <p:spPr>
          <a:xfrm>
            <a:off x="2926470" y="2259582"/>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6" name="Oval 15"/>
          <p:cNvSpPr/>
          <p:nvPr/>
        </p:nvSpPr>
        <p:spPr>
          <a:xfrm>
            <a:off x="3977395" y="4561457"/>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7" name="Oval 16"/>
          <p:cNvSpPr/>
          <p:nvPr/>
        </p:nvSpPr>
        <p:spPr>
          <a:xfrm>
            <a:off x="4123445" y="4564632"/>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8" name="Oval 17"/>
          <p:cNvSpPr/>
          <p:nvPr/>
        </p:nvSpPr>
        <p:spPr>
          <a:xfrm>
            <a:off x="4310770" y="4561457"/>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9" name="Oval 18"/>
          <p:cNvSpPr/>
          <p:nvPr/>
        </p:nvSpPr>
        <p:spPr>
          <a:xfrm>
            <a:off x="4640970" y="4561457"/>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0" name="Oval 19"/>
          <p:cNvSpPr/>
          <p:nvPr/>
        </p:nvSpPr>
        <p:spPr>
          <a:xfrm>
            <a:off x="4520320" y="5644132"/>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1" name="Oval 20"/>
          <p:cNvSpPr/>
          <p:nvPr/>
        </p:nvSpPr>
        <p:spPr>
          <a:xfrm>
            <a:off x="3775782" y="4433936"/>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2" name="Oval 21"/>
          <p:cNvSpPr/>
          <p:nvPr/>
        </p:nvSpPr>
        <p:spPr>
          <a:xfrm>
            <a:off x="4145670" y="5640957"/>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3" name="Oval 22"/>
          <p:cNvSpPr/>
          <p:nvPr/>
        </p:nvSpPr>
        <p:spPr>
          <a:xfrm>
            <a:off x="4355220" y="5644132"/>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4" name="Oval 23"/>
          <p:cNvSpPr/>
          <p:nvPr/>
        </p:nvSpPr>
        <p:spPr>
          <a:xfrm>
            <a:off x="3910720" y="5640957"/>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5" name="Oval 24"/>
          <p:cNvSpPr/>
          <p:nvPr/>
        </p:nvSpPr>
        <p:spPr>
          <a:xfrm>
            <a:off x="3777370" y="5640957"/>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6" name="Oval 25"/>
          <p:cNvSpPr/>
          <p:nvPr/>
        </p:nvSpPr>
        <p:spPr>
          <a:xfrm>
            <a:off x="3494795" y="5647307"/>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7" name="Oval 26"/>
          <p:cNvSpPr/>
          <p:nvPr/>
        </p:nvSpPr>
        <p:spPr>
          <a:xfrm>
            <a:off x="3339220" y="5644132"/>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8" name="Oval 27"/>
          <p:cNvSpPr/>
          <p:nvPr/>
        </p:nvSpPr>
        <p:spPr>
          <a:xfrm>
            <a:off x="2777245" y="5637782"/>
            <a:ext cx="45719" cy="4571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3" name="Title 2"/>
          <p:cNvSpPr>
            <a:spLocks noGrp="1"/>
          </p:cNvSpPr>
          <p:nvPr>
            <p:ph type="title"/>
          </p:nvPr>
        </p:nvSpPr>
        <p:spPr/>
        <p:txBody>
          <a:bodyPr/>
          <a:lstStyle/>
          <a:p>
            <a:r>
              <a:rPr lang="sv-SE" dirty="0" smtClean="0"/>
              <a:t>3. Fume hoods and exhaust pipes for sample environments</a:t>
            </a:r>
            <a:endParaRPr lang="sv-SE" dirty="0"/>
          </a:p>
        </p:txBody>
      </p:sp>
      <p:sp>
        <p:nvSpPr>
          <p:cNvPr id="4" name="Content Placeholder 2"/>
          <p:cNvSpPr txBox="1">
            <a:spLocks/>
          </p:cNvSpPr>
          <p:nvPr/>
        </p:nvSpPr>
        <p:spPr>
          <a:xfrm>
            <a:off x="5364088" y="5510881"/>
            <a:ext cx="2376264" cy="756084"/>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b="1" dirty="0" smtClean="0"/>
              <a:t>East and South Sector (D01)</a:t>
            </a:r>
          </a:p>
          <a:p>
            <a:pPr marL="0" indent="0">
              <a:buNone/>
            </a:pPr>
            <a:r>
              <a:rPr lang="sv-SE" dirty="0" smtClean="0"/>
              <a:t>8 connections from the galery.</a:t>
            </a:r>
          </a:p>
          <a:p>
            <a:pPr marL="0" indent="0">
              <a:buFont typeface="Arial" panose="020B0604020202020204" pitchFamily="34" charset="0"/>
              <a:buNone/>
            </a:pPr>
            <a:endParaRPr lang="sv-SE" dirty="0" smtClean="0"/>
          </a:p>
          <a:p>
            <a:endParaRPr lang="sv-SE" dirty="0"/>
          </a:p>
        </p:txBody>
      </p:sp>
      <p:sp>
        <p:nvSpPr>
          <p:cNvPr id="6" name="Content Placeholder 2"/>
          <p:cNvSpPr txBox="1">
            <a:spLocks/>
          </p:cNvSpPr>
          <p:nvPr/>
        </p:nvSpPr>
        <p:spPr>
          <a:xfrm>
            <a:off x="5040052" y="3242629"/>
            <a:ext cx="1764196" cy="732471"/>
          </a:xfrm>
          <a:prstGeom prst="rect">
            <a:avLst/>
          </a:prstGeom>
        </p:spPr>
        <p:txBody>
          <a:bodyPr vert="horz" lIns="0" tIns="0" rIns="0" bIns="0" rtlCol="0">
            <a:normAutofit fontScale="62500" lnSpcReduction="20000"/>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kern="1200">
                <a:solidFill>
                  <a:srgbClr val="0094CA"/>
                </a:solidFill>
                <a:latin typeface="+mn-lt"/>
                <a:ea typeface="+mn-ea"/>
                <a:cs typeface="+mn-cs"/>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kern="1200" baseline="0">
                <a:solidFill>
                  <a:srgbClr val="0094CA"/>
                </a:solidFill>
                <a:latin typeface="+mn-lt"/>
                <a:ea typeface="+mn-ea"/>
                <a:cs typeface="+mn-cs"/>
              </a:defRPr>
            </a:lvl2pPr>
            <a:lvl3pPr marL="9144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buFont typeface="Arial"/>
              <a:buNone/>
            </a:pPr>
            <a:r>
              <a:rPr lang="sv-SE" b="1" dirty="0" smtClean="0">
                <a:solidFill>
                  <a:schemeClr val="tx1"/>
                </a:solidFill>
              </a:rPr>
              <a:t>North Sector</a:t>
            </a:r>
          </a:p>
          <a:p>
            <a:pPr marL="0" indent="0">
              <a:spcBef>
                <a:spcPts val="0"/>
              </a:spcBef>
              <a:buFont typeface="Arial"/>
              <a:buNone/>
            </a:pPr>
            <a:r>
              <a:rPr lang="sv-SE" dirty="0" smtClean="0">
                <a:solidFill>
                  <a:schemeClr val="tx1"/>
                </a:solidFill>
              </a:rPr>
              <a:t>5 connections from the D03 galery.</a:t>
            </a:r>
          </a:p>
          <a:p>
            <a:pPr marL="0" indent="0">
              <a:buFont typeface="Arial"/>
              <a:buNone/>
            </a:pPr>
            <a:endParaRPr lang="sv-SE" dirty="0" smtClean="0"/>
          </a:p>
          <a:p>
            <a:pPr marL="0" indent="0">
              <a:buFont typeface="Arial"/>
              <a:buNone/>
            </a:pPr>
            <a:endParaRPr lang="sv-SE" dirty="0" smtClean="0"/>
          </a:p>
          <a:p>
            <a:endParaRPr lang="sv-SE" dirty="0"/>
          </a:p>
        </p:txBody>
      </p:sp>
      <p:sp>
        <p:nvSpPr>
          <p:cNvPr id="7" name="Content Placeholder 2"/>
          <p:cNvSpPr txBox="1">
            <a:spLocks/>
          </p:cNvSpPr>
          <p:nvPr/>
        </p:nvSpPr>
        <p:spPr>
          <a:xfrm>
            <a:off x="3311860" y="1658453"/>
            <a:ext cx="2088232" cy="79208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2100" b="1" dirty="0" smtClean="0"/>
              <a:t>West sector</a:t>
            </a:r>
          </a:p>
          <a:p>
            <a:pPr marL="0" indent="0">
              <a:buNone/>
            </a:pPr>
            <a:r>
              <a:rPr lang="sv-SE" sz="2100" dirty="0" smtClean="0"/>
              <a:t>8 connections in E01 </a:t>
            </a:r>
          </a:p>
          <a:p>
            <a:pPr marL="0" indent="0">
              <a:buFont typeface="Arial" panose="020B0604020202020204" pitchFamily="34" charset="0"/>
              <a:buNone/>
            </a:pPr>
            <a:endParaRPr lang="sv-SE" dirty="0" smtClean="0"/>
          </a:p>
          <a:p>
            <a:endParaRPr lang="sv-SE" dirty="0"/>
          </a:p>
        </p:txBody>
      </p:sp>
      <p:pic>
        <p:nvPicPr>
          <p:cNvPr id="29"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66154" y="1441450"/>
            <a:ext cx="888703" cy="86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00492" y="6444458"/>
            <a:ext cx="4572000" cy="276999"/>
          </a:xfrm>
          <a:prstGeom prst="rect">
            <a:avLst/>
          </a:prstGeom>
          <a:solidFill>
            <a:schemeClr val="bg1"/>
          </a:solidFill>
        </p:spPr>
        <p:txBody>
          <a:bodyPr>
            <a:spAutoFit/>
          </a:bodyPr>
          <a:lstStyle/>
          <a:p>
            <a:r>
              <a:rPr lang="en-GB" sz="1200" b="1" dirty="0"/>
              <a:t>ESS-0056058, ESS-0048000, Layout: ESS-0046984</a:t>
            </a:r>
            <a:endParaRPr lang="sv-SE" sz="1200" b="1" dirty="0"/>
          </a:p>
        </p:txBody>
      </p:sp>
    </p:spTree>
    <p:extLst>
      <p:ext uri="{BB962C8B-B14F-4D97-AF65-F5344CB8AC3E}">
        <p14:creationId xmlns:p14="http://schemas.microsoft.com/office/powerpoint/2010/main" val="2135204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08" y="1682750"/>
            <a:ext cx="475450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sv-SE" dirty="0"/>
              <a:t>4. Tap and waste water </a:t>
            </a:r>
          </a:p>
        </p:txBody>
      </p:sp>
      <p:sp>
        <p:nvSpPr>
          <p:cNvPr id="5" name="Content Placeholder 2"/>
          <p:cNvSpPr txBox="1">
            <a:spLocks/>
          </p:cNvSpPr>
          <p:nvPr/>
        </p:nvSpPr>
        <p:spPr>
          <a:xfrm>
            <a:off x="5472443" y="3384844"/>
            <a:ext cx="3106998" cy="754947"/>
          </a:xfrm>
          <a:prstGeom prst="rect">
            <a:avLst/>
          </a:prstGeom>
        </p:spPr>
        <p:txBody>
          <a:bodyPr vert="horz" lIns="0" tIns="0" rIns="0" bIns="0" rtlCol="0">
            <a:normAutofit fontScale="62500" lnSpcReduction="20000"/>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kern="1200">
                <a:solidFill>
                  <a:srgbClr val="0094CA"/>
                </a:solidFill>
                <a:latin typeface="+mn-lt"/>
                <a:ea typeface="+mn-ea"/>
                <a:cs typeface="+mn-cs"/>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kern="1200" baseline="0">
                <a:solidFill>
                  <a:srgbClr val="0094CA"/>
                </a:solidFill>
                <a:latin typeface="+mn-lt"/>
                <a:ea typeface="+mn-ea"/>
                <a:cs typeface="+mn-cs"/>
              </a:defRPr>
            </a:lvl2pPr>
            <a:lvl3pPr marL="9144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spcBef>
                <a:spcPts val="0"/>
              </a:spcBef>
              <a:spcAft>
                <a:spcPts val="0"/>
              </a:spcAft>
              <a:buFont typeface="Arial"/>
              <a:buNone/>
            </a:pPr>
            <a:r>
              <a:rPr lang="sv-SE" b="1" dirty="0" smtClean="0">
                <a:solidFill>
                  <a:srgbClr val="000000"/>
                </a:solidFill>
              </a:rPr>
              <a:t>North Sector</a:t>
            </a:r>
          </a:p>
          <a:p>
            <a:pPr marL="0" indent="0">
              <a:spcBef>
                <a:spcPts val="0"/>
              </a:spcBef>
              <a:spcAft>
                <a:spcPts val="0"/>
              </a:spcAft>
              <a:buFont typeface="Arial"/>
              <a:buNone/>
            </a:pPr>
            <a:r>
              <a:rPr lang="sv-SE" dirty="0" smtClean="0">
                <a:solidFill>
                  <a:srgbClr val="000000"/>
                </a:solidFill>
              </a:rPr>
              <a:t>1 water connection in D03 on the wall</a:t>
            </a:r>
          </a:p>
          <a:p>
            <a:pPr marL="0" indent="0">
              <a:spcBef>
                <a:spcPts val="0"/>
              </a:spcBef>
              <a:spcAft>
                <a:spcPts val="0"/>
              </a:spcAft>
              <a:buFont typeface="Arial"/>
              <a:buNone/>
            </a:pPr>
            <a:r>
              <a:rPr lang="sv-SE" dirty="0" smtClean="0">
                <a:solidFill>
                  <a:srgbClr val="000000"/>
                </a:solidFill>
              </a:rPr>
              <a:t>1 drain to risk water system in D03</a:t>
            </a:r>
          </a:p>
          <a:p>
            <a:pPr marL="0" indent="0">
              <a:buFont typeface="Arial"/>
              <a:buNone/>
            </a:pPr>
            <a:endParaRPr lang="sv-SE" dirty="0" smtClean="0"/>
          </a:p>
          <a:p>
            <a:endParaRPr lang="sv-SE" dirty="0"/>
          </a:p>
        </p:txBody>
      </p:sp>
      <p:sp>
        <p:nvSpPr>
          <p:cNvPr id="6" name="Content Placeholder 2"/>
          <p:cNvSpPr txBox="1">
            <a:spLocks/>
          </p:cNvSpPr>
          <p:nvPr/>
        </p:nvSpPr>
        <p:spPr>
          <a:xfrm>
            <a:off x="3815134" y="1714236"/>
            <a:ext cx="4428492" cy="122413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2100" b="1" dirty="0" smtClean="0"/>
              <a:t>West sector</a:t>
            </a:r>
          </a:p>
          <a:p>
            <a:pPr marL="0" indent="0">
              <a:buNone/>
            </a:pPr>
            <a:r>
              <a:rPr lang="sv-SE" sz="2100" dirty="0" smtClean="0"/>
              <a:t>2 water connections in E01 on the wall + </a:t>
            </a:r>
          </a:p>
          <a:p>
            <a:pPr marL="0" indent="0">
              <a:buNone/>
            </a:pPr>
            <a:r>
              <a:rPr lang="sv-SE" sz="2100" dirty="0" smtClean="0"/>
              <a:t>2 in E02 on the wall + 1 in D03 on the wall</a:t>
            </a:r>
          </a:p>
          <a:p>
            <a:pPr marL="0" indent="0">
              <a:buNone/>
            </a:pPr>
            <a:r>
              <a:rPr lang="sv-SE" sz="2100" dirty="0" smtClean="0"/>
              <a:t>2 drains to risk water system in E01</a:t>
            </a:r>
          </a:p>
          <a:p>
            <a:pPr marL="0" indent="0">
              <a:buNone/>
            </a:pPr>
            <a:r>
              <a:rPr lang="sv-SE" sz="2100" dirty="0"/>
              <a:t>2</a:t>
            </a:r>
            <a:r>
              <a:rPr lang="sv-SE" sz="2100" dirty="0" smtClean="0"/>
              <a:t> drain to radiological waste water system in E02</a:t>
            </a:r>
          </a:p>
          <a:p>
            <a:pPr marL="0" indent="0">
              <a:buNone/>
            </a:pPr>
            <a:endParaRPr lang="sv-SE" sz="2100" dirty="0" smtClean="0"/>
          </a:p>
          <a:p>
            <a:pPr marL="0" indent="0">
              <a:buFont typeface="Arial" panose="020B0604020202020204" pitchFamily="34" charset="0"/>
              <a:buNone/>
            </a:pPr>
            <a:endParaRPr lang="sv-SE" dirty="0" smtClean="0"/>
          </a:p>
          <a:p>
            <a:endParaRPr lang="sv-SE" dirty="0"/>
          </a:p>
        </p:txBody>
      </p:sp>
      <p:sp>
        <p:nvSpPr>
          <p:cNvPr id="7" name="Oval 6"/>
          <p:cNvSpPr/>
          <p:nvPr/>
        </p:nvSpPr>
        <p:spPr>
          <a:xfrm>
            <a:off x="4313945" y="6179642"/>
            <a:ext cx="68349" cy="68349"/>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8" name="Oval 7"/>
          <p:cNvSpPr/>
          <p:nvPr/>
        </p:nvSpPr>
        <p:spPr>
          <a:xfrm>
            <a:off x="3021720" y="2938372"/>
            <a:ext cx="65174" cy="65174"/>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9" name="Oval 8"/>
          <p:cNvSpPr/>
          <p:nvPr/>
        </p:nvSpPr>
        <p:spPr>
          <a:xfrm>
            <a:off x="1770770" y="2393456"/>
            <a:ext cx="63586" cy="63586"/>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0" name="Oval 9"/>
          <p:cNvSpPr/>
          <p:nvPr/>
        </p:nvSpPr>
        <p:spPr>
          <a:xfrm>
            <a:off x="2056520" y="2198192"/>
            <a:ext cx="68349" cy="68349"/>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1" name="Oval 10"/>
          <p:cNvSpPr/>
          <p:nvPr/>
        </p:nvSpPr>
        <p:spPr>
          <a:xfrm>
            <a:off x="2291470" y="6005422"/>
            <a:ext cx="56046" cy="56046"/>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2" name="Oval 11"/>
          <p:cNvSpPr/>
          <p:nvPr/>
        </p:nvSpPr>
        <p:spPr>
          <a:xfrm>
            <a:off x="4682246" y="4636997"/>
            <a:ext cx="61594" cy="61594"/>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3" name="Oval 12"/>
          <p:cNvSpPr/>
          <p:nvPr/>
        </p:nvSpPr>
        <p:spPr>
          <a:xfrm>
            <a:off x="2291470" y="4636997"/>
            <a:ext cx="56046" cy="56046"/>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4" name="Oval 13"/>
          <p:cNvSpPr/>
          <p:nvPr/>
        </p:nvSpPr>
        <p:spPr>
          <a:xfrm>
            <a:off x="830970" y="3551147"/>
            <a:ext cx="78271" cy="80516"/>
          </a:xfrm>
          <a:prstGeom prst="ellipse">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5" name="Oval 14"/>
          <p:cNvSpPr/>
          <p:nvPr/>
        </p:nvSpPr>
        <p:spPr>
          <a:xfrm>
            <a:off x="2856620" y="1893797"/>
            <a:ext cx="78271" cy="80516"/>
          </a:xfrm>
          <a:prstGeom prst="ellipse">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6" name="Oval 15"/>
          <p:cNvSpPr/>
          <p:nvPr/>
        </p:nvSpPr>
        <p:spPr>
          <a:xfrm>
            <a:off x="1729495" y="3960722"/>
            <a:ext cx="66761" cy="66761"/>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7" name="Oval 16"/>
          <p:cNvSpPr/>
          <p:nvPr/>
        </p:nvSpPr>
        <p:spPr>
          <a:xfrm>
            <a:off x="4561595" y="4275047"/>
            <a:ext cx="78271" cy="80516"/>
          </a:xfrm>
          <a:prstGeom prst="ellipse">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8" name="Oval 17"/>
          <p:cNvSpPr/>
          <p:nvPr/>
        </p:nvSpPr>
        <p:spPr>
          <a:xfrm>
            <a:off x="2316870" y="6176872"/>
            <a:ext cx="78271" cy="80516"/>
          </a:xfrm>
          <a:prstGeom prst="ellipse">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19" name="Oval 18"/>
          <p:cNvSpPr/>
          <p:nvPr/>
        </p:nvSpPr>
        <p:spPr>
          <a:xfrm>
            <a:off x="2269245" y="5459322"/>
            <a:ext cx="78271" cy="80516"/>
          </a:xfrm>
          <a:prstGeom prst="ellipse">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0" name="Oval 19"/>
          <p:cNvSpPr/>
          <p:nvPr/>
        </p:nvSpPr>
        <p:spPr>
          <a:xfrm>
            <a:off x="4561595" y="6170522"/>
            <a:ext cx="78271" cy="80516"/>
          </a:xfrm>
          <a:prstGeom prst="ellipse">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1" name="Oval 20"/>
          <p:cNvSpPr/>
          <p:nvPr/>
        </p:nvSpPr>
        <p:spPr>
          <a:xfrm>
            <a:off x="4682245" y="6024472"/>
            <a:ext cx="78271" cy="80516"/>
          </a:xfrm>
          <a:prstGeom prst="ellipse">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2" name="Oval 21"/>
          <p:cNvSpPr/>
          <p:nvPr/>
        </p:nvSpPr>
        <p:spPr>
          <a:xfrm>
            <a:off x="2266913" y="4530684"/>
            <a:ext cx="78271" cy="8051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3" name="Oval 22"/>
          <p:cNvSpPr/>
          <p:nvPr/>
        </p:nvSpPr>
        <p:spPr>
          <a:xfrm>
            <a:off x="2238338" y="4235409"/>
            <a:ext cx="78271" cy="8051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4" name="Content Placeholder 2"/>
          <p:cNvSpPr txBox="1">
            <a:spLocks/>
          </p:cNvSpPr>
          <p:nvPr/>
        </p:nvSpPr>
        <p:spPr>
          <a:xfrm>
            <a:off x="5361930" y="5420304"/>
            <a:ext cx="3348372" cy="972108"/>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b="1" dirty="0" smtClean="0"/>
              <a:t>East and South Sector (D01)</a:t>
            </a:r>
          </a:p>
          <a:p>
            <a:pPr marL="0" indent="0">
              <a:buNone/>
            </a:pPr>
            <a:r>
              <a:rPr lang="sv-SE" dirty="0"/>
              <a:t>2 water connections in </a:t>
            </a:r>
            <a:r>
              <a:rPr lang="sv-SE" dirty="0" smtClean="0"/>
              <a:t>D01 </a:t>
            </a:r>
            <a:r>
              <a:rPr lang="sv-SE" dirty="0"/>
              <a:t>on the </a:t>
            </a:r>
            <a:r>
              <a:rPr lang="sv-SE" dirty="0" smtClean="0"/>
              <a:t>wall </a:t>
            </a:r>
            <a:endParaRPr lang="sv-SE" dirty="0"/>
          </a:p>
          <a:p>
            <a:pPr marL="0" indent="0">
              <a:buNone/>
            </a:pPr>
            <a:r>
              <a:rPr lang="sv-SE" dirty="0" smtClean="0"/>
              <a:t>4 </a:t>
            </a:r>
            <a:r>
              <a:rPr lang="sv-SE" dirty="0"/>
              <a:t>drains to risk water system in E01</a:t>
            </a:r>
          </a:p>
          <a:p>
            <a:pPr marL="0" indent="0">
              <a:buFont typeface="Arial" panose="020B0604020202020204" pitchFamily="34" charset="0"/>
              <a:buNone/>
            </a:pPr>
            <a:endParaRPr lang="sv-SE" dirty="0" smtClean="0"/>
          </a:p>
          <a:p>
            <a:endParaRPr lang="sv-SE" dirty="0"/>
          </a:p>
        </p:txBody>
      </p:sp>
      <p:sp>
        <p:nvSpPr>
          <p:cNvPr id="26" name="Oval 25"/>
          <p:cNvSpPr/>
          <p:nvPr/>
        </p:nvSpPr>
        <p:spPr>
          <a:xfrm>
            <a:off x="3749960" y="2038260"/>
            <a:ext cx="65174" cy="65174"/>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27" name="Oval 26"/>
          <p:cNvSpPr/>
          <p:nvPr/>
        </p:nvSpPr>
        <p:spPr>
          <a:xfrm>
            <a:off x="3749960" y="2483492"/>
            <a:ext cx="78271" cy="80516"/>
          </a:xfrm>
          <a:prstGeom prst="ellipse">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8" name="Oval 27"/>
          <p:cNvSpPr/>
          <p:nvPr/>
        </p:nvSpPr>
        <p:spPr>
          <a:xfrm>
            <a:off x="3749960" y="2711409"/>
            <a:ext cx="78271" cy="8051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9" name="Oval 28"/>
          <p:cNvSpPr/>
          <p:nvPr/>
        </p:nvSpPr>
        <p:spPr>
          <a:xfrm>
            <a:off x="5304760" y="3614443"/>
            <a:ext cx="65174" cy="65174"/>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30" name="Oval 29"/>
          <p:cNvSpPr/>
          <p:nvPr/>
        </p:nvSpPr>
        <p:spPr>
          <a:xfrm>
            <a:off x="5293914" y="3805030"/>
            <a:ext cx="78271" cy="80516"/>
          </a:xfrm>
          <a:prstGeom prst="ellipse">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31" name="Oval 30"/>
          <p:cNvSpPr/>
          <p:nvPr/>
        </p:nvSpPr>
        <p:spPr>
          <a:xfrm>
            <a:off x="5331133" y="5745072"/>
            <a:ext cx="61594" cy="61594"/>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32" name="Oval 31"/>
          <p:cNvSpPr/>
          <p:nvPr/>
        </p:nvSpPr>
        <p:spPr>
          <a:xfrm>
            <a:off x="5314456" y="5958814"/>
            <a:ext cx="78271" cy="80516"/>
          </a:xfrm>
          <a:prstGeom prst="ellipse">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pic>
        <p:nvPicPr>
          <p:cNvPr id="33"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66154" y="1441450"/>
            <a:ext cx="888703" cy="86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400491" y="6444458"/>
            <a:ext cx="6262579" cy="276999"/>
          </a:xfrm>
          <a:prstGeom prst="rect">
            <a:avLst/>
          </a:prstGeom>
          <a:solidFill>
            <a:schemeClr val="bg1"/>
          </a:solidFill>
        </p:spPr>
        <p:txBody>
          <a:bodyPr wrap="square">
            <a:spAutoFit/>
          </a:bodyPr>
          <a:lstStyle/>
          <a:p>
            <a:r>
              <a:rPr lang="en-US" sz="1200" b="1" dirty="0" smtClean="0"/>
              <a:t>Process </a:t>
            </a:r>
            <a:r>
              <a:rPr lang="en-US" sz="1200" b="1" dirty="0"/>
              <a:t>flow chart: </a:t>
            </a:r>
            <a:r>
              <a:rPr lang="en-GB" sz="1200" b="1" dirty="0"/>
              <a:t>ESS-0046901, </a:t>
            </a:r>
            <a:r>
              <a:rPr lang="en-US" sz="1200" b="1" dirty="0"/>
              <a:t>Layout: </a:t>
            </a:r>
            <a:r>
              <a:rPr lang="en-GB" sz="1200" b="1" dirty="0"/>
              <a:t>ESS-0055781, </a:t>
            </a:r>
            <a:r>
              <a:rPr lang="en-GB" sz="1200" b="1" dirty="0" smtClean="0"/>
              <a:t>ESS-0055780, ESS-0046984</a:t>
            </a:r>
            <a:endParaRPr lang="sv-SE" sz="1200" b="1" dirty="0"/>
          </a:p>
        </p:txBody>
      </p:sp>
      <p:pic>
        <p:nvPicPr>
          <p:cNvPr id="2050" name="Picture 2" descr="3F2B1F47-B61F-411E-9457-FF4AFB357D3B"/>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265488" y="3296093"/>
            <a:ext cx="3660039" cy="310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63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08" y="1682750"/>
            <a:ext cx="475450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sv-SE" dirty="0"/>
              <a:t>5. </a:t>
            </a:r>
            <a:r>
              <a:rPr lang="sv-SE" dirty="0" smtClean="0"/>
              <a:t>CF Power </a:t>
            </a:r>
            <a:r>
              <a:rPr lang="sv-SE" dirty="0"/>
              <a:t>outlets</a:t>
            </a:r>
          </a:p>
        </p:txBody>
      </p:sp>
      <p:sp>
        <p:nvSpPr>
          <p:cNvPr id="4" name="Content Placeholder 2"/>
          <p:cNvSpPr txBox="1">
            <a:spLocks/>
          </p:cNvSpPr>
          <p:nvPr/>
        </p:nvSpPr>
        <p:spPr>
          <a:xfrm>
            <a:off x="5364088" y="5411392"/>
            <a:ext cx="2376264" cy="828092"/>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b="1" dirty="0" smtClean="0"/>
              <a:t>East and South Sector (D01)</a:t>
            </a:r>
          </a:p>
          <a:p>
            <a:pPr marL="0" indent="0">
              <a:buNone/>
            </a:pPr>
            <a:r>
              <a:rPr lang="sv-SE" dirty="0" smtClean="0"/>
              <a:t>2 connections from the galery and 20 on the wall.</a:t>
            </a:r>
          </a:p>
          <a:p>
            <a:pPr marL="0" indent="0">
              <a:buFont typeface="Arial" panose="020B0604020202020204" pitchFamily="34" charset="0"/>
              <a:buNone/>
            </a:pPr>
            <a:endParaRPr lang="sv-SE" dirty="0" smtClean="0"/>
          </a:p>
          <a:p>
            <a:pPr marL="0" indent="0">
              <a:buFont typeface="Arial" panose="020B0604020202020204" pitchFamily="34" charset="0"/>
              <a:buNone/>
            </a:pPr>
            <a:endParaRPr lang="sv-SE" dirty="0" smtClean="0"/>
          </a:p>
          <a:p>
            <a:endParaRPr lang="sv-SE" dirty="0"/>
          </a:p>
        </p:txBody>
      </p:sp>
      <p:sp>
        <p:nvSpPr>
          <p:cNvPr id="10" name="Content Placeholder 2"/>
          <p:cNvSpPr txBox="1">
            <a:spLocks/>
          </p:cNvSpPr>
          <p:nvPr/>
        </p:nvSpPr>
        <p:spPr>
          <a:xfrm>
            <a:off x="5205152" y="3308302"/>
            <a:ext cx="2065598" cy="793798"/>
          </a:xfrm>
          <a:prstGeom prst="rect">
            <a:avLst/>
          </a:prstGeom>
        </p:spPr>
        <p:txBody>
          <a:bodyPr vert="horz" lIns="0" tIns="0" rIns="0" bIns="0" rtlCol="0">
            <a:normAutofit fontScale="62500" lnSpcReduction="20000"/>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kern="1200">
                <a:solidFill>
                  <a:srgbClr val="0094CA"/>
                </a:solidFill>
                <a:latin typeface="+mn-lt"/>
                <a:ea typeface="+mn-ea"/>
                <a:cs typeface="+mn-cs"/>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kern="1200" baseline="0">
                <a:solidFill>
                  <a:srgbClr val="0094CA"/>
                </a:solidFill>
                <a:latin typeface="+mn-lt"/>
                <a:ea typeface="+mn-ea"/>
                <a:cs typeface="+mn-cs"/>
              </a:defRPr>
            </a:lvl2pPr>
            <a:lvl3pPr marL="9144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Wingdings" charset="2"/>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spcAft>
                <a:spcPts val="0"/>
              </a:spcAft>
              <a:buFont typeface="Arial"/>
              <a:buNone/>
            </a:pPr>
            <a:r>
              <a:rPr lang="sv-SE" b="1" dirty="0" smtClean="0">
                <a:solidFill>
                  <a:srgbClr val="000000"/>
                </a:solidFill>
              </a:rPr>
              <a:t>North Sector</a:t>
            </a:r>
          </a:p>
          <a:p>
            <a:pPr marL="0" indent="0">
              <a:spcBef>
                <a:spcPts val="600"/>
              </a:spcBef>
              <a:buFont typeface="Arial"/>
              <a:buNone/>
            </a:pPr>
            <a:r>
              <a:rPr lang="sv-SE" dirty="0" smtClean="0">
                <a:solidFill>
                  <a:srgbClr val="000000"/>
                </a:solidFill>
              </a:rPr>
              <a:t>1 connection from the galery and 7 on the wall.</a:t>
            </a:r>
          </a:p>
          <a:p>
            <a:pPr marL="0" indent="0">
              <a:buFont typeface="Arial"/>
              <a:buNone/>
            </a:pPr>
            <a:endParaRPr lang="sv-SE" dirty="0" smtClean="0"/>
          </a:p>
          <a:p>
            <a:pPr marL="0" indent="0">
              <a:buFont typeface="Arial"/>
              <a:buNone/>
            </a:pPr>
            <a:endParaRPr lang="sv-SE" dirty="0" smtClean="0"/>
          </a:p>
          <a:p>
            <a:endParaRPr lang="sv-SE" dirty="0"/>
          </a:p>
        </p:txBody>
      </p:sp>
      <p:sp>
        <p:nvSpPr>
          <p:cNvPr id="6" name="Oval 5"/>
          <p:cNvSpPr/>
          <p:nvPr/>
        </p:nvSpPr>
        <p:spPr>
          <a:xfrm>
            <a:off x="2856620" y="22776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Oval 6"/>
          <p:cNvSpPr/>
          <p:nvPr/>
        </p:nvSpPr>
        <p:spPr>
          <a:xfrm>
            <a:off x="4916798" y="4187256"/>
            <a:ext cx="72008" cy="720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8" name="Oval 7"/>
          <p:cNvSpPr/>
          <p:nvPr/>
        </p:nvSpPr>
        <p:spPr>
          <a:xfrm>
            <a:off x="4807260" y="6054156"/>
            <a:ext cx="72008" cy="720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9" name="Oval 8"/>
          <p:cNvSpPr/>
          <p:nvPr/>
        </p:nvSpPr>
        <p:spPr>
          <a:xfrm>
            <a:off x="2373623" y="6249419"/>
            <a:ext cx="72008" cy="720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11" name="Content Placeholder 2"/>
          <p:cNvSpPr txBox="1">
            <a:spLocks/>
          </p:cNvSpPr>
          <p:nvPr/>
        </p:nvSpPr>
        <p:spPr>
          <a:xfrm>
            <a:off x="3286460" y="1666976"/>
            <a:ext cx="2295190" cy="145087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2100" b="1" dirty="0" smtClean="0"/>
              <a:t>West sector</a:t>
            </a:r>
          </a:p>
          <a:p>
            <a:pPr marL="0" indent="0">
              <a:buNone/>
            </a:pPr>
            <a:r>
              <a:rPr lang="sv-SE" sz="2100" dirty="0" smtClean="0"/>
              <a:t>10 connections in E01 + </a:t>
            </a:r>
          </a:p>
          <a:p>
            <a:pPr marL="0" indent="0">
              <a:buNone/>
            </a:pPr>
            <a:r>
              <a:rPr lang="sv-SE" sz="2100" dirty="0" smtClean="0"/>
              <a:t>19 in E02 + </a:t>
            </a:r>
          </a:p>
          <a:p>
            <a:pPr marL="0" indent="0">
              <a:buNone/>
            </a:pPr>
            <a:r>
              <a:rPr lang="sv-SE" sz="2100" dirty="0" smtClean="0"/>
              <a:t>10 in D03</a:t>
            </a:r>
          </a:p>
          <a:p>
            <a:pPr marL="0" indent="0">
              <a:buNone/>
            </a:pPr>
            <a:r>
              <a:rPr lang="sv-SE" sz="2100" dirty="0" smtClean="0"/>
              <a:t>(Maximum distance : 18m)</a:t>
            </a:r>
          </a:p>
          <a:p>
            <a:pPr marL="0" indent="0">
              <a:buFont typeface="Arial" panose="020B0604020202020204" pitchFamily="34" charset="0"/>
              <a:buNone/>
            </a:pPr>
            <a:endParaRPr lang="sv-SE" dirty="0" smtClean="0"/>
          </a:p>
          <a:p>
            <a:endParaRPr lang="sv-SE" dirty="0"/>
          </a:p>
        </p:txBody>
      </p:sp>
      <p:sp>
        <p:nvSpPr>
          <p:cNvPr id="12" name="Oval 11"/>
          <p:cNvSpPr/>
          <p:nvPr/>
        </p:nvSpPr>
        <p:spPr>
          <a:xfrm>
            <a:off x="2662945" y="19252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3" name="Oval 12"/>
          <p:cNvSpPr/>
          <p:nvPr/>
        </p:nvSpPr>
        <p:spPr>
          <a:xfrm>
            <a:off x="2335920" y="20617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4" name="Oval 13"/>
          <p:cNvSpPr/>
          <p:nvPr/>
        </p:nvSpPr>
        <p:spPr>
          <a:xfrm>
            <a:off x="2008895" y="22395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5" name="Oval 14"/>
          <p:cNvSpPr/>
          <p:nvPr/>
        </p:nvSpPr>
        <p:spPr>
          <a:xfrm>
            <a:off x="1758070" y="24141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6" name="Oval 15"/>
          <p:cNvSpPr/>
          <p:nvPr/>
        </p:nvSpPr>
        <p:spPr>
          <a:xfrm>
            <a:off x="1367545" y="27697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7" name="Oval 16"/>
          <p:cNvSpPr/>
          <p:nvPr/>
        </p:nvSpPr>
        <p:spPr>
          <a:xfrm>
            <a:off x="1583445" y="25570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8" name="Oval 17"/>
          <p:cNvSpPr/>
          <p:nvPr/>
        </p:nvSpPr>
        <p:spPr>
          <a:xfrm>
            <a:off x="1088145" y="31031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9" name="Oval 18"/>
          <p:cNvSpPr/>
          <p:nvPr/>
        </p:nvSpPr>
        <p:spPr>
          <a:xfrm>
            <a:off x="875420" y="34174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0" name="Oval 19"/>
          <p:cNvSpPr/>
          <p:nvPr/>
        </p:nvSpPr>
        <p:spPr>
          <a:xfrm>
            <a:off x="1205620" y="36555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1" name="Oval 20"/>
          <p:cNvSpPr/>
          <p:nvPr/>
        </p:nvSpPr>
        <p:spPr>
          <a:xfrm>
            <a:off x="1596145" y="38905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2" name="Oval 21"/>
          <p:cNvSpPr/>
          <p:nvPr/>
        </p:nvSpPr>
        <p:spPr>
          <a:xfrm>
            <a:off x="1939045" y="40746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3" name="Oval 22"/>
          <p:cNvSpPr/>
          <p:nvPr/>
        </p:nvSpPr>
        <p:spPr>
          <a:xfrm>
            <a:off x="2878845" y="25506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4" name="Oval 23"/>
          <p:cNvSpPr/>
          <p:nvPr/>
        </p:nvSpPr>
        <p:spPr>
          <a:xfrm>
            <a:off x="3066170" y="30364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5" name="Oval 24"/>
          <p:cNvSpPr/>
          <p:nvPr/>
        </p:nvSpPr>
        <p:spPr>
          <a:xfrm>
            <a:off x="1704095" y="33984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6" name="Oval 25"/>
          <p:cNvSpPr/>
          <p:nvPr/>
        </p:nvSpPr>
        <p:spPr>
          <a:xfrm>
            <a:off x="1964445" y="36174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7" name="Oval 26"/>
          <p:cNvSpPr/>
          <p:nvPr/>
        </p:nvSpPr>
        <p:spPr>
          <a:xfrm>
            <a:off x="2234320" y="38270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8" name="Oval 27"/>
          <p:cNvSpPr/>
          <p:nvPr/>
        </p:nvSpPr>
        <p:spPr>
          <a:xfrm>
            <a:off x="2497845" y="40397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9" name="Oval 28"/>
          <p:cNvSpPr/>
          <p:nvPr/>
        </p:nvSpPr>
        <p:spPr>
          <a:xfrm>
            <a:off x="2088270" y="30142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0" name="Oval 29"/>
          <p:cNvSpPr/>
          <p:nvPr/>
        </p:nvSpPr>
        <p:spPr>
          <a:xfrm>
            <a:off x="2304170" y="32682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1" name="Oval 30"/>
          <p:cNvSpPr/>
          <p:nvPr/>
        </p:nvSpPr>
        <p:spPr>
          <a:xfrm>
            <a:off x="2694695" y="30142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2" name="Oval 31"/>
          <p:cNvSpPr/>
          <p:nvPr/>
        </p:nvSpPr>
        <p:spPr>
          <a:xfrm>
            <a:off x="2853445" y="33158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3" name="Oval 32"/>
          <p:cNvSpPr/>
          <p:nvPr/>
        </p:nvSpPr>
        <p:spPr>
          <a:xfrm>
            <a:off x="2542295" y="27126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4" name="Oval 33"/>
          <p:cNvSpPr/>
          <p:nvPr/>
        </p:nvSpPr>
        <p:spPr>
          <a:xfrm>
            <a:off x="2948695" y="40524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5" name="Oval 34"/>
          <p:cNvSpPr/>
          <p:nvPr/>
        </p:nvSpPr>
        <p:spPr>
          <a:xfrm>
            <a:off x="2729620" y="37984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6" name="Oval 35"/>
          <p:cNvSpPr/>
          <p:nvPr/>
        </p:nvSpPr>
        <p:spPr>
          <a:xfrm>
            <a:off x="2497845" y="35444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7" name="Oval 36"/>
          <p:cNvSpPr/>
          <p:nvPr/>
        </p:nvSpPr>
        <p:spPr>
          <a:xfrm>
            <a:off x="3266195" y="41127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8" name="Oval 37"/>
          <p:cNvSpPr/>
          <p:nvPr/>
        </p:nvSpPr>
        <p:spPr>
          <a:xfrm>
            <a:off x="3164595" y="39127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9" name="Oval 38"/>
          <p:cNvSpPr/>
          <p:nvPr/>
        </p:nvSpPr>
        <p:spPr>
          <a:xfrm>
            <a:off x="3009020" y="36111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0" name="Oval 39"/>
          <p:cNvSpPr/>
          <p:nvPr/>
        </p:nvSpPr>
        <p:spPr>
          <a:xfrm>
            <a:off x="2424820" y="42874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1" name="Oval 40"/>
          <p:cNvSpPr/>
          <p:nvPr/>
        </p:nvSpPr>
        <p:spPr>
          <a:xfrm>
            <a:off x="2653420" y="42874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2" name="Oval 41"/>
          <p:cNvSpPr/>
          <p:nvPr/>
        </p:nvSpPr>
        <p:spPr>
          <a:xfrm>
            <a:off x="2872495" y="42905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3" name="Oval 42"/>
          <p:cNvSpPr/>
          <p:nvPr/>
        </p:nvSpPr>
        <p:spPr>
          <a:xfrm>
            <a:off x="3085220" y="42905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4" name="Oval 43"/>
          <p:cNvSpPr/>
          <p:nvPr/>
        </p:nvSpPr>
        <p:spPr>
          <a:xfrm>
            <a:off x="3323345" y="42842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5" name="Oval 44"/>
          <p:cNvSpPr/>
          <p:nvPr/>
        </p:nvSpPr>
        <p:spPr>
          <a:xfrm>
            <a:off x="3526545" y="42810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6" name="Oval 45"/>
          <p:cNvSpPr/>
          <p:nvPr/>
        </p:nvSpPr>
        <p:spPr>
          <a:xfrm>
            <a:off x="3831345" y="42905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7" name="Oval 46"/>
          <p:cNvSpPr/>
          <p:nvPr/>
        </p:nvSpPr>
        <p:spPr>
          <a:xfrm>
            <a:off x="4059945" y="42905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8" name="Oval 47"/>
          <p:cNvSpPr/>
          <p:nvPr/>
        </p:nvSpPr>
        <p:spPr>
          <a:xfrm>
            <a:off x="4688595" y="42874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9" name="Oval 48"/>
          <p:cNvSpPr/>
          <p:nvPr/>
        </p:nvSpPr>
        <p:spPr>
          <a:xfrm>
            <a:off x="4285370" y="42905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0" name="Oval 49"/>
          <p:cNvSpPr/>
          <p:nvPr/>
        </p:nvSpPr>
        <p:spPr>
          <a:xfrm>
            <a:off x="2745495" y="61987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1" name="Oval 50"/>
          <p:cNvSpPr/>
          <p:nvPr/>
        </p:nvSpPr>
        <p:spPr>
          <a:xfrm>
            <a:off x="2291470" y="46779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2" name="Oval 51"/>
          <p:cNvSpPr/>
          <p:nvPr/>
        </p:nvSpPr>
        <p:spPr>
          <a:xfrm>
            <a:off x="2291470" y="44048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3" name="Oval 52"/>
          <p:cNvSpPr/>
          <p:nvPr/>
        </p:nvSpPr>
        <p:spPr>
          <a:xfrm>
            <a:off x="4704470" y="47414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4" name="Oval 53"/>
          <p:cNvSpPr/>
          <p:nvPr/>
        </p:nvSpPr>
        <p:spPr>
          <a:xfrm>
            <a:off x="4174245" y="48843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5" name="Oval 54"/>
          <p:cNvSpPr/>
          <p:nvPr/>
        </p:nvSpPr>
        <p:spPr>
          <a:xfrm>
            <a:off x="2285120" y="53510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6" name="Oval 55"/>
          <p:cNvSpPr/>
          <p:nvPr/>
        </p:nvSpPr>
        <p:spPr>
          <a:xfrm>
            <a:off x="2285120" y="58431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7" name="Oval 56"/>
          <p:cNvSpPr/>
          <p:nvPr/>
        </p:nvSpPr>
        <p:spPr>
          <a:xfrm>
            <a:off x="2294645" y="61987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8" name="Oval 57"/>
          <p:cNvSpPr/>
          <p:nvPr/>
        </p:nvSpPr>
        <p:spPr>
          <a:xfrm>
            <a:off x="2523245" y="62019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9" name="Oval 58"/>
          <p:cNvSpPr/>
          <p:nvPr/>
        </p:nvSpPr>
        <p:spPr>
          <a:xfrm>
            <a:off x="4205995" y="61955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0" name="Oval 59"/>
          <p:cNvSpPr/>
          <p:nvPr/>
        </p:nvSpPr>
        <p:spPr>
          <a:xfrm>
            <a:off x="2831220" y="56558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1" name="Oval 60"/>
          <p:cNvSpPr/>
          <p:nvPr/>
        </p:nvSpPr>
        <p:spPr>
          <a:xfrm>
            <a:off x="3421770" y="61987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2" name="Oval 61"/>
          <p:cNvSpPr/>
          <p:nvPr/>
        </p:nvSpPr>
        <p:spPr>
          <a:xfrm>
            <a:off x="3196345" y="61987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3" name="Oval 62"/>
          <p:cNvSpPr/>
          <p:nvPr/>
        </p:nvSpPr>
        <p:spPr>
          <a:xfrm>
            <a:off x="2970920" y="61987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4" name="Oval 63"/>
          <p:cNvSpPr/>
          <p:nvPr/>
        </p:nvSpPr>
        <p:spPr>
          <a:xfrm>
            <a:off x="4713995" y="58907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5" name="Oval 64"/>
          <p:cNvSpPr/>
          <p:nvPr/>
        </p:nvSpPr>
        <p:spPr>
          <a:xfrm>
            <a:off x="4663195" y="61892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6" name="Oval 65"/>
          <p:cNvSpPr/>
          <p:nvPr/>
        </p:nvSpPr>
        <p:spPr>
          <a:xfrm>
            <a:off x="4440945" y="61924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7" name="Oval 66"/>
          <p:cNvSpPr/>
          <p:nvPr/>
        </p:nvSpPr>
        <p:spPr>
          <a:xfrm>
            <a:off x="4710820" y="55955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8" name="Oval 67"/>
          <p:cNvSpPr/>
          <p:nvPr/>
        </p:nvSpPr>
        <p:spPr>
          <a:xfrm>
            <a:off x="2707395" y="53034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9" name="Oval 68"/>
          <p:cNvSpPr/>
          <p:nvPr/>
        </p:nvSpPr>
        <p:spPr>
          <a:xfrm>
            <a:off x="3161420" y="52462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0" name="Oval 69"/>
          <p:cNvSpPr/>
          <p:nvPr/>
        </p:nvSpPr>
        <p:spPr>
          <a:xfrm>
            <a:off x="3158245" y="48144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1" name="Oval 70"/>
          <p:cNvSpPr/>
          <p:nvPr/>
        </p:nvSpPr>
        <p:spPr>
          <a:xfrm>
            <a:off x="2882020" y="47795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2" name="Oval 71"/>
          <p:cNvSpPr/>
          <p:nvPr/>
        </p:nvSpPr>
        <p:spPr>
          <a:xfrm>
            <a:off x="4437770" y="42905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3" name="Oval 72"/>
          <p:cNvSpPr/>
          <p:nvPr/>
        </p:nvSpPr>
        <p:spPr>
          <a:xfrm>
            <a:off x="4240920" y="518275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4" name="Oval 73"/>
          <p:cNvSpPr/>
          <p:nvPr/>
        </p:nvSpPr>
        <p:spPr>
          <a:xfrm>
            <a:off x="3856745" y="45668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5" name="Oval 74"/>
          <p:cNvSpPr/>
          <p:nvPr/>
        </p:nvSpPr>
        <p:spPr>
          <a:xfrm>
            <a:off x="3637670" y="56494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6" name="Oval 75"/>
          <p:cNvSpPr/>
          <p:nvPr/>
        </p:nvSpPr>
        <p:spPr>
          <a:xfrm>
            <a:off x="3656720" y="619558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7" name="Oval 76"/>
          <p:cNvSpPr/>
          <p:nvPr/>
        </p:nvSpPr>
        <p:spPr>
          <a:xfrm>
            <a:off x="3993270" y="61924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8" name="Oval 77"/>
          <p:cNvSpPr/>
          <p:nvPr/>
        </p:nvSpPr>
        <p:spPr>
          <a:xfrm>
            <a:off x="2294645" y="5608205"/>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9" name="Oval 78"/>
          <p:cNvSpPr/>
          <p:nvPr/>
        </p:nvSpPr>
        <p:spPr>
          <a:xfrm>
            <a:off x="4701295" y="5325630"/>
            <a:ext cx="45719" cy="45719"/>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80" name="Content Placeholder 2"/>
          <p:cNvSpPr txBox="1">
            <a:spLocks/>
          </p:cNvSpPr>
          <p:nvPr/>
        </p:nvSpPr>
        <p:spPr>
          <a:xfrm>
            <a:off x="5969682" y="1699013"/>
            <a:ext cx="2592288" cy="1332148"/>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b="1" dirty="0" smtClean="0">
                <a:solidFill>
                  <a:schemeClr val="accent4"/>
                </a:solidFill>
              </a:rPr>
              <a:t>Utilities power for installation </a:t>
            </a:r>
            <a:r>
              <a:rPr lang="sv-SE" b="1" dirty="0">
                <a:solidFill>
                  <a:schemeClr val="accent4"/>
                </a:solidFill>
              </a:rPr>
              <a:t>and </a:t>
            </a:r>
            <a:r>
              <a:rPr lang="sv-SE" b="1" dirty="0" smtClean="0">
                <a:solidFill>
                  <a:schemeClr val="accent4"/>
                </a:solidFill>
              </a:rPr>
              <a:t>maintenance:</a:t>
            </a:r>
          </a:p>
          <a:p>
            <a:r>
              <a:rPr lang="sv-SE" dirty="0" smtClean="0">
                <a:solidFill>
                  <a:schemeClr val="accent4"/>
                </a:solidFill>
              </a:rPr>
              <a:t>3pcs</a:t>
            </a:r>
            <a:r>
              <a:rPr lang="sv-SE" dirty="0">
                <a:solidFill>
                  <a:schemeClr val="accent4"/>
                </a:solidFill>
              </a:rPr>
              <a:t>. 16A 1-phase outlets</a:t>
            </a:r>
          </a:p>
          <a:p>
            <a:r>
              <a:rPr lang="sv-SE" dirty="0" smtClean="0">
                <a:solidFill>
                  <a:schemeClr val="accent4"/>
                </a:solidFill>
              </a:rPr>
              <a:t>1pcs</a:t>
            </a:r>
            <a:r>
              <a:rPr lang="sv-SE" dirty="0">
                <a:solidFill>
                  <a:schemeClr val="accent4"/>
                </a:solidFill>
              </a:rPr>
              <a:t>. 16A 3-phase outlet</a:t>
            </a:r>
          </a:p>
          <a:p>
            <a:r>
              <a:rPr lang="sv-SE" dirty="0" smtClean="0">
                <a:solidFill>
                  <a:schemeClr val="accent4"/>
                </a:solidFill>
              </a:rPr>
              <a:t>1pcs</a:t>
            </a:r>
            <a:r>
              <a:rPr lang="sv-SE" dirty="0">
                <a:solidFill>
                  <a:schemeClr val="accent4"/>
                </a:solidFill>
              </a:rPr>
              <a:t>. 32A 3-phase </a:t>
            </a:r>
            <a:r>
              <a:rPr lang="sv-SE" dirty="0" smtClean="0">
                <a:solidFill>
                  <a:schemeClr val="accent4"/>
                </a:solidFill>
              </a:rPr>
              <a:t>outlet</a:t>
            </a:r>
          </a:p>
          <a:p>
            <a:endParaRPr lang="sv-SE" dirty="0"/>
          </a:p>
        </p:txBody>
      </p:sp>
      <p:pic>
        <p:nvPicPr>
          <p:cNvPr id="81"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66154" y="1441450"/>
            <a:ext cx="888703" cy="86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Rectangle 82"/>
          <p:cNvSpPr/>
          <p:nvPr/>
        </p:nvSpPr>
        <p:spPr>
          <a:xfrm>
            <a:off x="400492" y="6444458"/>
            <a:ext cx="4572000" cy="276999"/>
          </a:xfrm>
          <a:prstGeom prst="rect">
            <a:avLst/>
          </a:prstGeom>
          <a:solidFill>
            <a:schemeClr val="bg1"/>
          </a:solidFill>
        </p:spPr>
        <p:txBody>
          <a:bodyPr>
            <a:spAutoFit/>
          </a:bodyPr>
          <a:lstStyle/>
          <a:p>
            <a:r>
              <a:rPr lang="en-GB" sz="1200" b="1" dirty="0" smtClean="0"/>
              <a:t>Layout</a:t>
            </a:r>
            <a:r>
              <a:rPr lang="en-GB" sz="1200" b="1" dirty="0"/>
              <a:t>: ESS-0046984</a:t>
            </a:r>
            <a:endParaRPr lang="sv-SE" sz="1200" b="1" dirty="0"/>
          </a:p>
        </p:txBody>
      </p:sp>
    </p:spTree>
    <p:extLst>
      <p:ext uri="{BB962C8B-B14F-4D97-AF65-F5344CB8AC3E}">
        <p14:creationId xmlns:p14="http://schemas.microsoft.com/office/powerpoint/2010/main" val="144063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211"/>
          <p:cNvSpPr/>
          <p:nvPr/>
        </p:nvSpPr>
        <p:spPr>
          <a:xfrm>
            <a:off x="1117600" y="2603500"/>
            <a:ext cx="5613400" cy="1346200"/>
          </a:xfrm>
          <a:prstGeom prst="rect">
            <a:avLst/>
          </a:prstGeom>
          <a:gradFill>
            <a:gsLst>
              <a:gs pos="0">
                <a:srgbClr val="CCFFCC"/>
              </a:gs>
              <a:gs pos="100000">
                <a:srgbClr val="FFFCE7"/>
              </a:gs>
            </a:gsLst>
            <a:lin ang="16200000" scaled="0"/>
          </a:gradFill>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Title 2"/>
          <p:cNvSpPr>
            <a:spLocks noGrp="1"/>
          </p:cNvSpPr>
          <p:nvPr>
            <p:ph type="title"/>
          </p:nvPr>
        </p:nvSpPr>
        <p:spPr/>
        <p:txBody>
          <a:bodyPr/>
          <a:lstStyle/>
          <a:p>
            <a:r>
              <a:rPr lang="sv-SE" dirty="0"/>
              <a:t>6. Instrument </a:t>
            </a:r>
            <a:r>
              <a:rPr lang="sv-SE" dirty="0" smtClean="0"/>
              <a:t>Power distribution Concept /Preliminary/</a:t>
            </a:r>
            <a:endParaRPr lang="sv-SE" dirty="0"/>
          </a:p>
        </p:txBody>
      </p:sp>
      <p:cxnSp>
        <p:nvCxnSpPr>
          <p:cNvPr id="104" name="Straight Connector 103"/>
          <p:cNvCxnSpPr/>
          <p:nvPr/>
        </p:nvCxnSpPr>
        <p:spPr>
          <a:xfrm flipV="1">
            <a:off x="4469123" y="2305050"/>
            <a:ext cx="0" cy="26035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2178050" y="1936750"/>
            <a:ext cx="4559300" cy="369332"/>
          </a:xfrm>
          <a:prstGeom prst="rect">
            <a:avLst/>
          </a:prstGeom>
          <a:solidFill>
            <a:srgbClr val="FFA3A3"/>
          </a:solidFill>
          <a:ln>
            <a:solidFill>
              <a:srgbClr val="FF0000"/>
            </a:solidFill>
          </a:ln>
        </p:spPr>
        <p:txBody>
          <a:bodyPr wrap="square" rtlCol="0">
            <a:spAutoFit/>
          </a:bodyPr>
          <a:lstStyle/>
          <a:p>
            <a:pPr algn="ctr"/>
            <a:r>
              <a:rPr lang="sv-SE" dirty="0" smtClean="0"/>
              <a:t>Substation </a:t>
            </a:r>
            <a:endParaRPr lang="sv-SE" dirty="0"/>
          </a:p>
        </p:txBody>
      </p:sp>
      <p:sp>
        <p:nvSpPr>
          <p:cNvPr id="108" name="Oval 107"/>
          <p:cNvSpPr/>
          <p:nvPr/>
        </p:nvSpPr>
        <p:spPr>
          <a:xfrm>
            <a:off x="4419600" y="2565400"/>
            <a:ext cx="88900" cy="95250"/>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09" name="Straight Connector 108"/>
          <p:cNvCxnSpPr>
            <a:stCxn id="112" idx="0"/>
            <a:endCxn id="108" idx="4"/>
          </p:cNvCxnSpPr>
          <p:nvPr/>
        </p:nvCxnSpPr>
        <p:spPr>
          <a:xfrm flipV="1">
            <a:off x="4464050" y="2660650"/>
            <a:ext cx="0" cy="1225550"/>
          </a:xfrm>
          <a:prstGeom prst="line">
            <a:avLst/>
          </a:prstGeom>
          <a:solidFill>
            <a:srgbClr val="FF0000"/>
          </a:solidFill>
          <a:ln w="381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2057400" y="3162300"/>
            <a:ext cx="1460500" cy="369332"/>
          </a:xfrm>
          <a:prstGeom prst="rect">
            <a:avLst/>
          </a:prstGeom>
          <a:noFill/>
          <a:ln>
            <a:noFill/>
          </a:ln>
        </p:spPr>
        <p:txBody>
          <a:bodyPr wrap="square" rtlCol="0">
            <a:spAutoFit/>
          </a:bodyPr>
          <a:lstStyle/>
          <a:p>
            <a:r>
              <a:rPr lang="sv-SE" dirty="0" smtClean="0"/>
              <a:t>Galery/Halls</a:t>
            </a:r>
            <a:endParaRPr lang="sv-SE" dirty="0"/>
          </a:p>
        </p:txBody>
      </p:sp>
      <p:sp>
        <p:nvSpPr>
          <p:cNvPr id="112" name="Oval 111"/>
          <p:cNvSpPr/>
          <p:nvPr/>
        </p:nvSpPr>
        <p:spPr>
          <a:xfrm>
            <a:off x="4419600" y="3886200"/>
            <a:ext cx="88900" cy="95250"/>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13" name="Straight Connector 112"/>
          <p:cNvCxnSpPr/>
          <p:nvPr/>
        </p:nvCxnSpPr>
        <p:spPr>
          <a:xfrm flipV="1">
            <a:off x="4462773" y="3981450"/>
            <a:ext cx="0" cy="260350"/>
          </a:xfrm>
          <a:prstGeom prst="line">
            <a:avLst/>
          </a:prstGeom>
          <a:solidFill>
            <a:srgbClr val="FF0000"/>
          </a:solidFill>
          <a:ln w="381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3467100" y="4241800"/>
            <a:ext cx="2235200" cy="830997"/>
          </a:xfrm>
          <a:prstGeom prst="rect">
            <a:avLst/>
          </a:prstGeom>
          <a:solidFill>
            <a:srgbClr val="75FFB3"/>
          </a:solidFill>
          <a:ln>
            <a:solidFill>
              <a:srgbClr val="00B050"/>
            </a:solidFill>
          </a:ln>
        </p:spPr>
        <p:txBody>
          <a:bodyPr wrap="square" rtlCol="0">
            <a:spAutoFit/>
          </a:bodyPr>
          <a:lstStyle/>
          <a:p>
            <a:pPr algn="ctr"/>
            <a:r>
              <a:rPr lang="sv-SE" sz="1600" dirty="0" smtClean="0"/>
              <a:t>Instrument distribution panel </a:t>
            </a:r>
          </a:p>
          <a:p>
            <a:pPr algn="ctr"/>
            <a:r>
              <a:rPr lang="sv-SE" sz="1600" dirty="0" smtClean="0"/>
              <a:t>/Main grounding zone./</a:t>
            </a:r>
            <a:endParaRPr lang="sv-SE" sz="1600" dirty="0"/>
          </a:p>
        </p:txBody>
      </p:sp>
      <p:cxnSp>
        <p:nvCxnSpPr>
          <p:cNvPr id="115" name="Straight Connector 114"/>
          <p:cNvCxnSpPr/>
          <p:nvPr/>
        </p:nvCxnSpPr>
        <p:spPr>
          <a:xfrm flipV="1">
            <a:off x="5993123" y="5073650"/>
            <a:ext cx="0" cy="260350"/>
          </a:xfrm>
          <a:prstGeom prst="line">
            <a:avLst/>
          </a:prstGeom>
          <a:solidFill>
            <a:srgbClr val="FF0000"/>
          </a:solidFill>
          <a:ln w="3810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V="1">
            <a:off x="5193023" y="2311400"/>
            <a:ext cx="0" cy="26035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3738873" y="2305050"/>
            <a:ext cx="0" cy="26035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8" name="Oval 127"/>
          <p:cNvSpPr/>
          <p:nvPr/>
        </p:nvSpPr>
        <p:spPr>
          <a:xfrm>
            <a:off x="3695700" y="2559050"/>
            <a:ext cx="88900" cy="95250"/>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9" name="Oval 128"/>
          <p:cNvSpPr/>
          <p:nvPr/>
        </p:nvSpPr>
        <p:spPr>
          <a:xfrm>
            <a:off x="5143500" y="2565400"/>
            <a:ext cx="88900" cy="95250"/>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30" name="Straight Connector 129"/>
          <p:cNvCxnSpPr/>
          <p:nvPr/>
        </p:nvCxnSpPr>
        <p:spPr>
          <a:xfrm flipV="1">
            <a:off x="5186673" y="2660650"/>
            <a:ext cx="1" cy="1295400"/>
          </a:xfrm>
          <a:prstGeom prst="line">
            <a:avLst/>
          </a:prstGeom>
          <a:solidFill>
            <a:srgbClr val="FF0000"/>
          </a:solidFill>
          <a:ln w="381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35" name="Oval 134"/>
          <p:cNvSpPr/>
          <p:nvPr/>
        </p:nvSpPr>
        <p:spPr>
          <a:xfrm>
            <a:off x="6057900" y="3892550"/>
            <a:ext cx="88900" cy="95250"/>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36" name="Straight Connector 135"/>
          <p:cNvCxnSpPr/>
          <p:nvPr/>
        </p:nvCxnSpPr>
        <p:spPr>
          <a:xfrm>
            <a:off x="5181600" y="3937000"/>
            <a:ext cx="889000" cy="0"/>
          </a:xfrm>
          <a:prstGeom prst="line">
            <a:avLst/>
          </a:prstGeom>
          <a:solidFill>
            <a:srgbClr val="FF0000"/>
          </a:solidFill>
          <a:ln w="381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5791200" y="4248150"/>
            <a:ext cx="2235200" cy="830997"/>
          </a:xfrm>
          <a:prstGeom prst="rect">
            <a:avLst/>
          </a:prstGeom>
          <a:solidFill>
            <a:srgbClr val="75FFB3"/>
          </a:solidFill>
          <a:ln>
            <a:solidFill>
              <a:srgbClr val="00B050"/>
            </a:solidFill>
          </a:ln>
        </p:spPr>
        <p:txBody>
          <a:bodyPr wrap="square" rtlCol="0">
            <a:spAutoFit/>
          </a:bodyPr>
          <a:lstStyle/>
          <a:p>
            <a:pPr algn="ctr"/>
            <a:r>
              <a:rPr lang="sv-SE" sz="1600" dirty="0" smtClean="0"/>
              <a:t>Instrument distribution panel </a:t>
            </a:r>
          </a:p>
          <a:p>
            <a:pPr algn="ctr"/>
            <a:r>
              <a:rPr lang="sv-SE" sz="1600" dirty="0" smtClean="0"/>
              <a:t>/Grounding zone X/</a:t>
            </a:r>
            <a:endParaRPr lang="sv-SE" sz="1600" dirty="0"/>
          </a:p>
        </p:txBody>
      </p:sp>
      <p:cxnSp>
        <p:nvCxnSpPr>
          <p:cNvPr id="144" name="Straight Connector 143"/>
          <p:cNvCxnSpPr/>
          <p:nvPr/>
        </p:nvCxnSpPr>
        <p:spPr>
          <a:xfrm flipV="1">
            <a:off x="6108700" y="3987800"/>
            <a:ext cx="6350" cy="260350"/>
          </a:xfrm>
          <a:prstGeom prst="line">
            <a:avLst/>
          </a:prstGeom>
          <a:solidFill>
            <a:srgbClr val="FF0000"/>
          </a:solidFill>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3732523" y="2641600"/>
            <a:ext cx="1" cy="1295400"/>
          </a:xfrm>
          <a:prstGeom prst="line">
            <a:avLst/>
          </a:prstGeom>
          <a:solidFill>
            <a:srgbClr val="FF0000"/>
          </a:solidFill>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067050" y="3933825"/>
            <a:ext cx="685800" cy="0"/>
          </a:xfrm>
          <a:prstGeom prst="line">
            <a:avLst/>
          </a:prstGeom>
          <a:solidFill>
            <a:srgbClr val="FF0000"/>
          </a:solidFill>
          <a:ln w="381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48" name="Oval 147"/>
          <p:cNvSpPr/>
          <p:nvPr/>
        </p:nvSpPr>
        <p:spPr>
          <a:xfrm>
            <a:off x="2978150" y="3898900"/>
            <a:ext cx="88900" cy="95250"/>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49" name="Straight Connector 148"/>
          <p:cNvCxnSpPr/>
          <p:nvPr/>
        </p:nvCxnSpPr>
        <p:spPr>
          <a:xfrm flipV="1">
            <a:off x="3022600" y="3981450"/>
            <a:ext cx="5074" cy="260350"/>
          </a:xfrm>
          <a:prstGeom prst="line">
            <a:avLst/>
          </a:prstGeom>
          <a:solidFill>
            <a:srgbClr val="FF0000"/>
          </a:solidFill>
          <a:ln w="381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1123950" y="4241800"/>
            <a:ext cx="2235200" cy="830997"/>
          </a:xfrm>
          <a:prstGeom prst="rect">
            <a:avLst/>
          </a:prstGeom>
          <a:solidFill>
            <a:schemeClr val="accent6">
              <a:lumMod val="60000"/>
              <a:lumOff val="40000"/>
            </a:schemeClr>
          </a:solidFill>
          <a:ln>
            <a:solidFill>
              <a:srgbClr val="00B050"/>
            </a:solidFill>
          </a:ln>
        </p:spPr>
        <p:txBody>
          <a:bodyPr wrap="square" rtlCol="0">
            <a:spAutoFit/>
          </a:bodyPr>
          <a:lstStyle/>
          <a:p>
            <a:pPr algn="ctr"/>
            <a:r>
              <a:rPr lang="sv-SE" sz="1600" dirty="0" smtClean="0"/>
              <a:t>Bunker distribution panel </a:t>
            </a:r>
          </a:p>
          <a:p>
            <a:pPr algn="ctr"/>
            <a:r>
              <a:rPr lang="sv-SE" sz="1600" dirty="0" smtClean="0"/>
              <a:t>/Bunker zone/</a:t>
            </a:r>
            <a:endParaRPr lang="sv-SE" sz="1600" dirty="0"/>
          </a:p>
        </p:txBody>
      </p:sp>
      <p:sp>
        <p:nvSpPr>
          <p:cNvPr id="162" name="TextBox 161"/>
          <p:cNvSpPr txBox="1"/>
          <p:nvPr/>
        </p:nvSpPr>
        <p:spPr>
          <a:xfrm rot="16200000">
            <a:off x="5523573" y="5615830"/>
            <a:ext cx="913884" cy="338554"/>
          </a:xfrm>
          <a:prstGeom prst="rect">
            <a:avLst/>
          </a:prstGeom>
          <a:noFill/>
          <a:ln>
            <a:solidFill>
              <a:srgbClr val="FF0000"/>
            </a:solidFill>
          </a:ln>
        </p:spPr>
        <p:txBody>
          <a:bodyPr wrap="square" rtlCol="0">
            <a:spAutoFit/>
          </a:bodyPr>
          <a:lstStyle/>
          <a:p>
            <a:r>
              <a:rPr lang="sv-SE" sz="1600" dirty="0" smtClean="0"/>
              <a:t>Lights</a:t>
            </a:r>
            <a:endParaRPr lang="sv-SE" sz="1600" dirty="0"/>
          </a:p>
        </p:txBody>
      </p:sp>
      <p:cxnSp>
        <p:nvCxnSpPr>
          <p:cNvPr id="163" name="Straight Connector 162"/>
          <p:cNvCxnSpPr/>
          <p:nvPr/>
        </p:nvCxnSpPr>
        <p:spPr>
          <a:xfrm flipV="1">
            <a:off x="6913873" y="5080000"/>
            <a:ext cx="0" cy="260350"/>
          </a:xfrm>
          <a:prstGeom prst="line">
            <a:avLst/>
          </a:prstGeom>
          <a:solidFill>
            <a:srgbClr val="FF0000"/>
          </a:solidFill>
          <a:ln w="3810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64" name="TextBox 163"/>
          <p:cNvSpPr txBox="1"/>
          <p:nvPr/>
        </p:nvSpPr>
        <p:spPr>
          <a:xfrm rot="16200000">
            <a:off x="6444323" y="5622180"/>
            <a:ext cx="913884" cy="338554"/>
          </a:xfrm>
          <a:prstGeom prst="rect">
            <a:avLst/>
          </a:prstGeom>
          <a:noFill/>
          <a:ln>
            <a:solidFill>
              <a:srgbClr val="FF0000"/>
            </a:solidFill>
          </a:ln>
        </p:spPr>
        <p:txBody>
          <a:bodyPr wrap="square" rtlCol="0">
            <a:spAutoFit/>
          </a:bodyPr>
          <a:lstStyle/>
          <a:p>
            <a:r>
              <a:rPr lang="sv-SE" sz="1600" dirty="0" smtClean="0"/>
              <a:t>Motion</a:t>
            </a:r>
            <a:endParaRPr lang="sv-SE" sz="1600" dirty="0"/>
          </a:p>
        </p:txBody>
      </p:sp>
      <p:cxnSp>
        <p:nvCxnSpPr>
          <p:cNvPr id="165" name="Straight Connector 164"/>
          <p:cNvCxnSpPr/>
          <p:nvPr/>
        </p:nvCxnSpPr>
        <p:spPr>
          <a:xfrm flipV="1">
            <a:off x="7809223" y="5080000"/>
            <a:ext cx="0" cy="260350"/>
          </a:xfrm>
          <a:prstGeom prst="line">
            <a:avLst/>
          </a:prstGeom>
          <a:solidFill>
            <a:srgbClr val="FF0000"/>
          </a:solidFill>
          <a:ln w="3810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a:xfrm rot="16200000">
            <a:off x="7339673" y="5622180"/>
            <a:ext cx="913884" cy="338554"/>
          </a:xfrm>
          <a:prstGeom prst="rect">
            <a:avLst/>
          </a:prstGeom>
          <a:noFill/>
          <a:ln>
            <a:solidFill>
              <a:srgbClr val="FF0000"/>
            </a:solidFill>
          </a:ln>
        </p:spPr>
        <p:txBody>
          <a:bodyPr wrap="square" rtlCol="0">
            <a:spAutoFit/>
          </a:bodyPr>
          <a:lstStyle/>
          <a:p>
            <a:r>
              <a:rPr lang="sv-SE" sz="1600" dirty="0" smtClean="0"/>
              <a:t>...</a:t>
            </a:r>
            <a:endParaRPr lang="sv-SE" sz="1600" dirty="0"/>
          </a:p>
        </p:txBody>
      </p:sp>
      <p:cxnSp>
        <p:nvCxnSpPr>
          <p:cNvPr id="167" name="Straight Connector 166"/>
          <p:cNvCxnSpPr/>
          <p:nvPr/>
        </p:nvCxnSpPr>
        <p:spPr>
          <a:xfrm flipV="1">
            <a:off x="6463023" y="5073650"/>
            <a:ext cx="0" cy="260350"/>
          </a:xfrm>
          <a:prstGeom prst="line">
            <a:avLst/>
          </a:prstGeom>
          <a:solidFill>
            <a:srgbClr val="FF0000"/>
          </a:solidFill>
          <a:ln w="3810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rot="16200000">
            <a:off x="5993473" y="5615830"/>
            <a:ext cx="913884" cy="338554"/>
          </a:xfrm>
          <a:prstGeom prst="rect">
            <a:avLst/>
          </a:prstGeom>
          <a:noFill/>
          <a:ln>
            <a:solidFill>
              <a:srgbClr val="FF0000"/>
            </a:solidFill>
          </a:ln>
        </p:spPr>
        <p:txBody>
          <a:bodyPr wrap="square" rtlCol="0">
            <a:spAutoFit/>
          </a:bodyPr>
          <a:lstStyle/>
          <a:p>
            <a:r>
              <a:rPr lang="sv-SE" sz="1600" dirty="0" smtClean="0"/>
              <a:t>Chopper</a:t>
            </a:r>
            <a:endParaRPr lang="sv-SE" sz="1600" dirty="0"/>
          </a:p>
        </p:txBody>
      </p:sp>
      <p:cxnSp>
        <p:nvCxnSpPr>
          <p:cNvPr id="169" name="Straight Connector 168"/>
          <p:cNvCxnSpPr/>
          <p:nvPr/>
        </p:nvCxnSpPr>
        <p:spPr>
          <a:xfrm flipV="1">
            <a:off x="7371073" y="5073650"/>
            <a:ext cx="0" cy="260350"/>
          </a:xfrm>
          <a:prstGeom prst="line">
            <a:avLst/>
          </a:prstGeom>
          <a:solidFill>
            <a:srgbClr val="FF0000"/>
          </a:solidFill>
          <a:ln w="3810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70" name="TextBox 169"/>
          <p:cNvSpPr txBox="1"/>
          <p:nvPr/>
        </p:nvSpPr>
        <p:spPr>
          <a:xfrm rot="16200000">
            <a:off x="6901523" y="5615830"/>
            <a:ext cx="913884" cy="338554"/>
          </a:xfrm>
          <a:prstGeom prst="rect">
            <a:avLst/>
          </a:prstGeom>
          <a:noFill/>
          <a:ln>
            <a:solidFill>
              <a:srgbClr val="FF0000"/>
            </a:solidFill>
          </a:ln>
        </p:spPr>
        <p:txBody>
          <a:bodyPr wrap="square" rtlCol="0">
            <a:spAutoFit/>
          </a:bodyPr>
          <a:lstStyle/>
          <a:p>
            <a:r>
              <a:rPr lang="sv-SE" sz="1600" dirty="0" smtClean="0"/>
              <a:t>Vacuum</a:t>
            </a:r>
            <a:endParaRPr lang="sv-SE" sz="1600" dirty="0"/>
          </a:p>
        </p:txBody>
      </p:sp>
      <p:cxnSp>
        <p:nvCxnSpPr>
          <p:cNvPr id="171" name="Straight Connector 170"/>
          <p:cNvCxnSpPr/>
          <p:nvPr/>
        </p:nvCxnSpPr>
        <p:spPr>
          <a:xfrm flipV="1">
            <a:off x="3688073" y="5067300"/>
            <a:ext cx="0" cy="260350"/>
          </a:xfrm>
          <a:prstGeom prst="line">
            <a:avLst/>
          </a:prstGeom>
          <a:solidFill>
            <a:srgbClr val="FF0000"/>
          </a:solidFill>
          <a:ln w="3810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72" name="TextBox 171"/>
          <p:cNvSpPr txBox="1"/>
          <p:nvPr/>
        </p:nvSpPr>
        <p:spPr>
          <a:xfrm rot="16200000">
            <a:off x="3218523" y="5609480"/>
            <a:ext cx="913884" cy="338554"/>
          </a:xfrm>
          <a:prstGeom prst="rect">
            <a:avLst/>
          </a:prstGeom>
          <a:noFill/>
          <a:ln>
            <a:solidFill>
              <a:srgbClr val="FF0000"/>
            </a:solidFill>
          </a:ln>
        </p:spPr>
        <p:txBody>
          <a:bodyPr wrap="square" rtlCol="0">
            <a:spAutoFit/>
          </a:bodyPr>
          <a:lstStyle/>
          <a:p>
            <a:r>
              <a:rPr lang="sv-SE" sz="1600" dirty="0" smtClean="0"/>
              <a:t>Light</a:t>
            </a:r>
            <a:endParaRPr lang="sv-SE" sz="1600" dirty="0"/>
          </a:p>
        </p:txBody>
      </p:sp>
      <p:cxnSp>
        <p:nvCxnSpPr>
          <p:cNvPr id="173" name="Straight Connector 172"/>
          <p:cNvCxnSpPr/>
          <p:nvPr/>
        </p:nvCxnSpPr>
        <p:spPr>
          <a:xfrm flipV="1">
            <a:off x="4608823" y="5073650"/>
            <a:ext cx="0" cy="260350"/>
          </a:xfrm>
          <a:prstGeom prst="line">
            <a:avLst/>
          </a:prstGeom>
          <a:solidFill>
            <a:srgbClr val="FF0000"/>
          </a:solidFill>
          <a:ln w="3810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74" name="TextBox 173"/>
          <p:cNvSpPr txBox="1"/>
          <p:nvPr/>
        </p:nvSpPr>
        <p:spPr>
          <a:xfrm rot="16200000">
            <a:off x="4139273" y="5615830"/>
            <a:ext cx="913884" cy="338554"/>
          </a:xfrm>
          <a:prstGeom prst="rect">
            <a:avLst/>
          </a:prstGeom>
          <a:noFill/>
          <a:ln>
            <a:solidFill>
              <a:srgbClr val="FF0000"/>
            </a:solidFill>
          </a:ln>
        </p:spPr>
        <p:txBody>
          <a:bodyPr wrap="square" rtlCol="0">
            <a:spAutoFit/>
          </a:bodyPr>
          <a:lstStyle/>
          <a:p>
            <a:r>
              <a:rPr lang="sv-SE" sz="1600" dirty="0" smtClean="0"/>
              <a:t>Detector</a:t>
            </a:r>
            <a:endParaRPr lang="sv-SE" sz="1600" dirty="0"/>
          </a:p>
        </p:txBody>
      </p:sp>
      <p:cxnSp>
        <p:nvCxnSpPr>
          <p:cNvPr id="175" name="Straight Connector 174"/>
          <p:cNvCxnSpPr/>
          <p:nvPr/>
        </p:nvCxnSpPr>
        <p:spPr>
          <a:xfrm flipV="1">
            <a:off x="5504173" y="5073650"/>
            <a:ext cx="0" cy="260350"/>
          </a:xfrm>
          <a:prstGeom prst="line">
            <a:avLst/>
          </a:prstGeom>
          <a:solidFill>
            <a:srgbClr val="FF0000"/>
          </a:solidFill>
          <a:ln w="3810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76" name="TextBox 175"/>
          <p:cNvSpPr txBox="1"/>
          <p:nvPr/>
        </p:nvSpPr>
        <p:spPr>
          <a:xfrm rot="16200000">
            <a:off x="5034623" y="5615830"/>
            <a:ext cx="913884" cy="338554"/>
          </a:xfrm>
          <a:prstGeom prst="rect">
            <a:avLst/>
          </a:prstGeom>
          <a:noFill/>
          <a:ln>
            <a:solidFill>
              <a:srgbClr val="FF0000"/>
            </a:solidFill>
          </a:ln>
        </p:spPr>
        <p:txBody>
          <a:bodyPr wrap="square" rtlCol="0">
            <a:spAutoFit/>
          </a:bodyPr>
          <a:lstStyle/>
          <a:p>
            <a:r>
              <a:rPr lang="sv-SE" sz="1600" dirty="0" smtClean="0"/>
              <a:t>...</a:t>
            </a:r>
            <a:endParaRPr lang="sv-SE" sz="1600" dirty="0"/>
          </a:p>
        </p:txBody>
      </p:sp>
      <p:cxnSp>
        <p:nvCxnSpPr>
          <p:cNvPr id="177" name="Straight Connector 176"/>
          <p:cNvCxnSpPr/>
          <p:nvPr/>
        </p:nvCxnSpPr>
        <p:spPr>
          <a:xfrm flipV="1">
            <a:off x="4157973" y="5067300"/>
            <a:ext cx="0" cy="260350"/>
          </a:xfrm>
          <a:prstGeom prst="line">
            <a:avLst/>
          </a:prstGeom>
          <a:solidFill>
            <a:srgbClr val="FF0000"/>
          </a:solidFill>
          <a:ln w="3810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78" name="TextBox 177"/>
          <p:cNvSpPr txBox="1"/>
          <p:nvPr/>
        </p:nvSpPr>
        <p:spPr>
          <a:xfrm rot="16200000">
            <a:off x="3688423" y="5609480"/>
            <a:ext cx="913884" cy="338554"/>
          </a:xfrm>
          <a:prstGeom prst="rect">
            <a:avLst/>
          </a:prstGeom>
          <a:noFill/>
          <a:ln>
            <a:solidFill>
              <a:srgbClr val="FF0000"/>
            </a:solidFill>
          </a:ln>
        </p:spPr>
        <p:txBody>
          <a:bodyPr wrap="square" rtlCol="0">
            <a:spAutoFit/>
          </a:bodyPr>
          <a:lstStyle/>
          <a:p>
            <a:r>
              <a:rPr lang="sv-SE" sz="1600" dirty="0" smtClean="0"/>
              <a:t>Motion</a:t>
            </a:r>
            <a:endParaRPr lang="sv-SE" sz="1600" dirty="0"/>
          </a:p>
        </p:txBody>
      </p:sp>
      <p:cxnSp>
        <p:nvCxnSpPr>
          <p:cNvPr id="179" name="Straight Connector 178"/>
          <p:cNvCxnSpPr/>
          <p:nvPr/>
        </p:nvCxnSpPr>
        <p:spPr>
          <a:xfrm flipV="1">
            <a:off x="5066023" y="5067300"/>
            <a:ext cx="0" cy="260350"/>
          </a:xfrm>
          <a:prstGeom prst="line">
            <a:avLst/>
          </a:prstGeom>
          <a:solidFill>
            <a:srgbClr val="FF0000"/>
          </a:solidFill>
          <a:ln w="3810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rot="16200000">
            <a:off x="4596473" y="5609480"/>
            <a:ext cx="913884" cy="338554"/>
          </a:xfrm>
          <a:prstGeom prst="rect">
            <a:avLst/>
          </a:prstGeom>
          <a:noFill/>
          <a:ln>
            <a:solidFill>
              <a:srgbClr val="FF0000"/>
            </a:solidFill>
          </a:ln>
        </p:spPr>
        <p:txBody>
          <a:bodyPr wrap="square" rtlCol="0">
            <a:spAutoFit/>
          </a:bodyPr>
          <a:lstStyle/>
          <a:p>
            <a:r>
              <a:rPr lang="sv-SE" sz="1600" dirty="0" smtClean="0"/>
              <a:t>SAD</a:t>
            </a:r>
            <a:endParaRPr lang="sv-SE" sz="1600" dirty="0"/>
          </a:p>
        </p:txBody>
      </p:sp>
      <p:cxnSp>
        <p:nvCxnSpPr>
          <p:cNvPr id="182" name="Straight Connector 181"/>
          <p:cNvCxnSpPr/>
          <p:nvPr/>
        </p:nvCxnSpPr>
        <p:spPr>
          <a:xfrm flipV="1">
            <a:off x="1344923" y="5073650"/>
            <a:ext cx="0" cy="260350"/>
          </a:xfrm>
          <a:prstGeom prst="line">
            <a:avLst/>
          </a:prstGeom>
          <a:solidFill>
            <a:srgbClr val="FF0000"/>
          </a:solidFill>
          <a:ln w="3810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83" name="TextBox 182"/>
          <p:cNvSpPr txBox="1"/>
          <p:nvPr/>
        </p:nvSpPr>
        <p:spPr>
          <a:xfrm rot="16200000">
            <a:off x="875373" y="5658149"/>
            <a:ext cx="913884" cy="253916"/>
          </a:xfrm>
          <a:prstGeom prst="rect">
            <a:avLst/>
          </a:prstGeom>
          <a:noFill/>
          <a:ln>
            <a:solidFill>
              <a:srgbClr val="FF0000"/>
            </a:solidFill>
          </a:ln>
        </p:spPr>
        <p:txBody>
          <a:bodyPr wrap="square" rtlCol="0">
            <a:spAutoFit/>
          </a:bodyPr>
          <a:lstStyle/>
          <a:p>
            <a:r>
              <a:rPr lang="sv-SE" sz="1050" dirty="0" smtClean="0"/>
              <a:t>Instrument 1</a:t>
            </a:r>
            <a:endParaRPr lang="sv-SE" sz="1050" dirty="0"/>
          </a:p>
        </p:txBody>
      </p:sp>
      <p:cxnSp>
        <p:nvCxnSpPr>
          <p:cNvPr id="184" name="Straight Connector 183"/>
          <p:cNvCxnSpPr/>
          <p:nvPr/>
        </p:nvCxnSpPr>
        <p:spPr>
          <a:xfrm flipV="1">
            <a:off x="2265673" y="5080000"/>
            <a:ext cx="0" cy="260350"/>
          </a:xfrm>
          <a:prstGeom prst="line">
            <a:avLst/>
          </a:prstGeom>
          <a:solidFill>
            <a:srgbClr val="FF0000"/>
          </a:solidFill>
          <a:ln w="381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flipV="1">
            <a:off x="3161023" y="5080000"/>
            <a:ext cx="0" cy="260350"/>
          </a:xfrm>
          <a:prstGeom prst="line">
            <a:avLst/>
          </a:prstGeom>
          <a:solidFill>
            <a:srgbClr val="FF0000"/>
          </a:solidFill>
          <a:ln w="38100">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V="1">
            <a:off x="1814823" y="5073650"/>
            <a:ext cx="0" cy="260350"/>
          </a:xfrm>
          <a:prstGeom prst="line">
            <a:avLst/>
          </a:prstGeom>
          <a:solidFill>
            <a:srgbClr val="FF0000"/>
          </a:solidFill>
          <a:ln w="381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9" name="TextBox 188"/>
          <p:cNvSpPr txBox="1"/>
          <p:nvPr/>
        </p:nvSpPr>
        <p:spPr>
          <a:xfrm rot="16200000">
            <a:off x="1345273" y="5658149"/>
            <a:ext cx="913884" cy="253916"/>
          </a:xfrm>
          <a:prstGeom prst="rect">
            <a:avLst/>
          </a:prstGeom>
          <a:noFill/>
          <a:ln>
            <a:solidFill>
              <a:srgbClr val="FF0000"/>
            </a:solidFill>
          </a:ln>
        </p:spPr>
        <p:txBody>
          <a:bodyPr wrap="square" rtlCol="0">
            <a:spAutoFit/>
          </a:bodyPr>
          <a:lstStyle/>
          <a:p>
            <a:r>
              <a:rPr lang="sv-SE" sz="1050" dirty="0"/>
              <a:t>Instrument </a:t>
            </a:r>
            <a:r>
              <a:rPr lang="sv-SE" sz="1050" dirty="0" smtClean="0"/>
              <a:t>2</a:t>
            </a:r>
            <a:endParaRPr lang="sv-SE" sz="1050" dirty="0"/>
          </a:p>
        </p:txBody>
      </p:sp>
      <p:cxnSp>
        <p:nvCxnSpPr>
          <p:cNvPr id="190" name="Straight Connector 189"/>
          <p:cNvCxnSpPr/>
          <p:nvPr/>
        </p:nvCxnSpPr>
        <p:spPr>
          <a:xfrm flipV="1">
            <a:off x="2722873" y="5073650"/>
            <a:ext cx="0" cy="260350"/>
          </a:xfrm>
          <a:prstGeom prst="line">
            <a:avLst/>
          </a:prstGeom>
          <a:solidFill>
            <a:srgbClr val="FF0000"/>
          </a:solidFill>
          <a:ln w="381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92" name="TextBox 191"/>
          <p:cNvSpPr txBox="1"/>
          <p:nvPr/>
        </p:nvSpPr>
        <p:spPr>
          <a:xfrm rot="16200000">
            <a:off x="1802473" y="5664499"/>
            <a:ext cx="913884" cy="253916"/>
          </a:xfrm>
          <a:prstGeom prst="rect">
            <a:avLst/>
          </a:prstGeom>
          <a:noFill/>
          <a:ln>
            <a:solidFill>
              <a:srgbClr val="FF0000"/>
            </a:solidFill>
          </a:ln>
        </p:spPr>
        <p:txBody>
          <a:bodyPr wrap="square" rtlCol="0">
            <a:spAutoFit/>
          </a:bodyPr>
          <a:lstStyle/>
          <a:p>
            <a:r>
              <a:rPr lang="sv-SE" sz="1050" dirty="0"/>
              <a:t>Instrument </a:t>
            </a:r>
            <a:r>
              <a:rPr lang="sv-SE" sz="1050" dirty="0" smtClean="0"/>
              <a:t>3</a:t>
            </a:r>
            <a:endParaRPr lang="sv-SE" sz="1050" dirty="0"/>
          </a:p>
        </p:txBody>
      </p:sp>
      <p:sp>
        <p:nvSpPr>
          <p:cNvPr id="193" name="TextBox 192"/>
          <p:cNvSpPr txBox="1"/>
          <p:nvPr/>
        </p:nvSpPr>
        <p:spPr>
          <a:xfrm rot="16200000">
            <a:off x="2259673" y="5664499"/>
            <a:ext cx="913884" cy="253916"/>
          </a:xfrm>
          <a:prstGeom prst="rect">
            <a:avLst/>
          </a:prstGeom>
          <a:noFill/>
          <a:ln>
            <a:solidFill>
              <a:srgbClr val="FF0000"/>
            </a:solidFill>
          </a:ln>
        </p:spPr>
        <p:txBody>
          <a:bodyPr wrap="square" rtlCol="0">
            <a:spAutoFit/>
          </a:bodyPr>
          <a:lstStyle/>
          <a:p>
            <a:r>
              <a:rPr lang="sv-SE" sz="1050" dirty="0"/>
              <a:t>Instrument </a:t>
            </a:r>
            <a:r>
              <a:rPr lang="sv-SE" sz="1050" dirty="0" smtClean="0"/>
              <a:t>4</a:t>
            </a:r>
            <a:endParaRPr lang="sv-SE" sz="1050" dirty="0"/>
          </a:p>
        </p:txBody>
      </p:sp>
      <p:sp>
        <p:nvSpPr>
          <p:cNvPr id="194" name="TextBox 193"/>
          <p:cNvSpPr txBox="1"/>
          <p:nvPr/>
        </p:nvSpPr>
        <p:spPr>
          <a:xfrm rot="16200000">
            <a:off x="2704173" y="5677199"/>
            <a:ext cx="913884" cy="253916"/>
          </a:xfrm>
          <a:prstGeom prst="rect">
            <a:avLst/>
          </a:prstGeom>
          <a:noFill/>
          <a:ln>
            <a:solidFill>
              <a:srgbClr val="FF0000"/>
            </a:solidFill>
          </a:ln>
        </p:spPr>
        <p:txBody>
          <a:bodyPr wrap="square" rtlCol="0">
            <a:spAutoFit/>
          </a:bodyPr>
          <a:lstStyle/>
          <a:p>
            <a:r>
              <a:rPr lang="sv-SE" sz="1050" dirty="0"/>
              <a:t>Instrument X</a:t>
            </a:r>
          </a:p>
        </p:txBody>
      </p:sp>
      <p:cxnSp>
        <p:nvCxnSpPr>
          <p:cNvPr id="199" name="Straight Connector 198"/>
          <p:cNvCxnSpPr/>
          <p:nvPr/>
        </p:nvCxnSpPr>
        <p:spPr>
          <a:xfrm flipV="1">
            <a:off x="6596373" y="2305050"/>
            <a:ext cx="0" cy="26035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0" name="Oval 199"/>
          <p:cNvSpPr/>
          <p:nvPr/>
        </p:nvSpPr>
        <p:spPr>
          <a:xfrm>
            <a:off x="6546850" y="2565400"/>
            <a:ext cx="88900" cy="95250"/>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201" name="Straight Connector 200"/>
          <p:cNvCxnSpPr/>
          <p:nvPr/>
        </p:nvCxnSpPr>
        <p:spPr>
          <a:xfrm flipV="1">
            <a:off x="5866123" y="2305050"/>
            <a:ext cx="0" cy="26035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2" name="Oval 201"/>
          <p:cNvSpPr/>
          <p:nvPr/>
        </p:nvSpPr>
        <p:spPr>
          <a:xfrm>
            <a:off x="5822950" y="2559050"/>
            <a:ext cx="88900" cy="95250"/>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203" name="Straight Connector 202"/>
          <p:cNvCxnSpPr/>
          <p:nvPr/>
        </p:nvCxnSpPr>
        <p:spPr>
          <a:xfrm flipV="1">
            <a:off x="3065773" y="2298700"/>
            <a:ext cx="0" cy="26035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4" name="Oval 203"/>
          <p:cNvSpPr/>
          <p:nvPr/>
        </p:nvSpPr>
        <p:spPr>
          <a:xfrm>
            <a:off x="3016250" y="2559050"/>
            <a:ext cx="88900" cy="95250"/>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205" name="Straight Connector 204"/>
          <p:cNvCxnSpPr/>
          <p:nvPr/>
        </p:nvCxnSpPr>
        <p:spPr>
          <a:xfrm flipV="1">
            <a:off x="2335523" y="2298700"/>
            <a:ext cx="0" cy="260350"/>
          </a:xfrm>
          <a:prstGeom prst="line">
            <a:avLst/>
          </a:prstGeom>
          <a:solidFill>
            <a:srgbClr val="FF0000"/>
          </a:solidFill>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6" name="Oval 205"/>
          <p:cNvSpPr/>
          <p:nvPr/>
        </p:nvSpPr>
        <p:spPr>
          <a:xfrm>
            <a:off x="2292350" y="2552700"/>
            <a:ext cx="88900" cy="95250"/>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207" name="Straight Connector 206"/>
          <p:cNvCxnSpPr/>
          <p:nvPr/>
        </p:nvCxnSpPr>
        <p:spPr>
          <a:xfrm flipV="1">
            <a:off x="5861050" y="2654300"/>
            <a:ext cx="6350" cy="260350"/>
          </a:xfrm>
          <a:prstGeom prst="line">
            <a:avLst/>
          </a:prstGeom>
          <a:solidFill>
            <a:srgbClr val="FF0000"/>
          </a:solidFill>
          <a:ln w="38100">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flipV="1">
            <a:off x="6584950" y="2667000"/>
            <a:ext cx="6350" cy="260350"/>
          </a:xfrm>
          <a:prstGeom prst="line">
            <a:avLst/>
          </a:prstGeom>
          <a:solidFill>
            <a:srgbClr val="FF0000"/>
          </a:solidFill>
          <a:ln w="38100">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flipV="1">
            <a:off x="2330450" y="2647950"/>
            <a:ext cx="6350" cy="260350"/>
          </a:xfrm>
          <a:prstGeom prst="line">
            <a:avLst/>
          </a:prstGeom>
          <a:solidFill>
            <a:srgbClr val="FF0000"/>
          </a:solidFill>
          <a:ln w="38100">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3060700" y="2641600"/>
            <a:ext cx="6350" cy="260350"/>
          </a:xfrm>
          <a:prstGeom prst="line">
            <a:avLst/>
          </a:prstGeom>
          <a:solidFill>
            <a:srgbClr val="FF0000"/>
          </a:solidFill>
          <a:ln w="38100">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sp>
        <p:nvSpPr>
          <p:cNvPr id="214" name="TextBox 213"/>
          <p:cNvSpPr txBox="1"/>
          <p:nvPr/>
        </p:nvSpPr>
        <p:spPr>
          <a:xfrm>
            <a:off x="6889750" y="1771650"/>
            <a:ext cx="1593850" cy="584775"/>
          </a:xfrm>
          <a:prstGeom prst="rect">
            <a:avLst/>
          </a:prstGeom>
          <a:noFill/>
        </p:spPr>
        <p:txBody>
          <a:bodyPr wrap="square" rtlCol="0">
            <a:spAutoFit/>
          </a:bodyPr>
          <a:lstStyle/>
          <a:p>
            <a:r>
              <a:rPr lang="sv-SE" sz="1600" dirty="0" smtClean="0">
                <a:solidFill>
                  <a:srgbClr val="FF0000"/>
                </a:solidFill>
              </a:rPr>
              <a:t>CF responsibity CF budget</a:t>
            </a:r>
            <a:endParaRPr lang="sv-SE" sz="1600" dirty="0">
              <a:solidFill>
                <a:srgbClr val="FF0000"/>
              </a:solidFill>
            </a:endParaRPr>
          </a:p>
        </p:txBody>
      </p:sp>
      <p:cxnSp>
        <p:nvCxnSpPr>
          <p:cNvPr id="216" name="Straight Connector 215"/>
          <p:cNvCxnSpPr/>
          <p:nvPr/>
        </p:nvCxnSpPr>
        <p:spPr>
          <a:xfrm>
            <a:off x="850900" y="2533650"/>
            <a:ext cx="7518400" cy="0"/>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844550" y="4114800"/>
            <a:ext cx="2578100" cy="0"/>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a:off x="831850" y="2533650"/>
            <a:ext cx="0" cy="1587500"/>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8375650" y="2533650"/>
            <a:ext cx="0" cy="2603500"/>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a:off x="3416300" y="4108450"/>
            <a:ext cx="0" cy="1035050"/>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3422650" y="5149850"/>
            <a:ext cx="4953000" cy="0"/>
          </a:xfrm>
          <a:prstGeom prst="line">
            <a:avLst/>
          </a:prstGeom>
          <a:ln w="19050">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232" name="TextBox 231"/>
          <p:cNvSpPr txBox="1"/>
          <p:nvPr/>
        </p:nvSpPr>
        <p:spPr>
          <a:xfrm>
            <a:off x="6800850" y="2889250"/>
            <a:ext cx="1644650" cy="830997"/>
          </a:xfrm>
          <a:prstGeom prst="rect">
            <a:avLst/>
          </a:prstGeom>
          <a:noFill/>
        </p:spPr>
        <p:txBody>
          <a:bodyPr wrap="square" rtlCol="0">
            <a:spAutoFit/>
          </a:bodyPr>
          <a:lstStyle/>
          <a:p>
            <a:r>
              <a:rPr lang="sv-SE" sz="1600" dirty="0" smtClean="0">
                <a:solidFill>
                  <a:srgbClr val="FF0000"/>
                </a:solidFill>
              </a:rPr>
              <a:t>NSS responsibity, Instrument budget</a:t>
            </a:r>
            <a:endParaRPr lang="sv-SE" sz="1600" dirty="0">
              <a:solidFill>
                <a:srgbClr val="FF0000"/>
              </a:solidFill>
            </a:endParaRPr>
          </a:p>
        </p:txBody>
      </p:sp>
      <p:sp>
        <p:nvSpPr>
          <p:cNvPr id="237" name="TextBox 236"/>
          <p:cNvSpPr txBox="1"/>
          <p:nvPr/>
        </p:nvSpPr>
        <p:spPr>
          <a:xfrm rot="16200000">
            <a:off x="-69845" y="4450777"/>
            <a:ext cx="1644650" cy="584775"/>
          </a:xfrm>
          <a:prstGeom prst="rect">
            <a:avLst/>
          </a:prstGeom>
          <a:noFill/>
        </p:spPr>
        <p:txBody>
          <a:bodyPr wrap="square" rtlCol="0">
            <a:spAutoFit/>
          </a:bodyPr>
          <a:lstStyle/>
          <a:p>
            <a:r>
              <a:rPr lang="sv-SE" sz="1600" dirty="0" smtClean="0">
                <a:solidFill>
                  <a:schemeClr val="accent6">
                    <a:lumMod val="75000"/>
                  </a:schemeClr>
                </a:solidFill>
              </a:rPr>
              <a:t>NSS responsibity, NSS budget</a:t>
            </a:r>
            <a:endParaRPr lang="sv-SE" sz="1600" dirty="0">
              <a:solidFill>
                <a:schemeClr val="accent6">
                  <a:lumMod val="75000"/>
                </a:schemeClr>
              </a:solidFill>
            </a:endParaRPr>
          </a:p>
        </p:txBody>
      </p:sp>
    </p:spTree>
    <p:extLst>
      <p:ext uri="{BB962C8B-B14F-4D97-AF65-F5344CB8AC3E}">
        <p14:creationId xmlns:p14="http://schemas.microsoft.com/office/powerpoint/2010/main" val="1440634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hod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Methods Template</Template>
  <TotalTime>11292</TotalTime>
  <Words>1191</Words>
  <Application>Microsoft Office PowerPoint</Application>
  <PresentationFormat>On-screen Show (4:3)</PresentationFormat>
  <Paragraphs>286</Paragraphs>
  <Slides>21</Slides>
  <Notes>3</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Methods Template</vt:lpstr>
      <vt:lpstr>Anpassad formgivning</vt:lpstr>
      <vt:lpstr>PowerPoint Presentation</vt:lpstr>
      <vt:lpstr>Floor capacity and floor level in D01, D03, E01, E02.</vt:lpstr>
      <vt:lpstr>Routing of the infrastructure</vt:lpstr>
      <vt:lpstr>1. Nitrogen/Deionized water/Compressed Air/LAN </vt:lpstr>
      <vt:lpstr>2. Cooling water</vt:lpstr>
      <vt:lpstr>3. Fume hoods and exhaust pipes for sample environments</vt:lpstr>
      <vt:lpstr>4. Tap and waste water </vt:lpstr>
      <vt:lpstr>5. CF Power outlets</vt:lpstr>
      <vt:lpstr>6. Instrument Power distribution Concept /Preliminary/</vt:lpstr>
      <vt:lpstr>6. Instrument Power distribution Concept /Preliminary/</vt:lpstr>
      <vt:lpstr>6. Cabinet placement Concept /Preliminary/</vt:lpstr>
      <vt:lpstr>7. ICS/DMSC Concept /Preliminary/ </vt:lpstr>
      <vt:lpstr>8. Additional infrastructure </vt:lpstr>
      <vt:lpstr>8. Cranes </vt:lpstr>
      <vt:lpstr>9. Cranes </vt:lpstr>
      <vt:lpstr>9. Jib cranes for sample area </vt:lpstr>
      <vt:lpstr>9. Considerations for logistics inside the halls</vt:lpstr>
      <vt:lpstr>9. Considerations for logistics inside the halls</vt:lpstr>
      <vt:lpstr>Instrument Halls and labs</vt:lpstr>
      <vt:lpstr>E03</vt:lpstr>
      <vt:lpstr>E04</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Christoffer Affelin</dc:creator>
  <cp:lastModifiedBy>Gábor László</cp:lastModifiedBy>
  <cp:revision>694</cp:revision>
  <cp:lastPrinted>2016-09-12T13:46:05Z</cp:lastPrinted>
  <dcterms:created xsi:type="dcterms:W3CDTF">2014-12-05T10:51:41Z</dcterms:created>
  <dcterms:modified xsi:type="dcterms:W3CDTF">2016-09-15T06:49:38Z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XAccess Type">
    <vt:lpwstr>Inherited</vt:lpwstr>
  </property>
  <property fmtid="{D5CDD505-2E9C-101B-9397-08002B2CF9AE}" pid="3" name="MXActiveVersion">
    <vt:lpwstr>5</vt:lpwstr>
  </property>
  <property fmtid="{D5CDD505-2E9C-101B-9397-08002B2CF9AE}" pid="4" name="MXActual_state_Obsolete">
    <vt:lpwstr>N/A</vt:lpwstr>
  </property>
  <property fmtid="{D5CDD505-2E9C-101B-9397-08002B2CF9AE}" pid="5" name="MXActual_state_Preliminary">
    <vt:lpwstr>Jan 22, 2015</vt:lpwstr>
  </property>
  <property fmtid="{D5CDD505-2E9C-101B-9397-08002B2CF9AE}" pid="6" name="MXActual_state_Release">
    <vt:lpwstr>N/A</vt:lpwstr>
  </property>
  <property fmtid="{D5CDD505-2E9C-101B-9397-08002B2CF9AE}" pid="7" name="MXApprover">
    <vt:lpwstr/>
  </property>
  <property fmtid="{D5CDD505-2E9C-101B-9397-08002B2CF9AE}" pid="8" name="MXAuthor">
    <vt:lpwstr>Affelin, Christoffer</vt:lpwstr>
  </property>
  <property fmtid="{D5CDD505-2E9C-101B-9397-08002B2CF9AE}" pid="9" name="MXCheckin Reason">
    <vt:lpwstr/>
  </property>
  <property fmtid="{D5CDD505-2E9C-101B-9397-08002B2CF9AE}" pid="10" name="MXclau">
    <vt:lpwstr>False</vt:lpwstr>
  </property>
  <property fmtid="{D5CDD505-2E9C-101B-9397-08002B2CF9AE}" pid="11" name="MXConfidentiality">
    <vt:lpwstr>Internal</vt:lpwstr>
  </property>
  <property fmtid="{D5CDD505-2E9C-101B-9397-08002B2CF9AE}" pid="12" name="MXCurrent">
    <vt:lpwstr>Preliminary</vt:lpwstr>
  </property>
  <property fmtid="{D5CDD505-2E9C-101B-9397-08002B2CF9AE}" pid="13" name="MXCurrent.Localized">
    <vt:lpwstr>Preliminary</vt:lpwstr>
  </property>
  <property fmtid="{D5CDD505-2E9C-101B-9397-08002B2CF9AE}" pid="14" name="MXDescription">
    <vt:lpwstr>Document containg presentations from CAD Meetings</vt:lpwstr>
  </property>
  <property fmtid="{D5CDD505-2E9C-101B-9397-08002B2CF9AE}" pid="15" name="MXDesignated User">
    <vt:lpwstr>Unassigned</vt:lpwstr>
  </property>
  <property fmtid="{D5CDD505-2E9C-101B-9397-08002B2CF9AE}" pid="16" name="MXdmg_GeneratedFrom">
    <vt:lpwstr/>
  </property>
  <property fmtid="{D5CDD505-2E9C-101B-9397-08002B2CF9AE}" pid="17" name="MXdmg_Language">
    <vt:lpwstr>en</vt:lpwstr>
  </property>
  <property fmtid="{D5CDD505-2E9C-101B-9397-08002B2CF9AE}" pid="18" name="MXdmg_LastSourceFileCheckin">
    <vt:lpwstr>Dec 3, 2015</vt:lpwstr>
  </property>
  <property fmtid="{D5CDD505-2E9C-101B-9397-08002B2CF9AE}" pid="19" name="MXEmail">
    <vt:lpwstr>Christoffer.Affelin@esss.se</vt:lpwstr>
  </property>
  <property fmtid="{D5CDD505-2E9C-101B-9397-08002B2CF9AE}" pid="20" name="MXFirstName">
    <vt:lpwstr>Christoffer</vt:lpwstr>
  </property>
  <property fmtid="{D5CDD505-2E9C-101B-9397-08002B2CF9AE}" pid="21" name="MXIs Version Object">
    <vt:lpwstr>False</vt:lpwstr>
  </property>
  <property fmtid="{D5CDD505-2E9C-101B-9397-08002B2CF9AE}" pid="22" name="MXLanguage">
    <vt:lpwstr>English</vt:lpwstr>
  </property>
  <property fmtid="{D5CDD505-2E9C-101B-9397-08002B2CF9AE}" pid="23" name="MXLastName">
    <vt:lpwstr>Affelin</vt:lpwstr>
  </property>
  <property fmtid="{D5CDD505-2E9C-101B-9397-08002B2CF9AE}" pid="24" name="MXLatestVersion">
    <vt:lpwstr>5</vt:lpwstr>
  </property>
  <property fmtid="{D5CDD505-2E9C-101B-9397-08002B2CF9AE}" pid="25" name="MXLegacy Id">
    <vt:lpwstr/>
  </property>
  <property fmtid="{D5CDD505-2E9C-101B-9397-08002B2CF9AE}" pid="26" name="MXLink">
    <vt:lpwstr/>
  </property>
  <property fmtid="{D5CDD505-2E9C-101B-9397-08002B2CF9AE}" pid="27" name="MXMiddleName">
    <vt:lpwstr>Unknown</vt:lpwstr>
  </property>
  <property fmtid="{D5CDD505-2E9C-101B-9397-08002B2CF9AE}" pid="28" name="MXMove Files To Version">
    <vt:lpwstr>False</vt:lpwstr>
  </property>
  <property fmtid="{D5CDD505-2E9C-101B-9397-08002B2CF9AE}" pid="29" name="MXName">
    <vt:lpwstr>ESS-0023797</vt:lpwstr>
  </property>
  <property fmtid="{D5CDD505-2E9C-101B-9397-08002B2CF9AE}" pid="30" name="MXOriginator">
    <vt:lpwstr>christofferaffelin</vt:lpwstr>
  </property>
  <property fmtid="{D5CDD505-2E9C-101B-9397-08002B2CF9AE}" pid="31" name="MXPhase">
    <vt:lpwstr/>
  </property>
  <property fmtid="{D5CDD505-2E9C-101B-9397-08002B2CF9AE}" pid="32" name="MXPolicy">
    <vt:lpwstr>Open Document</vt:lpwstr>
  </property>
  <property fmtid="{D5CDD505-2E9C-101B-9397-08002B2CF9AE}" pid="33" name="MXPolicy.Localized">
    <vt:lpwstr>Open Document</vt:lpwstr>
  </property>
  <property fmtid="{D5CDD505-2E9C-101B-9397-08002B2CF9AE}" pid="34" name="MXPrinted Date">
    <vt:lpwstr>Jan 22, 2015</vt:lpwstr>
  </property>
  <property fmtid="{D5CDD505-2E9C-101B-9397-08002B2CF9AE}" pid="35" name="MXPrinted Version">
    <vt:lpwstr>(5)</vt:lpwstr>
  </property>
  <property fmtid="{D5CDD505-2E9C-101B-9397-08002B2CF9AE}" pid="36" name="MXReference">
    <vt:lpwstr/>
  </property>
  <property fmtid="{D5CDD505-2E9C-101B-9397-08002B2CF9AE}" pid="37" name="MXRevision">
    <vt:lpwstr>1</vt:lpwstr>
  </property>
  <property fmtid="{D5CDD505-2E9C-101B-9397-08002B2CF9AE}" pid="38" name="MXSignatures_state_Obsolete">
    <vt:lpwstr/>
  </property>
  <property fmtid="{D5CDD505-2E9C-101B-9397-08002B2CF9AE}" pid="39" name="MXSignatures_state_Preliminary">
    <vt:lpwstr/>
  </property>
  <property fmtid="{D5CDD505-2E9C-101B-9397-08002B2CF9AE}" pid="40" name="MXSignatures_state_Release">
    <vt:lpwstr/>
  </property>
  <property fmtid="{D5CDD505-2E9C-101B-9397-08002B2CF9AE}" pid="41" name="MXSubmitter">
    <vt:lpwstr>Affelin, Christoffer</vt:lpwstr>
  </property>
  <property fmtid="{D5CDD505-2E9C-101B-9397-08002B2CF9AE}" pid="42" name="MXSuspend Versioning">
    <vt:lpwstr>False</vt:lpwstr>
  </property>
  <property fmtid="{D5CDD505-2E9C-101B-9397-08002B2CF9AE}" pid="43" name="MXTitle">
    <vt:lpwstr>CAD Meetings</vt:lpwstr>
  </property>
  <property fmtid="{D5CDD505-2E9C-101B-9397-08002B2CF9AE}" pid="44" name="MXTVADummy1">
    <vt:lpwstr/>
  </property>
  <property fmtid="{D5CDD505-2E9C-101B-9397-08002B2CF9AE}" pid="45" name="MXTVADummy2">
    <vt:lpwstr/>
  </property>
  <property fmtid="{D5CDD505-2E9C-101B-9397-08002B2CF9AE}" pid="46" name="MXTVADummy3">
    <vt:lpwstr/>
  </property>
  <property fmtid="{D5CDD505-2E9C-101B-9397-08002B2CF9AE}" pid="47" name="MXType">
    <vt:lpwstr>dmg_Presentation</vt:lpwstr>
  </property>
  <property fmtid="{D5CDD505-2E9C-101B-9397-08002B2CF9AE}" pid="48" name="MXType.Localized">
    <vt:lpwstr>Presentation</vt:lpwstr>
  </property>
  <property fmtid="{D5CDD505-2E9C-101B-9397-08002B2CF9AE}" pid="49" name="MXUser">
    <vt:lpwstr>christofferaffelin</vt:lpwstr>
  </property>
  <property fmtid="{D5CDD505-2E9C-101B-9397-08002B2CF9AE}" pid="50" name="MXVersion">
    <vt:lpwstr>5</vt:lpwstr>
  </property>
</Properties>
</file>