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9"/>
  </p:notesMasterIdLst>
  <p:sldIdLst>
    <p:sldId id="257" r:id="rId2"/>
    <p:sldId id="489" r:id="rId3"/>
    <p:sldId id="480" r:id="rId4"/>
    <p:sldId id="481" r:id="rId5"/>
    <p:sldId id="482" r:id="rId6"/>
    <p:sldId id="494" r:id="rId7"/>
    <p:sldId id="484" r:id="rId8"/>
    <p:sldId id="532" r:id="rId9"/>
    <p:sldId id="529" r:id="rId10"/>
    <p:sldId id="528" r:id="rId11"/>
    <p:sldId id="490" r:id="rId12"/>
    <p:sldId id="495" r:id="rId13"/>
    <p:sldId id="510" r:id="rId14"/>
    <p:sldId id="534" r:id="rId15"/>
    <p:sldId id="511" r:id="rId16"/>
    <p:sldId id="512" r:id="rId17"/>
    <p:sldId id="513" r:id="rId18"/>
    <p:sldId id="514" r:id="rId19"/>
    <p:sldId id="515" r:id="rId20"/>
    <p:sldId id="516" r:id="rId21"/>
    <p:sldId id="517" r:id="rId22"/>
    <p:sldId id="518" r:id="rId23"/>
    <p:sldId id="519" r:id="rId24"/>
    <p:sldId id="520" r:id="rId25"/>
    <p:sldId id="521" r:id="rId26"/>
    <p:sldId id="522" r:id="rId27"/>
    <p:sldId id="523" r:id="rId28"/>
    <p:sldId id="524" r:id="rId29"/>
    <p:sldId id="533" r:id="rId30"/>
    <p:sldId id="498" r:id="rId31"/>
    <p:sldId id="500" r:id="rId32"/>
    <p:sldId id="525" r:id="rId33"/>
    <p:sldId id="499" r:id="rId34"/>
    <p:sldId id="501" r:id="rId35"/>
    <p:sldId id="491" r:id="rId36"/>
    <p:sldId id="492" r:id="rId37"/>
    <p:sldId id="493" r:id="rId38"/>
    <p:sldId id="483" r:id="rId39"/>
    <p:sldId id="504" r:id="rId40"/>
    <p:sldId id="505" r:id="rId41"/>
    <p:sldId id="506" r:id="rId42"/>
    <p:sldId id="496" r:id="rId43"/>
    <p:sldId id="507" r:id="rId44"/>
    <p:sldId id="508" r:id="rId45"/>
    <p:sldId id="509" r:id="rId46"/>
    <p:sldId id="535" r:id="rId47"/>
    <p:sldId id="478"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ain Sutton" initials="I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23640" autoAdjust="0"/>
    <p:restoredTop sz="99390" autoAdjust="0"/>
  </p:normalViewPr>
  <p:slideViewPr>
    <p:cSldViewPr snapToGrid="0" snapToObjects="1">
      <p:cViewPr>
        <p:scale>
          <a:sx n="85" d="100"/>
          <a:sy n="85" d="100"/>
        </p:scale>
        <p:origin x="-2328" y="-536"/>
      </p:cViewPr>
      <p:guideLst>
        <p:guide orient="horz" pos="4319"/>
        <p:guide pos="5323"/>
      </p:guideLst>
    </p:cSldViewPr>
  </p:slideViewPr>
  <p:notesTextViewPr>
    <p:cViewPr>
      <p:scale>
        <a:sx n="100" d="100"/>
        <a:sy n="100" d="100"/>
      </p:scale>
      <p:origin x="0" y="0"/>
    </p:cViewPr>
  </p:notesTextViewPr>
  <p:sorterViewPr>
    <p:cViewPr>
      <p:scale>
        <a:sx n="98" d="100"/>
        <a:sy n="98" d="100"/>
      </p:scale>
      <p:origin x="0" y="21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commentAuthors" Target="commentAuthors.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106D2D-F0F3-5A4D-A05E-5607CAE5CBA7}" type="datetimeFigureOut">
              <a:t>15/09/16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83E7D5-83DC-9F41-A5A3-A2F9C6D53C3B}" type="slidenum">
              <a:t>‹#›</a:t>
            </a:fld>
            <a:endParaRPr lang="en-US"/>
          </a:p>
        </p:txBody>
      </p:sp>
    </p:spTree>
    <p:extLst>
      <p:ext uri="{BB962C8B-B14F-4D97-AF65-F5344CB8AC3E}">
        <p14:creationId xmlns:p14="http://schemas.microsoft.com/office/powerpoint/2010/main" val="6502926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A83E7D5-83DC-9F41-A5A3-A2F9C6D53C3B}" type="slidenum">
              <a:rPr lang="en-US" smtClean="0"/>
              <a:t>1</a:t>
            </a:fld>
            <a:endParaRPr lang="en-US"/>
          </a:p>
        </p:txBody>
      </p:sp>
    </p:spTree>
    <p:extLst>
      <p:ext uri="{BB962C8B-B14F-4D97-AF65-F5344CB8AC3E}">
        <p14:creationId xmlns:p14="http://schemas.microsoft.com/office/powerpoint/2010/main" val="2981460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83E7D5-83DC-9F41-A5A3-A2F9C6D53C3B}" type="slidenum">
              <a:rPr lang="en-US" smtClean="0"/>
              <a:t>11</a:t>
            </a:fld>
            <a:endParaRPr lang="en-US"/>
          </a:p>
        </p:txBody>
      </p:sp>
    </p:spTree>
    <p:extLst>
      <p:ext uri="{BB962C8B-B14F-4D97-AF65-F5344CB8AC3E}">
        <p14:creationId xmlns:p14="http://schemas.microsoft.com/office/powerpoint/2010/main" val="2533755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Cooling Water Low temperature CWL</a:t>
            </a:r>
            <a:r>
              <a:rPr lang="en-GB" sz="1200" kern="1200" baseline="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Instrument Air (Compressed Air)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Deionized Water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Nitrogen Gas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FHV</a:t>
            </a:r>
            <a:r>
              <a:rPr lang="en-GB" sz="1200" kern="1200" baseline="0" dirty="0" smtClean="0">
                <a:solidFill>
                  <a:schemeClr val="tx1"/>
                </a:solidFill>
                <a:effectLst/>
                <a:latin typeface="+mn-lt"/>
                <a:ea typeface="+mn-ea"/>
                <a:cs typeface="+mn-cs"/>
              </a:rPr>
              <a:t> Fume </a:t>
            </a:r>
            <a:r>
              <a:rPr lang="en-GB" sz="1200" kern="1200" dirty="0" smtClean="0">
                <a:solidFill>
                  <a:schemeClr val="tx1"/>
                </a:solidFill>
                <a:effectLst/>
                <a:latin typeface="+mn-lt"/>
                <a:ea typeface="+mn-ea"/>
                <a:cs typeface="+mn-cs"/>
              </a:rPr>
              <a:t>Hood Ventilation</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Helium Recovery</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Helium Recovery Return</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Cable Tray</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Integrated Control System</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Data Management System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Ordinary Risk Waste Water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Sprinkler D03 Experimental Hall 2</a:t>
            </a:r>
            <a:br>
              <a:rPr lang="en-GB"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6A83E7D5-83DC-9F41-A5A3-A2F9C6D53C3B}" type="slidenum">
              <a:rPr lang="en-US" smtClean="0"/>
              <a:t>14</a:t>
            </a:fld>
            <a:endParaRPr lang="en-US"/>
          </a:p>
        </p:txBody>
      </p:sp>
    </p:spTree>
    <p:extLst>
      <p:ext uri="{BB962C8B-B14F-4D97-AF65-F5344CB8AC3E}">
        <p14:creationId xmlns:p14="http://schemas.microsoft.com/office/powerpoint/2010/main" val="2692933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83E7D5-83DC-9F41-A5A3-A2F9C6D53C3B}" type="slidenum">
              <a:rPr lang="en-US" smtClean="0"/>
              <a:t>16</a:t>
            </a:fld>
            <a:endParaRPr lang="en-US"/>
          </a:p>
        </p:txBody>
      </p:sp>
    </p:spTree>
    <p:extLst>
      <p:ext uri="{BB962C8B-B14F-4D97-AF65-F5344CB8AC3E}">
        <p14:creationId xmlns:p14="http://schemas.microsoft.com/office/powerpoint/2010/main" val="4062332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15/09/16</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725753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15/09/16</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4090647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15/09/16</a:t>
            </a:fld>
            <a:endParaRPr lang="sv-S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1" y="260649"/>
            <a:ext cx="1359827" cy="727507"/>
          </a:xfrm>
          <a:prstGeom prst="rect">
            <a:avLst/>
          </a:prstGeom>
        </p:spPr>
      </p:pic>
    </p:spTree>
    <p:extLst>
      <p:ext uri="{BB962C8B-B14F-4D97-AF65-F5344CB8AC3E}">
        <p14:creationId xmlns:p14="http://schemas.microsoft.com/office/powerpoint/2010/main" val="3534505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15/09/16</a:t>
            </a:fld>
            <a:endParaRPr lang="sv-SE">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Tree>
    <p:extLst>
      <p:ext uri="{BB962C8B-B14F-4D97-AF65-F5344CB8AC3E}">
        <p14:creationId xmlns:p14="http://schemas.microsoft.com/office/powerpoint/2010/main" val="1942027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1FD9A1-3646-49C1-A1FA-7FE3E240D46F}" type="datetimeFigureOut">
              <a:rPr lang="en-GB" smtClean="0"/>
              <a:t>15/09/16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6F82AE-ADCA-4824-A392-1BE156CAE97A}" type="slidenum">
              <a:rPr lang="en-GB" smtClean="0"/>
              <a:t>‹#›</a:t>
            </a:fld>
            <a:endParaRPr lang="en-GB"/>
          </a:p>
        </p:txBody>
      </p:sp>
    </p:spTree>
    <p:extLst>
      <p:ext uri="{BB962C8B-B14F-4D97-AF65-F5344CB8AC3E}">
        <p14:creationId xmlns:p14="http://schemas.microsoft.com/office/powerpoint/2010/main" val="616598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15/09/16</a:t>
            </a:fld>
            <a:endParaRPr lang="sv-SE">
              <a:solidFill>
                <a:prstClr val="black">
                  <a:tint val="75000"/>
                </a:prst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a:solidFill>
                <a:prstClr val="black">
                  <a:tint val="75000"/>
                </a:prstClr>
              </a:solidFill>
              <a:latin typeface="Calibri"/>
            </a:endParaRPr>
          </a:p>
        </p:txBody>
      </p:sp>
    </p:spTree>
    <p:extLst>
      <p:ext uri="{BB962C8B-B14F-4D97-AF65-F5344CB8AC3E}">
        <p14:creationId xmlns:p14="http://schemas.microsoft.com/office/powerpoint/2010/main" val="2935584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europeanspallationsource.s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s://ess-ics.atlassian.net/wiki/display/SPD/Mobile+Cranes+in+E02" TargetMode="External"/><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2.png"/><Relationship Id="rId5" Type="http://schemas.openxmlformats.org/officeDocument/2006/relationships/image" Target="../media/image33.png"/><Relationship Id="rId6" Type="http://schemas.microsoft.com/office/2007/relationships/hdphoto" Target="../media/hdphoto2.wdp"/><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hyperlink" Target="https://ess-ics.atlassian.net/wiki/display/SPD/Logistics+in+D01,+D03,+E01,+E02" TargetMode="External"/><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ss-ics.atlassian.net/wiki/display/BO/Free+path+by+the+building+wal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 Id="rId3"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6086" y="1943074"/>
            <a:ext cx="7137356" cy="1800200"/>
          </a:xfrm>
        </p:spPr>
        <p:txBody>
          <a:bodyPr>
            <a:normAutofit fontScale="90000"/>
          </a:bodyPr>
          <a:lstStyle/>
          <a:p>
            <a:pPr algn="ctr"/>
            <a:r>
              <a:rPr lang="en-GB" sz="4000" dirty="0" smtClean="0"/>
              <a:t>Utilities and Infrastructure D01/D03</a:t>
            </a:r>
            <a:br>
              <a:rPr lang="en-GB" sz="4000" dirty="0" smtClean="0"/>
            </a:br>
            <a:r>
              <a:rPr lang="en-GB" sz="4000" dirty="0" smtClean="0"/>
              <a:t> IKON 11 </a:t>
            </a:r>
            <a:br>
              <a:rPr lang="en-GB" sz="4000" dirty="0" smtClean="0"/>
            </a:br>
            <a:endParaRPr lang="en-GB" sz="2000" dirty="0"/>
          </a:p>
        </p:txBody>
      </p:sp>
      <p:sp>
        <p:nvSpPr>
          <p:cNvPr id="3" name="Subtitle 2"/>
          <p:cNvSpPr>
            <a:spLocks noGrp="1"/>
          </p:cNvSpPr>
          <p:nvPr>
            <p:ph type="subTitle" idx="1"/>
          </p:nvPr>
        </p:nvSpPr>
        <p:spPr>
          <a:xfrm>
            <a:off x="1916697" y="3632313"/>
            <a:ext cx="6265061" cy="549641"/>
          </a:xfrm>
        </p:spPr>
        <p:txBody>
          <a:bodyPr>
            <a:noAutofit/>
          </a:bodyPr>
          <a:lstStyle/>
          <a:p>
            <a:pPr algn="just"/>
            <a:r>
              <a:rPr lang="en-US" sz="2000" dirty="0" smtClean="0">
                <a:solidFill>
                  <a:schemeClr val="bg1"/>
                </a:solidFill>
              </a:rPr>
              <a:t>Clara </a:t>
            </a:r>
            <a:r>
              <a:rPr lang="en-US" sz="2000" dirty="0">
                <a:solidFill>
                  <a:schemeClr val="bg1"/>
                </a:solidFill>
              </a:rPr>
              <a:t>Lopez </a:t>
            </a:r>
            <a:r>
              <a:rPr lang="en-US" sz="2000" dirty="0" smtClean="0">
                <a:solidFill>
                  <a:schemeClr val="bg1"/>
                </a:solidFill>
              </a:rPr>
              <a:t>– Loki &amp; FREIA  Integration Engineer</a:t>
            </a:r>
          </a:p>
        </p:txBody>
      </p:sp>
      <p:sp>
        <p:nvSpPr>
          <p:cNvPr id="4" name="Rectangle 3"/>
          <p:cNvSpPr/>
          <p:nvPr/>
        </p:nvSpPr>
        <p:spPr>
          <a:xfrm>
            <a:off x="2286000" y="5949280"/>
            <a:ext cx="4572000" cy="603242"/>
          </a:xfrm>
          <a:prstGeom prst="rect">
            <a:avLst/>
          </a:prstGeom>
        </p:spPr>
        <p:txBody>
          <a:bodyPr>
            <a:spAutoFit/>
          </a:bodyPr>
          <a:lstStyle/>
          <a:p>
            <a:pPr algn="ctr" defTabSz="914400">
              <a:lnSpc>
                <a:spcPct val="120000"/>
              </a:lnSpc>
            </a:pPr>
            <a:r>
              <a:rPr lang="en-GB" sz="1600" dirty="0">
                <a:solidFill>
                  <a:srgbClr val="FFFFFF"/>
                </a:solidFill>
                <a:latin typeface="Calibri"/>
                <a:hlinkClick r:id="rId3"/>
              </a:rPr>
              <a:t>www.europeanspallationsource.se</a:t>
            </a:r>
            <a:endParaRPr lang="en-GB" sz="1600" dirty="0">
              <a:solidFill>
                <a:srgbClr val="FFFFFF"/>
              </a:solidFill>
              <a:latin typeface="Calibri"/>
            </a:endParaRPr>
          </a:p>
          <a:p>
            <a:pPr algn="ctr" defTabSz="914400"/>
            <a:r>
              <a:rPr lang="en-GB" sz="1400" dirty="0" smtClean="0">
                <a:solidFill>
                  <a:srgbClr val="FFFFFF"/>
                </a:solidFill>
                <a:latin typeface="Calibri"/>
              </a:rPr>
              <a:t>Lund, September 2016</a:t>
            </a:r>
            <a:endParaRPr lang="en-GB" sz="1400" dirty="0">
              <a:solidFill>
                <a:srgbClr val="FFFFFF"/>
              </a:solidFill>
              <a:latin typeface="Calibri"/>
            </a:endParaRPr>
          </a:p>
        </p:txBody>
      </p:sp>
    </p:spTree>
    <p:extLst>
      <p:ext uri="{BB962C8B-B14F-4D97-AF65-F5344CB8AC3E}">
        <p14:creationId xmlns:p14="http://schemas.microsoft.com/office/powerpoint/2010/main" val="24026238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Non-magnetic details in D03</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10</a:t>
            </a:fld>
            <a:endParaRPr lang="sv-SE">
              <a:solidFill>
                <a:prstClr val="black">
                  <a:tint val="75000"/>
                </a:prstClr>
              </a:solidFill>
              <a:latin typeface="Calibri"/>
            </a:endParaRPr>
          </a:p>
        </p:txBody>
      </p:sp>
      <p:grpSp>
        <p:nvGrpSpPr>
          <p:cNvPr id="29" name="Group 28"/>
          <p:cNvGrpSpPr/>
          <p:nvPr/>
        </p:nvGrpSpPr>
        <p:grpSpPr>
          <a:xfrm>
            <a:off x="582705" y="1503940"/>
            <a:ext cx="7830573" cy="5217535"/>
            <a:chOff x="582705" y="1503940"/>
            <a:chExt cx="7830573" cy="5217535"/>
          </a:xfrm>
        </p:grpSpPr>
        <p:pic>
          <p:nvPicPr>
            <p:cNvPr id="5" name="Picture 4" descr="Screen Shot 2016-09-14 at 09.49.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705" y="1503940"/>
              <a:ext cx="7830573" cy="5217535"/>
            </a:xfrm>
            <a:prstGeom prst="rect">
              <a:avLst/>
            </a:prstGeom>
          </p:spPr>
        </p:pic>
        <p:cxnSp>
          <p:nvCxnSpPr>
            <p:cNvPr id="10" name="Straight Connector 9"/>
            <p:cNvCxnSpPr/>
            <p:nvPr/>
          </p:nvCxnSpPr>
          <p:spPr>
            <a:xfrm flipV="1">
              <a:off x="5267277" y="3365677"/>
              <a:ext cx="666217" cy="249824"/>
            </a:xfrm>
            <a:prstGeom prst="line">
              <a:avLst/>
            </a:prstGeom>
            <a:ln w="38100" cmpd="sng">
              <a:solidFill>
                <a:srgbClr val="3366FF"/>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H="1">
              <a:off x="5933494" y="4698068"/>
              <a:ext cx="1193639" cy="1075629"/>
            </a:xfrm>
            <a:prstGeom prst="line">
              <a:avLst/>
            </a:prstGeom>
            <a:ln w="38100" cmpd="sng">
              <a:solidFill>
                <a:srgbClr val="3366FF"/>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185349" y="5475297"/>
              <a:ext cx="208193" cy="249823"/>
            </a:xfrm>
            <a:prstGeom prst="line">
              <a:avLst/>
            </a:prstGeom>
            <a:ln w="38100" cmpd="sng">
              <a:solidFill>
                <a:srgbClr val="3366FF"/>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3393542" y="5725120"/>
              <a:ext cx="2539952" cy="48577"/>
            </a:xfrm>
            <a:prstGeom prst="line">
              <a:avLst/>
            </a:prstGeom>
            <a:ln w="38100" cmpd="sng">
              <a:solidFill>
                <a:srgbClr val="3366FF"/>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flipV="1">
              <a:off x="3185349" y="3615501"/>
              <a:ext cx="2081928" cy="1859796"/>
            </a:xfrm>
            <a:prstGeom prst="line">
              <a:avLst/>
            </a:prstGeom>
            <a:ln w="38100" cmpd="sng">
              <a:solidFill>
                <a:srgbClr val="3366FF"/>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5933494" y="3365677"/>
              <a:ext cx="1193639" cy="1332391"/>
            </a:xfrm>
            <a:prstGeom prst="line">
              <a:avLst/>
            </a:prstGeom>
            <a:ln w="38100" cmpd="sng">
              <a:solidFill>
                <a:srgbClr val="3366FF"/>
              </a:solidFill>
            </a:ln>
          </p:spPr>
          <p:style>
            <a:lnRef idx="1">
              <a:schemeClr val="dk1"/>
            </a:lnRef>
            <a:fillRef idx="0">
              <a:schemeClr val="dk1"/>
            </a:fillRef>
            <a:effectRef idx="0">
              <a:schemeClr val="dk1"/>
            </a:effectRef>
            <a:fontRef idx="minor">
              <a:schemeClr val="tx1"/>
            </a:fontRef>
          </p:style>
        </p:cxnSp>
      </p:grpSp>
      <p:sp>
        <p:nvSpPr>
          <p:cNvPr id="30" name="Rectangle 29"/>
          <p:cNvSpPr/>
          <p:nvPr/>
        </p:nvSpPr>
        <p:spPr>
          <a:xfrm>
            <a:off x="3647494" y="6195971"/>
            <a:ext cx="4572000" cy="646331"/>
          </a:xfrm>
          <a:prstGeom prst="rect">
            <a:avLst/>
          </a:prstGeom>
        </p:spPr>
        <p:txBody>
          <a:bodyPr>
            <a:spAutoFit/>
          </a:bodyPr>
          <a:lstStyle/>
          <a:p>
            <a:r>
              <a:rPr lang="en-GB" dirty="0"/>
              <a:t>ESS procedure for material choice in vicinity of NSE instruments, ESS-0036612.</a:t>
            </a:r>
            <a:r>
              <a:rPr lang="en-US" dirty="0"/>
              <a:t> </a:t>
            </a:r>
          </a:p>
        </p:txBody>
      </p:sp>
    </p:spTree>
    <p:extLst>
      <p:ext uri="{BB962C8B-B14F-4D97-AF65-F5344CB8AC3E}">
        <p14:creationId xmlns:p14="http://schemas.microsoft.com/office/powerpoint/2010/main" val="40453125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Routing of infrastructure</a:t>
            </a:r>
            <a:br>
              <a:rPr lang="en-US" dirty="0" smtClean="0"/>
            </a:br>
            <a:r>
              <a:rPr lang="en-US" dirty="0" smtClean="0"/>
              <a:t>D03 Access gallery – Level  090</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11</a:t>
            </a:fld>
            <a:endParaRPr lang="sv-SE" dirty="0">
              <a:solidFill>
                <a:prstClr val="black">
                  <a:tint val="75000"/>
                </a:prst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8" y="1495689"/>
            <a:ext cx="5962691" cy="5441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Screen Shot 2016-09-09 at 16.10.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309" y="1495689"/>
            <a:ext cx="3462403" cy="3506528"/>
          </a:xfrm>
          <a:prstGeom prst="rect">
            <a:avLst/>
          </a:prstGeom>
          <a:ln w="57150" cmpd="sng">
            <a:solidFill>
              <a:srgbClr val="FFFFFF"/>
            </a:solidFill>
          </a:ln>
        </p:spPr>
      </p:pic>
      <p:pic>
        <p:nvPicPr>
          <p:cNvPr id="9" name="Picture 8" descr="Screen Shot 2016-09-09 at 16.26.3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309" y="5042461"/>
            <a:ext cx="3476690" cy="1815537"/>
          </a:xfrm>
          <a:prstGeom prst="rect">
            <a:avLst/>
          </a:prstGeom>
          <a:ln w="38100" cmpd="sng">
            <a:solidFill>
              <a:srgbClr val="FFFFFF"/>
            </a:solidFill>
          </a:ln>
        </p:spPr>
      </p:pic>
      <p:sp>
        <p:nvSpPr>
          <p:cNvPr id="39" name="Rectangle 38"/>
          <p:cNvSpPr/>
          <p:nvPr/>
        </p:nvSpPr>
        <p:spPr>
          <a:xfrm>
            <a:off x="-183430" y="6582976"/>
            <a:ext cx="3698904" cy="276999"/>
          </a:xfrm>
          <a:prstGeom prst="rect">
            <a:avLst/>
          </a:prstGeom>
          <a:solidFill>
            <a:schemeClr val="bg1"/>
          </a:solidFill>
        </p:spPr>
        <p:txBody>
          <a:bodyPr wrap="square">
            <a:spAutoFit/>
          </a:bodyPr>
          <a:lstStyle/>
          <a:p>
            <a:r>
              <a:rPr lang="sv-SE" sz="1200" b="1" dirty="0"/>
              <a:t>https://ess-ics.atlassian.net/wiki/display/SPD/CF+Info</a:t>
            </a:r>
          </a:p>
        </p:txBody>
      </p:sp>
      <p:cxnSp>
        <p:nvCxnSpPr>
          <p:cNvPr id="41" name="Straight Connector 40"/>
          <p:cNvCxnSpPr/>
          <p:nvPr/>
        </p:nvCxnSpPr>
        <p:spPr>
          <a:xfrm>
            <a:off x="1195979" y="4302817"/>
            <a:ext cx="24659"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1212752" y="5434927"/>
            <a:ext cx="7886" cy="681351"/>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a:off x="1520995" y="4302817"/>
            <a:ext cx="24659"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1537768" y="5434927"/>
            <a:ext cx="7886" cy="681351"/>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a:off x="1829237" y="4302817"/>
            <a:ext cx="24659"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a:off x="1846010" y="5434927"/>
            <a:ext cx="7886" cy="681351"/>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a:off x="2125149" y="4302817"/>
            <a:ext cx="24659"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2141922" y="5434927"/>
            <a:ext cx="7886" cy="681351"/>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a:off x="2421061" y="4324123"/>
            <a:ext cx="24659"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2" name="Straight Connector 51"/>
          <p:cNvCxnSpPr/>
          <p:nvPr/>
        </p:nvCxnSpPr>
        <p:spPr>
          <a:xfrm>
            <a:off x="2437834" y="5456233"/>
            <a:ext cx="7886" cy="681351"/>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a:off x="2679984" y="4348781"/>
            <a:ext cx="24659"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a:off x="2679984" y="5434927"/>
            <a:ext cx="7886" cy="681351"/>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a:off x="2963568" y="4302817"/>
            <a:ext cx="24659"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2980341" y="5434927"/>
            <a:ext cx="7886" cy="681351"/>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3259480" y="4333100"/>
            <a:ext cx="24659"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a:off x="3276253" y="5465210"/>
            <a:ext cx="7886" cy="681351"/>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a:xfrm>
            <a:off x="3515474" y="4302817"/>
            <a:ext cx="24659"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3532247" y="5434927"/>
            <a:ext cx="7886" cy="681351"/>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3814315" y="4302817"/>
            <a:ext cx="24659"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3831088" y="5434927"/>
            <a:ext cx="7886" cy="681351"/>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sp>
        <p:nvSpPr>
          <p:cNvPr id="63" name="Content Placeholder 2"/>
          <p:cNvSpPr txBox="1">
            <a:spLocks/>
          </p:cNvSpPr>
          <p:nvPr/>
        </p:nvSpPr>
        <p:spPr>
          <a:xfrm>
            <a:off x="138904" y="1530312"/>
            <a:ext cx="2764182" cy="16860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SE" sz="2000" b="1" dirty="0" smtClean="0">
                <a:solidFill>
                  <a:schemeClr val="accent1"/>
                </a:solidFill>
              </a:rPr>
              <a:t>From the </a:t>
            </a:r>
            <a:r>
              <a:rPr lang="sv-SE" sz="2000" b="1" dirty="0" err="1" smtClean="0">
                <a:solidFill>
                  <a:schemeClr val="accent1"/>
                </a:solidFill>
              </a:rPr>
              <a:t>gallery</a:t>
            </a:r>
            <a:endParaRPr lang="sv-SE" sz="2000" b="1" dirty="0" smtClean="0">
              <a:solidFill>
                <a:schemeClr val="accent1"/>
              </a:solidFill>
            </a:endParaRPr>
          </a:p>
          <a:p>
            <a:r>
              <a:rPr lang="sv-SE" sz="2000" b="1" dirty="0" smtClean="0">
                <a:solidFill>
                  <a:srgbClr val="000090"/>
                </a:solidFill>
              </a:rPr>
              <a:t>From </a:t>
            </a:r>
            <a:r>
              <a:rPr lang="sv-SE" sz="2000" b="1" dirty="0" err="1" smtClean="0">
                <a:solidFill>
                  <a:srgbClr val="000090"/>
                </a:solidFill>
              </a:rPr>
              <a:t>conduits</a:t>
            </a:r>
            <a:endParaRPr lang="sv-SE" sz="4000" b="1" dirty="0" smtClean="0"/>
          </a:p>
          <a:p>
            <a:pPr marL="0" indent="0">
              <a:buNone/>
            </a:pPr>
            <a:endParaRPr lang="sv-SE" sz="4000" b="1" dirty="0" smtClean="0"/>
          </a:p>
          <a:p>
            <a:pPr marL="0" indent="0">
              <a:buNone/>
            </a:pPr>
            <a:endParaRPr lang="sv-SE" sz="4000" b="1" dirty="0"/>
          </a:p>
        </p:txBody>
      </p:sp>
    </p:spTree>
    <p:extLst>
      <p:ext uri="{BB962C8B-B14F-4D97-AF65-F5344CB8AC3E}">
        <p14:creationId xmlns:p14="http://schemas.microsoft.com/office/powerpoint/2010/main" val="35688272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12</a:t>
            </a:fld>
            <a:endParaRPr lang="sv-SE">
              <a:solidFill>
                <a:prstClr val="black">
                  <a:tint val="75000"/>
                </a:prstClr>
              </a:solidFill>
              <a:latin typeface="Calibri"/>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61" y="1417638"/>
            <a:ext cx="7725765" cy="3624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457200" y="274638"/>
            <a:ext cx="7139136" cy="1143000"/>
          </a:xfrm>
        </p:spPr>
        <p:txBody>
          <a:bodyPr/>
          <a:lstStyle/>
          <a:p>
            <a:r>
              <a:rPr lang="en-US" dirty="0"/>
              <a:t>Routing of infrastructure</a:t>
            </a:r>
            <a:br>
              <a:rPr lang="en-US" dirty="0"/>
            </a:br>
            <a:r>
              <a:rPr lang="en-US" dirty="0"/>
              <a:t>D01 </a:t>
            </a:r>
            <a:r>
              <a:rPr lang="en-US" dirty="0" smtClean="0"/>
              <a:t>Access gallery – Level 090</a:t>
            </a:r>
            <a:endParaRPr lang="en-US" dirty="0"/>
          </a:p>
        </p:txBody>
      </p:sp>
      <p:pic>
        <p:nvPicPr>
          <p:cNvPr id="7" name="Picture 6" descr="Screen Shot 2016-09-09 at 16.29.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914"/>
            <a:ext cx="3890841" cy="2454085"/>
          </a:xfrm>
          <a:prstGeom prst="rect">
            <a:avLst/>
          </a:prstGeom>
        </p:spPr>
      </p:pic>
      <p:sp>
        <p:nvSpPr>
          <p:cNvPr id="34" name="Rectangle 33"/>
          <p:cNvSpPr/>
          <p:nvPr/>
        </p:nvSpPr>
        <p:spPr>
          <a:xfrm>
            <a:off x="3890841" y="6356352"/>
            <a:ext cx="2662359" cy="461666"/>
          </a:xfrm>
          <a:prstGeom prst="rect">
            <a:avLst/>
          </a:prstGeom>
          <a:solidFill>
            <a:schemeClr val="bg1"/>
          </a:solidFill>
        </p:spPr>
        <p:txBody>
          <a:bodyPr wrap="square">
            <a:spAutoFit/>
          </a:bodyPr>
          <a:lstStyle/>
          <a:p>
            <a:r>
              <a:rPr lang="sv-SE" sz="1200" b="1" dirty="0"/>
              <a:t>https://ess-ics.atlassian.net/wiki/display/SPD/CF+Info</a:t>
            </a:r>
          </a:p>
        </p:txBody>
      </p:sp>
      <p:cxnSp>
        <p:nvCxnSpPr>
          <p:cNvPr id="35" name="Straight Connector 34"/>
          <p:cNvCxnSpPr/>
          <p:nvPr/>
        </p:nvCxnSpPr>
        <p:spPr>
          <a:xfrm>
            <a:off x="998704" y="1984967"/>
            <a:ext cx="0"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998704" y="2946628"/>
            <a:ext cx="0" cy="1010977"/>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a:off x="1229524" y="2946628"/>
            <a:ext cx="0" cy="1010977"/>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a:off x="1792247" y="2946628"/>
            <a:ext cx="0" cy="1010977"/>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1496334" y="2946628"/>
            <a:ext cx="0" cy="1010977"/>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2441276" y="2946628"/>
            <a:ext cx="0" cy="1010977"/>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a:off x="1229524" y="1984967"/>
            <a:ext cx="0"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1496334" y="1984967"/>
            <a:ext cx="0"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a:off x="1792247" y="1984967"/>
            <a:ext cx="0"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2" name="Straight Connector 51"/>
          <p:cNvCxnSpPr/>
          <p:nvPr/>
        </p:nvCxnSpPr>
        <p:spPr>
          <a:xfrm>
            <a:off x="2441276" y="1984967"/>
            <a:ext cx="0"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a:off x="2766292" y="1984967"/>
            <a:ext cx="0"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a:off x="4258183" y="1984967"/>
            <a:ext cx="0"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a:off x="4603415" y="1984967"/>
            <a:ext cx="0"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4960975" y="1984967"/>
            <a:ext cx="0"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5330866" y="1984967"/>
            <a:ext cx="0" cy="739644"/>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a:off x="2766292" y="2909737"/>
            <a:ext cx="0" cy="1047868"/>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3160842" y="2909737"/>
            <a:ext cx="0" cy="1047868"/>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3493743" y="2909737"/>
            <a:ext cx="0" cy="1047868"/>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64" name="Straight Connector 63"/>
          <p:cNvCxnSpPr/>
          <p:nvPr/>
        </p:nvCxnSpPr>
        <p:spPr>
          <a:xfrm>
            <a:off x="3892737" y="2946628"/>
            <a:ext cx="0" cy="1047868"/>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a:off x="4258183" y="2946628"/>
            <a:ext cx="0" cy="1047868"/>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4603415" y="2946628"/>
            <a:ext cx="0" cy="1047868"/>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a:off x="4960975" y="2946628"/>
            <a:ext cx="0" cy="1047868"/>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a:off x="5692870" y="2909737"/>
            <a:ext cx="0" cy="1047868"/>
          </a:xfrm>
          <a:prstGeom prst="line">
            <a:avLst/>
          </a:prstGeom>
          <a:ln w="28575" cmpd="sng">
            <a:prstDash val="dash"/>
          </a:ln>
        </p:spPr>
        <p:style>
          <a:lnRef idx="1">
            <a:schemeClr val="dk1"/>
          </a:lnRef>
          <a:fillRef idx="0">
            <a:schemeClr val="dk1"/>
          </a:fillRef>
          <a:effectRef idx="0">
            <a:schemeClr val="dk1"/>
          </a:effectRef>
          <a:fontRef idx="minor">
            <a:schemeClr val="tx1"/>
          </a:fontRef>
        </p:style>
      </p:cxnSp>
      <p:sp>
        <p:nvSpPr>
          <p:cNvPr id="69" name="Content Placeholder 2"/>
          <p:cNvSpPr txBox="1">
            <a:spLocks/>
          </p:cNvSpPr>
          <p:nvPr/>
        </p:nvSpPr>
        <p:spPr>
          <a:xfrm>
            <a:off x="6044856" y="4670323"/>
            <a:ext cx="2764182" cy="16860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SE" sz="2400" b="1" dirty="0" smtClean="0">
                <a:solidFill>
                  <a:schemeClr val="accent1"/>
                </a:solidFill>
              </a:rPr>
              <a:t>From the </a:t>
            </a:r>
            <a:r>
              <a:rPr lang="sv-SE" sz="2400" b="1" dirty="0" err="1" smtClean="0">
                <a:solidFill>
                  <a:schemeClr val="accent1"/>
                </a:solidFill>
              </a:rPr>
              <a:t>gallery</a:t>
            </a:r>
            <a:endParaRPr lang="sv-SE" sz="2400" b="1" dirty="0" smtClean="0">
              <a:solidFill>
                <a:schemeClr val="accent1"/>
              </a:solidFill>
            </a:endParaRPr>
          </a:p>
          <a:p>
            <a:r>
              <a:rPr lang="sv-SE" sz="2400" b="1" dirty="0" smtClean="0">
                <a:solidFill>
                  <a:srgbClr val="000090"/>
                </a:solidFill>
              </a:rPr>
              <a:t>From </a:t>
            </a:r>
            <a:r>
              <a:rPr lang="sv-SE" sz="2400" b="1" dirty="0" err="1" smtClean="0">
                <a:solidFill>
                  <a:srgbClr val="000090"/>
                </a:solidFill>
              </a:rPr>
              <a:t>conduits</a:t>
            </a:r>
            <a:endParaRPr lang="sv-SE" sz="4400" dirty="0" smtClean="0"/>
          </a:p>
          <a:p>
            <a:pPr marL="0" indent="0">
              <a:buFont typeface="Arial" panose="020B0604020202020204" pitchFamily="34" charset="0"/>
              <a:buNone/>
            </a:pPr>
            <a:endParaRPr lang="sv-SE" sz="4400" dirty="0" smtClean="0"/>
          </a:p>
          <a:p>
            <a:endParaRPr lang="sv-SE" sz="4400" dirty="0"/>
          </a:p>
        </p:txBody>
      </p:sp>
    </p:spTree>
    <p:extLst>
      <p:ext uri="{BB962C8B-B14F-4D97-AF65-F5344CB8AC3E}">
        <p14:creationId xmlns:p14="http://schemas.microsoft.com/office/powerpoint/2010/main" val="27180180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Gallery section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13</a:t>
            </a:fld>
            <a:endParaRPr lang="sv-SE">
              <a:solidFill>
                <a:prstClr val="black">
                  <a:tint val="75000"/>
                </a:prstClr>
              </a:solidFill>
              <a:latin typeface="Calibri"/>
            </a:endParaRPr>
          </a:p>
        </p:txBody>
      </p:sp>
      <p:pic>
        <p:nvPicPr>
          <p:cNvPr id="5" name="Picture 4" descr="Screen Shot 2016-09-12 at 16.14.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44" y="1549425"/>
            <a:ext cx="7719720" cy="5306988"/>
          </a:xfrm>
          <a:prstGeom prst="rect">
            <a:avLst/>
          </a:prstGeom>
        </p:spPr>
      </p:pic>
      <p:sp>
        <p:nvSpPr>
          <p:cNvPr id="6" name="Rectangle 5"/>
          <p:cNvSpPr/>
          <p:nvPr/>
        </p:nvSpPr>
        <p:spPr>
          <a:xfrm rot="20578769">
            <a:off x="191553" y="1828821"/>
            <a:ext cx="3774557" cy="769441"/>
          </a:xfrm>
          <a:prstGeom prst="rect">
            <a:avLst/>
          </a:prstGeom>
          <a:noFill/>
          <a:ln>
            <a:solidFill>
              <a:srgbClr val="FF6600"/>
            </a:solidFill>
          </a:ln>
        </p:spPr>
        <p:txBody>
          <a:bodyPr wrap="square" lIns="91440" tIns="45720" rIns="91440" bIns="45720">
            <a:spAutoFit/>
          </a:bodyPr>
          <a:lstStyle/>
          <a:p>
            <a:pPr algn="ctr"/>
            <a:r>
              <a:rPr lang="en-US" sz="4400" b="1" dirty="0" smtClean="0">
                <a:ln w="19050">
                  <a:solidFill>
                    <a:schemeClr val="tx2">
                      <a:lumMod val="40000"/>
                      <a:lumOff val="60000"/>
                    </a:schemeClr>
                  </a:solidFill>
                  <a:prstDash val="solid"/>
                </a:ln>
                <a:solidFill>
                  <a:schemeClr val="accent3">
                    <a:lumMod val="20000"/>
                    <a:lumOff val="80000"/>
                  </a:schemeClr>
                </a:solidFill>
                <a:effectLst>
                  <a:outerShdw blurRad="50000" dist="50800" dir="7500000" algn="tl">
                    <a:srgbClr val="000000">
                      <a:shade val="5000"/>
                      <a:alpha val="35000"/>
                    </a:srgbClr>
                  </a:outerShdw>
                </a:effectLst>
              </a:rPr>
              <a:t>Preliminary</a:t>
            </a:r>
            <a:endParaRPr lang="en-US" sz="4400" b="1" dirty="0">
              <a:ln w="19050">
                <a:solidFill>
                  <a:schemeClr val="tx2">
                    <a:lumMod val="40000"/>
                    <a:lumOff val="60000"/>
                  </a:schemeClr>
                </a:solidFill>
                <a:prstDash val="solid"/>
              </a:ln>
              <a:solidFill>
                <a:schemeClr val="accent3">
                  <a:lumMod val="20000"/>
                  <a:lumOff val="80000"/>
                </a:schemeClr>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07016713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638555"/>
            <a:ext cx="2133600" cy="365125"/>
          </a:xfrm>
        </p:spPr>
        <p:txBody>
          <a:bodyPr/>
          <a:lstStyle/>
          <a:p>
            <a:fld id="{551115BC-487E-4422-894C-CB7CD3E79223}" type="slidenum">
              <a:rPr lang="sv-SE" smtClean="0">
                <a:solidFill>
                  <a:prstClr val="black">
                    <a:tint val="75000"/>
                  </a:prstClr>
                </a:solidFill>
                <a:latin typeface="Calibri"/>
              </a:rPr>
              <a:pPr/>
              <a:t>14</a:t>
            </a:fld>
            <a:endParaRPr lang="sv-SE">
              <a:solidFill>
                <a:prstClr val="black">
                  <a:tint val="75000"/>
                </a:prstClr>
              </a:solidFill>
              <a:latin typeface="Calibri"/>
            </a:endParaRPr>
          </a:p>
        </p:txBody>
      </p:sp>
      <p:sp>
        <p:nvSpPr>
          <p:cNvPr id="5" name="Slide Number Placeholder 3"/>
          <p:cNvSpPr txBox="1">
            <a:spLocks/>
          </p:cNvSpPr>
          <p:nvPr/>
        </p:nvSpPr>
        <p:spPr>
          <a:xfrm>
            <a:off x="6553200" y="66385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1115BC-487E-4422-894C-CB7CD3E79223}" type="slidenum">
              <a:rPr lang="sv-SE" smtClean="0"/>
              <a:pPr/>
              <a:t>14</a:t>
            </a:fld>
            <a:endParaRPr lang="sv-SE"/>
          </a:p>
        </p:txBody>
      </p:sp>
      <p:grpSp>
        <p:nvGrpSpPr>
          <p:cNvPr id="6" name="Group 5"/>
          <p:cNvGrpSpPr/>
          <p:nvPr/>
        </p:nvGrpSpPr>
        <p:grpSpPr>
          <a:xfrm>
            <a:off x="2040423" y="2721616"/>
            <a:ext cx="5232183" cy="3640613"/>
            <a:chOff x="2040423" y="2439412"/>
            <a:chExt cx="5232183" cy="3640613"/>
          </a:xfrm>
        </p:grpSpPr>
        <p:sp>
          <p:nvSpPr>
            <p:cNvPr id="7" name="Rectangle 6"/>
            <p:cNvSpPr/>
            <p:nvPr/>
          </p:nvSpPr>
          <p:spPr>
            <a:xfrm>
              <a:off x="6855375" y="3239453"/>
              <a:ext cx="300697" cy="479886"/>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8" name="Rectangle 7"/>
            <p:cNvSpPr/>
            <p:nvPr/>
          </p:nvSpPr>
          <p:spPr>
            <a:xfrm>
              <a:off x="6023105" y="3719339"/>
              <a:ext cx="1119717" cy="635482"/>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9" name="Rectangle 8"/>
            <p:cNvSpPr/>
            <p:nvPr/>
          </p:nvSpPr>
          <p:spPr>
            <a:xfrm>
              <a:off x="2040423" y="3019778"/>
              <a:ext cx="1316356" cy="1335042"/>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82295" y="4701914"/>
              <a:ext cx="1310639" cy="1289212"/>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455068" y="2446635"/>
              <a:ext cx="348923" cy="754908"/>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12" name="Rectangle 11"/>
            <p:cNvSpPr/>
            <p:nvPr/>
          </p:nvSpPr>
          <p:spPr>
            <a:xfrm>
              <a:off x="6023105" y="2446635"/>
              <a:ext cx="424816" cy="754908"/>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13" name="TextBox 12"/>
            <p:cNvSpPr txBox="1"/>
            <p:nvPr/>
          </p:nvSpPr>
          <p:spPr>
            <a:xfrm>
              <a:off x="6143136" y="5584614"/>
              <a:ext cx="856615" cy="369332"/>
            </a:xfrm>
            <a:prstGeom prst="rect">
              <a:avLst/>
            </a:prstGeom>
            <a:noFill/>
          </p:spPr>
          <p:txBody>
            <a:bodyPr wrap="square" rtlCol="0">
              <a:spAutoFit/>
            </a:bodyPr>
            <a:lstStyle/>
            <a:p>
              <a:r>
                <a:rPr lang="en-US" dirty="0" smtClean="0"/>
                <a:t>SPARE</a:t>
              </a:r>
              <a:endParaRPr lang="en-US" dirty="0"/>
            </a:p>
          </p:txBody>
        </p:sp>
        <p:sp>
          <p:nvSpPr>
            <p:cNvPr id="14" name="TextBox 13"/>
            <p:cNvSpPr txBox="1"/>
            <p:nvPr/>
          </p:nvSpPr>
          <p:spPr>
            <a:xfrm>
              <a:off x="2269392" y="3592930"/>
              <a:ext cx="856615" cy="369332"/>
            </a:xfrm>
            <a:prstGeom prst="rect">
              <a:avLst/>
            </a:prstGeom>
            <a:noFill/>
          </p:spPr>
          <p:txBody>
            <a:bodyPr wrap="square" rtlCol="0">
              <a:spAutoFit/>
            </a:bodyPr>
            <a:lstStyle/>
            <a:p>
              <a:r>
                <a:rPr lang="en-US" dirty="0" smtClean="0"/>
                <a:t>NSS-CT</a:t>
              </a:r>
              <a:endParaRPr lang="en-US" dirty="0"/>
            </a:p>
          </p:txBody>
        </p:sp>
        <p:sp>
          <p:nvSpPr>
            <p:cNvPr id="15" name="TextBox 14"/>
            <p:cNvSpPr txBox="1"/>
            <p:nvPr/>
          </p:nvSpPr>
          <p:spPr>
            <a:xfrm>
              <a:off x="2064959" y="4363360"/>
              <a:ext cx="1320800" cy="338554"/>
            </a:xfrm>
            <a:prstGeom prst="rect">
              <a:avLst/>
            </a:prstGeom>
            <a:noFill/>
            <a:ln>
              <a:solidFill>
                <a:schemeClr val="tx1"/>
              </a:solidFill>
            </a:ln>
          </p:spPr>
          <p:txBody>
            <a:bodyPr wrap="square" rtlCol="0">
              <a:spAutoFit/>
            </a:bodyPr>
            <a:lstStyle/>
            <a:p>
              <a:r>
                <a:rPr lang="en-US" sz="1600" dirty="0" smtClean="0"/>
                <a:t>ICS/DMSC-CT</a:t>
              </a:r>
              <a:endParaRPr lang="en-US" sz="1600" dirty="0"/>
            </a:p>
          </p:txBody>
        </p:sp>
        <p:sp>
          <p:nvSpPr>
            <p:cNvPr id="16" name="TextBox 15"/>
            <p:cNvSpPr txBox="1"/>
            <p:nvPr/>
          </p:nvSpPr>
          <p:spPr>
            <a:xfrm>
              <a:off x="2319150" y="5115322"/>
              <a:ext cx="856615" cy="369332"/>
            </a:xfrm>
            <a:prstGeom prst="rect">
              <a:avLst/>
            </a:prstGeom>
            <a:noFill/>
          </p:spPr>
          <p:txBody>
            <a:bodyPr wrap="square" rtlCol="0">
              <a:spAutoFit/>
            </a:bodyPr>
            <a:lstStyle/>
            <a:p>
              <a:r>
                <a:rPr lang="en-US" dirty="0" smtClean="0"/>
                <a:t>SPARE</a:t>
              </a:r>
              <a:endParaRPr lang="en-US" dirty="0"/>
            </a:p>
          </p:txBody>
        </p:sp>
        <p:sp>
          <p:nvSpPr>
            <p:cNvPr id="17" name="TextBox 16"/>
            <p:cNvSpPr txBox="1"/>
            <p:nvPr/>
          </p:nvSpPr>
          <p:spPr>
            <a:xfrm>
              <a:off x="6816861" y="2600085"/>
              <a:ext cx="455745" cy="430887"/>
            </a:xfrm>
            <a:prstGeom prst="rect">
              <a:avLst/>
            </a:prstGeom>
            <a:noFill/>
          </p:spPr>
          <p:txBody>
            <a:bodyPr wrap="square" rtlCol="0">
              <a:spAutoFit/>
            </a:bodyPr>
            <a:lstStyle/>
            <a:p>
              <a:r>
                <a:rPr lang="en-US" sz="1100" dirty="0" smtClean="0"/>
                <a:t>SPR-D03</a:t>
              </a:r>
              <a:endParaRPr lang="en-US" sz="1100" dirty="0"/>
            </a:p>
          </p:txBody>
        </p:sp>
        <p:sp>
          <p:nvSpPr>
            <p:cNvPr id="18" name="TextBox 17"/>
            <p:cNvSpPr txBox="1"/>
            <p:nvPr/>
          </p:nvSpPr>
          <p:spPr>
            <a:xfrm>
              <a:off x="5978021" y="2439412"/>
              <a:ext cx="701040" cy="369332"/>
            </a:xfrm>
            <a:prstGeom prst="rect">
              <a:avLst/>
            </a:prstGeom>
            <a:noFill/>
          </p:spPr>
          <p:txBody>
            <a:bodyPr wrap="square" rtlCol="0">
              <a:spAutoFit/>
            </a:bodyPr>
            <a:lstStyle/>
            <a:p>
              <a:endParaRPr lang="en-US" dirty="0"/>
            </a:p>
          </p:txBody>
        </p:sp>
        <p:sp>
          <p:nvSpPr>
            <p:cNvPr id="19" name="Rectangle 18"/>
            <p:cNvSpPr/>
            <p:nvPr/>
          </p:nvSpPr>
          <p:spPr>
            <a:xfrm>
              <a:off x="6023105" y="3233742"/>
              <a:ext cx="258839" cy="485597"/>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20" name="TextBox 19"/>
            <p:cNvSpPr txBox="1"/>
            <p:nvPr/>
          </p:nvSpPr>
          <p:spPr>
            <a:xfrm rot="16200000">
              <a:off x="5947214" y="3353831"/>
              <a:ext cx="454018" cy="276999"/>
            </a:xfrm>
            <a:prstGeom prst="rect">
              <a:avLst/>
            </a:prstGeom>
            <a:noFill/>
          </p:spPr>
          <p:txBody>
            <a:bodyPr wrap="square" rtlCol="0">
              <a:spAutoFit/>
            </a:bodyPr>
            <a:lstStyle/>
            <a:p>
              <a:r>
                <a:rPr lang="en-US" sz="1200" dirty="0"/>
                <a:t>N2G</a:t>
              </a:r>
              <a:endParaRPr lang="en-US" sz="1100" dirty="0"/>
            </a:p>
          </p:txBody>
        </p:sp>
        <p:sp>
          <p:nvSpPr>
            <p:cNvPr id="21" name="Rectangle 20"/>
            <p:cNvSpPr/>
            <p:nvPr/>
          </p:nvSpPr>
          <p:spPr>
            <a:xfrm>
              <a:off x="6591210" y="3233742"/>
              <a:ext cx="264165" cy="485596"/>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22" name="Rectangle 21"/>
            <p:cNvSpPr/>
            <p:nvPr/>
          </p:nvSpPr>
          <p:spPr>
            <a:xfrm>
              <a:off x="6281944" y="3233742"/>
              <a:ext cx="309267" cy="485596"/>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23" name="Rectangle 22"/>
            <p:cNvSpPr/>
            <p:nvPr/>
          </p:nvSpPr>
          <p:spPr>
            <a:xfrm>
              <a:off x="6024009" y="5484654"/>
              <a:ext cx="1119717" cy="506471"/>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24" name="Rectangle 23"/>
            <p:cNvSpPr/>
            <p:nvPr/>
          </p:nvSpPr>
          <p:spPr>
            <a:xfrm>
              <a:off x="3748536" y="3019778"/>
              <a:ext cx="1699260" cy="3060247"/>
            </a:xfrm>
            <a:prstGeom prst="rect">
              <a:avLst/>
            </a:prstGeom>
            <a:solidFill>
              <a:schemeClr val="accent2">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25" name="TextBox 24"/>
            <p:cNvSpPr txBox="1"/>
            <p:nvPr/>
          </p:nvSpPr>
          <p:spPr>
            <a:xfrm>
              <a:off x="3885696" y="3659406"/>
              <a:ext cx="1460500" cy="923330"/>
            </a:xfrm>
            <a:prstGeom prst="rect">
              <a:avLst/>
            </a:prstGeom>
            <a:noFill/>
          </p:spPr>
          <p:txBody>
            <a:bodyPr wrap="square" rtlCol="0">
              <a:spAutoFit/>
            </a:bodyPr>
            <a:lstStyle/>
            <a:p>
              <a:r>
                <a:rPr lang="en-US" dirty="0" smtClean="0"/>
                <a:t>Maintenance access way</a:t>
              </a:r>
            </a:p>
            <a:p>
              <a:r>
                <a:rPr lang="en-US" dirty="0" smtClean="0"/>
                <a:t>2100x1200</a:t>
              </a:r>
              <a:endParaRPr lang="en-US" dirty="0"/>
            </a:p>
          </p:txBody>
        </p:sp>
      </p:grpSp>
      <p:sp>
        <p:nvSpPr>
          <p:cNvPr id="26" name="Rectangle 25"/>
          <p:cNvSpPr/>
          <p:nvPr/>
        </p:nvSpPr>
        <p:spPr>
          <a:xfrm>
            <a:off x="7156072" y="2633368"/>
            <a:ext cx="288552" cy="3991912"/>
          </a:xfrm>
          <a:prstGeom prst="rect">
            <a:avLst/>
          </a:prstGeom>
          <a:solidFill>
            <a:schemeClr val="accent1">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p:cNvSpPr/>
          <p:nvPr/>
        </p:nvSpPr>
        <p:spPr>
          <a:xfrm>
            <a:off x="1747892" y="2646643"/>
            <a:ext cx="300419" cy="3991912"/>
          </a:xfrm>
          <a:prstGeom prst="rect">
            <a:avLst/>
          </a:prstGeom>
          <a:solidFill>
            <a:schemeClr val="accent1">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Rectangle 27"/>
          <p:cNvSpPr/>
          <p:nvPr/>
        </p:nvSpPr>
        <p:spPr>
          <a:xfrm>
            <a:off x="1747892" y="6346453"/>
            <a:ext cx="5637894" cy="292101"/>
          </a:xfrm>
          <a:prstGeom prst="rect">
            <a:avLst/>
          </a:prstGeom>
          <a:solidFill>
            <a:schemeClr val="accent1">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ectangle 28"/>
          <p:cNvSpPr/>
          <p:nvPr/>
        </p:nvSpPr>
        <p:spPr>
          <a:xfrm>
            <a:off x="1297263" y="1838272"/>
            <a:ext cx="7264675" cy="639399"/>
          </a:xfrm>
          <a:prstGeom prst="rect">
            <a:avLst/>
          </a:prstGeom>
          <a:solidFill>
            <a:schemeClr val="accent1">
              <a:lumMod val="60000"/>
              <a:lumOff val="4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ectangle 29"/>
          <p:cNvSpPr/>
          <p:nvPr/>
        </p:nvSpPr>
        <p:spPr>
          <a:xfrm>
            <a:off x="1084867" y="2477672"/>
            <a:ext cx="972611" cy="168970"/>
          </a:xfrm>
          <a:prstGeom prst="rect">
            <a:avLst/>
          </a:prstGeom>
          <a:solidFill>
            <a:schemeClr val="accent6">
              <a:lumMod val="20000"/>
              <a:lumOff val="80000"/>
            </a:schemeClr>
          </a:solidFill>
          <a:ln>
            <a:solidFill>
              <a:schemeClr val="accent6">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Rectangle 30"/>
          <p:cNvSpPr/>
          <p:nvPr/>
        </p:nvSpPr>
        <p:spPr>
          <a:xfrm>
            <a:off x="7156072" y="2477672"/>
            <a:ext cx="972611" cy="168970"/>
          </a:xfrm>
          <a:prstGeom prst="rect">
            <a:avLst/>
          </a:prstGeom>
          <a:solidFill>
            <a:schemeClr val="accent6">
              <a:lumMod val="20000"/>
              <a:lumOff val="80000"/>
            </a:schemeClr>
          </a:solidFill>
          <a:ln>
            <a:solidFill>
              <a:schemeClr val="accent6">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ectangle 31"/>
          <p:cNvSpPr/>
          <p:nvPr/>
        </p:nvSpPr>
        <p:spPr>
          <a:xfrm>
            <a:off x="2200711" y="2477672"/>
            <a:ext cx="933184" cy="808534"/>
          </a:xfrm>
          <a:prstGeom prst="rect">
            <a:avLst/>
          </a:prstGeom>
          <a:solidFill>
            <a:schemeClr val="bg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rgbClr val="000000"/>
                </a:solidFill>
              </a:rPr>
              <a:t>FHV</a:t>
            </a:r>
            <a:endParaRPr lang="en-US" dirty="0">
              <a:solidFill>
                <a:srgbClr val="000000"/>
              </a:solidFill>
            </a:endParaRPr>
          </a:p>
        </p:txBody>
      </p:sp>
      <p:grpSp>
        <p:nvGrpSpPr>
          <p:cNvPr id="33" name="Group 32"/>
          <p:cNvGrpSpPr/>
          <p:nvPr/>
        </p:nvGrpSpPr>
        <p:grpSpPr>
          <a:xfrm>
            <a:off x="2049949" y="1354872"/>
            <a:ext cx="5102399" cy="345548"/>
            <a:chOff x="1936496" y="-671087"/>
            <a:chExt cx="5102399" cy="502232"/>
          </a:xfrm>
        </p:grpSpPr>
        <p:cxnSp>
          <p:nvCxnSpPr>
            <p:cNvPr id="34" name="Straight Arrow Connector 33"/>
            <p:cNvCxnSpPr/>
            <p:nvPr/>
          </p:nvCxnSpPr>
          <p:spPr>
            <a:xfrm flipV="1">
              <a:off x="1936496" y="-168856"/>
              <a:ext cx="5102399" cy="1"/>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35" name="TextBox 34"/>
            <p:cNvSpPr txBox="1"/>
            <p:nvPr/>
          </p:nvSpPr>
          <p:spPr>
            <a:xfrm>
              <a:off x="4260295" y="-671087"/>
              <a:ext cx="584554" cy="369331"/>
            </a:xfrm>
            <a:prstGeom prst="rect">
              <a:avLst/>
            </a:prstGeom>
            <a:noFill/>
          </p:spPr>
          <p:txBody>
            <a:bodyPr wrap="none" rtlCol="0">
              <a:spAutoFit/>
            </a:bodyPr>
            <a:lstStyle/>
            <a:p>
              <a:r>
                <a:rPr lang="en-US" dirty="0" smtClean="0"/>
                <a:t>3000</a:t>
              </a:r>
              <a:endParaRPr lang="en-US" dirty="0"/>
            </a:p>
          </p:txBody>
        </p:sp>
      </p:grpSp>
      <p:grpSp>
        <p:nvGrpSpPr>
          <p:cNvPr id="36" name="Group 35"/>
          <p:cNvGrpSpPr/>
          <p:nvPr/>
        </p:nvGrpSpPr>
        <p:grpSpPr>
          <a:xfrm>
            <a:off x="2100502" y="1988363"/>
            <a:ext cx="1033393" cy="369332"/>
            <a:chOff x="2100502" y="1415601"/>
            <a:chExt cx="1033393" cy="369332"/>
          </a:xfrm>
        </p:grpSpPr>
        <p:cxnSp>
          <p:nvCxnSpPr>
            <p:cNvPr id="37" name="Straight Arrow Connector 36"/>
            <p:cNvCxnSpPr/>
            <p:nvPr/>
          </p:nvCxnSpPr>
          <p:spPr>
            <a:xfrm>
              <a:off x="2100502" y="1753416"/>
              <a:ext cx="1033393" cy="13655"/>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38" name="TextBox 37"/>
            <p:cNvSpPr txBox="1"/>
            <p:nvPr/>
          </p:nvSpPr>
          <p:spPr>
            <a:xfrm>
              <a:off x="2378540" y="1415601"/>
              <a:ext cx="535648" cy="369332"/>
            </a:xfrm>
            <a:prstGeom prst="rect">
              <a:avLst/>
            </a:prstGeom>
            <a:noFill/>
          </p:spPr>
          <p:txBody>
            <a:bodyPr wrap="none" rtlCol="0">
              <a:spAutoFit/>
            </a:bodyPr>
            <a:lstStyle/>
            <a:p>
              <a:r>
                <a:rPr lang="en-US" dirty="0" smtClean="0"/>
                <a:t>500</a:t>
              </a:r>
              <a:endParaRPr lang="en-US" dirty="0"/>
            </a:p>
          </p:txBody>
        </p:sp>
      </p:grpSp>
      <p:sp>
        <p:nvSpPr>
          <p:cNvPr id="39" name="TextBox 38"/>
          <p:cNvSpPr txBox="1"/>
          <p:nvPr/>
        </p:nvSpPr>
        <p:spPr>
          <a:xfrm rot="16200000">
            <a:off x="3960457" y="4259187"/>
            <a:ext cx="3688956" cy="307777"/>
          </a:xfrm>
          <a:prstGeom prst="rect">
            <a:avLst/>
          </a:prstGeom>
          <a:noFill/>
        </p:spPr>
        <p:txBody>
          <a:bodyPr wrap="none" rtlCol="0">
            <a:spAutoFit/>
          </a:bodyPr>
          <a:lstStyle/>
          <a:p>
            <a:r>
              <a:rPr lang="en-US" sz="1400" dirty="0" smtClean="0"/>
              <a:t>AREA FOR LOCAL GROUPS OF NSS CONNECTION</a:t>
            </a:r>
            <a:endParaRPr lang="en-US" sz="1400" dirty="0"/>
          </a:p>
        </p:txBody>
      </p:sp>
      <p:sp>
        <p:nvSpPr>
          <p:cNvPr id="40" name="Rectangle 39"/>
          <p:cNvSpPr/>
          <p:nvPr/>
        </p:nvSpPr>
        <p:spPr>
          <a:xfrm>
            <a:off x="6024629" y="5331991"/>
            <a:ext cx="1118193" cy="434867"/>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41" name="Rectangle 40"/>
          <p:cNvSpPr/>
          <p:nvPr/>
        </p:nvSpPr>
        <p:spPr>
          <a:xfrm>
            <a:off x="6807289" y="2728840"/>
            <a:ext cx="348783" cy="754908"/>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p>
          <a:p>
            <a:pPr algn="ctr"/>
            <a:endParaRPr lang="en-US" sz="1400" dirty="0" smtClean="0"/>
          </a:p>
          <a:p>
            <a:pPr algn="ctr"/>
            <a:endParaRPr lang="en-US" sz="1400" dirty="0"/>
          </a:p>
        </p:txBody>
      </p:sp>
      <p:sp>
        <p:nvSpPr>
          <p:cNvPr id="42" name="TextBox 41"/>
          <p:cNvSpPr txBox="1"/>
          <p:nvPr/>
        </p:nvSpPr>
        <p:spPr>
          <a:xfrm>
            <a:off x="6000224" y="2924313"/>
            <a:ext cx="394008" cy="307777"/>
          </a:xfrm>
          <a:prstGeom prst="rect">
            <a:avLst/>
          </a:prstGeom>
          <a:noFill/>
        </p:spPr>
        <p:txBody>
          <a:bodyPr wrap="none" rtlCol="0">
            <a:spAutoFit/>
          </a:bodyPr>
          <a:lstStyle/>
          <a:p>
            <a:r>
              <a:rPr lang="en-US" sz="1400" dirty="0" smtClean="0"/>
              <a:t>HR</a:t>
            </a:r>
            <a:endParaRPr lang="en-US" sz="1400" dirty="0"/>
          </a:p>
        </p:txBody>
      </p:sp>
      <p:sp>
        <p:nvSpPr>
          <p:cNvPr id="43" name="TextBox 42"/>
          <p:cNvSpPr txBox="1"/>
          <p:nvPr/>
        </p:nvSpPr>
        <p:spPr>
          <a:xfrm>
            <a:off x="6412655" y="2931752"/>
            <a:ext cx="453970" cy="276999"/>
          </a:xfrm>
          <a:prstGeom prst="rect">
            <a:avLst/>
          </a:prstGeom>
          <a:noFill/>
        </p:spPr>
        <p:txBody>
          <a:bodyPr wrap="none" rtlCol="0">
            <a:spAutoFit/>
          </a:bodyPr>
          <a:lstStyle/>
          <a:p>
            <a:r>
              <a:rPr lang="en-US" sz="1200" dirty="0" smtClean="0"/>
              <a:t>HRR</a:t>
            </a:r>
            <a:endParaRPr lang="en-US" sz="1200" dirty="0"/>
          </a:p>
        </p:txBody>
      </p:sp>
      <p:sp>
        <p:nvSpPr>
          <p:cNvPr id="44" name="TextBox 43"/>
          <p:cNvSpPr txBox="1"/>
          <p:nvPr/>
        </p:nvSpPr>
        <p:spPr>
          <a:xfrm rot="16200000">
            <a:off x="6244549" y="3585064"/>
            <a:ext cx="422525" cy="307777"/>
          </a:xfrm>
          <a:prstGeom prst="rect">
            <a:avLst/>
          </a:prstGeom>
          <a:noFill/>
        </p:spPr>
        <p:txBody>
          <a:bodyPr wrap="square" rtlCol="0">
            <a:spAutoFit/>
          </a:bodyPr>
          <a:lstStyle/>
          <a:p>
            <a:r>
              <a:rPr lang="en-US" sz="1400" dirty="0" smtClean="0"/>
              <a:t>IAR</a:t>
            </a:r>
            <a:endParaRPr lang="en-US" sz="1200" dirty="0"/>
          </a:p>
        </p:txBody>
      </p:sp>
      <p:sp>
        <p:nvSpPr>
          <p:cNvPr id="45" name="TextBox 44"/>
          <p:cNvSpPr txBox="1"/>
          <p:nvPr/>
        </p:nvSpPr>
        <p:spPr>
          <a:xfrm rot="16200000" flipH="1">
            <a:off x="6499095" y="3619347"/>
            <a:ext cx="443326" cy="261610"/>
          </a:xfrm>
          <a:prstGeom prst="rect">
            <a:avLst/>
          </a:prstGeom>
          <a:noFill/>
        </p:spPr>
        <p:txBody>
          <a:bodyPr wrap="square" rtlCol="0">
            <a:spAutoFit/>
          </a:bodyPr>
          <a:lstStyle/>
          <a:p>
            <a:r>
              <a:rPr lang="en-US" sz="1100" dirty="0" smtClean="0"/>
              <a:t>DIW</a:t>
            </a:r>
            <a:endParaRPr lang="en-US" sz="1050" dirty="0"/>
          </a:p>
        </p:txBody>
      </p:sp>
      <p:sp>
        <p:nvSpPr>
          <p:cNvPr id="46" name="TextBox 45"/>
          <p:cNvSpPr txBox="1"/>
          <p:nvPr/>
        </p:nvSpPr>
        <p:spPr>
          <a:xfrm rot="16200000">
            <a:off x="6780400" y="3651570"/>
            <a:ext cx="462006" cy="253916"/>
          </a:xfrm>
          <a:prstGeom prst="rect">
            <a:avLst/>
          </a:prstGeom>
          <a:noFill/>
        </p:spPr>
        <p:txBody>
          <a:bodyPr wrap="square" rtlCol="0">
            <a:spAutoFit/>
          </a:bodyPr>
          <a:lstStyle/>
          <a:p>
            <a:r>
              <a:rPr lang="en-US" sz="1050" dirty="0" smtClean="0"/>
              <a:t>ORW</a:t>
            </a:r>
            <a:endParaRPr lang="en-US" sz="1000" dirty="0"/>
          </a:p>
        </p:txBody>
      </p:sp>
      <p:sp>
        <p:nvSpPr>
          <p:cNvPr id="47" name="Rectangle 46"/>
          <p:cNvSpPr/>
          <p:nvPr/>
        </p:nvSpPr>
        <p:spPr>
          <a:xfrm>
            <a:off x="6032631" y="4645564"/>
            <a:ext cx="1119717" cy="678539"/>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48" name="TextBox 47"/>
          <p:cNvSpPr txBox="1"/>
          <p:nvPr/>
        </p:nvSpPr>
        <p:spPr>
          <a:xfrm>
            <a:off x="6271348" y="4799452"/>
            <a:ext cx="620683" cy="369332"/>
          </a:xfrm>
          <a:prstGeom prst="rect">
            <a:avLst/>
          </a:prstGeom>
          <a:noFill/>
        </p:spPr>
        <p:txBody>
          <a:bodyPr wrap="none" rtlCol="0">
            <a:spAutoFit/>
          </a:bodyPr>
          <a:lstStyle/>
          <a:p>
            <a:r>
              <a:rPr lang="en-US" dirty="0" smtClean="0"/>
              <a:t>CWL</a:t>
            </a:r>
            <a:endParaRPr lang="en-US" dirty="0"/>
          </a:p>
        </p:txBody>
      </p:sp>
      <p:sp>
        <p:nvSpPr>
          <p:cNvPr id="49" name="TextBox 48"/>
          <p:cNvSpPr txBox="1"/>
          <p:nvPr/>
        </p:nvSpPr>
        <p:spPr>
          <a:xfrm>
            <a:off x="6201896" y="5363545"/>
            <a:ext cx="723275" cy="369332"/>
          </a:xfrm>
          <a:prstGeom prst="rect">
            <a:avLst/>
          </a:prstGeom>
          <a:noFill/>
        </p:spPr>
        <p:txBody>
          <a:bodyPr wrap="none" rtlCol="0">
            <a:spAutoFit/>
          </a:bodyPr>
          <a:lstStyle/>
          <a:p>
            <a:r>
              <a:rPr lang="en-US" dirty="0" smtClean="0"/>
              <a:t>CF-CT</a:t>
            </a:r>
            <a:endParaRPr lang="en-US" dirty="0"/>
          </a:p>
        </p:txBody>
      </p:sp>
      <p:sp>
        <p:nvSpPr>
          <p:cNvPr id="50" name="TextBox 49"/>
          <p:cNvSpPr txBox="1"/>
          <p:nvPr/>
        </p:nvSpPr>
        <p:spPr>
          <a:xfrm>
            <a:off x="6253192" y="4155121"/>
            <a:ext cx="569387" cy="369332"/>
          </a:xfrm>
          <a:prstGeom prst="rect">
            <a:avLst/>
          </a:prstGeom>
          <a:noFill/>
        </p:spPr>
        <p:txBody>
          <a:bodyPr wrap="none" rtlCol="0">
            <a:spAutoFit/>
          </a:bodyPr>
          <a:lstStyle/>
          <a:p>
            <a:r>
              <a:rPr lang="en-US" dirty="0" smtClean="0"/>
              <a:t>DHL</a:t>
            </a:r>
            <a:endParaRPr lang="en-US" dirty="0"/>
          </a:p>
        </p:txBody>
      </p:sp>
      <p:cxnSp>
        <p:nvCxnSpPr>
          <p:cNvPr id="51" name="Straight Arrow Connector 50"/>
          <p:cNvCxnSpPr/>
          <p:nvPr/>
        </p:nvCxnSpPr>
        <p:spPr>
          <a:xfrm>
            <a:off x="5988501" y="6748192"/>
            <a:ext cx="1224648" cy="13655"/>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52" name="TextBox 51"/>
          <p:cNvSpPr txBox="1"/>
          <p:nvPr/>
        </p:nvSpPr>
        <p:spPr>
          <a:xfrm>
            <a:off x="6286106" y="6432385"/>
            <a:ext cx="535648" cy="369332"/>
          </a:xfrm>
          <a:prstGeom prst="rect">
            <a:avLst/>
          </a:prstGeom>
          <a:noFill/>
        </p:spPr>
        <p:txBody>
          <a:bodyPr wrap="none" rtlCol="0">
            <a:spAutoFit/>
          </a:bodyPr>
          <a:lstStyle/>
          <a:p>
            <a:r>
              <a:rPr lang="en-US" dirty="0" smtClean="0"/>
              <a:t>800</a:t>
            </a:r>
            <a:endParaRPr lang="en-US" dirty="0"/>
          </a:p>
        </p:txBody>
      </p:sp>
      <p:sp>
        <p:nvSpPr>
          <p:cNvPr id="53" name="Rectangle 52"/>
          <p:cNvSpPr/>
          <p:nvPr/>
        </p:nvSpPr>
        <p:spPr>
          <a:xfrm>
            <a:off x="4160541" y="1853202"/>
            <a:ext cx="1185655" cy="624469"/>
          </a:xfrm>
          <a:prstGeom prst="rect">
            <a:avLst/>
          </a:prstGeom>
          <a:noFill/>
          <a:ln w="38100" cmpd="sng">
            <a:solidFill>
              <a:schemeClr val="tx2">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4" name="TextBox 53"/>
          <p:cNvSpPr txBox="1"/>
          <p:nvPr/>
        </p:nvSpPr>
        <p:spPr>
          <a:xfrm>
            <a:off x="3942257" y="1853202"/>
            <a:ext cx="1605793" cy="523220"/>
          </a:xfrm>
          <a:prstGeom prst="rect">
            <a:avLst/>
          </a:prstGeom>
          <a:noFill/>
        </p:spPr>
        <p:txBody>
          <a:bodyPr wrap="square" rtlCol="0">
            <a:spAutoFit/>
          </a:bodyPr>
          <a:lstStyle/>
          <a:p>
            <a:pPr algn="ctr"/>
            <a:r>
              <a:rPr lang="en-US" sz="1400" dirty="0" smtClean="0"/>
              <a:t>AREA FOR PENETRATION</a:t>
            </a:r>
            <a:endParaRPr lang="en-US" sz="1400" dirty="0"/>
          </a:p>
        </p:txBody>
      </p:sp>
      <p:sp>
        <p:nvSpPr>
          <p:cNvPr id="55" name="TextBox 54"/>
          <p:cNvSpPr txBox="1"/>
          <p:nvPr/>
        </p:nvSpPr>
        <p:spPr>
          <a:xfrm>
            <a:off x="2515235" y="6440614"/>
            <a:ext cx="535648" cy="369332"/>
          </a:xfrm>
          <a:prstGeom prst="rect">
            <a:avLst/>
          </a:prstGeom>
          <a:noFill/>
        </p:spPr>
        <p:txBody>
          <a:bodyPr wrap="none" rtlCol="0">
            <a:spAutoFit/>
          </a:bodyPr>
          <a:lstStyle/>
          <a:p>
            <a:r>
              <a:rPr lang="en-US" dirty="0" smtClean="0"/>
              <a:t>900</a:t>
            </a:r>
            <a:endParaRPr lang="en-US" dirty="0"/>
          </a:p>
        </p:txBody>
      </p:sp>
      <p:cxnSp>
        <p:nvCxnSpPr>
          <p:cNvPr id="56" name="Straight Arrow Connector 55"/>
          <p:cNvCxnSpPr/>
          <p:nvPr/>
        </p:nvCxnSpPr>
        <p:spPr>
          <a:xfrm>
            <a:off x="2074666" y="6761847"/>
            <a:ext cx="1343344" cy="13655"/>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grpSp>
        <p:nvGrpSpPr>
          <p:cNvPr id="57" name="Group 56"/>
          <p:cNvGrpSpPr/>
          <p:nvPr/>
        </p:nvGrpSpPr>
        <p:grpSpPr>
          <a:xfrm>
            <a:off x="333314" y="2357695"/>
            <a:ext cx="476232" cy="4004534"/>
            <a:chOff x="333314" y="2075491"/>
            <a:chExt cx="476232" cy="4004534"/>
          </a:xfrm>
        </p:grpSpPr>
        <p:cxnSp>
          <p:nvCxnSpPr>
            <p:cNvPr id="58" name="Straight Arrow Connector 57"/>
            <p:cNvCxnSpPr/>
            <p:nvPr/>
          </p:nvCxnSpPr>
          <p:spPr>
            <a:xfrm rot="16200000">
              <a:off x="-1192721" y="4077758"/>
              <a:ext cx="4004534"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59" name="TextBox 58"/>
            <p:cNvSpPr txBox="1"/>
            <p:nvPr/>
          </p:nvSpPr>
          <p:spPr>
            <a:xfrm rot="16200000">
              <a:off x="191658" y="4028291"/>
              <a:ext cx="652643" cy="369332"/>
            </a:xfrm>
            <a:prstGeom prst="rect">
              <a:avLst/>
            </a:prstGeom>
            <a:noFill/>
          </p:spPr>
          <p:txBody>
            <a:bodyPr wrap="none" rtlCol="0">
              <a:spAutoFit/>
            </a:bodyPr>
            <a:lstStyle/>
            <a:p>
              <a:r>
                <a:rPr lang="en-US" dirty="0" smtClean="0"/>
                <a:t>2600</a:t>
              </a:r>
              <a:endParaRPr lang="en-US" dirty="0"/>
            </a:p>
          </p:txBody>
        </p:sp>
      </p:grpSp>
      <p:sp>
        <p:nvSpPr>
          <p:cNvPr id="62" name="Title 1"/>
          <p:cNvSpPr>
            <a:spLocks noGrp="1"/>
          </p:cNvSpPr>
          <p:nvPr>
            <p:ph type="title"/>
          </p:nvPr>
        </p:nvSpPr>
        <p:spPr>
          <a:xfrm>
            <a:off x="457200" y="274638"/>
            <a:ext cx="7139136" cy="1143000"/>
          </a:xfrm>
        </p:spPr>
        <p:txBody>
          <a:bodyPr/>
          <a:lstStyle/>
          <a:p>
            <a:r>
              <a:rPr lang="en-US" dirty="0" smtClean="0"/>
              <a:t>Gallery distribution</a:t>
            </a:r>
            <a:endParaRPr lang="en-US" dirty="0"/>
          </a:p>
        </p:txBody>
      </p:sp>
    </p:spTree>
    <p:extLst>
      <p:ext uri="{BB962C8B-B14F-4D97-AF65-F5344CB8AC3E}">
        <p14:creationId xmlns:p14="http://schemas.microsoft.com/office/powerpoint/2010/main" val="41733126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Conduits detail location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15</a:t>
            </a:fld>
            <a:endParaRPr lang="sv-SE">
              <a:solidFill>
                <a:prstClr val="black">
                  <a:tint val="75000"/>
                </a:prstClr>
              </a:solidFill>
              <a:latin typeface="Calibri"/>
            </a:endParaRPr>
          </a:p>
        </p:txBody>
      </p:sp>
      <p:pic>
        <p:nvPicPr>
          <p:cNvPr id="6" name="Picture 5" descr="Screen Shot 2016-09-12 at 16.39.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28763"/>
            <a:ext cx="8527516" cy="5045670"/>
          </a:xfrm>
          <a:prstGeom prst="rect">
            <a:avLst/>
          </a:prstGeom>
        </p:spPr>
      </p:pic>
    </p:spTree>
    <p:extLst>
      <p:ext uri="{BB962C8B-B14F-4D97-AF65-F5344CB8AC3E}">
        <p14:creationId xmlns:p14="http://schemas.microsoft.com/office/powerpoint/2010/main" val="9580618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Nitrogen</a:t>
            </a:r>
            <a:r>
              <a:rPr lang="sv-SE" dirty="0"/>
              <a:t>/</a:t>
            </a:r>
            <a:r>
              <a:rPr lang="sv-SE" dirty="0" err="1"/>
              <a:t>Deionized</a:t>
            </a:r>
            <a:r>
              <a:rPr lang="sv-SE" dirty="0"/>
              <a:t> </a:t>
            </a:r>
            <a:r>
              <a:rPr lang="sv-SE" dirty="0" err="1"/>
              <a:t>water</a:t>
            </a:r>
            <a:r>
              <a:rPr lang="sv-SE" dirty="0"/>
              <a:t>/</a:t>
            </a:r>
            <a:r>
              <a:rPr lang="sv-SE" dirty="0" err="1"/>
              <a:t>Compressed</a:t>
            </a:r>
            <a:r>
              <a:rPr lang="sv-SE" dirty="0"/>
              <a:t> Air/LAN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16</a:t>
            </a:fld>
            <a:endParaRPr lang="sv-SE">
              <a:solidFill>
                <a:prstClr val="black">
                  <a:tint val="75000"/>
                </a:prstClr>
              </a:solidFill>
              <a:latin typeface="Calibri"/>
            </a:endParaRPr>
          </a:p>
        </p:txBody>
      </p:sp>
      <p:sp>
        <p:nvSpPr>
          <p:cNvPr id="45" name="Content Placeholder 2"/>
          <p:cNvSpPr txBox="1">
            <a:spLocks/>
          </p:cNvSpPr>
          <p:nvPr/>
        </p:nvSpPr>
        <p:spPr>
          <a:xfrm>
            <a:off x="5537447" y="1458461"/>
            <a:ext cx="3364583" cy="19283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sz="1600" dirty="0" smtClean="0">
                <a:solidFill>
                  <a:schemeClr val="accent6">
                    <a:lumMod val="75000"/>
                  </a:schemeClr>
                </a:solidFill>
              </a:rPr>
              <a:t>Nitrogen gas (10bar)</a:t>
            </a:r>
          </a:p>
          <a:p>
            <a:pPr marL="0" indent="0">
              <a:buNone/>
            </a:pPr>
            <a:r>
              <a:rPr lang="sv-SE" sz="1600" dirty="0" smtClean="0">
                <a:solidFill>
                  <a:schemeClr val="accent6">
                    <a:lumMod val="75000"/>
                  </a:schemeClr>
                </a:solidFill>
              </a:rPr>
              <a:t>Deionized water (8 Bar)</a:t>
            </a:r>
          </a:p>
          <a:p>
            <a:pPr marL="0" indent="0">
              <a:buNone/>
            </a:pPr>
            <a:r>
              <a:rPr lang="sv-SE" sz="1600" dirty="0" smtClean="0">
                <a:solidFill>
                  <a:schemeClr val="accent6">
                    <a:lumMod val="75000"/>
                  </a:schemeClr>
                </a:solidFill>
              </a:rPr>
              <a:t>Compressed air (6Bar)</a:t>
            </a:r>
          </a:p>
          <a:p>
            <a:pPr marL="0" indent="0">
              <a:buNone/>
            </a:pPr>
            <a:r>
              <a:rPr lang="sv-SE" sz="1600" dirty="0" smtClean="0">
                <a:solidFill>
                  <a:schemeClr val="accent6">
                    <a:lumMod val="75000"/>
                  </a:schemeClr>
                </a:solidFill>
              </a:rPr>
              <a:t>LAN: 2 outlets/connections</a:t>
            </a:r>
          </a:p>
          <a:p>
            <a:pPr marL="0" indent="0">
              <a:buNone/>
            </a:pPr>
            <a:r>
              <a:rPr lang="sv-SE" sz="1600" b="1" dirty="0" err="1" smtClean="0">
                <a:solidFill>
                  <a:schemeClr val="accent4"/>
                </a:solidFill>
              </a:rPr>
              <a:t>Liquid</a:t>
            </a:r>
            <a:r>
              <a:rPr lang="sv-SE" sz="1600" b="1" dirty="0" smtClean="0">
                <a:solidFill>
                  <a:schemeClr val="accent4"/>
                </a:solidFill>
              </a:rPr>
              <a:t> </a:t>
            </a:r>
            <a:r>
              <a:rPr lang="sv-SE" sz="1600" b="1" dirty="0">
                <a:solidFill>
                  <a:schemeClr val="accent4"/>
                </a:solidFill>
              </a:rPr>
              <a:t>nitrogen</a:t>
            </a:r>
          </a:p>
          <a:p>
            <a:r>
              <a:rPr lang="sv-SE" sz="1600" dirty="0">
                <a:solidFill>
                  <a:schemeClr val="accent4"/>
                </a:solidFill>
              </a:rPr>
              <a:t>1 filling point / </a:t>
            </a:r>
            <a:r>
              <a:rPr lang="sv-SE" sz="1600" dirty="0" err="1" smtClean="0">
                <a:solidFill>
                  <a:schemeClr val="accent4"/>
                </a:solidFill>
              </a:rPr>
              <a:t>sector</a:t>
            </a:r>
            <a:endParaRPr lang="sv-SE" sz="1600" dirty="0" smtClean="0">
              <a:solidFill>
                <a:schemeClr val="accent6">
                  <a:lumMod val="75000"/>
                </a:schemeClr>
              </a:solidFill>
            </a:endParaRPr>
          </a:p>
          <a:p>
            <a:pPr marL="0" indent="0">
              <a:buNone/>
            </a:pPr>
            <a:endParaRPr lang="sv-SE" sz="1600" dirty="0" smtClean="0">
              <a:solidFill>
                <a:schemeClr val="accent4"/>
              </a:solidFill>
            </a:endParaRPr>
          </a:p>
          <a:p>
            <a:pPr marL="0" indent="0">
              <a:buNone/>
            </a:pPr>
            <a:endParaRPr lang="sv-SE" sz="1600" dirty="0">
              <a:solidFill>
                <a:schemeClr val="accent4"/>
              </a:solidFill>
            </a:endParaRPr>
          </a:p>
          <a:p>
            <a:pPr marL="0" indent="0">
              <a:buNone/>
            </a:pPr>
            <a:endParaRPr lang="sv-SE" sz="1600" dirty="0" smtClean="0">
              <a:solidFill>
                <a:schemeClr val="accent4"/>
              </a:solidFill>
            </a:endParaRPr>
          </a:p>
          <a:p>
            <a:endParaRPr lang="sv-SE" sz="1600" dirty="0"/>
          </a:p>
        </p:txBody>
      </p:sp>
      <p:sp>
        <p:nvSpPr>
          <p:cNvPr id="46" name="Content Placeholder 2"/>
          <p:cNvSpPr txBox="1">
            <a:spLocks/>
          </p:cNvSpPr>
          <p:nvPr/>
        </p:nvSpPr>
        <p:spPr>
          <a:xfrm>
            <a:off x="5734723" y="5040084"/>
            <a:ext cx="2124236" cy="792088"/>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b="1" dirty="0" smtClean="0"/>
              <a:t>East and South Sector</a:t>
            </a:r>
          </a:p>
          <a:p>
            <a:pPr marL="0" indent="0">
              <a:buNone/>
            </a:pPr>
            <a:r>
              <a:rPr lang="sv-SE" dirty="0" smtClean="0"/>
              <a:t>14</a:t>
            </a:r>
            <a:r>
              <a:rPr lang="sv-SE" dirty="0"/>
              <a:t> </a:t>
            </a:r>
            <a:r>
              <a:rPr lang="sv-SE" dirty="0" smtClean="0"/>
              <a:t>connections from the galery and 7 on the wall.</a:t>
            </a:r>
          </a:p>
          <a:p>
            <a:pPr marL="0" indent="0">
              <a:buFont typeface="Arial" panose="020B0604020202020204" pitchFamily="34" charset="0"/>
              <a:buNone/>
            </a:pPr>
            <a:endParaRPr lang="sv-SE" dirty="0" smtClean="0"/>
          </a:p>
          <a:p>
            <a:pPr marL="0" indent="0">
              <a:buFont typeface="Arial" panose="020B0604020202020204" pitchFamily="34" charset="0"/>
              <a:buNone/>
            </a:pPr>
            <a:endParaRPr lang="sv-SE" dirty="0" smtClean="0"/>
          </a:p>
          <a:p>
            <a:endParaRPr lang="sv-SE" dirty="0"/>
          </a:p>
        </p:txBody>
      </p:sp>
      <p:sp>
        <p:nvSpPr>
          <p:cNvPr id="47" name="Content Placeholder 2"/>
          <p:cNvSpPr txBox="1">
            <a:spLocks/>
          </p:cNvSpPr>
          <p:nvPr/>
        </p:nvSpPr>
        <p:spPr>
          <a:xfrm>
            <a:off x="5734723" y="3911645"/>
            <a:ext cx="2735768" cy="972108"/>
          </a:xfrm>
          <a:prstGeom prst="rect">
            <a:avLst/>
          </a:prstGeom>
        </p:spPr>
        <p:txBody>
          <a:bodyPr vert="horz" lIns="0" tIns="0" rIns="0" bIns="0" rtlCol="0">
            <a:normAutofit fontScale="70000" lnSpcReduction="20000"/>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kern="1200">
                <a:solidFill>
                  <a:srgbClr val="0094CA"/>
                </a:solidFill>
                <a:latin typeface="+mn-lt"/>
                <a:ea typeface="+mn-ea"/>
                <a:cs typeface="+mn-cs"/>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kern="1200" baseline="0">
                <a:solidFill>
                  <a:srgbClr val="0094CA"/>
                </a:solidFill>
                <a:latin typeface="+mn-lt"/>
                <a:ea typeface="+mn-ea"/>
                <a:cs typeface="+mn-cs"/>
              </a:defRPr>
            </a:lvl2pPr>
            <a:lvl3pPr marL="9144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buFont typeface="Arial"/>
              <a:buNone/>
            </a:pPr>
            <a:r>
              <a:rPr lang="sv-SE" b="1" dirty="0" smtClean="0"/>
              <a:t>North </a:t>
            </a:r>
            <a:r>
              <a:rPr lang="sv-SE" b="1" dirty="0" err="1" smtClean="0"/>
              <a:t>Sector</a:t>
            </a:r>
            <a:endParaRPr lang="sv-SE" b="1" dirty="0" smtClean="0"/>
          </a:p>
          <a:p>
            <a:pPr marL="0" indent="0">
              <a:buFont typeface="Arial"/>
              <a:buNone/>
            </a:pPr>
            <a:r>
              <a:rPr lang="sv-SE" dirty="0" smtClean="0"/>
              <a:t>9 connections from the </a:t>
            </a:r>
            <a:r>
              <a:rPr lang="sv-SE" dirty="0" err="1" smtClean="0"/>
              <a:t>gallery</a:t>
            </a:r>
            <a:r>
              <a:rPr lang="sv-SE" dirty="0" smtClean="0"/>
              <a:t> and 2 on the wall.</a:t>
            </a:r>
          </a:p>
          <a:p>
            <a:pPr marL="0" indent="0">
              <a:buFont typeface="Arial"/>
              <a:buNone/>
            </a:pPr>
            <a:endParaRPr lang="sv-SE" dirty="0" smtClean="0"/>
          </a:p>
          <a:p>
            <a:pPr marL="0" indent="0">
              <a:buFont typeface="Arial"/>
              <a:buNone/>
            </a:pPr>
            <a:endParaRPr lang="sv-SE" dirty="0" smtClean="0"/>
          </a:p>
          <a:p>
            <a:endParaRPr lang="sv-SE" dirty="0"/>
          </a:p>
        </p:txBody>
      </p:sp>
      <p:pic>
        <p:nvPicPr>
          <p:cNvPr id="4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6154" y="1441450"/>
            <a:ext cx="888703" cy="86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Rectangle 49"/>
          <p:cNvSpPr/>
          <p:nvPr/>
        </p:nvSpPr>
        <p:spPr>
          <a:xfrm>
            <a:off x="400492" y="6444458"/>
            <a:ext cx="4572000" cy="276999"/>
          </a:xfrm>
          <a:prstGeom prst="rect">
            <a:avLst/>
          </a:prstGeom>
          <a:solidFill>
            <a:schemeClr val="bg1"/>
          </a:solidFill>
        </p:spPr>
        <p:txBody>
          <a:bodyPr>
            <a:spAutoFit/>
          </a:bodyPr>
          <a:lstStyle/>
          <a:p>
            <a:r>
              <a:rPr lang="en-US" sz="1200" b="1" dirty="0"/>
              <a:t>Process flow chart: </a:t>
            </a:r>
            <a:r>
              <a:rPr lang="en-GB" sz="1200" b="1" dirty="0"/>
              <a:t>ESS-0046901, Layout</a:t>
            </a:r>
            <a:r>
              <a:rPr lang="en-GB" sz="1200" b="1" dirty="0" smtClean="0"/>
              <a:t>: ESS-0046984</a:t>
            </a:r>
            <a:endParaRPr lang="sv-SE" sz="1200" b="1" dirty="0"/>
          </a:p>
        </p:txBody>
      </p:sp>
      <p:pic>
        <p:nvPicPr>
          <p:cNvPr id="51" name="Picture 50" descr="Screen Shot 2016-09-12 at 18.02.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002" y="2308344"/>
            <a:ext cx="5492090" cy="3919872"/>
          </a:xfrm>
          <a:prstGeom prst="rect">
            <a:avLst/>
          </a:prstGeom>
        </p:spPr>
      </p:pic>
      <p:sp>
        <p:nvSpPr>
          <p:cNvPr id="5" name="TextBox 4"/>
          <p:cNvSpPr txBox="1"/>
          <p:nvPr/>
        </p:nvSpPr>
        <p:spPr>
          <a:xfrm>
            <a:off x="5537447" y="5040084"/>
            <a:ext cx="2512716" cy="923330"/>
          </a:xfrm>
          <a:prstGeom prst="rect">
            <a:avLst/>
          </a:prstGeom>
          <a:solidFill>
            <a:srgbClr val="FFFFFF"/>
          </a:solidFill>
        </p:spPr>
        <p:txBody>
          <a:bodyPr wrap="square" rtlCol="0">
            <a:spAutoFit/>
          </a:bodyPr>
          <a:lstStyle/>
          <a:p>
            <a:r>
              <a:rPr lang="en-US" b="1" dirty="0" smtClean="0"/>
              <a:t>East and south sector</a:t>
            </a:r>
          </a:p>
          <a:p>
            <a:r>
              <a:rPr lang="en-US" dirty="0" smtClean="0"/>
              <a:t>14 connections from the gallery and 7 on the wall</a:t>
            </a:r>
            <a:endParaRPr lang="en-US" dirty="0"/>
          </a:p>
        </p:txBody>
      </p:sp>
    </p:spTree>
    <p:extLst>
      <p:ext uri="{BB962C8B-B14F-4D97-AF65-F5344CB8AC3E}">
        <p14:creationId xmlns:p14="http://schemas.microsoft.com/office/powerpoint/2010/main" val="158112103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Cooling water</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17</a:t>
            </a:fld>
            <a:endParaRPr lang="sv-SE">
              <a:solidFill>
                <a:prstClr val="black">
                  <a:tint val="75000"/>
                </a:prstClr>
              </a:solidFill>
              <a:latin typeface="Calibri"/>
            </a:endParaRPr>
          </a:p>
        </p:txBody>
      </p:sp>
      <p:pic>
        <p:nvPicPr>
          <p:cNvPr id="5" name="Picture 4" descr="Screen Shot 2016-09-12 at 18.06.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1203"/>
            <a:ext cx="5966146" cy="3816579"/>
          </a:xfrm>
          <a:prstGeom prst="rect">
            <a:avLst/>
          </a:prstGeom>
        </p:spPr>
      </p:pic>
      <p:sp>
        <p:nvSpPr>
          <p:cNvPr id="6" name="Content Placeholder 2"/>
          <p:cNvSpPr txBox="1">
            <a:spLocks/>
          </p:cNvSpPr>
          <p:nvPr/>
        </p:nvSpPr>
        <p:spPr>
          <a:xfrm>
            <a:off x="5931886" y="1573851"/>
            <a:ext cx="3068781" cy="11226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sz="1600" b="1" dirty="0" smtClean="0">
                <a:solidFill>
                  <a:srgbClr val="0000FF"/>
                </a:solidFill>
              </a:rPr>
              <a:t>Properties</a:t>
            </a:r>
          </a:p>
          <a:p>
            <a:r>
              <a:rPr lang="sv-SE" sz="1600" dirty="0" smtClean="0">
                <a:solidFill>
                  <a:srgbClr val="0000FF"/>
                </a:solidFill>
              </a:rPr>
              <a:t>7Bar, 8°C</a:t>
            </a:r>
          </a:p>
          <a:p>
            <a:r>
              <a:rPr lang="en-US" sz="1600" dirty="0">
                <a:solidFill>
                  <a:srgbClr val="0000FF"/>
                </a:solidFill>
              </a:rPr>
              <a:t>Cooling capacity / average instrument: 27kW </a:t>
            </a:r>
            <a:endParaRPr lang="sv-SE" sz="1600" dirty="0" smtClean="0">
              <a:solidFill>
                <a:srgbClr val="0000FF"/>
              </a:solidFill>
            </a:endParaRPr>
          </a:p>
          <a:p>
            <a:pPr marL="0" indent="0">
              <a:buNone/>
            </a:pPr>
            <a:endParaRPr lang="sv-SE" sz="1600" b="1" dirty="0" smtClean="0">
              <a:solidFill>
                <a:srgbClr val="0000FF"/>
              </a:solidFill>
            </a:endParaRPr>
          </a:p>
          <a:p>
            <a:pPr marL="0" indent="0">
              <a:buNone/>
            </a:pPr>
            <a:endParaRPr lang="sv-SE" sz="1600" dirty="0" smtClean="0">
              <a:solidFill>
                <a:srgbClr val="0000FF"/>
              </a:solidFill>
            </a:endParaRPr>
          </a:p>
          <a:p>
            <a:pPr marL="0" indent="0">
              <a:buNone/>
            </a:pPr>
            <a:endParaRPr lang="sv-SE" sz="1600" dirty="0" smtClean="0">
              <a:solidFill>
                <a:srgbClr val="0000FF"/>
              </a:solidFill>
            </a:endParaRPr>
          </a:p>
          <a:p>
            <a:endParaRPr lang="sv-SE" sz="1600" dirty="0">
              <a:solidFill>
                <a:srgbClr val="0000FF"/>
              </a:solidFill>
            </a:endParaRPr>
          </a:p>
        </p:txBody>
      </p:sp>
      <p:sp>
        <p:nvSpPr>
          <p:cNvPr id="7" name="Rectangle 6"/>
          <p:cNvSpPr/>
          <p:nvPr/>
        </p:nvSpPr>
        <p:spPr>
          <a:xfrm>
            <a:off x="5740257" y="3918664"/>
            <a:ext cx="3068781" cy="1569660"/>
          </a:xfrm>
          <a:prstGeom prst="rect">
            <a:avLst/>
          </a:prstGeom>
        </p:spPr>
        <p:txBody>
          <a:bodyPr wrap="square">
            <a:spAutoFit/>
          </a:bodyPr>
          <a:lstStyle/>
          <a:p>
            <a:r>
              <a:rPr lang="sv-SE" sz="1600" b="1" dirty="0" smtClean="0">
                <a:solidFill>
                  <a:schemeClr val="accent6">
                    <a:lumMod val="50000"/>
                  </a:schemeClr>
                </a:solidFill>
              </a:rPr>
              <a:t>Bunker</a:t>
            </a:r>
          </a:p>
          <a:p>
            <a:r>
              <a:rPr lang="sv-SE" sz="1600" dirty="0" smtClean="0">
                <a:solidFill>
                  <a:schemeClr val="accent6">
                    <a:lumMod val="50000"/>
                  </a:schemeClr>
                </a:solidFill>
              </a:rPr>
              <a:t>Separate </a:t>
            </a:r>
            <a:r>
              <a:rPr lang="sv-SE" sz="1600" dirty="0">
                <a:solidFill>
                  <a:schemeClr val="accent6">
                    <a:lumMod val="50000"/>
                  </a:schemeClr>
                </a:solidFill>
              </a:rPr>
              <a:t>cooling loops </a:t>
            </a:r>
            <a:r>
              <a:rPr lang="sv-SE" sz="1600" dirty="0" smtClean="0">
                <a:solidFill>
                  <a:schemeClr val="accent6">
                    <a:lumMod val="50000"/>
                  </a:schemeClr>
                </a:solidFill>
              </a:rPr>
              <a:t>for </a:t>
            </a:r>
            <a:r>
              <a:rPr lang="sv-SE" sz="1600" dirty="0">
                <a:solidFill>
                  <a:schemeClr val="accent6">
                    <a:lumMod val="50000"/>
                  </a:schemeClr>
                </a:solidFill>
              </a:rPr>
              <a:t>each </a:t>
            </a:r>
            <a:r>
              <a:rPr lang="sv-SE" sz="1600" dirty="0" smtClean="0">
                <a:solidFill>
                  <a:schemeClr val="accent6">
                    <a:lumMod val="50000"/>
                  </a:schemeClr>
                </a:solidFill>
              </a:rPr>
              <a:t>sector provided by ESS. Connections are by the beamlines.</a:t>
            </a:r>
          </a:p>
          <a:p>
            <a:r>
              <a:rPr lang="sv-SE" sz="1600" dirty="0" smtClean="0">
                <a:solidFill>
                  <a:schemeClr val="accent6">
                    <a:lumMod val="50000"/>
                  </a:schemeClr>
                </a:solidFill>
              </a:rPr>
              <a:t>(1 skid/sector, dedicated pipes for each instrument)</a:t>
            </a:r>
            <a:endParaRPr lang="sv-SE" sz="1600" dirty="0">
              <a:solidFill>
                <a:schemeClr val="accent6">
                  <a:lumMod val="50000"/>
                </a:schemeClr>
              </a:solidFill>
            </a:endParaRPr>
          </a:p>
        </p:txBody>
      </p:sp>
      <p:sp>
        <p:nvSpPr>
          <p:cNvPr id="8" name="Content Placeholder 2"/>
          <p:cNvSpPr txBox="1">
            <a:spLocks/>
          </p:cNvSpPr>
          <p:nvPr/>
        </p:nvSpPr>
        <p:spPr>
          <a:xfrm>
            <a:off x="3107080" y="1450322"/>
            <a:ext cx="2465935" cy="735496"/>
          </a:xfrm>
          <a:prstGeom prst="rect">
            <a:avLst/>
          </a:prstGeom>
          <a:solidFill>
            <a:srgbClr val="FFFFFF"/>
          </a:solidFill>
        </p:spPr>
        <p:txBody>
          <a:bodyPr vert="horz" lIns="0" tIns="0" rIns="0" bIns="0" rtlCol="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kern="1200">
                <a:solidFill>
                  <a:srgbClr val="0094CA"/>
                </a:solidFill>
                <a:latin typeface="+mn-lt"/>
                <a:ea typeface="+mn-ea"/>
                <a:cs typeface="+mn-cs"/>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kern="1200" baseline="0">
                <a:solidFill>
                  <a:srgbClr val="0094CA"/>
                </a:solidFill>
                <a:latin typeface="+mn-lt"/>
                <a:ea typeface="+mn-ea"/>
                <a:cs typeface="+mn-cs"/>
              </a:defRPr>
            </a:lvl2pPr>
            <a:lvl3pPr marL="9144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buFont typeface="Arial"/>
              <a:buNone/>
            </a:pPr>
            <a:r>
              <a:rPr lang="sv-SE" sz="1600" b="1" dirty="0" smtClean="0">
                <a:solidFill>
                  <a:schemeClr val="tx1"/>
                </a:solidFill>
              </a:rPr>
              <a:t>North Sector</a:t>
            </a:r>
          </a:p>
          <a:p>
            <a:pPr marL="0" indent="0">
              <a:spcBef>
                <a:spcPts val="0"/>
              </a:spcBef>
              <a:buFont typeface="Arial"/>
              <a:buNone/>
            </a:pPr>
            <a:r>
              <a:rPr lang="sv-SE" sz="1600" dirty="0" smtClean="0">
                <a:solidFill>
                  <a:schemeClr val="tx1"/>
                </a:solidFill>
              </a:rPr>
              <a:t>9 connections from the D03 </a:t>
            </a:r>
            <a:r>
              <a:rPr lang="sv-SE" sz="1600" dirty="0" err="1" smtClean="0">
                <a:solidFill>
                  <a:schemeClr val="tx1"/>
                </a:solidFill>
              </a:rPr>
              <a:t>gallery</a:t>
            </a:r>
            <a:r>
              <a:rPr lang="sv-SE" sz="1600" dirty="0" smtClean="0">
                <a:solidFill>
                  <a:schemeClr val="tx1"/>
                </a:solidFill>
              </a:rPr>
              <a:t>.</a:t>
            </a:r>
          </a:p>
          <a:p>
            <a:pPr marL="0" indent="0">
              <a:buFont typeface="Arial"/>
              <a:buNone/>
            </a:pPr>
            <a:endParaRPr lang="sv-SE" sz="1600" dirty="0" smtClean="0">
              <a:solidFill>
                <a:schemeClr val="tx1"/>
              </a:solidFill>
            </a:endParaRPr>
          </a:p>
          <a:p>
            <a:pPr marL="0" indent="0">
              <a:buFont typeface="Arial"/>
              <a:buNone/>
            </a:pPr>
            <a:endParaRPr lang="sv-SE" sz="1600" dirty="0" smtClean="0">
              <a:solidFill>
                <a:schemeClr val="tx1"/>
              </a:solidFill>
            </a:endParaRPr>
          </a:p>
          <a:p>
            <a:endParaRPr lang="sv-SE" sz="1600" dirty="0">
              <a:solidFill>
                <a:schemeClr val="tx1"/>
              </a:solidFill>
            </a:endParaRPr>
          </a:p>
        </p:txBody>
      </p:sp>
      <p:sp>
        <p:nvSpPr>
          <p:cNvPr id="9" name="Content Placeholder 2"/>
          <p:cNvSpPr txBox="1">
            <a:spLocks/>
          </p:cNvSpPr>
          <p:nvPr/>
        </p:nvSpPr>
        <p:spPr>
          <a:xfrm>
            <a:off x="2912429" y="5978309"/>
            <a:ext cx="2376264" cy="756084"/>
          </a:xfrm>
          <a:prstGeom prst="rect">
            <a:avLst/>
          </a:prstGeom>
          <a:solidFill>
            <a:srgbClr val="FFFFFF"/>
          </a:solidFill>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b="1" dirty="0" smtClean="0"/>
              <a:t>East and South Sector (D01)</a:t>
            </a:r>
          </a:p>
          <a:p>
            <a:pPr marL="0" indent="0">
              <a:buNone/>
            </a:pPr>
            <a:r>
              <a:rPr lang="sv-SE" dirty="0" smtClean="0"/>
              <a:t>17 connections from the </a:t>
            </a:r>
            <a:r>
              <a:rPr lang="sv-SE" dirty="0" err="1" smtClean="0"/>
              <a:t>gallery</a:t>
            </a:r>
            <a:r>
              <a:rPr lang="sv-SE" dirty="0" smtClean="0"/>
              <a:t>.</a:t>
            </a:r>
          </a:p>
          <a:p>
            <a:pPr marL="0" indent="0">
              <a:buFont typeface="Arial" panose="020B0604020202020204" pitchFamily="34" charset="0"/>
              <a:buNone/>
            </a:pPr>
            <a:endParaRPr lang="sv-SE" dirty="0" smtClean="0"/>
          </a:p>
          <a:p>
            <a:endParaRPr lang="sv-SE" dirty="0"/>
          </a:p>
        </p:txBody>
      </p:sp>
    </p:spTree>
    <p:extLst>
      <p:ext uri="{BB962C8B-B14F-4D97-AF65-F5344CB8AC3E}">
        <p14:creationId xmlns:p14="http://schemas.microsoft.com/office/powerpoint/2010/main" val="32218339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Fume hoods and exhaust pipes for sample environments</a:t>
            </a:r>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18</a:t>
            </a:fld>
            <a:endParaRPr lang="sv-SE">
              <a:solidFill>
                <a:prstClr val="black">
                  <a:tint val="75000"/>
                </a:prstClr>
              </a:solidFill>
              <a:latin typeface="Calibri"/>
            </a:endParaRPr>
          </a:p>
        </p:txBody>
      </p:sp>
      <p:pic>
        <p:nvPicPr>
          <p:cNvPr id="5" name="Picture 4" descr="Screen Shot 2016-09-12 at 18.12.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080441"/>
            <a:ext cx="5950460" cy="4127961"/>
          </a:xfrm>
          <a:prstGeom prst="rect">
            <a:avLst/>
          </a:prstGeom>
        </p:spPr>
      </p:pic>
      <p:sp>
        <p:nvSpPr>
          <p:cNvPr id="6" name="Content Placeholder 2"/>
          <p:cNvSpPr txBox="1">
            <a:spLocks/>
          </p:cNvSpPr>
          <p:nvPr/>
        </p:nvSpPr>
        <p:spPr>
          <a:xfrm>
            <a:off x="5621782" y="1541229"/>
            <a:ext cx="2910357" cy="732471"/>
          </a:xfrm>
          <a:prstGeom prst="rect">
            <a:avLst/>
          </a:prstGeom>
          <a:solidFill>
            <a:srgbClr val="FFFFFF"/>
          </a:solidFill>
        </p:spPr>
        <p:txBody>
          <a:bodyPr vert="horz" lIns="0" tIns="0" rIns="0" bIns="0" rtlCol="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kern="1200">
                <a:solidFill>
                  <a:srgbClr val="0094CA"/>
                </a:solidFill>
                <a:latin typeface="+mn-lt"/>
                <a:ea typeface="+mn-ea"/>
                <a:cs typeface="+mn-cs"/>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kern="1200" baseline="0">
                <a:solidFill>
                  <a:srgbClr val="0094CA"/>
                </a:solidFill>
                <a:latin typeface="+mn-lt"/>
                <a:ea typeface="+mn-ea"/>
                <a:cs typeface="+mn-cs"/>
              </a:defRPr>
            </a:lvl2pPr>
            <a:lvl3pPr marL="9144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buFont typeface="Arial"/>
              <a:buNone/>
            </a:pPr>
            <a:r>
              <a:rPr lang="sv-SE" sz="1800" b="1" dirty="0" smtClean="0">
                <a:solidFill>
                  <a:schemeClr val="tx1"/>
                </a:solidFill>
              </a:rPr>
              <a:t>North Sector</a:t>
            </a:r>
          </a:p>
          <a:p>
            <a:pPr marL="0" indent="0">
              <a:spcBef>
                <a:spcPts val="0"/>
              </a:spcBef>
              <a:buFont typeface="Arial"/>
              <a:buNone/>
            </a:pPr>
            <a:r>
              <a:rPr lang="sv-SE" sz="1800" dirty="0" smtClean="0">
                <a:solidFill>
                  <a:schemeClr val="tx1"/>
                </a:solidFill>
              </a:rPr>
              <a:t>5 connections from the D03 </a:t>
            </a:r>
            <a:r>
              <a:rPr lang="sv-SE" sz="1800" dirty="0" err="1" smtClean="0">
                <a:solidFill>
                  <a:schemeClr val="tx1"/>
                </a:solidFill>
              </a:rPr>
              <a:t>gallery</a:t>
            </a:r>
            <a:r>
              <a:rPr lang="sv-SE" sz="1800" dirty="0" smtClean="0">
                <a:solidFill>
                  <a:schemeClr val="tx1"/>
                </a:solidFill>
              </a:rPr>
              <a:t>.</a:t>
            </a:r>
          </a:p>
          <a:p>
            <a:pPr marL="0" indent="0">
              <a:buFont typeface="Arial"/>
              <a:buNone/>
            </a:pPr>
            <a:endParaRPr lang="sv-SE" sz="1800" dirty="0" smtClean="0"/>
          </a:p>
          <a:p>
            <a:pPr marL="0" indent="0">
              <a:buFont typeface="Arial"/>
              <a:buNone/>
            </a:pPr>
            <a:endParaRPr lang="sv-SE" sz="1800" dirty="0" smtClean="0"/>
          </a:p>
          <a:p>
            <a:endParaRPr lang="sv-SE" sz="1800" dirty="0"/>
          </a:p>
        </p:txBody>
      </p:sp>
      <p:sp>
        <p:nvSpPr>
          <p:cNvPr id="7" name="Content Placeholder 2"/>
          <p:cNvSpPr txBox="1">
            <a:spLocks/>
          </p:cNvSpPr>
          <p:nvPr/>
        </p:nvSpPr>
        <p:spPr>
          <a:xfrm>
            <a:off x="5736289" y="5600267"/>
            <a:ext cx="2914774" cy="756084"/>
          </a:xfrm>
          <a:prstGeom prst="rect">
            <a:avLst/>
          </a:prstGeom>
          <a:solidFill>
            <a:srgbClr val="FFFFFF"/>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sz="1800" b="1" dirty="0" smtClean="0"/>
              <a:t>East and South Sector (D01)</a:t>
            </a:r>
          </a:p>
          <a:p>
            <a:pPr marL="0" indent="0">
              <a:buNone/>
            </a:pPr>
            <a:r>
              <a:rPr lang="sv-SE" sz="1800" dirty="0" smtClean="0"/>
              <a:t>8 connections from the </a:t>
            </a:r>
            <a:r>
              <a:rPr lang="sv-SE" sz="1800" dirty="0" err="1" smtClean="0"/>
              <a:t>gallery</a:t>
            </a:r>
            <a:r>
              <a:rPr lang="sv-SE" sz="1800" dirty="0" smtClean="0"/>
              <a:t>.</a:t>
            </a:r>
          </a:p>
          <a:p>
            <a:pPr marL="0" indent="0">
              <a:buFont typeface="Arial" panose="020B0604020202020204" pitchFamily="34" charset="0"/>
              <a:buNone/>
            </a:pPr>
            <a:endParaRPr lang="sv-SE" sz="1800" dirty="0" smtClean="0"/>
          </a:p>
          <a:p>
            <a:endParaRPr lang="sv-SE" sz="1800" dirty="0"/>
          </a:p>
        </p:txBody>
      </p:sp>
      <p:sp>
        <p:nvSpPr>
          <p:cNvPr id="8" name="Rectangle 7"/>
          <p:cNvSpPr/>
          <p:nvPr/>
        </p:nvSpPr>
        <p:spPr>
          <a:xfrm>
            <a:off x="252536" y="6444458"/>
            <a:ext cx="4572000" cy="276999"/>
          </a:xfrm>
          <a:prstGeom prst="rect">
            <a:avLst/>
          </a:prstGeom>
          <a:solidFill>
            <a:schemeClr val="bg1"/>
          </a:solidFill>
        </p:spPr>
        <p:txBody>
          <a:bodyPr>
            <a:spAutoFit/>
          </a:bodyPr>
          <a:lstStyle/>
          <a:p>
            <a:r>
              <a:rPr lang="en-GB" sz="1200" b="1" dirty="0"/>
              <a:t>ESS-0056058, ESS-0048000, Layout: ESS-0046984</a:t>
            </a:r>
            <a:endParaRPr lang="sv-SE" sz="1200" b="1" dirty="0"/>
          </a:p>
        </p:txBody>
      </p:sp>
    </p:spTree>
    <p:extLst>
      <p:ext uri="{BB962C8B-B14F-4D97-AF65-F5344CB8AC3E}">
        <p14:creationId xmlns:p14="http://schemas.microsoft.com/office/powerpoint/2010/main" val="7031711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Tap and waste water</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19</a:t>
            </a:fld>
            <a:endParaRPr lang="sv-SE">
              <a:solidFill>
                <a:prstClr val="black">
                  <a:tint val="75000"/>
                </a:prstClr>
              </a:solidFill>
              <a:latin typeface="Calibri"/>
            </a:endParaRPr>
          </a:p>
        </p:txBody>
      </p:sp>
      <p:pic>
        <p:nvPicPr>
          <p:cNvPr id="5" name="Picture 4" descr="Screen Shot 2016-09-12 at 18.16.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790" y="2391875"/>
            <a:ext cx="6844675" cy="4329601"/>
          </a:xfrm>
          <a:prstGeom prst="rect">
            <a:avLst/>
          </a:prstGeom>
        </p:spPr>
      </p:pic>
      <p:sp>
        <p:nvSpPr>
          <p:cNvPr id="6" name="Rectangle 5"/>
          <p:cNvSpPr/>
          <p:nvPr/>
        </p:nvSpPr>
        <p:spPr>
          <a:xfrm>
            <a:off x="6040485" y="1496771"/>
            <a:ext cx="2768553" cy="646331"/>
          </a:xfrm>
          <a:prstGeom prst="rect">
            <a:avLst/>
          </a:prstGeom>
        </p:spPr>
        <p:txBody>
          <a:bodyPr wrap="square">
            <a:spAutoFit/>
          </a:bodyPr>
          <a:lstStyle/>
          <a:p>
            <a:r>
              <a:rPr lang="sv-SE" dirty="0"/>
              <a:t>1 </a:t>
            </a:r>
            <a:r>
              <a:rPr lang="sv-SE" dirty="0" err="1"/>
              <a:t>drain</a:t>
            </a:r>
            <a:r>
              <a:rPr lang="sv-SE" dirty="0"/>
              <a:t> </a:t>
            </a:r>
            <a:r>
              <a:rPr lang="sv-SE" dirty="0" err="1"/>
              <a:t>to</a:t>
            </a:r>
            <a:r>
              <a:rPr lang="sv-SE" dirty="0"/>
              <a:t> </a:t>
            </a:r>
            <a:r>
              <a:rPr lang="sv-SE" dirty="0" err="1"/>
              <a:t>radiological</a:t>
            </a:r>
            <a:r>
              <a:rPr lang="sv-SE" dirty="0"/>
              <a:t> </a:t>
            </a:r>
            <a:r>
              <a:rPr lang="sv-SE" dirty="0" err="1"/>
              <a:t>waste</a:t>
            </a:r>
            <a:r>
              <a:rPr lang="sv-SE" dirty="0"/>
              <a:t> </a:t>
            </a:r>
            <a:r>
              <a:rPr lang="sv-SE" dirty="0" err="1"/>
              <a:t>water</a:t>
            </a:r>
            <a:r>
              <a:rPr lang="sv-SE" dirty="0"/>
              <a:t> system in </a:t>
            </a:r>
            <a:r>
              <a:rPr lang="sv-SE" dirty="0" smtClean="0"/>
              <a:t>D03</a:t>
            </a:r>
            <a:endParaRPr lang="sv-SE" dirty="0"/>
          </a:p>
        </p:txBody>
      </p:sp>
      <p:sp>
        <p:nvSpPr>
          <p:cNvPr id="7" name="Oval 6"/>
          <p:cNvSpPr/>
          <p:nvPr/>
        </p:nvSpPr>
        <p:spPr>
          <a:xfrm flipV="1">
            <a:off x="5622334" y="1713727"/>
            <a:ext cx="197275" cy="220953"/>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9" name="Content Placeholder 2"/>
          <p:cNvSpPr txBox="1">
            <a:spLocks/>
          </p:cNvSpPr>
          <p:nvPr/>
        </p:nvSpPr>
        <p:spPr>
          <a:xfrm>
            <a:off x="6431207" y="2318923"/>
            <a:ext cx="2611373" cy="754947"/>
          </a:xfrm>
          <a:prstGeom prst="rect">
            <a:avLst/>
          </a:prstGeom>
          <a:solidFill>
            <a:srgbClr val="FFFFFF"/>
          </a:solidFill>
        </p:spPr>
        <p:txBody>
          <a:bodyPr vert="horz" lIns="0" tIns="0" rIns="0" bIns="0" rtlCol="0">
            <a:noAutofit/>
          </a:bodyPr>
          <a:lstStyle/>
          <a:p>
            <a:pPr marL="0" indent="0">
              <a:spcBef>
                <a:spcPts val="0"/>
              </a:spcBef>
              <a:spcAft>
                <a:spcPts val="0"/>
              </a:spcAft>
              <a:buFont typeface="Arial"/>
              <a:buNone/>
            </a:pPr>
            <a:r>
              <a:rPr lang="sv-SE" b="1" kern="1200" dirty="0" smtClean="0"/>
              <a:t>North Sector</a:t>
            </a:r>
          </a:p>
          <a:p>
            <a:pPr marL="0" indent="0">
              <a:spcBef>
                <a:spcPts val="0"/>
              </a:spcBef>
              <a:spcAft>
                <a:spcPts val="0"/>
              </a:spcAft>
              <a:buFont typeface="Arial"/>
              <a:buNone/>
            </a:pPr>
            <a:r>
              <a:rPr lang="sv-SE" kern="1200" dirty="0" smtClean="0"/>
              <a:t>1 water connection in D03 on the </a:t>
            </a:r>
            <a:r>
              <a:rPr lang="sv-SE" kern="1200" dirty="0" err="1" smtClean="0"/>
              <a:t>wall</a:t>
            </a:r>
            <a:endParaRPr lang="sv-SE" kern="1200" dirty="0" smtClean="0"/>
          </a:p>
          <a:p>
            <a:pPr marL="0" indent="0">
              <a:spcBef>
                <a:spcPts val="0"/>
              </a:spcBef>
              <a:spcAft>
                <a:spcPts val="0"/>
              </a:spcAft>
              <a:buFont typeface="Arial"/>
              <a:buNone/>
            </a:pPr>
            <a:endParaRPr lang="sv-SE" kern="1200" dirty="0" smtClean="0"/>
          </a:p>
          <a:p>
            <a:pPr marL="0" indent="0">
              <a:spcBef>
                <a:spcPts val="0"/>
              </a:spcBef>
              <a:spcAft>
                <a:spcPts val="0"/>
              </a:spcAft>
              <a:buFont typeface="Arial"/>
              <a:buNone/>
            </a:pPr>
            <a:r>
              <a:rPr lang="sv-SE" kern="1200" dirty="0" smtClean="0"/>
              <a:t>1 drain to risk water system in D03</a:t>
            </a:r>
          </a:p>
          <a:p>
            <a:pPr marL="0" indent="0">
              <a:buFont typeface="Arial"/>
              <a:buNone/>
            </a:pPr>
            <a:endParaRPr lang="sv-SE" kern="1200" dirty="0" smtClean="0"/>
          </a:p>
          <a:p>
            <a:endParaRPr lang="sv-SE" kern="1200" dirty="0"/>
          </a:p>
        </p:txBody>
      </p:sp>
      <p:sp>
        <p:nvSpPr>
          <p:cNvPr id="10" name="Oval 9"/>
          <p:cNvSpPr/>
          <p:nvPr/>
        </p:nvSpPr>
        <p:spPr>
          <a:xfrm>
            <a:off x="6220565" y="2649917"/>
            <a:ext cx="158320" cy="161681"/>
          </a:xfrm>
          <a:prstGeom prst="ellipse">
            <a:avLst/>
          </a:prstGeom>
          <a:solidFill>
            <a:schemeClr val="tx2">
              <a:lumMod val="40000"/>
              <a:lumOff val="60000"/>
            </a:schemeClr>
          </a:solidFill>
          <a:ln w="38100" cmpd="sng"/>
        </p:spPr>
        <p:style>
          <a:lnRef idx="2">
            <a:schemeClr val="accent5">
              <a:shade val="50000"/>
            </a:schemeClr>
          </a:lnRef>
          <a:fillRef idx="1">
            <a:schemeClr val="accent5"/>
          </a:fillRef>
          <a:effectRef idx="0">
            <a:schemeClr val="accent5"/>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sv-SE" sz="2400" kern="1200"/>
          </a:p>
        </p:txBody>
      </p:sp>
      <p:sp>
        <p:nvSpPr>
          <p:cNvPr id="11" name="Oval 10"/>
          <p:cNvSpPr/>
          <p:nvPr/>
        </p:nvSpPr>
        <p:spPr>
          <a:xfrm>
            <a:off x="6206241" y="3622912"/>
            <a:ext cx="160041" cy="142987"/>
          </a:xfrm>
          <a:prstGeom prst="ellipse">
            <a:avLst/>
          </a:prstGeom>
          <a:solidFill>
            <a:schemeClr val="accent3">
              <a:lumMod val="60000"/>
              <a:lumOff val="40000"/>
            </a:schemeClr>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sv-SE" sz="2400" kern="1200"/>
          </a:p>
        </p:txBody>
      </p:sp>
      <p:sp>
        <p:nvSpPr>
          <p:cNvPr id="12" name="Content Placeholder 2"/>
          <p:cNvSpPr txBox="1">
            <a:spLocks/>
          </p:cNvSpPr>
          <p:nvPr/>
        </p:nvSpPr>
        <p:spPr>
          <a:xfrm>
            <a:off x="6366282" y="4783128"/>
            <a:ext cx="2675495" cy="9721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sz="1400" b="1" dirty="0" smtClean="0"/>
              <a:t>East and South Sector (D01)</a:t>
            </a:r>
          </a:p>
          <a:p>
            <a:pPr marL="0" indent="0">
              <a:buNone/>
            </a:pPr>
            <a:r>
              <a:rPr lang="sv-SE" sz="1400" dirty="0"/>
              <a:t>2 water connections in </a:t>
            </a:r>
            <a:r>
              <a:rPr lang="sv-SE" sz="1400" dirty="0" smtClean="0"/>
              <a:t>D01 </a:t>
            </a:r>
            <a:r>
              <a:rPr lang="sv-SE" sz="1400" dirty="0"/>
              <a:t>on the </a:t>
            </a:r>
            <a:r>
              <a:rPr lang="sv-SE" sz="1400" dirty="0" smtClean="0"/>
              <a:t>wall </a:t>
            </a:r>
            <a:endParaRPr lang="sv-SE" sz="1400" dirty="0"/>
          </a:p>
          <a:p>
            <a:pPr marL="0" indent="0">
              <a:buNone/>
            </a:pPr>
            <a:r>
              <a:rPr lang="sv-SE" sz="1400" dirty="0" smtClean="0"/>
              <a:t>4 </a:t>
            </a:r>
            <a:r>
              <a:rPr lang="sv-SE" sz="1400" dirty="0"/>
              <a:t>drains to risk water system in E01</a:t>
            </a:r>
          </a:p>
          <a:p>
            <a:pPr marL="0" indent="0">
              <a:buFont typeface="Arial" panose="020B0604020202020204" pitchFamily="34" charset="0"/>
              <a:buNone/>
            </a:pPr>
            <a:endParaRPr lang="sv-SE" sz="1400" dirty="0" smtClean="0"/>
          </a:p>
          <a:p>
            <a:endParaRPr lang="sv-SE" sz="1400" dirty="0"/>
          </a:p>
        </p:txBody>
      </p:sp>
      <p:sp>
        <p:nvSpPr>
          <p:cNvPr id="13" name="Oval 12"/>
          <p:cNvSpPr/>
          <p:nvPr/>
        </p:nvSpPr>
        <p:spPr>
          <a:xfrm>
            <a:off x="6166986" y="5124653"/>
            <a:ext cx="164136" cy="16842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4" name="Oval 13"/>
          <p:cNvSpPr/>
          <p:nvPr/>
        </p:nvSpPr>
        <p:spPr>
          <a:xfrm>
            <a:off x="6170336" y="5598350"/>
            <a:ext cx="160786" cy="156886"/>
          </a:xfrm>
          <a:prstGeom prst="ellipse">
            <a:avLst/>
          </a:prstGeom>
          <a:solidFill>
            <a:srgbClr val="92D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6" name="Rectangle 15"/>
          <p:cNvSpPr/>
          <p:nvPr/>
        </p:nvSpPr>
        <p:spPr>
          <a:xfrm>
            <a:off x="400491" y="6444458"/>
            <a:ext cx="6262579" cy="276999"/>
          </a:xfrm>
          <a:prstGeom prst="rect">
            <a:avLst/>
          </a:prstGeom>
          <a:solidFill>
            <a:schemeClr val="bg1"/>
          </a:solidFill>
        </p:spPr>
        <p:txBody>
          <a:bodyPr wrap="square">
            <a:spAutoFit/>
          </a:bodyPr>
          <a:lstStyle/>
          <a:p>
            <a:r>
              <a:rPr lang="en-US" sz="1200" b="1" dirty="0" smtClean="0"/>
              <a:t>Process </a:t>
            </a:r>
            <a:r>
              <a:rPr lang="en-US" sz="1200" b="1" dirty="0"/>
              <a:t>flow chart: </a:t>
            </a:r>
            <a:r>
              <a:rPr lang="en-GB" sz="1200" b="1" dirty="0"/>
              <a:t>ESS-0046901, </a:t>
            </a:r>
            <a:r>
              <a:rPr lang="en-US" sz="1200" b="1" dirty="0"/>
              <a:t>Layout: </a:t>
            </a:r>
            <a:r>
              <a:rPr lang="en-GB" sz="1200" b="1" dirty="0"/>
              <a:t>ESS-0055781, </a:t>
            </a:r>
            <a:r>
              <a:rPr lang="en-GB" sz="1200" b="1" dirty="0" smtClean="0"/>
              <a:t>ESS-0055780, ESS-0046984</a:t>
            </a:r>
            <a:endParaRPr lang="sv-SE" sz="1200" b="1" dirty="0"/>
          </a:p>
        </p:txBody>
      </p:sp>
    </p:spTree>
    <p:extLst>
      <p:ext uri="{BB962C8B-B14F-4D97-AF65-F5344CB8AC3E}">
        <p14:creationId xmlns:p14="http://schemas.microsoft.com/office/powerpoint/2010/main" val="3028876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idx="1"/>
          </p:nvPr>
        </p:nvSpPr>
        <p:spPr/>
        <p:txBody>
          <a:bodyPr/>
          <a:lstStyle/>
          <a:p>
            <a:r>
              <a:rPr lang="en-US" dirty="0" smtClean="0"/>
              <a:t>EPL Buildings/areas</a:t>
            </a:r>
          </a:p>
          <a:p>
            <a:r>
              <a:rPr lang="en-US" dirty="0" smtClean="0"/>
              <a:t>Gallery location and section</a:t>
            </a:r>
          </a:p>
          <a:p>
            <a:r>
              <a:rPr lang="en-US" dirty="0" smtClean="0"/>
              <a:t>Infrastructure details</a:t>
            </a:r>
            <a:r>
              <a:rPr lang="en-US" sz="1800" dirty="0" smtClean="0"/>
              <a:t> [1]</a:t>
            </a:r>
          </a:p>
          <a:p>
            <a:r>
              <a:rPr lang="en-US" dirty="0" smtClean="0"/>
              <a:t>Cave</a:t>
            </a:r>
            <a:endParaRPr lang="en-US" dirty="0"/>
          </a:p>
          <a:p>
            <a:r>
              <a:rPr lang="en-US" dirty="0" smtClean="0"/>
              <a:t>Path ways</a:t>
            </a:r>
          </a:p>
          <a:p>
            <a:r>
              <a:rPr lang="en-US" dirty="0" err="1" smtClean="0"/>
              <a:t>LoKI</a:t>
            </a:r>
            <a:r>
              <a:rPr lang="en-US" dirty="0" smtClean="0"/>
              <a:t> and </a:t>
            </a:r>
            <a:r>
              <a:rPr lang="en-US" dirty="0" err="1" smtClean="0"/>
              <a:t>Freia</a:t>
            </a:r>
            <a:r>
              <a:rPr lang="en-US" dirty="0" smtClean="0"/>
              <a:t> overview in D02/D03</a:t>
            </a:r>
          </a:p>
          <a:p>
            <a:r>
              <a:rPr lang="en-US" dirty="0" smtClean="0"/>
              <a:t>Civil construction </a:t>
            </a:r>
            <a:r>
              <a:rPr lang="en-US" sz="1800" dirty="0"/>
              <a:t>[2]</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a:t>
            </a:fld>
            <a:endParaRPr lang="sv-SE">
              <a:solidFill>
                <a:prstClr val="black">
                  <a:tint val="75000"/>
                </a:prstClr>
              </a:solidFill>
              <a:latin typeface="Calibri"/>
            </a:endParaRPr>
          </a:p>
        </p:txBody>
      </p:sp>
      <p:sp>
        <p:nvSpPr>
          <p:cNvPr id="5" name="TextBox 4"/>
          <p:cNvSpPr txBox="1"/>
          <p:nvPr/>
        </p:nvSpPr>
        <p:spPr>
          <a:xfrm>
            <a:off x="331779" y="6224936"/>
            <a:ext cx="8810634" cy="523220"/>
          </a:xfrm>
          <a:prstGeom prst="rect">
            <a:avLst/>
          </a:prstGeom>
          <a:noFill/>
        </p:spPr>
        <p:txBody>
          <a:bodyPr wrap="square" rtlCol="0">
            <a:spAutoFit/>
          </a:bodyPr>
          <a:lstStyle/>
          <a:p>
            <a:r>
              <a:rPr lang="en-US" sz="1400" dirty="0" smtClean="0"/>
              <a:t>[1] Instrument projects – </a:t>
            </a:r>
            <a:r>
              <a:rPr lang="en-US" sz="1400" dirty="0"/>
              <a:t>CF </a:t>
            </a:r>
            <a:r>
              <a:rPr lang="en-US" sz="1400" dirty="0" smtClean="0"/>
              <a:t>Information-  </a:t>
            </a:r>
            <a:r>
              <a:rPr lang="en-US" sz="1400" dirty="0"/>
              <a:t>https://</a:t>
            </a:r>
            <a:r>
              <a:rPr lang="en-US" sz="1400" dirty="0" err="1"/>
              <a:t>ess-ics.atlassian.net</a:t>
            </a:r>
            <a:r>
              <a:rPr lang="en-US" sz="1400" dirty="0"/>
              <a:t>/wiki/display/SPD/</a:t>
            </a:r>
            <a:r>
              <a:rPr lang="en-US" sz="1400" dirty="0" err="1"/>
              <a:t>CF+Info</a:t>
            </a:r>
            <a:r>
              <a:rPr lang="en-US" sz="1400" dirty="0"/>
              <a:t> </a:t>
            </a:r>
            <a:endParaRPr lang="en-US" sz="1400" dirty="0" smtClean="0"/>
          </a:p>
          <a:p>
            <a:r>
              <a:rPr lang="en-US" sz="1400" dirty="0" smtClean="0"/>
              <a:t>[2] ESS-0066249 – Status Civil construction – Division meeting</a:t>
            </a:r>
            <a:endParaRPr lang="en-US" sz="1400" dirty="0"/>
          </a:p>
        </p:txBody>
      </p:sp>
    </p:spTree>
    <p:extLst>
      <p:ext uri="{BB962C8B-B14F-4D97-AF65-F5344CB8AC3E}">
        <p14:creationId xmlns:p14="http://schemas.microsoft.com/office/powerpoint/2010/main" val="37920641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CF </a:t>
            </a:r>
            <a:r>
              <a:rPr lang="sv-SE" dirty="0"/>
              <a:t>Power outlets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20</a:t>
            </a:fld>
            <a:endParaRPr lang="sv-SE">
              <a:solidFill>
                <a:prstClr val="black">
                  <a:tint val="75000"/>
                </a:prstClr>
              </a:solidFill>
              <a:latin typeface="Calibri"/>
            </a:endParaRPr>
          </a:p>
        </p:txBody>
      </p:sp>
      <p:pic>
        <p:nvPicPr>
          <p:cNvPr id="5" name="Picture 4" descr="Screen Shot 2016-09-12 at 18.25.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155" y="2650182"/>
            <a:ext cx="6477059" cy="4071294"/>
          </a:xfrm>
          <a:prstGeom prst="rect">
            <a:avLst/>
          </a:prstGeom>
        </p:spPr>
      </p:pic>
      <p:sp>
        <p:nvSpPr>
          <p:cNvPr id="6" name="Content Placeholder 2"/>
          <p:cNvSpPr txBox="1">
            <a:spLocks/>
          </p:cNvSpPr>
          <p:nvPr/>
        </p:nvSpPr>
        <p:spPr>
          <a:xfrm>
            <a:off x="6300191" y="1534397"/>
            <a:ext cx="2842221" cy="13321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sz="1600" b="1" dirty="0" smtClean="0">
                <a:solidFill>
                  <a:schemeClr val="accent2">
                    <a:lumMod val="75000"/>
                  </a:schemeClr>
                </a:solidFill>
              </a:rPr>
              <a:t>Utilities power for installation </a:t>
            </a:r>
            <a:r>
              <a:rPr lang="sv-SE" sz="1600" b="1" dirty="0">
                <a:solidFill>
                  <a:schemeClr val="accent2">
                    <a:lumMod val="75000"/>
                  </a:schemeClr>
                </a:solidFill>
              </a:rPr>
              <a:t>and </a:t>
            </a:r>
            <a:r>
              <a:rPr lang="sv-SE" sz="1600" b="1" dirty="0" smtClean="0">
                <a:solidFill>
                  <a:schemeClr val="accent2">
                    <a:lumMod val="75000"/>
                  </a:schemeClr>
                </a:solidFill>
              </a:rPr>
              <a:t>maintenance:</a:t>
            </a:r>
          </a:p>
          <a:p>
            <a:r>
              <a:rPr lang="sv-SE" sz="1600" dirty="0" smtClean="0">
                <a:solidFill>
                  <a:schemeClr val="accent2">
                    <a:lumMod val="75000"/>
                  </a:schemeClr>
                </a:solidFill>
              </a:rPr>
              <a:t>3pcs</a:t>
            </a:r>
            <a:r>
              <a:rPr lang="sv-SE" sz="1600" dirty="0">
                <a:solidFill>
                  <a:schemeClr val="accent2">
                    <a:lumMod val="75000"/>
                  </a:schemeClr>
                </a:solidFill>
              </a:rPr>
              <a:t>. 16A 1-phase outlets</a:t>
            </a:r>
          </a:p>
          <a:p>
            <a:r>
              <a:rPr lang="sv-SE" sz="1600" dirty="0" smtClean="0">
                <a:solidFill>
                  <a:schemeClr val="accent2">
                    <a:lumMod val="75000"/>
                  </a:schemeClr>
                </a:solidFill>
              </a:rPr>
              <a:t>1pcs</a:t>
            </a:r>
            <a:r>
              <a:rPr lang="sv-SE" sz="1600" dirty="0">
                <a:solidFill>
                  <a:schemeClr val="accent2">
                    <a:lumMod val="75000"/>
                  </a:schemeClr>
                </a:solidFill>
              </a:rPr>
              <a:t>. 16A 3-phase outlet</a:t>
            </a:r>
          </a:p>
          <a:p>
            <a:r>
              <a:rPr lang="sv-SE" sz="1600" dirty="0" smtClean="0">
                <a:solidFill>
                  <a:schemeClr val="accent2">
                    <a:lumMod val="75000"/>
                  </a:schemeClr>
                </a:solidFill>
              </a:rPr>
              <a:t>1pcs</a:t>
            </a:r>
            <a:r>
              <a:rPr lang="sv-SE" sz="1600" dirty="0">
                <a:solidFill>
                  <a:schemeClr val="accent2">
                    <a:lumMod val="75000"/>
                  </a:schemeClr>
                </a:solidFill>
              </a:rPr>
              <a:t>. 32A 3-phase </a:t>
            </a:r>
            <a:r>
              <a:rPr lang="sv-SE" sz="1600" dirty="0" smtClean="0">
                <a:solidFill>
                  <a:schemeClr val="accent2">
                    <a:lumMod val="75000"/>
                  </a:schemeClr>
                </a:solidFill>
              </a:rPr>
              <a:t>outlet</a:t>
            </a:r>
          </a:p>
          <a:p>
            <a:endParaRPr lang="sv-SE" sz="1600" dirty="0">
              <a:solidFill>
                <a:schemeClr val="accent2">
                  <a:lumMod val="75000"/>
                </a:schemeClr>
              </a:solidFill>
            </a:endParaRPr>
          </a:p>
        </p:txBody>
      </p:sp>
      <p:sp>
        <p:nvSpPr>
          <p:cNvPr id="7" name="Content Placeholder 2"/>
          <p:cNvSpPr txBox="1">
            <a:spLocks/>
          </p:cNvSpPr>
          <p:nvPr/>
        </p:nvSpPr>
        <p:spPr>
          <a:xfrm>
            <a:off x="1181863" y="1540222"/>
            <a:ext cx="4086116" cy="793798"/>
          </a:xfrm>
          <a:prstGeom prst="rect">
            <a:avLst/>
          </a:prstGeom>
          <a:solidFill>
            <a:schemeClr val="bg1"/>
          </a:solidFill>
        </p:spPr>
        <p:txBody>
          <a:bodyPr vert="horz" lIns="0" tIns="0" rIns="0" bIns="0" rtlCol="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kern="1200">
                <a:solidFill>
                  <a:srgbClr val="0094CA"/>
                </a:solidFill>
                <a:latin typeface="+mn-lt"/>
                <a:ea typeface="+mn-ea"/>
                <a:cs typeface="+mn-cs"/>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kern="1200" baseline="0">
                <a:solidFill>
                  <a:srgbClr val="0094CA"/>
                </a:solidFill>
                <a:latin typeface="+mn-lt"/>
                <a:ea typeface="+mn-ea"/>
                <a:cs typeface="+mn-cs"/>
              </a:defRPr>
            </a:lvl2pPr>
            <a:lvl3pPr marL="9144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spcAft>
                <a:spcPts val="0"/>
              </a:spcAft>
              <a:buFont typeface="Arial"/>
              <a:buNone/>
            </a:pPr>
            <a:r>
              <a:rPr lang="sv-SE" sz="2000" b="1" dirty="0" smtClean="0">
                <a:solidFill>
                  <a:schemeClr val="tx1"/>
                </a:solidFill>
              </a:rPr>
              <a:t>North Sector</a:t>
            </a:r>
          </a:p>
          <a:p>
            <a:pPr marL="0" indent="0">
              <a:spcBef>
                <a:spcPts val="600"/>
              </a:spcBef>
              <a:buFont typeface="Arial"/>
              <a:buNone/>
            </a:pPr>
            <a:r>
              <a:rPr lang="sv-SE" sz="2000" dirty="0" smtClean="0">
                <a:solidFill>
                  <a:schemeClr val="tx1"/>
                </a:solidFill>
              </a:rPr>
              <a:t>1 connection from the </a:t>
            </a:r>
            <a:r>
              <a:rPr lang="sv-SE" sz="2000" dirty="0" err="1" smtClean="0">
                <a:solidFill>
                  <a:schemeClr val="tx1"/>
                </a:solidFill>
              </a:rPr>
              <a:t>galery</a:t>
            </a:r>
            <a:r>
              <a:rPr lang="sv-SE" sz="2000" dirty="0" smtClean="0">
                <a:solidFill>
                  <a:schemeClr val="tx1"/>
                </a:solidFill>
              </a:rPr>
              <a:t> </a:t>
            </a:r>
            <a:r>
              <a:rPr lang="sv-SE" sz="2000" dirty="0" err="1" smtClean="0">
                <a:solidFill>
                  <a:schemeClr val="tx1"/>
                </a:solidFill>
              </a:rPr>
              <a:t>level</a:t>
            </a:r>
            <a:r>
              <a:rPr lang="sv-SE" sz="2000" dirty="0" smtClean="0">
                <a:solidFill>
                  <a:schemeClr val="tx1"/>
                </a:solidFill>
              </a:rPr>
              <a:t> 090 and 7 on the </a:t>
            </a:r>
            <a:r>
              <a:rPr lang="sv-SE" sz="2000" dirty="0" err="1" smtClean="0">
                <a:solidFill>
                  <a:schemeClr val="tx1"/>
                </a:solidFill>
              </a:rPr>
              <a:t>wall</a:t>
            </a:r>
            <a:r>
              <a:rPr lang="sv-SE" sz="2000" dirty="0" smtClean="0">
                <a:solidFill>
                  <a:schemeClr val="tx1"/>
                </a:solidFill>
              </a:rPr>
              <a:t> </a:t>
            </a:r>
            <a:r>
              <a:rPr lang="sv-SE" sz="2000" dirty="0" err="1" smtClean="0">
                <a:solidFill>
                  <a:schemeClr val="tx1"/>
                </a:solidFill>
              </a:rPr>
              <a:t>level</a:t>
            </a:r>
            <a:r>
              <a:rPr lang="sv-SE" sz="2000" dirty="0" smtClean="0">
                <a:solidFill>
                  <a:schemeClr val="tx1"/>
                </a:solidFill>
              </a:rPr>
              <a:t> 100.</a:t>
            </a:r>
          </a:p>
          <a:p>
            <a:pPr marL="0" indent="0">
              <a:buFont typeface="Arial"/>
              <a:buNone/>
            </a:pPr>
            <a:endParaRPr lang="sv-SE" sz="2000" dirty="0" smtClean="0">
              <a:solidFill>
                <a:schemeClr val="tx1"/>
              </a:solidFill>
            </a:endParaRPr>
          </a:p>
          <a:p>
            <a:pPr marL="0" indent="0">
              <a:buFont typeface="Arial"/>
              <a:buNone/>
            </a:pPr>
            <a:endParaRPr lang="sv-SE" sz="2000" dirty="0" smtClean="0">
              <a:solidFill>
                <a:schemeClr val="tx1"/>
              </a:solidFill>
            </a:endParaRPr>
          </a:p>
          <a:p>
            <a:endParaRPr lang="sv-SE" sz="2000" dirty="0">
              <a:solidFill>
                <a:schemeClr val="tx1"/>
              </a:solidFill>
            </a:endParaRPr>
          </a:p>
        </p:txBody>
      </p:sp>
      <p:sp>
        <p:nvSpPr>
          <p:cNvPr id="8" name="Content Placeholder 2"/>
          <p:cNvSpPr txBox="1">
            <a:spLocks/>
          </p:cNvSpPr>
          <p:nvPr/>
        </p:nvSpPr>
        <p:spPr>
          <a:xfrm>
            <a:off x="5746550" y="4997682"/>
            <a:ext cx="3145930" cy="828092"/>
          </a:xfrm>
          <a:prstGeom prst="rect">
            <a:avLst/>
          </a:prstGeom>
          <a:solidFill>
            <a:srgbClr val="FFFFFF"/>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sz="2000" b="1" dirty="0" smtClean="0"/>
              <a:t>East and South Sector (D01)</a:t>
            </a:r>
          </a:p>
          <a:p>
            <a:pPr marL="0" indent="0">
              <a:buNone/>
            </a:pPr>
            <a:r>
              <a:rPr lang="sv-SE" sz="2000" dirty="0" smtClean="0"/>
              <a:t>2 connections from the </a:t>
            </a:r>
            <a:r>
              <a:rPr lang="sv-SE" sz="2000" dirty="0" err="1" smtClean="0"/>
              <a:t>gallery</a:t>
            </a:r>
            <a:r>
              <a:rPr lang="sv-SE" sz="2000" dirty="0" smtClean="0"/>
              <a:t> </a:t>
            </a:r>
            <a:r>
              <a:rPr lang="sv-SE" sz="2000" dirty="0" err="1" smtClean="0"/>
              <a:t>level</a:t>
            </a:r>
            <a:r>
              <a:rPr lang="sv-SE" sz="2000" dirty="0" smtClean="0"/>
              <a:t> 090 and 20 on the </a:t>
            </a:r>
            <a:r>
              <a:rPr lang="sv-SE" sz="2000" dirty="0" err="1" smtClean="0"/>
              <a:t>wall</a:t>
            </a:r>
            <a:r>
              <a:rPr lang="sv-SE" sz="2000" dirty="0" smtClean="0"/>
              <a:t> </a:t>
            </a:r>
            <a:r>
              <a:rPr lang="sv-SE" sz="2000" dirty="0" err="1" smtClean="0"/>
              <a:t>level</a:t>
            </a:r>
            <a:r>
              <a:rPr lang="sv-SE" sz="2000" dirty="0" smtClean="0"/>
              <a:t> 100.</a:t>
            </a:r>
          </a:p>
          <a:p>
            <a:pPr marL="0" indent="0">
              <a:buFont typeface="Arial" panose="020B0604020202020204" pitchFamily="34" charset="0"/>
              <a:buNone/>
            </a:pPr>
            <a:endParaRPr lang="sv-SE" sz="2000" dirty="0" smtClean="0"/>
          </a:p>
          <a:p>
            <a:pPr marL="0" indent="0">
              <a:buFont typeface="Arial" panose="020B0604020202020204" pitchFamily="34" charset="0"/>
              <a:buNone/>
            </a:pPr>
            <a:endParaRPr lang="sv-SE" sz="2000" dirty="0" smtClean="0"/>
          </a:p>
          <a:p>
            <a:endParaRPr lang="sv-SE" sz="2000" dirty="0"/>
          </a:p>
        </p:txBody>
      </p:sp>
      <p:sp>
        <p:nvSpPr>
          <p:cNvPr id="10" name="Rectangle 9"/>
          <p:cNvSpPr/>
          <p:nvPr/>
        </p:nvSpPr>
        <p:spPr>
          <a:xfrm>
            <a:off x="400491" y="6444458"/>
            <a:ext cx="6262579" cy="276999"/>
          </a:xfrm>
          <a:prstGeom prst="rect">
            <a:avLst/>
          </a:prstGeom>
          <a:solidFill>
            <a:schemeClr val="bg1"/>
          </a:solidFill>
        </p:spPr>
        <p:txBody>
          <a:bodyPr wrap="square">
            <a:spAutoFit/>
          </a:bodyPr>
          <a:lstStyle/>
          <a:p>
            <a:r>
              <a:rPr lang="en-GB" sz="1200" b="1" dirty="0" smtClean="0"/>
              <a:t>LAYOUT: ESS-0046984</a:t>
            </a:r>
            <a:endParaRPr lang="sv-SE" sz="1200" b="1" dirty="0"/>
          </a:p>
        </p:txBody>
      </p:sp>
    </p:spTree>
    <p:extLst>
      <p:ext uri="{BB962C8B-B14F-4D97-AF65-F5344CB8AC3E}">
        <p14:creationId xmlns:p14="http://schemas.microsoft.com/office/powerpoint/2010/main" val="33565031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21</a:t>
            </a:fld>
            <a:endParaRPr lang="sv-SE">
              <a:solidFill>
                <a:prstClr val="black">
                  <a:tint val="75000"/>
                </a:prstClr>
              </a:solidFill>
              <a:latin typeface="Calibri"/>
            </a:endParaRPr>
          </a:p>
        </p:txBody>
      </p:sp>
      <p:grpSp>
        <p:nvGrpSpPr>
          <p:cNvPr id="5" name="Group 4"/>
          <p:cNvGrpSpPr/>
          <p:nvPr/>
        </p:nvGrpSpPr>
        <p:grpSpPr>
          <a:xfrm>
            <a:off x="460092" y="1771650"/>
            <a:ext cx="8023508" cy="4489449"/>
            <a:chOff x="460092" y="1771650"/>
            <a:chExt cx="8023508" cy="4489449"/>
          </a:xfrm>
        </p:grpSpPr>
        <p:sp>
          <p:nvSpPr>
            <p:cNvPr id="6" name="Rectangle 5"/>
            <p:cNvSpPr/>
            <p:nvPr/>
          </p:nvSpPr>
          <p:spPr>
            <a:xfrm>
              <a:off x="1117600" y="2603500"/>
              <a:ext cx="5613400" cy="1346200"/>
            </a:xfrm>
            <a:prstGeom prst="rect">
              <a:avLst/>
            </a:prstGeom>
            <a:gradFill>
              <a:gsLst>
                <a:gs pos="0">
                  <a:srgbClr val="CCFFCC"/>
                </a:gs>
                <a:gs pos="100000">
                  <a:srgbClr val="FFFCE7"/>
                </a:gs>
              </a:gsLst>
              <a:lin ang="16200000" scaled="0"/>
            </a:gradFill>
            <a:ln w="0"/>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7" name="Straight Connector 6"/>
            <p:cNvCxnSpPr/>
            <p:nvPr/>
          </p:nvCxnSpPr>
          <p:spPr>
            <a:xfrm flipV="1">
              <a:off x="4469123" y="2305050"/>
              <a:ext cx="0" cy="26035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178050" y="1936750"/>
              <a:ext cx="4559300" cy="369332"/>
            </a:xfrm>
            <a:prstGeom prst="rect">
              <a:avLst/>
            </a:prstGeom>
            <a:solidFill>
              <a:srgbClr val="FFA3A3"/>
            </a:solidFill>
            <a:ln>
              <a:solidFill>
                <a:srgbClr val="FF0000"/>
              </a:solidFill>
            </a:ln>
          </p:spPr>
          <p:txBody>
            <a:bodyPr wrap="square" rtlCol="0">
              <a:spAutoFit/>
            </a:bodyPr>
            <a:lstStyle/>
            <a:p>
              <a:pPr algn="ctr"/>
              <a:r>
                <a:rPr lang="sv-SE" dirty="0" smtClean="0"/>
                <a:t>Substation </a:t>
              </a:r>
              <a:endParaRPr lang="sv-SE" dirty="0"/>
            </a:p>
          </p:txBody>
        </p:sp>
        <p:sp>
          <p:nvSpPr>
            <p:cNvPr id="9" name="Oval 8"/>
            <p:cNvSpPr/>
            <p:nvPr/>
          </p:nvSpPr>
          <p:spPr>
            <a:xfrm>
              <a:off x="4419600" y="256540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10" name="Straight Connector 9"/>
            <p:cNvCxnSpPr>
              <a:stCxn id="12" idx="0"/>
              <a:endCxn id="9" idx="4"/>
            </p:cNvCxnSpPr>
            <p:nvPr/>
          </p:nvCxnSpPr>
          <p:spPr>
            <a:xfrm flipV="1">
              <a:off x="4464050" y="2660650"/>
              <a:ext cx="0" cy="1225550"/>
            </a:xfrm>
            <a:prstGeom prst="line">
              <a:avLst/>
            </a:prstGeom>
            <a:solidFill>
              <a:srgbClr val="FF0000"/>
            </a:solidFill>
            <a:ln w="381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57400" y="3162300"/>
              <a:ext cx="1460500" cy="369332"/>
            </a:xfrm>
            <a:prstGeom prst="rect">
              <a:avLst/>
            </a:prstGeom>
            <a:noFill/>
            <a:ln>
              <a:noFill/>
            </a:ln>
          </p:spPr>
          <p:txBody>
            <a:bodyPr wrap="square" rtlCol="0">
              <a:spAutoFit/>
            </a:bodyPr>
            <a:lstStyle/>
            <a:p>
              <a:r>
                <a:rPr lang="sv-SE" dirty="0" err="1" smtClean="0"/>
                <a:t>Gallery</a:t>
              </a:r>
              <a:r>
                <a:rPr lang="sv-SE" dirty="0" smtClean="0"/>
                <a:t>/Halls</a:t>
              </a:r>
              <a:endParaRPr lang="sv-SE" dirty="0"/>
            </a:p>
          </p:txBody>
        </p:sp>
        <p:sp>
          <p:nvSpPr>
            <p:cNvPr id="12" name="Oval 11"/>
            <p:cNvSpPr/>
            <p:nvPr/>
          </p:nvSpPr>
          <p:spPr>
            <a:xfrm>
              <a:off x="4419600" y="388620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13" name="Straight Connector 12"/>
            <p:cNvCxnSpPr/>
            <p:nvPr/>
          </p:nvCxnSpPr>
          <p:spPr>
            <a:xfrm flipV="1">
              <a:off x="4462773" y="3981450"/>
              <a:ext cx="0" cy="260350"/>
            </a:xfrm>
            <a:prstGeom prst="line">
              <a:avLst/>
            </a:prstGeom>
            <a:solidFill>
              <a:srgbClr val="FF0000"/>
            </a:solidFill>
            <a:ln w="381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467100" y="4241800"/>
              <a:ext cx="2235200" cy="830997"/>
            </a:xfrm>
            <a:prstGeom prst="rect">
              <a:avLst/>
            </a:prstGeom>
            <a:solidFill>
              <a:srgbClr val="75FFB3"/>
            </a:solidFill>
            <a:ln>
              <a:solidFill>
                <a:srgbClr val="00B050"/>
              </a:solidFill>
            </a:ln>
          </p:spPr>
          <p:txBody>
            <a:bodyPr wrap="square" rtlCol="0">
              <a:spAutoFit/>
            </a:bodyPr>
            <a:lstStyle/>
            <a:p>
              <a:pPr algn="ctr"/>
              <a:r>
                <a:rPr lang="sv-SE" sz="1600" dirty="0" smtClean="0"/>
                <a:t>Instrument distribution panel </a:t>
              </a:r>
            </a:p>
            <a:p>
              <a:pPr algn="ctr"/>
              <a:r>
                <a:rPr lang="sv-SE" sz="1600" dirty="0" smtClean="0"/>
                <a:t>/Main grounding zone./</a:t>
              </a:r>
              <a:endParaRPr lang="sv-SE" sz="1600" dirty="0"/>
            </a:p>
          </p:txBody>
        </p:sp>
        <p:cxnSp>
          <p:nvCxnSpPr>
            <p:cNvPr id="15" name="Straight Connector 14"/>
            <p:cNvCxnSpPr/>
            <p:nvPr/>
          </p:nvCxnSpPr>
          <p:spPr>
            <a:xfrm flipV="1">
              <a:off x="5993123" y="507365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193023" y="2311400"/>
              <a:ext cx="0" cy="26035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738873" y="2305050"/>
              <a:ext cx="0" cy="26035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3695700" y="255905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9" name="Oval 18"/>
            <p:cNvSpPr/>
            <p:nvPr/>
          </p:nvSpPr>
          <p:spPr>
            <a:xfrm>
              <a:off x="5143500" y="256540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20" name="Straight Connector 19"/>
            <p:cNvCxnSpPr/>
            <p:nvPr/>
          </p:nvCxnSpPr>
          <p:spPr>
            <a:xfrm flipV="1">
              <a:off x="5186673" y="2660650"/>
              <a:ext cx="1" cy="1295400"/>
            </a:xfrm>
            <a:prstGeom prst="line">
              <a:avLst/>
            </a:prstGeom>
            <a:solidFill>
              <a:srgbClr val="FF0000"/>
            </a:solidFill>
            <a:ln w="381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6057900" y="389255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22" name="Straight Connector 21"/>
            <p:cNvCxnSpPr/>
            <p:nvPr/>
          </p:nvCxnSpPr>
          <p:spPr>
            <a:xfrm>
              <a:off x="5181600" y="3937000"/>
              <a:ext cx="889000" cy="0"/>
            </a:xfrm>
            <a:prstGeom prst="line">
              <a:avLst/>
            </a:prstGeom>
            <a:solidFill>
              <a:srgbClr val="FF0000"/>
            </a:solidFill>
            <a:ln w="381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791200" y="4248150"/>
              <a:ext cx="2235200" cy="830997"/>
            </a:xfrm>
            <a:prstGeom prst="rect">
              <a:avLst/>
            </a:prstGeom>
            <a:solidFill>
              <a:srgbClr val="75FFB3"/>
            </a:solidFill>
            <a:ln>
              <a:solidFill>
                <a:srgbClr val="00B050"/>
              </a:solidFill>
            </a:ln>
          </p:spPr>
          <p:txBody>
            <a:bodyPr wrap="square" rtlCol="0">
              <a:spAutoFit/>
            </a:bodyPr>
            <a:lstStyle/>
            <a:p>
              <a:pPr algn="ctr"/>
              <a:r>
                <a:rPr lang="sv-SE" sz="1600" dirty="0" smtClean="0"/>
                <a:t>Instrument distribution panel </a:t>
              </a:r>
            </a:p>
            <a:p>
              <a:pPr algn="ctr"/>
              <a:r>
                <a:rPr lang="sv-SE" sz="1600" dirty="0" smtClean="0"/>
                <a:t>/Grounding zone X/</a:t>
              </a:r>
              <a:endParaRPr lang="sv-SE" sz="1600" dirty="0"/>
            </a:p>
          </p:txBody>
        </p:sp>
        <p:cxnSp>
          <p:nvCxnSpPr>
            <p:cNvPr id="24" name="Straight Connector 23"/>
            <p:cNvCxnSpPr/>
            <p:nvPr/>
          </p:nvCxnSpPr>
          <p:spPr>
            <a:xfrm flipV="1">
              <a:off x="6108700" y="3987800"/>
              <a:ext cx="6350" cy="260350"/>
            </a:xfrm>
            <a:prstGeom prst="line">
              <a:avLst/>
            </a:prstGeom>
            <a:solidFill>
              <a:srgbClr val="FF0000"/>
            </a:solidFill>
            <a:ln w="381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732523" y="2641600"/>
              <a:ext cx="1" cy="1295400"/>
            </a:xfrm>
            <a:prstGeom prst="line">
              <a:avLst/>
            </a:prstGeom>
            <a:solidFill>
              <a:srgbClr val="FF0000"/>
            </a:solidFill>
            <a:ln w="381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067050" y="3933825"/>
              <a:ext cx="685800" cy="0"/>
            </a:xfrm>
            <a:prstGeom prst="line">
              <a:avLst/>
            </a:prstGeom>
            <a:solidFill>
              <a:srgbClr val="FF0000"/>
            </a:solidFill>
            <a:ln w="381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2978150" y="389890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28" name="Straight Connector 27"/>
            <p:cNvCxnSpPr/>
            <p:nvPr/>
          </p:nvCxnSpPr>
          <p:spPr>
            <a:xfrm flipV="1">
              <a:off x="3022600" y="3981450"/>
              <a:ext cx="5074" cy="260350"/>
            </a:xfrm>
            <a:prstGeom prst="line">
              <a:avLst/>
            </a:prstGeom>
            <a:solidFill>
              <a:srgbClr val="FF0000"/>
            </a:solidFill>
            <a:ln w="381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123950" y="4241800"/>
              <a:ext cx="2235200" cy="830997"/>
            </a:xfrm>
            <a:prstGeom prst="rect">
              <a:avLst/>
            </a:prstGeom>
            <a:solidFill>
              <a:schemeClr val="accent6">
                <a:lumMod val="60000"/>
                <a:lumOff val="40000"/>
              </a:schemeClr>
            </a:solidFill>
            <a:ln>
              <a:solidFill>
                <a:srgbClr val="00B050"/>
              </a:solidFill>
            </a:ln>
          </p:spPr>
          <p:txBody>
            <a:bodyPr wrap="square" rtlCol="0">
              <a:spAutoFit/>
            </a:bodyPr>
            <a:lstStyle/>
            <a:p>
              <a:pPr algn="ctr"/>
              <a:r>
                <a:rPr lang="sv-SE" sz="1600" dirty="0" smtClean="0"/>
                <a:t>Bunker distribution panel </a:t>
              </a:r>
            </a:p>
            <a:p>
              <a:pPr algn="ctr"/>
              <a:r>
                <a:rPr lang="sv-SE" sz="1600" dirty="0" smtClean="0"/>
                <a:t>/Bunker zone/</a:t>
              </a:r>
              <a:endParaRPr lang="sv-SE" sz="1600" dirty="0"/>
            </a:p>
          </p:txBody>
        </p:sp>
        <p:sp>
          <p:nvSpPr>
            <p:cNvPr id="30" name="TextBox 29"/>
            <p:cNvSpPr txBox="1"/>
            <p:nvPr/>
          </p:nvSpPr>
          <p:spPr>
            <a:xfrm rot="16200000">
              <a:off x="5523573" y="5615830"/>
              <a:ext cx="913884" cy="338554"/>
            </a:xfrm>
            <a:prstGeom prst="rect">
              <a:avLst/>
            </a:prstGeom>
            <a:noFill/>
            <a:ln>
              <a:solidFill>
                <a:srgbClr val="FF0000"/>
              </a:solidFill>
            </a:ln>
          </p:spPr>
          <p:txBody>
            <a:bodyPr wrap="square" rtlCol="0">
              <a:spAutoFit/>
            </a:bodyPr>
            <a:lstStyle/>
            <a:p>
              <a:r>
                <a:rPr lang="sv-SE" sz="1600" dirty="0" smtClean="0"/>
                <a:t>Lights</a:t>
              </a:r>
              <a:endParaRPr lang="sv-SE" sz="1600" dirty="0"/>
            </a:p>
          </p:txBody>
        </p:sp>
        <p:cxnSp>
          <p:nvCxnSpPr>
            <p:cNvPr id="31" name="Straight Connector 30"/>
            <p:cNvCxnSpPr/>
            <p:nvPr/>
          </p:nvCxnSpPr>
          <p:spPr>
            <a:xfrm flipV="1">
              <a:off x="6913873" y="508000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rot="16200000">
              <a:off x="6444323" y="5622180"/>
              <a:ext cx="913884" cy="338554"/>
            </a:xfrm>
            <a:prstGeom prst="rect">
              <a:avLst/>
            </a:prstGeom>
            <a:noFill/>
            <a:ln>
              <a:solidFill>
                <a:srgbClr val="FF0000"/>
              </a:solidFill>
            </a:ln>
          </p:spPr>
          <p:txBody>
            <a:bodyPr wrap="square" rtlCol="0">
              <a:spAutoFit/>
            </a:bodyPr>
            <a:lstStyle/>
            <a:p>
              <a:r>
                <a:rPr lang="sv-SE" sz="1600" dirty="0" smtClean="0"/>
                <a:t>Motion</a:t>
              </a:r>
              <a:endParaRPr lang="sv-SE" sz="1600" dirty="0"/>
            </a:p>
          </p:txBody>
        </p:sp>
        <p:cxnSp>
          <p:nvCxnSpPr>
            <p:cNvPr id="33" name="Straight Connector 32"/>
            <p:cNvCxnSpPr/>
            <p:nvPr/>
          </p:nvCxnSpPr>
          <p:spPr>
            <a:xfrm flipV="1">
              <a:off x="7809223" y="508000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rot="16200000">
              <a:off x="7339673" y="5622180"/>
              <a:ext cx="913884" cy="338554"/>
            </a:xfrm>
            <a:prstGeom prst="rect">
              <a:avLst/>
            </a:prstGeom>
            <a:noFill/>
            <a:ln>
              <a:solidFill>
                <a:srgbClr val="FF0000"/>
              </a:solidFill>
            </a:ln>
          </p:spPr>
          <p:txBody>
            <a:bodyPr wrap="square" rtlCol="0">
              <a:spAutoFit/>
            </a:bodyPr>
            <a:lstStyle/>
            <a:p>
              <a:r>
                <a:rPr lang="sv-SE" sz="1600" dirty="0" smtClean="0"/>
                <a:t>...</a:t>
              </a:r>
              <a:endParaRPr lang="sv-SE" sz="1600" dirty="0"/>
            </a:p>
          </p:txBody>
        </p:sp>
        <p:cxnSp>
          <p:nvCxnSpPr>
            <p:cNvPr id="35" name="Straight Connector 34"/>
            <p:cNvCxnSpPr/>
            <p:nvPr/>
          </p:nvCxnSpPr>
          <p:spPr>
            <a:xfrm flipV="1">
              <a:off x="6463023" y="507365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rot="16200000">
              <a:off x="5993473" y="5615830"/>
              <a:ext cx="913884" cy="338554"/>
            </a:xfrm>
            <a:prstGeom prst="rect">
              <a:avLst/>
            </a:prstGeom>
            <a:noFill/>
            <a:ln>
              <a:solidFill>
                <a:srgbClr val="FF0000"/>
              </a:solidFill>
            </a:ln>
          </p:spPr>
          <p:txBody>
            <a:bodyPr wrap="square" rtlCol="0">
              <a:spAutoFit/>
            </a:bodyPr>
            <a:lstStyle/>
            <a:p>
              <a:r>
                <a:rPr lang="sv-SE" sz="1600" dirty="0" smtClean="0"/>
                <a:t>Chopper</a:t>
              </a:r>
              <a:endParaRPr lang="sv-SE" sz="1600" dirty="0"/>
            </a:p>
          </p:txBody>
        </p:sp>
        <p:cxnSp>
          <p:nvCxnSpPr>
            <p:cNvPr id="37" name="Straight Connector 36"/>
            <p:cNvCxnSpPr/>
            <p:nvPr/>
          </p:nvCxnSpPr>
          <p:spPr>
            <a:xfrm flipV="1">
              <a:off x="7371073" y="507365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rot="16200000">
              <a:off x="6901523" y="5615830"/>
              <a:ext cx="913884" cy="338554"/>
            </a:xfrm>
            <a:prstGeom prst="rect">
              <a:avLst/>
            </a:prstGeom>
            <a:noFill/>
            <a:ln>
              <a:solidFill>
                <a:srgbClr val="FF0000"/>
              </a:solidFill>
            </a:ln>
          </p:spPr>
          <p:txBody>
            <a:bodyPr wrap="square" rtlCol="0">
              <a:spAutoFit/>
            </a:bodyPr>
            <a:lstStyle/>
            <a:p>
              <a:r>
                <a:rPr lang="sv-SE" sz="1600" dirty="0" smtClean="0"/>
                <a:t>Vacuum</a:t>
              </a:r>
              <a:endParaRPr lang="sv-SE" sz="1600" dirty="0"/>
            </a:p>
          </p:txBody>
        </p:sp>
        <p:cxnSp>
          <p:nvCxnSpPr>
            <p:cNvPr id="39" name="Straight Connector 38"/>
            <p:cNvCxnSpPr/>
            <p:nvPr/>
          </p:nvCxnSpPr>
          <p:spPr>
            <a:xfrm flipV="1">
              <a:off x="3688073" y="506730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rot="16200000">
              <a:off x="3218523" y="5609480"/>
              <a:ext cx="913884" cy="338554"/>
            </a:xfrm>
            <a:prstGeom prst="rect">
              <a:avLst/>
            </a:prstGeom>
            <a:noFill/>
            <a:ln>
              <a:solidFill>
                <a:srgbClr val="FF0000"/>
              </a:solidFill>
            </a:ln>
          </p:spPr>
          <p:txBody>
            <a:bodyPr wrap="square" rtlCol="0">
              <a:spAutoFit/>
            </a:bodyPr>
            <a:lstStyle/>
            <a:p>
              <a:r>
                <a:rPr lang="sv-SE" sz="1600" dirty="0" smtClean="0"/>
                <a:t>Light</a:t>
              </a:r>
              <a:endParaRPr lang="sv-SE" sz="1600" dirty="0"/>
            </a:p>
          </p:txBody>
        </p:sp>
        <p:cxnSp>
          <p:nvCxnSpPr>
            <p:cNvPr id="41" name="Straight Connector 40"/>
            <p:cNvCxnSpPr/>
            <p:nvPr/>
          </p:nvCxnSpPr>
          <p:spPr>
            <a:xfrm flipV="1">
              <a:off x="4608823" y="507365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rot="16200000">
              <a:off x="4139273" y="5615830"/>
              <a:ext cx="913884" cy="338554"/>
            </a:xfrm>
            <a:prstGeom prst="rect">
              <a:avLst/>
            </a:prstGeom>
            <a:noFill/>
            <a:ln>
              <a:solidFill>
                <a:srgbClr val="FF0000"/>
              </a:solidFill>
            </a:ln>
          </p:spPr>
          <p:txBody>
            <a:bodyPr wrap="square" rtlCol="0">
              <a:spAutoFit/>
            </a:bodyPr>
            <a:lstStyle/>
            <a:p>
              <a:r>
                <a:rPr lang="sv-SE" sz="1600" dirty="0" smtClean="0"/>
                <a:t>Detector</a:t>
              </a:r>
              <a:endParaRPr lang="sv-SE" sz="1600" dirty="0"/>
            </a:p>
          </p:txBody>
        </p:sp>
        <p:cxnSp>
          <p:nvCxnSpPr>
            <p:cNvPr id="43" name="Straight Connector 42"/>
            <p:cNvCxnSpPr/>
            <p:nvPr/>
          </p:nvCxnSpPr>
          <p:spPr>
            <a:xfrm flipV="1">
              <a:off x="5504173" y="507365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16200000">
              <a:off x="5034623" y="5615830"/>
              <a:ext cx="913884" cy="338554"/>
            </a:xfrm>
            <a:prstGeom prst="rect">
              <a:avLst/>
            </a:prstGeom>
            <a:noFill/>
            <a:ln>
              <a:solidFill>
                <a:srgbClr val="FF0000"/>
              </a:solidFill>
            </a:ln>
          </p:spPr>
          <p:txBody>
            <a:bodyPr wrap="square" rtlCol="0">
              <a:spAutoFit/>
            </a:bodyPr>
            <a:lstStyle/>
            <a:p>
              <a:r>
                <a:rPr lang="sv-SE" sz="1600" dirty="0" smtClean="0"/>
                <a:t>...</a:t>
              </a:r>
              <a:endParaRPr lang="sv-SE" sz="1600" dirty="0"/>
            </a:p>
          </p:txBody>
        </p:sp>
        <p:cxnSp>
          <p:nvCxnSpPr>
            <p:cNvPr id="45" name="Straight Connector 44"/>
            <p:cNvCxnSpPr/>
            <p:nvPr/>
          </p:nvCxnSpPr>
          <p:spPr>
            <a:xfrm flipV="1">
              <a:off x="4157973" y="506730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rot="16200000">
              <a:off x="3688423" y="5609480"/>
              <a:ext cx="913884" cy="338554"/>
            </a:xfrm>
            <a:prstGeom prst="rect">
              <a:avLst/>
            </a:prstGeom>
            <a:noFill/>
            <a:ln>
              <a:solidFill>
                <a:srgbClr val="FF0000"/>
              </a:solidFill>
            </a:ln>
          </p:spPr>
          <p:txBody>
            <a:bodyPr wrap="square" rtlCol="0">
              <a:spAutoFit/>
            </a:bodyPr>
            <a:lstStyle/>
            <a:p>
              <a:r>
                <a:rPr lang="sv-SE" sz="1600" dirty="0" smtClean="0"/>
                <a:t>Motion</a:t>
              </a:r>
              <a:endParaRPr lang="sv-SE" sz="1600" dirty="0"/>
            </a:p>
          </p:txBody>
        </p:sp>
        <p:cxnSp>
          <p:nvCxnSpPr>
            <p:cNvPr id="47" name="Straight Connector 46"/>
            <p:cNvCxnSpPr/>
            <p:nvPr/>
          </p:nvCxnSpPr>
          <p:spPr>
            <a:xfrm flipV="1">
              <a:off x="5066023" y="506730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rot="16200000">
              <a:off x="4596473" y="5609480"/>
              <a:ext cx="913884" cy="338554"/>
            </a:xfrm>
            <a:prstGeom prst="rect">
              <a:avLst/>
            </a:prstGeom>
            <a:noFill/>
            <a:ln>
              <a:solidFill>
                <a:srgbClr val="FF0000"/>
              </a:solidFill>
            </a:ln>
          </p:spPr>
          <p:txBody>
            <a:bodyPr wrap="square" rtlCol="0">
              <a:spAutoFit/>
            </a:bodyPr>
            <a:lstStyle/>
            <a:p>
              <a:r>
                <a:rPr lang="sv-SE" sz="1600" dirty="0" smtClean="0"/>
                <a:t>SAD</a:t>
              </a:r>
              <a:endParaRPr lang="sv-SE" sz="1600" dirty="0"/>
            </a:p>
          </p:txBody>
        </p:sp>
        <p:cxnSp>
          <p:nvCxnSpPr>
            <p:cNvPr id="49" name="Straight Connector 48"/>
            <p:cNvCxnSpPr/>
            <p:nvPr/>
          </p:nvCxnSpPr>
          <p:spPr>
            <a:xfrm flipV="1">
              <a:off x="1344923" y="507365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rot="16200000">
              <a:off x="875373" y="5658149"/>
              <a:ext cx="913884" cy="253916"/>
            </a:xfrm>
            <a:prstGeom prst="rect">
              <a:avLst/>
            </a:prstGeom>
            <a:noFill/>
            <a:ln>
              <a:solidFill>
                <a:srgbClr val="FF0000"/>
              </a:solidFill>
            </a:ln>
          </p:spPr>
          <p:txBody>
            <a:bodyPr wrap="square" rtlCol="0">
              <a:spAutoFit/>
            </a:bodyPr>
            <a:lstStyle/>
            <a:p>
              <a:r>
                <a:rPr lang="sv-SE" sz="1050" dirty="0" smtClean="0"/>
                <a:t>Instrument 1</a:t>
              </a:r>
              <a:endParaRPr lang="sv-SE" sz="1050" dirty="0"/>
            </a:p>
          </p:txBody>
        </p:sp>
        <p:cxnSp>
          <p:nvCxnSpPr>
            <p:cNvPr id="51" name="Straight Connector 50"/>
            <p:cNvCxnSpPr/>
            <p:nvPr/>
          </p:nvCxnSpPr>
          <p:spPr>
            <a:xfrm flipV="1">
              <a:off x="2265673" y="5080000"/>
              <a:ext cx="0" cy="260350"/>
            </a:xfrm>
            <a:prstGeom prst="line">
              <a:avLst/>
            </a:prstGeom>
            <a:solidFill>
              <a:srgbClr val="FF0000"/>
            </a:solidFill>
            <a:ln w="381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3161023" y="5080000"/>
              <a:ext cx="0" cy="260350"/>
            </a:xfrm>
            <a:prstGeom prst="line">
              <a:avLst/>
            </a:prstGeom>
            <a:solidFill>
              <a:srgbClr val="FF0000"/>
            </a:solidFill>
            <a:ln w="38100">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1814823" y="5073650"/>
              <a:ext cx="0" cy="260350"/>
            </a:xfrm>
            <a:prstGeom prst="line">
              <a:avLst/>
            </a:prstGeom>
            <a:solidFill>
              <a:srgbClr val="FF0000"/>
            </a:solidFill>
            <a:ln w="381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rot="16200000">
              <a:off x="1345273" y="5658149"/>
              <a:ext cx="913884" cy="253916"/>
            </a:xfrm>
            <a:prstGeom prst="rect">
              <a:avLst/>
            </a:prstGeom>
            <a:noFill/>
            <a:ln>
              <a:solidFill>
                <a:srgbClr val="FF0000"/>
              </a:solidFill>
            </a:ln>
          </p:spPr>
          <p:txBody>
            <a:bodyPr wrap="square" rtlCol="0">
              <a:spAutoFit/>
            </a:bodyPr>
            <a:lstStyle/>
            <a:p>
              <a:r>
                <a:rPr lang="sv-SE" sz="1050" dirty="0"/>
                <a:t>Instrument </a:t>
              </a:r>
              <a:r>
                <a:rPr lang="sv-SE" sz="1050" dirty="0" smtClean="0"/>
                <a:t>2</a:t>
              </a:r>
              <a:endParaRPr lang="sv-SE" sz="1050" dirty="0"/>
            </a:p>
          </p:txBody>
        </p:sp>
        <p:cxnSp>
          <p:nvCxnSpPr>
            <p:cNvPr id="55" name="Straight Connector 54"/>
            <p:cNvCxnSpPr/>
            <p:nvPr/>
          </p:nvCxnSpPr>
          <p:spPr>
            <a:xfrm flipV="1">
              <a:off x="2722873" y="5073650"/>
              <a:ext cx="0" cy="260350"/>
            </a:xfrm>
            <a:prstGeom prst="line">
              <a:avLst/>
            </a:prstGeom>
            <a:solidFill>
              <a:srgbClr val="FF0000"/>
            </a:solidFill>
            <a:ln w="381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rot="16200000">
              <a:off x="1802473" y="5664499"/>
              <a:ext cx="913884" cy="253916"/>
            </a:xfrm>
            <a:prstGeom prst="rect">
              <a:avLst/>
            </a:prstGeom>
            <a:noFill/>
            <a:ln>
              <a:solidFill>
                <a:srgbClr val="FF0000"/>
              </a:solidFill>
            </a:ln>
          </p:spPr>
          <p:txBody>
            <a:bodyPr wrap="square" rtlCol="0">
              <a:spAutoFit/>
            </a:bodyPr>
            <a:lstStyle/>
            <a:p>
              <a:r>
                <a:rPr lang="sv-SE" sz="1050" dirty="0"/>
                <a:t>Instrument </a:t>
              </a:r>
              <a:r>
                <a:rPr lang="sv-SE" sz="1050" dirty="0" smtClean="0"/>
                <a:t>3</a:t>
              </a:r>
              <a:endParaRPr lang="sv-SE" sz="1050" dirty="0"/>
            </a:p>
          </p:txBody>
        </p:sp>
        <p:sp>
          <p:nvSpPr>
            <p:cNvPr id="57" name="TextBox 56"/>
            <p:cNvSpPr txBox="1"/>
            <p:nvPr/>
          </p:nvSpPr>
          <p:spPr>
            <a:xfrm rot="16200000">
              <a:off x="2259673" y="5664499"/>
              <a:ext cx="913884" cy="253916"/>
            </a:xfrm>
            <a:prstGeom prst="rect">
              <a:avLst/>
            </a:prstGeom>
            <a:noFill/>
            <a:ln>
              <a:solidFill>
                <a:srgbClr val="FF0000"/>
              </a:solidFill>
            </a:ln>
          </p:spPr>
          <p:txBody>
            <a:bodyPr wrap="square" rtlCol="0">
              <a:spAutoFit/>
            </a:bodyPr>
            <a:lstStyle/>
            <a:p>
              <a:r>
                <a:rPr lang="sv-SE" sz="1050" dirty="0"/>
                <a:t>Instrument </a:t>
              </a:r>
              <a:r>
                <a:rPr lang="sv-SE" sz="1050" dirty="0" smtClean="0"/>
                <a:t>4</a:t>
              </a:r>
              <a:endParaRPr lang="sv-SE" sz="1050" dirty="0"/>
            </a:p>
          </p:txBody>
        </p:sp>
        <p:sp>
          <p:nvSpPr>
            <p:cNvPr id="58" name="TextBox 57"/>
            <p:cNvSpPr txBox="1"/>
            <p:nvPr/>
          </p:nvSpPr>
          <p:spPr>
            <a:xfrm rot="16200000">
              <a:off x="2704173" y="5677199"/>
              <a:ext cx="913884" cy="253916"/>
            </a:xfrm>
            <a:prstGeom prst="rect">
              <a:avLst/>
            </a:prstGeom>
            <a:noFill/>
            <a:ln>
              <a:solidFill>
                <a:srgbClr val="FF0000"/>
              </a:solidFill>
            </a:ln>
          </p:spPr>
          <p:txBody>
            <a:bodyPr wrap="square" rtlCol="0">
              <a:spAutoFit/>
            </a:bodyPr>
            <a:lstStyle/>
            <a:p>
              <a:r>
                <a:rPr lang="sv-SE" sz="1050" dirty="0"/>
                <a:t>Instrument X</a:t>
              </a:r>
            </a:p>
          </p:txBody>
        </p:sp>
        <p:cxnSp>
          <p:nvCxnSpPr>
            <p:cNvPr id="59" name="Straight Connector 58"/>
            <p:cNvCxnSpPr/>
            <p:nvPr/>
          </p:nvCxnSpPr>
          <p:spPr>
            <a:xfrm flipV="1">
              <a:off x="6596373" y="2305050"/>
              <a:ext cx="0" cy="26035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6546850" y="256540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61" name="Straight Connector 60"/>
            <p:cNvCxnSpPr/>
            <p:nvPr/>
          </p:nvCxnSpPr>
          <p:spPr>
            <a:xfrm flipV="1">
              <a:off x="5866123" y="2305050"/>
              <a:ext cx="0" cy="26035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5822950" y="255905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63" name="Straight Connector 62"/>
            <p:cNvCxnSpPr/>
            <p:nvPr/>
          </p:nvCxnSpPr>
          <p:spPr>
            <a:xfrm flipV="1">
              <a:off x="3065773" y="2298700"/>
              <a:ext cx="0" cy="26035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4" name="Oval 63"/>
            <p:cNvSpPr/>
            <p:nvPr/>
          </p:nvSpPr>
          <p:spPr>
            <a:xfrm>
              <a:off x="3016250" y="255905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65" name="Straight Connector 64"/>
            <p:cNvCxnSpPr/>
            <p:nvPr/>
          </p:nvCxnSpPr>
          <p:spPr>
            <a:xfrm flipV="1">
              <a:off x="2335523" y="2298700"/>
              <a:ext cx="0" cy="26035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2292350" y="255270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67" name="Straight Connector 66"/>
            <p:cNvCxnSpPr/>
            <p:nvPr/>
          </p:nvCxnSpPr>
          <p:spPr>
            <a:xfrm flipV="1">
              <a:off x="5861050" y="2654300"/>
              <a:ext cx="6350" cy="260350"/>
            </a:xfrm>
            <a:prstGeom prst="line">
              <a:avLst/>
            </a:prstGeom>
            <a:solidFill>
              <a:srgbClr val="FF0000"/>
            </a:solidFill>
            <a:ln w="38100">
              <a:solidFill>
                <a:srgbClr val="00B05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6584950" y="2667000"/>
              <a:ext cx="6350" cy="260350"/>
            </a:xfrm>
            <a:prstGeom prst="line">
              <a:avLst/>
            </a:prstGeom>
            <a:solidFill>
              <a:srgbClr val="FF0000"/>
            </a:solidFill>
            <a:ln w="38100">
              <a:solidFill>
                <a:srgbClr val="00B05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2330450" y="2647950"/>
              <a:ext cx="6350" cy="260350"/>
            </a:xfrm>
            <a:prstGeom prst="line">
              <a:avLst/>
            </a:prstGeom>
            <a:solidFill>
              <a:srgbClr val="FF0000"/>
            </a:solidFill>
            <a:ln w="38100">
              <a:solidFill>
                <a:srgbClr val="00B05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3060700" y="2641600"/>
              <a:ext cx="6350" cy="260350"/>
            </a:xfrm>
            <a:prstGeom prst="line">
              <a:avLst/>
            </a:prstGeom>
            <a:solidFill>
              <a:srgbClr val="FF0000"/>
            </a:solidFill>
            <a:ln w="38100">
              <a:solidFill>
                <a:srgbClr val="00B050"/>
              </a:solidFill>
              <a:prstDash val="sysDash"/>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6889750" y="1771650"/>
              <a:ext cx="1593850" cy="584775"/>
            </a:xfrm>
            <a:prstGeom prst="rect">
              <a:avLst/>
            </a:prstGeom>
            <a:noFill/>
          </p:spPr>
          <p:txBody>
            <a:bodyPr wrap="square" rtlCol="0">
              <a:spAutoFit/>
            </a:bodyPr>
            <a:lstStyle/>
            <a:p>
              <a:r>
                <a:rPr lang="sv-SE" sz="1600" dirty="0" smtClean="0">
                  <a:solidFill>
                    <a:srgbClr val="FF0000"/>
                  </a:solidFill>
                </a:rPr>
                <a:t>CF responsibity CF budget</a:t>
              </a:r>
              <a:endParaRPr lang="sv-SE" sz="1600" dirty="0">
                <a:solidFill>
                  <a:srgbClr val="FF0000"/>
                </a:solidFill>
              </a:endParaRPr>
            </a:p>
          </p:txBody>
        </p:sp>
        <p:cxnSp>
          <p:nvCxnSpPr>
            <p:cNvPr id="72" name="Straight Connector 71"/>
            <p:cNvCxnSpPr/>
            <p:nvPr/>
          </p:nvCxnSpPr>
          <p:spPr>
            <a:xfrm>
              <a:off x="850900" y="2533650"/>
              <a:ext cx="7518400" cy="0"/>
            </a:xfrm>
            <a:prstGeom prst="line">
              <a:avLst/>
            </a:prstGeom>
            <a:ln w="19050">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844550" y="4114800"/>
              <a:ext cx="2578100" cy="0"/>
            </a:xfrm>
            <a:prstGeom prst="line">
              <a:avLst/>
            </a:prstGeom>
            <a:ln w="19050">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31850" y="2533650"/>
              <a:ext cx="0" cy="1587500"/>
            </a:xfrm>
            <a:prstGeom prst="line">
              <a:avLst/>
            </a:prstGeom>
            <a:ln w="19050">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8375650" y="2533650"/>
              <a:ext cx="0" cy="2603500"/>
            </a:xfrm>
            <a:prstGeom prst="line">
              <a:avLst/>
            </a:prstGeom>
            <a:ln w="19050">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3416300" y="4108450"/>
              <a:ext cx="0" cy="1035050"/>
            </a:xfrm>
            <a:prstGeom prst="line">
              <a:avLst/>
            </a:prstGeom>
            <a:ln w="19050">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3422650" y="5149850"/>
              <a:ext cx="4953000" cy="0"/>
            </a:xfrm>
            <a:prstGeom prst="line">
              <a:avLst/>
            </a:prstGeom>
            <a:ln w="19050">
              <a:solidFill>
                <a:srgbClr val="00B050"/>
              </a:solidFill>
              <a:prstDash val="dash"/>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6800850" y="2889250"/>
              <a:ext cx="1644650" cy="830997"/>
            </a:xfrm>
            <a:prstGeom prst="rect">
              <a:avLst/>
            </a:prstGeom>
            <a:noFill/>
          </p:spPr>
          <p:txBody>
            <a:bodyPr wrap="square" rtlCol="0">
              <a:spAutoFit/>
            </a:bodyPr>
            <a:lstStyle/>
            <a:p>
              <a:r>
                <a:rPr lang="sv-SE" sz="1600" dirty="0" smtClean="0">
                  <a:solidFill>
                    <a:srgbClr val="FF0000"/>
                  </a:solidFill>
                </a:rPr>
                <a:t>NSS responsibity, Instrument budget</a:t>
              </a:r>
              <a:endParaRPr lang="sv-SE" sz="1600" dirty="0">
                <a:solidFill>
                  <a:srgbClr val="FF0000"/>
                </a:solidFill>
              </a:endParaRPr>
            </a:p>
          </p:txBody>
        </p:sp>
        <p:sp>
          <p:nvSpPr>
            <p:cNvPr id="79" name="TextBox 78"/>
            <p:cNvSpPr txBox="1"/>
            <p:nvPr/>
          </p:nvSpPr>
          <p:spPr>
            <a:xfrm rot="16200000">
              <a:off x="-69845" y="4450777"/>
              <a:ext cx="1644650" cy="584775"/>
            </a:xfrm>
            <a:prstGeom prst="rect">
              <a:avLst/>
            </a:prstGeom>
            <a:noFill/>
          </p:spPr>
          <p:txBody>
            <a:bodyPr wrap="square" rtlCol="0">
              <a:spAutoFit/>
            </a:bodyPr>
            <a:lstStyle/>
            <a:p>
              <a:r>
                <a:rPr lang="sv-SE" sz="1600" dirty="0" smtClean="0">
                  <a:solidFill>
                    <a:schemeClr val="accent6">
                      <a:lumMod val="75000"/>
                    </a:schemeClr>
                  </a:solidFill>
                </a:rPr>
                <a:t>NSS responsibity, NSS budget</a:t>
              </a:r>
              <a:endParaRPr lang="sv-SE" sz="1600" dirty="0">
                <a:solidFill>
                  <a:schemeClr val="accent6">
                    <a:lumMod val="75000"/>
                  </a:schemeClr>
                </a:solidFill>
              </a:endParaRPr>
            </a:p>
          </p:txBody>
        </p:sp>
      </p:grpSp>
      <p:sp>
        <p:nvSpPr>
          <p:cNvPr id="80" name="Title 2"/>
          <p:cNvSpPr>
            <a:spLocks noGrp="1"/>
          </p:cNvSpPr>
          <p:nvPr>
            <p:ph type="title"/>
          </p:nvPr>
        </p:nvSpPr>
        <p:spPr>
          <a:xfrm>
            <a:off x="593511" y="-1"/>
            <a:ext cx="6777561" cy="1441451"/>
          </a:xfrm>
        </p:spPr>
        <p:txBody>
          <a:bodyPr/>
          <a:lstStyle/>
          <a:p>
            <a:r>
              <a:rPr lang="sv-SE" dirty="0" smtClean="0"/>
              <a:t>Instrument Power distribution </a:t>
            </a:r>
            <a:r>
              <a:rPr lang="sv-SE" dirty="0" err="1" smtClean="0"/>
              <a:t>Concept</a:t>
            </a:r>
            <a:endParaRPr lang="sv-SE" dirty="0"/>
          </a:p>
        </p:txBody>
      </p:sp>
      <p:sp>
        <p:nvSpPr>
          <p:cNvPr id="81" name="Rectangle 80"/>
          <p:cNvSpPr/>
          <p:nvPr/>
        </p:nvSpPr>
        <p:spPr>
          <a:xfrm rot="20578769">
            <a:off x="191553" y="1828821"/>
            <a:ext cx="3774557" cy="769441"/>
          </a:xfrm>
          <a:prstGeom prst="rect">
            <a:avLst/>
          </a:prstGeom>
          <a:noFill/>
          <a:ln>
            <a:solidFill>
              <a:srgbClr val="FF6600"/>
            </a:solidFill>
          </a:ln>
        </p:spPr>
        <p:txBody>
          <a:bodyPr wrap="square" lIns="91440" tIns="45720" rIns="91440" bIns="45720">
            <a:spAutoFit/>
          </a:bodyPr>
          <a:lstStyle/>
          <a:p>
            <a:pPr algn="ctr"/>
            <a:r>
              <a:rPr lang="en-US" sz="4400" b="1" dirty="0" smtClean="0">
                <a:ln w="19050">
                  <a:solidFill>
                    <a:schemeClr val="tx2">
                      <a:lumMod val="40000"/>
                      <a:lumOff val="60000"/>
                    </a:schemeClr>
                  </a:solidFill>
                  <a:prstDash val="solid"/>
                </a:ln>
                <a:solidFill>
                  <a:schemeClr val="accent3">
                    <a:lumMod val="20000"/>
                    <a:lumOff val="80000"/>
                  </a:schemeClr>
                </a:solidFill>
                <a:effectLst>
                  <a:outerShdw blurRad="50000" dist="50800" dir="7500000" algn="tl">
                    <a:srgbClr val="000000">
                      <a:shade val="5000"/>
                      <a:alpha val="35000"/>
                    </a:srgbClr>
                  </a:outerShdw>
                </a:effectLst>
              </a:rPr>
              <a:t>Preliminary</a:t>
            </a:r>
            <a:endParaRPr lang="en-US" sz="4400" b="1" dirty="0">
              <a:ln w="19050">
                <a:solidFill>
                  <a:schemeClr val="tx2">
                    <a:lumMod val="40000"/>
                    <a:lumOff val="60000"/>
                  </a:schemeClr>
                </a:solidFill>
                <a:prstDash val="solid"/>
              </a:ln>
              <a:solidFill>
                <a:schemeClr val="accent3">
                  <a:lumMod val="20000"/>
                  <a:lumOff val="80000"/>
                </a:schemeClr>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7369877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55" y="150238"/>
            <a:ext cx="7139136" cy="1143000"/>
          </a:xfrm>
        </p:spPr>
        <p:txBody>
          <a:bodyPr/>
          <a:lstStyle/>
          <a:p>
            <a:r>
              <a:rPr lang="en-US" dirty="0" smtClean="0"/>
              <a:t>Instrument Power distribution Concept</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22</a:t>
            </a:fld>
            <a:endParaRPr lang="sv-SE">
              <a:solidFill>
                <a:prstClr val="black">
                  <a:tint val="75000"/>
                </a:prstClr>
              </a:solidFill>
              <a:latin typeface="Calibri"/>
            </a:endParaRPr>
          </a:p>
        </p:txBody>
      </p:sp>
      <p:grpSp>
        <p:nvGrpSpPr>
          <p:cNvPr id="76" name="Group 75"/>
          <p:cNvGrpSpPr/>
          <p:nvPr/>
        </p:nvGrpSpPr>
        <p:grpSpPr>
          <a:xfrm>
            <a:off x="279549" y="1441450"/>
            <a:ext cx="8407251" cy="5280007"/>
            <a:chOff x="279549" y="1441450"/>
            <a:chExt cx="8407251" cy="5280007"/>
          </a:xfrm>
        </p:grpSpPr>
        <p:pic>
          <p:nvPicPr>
            <p:cNvPr id="5"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9549" y="1680498"/>
              <a:ext cx="4758439" cy="495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2862970" y="2271811"/>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7" name="Oval 6"/>
            <p:cNvSpPr/>
            <p:nvPr/>
          </p:nvSpPr>
          <p:spPr>
            <a:xfrm>
              <a:off x="4923148" y="4181437"/>
              <a:ext cx="72008" cy="7200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8" name="Oval 7"/>
            <p:cNvSpPr/>
            <p:nvPr/>
          </p:nvSpPr>
          <p:spPr>
            <a:xfrm>
              <a:off x="4813610" y="6048337"/>
              <a:ext cx="72008" cy="7200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9" name="Oval 8"/>
            <p:cNvSpPr/>
            <p:nvPr/>
          </p:nvSpPr>
          <p:spPr>
            <a:xfrm>
              <a:off x="2379973" y="6243600"/>
              <a:ext cx="72008" cy="7200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10" name="Oval 9"/>
            <p:cNvSpPr/>
            <p:nvPr/>
          </p:nvSpPr>
          <p:spPr>
            <a:xfrm>
              <a:off x="2613050" y="2374887"/>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1" name="Oval 10"/>
            <p:cNvSpPr/>
            <p:nvPr/>
          </p:nvSpPr>
          <p:spPr>
            <a:xfrm>
              <a:off x="2323220" y="2519461"/>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2" name="Oval 11"/>
            <p:cNvSpPr/>
            <p:nvPr/>
          </p:nvSpPr>
          <p:spPr>
            <a:xfrm>
              <a:off x="2085095" y="2668686"/>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3" name="Oval 12"/>
            <p:cNvSpPr/>
            <p:nvPr/>
          </p:nvSpPr>
          <p:spPr>
            <a:xfrm>
              <a:off x="1837445" y="2871886"/>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4" name="Oval 13"/>
            <p:cNvSpPr/>
            <p:nvPr/>
          </p:nvSpPr>
          <p:spPr>
            <a:xfrm>
              <a:off x="1431045" y="3316386"/>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5" name="Oval 14"/>
            <p:cNvSpPr/>
            <p:nvPr/>
          </p:nvSpPr>
          <p:spPr>
            <a:xfrm>
              <a:off x="1634245" y="3075086"/>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6" name="Oval 15"/>
            <p:cNvSpPr/>
            <p:nvPr/>
          </p:nvSpPr>
          <p:spPr>
            <a:xfrm>
              <a:off x="1211970" y="3649761"/>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7" name="Rectangle 16"/>
            <p:cNvSpPr/>
            <p:nvPr/>
          </p:nvSpPr>
          <p:spPr>
            <a:xfrm rot="1276690">
              <a:off x="4309545" y="3658685"/>
              <a:ext cx="203782" cy="324036"/>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dirty="0"/>
            </a:p>
          </p:txBody>
        </p:sp>
        <p:sp>
          <p:nvSpPr>
            <p:cNvPr id="18" name="Rectangle 17"/>
            <p:cNvSpPr/>
            <p:nvPr/>
          </p:nvSpPr>
          <p:spPr>
            <a:xfrm rot="4251519">
              <a:off x="2410531" y="1698129"/>
              <a:ext cx="203782" cy="375551"/>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dirty="0"/>
            </a:p>
          </p:txBody>
        </p:sp>
        <p:sp>
          <p:nvSpPr>
            <p:cNvPr id="19" name="Rectangle 18"/>
            <p:cNvSpPr/>
            <p:nvPr/>
          </p:nvSpPr>
          <p:spPr>
            <a:xfrm rot="642401">
              <a:off x="4854197" y="5628566"/>
              <a:ext cx="114852" cy="425041"/>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dirty="0"/>
            </a:p>
          </p:txBody>
        </p:sp>
        <p:sp>
          <p:nvSpPr>
            <p:cNvPr id="20" name="Content Placeholder 2"/>
            <p:cNvSpPr txBox="1">
              <a:spLocks/>
            </p:cNvSpPr>
            <p:nvPr/>
          </p:nvSpPr>
          <p:spPr>
            <a:xfrm>
              <a:off x="4242961" y="3691412"/>
              <a:ext cx="409555" cy="254221"/>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sz="2100" dirty="0" smtClean="0"/>
                <a:t>15</a:t>
              </a:r>
            </a:p>
            <a:p>
              <a:pPr marL="0" indent="0">
                <a:buFont typeface="Arial" panose="020B0604020202020204" pitchFamily="34" charset="0"/>
                <a:buNone/>
              </a:pPr>
              <a:endParaRPr lang="sv-SE" dirty="0" smtClean="0"/>
            </a:p>
            <a:p>
              <a:endParaRPr lang="sv-SE" dirty="0"/>
            </a:p>
          </p:txBody>
        </p:sp>
        <p:sp>
          <p:nvSpPr>
            <p:cNvPr id="21" name="Content Placeholder 2"/>
            <p:cNvSpPr txBox="1">
              <a:spLocks/>
            </p:cNvSpPr>
            <p:nvPr/>
          </p:nvSpPr>
          <p:spPr>
            <a:xfrm>
              <a:off x="4808979" y="6065702"/>
              <a:ext cx="409555" cy="254221"/>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sz="2100" dirty="0" smtClean="0"/>
                <a:t>38</a:t>
              </a:r>
            </a:p>
            <a:p>
              <a:pPr marL="0" indent="0">
                <a:buFont typeface="Arial" panose="020B0604020202020204" pitchFamily="34" charset="0"/>
                <a:buNone/>
              </a:pPr>
              <a:endParaRPr lang="sv-SE" dirty="0" smtClean="0"/>
            </a:p>
            <a:p>
              <a:endParaRPr lang="sv-SE" dirty="0"/>
            </a:p>
          </p:txBody>
        </p:sp>
        <p:sp>
          <p:nvSpPr>
            <p:cNvPr id="22" name="Content Placeholder 2"/>
            <p:cNvSpPr txBox="1">
              <a:spLocks/>
            </p:cNvSpPr>
            <p:nvPr/>
          </p:nvSpPr>
          <p:spPr>
            <a:xfrm>
              <a:off x="2328720" y="1764516"/>
              <a:ext cx="409555" cy="254221"/>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sz="2100" dirty="0" smtClean="0"/>
                <a:t>36</a:t>
              </a:r>
            </a:p>
            <a:p>
              <a:pPr marL="0" indent="0">
                <a:buFont typeface="Arial" panose="020B0604020202020204" pitchFamily="34" charset="0"/>
                <a:buNone/>
              </a:pPr>
              <a:endParaRPr lang="sv-SE" dirty="0" smtClean="0"/>
            </a:p>
            <a:p>
              <a:endParaRPr lang="sv-SE" dirty="0"/>
            </a:p>
          </p:txBody>
        </p:sp>
        <p:sp>
          <p:nvSpPr>
            <p:cNvPr id="23" name="Content Placeholder 2"/>
            <p:cNvSpPr txBox="1">
              <a:spLocks/>
            </p:cNvSpPr>
            <p:nvPr/>
          </p:nvSpPr>
          <p:spPr>
            <a:xfrm>
              <a:off x="5218534" y="5381867"/>
              <a:ext cx="3468266" cy="1066317"/>
            </a:xfrm>
            <a:prstGeom prst="rect">
              <a:avLst/>
            </a:prstGeom>
          </p:spPr>
          <p:txBody>
            <a:bodyPr vert="horz" lIns="0" tIns="0" rIns="0" bIns="0" rtlCol="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kern="1200">
                  <a:solidFill>
                    <a:srgbClr val="0094CA"/>
                  </a:solidFill>
                  <a:latin typeface="+mn-lt"/>
                  <a:ea typeface="+mn-ea"/>
                  <a:cs typeface="+mn-cs"/>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kern="1200" baseline="0">
                  <a:solidFill>
                    <a:srgbClr val="0094CA"/>
                  </a:solidFill>
                  <a:latin typeface="+mn-lt"/>
                  <a:ea typeface="+mn-ea"/>
                  <a:cs typeface="+mn-cs"/>
                </a:defRPr>
              </a:lvl2pPr>
              <a:lvl3pPr marL="9144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spcBef>
                  <a:spcPts val="0"/>
                </a:spcBef>
                <a:spcAft>
                  <a:spcPts val="0"/>
                </a:spcAft>
                <a:buFont typeface="Arial"/>
                <a:buNone/>
              </a:pPr>
              <a:r>
                <a:rPr lang="sv-SE" sz="1600" b="1" dirty="0" smtClean="0">
                  <a:solidFill>
                    <a:schemeClr val="accent6">
                      <a:lumMod val="50000"/>
                    </a:schemeClr>
                  </a:solidFill>
                </a:rPr>
                <a:t>Bunker:</a:t>
              </a:r>
            </a:p>
            <a:p>
              <a:pPr marL="0" indent="0">
                <a:spcBef>
                  <a:spcPts val="600"/>
                </a:spcBef>
                <a:spcAft>
                  <a:spcPts val="0"/>
                </a:spcAft>
                <a:buFont typeface="Arial"/>
                <a:buNone/>
              </a:pPr>
              <a:r>
                <a:rPr lang="sv-SE" sz="1600" dirty="0" smtClean="0">
                  <a:solidFill>
                    <a:schemeClr val="accent6">
                      <a:lumMod val="50000"/>
                    </a:schemeClr>
                  </a:solidFill>
                </a:rPr>
                <a:t>The bunker is a unified zone. There will be four distribution panels by  D02 walls for the four sectors.</a:t>
              </a:r>
            </a:p>
            <a:p>
              <a:pPr marL="0" indent="0">
                <a:buFont typeface="Arial"/>
                <a:buNone/>
              </a:pPr>
              <a:endParaRPr lang="sv-SE" sz="1600" dirty="0" smtClean="0">
                <a:solidFill>
                  <a:schemeClr val="accent6">
                    <a:lumMod val="50000"/>
                  </a:schemeClr>
                </a:solidFill>
              </a:endParaRPr>
            </a:p>
            <a:p>
              <a:pPr marL="0" indent="0">
                <a:buFont typeface="Arial"/>
                <a:buNone/>
              </a:pPr>
              <a:endParaRPr lang="sv-SE" sz="1600" dirty="0" smtClean="0">
                <a:solidFill>
                  <a:schemeClr val="accent6">
                    <a:lumMod val="50000"/>
                  </a:schemeClr>
                </a:solidFill>
              </a:endParaRPr>
            </a:p>
            <a:p>
              <a:endParaRPr lang="sv-SE" sz="1600" dirty="0">
                <a:solidFill>
                  <a:schemeClr val="accent6">
                    <a:lumMod val="50000"/>
                  </a:schemeClr>
                </a:solidFill>
              </a:endParaRPr>
            </a:p>
          </p:txBody>
        </p:sp>
        <p:pic>
          <p:nvPicPr>
            <p:cNvPr id="2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6154" y="1441450"/>
              <a:ext cx="888703" cy="86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Oval 25"/>
            <p:cNvSpPr/>
            <p:nvPr/>
          </p:nvSpPr>
          <p:spPr>
            <a:xfrm>
              <a:off x="4527464" y="4829273"/>
              <a:ext cx="89780" cy="8403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7" name="Oval 26"/>
            <p:cNvSpPr/>
            <p:nvPr/>
          </p:nvSpPr>
          <p:spPr>
            <a:xfrm>
              <a:off x="2993938" y="4797523"/>
              <a:ext cx="89780" cy="8403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8" name="Oval 27"/>
            <p:cNvSpPr/>
            <p:nvPr/>
          </p:nvSpPr>
          <p:spPr>
            <a:xfrm>
              <a:off x="3058232" y="5225355"/>
              <a:ext cx="89780" cy="8403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9" name="Oval 28"/>
            <p:cNvSpPr/>
            <p:nvPr/>
          </p:nvSpPr>
          <p:spPr>
            <a:xfrm>
              <a:off x="4255207" y="5147567"/>
              <a:ext cx="89780" cy="8403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0" name="Content Placeholder 2"/>
            <p:cNvSpPr txBox="1">
              <a:spLocks/>
            </p:cNvSpPr>
            <p:nvPr/>
          </p:nvSpPr>
          <p:spPr>
            <a:xfrm>
              <a:off x="5218534" y="4028787"/>
              <a:ext cx="3350549" cy="1066317"/>
            </a:xfrm>
            <a:prstGeom prst="rect">
              <a:avLst/>
            </a:prstGeom>
          </p:spPr>
          <p:txBody>
            <a:bodyPr vert="horz" lIns="0" tIns="0" rIns="0" bIns="0" rtlCol="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kern="1200">
                  <a:solidFill>
                    <a:srgbClr val="0094CA"/>
                  </a:solidFill>
                  <a:latin typeface="+mn-lt"/>
                  <a:ea typeface="+mn-ea"/>
                  <a:cs typeface="+mn-cs"/>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kern="1200" baseline="0">
                  <a:solidFill>
                    <a:srgbClr val="0094CA"/>
                  </a:solidFill>
                  <a:latin typeface="+mn-lt"/>
                  <a:ea typeface="+mn-ea"/>
                  <a:cs typeface="+mn-cs"/>
                </a:defRPr>
              </a:lvl2pPr>
              <a:lvl3pPr marL="9144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spcBef>
                  <a:spcPts val="0"/>
                </a:spcBef>
                <a:spcAft>
                  <a:spcPts val="0"/>
                </a:spcAft>
                <a:buFont typeface="Arial"/>
                <a:buNone/>
              </a:pPr>
              <a:r>
                <a:rPr lang="sv-SE" sz="1600" b="1" dirty="0" smtClean="0">
                  <a:solidFill>
                    <a:schemeClr val="tx1"/>
                  </a:solidFill>
                </a:rPr>
                <a:t>Cave /Main zone/</a:t>
              </a:r>
            </a:p>
            <a:p>
              <a:pPr marL="0" indent="0">
                <a:spcBef>
                  <a:spcPts val="600"/>
                </a:spcBef>
                <a:spcAft>
                  <a:spcPts val="0"/>
                </a:spcAft>
                <a:buFont typeface="Arial"/>
                <a:buNone/>
              </a:pPr>
              <a:r>
                <a:rPr lang="sv-SE" sz="1600" dirty="0" smtClean="0">
                  <a:solidFill>
                    <a:schemeClr val="tx1"/>
                  </a:solidFill>
                </a:rPr>
                <a:t>There will be connection points similarly placed as the Sample environment connections </a:t>
              </a:r>
            </a:p>
            <a:p>
              <a:pPr marL="0" indent="0">
                <a:buFont typeface="Arial"/>
                <a:buNone/>
              </a:pPr>
              <a:endParaRPr lang="sv-SE" sz="1600" dirty="0" smtClean="0">
                <a:solidFill>
                  <a:schemeClr val="tx1"/>
                </a:solidFill>
              </a:endParaRPr>
            </a:p>
            <a:p>
              <a:endParaRPr lang="sv-SE" sz="1600" dirty="0">
                <a:solidFill>
                  <a:schemeClr val="tx1"/>
                </a:solidFill>
              </a:endParaRPr>
            </a:p>
          </p:txBody>
        </p:sp>
        <p:sp>
          <p:nvSpPr>
            <p:cNvPr id="31" name="Oval 30"/>
            <p:cNvSpPr/>
            <p:nvPr/>
          </p:nvSpPr>
          <p:spPr>
            <a:xfrm>
              <a:off x="2729620" y="2324198"/>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2" name="Oval 31"/>
            <p:cNvSpPr/>
            <p:nvPr/>
          </p:nvSpPr>
          <p:spPr>
            <a:xfrm>
              <a:off x="2420851" y="245040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3" name="Oval 32"/>
            <p:cNvSpPr/>
            <p:nvPr/>
          </p:nvSpPr>
          <p:spPr>
            <a:xfrm>
              <a:off x="2175582" y="2604392"/>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4" name="Oval 33"/>
            <p:cNvSpPr/>
            <p:nvPr/>
          </p:nvSpPr>
          <p:spPr>
            <a:xfrm>
              <a:off x="1920789" y="2788542"/>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5" name="Oval 34"/>
            <p:cNvSpPr/>
            <p:nvPr/>
          </p:nvSpPr>
          <p:spPr>
            <a:xfrm>
              <a:off x="1490576" y="3225898"/>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6" name="Oval 35"/>
            <p:cNvSpPr/>
            <p:nvPr/>
          </p:nvSpPr>
          <p:spPr>
            <a:xfrm>
              <a:off x="1703302" y="2994123"/>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7" name="Oval 36"/>
            <p:cNvSpPr/>
            <p:nvPr/>
          </p:nvSpPr>
          <p:spPr>
            <a:xfrm>
              <a:off x="1250070" y="3568798"/>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8" name="Oval 37"/>
            <p:cNvSpPr/>
            <p:nvPr/>
          </p:nvSpPr>
          <p:spPr>
            <a:xfrm>
              <a:off x="2946314" y="2243236"/>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9" name="Rectangle 38"/>
            <p:cNvSpPr/>
            <p:nvPr/>
          </p:nvSpPr>
          <p:spPr>
            <a:xfrm>
              <a:off x="400492" y="6444458"/>
              <a:ext cx="4572000" cy="276999"/>
            </a:xfrm>
            <a:prstGeom prst="rect">
              <a:avLst/>
            </a:prstGeom>
            <a:solidFill>
              <a:schemeClr val="bg1"/>
            </a:solidFill>
          </p:spPr>
          <p:txBody>
            <a:bodyPr>
              <a:spAutoFit/>
            </a:bodyPr>
            <a:lstStyle/>
            <a:p>
              <a:r>
                <a:rPr lang="en-US" sz="1200" dirty="0"/>
                <a:t>ESS </a:t>
              </a:r>
              <a:r>
                <a:rPr lang="en-US" sz="1200" dirty="0" smtClean="0"/>
                <a:t>Power </a:t>
              </a:r>
              <a:r>
                <a:rPr lang="en-US" sz="1200" dirty="0"/>
                <a:t>and </a:t>
              </a:r>
              <a:r>
                <a:rPr lang="en-US" sz="1200" dirty="0" smtClean="0"/>
                <a:t>Grounding: ESS-0051373 (Not released)</a:t>
              </a:r>
              <a:endParaRPr lang="sv-SE" sz="1200" b="1" dirty="0"/>
            </a:p>
          </p:txBody>
        </p:sp>
        <p:grpSp>
          <p:nvGrpSpPr>
            <p:cNvPr id="40" name="Group 39"/>
            <p:cNvGrpSpPr/>
            <p:nvPr/>
          </p:nvGrpSpPr>
          <p:grpSpPr>
            <a:xfrm>
              <a:off x="2319648" y="4292600"/>
              <a:ext cx="2411102" cy="1917700"/>
              <a:chOff x="2491098" y="4292600"/>
              <a:chExt cx="2411102" cy="1917700"/>
            </a:xfrm>
            <a:solidFill>
              <a:srgbClr val="FF0000"/>
            </a:solidFill>
          </p:grpSpPr>
          <p:cxnSp>
            <p:nvCxnSpPr>
              <p:cNvPr id="41" name="Straight Connector 40"/>
              <p:cNvCxnSpPr/>
              <p:nvPr/>
            </p:nvCxnSpPr>
            <p:spPr>
              <a:xfrm>
                <a:off x="2564123" y="4292600"/>
                <a:ext cx="2338077" cy="0"/>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2491098" y="6210300"/>
                <a:ext cx="2411102" cy="0"/>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4902200" y="4292600"/>
                <a:ext cx="0" cy="539750"/>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2513323" y="4324351"/>
                <a:ext cx="0" cy="384174"/>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2513323" y="5302250"/>
                <a:ext cx="0" cy="908050"/>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4902200" y="5248275"/>
                <a:ext cx="0" cy="794613"/>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4023520" y="4548238"/>
                <a:ext cx="850900" cy="61862"/>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48" name="Rectangle 47"/>
              <p:cNvSpPr/>
              <p:nvPr/>
            </p:nvSpPr>
            <p:spPr>
              <a:xfrm>
                <a:off x="3395266" y="4419651"/>
                <a:ext cx="685403" cy="65038"/>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49" name="Rectangle 48"/>
              <p:cNvSpPr/>
              <p:nvPr/>
            </p:nvSpPr>
            <p:spPr>
              <a:xfrm>
                <a:off x="2499122" y="4703813"/>
                <a:ext cx="964803" cy="74562"/>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50" name="Rectangle 49"/>
              <p:cNvSpPr/>
              <p:nvPr/>
            </p:nvSpPr>
            <p:spPr>
              <a:xfrm>
                <a:off x="2521347" y="5624563"/>
                <a:ext cx="2374503" cy="66625"/>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51" name="Rectangle 50"/>
              <p:cNvSpPr/>
              <p:nvPr/>
            </p:nvSpPr>
            <p:spPr>
              <a:xfrm>
                <a:off x="3076972" y="4770488"/>
                <a:ext cx="80566" cy="861962"/>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52" name="Rectangle 51"/>
              <p:cNvSpPr/>
              <p:nvPr/>
            </p:nvSpPr>
            <p:spPr>
              <a:xfrm>
                <a:off x="3391297" y="4424413"/>
                <a:ext cx="78978" cy="357137"/>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53" name="Rectangle 52"/>
              <p:cNvSpPr/>
              <p:nvPr/>
            </p:nvSpPr>
            <p:spPr>
              <a:xfrm>
                <a:off x="4016374" y="4418064"/>
                <a:ext cx="73025" cy="188862"/>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54" name="Rectangle 53"/>
              <p:cNvSpPr/>
              <p:nvPr/>
            </p:nvSpPr>
            <p:spPr>
              <a:xfrm>
                <a:off x="4429522" y="5624512"/>
                <a:ext cx="71041" cy="560387"/>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55" name="Rectangle 54"/>
              <p:cNvSpPr/>
              <p:nvPr/>
            </p:nvSpPr>
            <p:spPr>
              <a:xfrm>
                <a:off x="4777185" y="5243513"/>
                <a:ext cx="56754" cy="376238"/>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56" name="Rectangle 55"/>
              <p:cNvSpPr/>
              <p:nvPr/>
            </p:nvSpPr>
            <p:spPr>
              <a:xfrm>
                <a:off x="4843860" y="5638800"/>
                <a:ext cx="56752" cy="276226"/>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57" name="Rectangle 56"/>
              <p:cNvSpPr/>
              <p:nvPr/>
            </p:nvSpPr>
            <p:spPr>
              <a:xfrm>
                <a:off x="2519759" y="5672137"/>
                <a:ext cx="56753" cy="314326"/>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grpSp>
        <p:cxnSp>
          <p:nvCxnSpPr>
            <p:cNvPr id="58" name="Straight Connector 57"/>
            <p:cNvCxnSpPr/>
            <p:nvPr/>
          </p:nvCxnSpPr>
          <p:spPr>
            <a:xfrm flipV="1">
              <a:off x="2487923" y="5346700"/>
              <a:ext cx="0" cy="282575"/>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2646673" y="5340350"/>
              <a:ext cx="0" cy="282575"/>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2824473" y="5346700"/>
              <a:ext cx="0" cy="282575"/>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3116573" y="5346700"/>
              <a:ext cx="0" cy="282575"/>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3300723" y="5302250"/>
              <a:ext cx="0" cy="327026"/>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4519923" y="431800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4342123" y="431800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4164323" y="4324350"/>
              <a:ext cx="0" cy="27305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3992873" y="4324350"/>
              <a:ext cx="0" cy="27305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2602223" y="568325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2811773" y="568960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3014973" y="567690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3243573" y="568325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3459473" y="567690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3681723" y="567055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3891273" y="568325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4100823" y="567055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4494523" y="568325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77" name="Content Placeholder 2"/>
          <p:cNvSpPr txBox="1">
            <a:spLocks/>
          </p:cNvSpPr>
          <p:nvPr/>
        </p:nvSpPr>
        <p:spPr>
          <a:xfrm>
            <a:off x="4786548" y="1601848"/>
            <a:ext cx="3641526" cy="2326685"/>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Char char="-"/>
            </a:pPr>
            <a:r>
              <a:rPr lang="sv-SE" dirty="0">
                <a:solidFill>
                  <a:srgbClr val="7030A0"/>
                </a:solidFill>
              </a:rPr>
              <a:t>The design will be provided by ESS, the installation and material cost will be paid by the instruments</a:t>
            </a:r>
            <a:r>
              <a:rPr lang="sv-SE" dirty="0" smtClean="0">
                <a:solidFill>
                  <a:srgbClr val="7030A0"/>
                </a:solidFill>
              </a:rPr>
              <a:t>. The design will be finalized according to the instrument designs.</a:t>
            </a:r>
          </a:p>
          <a:p>
            <a:pPr>
              <a:buFontTx/>
              <a:buChar char="-"/>
            </a:pPr>
            <a:r>
              <a:rPr lang="sv-SE" dirty="0" err="1" smtClean="0">
                <a:solidFill>
                  <a:srgbClr val="7030A0"/>
                </a:solidFill>
              </a:rPr>
              <a:t>There</a:t>
            </a:r>
            <a:r>
              <a:rPr lang="sv-SE" dirty="0" smtClean="0">
                <a:solidFill>
                  <a:srgbClr val="7030A0"/>
                </a:solidFill>
              </a:rPr>
              <a:t> </a:t>
            </a:r>
            <a:r>
              <a:rPr lang="sv-SE" dirty="0" err="1" smtClean="0">
                <a:solidFill>
                  <a:srgbClr val="7030A0"/>
                </a:solidFill>
              </a:rPr>
              <a:t>will</a:t>
            </a:r>
            <a:r>
              <a:rPr lang="sv-SE" dirty="0" smtClean="0">
                <a:solidFill>
                  <a:srgbClr val="7030A0"/>
                </a:solidFill>
              </a:rPr>
              <a:t> </a:t>
            </a:r>
            <a:r>
              <a:rPr lang="sv-SE" dirty="0">
                <a:solidFill>
                  <a:srgbClr val="7030A0"/>
                </a:solidFill>
              </a:rPr>
              <a:t>b</a:t>
            </a:r>
            <a:r>
              <a:rPr lang="sv-SE" dirty="0" smtClean="0">
                <a:solidFill>
                  <a:srgbClr val="7030A0"/>
                </a:solidFill>
              </a:rPr>
              <a:t>e no central UPS system</a:t>
            </a:r>
            <a:endParaRPr lang="sv-SE" dirty="0">
              <a:solidFill>
                <a:srgbClr val="7030A0"/>
              </a:solidFill>
            </a:endParaRPr>
          </a:p>
          <a:p>
            <a:pPr>
              <a:buFontTx/>
              <a:buChar char="-"/>
            </a:pPr>
            <a:r>
              <a:rPr lang="sv-SE" dirty="0" smtClean="0">
                <a:solidFill>
                  <a:srgbClr val="7030A0"/>
                </a:solidFill>
              </a:rPr>
              <a:t>The power distribution network will be planned according </a:t>
            </a:r>
            <a:r>
              <a:rPr lang="sv-SE" dirty="0" err="1" smtClean="0">
                <a:solidFill>
                  <a:srgbClr val="7030A0"/>
                </a:solidFill>
              </a:rPr>
              <a:t>to</a:t>
            </a:r>
            <a:r>
              <a:rPr lang="sv-SE" dirty="0" smtClean="0">
                <a:solidFill>
                  <a:srgbClr val="7030A0"/>
                </a:solidFill>
              </a:rPr>
              <a:t> ESS grounding rules.</a:t>
            </a:r>
          </a:p>
          <a:p>
            <a:pPr>
              <a:buFontTx/>
              <a:buChar char="-"/>
            </a:pPr>
            <a:r>
              <a:rPr lang="sv-SE" dirty="0" smtClean="0">
                <a:solidFill>
                  <a:srgbClr val="7030A0"/>
                </a:solidFill>
              </a:rPr>
              <a:t>All </a:t>
            </a:r>
            <a:r>
              <a:rPr lang="sv-SE" dirty="0">
                <a:solidFill>
                  <a:srgbClr val="7030A0"/>
                </a:solidFill>
              </a:rPr>
              <a:t>the missing insulation rules </a:t>
            </a:r>
            <a:r>
              <a:rPr lang="sv-SE" dirty="0" smtClean="0">
                <a:solidFill>
                  <a:srgbClr val="7030A0"/>
                </a:solidFill>
              </a:rPr>
              <a:t>and solutions will </a:t>
            </a:r>
            <a:r>
              <a:rPr lang="sv-SE" dirty="0">
                <a:solidFill>
                  <a:srgbClr val="7030A0"/>
                </a:solidFill>
              </a:rPr>
              <a:t>be defined ASAP</a:t>
            </a:r>
          </a:p>
          <a:p>
            <a:pPr>
              <a:buFontTx/>
              <a:buChar char="-"/>
            </a:pPr>
            <a:endParaRPr lang="sv-SE" dirty="0" smtClean="0">
              <a:solidFill>
                <a:schemeClr val="accent4"/>
              </a:solidFill>
            </a:endParaRPr>
          </a:p>
          <a:p>
            <a:endParaRPr lang="sv-SE" dirty="0"/>
          </a:p>
        </p:txBody>
      </p:sp>
      <p:sp>
        <p:nvSpPr>
          <p:cNvPr id="78" name="Rectangle 77"/>
          <p:cNvSpPr/>
          <p:nvPr/>
        </p:nvSpPr>
        <p:spPr>
          <a:xfrm rot="20578769">
            <a:off x="191553" y="1828821"/>
            <a:ext cx="3774557" cy="769441"/>
          </a:xfrm>
          <a:prstGeom prst="rect">
            <a:avLst/>
          </a:prstGeom>
          <a:noFill/>
          <a:ln>
            <a:solidFill>
              <a:srgbClr val="FF6600"/>
            </a:solidFill>
          </a:ln>
        </p:spPr>
        <p:txBody>
          <a:bodyPr wrap="square" lIns="91440" tIns="45720" rIns="91440" bIns="45720">
            <a:spAutoFit/>
          </a:bodyPr>
          <a:lstStyle/>
          <a:p>
            <a:pPr algn="ctr"/>
            <a:r>
              <a:rPr lang="en-US" sz="4400" b="1" dirty="0" smtClean="0">
                <a:ln w="19050">
                  <a:solidFill>
                    <a:schemeClr val="tx2">
                      <a:lumMod val="40000"/>
                      <a:lumOff val="60000"/>
                    </a:schemeClr>
                  </a:solidFill>
                  <a:prstDash val="solid"/>
                </a:ln>
                <a:solidFill>
                  <a:schemeClr val="accent3">
                    <a:lumMod val="20000"/>
                    <a:lumOff val="80000"/>
                  </a:schemeClr>
                </a:solidFill>
                <a:effectLst>
                  <a:outerShdw blurRad="50000" dist="50800" dir="7500000" algn="tl">
                    <a:srgbClr val="000000">
                      <a:shade val="5000"/>
                      <a:alpha val="35000"/>
                    </a:srgbClr>
                  </a:outerShdw>
                </a:effectLst>
              </a:rPr>
              <a:t>Preliminary</a:t>
            </a:r>
            <a:endParaRPr lang="en-US" sz="4400" b="1" dirty="0">
              <a:ln w="19050">
                <a:solidFill>
                  <a:schemeClr val="tx2">
                    <a:lumMod val="40000"/>
                    <a:lumOff val="60000"/>
                  </a:schemeClr>
                </a:solidFill>
                <a:prstDash val="solid"/>
              </a:ln>
              <a:solidFill>
                <a:schemeClr val="accent3">
                  <a:lumMod val="20000"/>
                  <a:lumOff val="80000"/>
                </a:schemeClr>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40404985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Cabinet</a:t>
            </a:r>
            <a:r>
              <a:rPr lang="sv-SE" dirty="0" smtClean="0"/>
              <a:t> </a:t>
            </a:r>
            <a:r>
              <a:rPr lang="sv-SE" dirty="0" err="1"/>
              <a:t>placement</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23</a:t>
            </a:fld>
            <a:endParaRPr lang="sv-SE">
              <a:solidFill>
                <a:prstClr val="black">
                  <a:tint val="75000"/>
                </a:prstClr>
              </a:solidFill>
              <a:latin typeface="Calibri"/>
            </a:endParaRPr>
          </a:p>
        </p:txBody>
      </p:sp>
      <p:pic>
        <p:nvPicPr>
          <p:cNvPr id="5" name="Picture 4" descr="Screen Shot 2016-09-12 at 18.35.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36" y="1916595"/>
            <a:ext cx="6543712" cy="4581474"/>
          </a:xfrm>
          <a:prstGeom prst="rect">
            <a:avLst/>
          </a:prstGeom>
        </p:spPr>
      </p:pic>
      <p:sp>
        <p:nvSpPr>
          <p:cNvPr id="8" name="Rectangle 7"/>
          <p:cNvSpPr/>
          <p:nvPr/>
        </p:nvSpPr>
        <p:spPr>
          <a:xfrm rot="20578769">
            <a:off x="29949" y="1944042"/>
            <a:ext cx="3774557" cy="769441"/>
          </a:xfrm>
          <a:prstGeom prst="rect">
            <a:avLst/>
          </a:prstGeom>
          <a:noFill/>
          <a:ln>
            <a:solidFill>
              <a:srgbClr val="FF6600"/>
            </a:solidFill>
          </a:ln>
        </p:spPr>
        <p:txBody>
          <a:bodyPr wrap="square" lIns="91440" tIns="45720" rIns="91440" bIns="45720">
            <a:spAutoFit/>
          </a:bodyPr>
          <a:lstStyle/>
          <a:p>
            <a:pPr algn="ctr"/>
            <a:r>
              <a:rPr lang="en-US" sz="4400" b="1" dirty="0" smtClean="0">
                <a:ln w="19050">
                  <a:solidFill>
                    <a:schemeClr val="tx2">
                      <a:lumMod val="40000"/>
                      <a:lumOff val="60000"/>
                    </a:schemeClr>
                  </a:solidFill>
                  <a:prstDash val="solid"/>
                </a:ln>
                <a:solidFill>
                  <a:schemeClr val="accent3">
                    <a:lumMod val="20000"/>
                    <a:lumOff val="80000"/>
                  </a:schemeClr>
                </a:solidFill>
                <a:effectLst>
                  <a:outerShdw blurRad="50000" dist="50800" dir="7500000" algn="tl">
                    <a:srgbClr val="000000">
                      <a:shade val="5000"/>
                      <a:alpha val="35000"/>
                    </a:srgbClr>
                  </a:outerShdw>
                </a:effectLst>
              </a:rPr>
              <a:t>Preliminary</a:t>
            </a:r>
            <a:endParaRPr lang="en-US" sz="4400" b="1" dirty="0">
              <a:ln w="19050">
                <a:solidFill>
                  <a:schemeClr val="tx2">
                    <a:lumMod val="40000"/>
                    <a:lumOff val="60000"/>
                  </a:schemeClr>
                </a:solidFill>
                <a:prstDash val="solid"/>
              </a:ln>
              <a:solidFill>
                <a:schemeClr val="accent3">
                  <a:lumMod val="20000"/>
                  <a:lumOff val="80000"/>
                </a:schemeClr>
              </a:solidFill>
              <a:effectLst>
                <a:outerShdw blurRad="50000" dist="50800" dir="7500000" algn="tl">
                  <a:srgbClr val="000000">
                    <a:shade val="5000"/>
                    <a:alpha val="35000"/>
                  </a:srgbClr>
                </a:outerShdw>
              </a:effectLst>
            </a:endParaRPr>
          </a:p>
        </p:txBody>
      </p:sp>
      <p:sp>
        <p:nvSpPr>
          <p:cNvPr id="3" name="Oval 2"/>
          <p:cNvSpPr/>
          <p:nvPr/>
        </p:nvSpPr>
        <p:spPr>
          <a:xfrm>
            <a:off x="3444678" y="2428874"/>
            <a:ext cx="108147" cy="234941"/>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5694646" y="1493038"/>
            <a:ext cx="3449354" cy="1966421"/>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sz="1400" b="1" dirty="0" smtClean="0">
                <a:solidFill>
                  <a:srgbClr val="7030A0"/>
                </a:solidFill>
              </a:rPr>
              <a:t>Constrains on cabinet placement:</a:t>
            </a:r>
          </a:p>
          <a:p>
            <a:pPr>
              <a:buFontTx/>
              <a:buChar char="-"/>
            </a:pPr>
            <a:r>
              <a:rPr lang="sv-SE" sz="1400" dirty="0" smtClean="0">
                <a:solidFill>
                  <a:srgbClr val="7030A0"/>
                </a:solidFill>
              </a:rPr>
              <a:t>Cable length limitations</a:t>
            </a:r>
          </a:p>
          <a:p>
            <a:pPr>
              <a:buFontTx/>
              <a:buChar char="-"/>
            </a:pPr>
            <a:r>
              <a:rPr lang="sv-SE" sz="1400" dirty="0" smtClean="0">
                <a:solidFill>
                  <a:srgbClr val="7030A0"/>
                </a:solidFill>
              </a:rPr>
              <a:t>Floorspace</a:t>
            </a:r>
          </a:p>
          <a:p>
            <a:pPr>
              <a:buFontTx/>
              <a:buChar char="-"/>
            </a:pPr>
            <a:r>
              <a:rPr lang="sv-SE" sz="1400" dirty="0" smtClean="0">
                <a:solidFill>
                  <a:srgbClr val="7030A0"/>
                </a:solidFill>
              </a:rPr>
              <a:t>Distance from sensitive components</a:t>
            </a:r>
          </a:p>
          <a:p>
            <a:pPr>
              <a:buFontTx/>
              <a:buChar char="-"/>
            </a:pPr>
            <a:r>
              <a:rPr lang="sv-SE" sz="1400" dirty="0">
                <a:solidFill>
                  <a:srgbClr val="7030A0"/>
                </a:solidFill>
              </a:rPr>
              <a:t>B</a:t>
            </a:r>
            <a:r>
              <a:rPr lang="sv-SE" sz="1400" dirty="0" smtClean="0">
                <a:solidFill>
                  <a:srgbClr val="7030A0"/>
                </a:solidFill>
              </a:rPr>
              <a:t>locking of trafic routes including cranes</a:t>
            </a:r>
          </a:p>
          <a:p>
            <a:pPr>
              <a:buFontTx/>
              <a:buChar char="-"/>
            </a:pPr>
            <a:r>
              <a:rPr lang="sv-SE" sz="1400" dirty="0" smtClean="0">
                <a:solidFill>
                  <a:srgbClr val="7030A0"/>
                </a:solidFill>
              </a:rPr>
              <a:t>The cabinets should be </a:t>
            </a:r>
            <a:r>
              <a:rPr lang="sv-SE" sz="1400" dirty="0" err="1" smtClean="0">
                <a:solidFill>
                  <a:srgbClr val="7030A0"/>
                </a:solidFill>
              </a:rPr>
              <a:t>outside</a:t>
            </a:r>
            <a:r>
              <a:rPr lang="sv-SE" sz="1400" dirty="0" smtClean="0">
                <a:solidFill>
                  <a:srgbClr val="7030A0"/>
                </a:solidFill>
              </a:rPr>
              <a:t> of the shielding </a:t>
            </a:r>
            <a:endParaRPr lang="sv-SE" sz="1400" dirty="0">
              <a:solidFill>
                <a:srgbClr val="7030A0"/>
              </a:solidFill>
            </a:endParaRPr>
          </a:p>
          <a:p>
            <a:pPr>
              <a:buFontTx/>
              <a:buChar char="-"/>
            </a:pPr>
            <a:endParaRPr lang="sv-SE" sz="1400" dirty="0" smtClean="0">
              <a:solidFill>
                <a:schemeClr val="accent4"/>
              </a:solidFill>
            </a:endParaRPr>
          </a:p>
          <a:p>
            <a:endParaRPr lang="sv-SE" sz="1400" dirty="0"/>
          </a:p>
        </p:txBody>
      </p:sp>
      <p:sp>
        <p:nvSpPr>
          <p:cNvPr id="10" name="Content Placeholder 2"/>
          <p:cNvSpPr txBox="1">
            <a:spLocks/>
          </p:cNvSpPr>
          <p:nvPr/>
        </p:nvSpPr>
        <p:spPr>
          <a:xfrm>
            <a:off x="5832405" y="3300140"/>
            <a:ext cx="3225935" cy="1643893"/>
          </a:xfrm>
          <a:prstGeom prst="rect">
            <a:avLst/>
          </a:prstGeom>
          <a:solidFill>
            <a:srgbClr val="FFFFFF"/>
          </a:solidFill>
        </p:spPr>
        <p:txBody>
          <a:bodyPr vert="horz" lIns="0" tIns="0" rIns="0" bIns="0" rtlCol="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kern="1200">
                <a:solidFill>
                  <a:srgbClr val="0094CA"/>
                </a:solidFill>
                <a:latin typeface="+mn-lt"/>
                <a:ea typeface="+mn-ea"/>
                <a:cs typeface="+mn-cs"/>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kern="1200" baseline="0">
                <a:solidFill>
                  <a:srgbClr val="0094CA"/>
                </a:solidFill>
                <a:latin typeface="+mn-lt"/>
                <a:ea typeface="+mn-ea"/>
                <a:cs typeface="+mn-cs"/>
              </a:defRPr>
            </a:lvl2pPr>
            <a:lvl3pPr marL="9144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spcBef>
                <a:spcPts val="0"/>
              </a:spcBef>
              <a:spcAft>
                <a:spcPts val="0"/>
              </a:spcAft>
              <a:buFont typeface="Arial"/>
              <a:buNone/>
            </a:pPr>
            <a:r>
              <a:rPr lang="sv-SE" sz="1400" b="1" dirty="0" smtClean="0">
                <a:solidFill>
                  <a:schemeClr val="accent2">
                    <a:lumMod val="75000"/>
                  </a:schemeClr>
                </a:solidFill>
              </a:rPr>
              <a:t>Bunker:</a:t>
            </a:r>
          </a:p>
          <a:p>
            <a:pPr marL="0" indent="0">
              <a:spcBef>
                <a:spcPts val="600"/>
              </a:spcBef>
              <a:spcAft>
                <a:spcPts val="0"/>
              </a:spcAft>
              <a:buFont typeface="Arial"/>
              <a:buNone/>
            </a:pPr>
            <a:r>
              <a:rPr lang="sv-SE" sz="1400" dirty="0" smtClean="0">
                <a:solidFill>
                  <a:schemeClr val="accent2">
                    <a:lumMod val="75000"/>
                  </a:schemeClr>
                </a:solidFill>
              </a:rPr>
              <a:t>NSS is planning to have cabinet arrays for each sector in order to minimize the cable lengths. The cabinets will be connected to the power distribution panel of the bunker sector. Also they will be connected to a common ICS router.</a:t>
            </a:r>
          </a:p>
          <a:p>
            <a:pPr marL="0" indent="0">
              <a:buFont typeface="Arial"/>
              <a:buNone/>
            </a:pPr>
            <a:endParaRPr lang="sv-SE" sz="1400" dirty="0" smtClean="0"/>
          </a:p>
          <a:p>
            <a:pPr marL="0" indent="0">
              <a:buFont typeface="Arial"/>
              <a:buNone/>
            </a:pPr>
            <a:endParaRPr lang="sv-SE" sz="1400" dirty="0" smtClean="0"/>
          </a:p>
          <a:p>
            <a:endParaRPr lang="sv-SE" sz="1400"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03366" y="5348748"/>
            <a:ext cx="2066440" cy="1347955"/>
          </a:xfrm>
          <a:prstGeom prst="rect">
            <a:avLst/>
          </a:prstGeom>
          <a:ln>
            <a:noFill/>
          </a:ln>
          <a:effectLst>
            <a:outerShdw blurRad="292100" dist="139700" dir="2700000" algn="tl" rotWithShape="0">
              <a:srgbClr val="FF0000">
                <a:alpha val="65000"/>
              </a:srgbClr>
            </a:outerShdw>
          </a:effectLst>
        </p:spPr>
      </p:pic>
    </p:spTree>
    <p:extLst>
      <p:ext uri="{BB962C8B-B14F-4D97-AF65-F5344CB8AC3E}">
        <p14:creationId xmlns:p14="http://schemas.microsoft.com/office/powerpoint/2010/main" val="7588472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ICS</a:t>
            </a:r>
            <a:r>
              <a:rPr lang="sv-SE" dirty="0"/>
              <a:t>/DMSC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24</a:t>
            </a:fld>
            <a:endParaRPr lang="sv-SE">
              <a:solidFill>
                <a:prstClr val="black">
                  <a:tint val="75000"/>
                </a:prstClr>
              </a:solidFill>
              <a:latin typeface="Calibri"/>
            </a:endParaRPr>
          </a:p>
        </p:txBody>
      </p:sp>
      <p:pic>
        <p:nvPicPr>
          <p:cNvPr id="8" name="Picture 7" descr="Screen Shot 2016-09-12 at 18.40.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04" y="1959988"/>
            <a:ext cx="6692804" cy="4761487"/>
          </a:xfrm>
          <a:prstGeom prst="rect">
            <a:avLst/>
          </a:prstGeom>
        </p:spPr>
      </p:pic>
      <p:sp>
        <p:nvSpPr>
          <p:cNvPr id="7" name="Content Placeholder 2"/>
          <p:cNvSpPr txBox="1">
            <a:spLocks/>
          </p:cNvSpPr>
          <p:nvPr/>
        </p:nvSpPr>
        <p:spPr>
          <a:xfrm>
            <a:off x="6396489" y="1459398"/>
            <a:ext cx="2626484" cy="2617377"/>
          </a:xfrm>
          <a:prstGeom prst="rect">
            <a:avLst/>
          </a:prstGeom>
          <a:solidFill>
            <a:srgbClr val="FFFFFF"/>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sz="1800" b="1" dirty="0" smtClean="0"/>
              <a:t>ICS/DMSC network will be provided by ESS. The network design will be finalized according to the instrument designs.</a:t>
            </a:r>
            <a:endParaRPr lang="sv-SE" sz="1800" dirty="0"/>
          </a:p>
          <a:p>
            <a:pPr>
              <a:buFontTx/>
              <a:buChar char="-"/>
            </a:pPr>
            <a:endParaRPr lang="sv-SE" sz="1800" dirty="0" smtClean="0"/>
          </a:p>
          <a:p>
            <a:endParaRPr lang="sv-SE" sz="1800" dirty="0"/>
          </a:p>
        </p:txBody>
      </p:sp>
    </p:spTree>
    <p:extLst>
      <p:ext uri="{BB962C8B-B14F-4D97-AF65-F5344CB8AC3E}">
        <p14:creationId xmlns:p14="http://schemas.microsoft.com/office/powerpoint/2010/main" val="20146427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Cranes</a:t>
            </a:r>
            <a:r>
              <a:rPr lang="sv-SE" dirty="0" smtClean="0"/>
              <a:t>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25</a:t>
            </a:fld>
            <a:endParaRPr lang="sv-SE">
              <a:solidFill>
                <a:prstClr val="black">
                  <a:tint val="75000"/>
                </a:prstClr>
              </a:solidFill>
              <a:latin typeface="Calibri"/>
            </a:endParaRPr>
          </a:p>
        </p:txBody>
      </p:sp>
      <p:pic>
        <p:nvPicPr>
          <p:cNvPr id="5" name="Picture 4" descr="Screen Shot 2016-09-12 at 18.41.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26" y="1734791"/>
            <a:ext cx="6106720" cy="4316268"/>
          </a:xfrm>
          <a:prstGeom prst="rect">
            <a:avLst/>
          </a:prstGeom>
        </p:spPr>
      </p:pic>
      <p:pic>
        <p:nvPicPr>
          <p:cNvPr id="7" name="Picture 6" descr="Screen Shot 2016-09-12 at 18.44.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452" y="1417638"/>
            <a:ext cx="3464217" cy="2475287"/>
          </a:xfrm>
          <a:prstGeom prst="rect">
            <a:avLst/>
          </a:prstGeom>
        </p:spPr>
      </p:pic>
      <p:sp>
        <p:nvSpPr>
          <p:cNvPr id="8" name="Rectangle 7"/>
          <p:cNvSpPr/>
          <p:nvPr/>
        </p:nvSpPr>
        <p:spPr>
          <a:xfrm>
            <a:off x="5662451" y="4153507"/>
            <a:ext cx="3352207" cy="2246769"/>
          </a:xfrm>
          <a:prstGeom prst="rect">
            <a:avLst/>
          </a:prstGeom>
          <a:solidFill>
            <a:srgbClr val="FFFFFF"/>
          </a:solidFill>
        </p:spPr>
        <p:txBody>
          <a:bodyPr wrap="square">
            <a:spAutoFit/>
          </a:bodyPr>
          <a:lstStyle/>
          <a:p>
            <a:r>
              <a:rPr lang="en-US" sz="1400" b="1" dirty="0"/>
              <a:t>D01 : </a:t>
            </a:r>
            <a:r>
              <a:rPr lang="en-GB" sz="1400" dirty="0"/>
              <a:t>ESS-0055303 (5ton), ESS-0055308 (7.5ton), ESS-0055305 (30ton)</a:t>
            </a:r>
            <a:endParaRPr lang="sv-SE" sz="1400" dirty="0"/>
          </a:p>
          <a:p>
            <a:r>
              <a:rPr lang="en-US" sz="1400" b="1" dirty="0"/>
              <a:t>D03 : </a:t>
            </a:r>
            <a:r>
              <a:rPr lang="en-GB" sz="1400" dirty="0"/>
              <a:t>ESS-0055307 (5ton), ESS-0055304 (7.5ton), ESS-0055306 (30ton)</a:t>
            </a:r>
            <a:endParaRPr lang="sv-SE" sz="1400" dirty="0"/>
          </a:p>
          <a:p>
            <a:r>
              <a:rPr lang="en-US" sz="1400" b="1" dirty="0"/>
              <a:t>E01 : </a:t>
            </a:r>
            <a:r>
              <a:rPr lang="en-GB" sz="1400" dirty="0"/>
              <a:t>ESS-0052338 (10ton)</a:t>
            </a:r>
            <a:endParaRPr lang="sv-SE" sz="1400" dirty="0"/>
          </a:p>
          <a:p>
            <a:r>
              <a:rPr lang="en-US" sz="1400" b="1" dirty="0"/>
              <a:t>E02 : </a:t>
            </a:r>
            <a:r>
              <a:rPr lang="en-GB" sz="1400" dirty="0"/>
              <a:t>ESS-0052339 (5ton)</a:t>
            </a:r>
            <a:endParaRPr lang="sv-SE" sz="1400" dirty="0"/>
          </a:p>
          <a:p>
            <a:r>
              <a:rPr lang="en-US" sz="1400" b="1" dirty="0"/>
              <a:t>E03, E04: </a:t>
            </a:r>
            <a:r>
              <a:rPr lang="en-GB" sz="1400" dirty="0"/>
              <a:t>ESS-0048477 (5/15 ton</a:t>
            </a:r>
            <a:r>
              <a:rPr lang="en-GB" sz="1400" dirty="0" smtClean="0"/>
              <a:t>)</a:t>
            </a:r>
          </a:p>
          <a:p>
            <a:r>
              <a:rPr lang="en-GB" sz="1400" b="1" dirty="0" smtClean="0"/>
              <a:t>Mobile crane </a:t>
            </a:r>
            <a:r>
              <a:rPr lang="en-GB" sz="1400" dirty="0"/>
              <a:t>(preliminary): </a:t>
            </a:r>
            <a:r>
              <a:rPr lang="en-GB" sz="1400" dirty="0">
                <a:hlinkClick r:id="rId4"/>
              </a:rPr>
              <a:t>https://</a:t>
            </a:r>
            <a:r>
              <a:rPr lang="en-GB" sz="1400" dirty="0" smtClean="0">
                <a:hlinkClick r:id="rId4"/>
              </a:rPr>
              <a:t>ess-ics.atlassian.net/wiki/display/SPD/Mobile+Cranes+in+E02</a:t>
            </a:r>
            <a:r>
              <a:rPr lang="en-GB" sz="1400" dirty="0" smtClean="0"/>
              <a:t> </a:t>
            </a:r>
            <a:endParaRPr lang="sv-SE" sz="1400" dirty="0"/>
          </a:p>
        </p:txBody>
      </p:sp>
    </p:spTree>
    <p:extLst>
      <p:ext uri="{BB962C8B-B14F-4D97-AF65-F5344CB8AC3E}">
        <p14:creationId xmlns:p14="http://schemas.microsoft.com/office/powerpoint/2010/main" val="106271763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Cranes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26</a:t>
            </a:fld>
            <a:endParaRPr lang="sv-SE">
              <a:solidFill>
                <a:prstClr val="black">
                  <a:tint val="75000"/>
                </a:prstClr>
              </a:solidFill>
              <a:latin typeface="Calibri"/>
            </a:endParaRPr>
          </a:p>
        </p:txBody>
      </p:sp>
      <p:pic>
        <p:nvPicPr>
          <p:cNvPr id="5" name="Picture 4"/>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313553" y="1664876"/>
            <a:ext cx="4218437" cy="361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3554" y="5568474"/>
            <a:ext cx="5204986" cy="938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4907110" y="1664876"/>
            <a:ext cx="3459596" cy="3496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60422" y="6012366"/>
            <a:ext cx="2925427" cy="709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60423" y="5280001"/>
            <a:ext cx="2899809" cy="73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66742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Jib cranes for sample area</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27</a:t>
            </a:fld>
            <a:endParaRPr lang="sv-SE">
              <a:solidFill>
                <a:prstClr val="black">
                  <a:tint val="75000"/>
                </a:prstClr>
              </a:solidFill>
              <a:latin typeface="Calibri"/>
            </a:endParaRP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4273" y="1772094"/>
            <a:ext cx="3061160" cy="378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98699" y="5656521"/>
            <a:ext cx="2480930" cy="369332"/>
          </a:xfrm>
          <a:prstGeom prst="rect">
            <a:avLst/>
          </a:prstGeom>
          <a:noFill/>
        </p:spPr>
        <p:txBody>
          <a:bodyPr wrap="square" rtlCol="0">
            <a:spAutoFit/>
          </a:bodyPr>
          <a:lstStyle/>
          <a:p>
            <a:pPr algn="ctr"/>
            <a:r>
              <a:rPr lang="sv-SE" b="1" dirty="0" smtClean="0"/>
              <a:t>LoKi Crane</a:t>
            </a:r>
            <a:endParaRPr lang="sv-SE" b="1" dirty="0"/>
          </a:p>
        </p:txBody>
      </p:sp>
      <p:sp>
        <p:nvSpPr>
          <p:cNvPr id="7" name="Content Placeholder 2"/>
          <p:cNvSpPr txBox="1">
            <a:spLocks/>
          </p:cNvSpPr>
          <p:nvPr/>
        </p:nvSpPr>
        <p:spPr>
          <a:xfrm>
            <a:off x="4264326" y="1772094"/>
            <a:ext cx="4422473" cy="304163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smtClean="0">
                <a:solidFill>
                  <a:srgbClr val="000000"/>
                </a:solidFill>
              </a:rPr>
              <a:t>CF has approved the mounting of the LoKi Crane to D03 floor.</a:t>
            </a:r>
          </a:p>
          <a:p>
            <a:pPr marL="0" indent="0">
              <a:buNone/>
            </a:pPr>
            <a:endParaRPr lang="en-US" sz="2000" smtClean="0">
              <a:solidFill>
                <a:srgbClr val="000000"/>
              </a:solidFill>
            </a:endParaRPr>
          </a:p>
          <a:p>
            <a:pPr marL="0" indent="0">
              <a:buNone/>
            </a:pPr>
            <a:r>
              <a:rPr lang="en-US" sz="2000" smtClean="0">
                <a:solidFill>
                  <a:srgbClr val="000000"/>
                </a:solidFill>
              </a:rPr>
              <a:t>Arm length: 7m</a:t>
            </a:r>
          </a:p>
          <a:p>
            <a:pPr marL="0" indent="0">
              <a:buNone/>
            </a:pPr>
            <a:r>
              <a:rPr lang="en-US" sz="2000" smtClean="0">
                <a:solidFill>
                  <a:srgbClr val="000000"/>
                </a:solidFill>
              </a:rPr>
              <a:t>Capacity: 1500kg.</a:t>
            </a:r>
          </a:p>
          <a:p>
            <a:pPr marL="0" indent="0">
              <a:buNone/>
            </a:pPr>
            <a:endParaRPr lang="en-US" sz="2000" smtClean="0">
              <a:solidFill>
                <a:srgbClr val="000000"/>
              </a:solidFill>
            </a:endParaRPr>
          </a:p>
          <a:p>
            <a:pPr marL="0" indent="0">
              <a:buNone/>
            </a:pPr>
            <a:r>
              <a:rPr lang="en-US" sz="2000" smtClean="0">
                <a:solidFill>
                  <a:srgbClr val="000000"/>
                </a:solidFill>
              </a:rPr>
              <a:t>Mounting recommendations and will be release soon.</a:t>
            </a:r>
          </a:p>
          <a:p>
            <a:pPr>
              <a:buFontTx/>
              <a:buChar char="-"/>
            </a:pPr>
            <a:endParaRPr lang="en-US" sz="2000" smtClean="0">
              <a:solidFill>
                <a:srgbClr val="000000"/>
              </a:solidFill>
            </a:endParaRPr>
          </a:p>
          <a:p>
            <a:endParaRPr lang="en-US" sz="2000">
              <a:solidFill>
                <a:srgbClr val="000000"/>
              </a:solidFill>
            </a:endParaRPr>
          </a:p>
        </p:txBody>
      </p:sp>
    </p:spTree>
    <p:extLst>
      <p:ext uri="{BB962C8B-B14F-4D97-AF65-F5344CB8AC3E}">
        <p14:creationId xmlns:p14="http://schemas.microsoft.com/office/powerpoint/2010/main" val="2838805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 for logistics inside the halls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28</a:t>
            </a:fld>
            <a:endParaRPr lang="sv-SE">
              <a:solidFill>
                <a:prstClr val="black">
                  <a:tint val="75000"/>
                </a:prstClr>
              </a:solidFill>
              <a:latin typeface="Calibri"/>
            </a:endParaRP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0366" y="1678074"/>
            <a:ext cx="4896634" cy="492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387163" y="2593163"/>
            <a:ext cx="3324446" cy="2893100"/>
          </a:xfrm>
          <a:prstGeom prst="rect">
            <a:avLst/>
          </a:prstGeom>
        </p:spPr>
        <p:txBody>
          <a:bodyPr wrap="square">
            <a:spAutoFit/>
          </a:bodyPr>
          <a:lstStyle/>
          <a:p>
            <a:r>
              <a:rPr lang="en-US" sz="1400" b="1" dirty="0" smtClean="0"/>
              <a:t>General logistics: </a:t>
            </a:r>
            <a:r>
              <a:rPr lang="en-US" sz="1400" dirty="0" smtClean="0"/>
              <a:t>planning of logistics has started, comments are welcome: </a:t>
            </a:r>
          </a:p>
          <a:p>
            <a:r>
              <a:rPr lang="en-US" sz="1400" dirty="0">
                <a:hlinkClick r:id="rId3"/>
              </a:rPr>
              <a:t>https://</a:t>
            </a:r>
            <a:r>
              <a:rPr lang="en-US" sz="1400" dirty="0" smtClean="0">
                <a:hlinkClick r:id="rId3"/>
              </a:rPr>
              <a:t>ess-ics.atlassian.net/wiki/display/SPD/Logistics+in+D01%2C+D03%2C+E01%2C+E02</a:t>
            </a:r>
            <a:r>
              <a:rPr lang="en-US" sz="1400" dirty="0" smtClean="0"/>
              <a:t> </a:t>
            </a:r>
          </a:p>
          <a:p>
            <a:endParaRPr lang="en-US" sz="1400" dirty="0" smtClean="0"/>
          </a:p>
          <a:p>
            <a:r>
              <a:rPr lang="en-US" sz="1400" b="1" dirty="0" smtClean="0"/>
              <a:t>Crane logistics: </a:t>
            </a:r>
            <a:r>
              <a:rPr lang="en-US" sz="1400" dirty="0" smtClean="0"/>
              <a:t>Not analyzed in detail</a:t>
            </a:r>
          </a:p>
          <a:p>
            <a:endParaRPr lang="en-US" sz="1400" dirty="0"/>
          </a:p>
          <a:p>
            <a:r>
              <a:rPr lang="en-US" sz="1400" b="1" dirty="0"/>
              <a:t>Shielding logistics</a:t>
            </a:r>
            <a:r>
              <a:rPr lang="en-US" sz="1400" b="1" dirty="0" smtClean="0"/>
              <a:t>: </a:t>
            </a:r>
            <a:r>
              <a:rPr lang="en-US" sz="1400" dirty="0"/>
              <a:t>Not analyzed in detail</a:t>
            </a:r>
          </a:p>
          <a:p>
            <a:endParaRPr lang="en-US" sz="1400" dirty="0" smtClean="0"/>
          </a:p>
          <a:p>
            <a:r>
              <a:rPr lang="en-US" sz="1400" b="1" dirty="0" smtClean="0"/>
              <a:t>Logistics for vehicle and personal traffic: </a:t>
            </a:r>
            <a:r>
              <a:rPr lang="en-US" sz="1400" dirty="0" smtClean="0"/>
              <a:t> </a:t>
            </a:r>
            <a:r>
              <a:rPr lang="en-US" sz="1400" dirty="0"/>
              <a:t>Not analyzed in </a:t>
            </a:r>
            <a:r>
              <a:rPr lang="en-US" sz="1400" dirty="0" smtClean="0"/>
              <a:t>detail (,</a:t>
            </a:r>
            <a:r>
              <a:rPr lang="en-US" sz="1400" b="1" dirty="0" smtClean="0"/>
              <a:t>but)</a:t>
            </a:r>
            <a:endParaRPr lang="en-US" sz="1400" dirty="0" smtClean="0"/>
          </a:p>
          <a:p>
            <a:endParaRPr lang="en-US" sz="1400" dirty="0"/>
          </a:p>
        </p:txBody>
      </p:sp>
      <p:pic>
        <p:nvPicPr>
          <p:cNvPr id="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26956" y="1580640"/>
            <a:ext cx="1316555" cy="173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774997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information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29</a:t>
            </a:fld>
            <a:endParaRPr lang="sv-SE">
              <a:solidFill>
                <a:prstClr val="black">
                  <a:tint val="75000"/>
                </a:prstClr>
              </a:solidFill>
              <a:latin typeface="Calibri"/>
            </a:endParaRPr>
          </a:p>
        </p:txBody>
      </p:sp>
      <p:sp>
        <p:nvSpPr>
          <p:cNvPr id="8" name="TextBox 7"/>
          <p:cNvSpPr txBox="1"/>
          <p:nvPr/>
        </p:nvSpPr>
        <p:spPr>
          <a:xfrm>
            <a:off x="783883" y="1975669"/>
            <a:ext cx="7666380" cy="3785652"/>
          </a:xfrm>
          <a:prstGeom prst="rect">
            <a:avLst/>
          </a:prstGeom>
          <a:noFill/>
        </p:spPr>
        <p:txBody>
          <a:bodyPr wrap="square" rtlCol="0">
            <a:spAutoFit/>
          </a:bodyPr>
          <a:lstStyle/>
          <a:p>
            <a:pPr marL="285750" indent="-285750">
              <a:buFont typeface="Arial"/>
              <a:buChar char="•"/>
            </a:pPr>
            <a:r>
              <a:rPr lang="en-US" sz="2400" dirty="0" smtClean="0"/>
              <a:t>Sprinkles: </a:t>
            </a:r>
            <a:r>
              <a:rPr lang="en-GB" sz="2400" dirty="0"/>
              <a:t>Technical Specification D01-D08_E01-</a:t>
            </a:r>
            <a:r>
              <a:rPr lang="en-GB" sz="2400" dirty="0" smtClean="0"/>
              <a:t>E05</a:t>
            </a:r>
            <a:r>
              <a:rPr lang="en-US" sz="2400" dirty="0" smtClean="0"/>
              <a:t> ESS</a:t>
            </a:r>
            <a:r>
              <a:rPr lang="en-US" sz="2400" dirty="0"/>
              <a:t>-</a:t>
            </a:r>
            <a:r>
              <a:rPr lang="en-US" sz="2400" dirty="0" smtClean="0"/>
              <a:t>0013209</a:t>
            </a:r>
          </a:p>
          <a:p>
            <a:pPr marL="342900" indent="-342900">
              <a:buFont typeface="Arial"/>
              <a:buChar char="•"/>
            </a:pPr>
            <a:r>
              <a:rPr lang="en-US" sz="2400" dirty="0" smtClean="0"/>
              <a:t>Air </a:t>
            </a:r>
            <a:r>
              <a:rPr lang="en-US" sz="2400" dirty="0"/>
              <a:t>conditioning: ESS-0056058, ESS-0048000 </a:t>
            </a:r>
            <a:endParaRPr lang="en-US" sz="2400" dirty="0" smtClean="0"/>
          </a:p>
          <a:p>
            <a:pPr marL="342900" indent="-342900">
              <a:buFont typeface="Arial"/>
              <a:buChar char="•"/>
            </a:pPr>
            <a:r>
              <a:rPr lang="en-US" sz="2400" dirty="0" smtClean="0"/>
              <a:t>Considerations for Free – paths in instrument halls</a:t>
            </a:r>
            <a:r>
              <a:rPr lang="en-US" sz="2400" b="1" dirty="0" smtClean="0"/>
              <a:t>: </a:t>
            </a:r>
            <a:endParaRPr lang="en-US" sz="2400" dirty="0"/>
          </a:p>
          <a:p>
            <a:r>
              <a:rPr lang="en-US" sz="2400" dirty="0" smtClean="0"/>
              <a:t>NSS Logistics  </a:t>
            </a:r>
            <a:r>
              <a:rPr lang="en-US" sz="2400" dirty="0">
                <a:hlinkClick r:id="rId2"/>
              </a:rPr>
              <a:t>https://ess-ics.atlassian.net/wiki/display/BO/Free+path+by+the+building+</a:t>
            </a:r>
            <a:r>
              <a:rPr lang="en-US" sz="2400" dirty="0" smtClean="0">
                <a:hlinkClick r:id="rId2"/>
              </a:rPr>
              <a:t>wall</a:t>
            </a:r>
            <a:endParaRPr lang="en-US" sz="2400" dirty="0"/>
          </a:p>
          <a:p>
            <a:pPr marL="285750" indent="-285750">
              <a:buFont typeface="Arial"/>
              <a:buChar char="•"/>
            </a:pPr>
            <a:r>
              <a:rPr lang="sv-SE" sz="2400" b="1" dirty="0" smtClean="0"/>
              <a:t> </a:t>
            </a:r>
            <a:endParaRPr lang="sv-SE" sz="2400" b="1" dirty="0"/>
          </a:p>
          <a:p>
            <a:pPr marL="285750" indent="-285750">
              <a:buFont typeface="Arial"/>
              <a:buChar char="•"/>
            </a:pPr>
            <a:endParaRPr lang="en-US" sz="2400" dirty="0"/>
          </a:p>
          <a:p>
            <a:endParaRPr lang="en-US" sz="2400" dirty="0"/>
          </a:p>
        </p:txBody>
      </p:sp>
    </p:spTree>
    <p:extLst>
      <p:ext uri="{BB962C8B-B14F-4D97-AF65-F5344CB8AC3E}">
        <p14:creationId xmlns:p14="http://schemas.microsoft.com/office/powerpoint/2010/main" val="24055005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EPL – ESS Plan Layout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a:t>
            </a:fld>
            <a:endParaRPr lang="sv-SE">
              <a:solidFill>
                <a:prstClr val="black">
                  <a:tint val="75000"/>
                </a:prstClr>
              </a:solidFill>
              <a:latin typeface="Calibri"/>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159" y="1640691"/>
            <a:ext cx="8136904" cy="4780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516503" y="2592638"/>
            <a:ext cx="479618" cy="307777"/>
          </a:xfrm>
          <a:prstGeom prst="rect">
            <a:avLst/>
          </a:prstGeom>
          <a:noFill/>
        </p:spPr>
        <p:txBody>
          <a:bodyPr wrap="none" rtlCol="0">
            <a:spAutoFit/>
          </a:bodyPr>
          <a:lstStyle/>
          <a:p>
            <a:r>
              <a:rPr lang="sv-SE" sz="1400" kern="1200" dirty="0" smtClean="0"/>
              <a:t>D03</a:t>
            </a:r>
            <a:endParaRPr lang="en-US" sz="1400" kern="1200" dirty="0"/>
          </a:p>
        </p:txBody>
      </p:sp>
      <p:cxnSp>
        <p:nvCxnSpPr>
          <p:cNvPr id="9" name="Straight Arrow Connector 8"/>
          <p:cNvCxnSpPr/>
          <p:nvPr/>
        </p:nvCxnSpPr>
        <p:spPr>
          <a:xfrm flipV="1">
            <a:off x="962121" y="2746528"/>
            <a:ext cx="1008303" cy="560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1"/>
          </p:cNvCxnSpPr>
          <p:nvPr/>
        </p:nvCxnSpPr>
        <p:spPr>
          <a:xfrm flipH="1">
            <a:off x="2809395" y="2746527"/>
            <a:ext cx="707108" cy="3091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44295" y="2999551"/>
            <a:ext cx="477114" cy="307777"/>
          </a:xfrm>
          <a:prstGeom prst="rect">
            <a:avLst/>
          </a:prstGeom>
          <a:noFill/>
        </p:spPr>
        <p:txBody>
          <a:bodyPr wrap="none" rtlCol="0">
            <a:spAutoFit/>
          </a:bodyPr>
          <a:lstStyle/>
          <a:p>
            <a:r>
              <a:rPr lang="sv-SE" sz="1400" dirty="0" smtClean="0"/>
              <a:t>D01</a:t>
            </a:r>
            <a:endParaRPr lang="en-US" sz="1400" kern="1200" dirty="0"/>
          </a:p>
        </p:txBody>
      </p:sp>
      <p:sp>
        <p:nvSpPr>
          <p:cNvPr id="12" name="Down Arrow 11"/>
          <p:cNvSpPr/>
          <p:nvPr/>
        </p:nvSpPr>
        <p:spPr>
          <a:xfrm rot="18405251">
            <a:off x="942995" y="1992610"/>
            <a:ext cx="28803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3" name="TextBox 12"/>
          <p:cNvSpPr txBox="1"/>
          <p:nvPr/>
        </p:nvSpPr>
        <p:spPr>
          <a:xfrm>
            <a:off x="540098" y="1701443"/>
            <a:ext cx="1093826" cy="276999"/>
          </a:xfrm>
          <a:prstGeom prst="rect">
            <a:avLst/>
          </a:prstGeom>
          <a:noFill/>
        </p:spPr>
        <p:txBody>
          <a:bodyPr wrap="none" rtlCol="0">
            <a:spAutoFit/>
          </a:bodyPr>
          <a:lstStyle/>
          <a:p>
            <a:r>
              <a:rPr lang="sv-SE" sz="1200" kern="1200" dirty="0" smtClean="0"/>
              <a:t>Main entrance</a:t>
            </a:r>
            <a:endParaRPr lang="en-US" sz="1200" kern="1200" dirty="0"/>
          </a:p>
        </p:txBody>
      </p:sp>
      <p:sp>
        <p:nvSpPr>
          <p:cNvPr id="14" name="TextBox 13"/>
          <p:cNvSpPr txBox="1"/>
          <p:nvPr/>
        </p:nvSpPr>
        <p:spPr>
          <a:xfrm>
            <a:off x="3676162" y="5156666"/>
            <a:ext cx="1031051" cy="307777"/>
          </a:xfrm>
          <a:prstGeom prst="rect">
            <a:avLst/>
          </a:prstGeom>
          <a:noFill/>
        </p:spPr>
        <p:txBody>
          <a:bodyPr wrap="none" rtlCol="0">
            <a:spAutoFit/>
          </a:bodyPr>
          <a:lstStyle/>
          <a:p>
            <a:r>
              <a:rPr lang="sv-SE" sz="1400" dirty="0" smtClean="0"/>
              <a:t>Accelerator</a:t>
            </a:r>
            <a:endParaRPr lang="en-US" sz="1400" kern="1200" dirty="0"/>
          </a:p>
        </p:txBody>
      </p:sp>
      <p:cxnSp>
        <p:nvCxnSpPr>
          <p:cNvPr id="15" name="Straight Arrow Connector 14"/>
          <p:cNvCxnSpPr>
            <a:stCxn id="14" idx="3"/>
          </p:cNvCxnSpPr>
          <p:nvPr/>
        </p:nvCxnSpPr>
        <p:spPr>
          <a:xfrm flipV="1">
            <a:off x="4707213" y="5156667"/>
            <a:ext cx="773029" cy="1538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15145" y="1824552"/>
            <a:ext cx="454321" cy="307777"/>
          </a:xfrm>
          <a:prstGeom prst="rect">
            <a:avLst/>
          </a:prstGeom>
          <a:noFill/>
        </p:spPr>
        <p:txBody>
          <a:bodyPr wrap="none" rtlCol="0">
            <a:spAutoFit/>
          </a:bodyPr>
          <a:lstStyle/>
          <a:p>
            <a:r>
              <a:rPr lang="sv-SE" sz="1400" kern="1200" dirty="0" smtClean="0"/>
              <a:t>E01</a:t>
            </a:r>
            <a:endParaRPr lang="en-US" sz="1400" kern="1200" dirty="0"/>
          </a:p>
        </p:txBody>
      </p:sp>
      <p:cxnSp>
        <p:nvCxnSpPr>
          <p:cNvPr id="20" name="Straight Arrow Connector 19"/>
          <p:cNvCxnSpPr/>
          <p:nvPr/>
        </p:nvCxnSpPr>
        <p:spPr>
          <a:xfrm flipH="1">
            <a:off x="2809395" y="2324485"/>
            <a:ext cx="1062182" cy="1863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1"/>
          </p:cNvCxnSpPr>
          <p:nvPr/>
        </p:nvCxnSpPr>
        <p:spPr>
          <a:xfrm flipH="1">
            <a:off x="3217333" y="1978441"/>
            <a:ext cx="597812" cy="16141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815145" y="2139859"/>
            <a:ext cx="454321" cy="307777"/>
          </a:xfrm>
          <a:prstGeom prst="rect">
            <a:avLst/>
          </a:prstGeom>
          <a:noFill/>
        </p:spPr>
        <p:txBody>
          <a:bodyPr wrap="none" rtlCol="0">
            <a:spAutoFit/>
          </a:bodyPr>
          <a:lstStyle/>
          <a:p>
            <a:r>
              <a:rPr lang="sv-SE" sz="1400" kern="1200" dirty="0" smtClean="0"/>
              <a:t>E02</a:t>
            </a:r>
            <a:endParaRPr lang="en-US" sz="1400" kern="1200" dirty="0"/>
          </a:p>
        </p:txBody>
      </p:sp>
      <p:sp>
        <p:nvSpPr>
          <p:cNvPr id="32" name="TextBox 31"/>
          <p:cNvSpPr txBox="1"/>
          <p:nvPr/>
        </p:nvSpPr>
        <p:spPr>
          <a:xfrm>
            <a:off x="457200" y="3327639"/>
            <a:ext cx="479618" cy="307777"/>
          </a:xfrm>
          <a:prstGeom prst="rect">
            <a:avLst/>
          </a:prstGeom>
          <a:noFill/>
        </p:spPr>
        <p:txBody>
          <a:bodyPr wrap="none" rtlCol="0">
            <a:spAutoFit/>
          </a:bodyPr>
          <a:lstStyle/>
          <a:p>
            <a:r>
              <a:rPr lang="sv-SE" sz="1400" kern="1200" dirty="0" smtClean="0"/>
              <a:t>D02</a:t>
            </a:r>
            <a:endParaRPr lang="en-US" sz="1400" kern="1200" dirty="0"/>
          </a:p>
        </p:txBody>
      </p:sp>
      <p:sp>
        <p:nvSpPr>
          <p:cNvPr id="22" name="TextBox 21"/>
          <p:cNvSpPr txBox="1"/>
          <p:nvPr/>
        </p:nvSpPr>
        <p:spPr>
          <a:xfrm>
            <a:off x="5967003" y="4225577"/>
            <a:ext cx="479919" cy="307777"/>
          </a:xfrm>
          <a:prstGeom prst="rect">
            <a:avLst/>
          </a:prstGeom>
          <a:noFill/>
        </p:spPr>
        <p:txBody>
          <a:bodyPr wrap="none" rtlCol="0">
            <a:spAutoFit/>
          </a:bodyPr>
          <a:lstStyle/>
          <a:p>
            <a:r>
              <a:rPr lang="sv-SE" sz="1400" dirty="0" smtClean="0"/>
              <a:t>G02</a:t>
            </a:r>
            <a:endParaRPr lang="en-US" sz="1400" kern="1200" dirty="0"/>
          </a:p>
        </p:txBody>
      </p:sp>
      <p:cxnSp>
        <p:nvCxnSpPr>
          <p:cNvPr id="24" name="Straight Arrow Connector 23"/>
          <p:cNvCxnSpPr>
            <a:stCxn id="22" idx="1"/>
          </p:cNvCxnSpPr>
          <p:nvPr/>
        </p:nvCxnSpPr>
        <p:spPr>
          <a:xfrm flipH="1">
            <a:off x="5259895" y="4379466"/>
            <a:ext cx="707108" cy="3091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538679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Cave - Loki</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30</a:t>
            </a:fld>
            <a:endParaRPr lang="sv-SE">
              <a:solidFill>
                <a:prstClr val="black">
                  <a:tint val="75000"/>
                </a:prstClr>
              </a:solidFill>
              <a:latin typeface="Calibri"/>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959" y="1738387"/>
            <a:ext cx="6492712" cy="429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300936" y="2201741"/>
            <a:ext cx="1941557" cy="1754327"/>
          </a:xfrm>
          <a:prstGeom prst="rect">
            <a:avLst/>
          </a:prstGeom>
          <a:noFill/>
        </p:spPr>
        <p:txBody>
          <a:bodyPr wrap="none" rtlCol="0">
            <a:spAutoFit/>
          </a:bodyPr>
          <a:lstStyle/>
          <a:p>
            <a:pPr marL="285750" indent="-285750">
              <a:buFontTx/>
              <a:buChar char="-"/>
            </a:pPr>
            <a:r>
              <a:rPr lang="en-US" dirty="0" smtClean="0"/>
              <a:t>Cooling water</a:t>
            </a:r>
          </a:p>
          <a:p>
            <a:pPr marL="285750" indent="-285750">
              <a:buFontTx/>
              <a:buChar char="-"/>
            </a:pPr>
            <a:r>
              <a:rPr lang="en-US" dirty="0" smtClean="0"/>
              <a:t>Tap water</a:t>
            </a:r>
          </a:p>
          <a:p>
            <a:pPr marL="285750" indent="-285750">
              <a:buFontTx/>
              <a:buChar char="-"/>
            </a:pPr>
            <a:r>
              <a:rPr lang="en-US" dirty="0" smtClean="0"/>
              <a:t>Power outlets</a:t>
            </a:r>
          </a:p>
          <a:p>
            <a:pPr marL="285750" indent="-285750">
              <a:buFontTx/>
              <a:buChar char="-"/>
            </a:pPr>
            <a:r>
              <a:rPr lang="en-US" dirty="0" smtClean="0"/>
              <a:t>Gasses supply</a:t>
            </a:r>
          </a:p>
          <a:p>
            <a:pPr marL="285750" indent="-285750">
              <a:buFontTx/>
              <a:buChar char="-"/>
            </a:pPr>
            <a:r>
              <a:rPr lang="en-US" dirty="0" smtClean="0"/>
              <a:t>Communication</a:t>
            </a:r>
          </a:p>
          <a:p>
            <a:pPr marL="285750" indent="-285750">
              <a:buFontTx/>
              <a:buChar char="-"/>
            </a:pPr>
            <a:r>
              <a:rPr lang="en-US" dirty="0" smtClean="0"/>
              <a:t>Compressed air </a:t>
            </a:r>
            <a:endParaRPr lang="en-US" dirty="0"/>
          </a:p>
        </p:txBody>
      </p:sp>
      <p:sp>
        <p:nvSpPr>
          <p:cNvPr id="8" name="TextBox 7"/>
          <p:cNvSpPr txBox="1"/>
          <p:nvPr/>
        </p:nvSpPr>
        <p:spPr>
          <a:xfrm>
            <a:off x="6174804" y="1555410"/>
            <a:ext cx="2843064" cy="646331"/>
          </a:xfrm>
          <a:prstGeom prst="rect">
            <a:avLst/>
          </a:prstGeom>
          <a:noFill/>
        </p:spPr>
        <p:txBody>
          <a:bodyPr wrap="square" rtlCol="0">
            <a:spAutoFit/>
          </a:bodyPr>
          <a:lstStyle/>
          <a:p>
            <a:r>
              <a:rPr lang="en-US" dirty="0" smtClean="0"/>
              <a:t>ESS-0038163 Sample environment utility supplies</a:t>
            </a:r>
            <a:endParaRPr lang="en-US" dirty="0"/>
          </a:p>
        </p:txBody>
      </p:sp>
      <p:sp>
        <p:nvSpPr>
          <p:cNvPr id="9" name="TextBox 8"/>
          <p:cNvSpPr txBox="1"/>
          <p:nvPr/>
        </p:nvSpPr>
        <p:spPr>
          <a:xfrm>
            <a:off x="6174804" y="4069765"/>
            <a:ext cx="2843064" cy="2308324"/>
          </a:xfrm>
          <a:prstGeom prst="rect">
            <a:avLst/>
          </a:prstGeom>
          <a:noFill/>
        </p:spPr>
        <p:txBody>
          <a:bodyPr wrap="square" rtlCol="0">
            <a:spAutoFit/>
          </a:bodyPr>
          <a:lstStyle/>
          <a:p>
            <a:r>
              <a:rPr lang="en-US" dirty="0" smtClean="0"/>
              <a:t>Supply infrastructure:</a:t>
            </a:r>
          </a:p>
          <a:p>
            <a:pPr marL="285750" indent="-285750">
              <a:buFontTx/>
              <a:buChar char="-"/>
            </a:pPr>
            <a:r>
              <a:rPr lang="en-US" dirty="0" smtClean="0"/>
              <a:t>Power</a:t>
            </a:r>
          </a:p>
          <a:p>
            <a:pPr marL="285750" indent="-285750">
              <a:buFontTx/>
              <a:buChar char="-"/>
            </a:pPr>
            <a:r>
              <a:rPr lang="en-US" dirty="0" smtClean="0"/>
              <a:t>Network</a:t>
            </a:r>
          </a:p>
          <a:p>
            <a:pPr marL="285750" indent="-285750">
              <a:buFontTx/>
              <a:buChar char="-"/>
            </a:pPr>
            <a:r>
              <a:rPr lang="en-US" dirty="0" smtClean="0"/>
              <a:t>Lighting</a:t>
            </a:r>
          </a:p>
          <a:p>
            <a:pPr marL="285750" indent="-285750">
              <a:buFontTx/>
              <a:buChar char="-"/>
            </a:pPr>
            <a:r>
              <a:rPr lang="en-US" dirty="0" smtClean="0"/>
              <a:t>Ventilation</a:t>
            </a:r>
          </a:p>
          <a:p>
            <a:pPr marL="285750" indent="-285750">
              <a:buFontTx/>
              <a:buChar char="-"/>
            </a:pPr>
            <a:r>
              <a:rPr lang="en-US" dirty="0" smtClean="0"/>
              <a:t>Fire protection  BFS 2011:26</a:t>
            </a:r>
          </a:p>
          <a:p>
            <a:pPr marL="285750" indent="-285750">
              <a:buFontTx/>
              <a:buChar char="-"/>
            </a:pPr>
            <a:r>
              <a:rPr lang="en-US" dirty="0" smtClean="0"/>
              <a:t>Local crane</a:t>
            </a:r>
            <a:endParaRPr lang="en-US" dirty="0"/>
          </a:p>
        </p:txBody>
      </p:sp>
    </p:spTree>
    <p:extLst>
      <p:ext uri="{BB962C8B-B14F-4D97-AF65-F5344CB8AC3E}">
        <p14:creationId xmlns:p14="http://schemas.microsoft.com/office/powerpoint/2010/main" val="336307261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Cave - </a:t>
            </a:r>
            <a:r>
              <a:rPr lang="en-US" dirty="0" err="1" smtClean="0"/>
              <a:t>Freia</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31</a:t>
            </a:fld>
            <a:endParaRPr lang="sv-SE">
              <a:solidFill>
                <a:prstClr val="black">
                  <a:tint val="75000"/>
                </a:prstClr>
              </a:solidFill>
              <a:latin typeface="Calibri"/>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168" y="1701135"/>
            <a:ext cx="6318565" cy="465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991514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LoKI</a:t>
            </a:r>
            <a:r>
              <a:rPr lang="en-US" dirty="0" smtClean="0"/>
              <a:t> - Cooling diagram</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32</a:t>
            </a:fld>
            <a:endParaRPr lang="sv-SE">
              <a:solidFill>
                <a:prstClr val="black">
                  <a:tint val="75000"/>
                </a:prstClr>
              </a:solidFill>
              <a:latin typeface="Calibri"/>
            </a:endParaRPr>
          </a:p>
        </p:txBody>
      </p:sp>
      <p:pic>
        <p:nvPicPr>
          <p:cNvPr id="5" name="Picture 4" descr="Screen Shot 2016-09-14 at 09.36.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201" y="1417638"/>
            <a:ext cx="7963607" cy="4662112"/>
          </a:xfrm>
          <a:prstGeom prst="rect">
            <a:avLst/>
          </a:prstGeom>
        </p:spPr>
      </p:pic>
    </p:spTree>
    <p:extLst>
      <p:ext uri="{BB962C8B-B14F-4D97-AF65-F5344CB8AC3E}">
        <p14:creationId xmlns:p14="http://schemas.microsoft.com/office/powerpoint/2010/main" val="154188184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to sample area</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33</a:t>
            </a:fld>
            <a:endParaRPr lang="sv-SE">
              <a:solidFill>
                <a:prstClr val="black">
                  <a:tint val="75000"/>
                </a:prstClr>
              </a:solidFill>
              <a:latin typeface="Calibri"/>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75" y="1541124"/>
            <a:ext cx="5865822" cy="4815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356057" y="1627427"/>
            <a:ext cx="2839239" cy="1754327"/>
          </a:xfrm>
          <a:prstGeom prst="rect">
            <a:avLst/>
          </a:prstGeom>
          <a:noFill/>
        </p:spPr>
        <p:txBody>
          <a:bodyPr wrap="none" rtlCol="0">
            <a:spAutoFit/>
          </a:bodyPr>
          <a:lstStyle/>
          <a:p>
            <a:pPr marL="342900" indent="-342900">
              <a:buAutoNum type="arabicPeriod"/>
            </a:pPr>
            <a:r>
              <a:rPr lang="en-US" dirty="0" smtClean="0"/>
              <a:t>Local crane</a:t>
            </a:r>
          </a:p>
          <a:p>
            <a:pPr marL="342900" indent="-342900">
              <a:buAutoNum type="arabicPeriod"/>
            </a:pPr>
            <a:r>
              <a:rPr lang="en-US" dirty="0" smtClean="0"/>
              <a:t>Lifting cage (equipment)</a:t>
            </a:r>
          </a:p>
          <a:p>
            <a:pPr marL="342900" indent="-342900">
              <a:buAutoNum type="arabicPeriod"/>
            </a:pPr>
            <a:r>
              <a:rPr lang="en-US" dirty="0" smtClean="0"/>
              <a:t>Sample area preparation</a:t>
            </a:r>
          </a:p>
          <a:p>
            <a:pPr marL="342900" indent="-342900">
              <a:buAutoNum type="arabicPeriod"/>
            </a:pPr>
            <a:r>
              <a:rPr lang="en-US" dirty="0" smtClean="0"/>
              <a:t>Pathways</a:t>
            </a:r>
          </a:p>
          <a:p>
            <a:pPr marL="342900" indent="-342900">
              <a:buAutoNum type="arabicPeriod"/>
            </a:pPr>
            <a:r>
              <a:rPr lang="en-US" dirty="0" smtClean="0"/>
              <a:t>Personnel access</a:t>
            </a:r>
          </a:p>
          <a:p>
            <a:endParaRPr lang="en-US" dirty="0"/>
          </a:p>
        </p:txBody>
      </p:sp>
      <p:cxnSp>
        <p:nvCxnSpPr>
          <p:cNvPr id="11" name="Straight Arrow Connector 10"/>
          <p:cNvCxnSpPr>
            <a:stCxn id="19" idx="3"/>
          </p:cNvCxnSpPr>
          <p:nvPr/>
        </p:nvCxnSpPr>
        <p:spPr>
          <a:xfrm flipV="1">
            <a:off x="1886441" y="5128859"/>
            <a:ext cx="1171320" cy="147947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1584781" y="6423672"/>
            <a:ext cx="301660" cy="369332"/>
          </a:xfrm>
          <a:prstGeom prst="rect">
            <a:avLst/>
          </a:prstGeom>
          <a:noFill/>
        </p:spPr>
        <p:txBody>
          <a:bodyPr wrap="none" rtlCol="0">
            <a:spAutoFit/>
          </a:bodyPr>
          <a:lstStyle/>
          <a:p>
            <a:r>
              <a:rPr lang="en-US" dirty="0" smtClean="0"/>
              <a:t>1</a:t>
            </a:r>
            <a:endParaRPr lang="en-US" dirty="0"/>
          </a:p>
        </p:txBody>
      </p:sp>
      <p:cxnSp>
        <p:nvCxnSpPr>
          <p:cNvPr id="20" name="Straight Arrow Connector 19"/>
          <p:cNvCxnSpPr>
            <a:stCxn id="21" idx="3"/>
          </p:cNvCxnSpPr>
          <p:nvPr/>
        </p:nvCxnSpPr>
        <p:spPr>
          <a:xfrm flipV="1">
            <a:off x="2357274" y="5720651"/>
            <a:ext cx="700487" cy="88986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2055614" y="6425849"/>
            <a:ext cx="301660" cy="369332"/>
          </a:xfrm>
          <a:prstGeom prst="rect">
            <a:avLst/>
          </a:prstGeom>
          <a:noFill/>
        </p:spPr>
        <p:txBody>
          <a:bodyPr wrap="none" rtlCol="0">
            <a:spAutoFit/>
          </a:bodyPr>
          <a:lstStyle/>
          <a:p>
            <a:r>
              <a:rPr lang="en-US" dirty="0" smtClean="0"/>
              <a:t>2</a:t>
            </a:r>
            <a:endParaRPr lang="en-US" dirty="0"/>
          </a:p>
        </p:txBody>
      </p:sp>
      <p:cxnSp>
        <p:nvCxnSpPr>
          <p:cNvPr id="27" name="Straight Arrow Connector 26"/>
          <p:cNvCxnSpPr>
            <a:stCxn id="28" idx="3"/>
          </p:cNvCxnSpPr>
          <p:nvPr/>
        </p:nvCxnSpPr>
        <p:spPr>
          <a:xfrm flipV="1">
            <a:off x="1355127" y="5363110"/>
            <a:ext cx="888875" cy="124740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1053467" y="6425849"/>
            <a:ext cx="301660" cy="369332"/>
          </a:xfrm>
          <a:prstGeom prst="rect">
            <a:avLst/>
          </a:prstGeom>
          <a:noFill/>
        </p:spPr>
        <p:txBody>
          <a:bodyPr wrap="none" rtlCol="0">
            <a:spAutoFit/>
          </a:bodyPr>
          <a:lstStyle/>
          <a:p>
            <a:r>
              <a:rPr lang="en-US" dirty="0" smtClean="0"/>
              <a:t>3</a:t>
            </a:r>
            <a:endParaRPr lang="en-US" dirty="0"/>
          </a:p>
        </p:txBody>
      </p:sp>
      <p:cxnSp>
        <p:nvCxnSpPr>
          <p:cNvPr id="30" name="Straight Arrow Connector 29"/>
          <p:cNvCxnSpPr>
            <a:stCxn id="31" idx="3"/>
          </p:cNvCxnSpPr>
          <p:nvPr/>
        </p:nvCxnSpPr>
        <p:spPr>
          <a:xfrm flipV="1">
            <a:off x="447635" y="4660358"/>
            <a:ext cx="1007267" cy="195015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1" name="TextBox 30"/>
          <p:cNvSpPr txBox="1"/>
          <p:nvPr/>
        </p:nvSpPr>
        <p:spPr>
          <a:xfrm>
            <a:off x="145975" y="6425849"/>
            <a:ext cx="301660" cy="369332"/>
          </a:xfrm>
          <a:prstGeom prst="rect">
            <a:avLst/>
          </a:prstGeom>
          <a:noFill/>
        </p:spPr>
        <p:txBody>
          <a:bodyPr wrap="none" rtlCol="0">
            <a:spAutoFit/>
          </a:bodyPr>
          <a:lstStyle/>
          <a:p>
            <a:r>
              <a:rPr lang="en-US" dirty="0" smtClean="0"/>
              <a:t>4</a:t>
            </a:r>
            <a:endParaRPr lang="en-US" dirty="0"/>
          </a:p>
        </p:txBody>
      </p:sp>
      <p:cxnSp>
        <p:nvCxnSpPr>
          <p:cNvPr id="36" name="Straight Arrow Connector 35"/>
          <p:cNvCxnSpPr>
            <a:stCxn id="37" idx="1"/>
          </p:cNvCxnSpPr>
          <p:nvPr/>
        </p:nvCxnSpPr>
        <p:spPr>
          <a:xfrm flipH="1" flipV="1">
            <a:off x="3501631" y="5597630"/>
            <a:ext cx="331596" cy="104471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7" name="TextBox 36"/>
          <p:cNvSpPr txBox="1"/>
          <p:nvPr/>
        </p:nvSpPr>
        <p:spPr>
          <a:xfrm>
            <a:off x="3833227" y="6457674"/>
            <a:ext cx="301660" cy="369332"/>
          </a:xfrm>
          <a:prstGeom prst="rect">
            <a:avLst/>
          </a:prstGeom>
          <a:noFill/>
        </p:spPr>
        <p:txBody>
          <a:bodyPr wrap="none" rtlCol="0">
            <a:spAutoFit/>
          </a:bodyPr>
          <a:lstStyle/>
          <a:p>
            <a:r>
              <a:rPr lang="en-US" dirty="0" smtClean="0"/>
              <a:t>5</a:t>
            </a:r>
            <a:endParaRPr lang="en-US" dirty="0"/>
          </a:p>
        </p:txBody>
      </p:sp>
      <p:sp>
        <p:nvSpPr>
          <p:cNvPr id="42" name="TextBox 41"/>
          <p:cNvSpPr txBox="1"/>
          <p:nvPr/>
        </p:nvSpPr>
        <p:spPr>
          <a:xfrm>
            <a:off x="6191860" y="3368770"/>
            <a:ext cx="2821137" cy="2862323"/>
          </a:xfrm>
          <a:prstGeom prst="rect">
            <a:avLst/>
          </a:prstGeom>
          <a:noFill/>
        </p:spPr>
        <p:txBody>
          <a:bodyPr wrap="square" rtlCol="0">
            <a:spAutoFit/>
          </a:bodyPr>
          <a:lstStyle/>
          <a:p>
            <a:r>
              <a:rPr lang="en-US" dirty="0" smtClean="0"/>
              <a:t>Required information about recommendations for:</a:t>
            </a:r>
          </a:p>
          <a:p>
            <a:pPr marL="285750" indent="-285750">
              <a:buFont typeface="Arial"/>
              <a:buChar char="•"/>
            </a:pPr>
            <a:r>
              <a:rPr lang="en-US" dirty="0" smtClean="0"/>
              <a:t>Mounting and Location for local cranes</a:t>
            </a:r>
          </a:p>
          <a:p>
            <a:pPr marL="285750" indent="-285750">
              <a:buFont typeface="Arial"/>
              <a:buChar char="•"/>
            </a:pPr>
            <a:r>
              <a:rPr lang="en-US" dirty="0" smtClean="0"/>
              <a:t>Grounding practical details</a:t>
            </a:r>
          </a:p>
          <a:p>
            <a:pPr marL="285750" indent="-285750">
              <a:buFont typeface="Arial"/>
              <a:buChar char="•"/>
            </a:pPr>
            <a:r>
              <a:rPr lang="en-US" dirty="0" smtClean="0"/>
              <a:t>Instrument height limitations</a:t>
            </a:r>
          </a:p>
          <a:p>
            <a:pPr marL="285750" indent="-285750">
              <a:buFont typeface="Arial"/>
              <a:buChar char="•"/>
            </a:pPr>
            <a:r>
              <a:rPr lang="en-US" dirty="0" smtClean="0"/>
              <a:t>Anchoring system</a:t>
            </a:r>
          </a:p>
          <a:p>
            <a:endParaRPr lang="en-US" dirty="0"/>
          </a:p>
        </p:txBody>
      </p:sp>
    </p:spTree>
    <p:extLst>
      <p:ext uri="{BB962C8B-B14F-4D97-AF65-F5344CB8AC3E}">
        <p14:creationId xmlns:p14="http://schemas.microsoft.com/office/powerpoint/2010/main" val="22930352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ways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34</a:t>
            </a:fld>
            <a:endParaRPr lang="sv-SE">
              <a:solidFill>
                <a:prstClr val="black">
                  <a:tint val="75000"/>
                </a:prstClr>
              </a:solidFill>
              <a:latin typeface="Calibri"/>
            </a:endParaRPr>
          </a:p>
        </p:txBody>
      </p:sp>
      <p:grpSp>
        <p:nvGrpSpPr>
          <p:cNvPr id="5" name="Group 4"/>
          <p:cNvGrpSpPr/>
          <p:nvPr/>
        </p:nvGrpSpPr>
        <p:grpSpPr>
          <a:xfrm>
            <a:off x="342279" y="1618612"/>
            <a:ext cx="7761987" cy="4471908"/>
            <a:chOff x="539552" y="558319"/>
            <a:chExt cx="8150377" cy="489585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58319"/>
              <a:ext cx="6229350"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a:off x="5508104" y="3284984"/>
              <a:ext cx="504056"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36296" y="2452246"/>
              <a:ext cx="1453633" cy="404345"/>
            </a:xfrm>
            <a:prstGeom prst="rect">
              <a:avLst/>
            </a:prstGeom>
            <a:noFill/>
          </p:spPr>
          <p:txBody>
            <a:bodyPr wrap="none" rtlCol="0">
              <a:spAutoFit/>
            </a:bodyPr>
            <a:lstStyle/>
            <a:p>
              <a:r>
                <a:rPr lang="sv-SE" dirty="0" smtClean="0"/>
                <a:t>2550 mm [3]</a:t>
              </a:r>
              <a:endParaRPr lang="en-US" dirty="0"/>
            </a:p>
          </p:txBody>
        </p:sp>
        <p:cxnSp>
          <p:nvCxnSpPr>
            <p:cNvPr id="9" name="Straight Connector 8"/>
            <p:cNvCxnSpPr>
              <a:endCxn id="8" idx="1"/>
            </p:cNvCxnSpPr>
            <p:nvPr/>
          </p:nvCxnSpPr>
          <p:spPr>
            <a:xfrm flipV="1">
              <a:off x="5760132" y="2654419"/>
              <a:ext cx="1476164" cy="6305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457200" y="6211669"/>
            <a:ext cx="7315353" cy="307777"/>
          </a:xfrm>
          <a:prstGeom prst="rect">
            <a:avLst/>
          </a:prstGeom>
          <a:noFill/>
        </p:spPr>
        <p:txBody>
          <a:bodyPr wrap="square" rtlCol="0">
            <a:spAutoFit/>
          </a:bodyPr>
          <a:lstStyle/>
          <a:p>
            <a:r>
              <a:rPr lang="en-US" sz="1400" dirty="0" smtClean="0"/>
              <a:t>[3] </a:t>
            </a:r>
            <a:r>
              <a:rPr lang="en-US" sz="1400" dirty="0"/>
              <a:t>NSS Logistics https://</a:t>
            </a:r>
            <a:r>
              <a:rPr lang="en-US" sz="1400" dirty="0" err="1"/>
              <a:t>ess-ics.atlassian.net</a:t>
            </a:r>
            <a:r>
              <a:rPr lang="en-US" sz="1400" dirty="0"/>
              <a:t>/wiki/display/BO/</a:t>
            </a:r>
            <a:r>
              <a:rPr lang="en-US" sz="1400" dirty="0" err="1"/>
              <a:t>Free+path+by+the+building+wall</a:t>
            </a:r>
            <a:endParaRPr lang="en-US" sz="1400" dirty="0"/>
          </a:p>
        </p:txBody>
      </p:sp>
    </p:spTree>
    <p:extLst>
      <p:ext uri="{BB962C8B-B14F-4D97-AF65-F5344CB8AC3E}">
        <p14:creationId xmlns:p14="http://schemas.microsoft.com/office/powerpoint/2010/main" val="251728724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FREIA- </a:t>
            </a:r>
            <a:r>
              <a:rPr lang="en-US" dirty="0" err="1" smtClean="0"/>
              <a:t>LoKI</a:t>
            </a:r>
            <a:r>
              <a:rPr lang="en-US" dirty="0" smtClean="0"/>
              <a:t>  overview</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35</a:t>
            </a:fld>
            <a:endParaRPr lang="sv-SE" dirty="0">
              <a:solidFill>
                <a:prstClr val="black">
                  <a:tint val="75000"/>
                </a:prstClr>
              </a:solidFill>
            </a:endParaRPr>
          </a:p>
        </p:txBody>
      </p:sp>
      <p:pic>
        <p:nvPicPr>
          <p:cNvPr id="3" name="Picture 2" descr="Screen Shot 2016-09-09 at 17.27.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076" y="1664413"/>
            <a:ext cx="7140423" cy="4798154"/>
          </a:xfrm>
          <a:prstGeom prst="rect">
            <a:avLst/>
          </a:prstGeom>
        </p:spPr>
      </p:pic>
    </p:spTree>
    <p:extLst>
      <p:ext uri="{BB962C8B-B14F-4D97-AF65-F5344CB8AC3E}">
        <p14:creationId xmlns:p14="http://schemas.microsoft.com/office/powerpoint/2010/main" val="231264225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Freia</a:t>
            </a:r>
            <a:r>
              <a:rPr lang="en-US" dirty="0" smtClean="0"/>
              <a:t> – Loki Bunker wall - Integration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36</a:t>
            </a:fld>
            <a:endParaRPr lang="sv-SE" dirty="0">
              <a:solidFill>
                <a:prstClr val="black">
                  <a:tint val="75000"/>
                </a:prstClr>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4916"/>
            <a:ext cx="8079040" cy="4751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37298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in bunker wall</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37</a:t>
            </a:fld>
            <a:endParaRPr lang="sv-SE">
              <a:solidFill>
                <a:prstClr val="black">
                  <a:tint val="75000"/>
                </a:prstClr>
              </a:solidFill>
              <a:latin typeface="Calibri"/>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18" y="1555647"/>
            <a:ext cx="6008862" cy="4682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936" y="3127240"/>
            <a:ext cx="3518864" cy="3111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504702" y="1689340"/>
            <a:ext cx="2637711" cy="923330"/>
          </a:xfrm>
          <a:prstGeom prst="rect">
            <a:avLst/>
          </a:prstGeom>
          <a:noFill/>
        </p:spPr>
        <p:txBody>
          <a:bodyPr wrap="none" rtlCol="0">
            <a:spAutoFit/>
          </a:bodyPr>
          <a:lstStyle/>
          <a:p>
            <a:r>
              <a:rPr lang="en-US" dirty="0" smtClean="0"/>
              <a:t>According to ESS-0062127</a:t>
            </a:r>
          </a:p>
          <a:p>
            <a:r>
              <a:rPr lang="en-US" dirty="0" smtClean="0"/>
              <a:t>Short instrument wall</a:t>
            </a:r>
          </a:p>
          <a:p>
            <a:r>
              <a:rPr lang="en-US" dirty="0" err="1" smtClean="0"/>
              <a:t>Feedthru</a:t>
            </a:r>
            <a:r>
              <a:rPr lang="en-US" dirty="0" smtClean="0"/>
              <a:t> outline</a:t>
            </a:r>
            <a:endParaRPr lang="en-US" dirty="0"/>
          </a:p>
        </p:txBody>
      </p:sp>
    </p:spTree>
    <p:extLst>
      <p:ext uri="{BB962C8B-B14F-4D97-AF65-F5344CB8AC3E}">
        <p14:creationId xmlns:p14="http://schemas.microsoft.com/office/powerpoint/2010/main" val="46657365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  Buildings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38</a:t>
            </a:fld>
            <a:endParaRPr lang="sv-SE">
              <a:solidFill>
                <a:prstClr val="black">
                  <a:tint val="75000"/>
                </a:prstClr>
              </a:solidFill>
              <a:latin typeface="Calibri"/>
            </a:endParaRPr>
          </a:p>
        </p:txBody>
      </p:sp>
      <p:grpSp>
        <p:nvGrpSpPr>
          <p:cNvPr id="5" name="Group 4"/>
          <p:cNvGrpSpPr/>
          <p:nvPr/>
        </p:nvGrpSpPr>
        <p:grpSpPr>
          <a:xfrm>
            <a:off x="478705" y="1528598"/>
            <a:ext cx="8042573" cy="4977844"/>
            <a:chOff x="755576" y="764704"/>
            <a:chExt cx="8042573" cy="4977844"/>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764704"/>
              <a:ext cx="8042573" cy="452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499992" y="5373216"/>
              <a:ext cx="1767856" cy="369332"/>
            </a:xfrm>
            <a:prstGeom prst="rect">
              <a:avLst/>
            </a:prstGeom>
            <a:noFill/>
          </p:spPr>
          <p:txBody>
            <a:bodyPr wrap="none" rtlCol="0">
              <a:spAutoFit/>
            </a:bodyPr>
            <a:lstStyle/>
            <a:p>
              <a:r>
                <a:rPr lang="sv-SE" dirty="0" smtClean="0"/>
                <a:t>Personnel access</a:t>
              </a:r>
              <a:endParaRPr lang="en-US" dirty="0"/>
            </a:p>
          </p:txBody>
        </p:sp>
        <p:cxnSp>
          <p:nvCxnSpPr>
            <p:cNvPr id="8" name="Straight Arrow Connector 7"/>
            <p:cNvCxnSpPr>
              <a:stCxn id="7" idx="0"/>
            </p:cNvCxnSpPr>
            <p:nvPr/>
          </p:nvCxnSpPr>
          <p:spPr>
            <a:xfrm flipV="1">
              <a:off x="5383920" y="4005064"/>
              <a:ext cx="556232" cy="13681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1288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construction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39</a:t>
            </a:fld>
            <a:endParaRPr lang="sv-SE">
              <a:solidFill>
                <a:prstClr val="black">
                  <a:tint val="75000"/>
                </a:prstClr>
              </a:solidFill>
              <a:latin typeface="Calibri"/>
            </a:endParaRPr>
          </a:p>
        </p:txBody>
      </p:sp>
      <p:pic>
        <p:nvPicPr>
          <p:cNvPr id="5" name="Picture 4" descr="Screen Shot 2016-08-30 at 09.43.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97" y="2107879"/>
            <a:ext cx="8448603" cy="4248472"/>
          </a:xfrm>
          <a:prstGeom prst="rect">
            <a:avLst/>
          </a:prstGeom>
        </p:spPr>
      </p:pic>
      <p:sp>
        <p:nvSpPr>
          <p:cNvPr id="6" name="TextBox 5"/>
          <p:cNvSpPr txBox="1"/>
          <p:nvPr/>
        </p:nvSpPr>
        <p:spPr>
          <a:xfrm>
            <a:off x="457200" y="1628800"/>
            <a:ext cx="2364750" cy="369332"/>
          </a:xfrm>
          <a:prstGeom prst="rect">
            <a:avLst/>
          </a:prstGeom>
          <a:noFill/>
        </p:spPr>
        <p:txBody>
          <a:bodyPr wrap="none" rtlCol="0">
            <a:spAutoFit/>
          </a:bodyPr>
          <a:lstStyle/>
          <a:p>
            <a:pPr marL="285750" indent="-285750">
              <a:buFont typeface="Wingdings" charset="2"/>
              <a:buChar char="q"/>
            </a:pPr>
            <a:r>
              <a:rPr lang="en-GB" b="1" dirty="0" smtClean="0"/>
              <a:t>Tunnel G01 Outside</a:t>
            </a:r>
            <a:endParaRPr lang="en-GB" b="1" dirty="0"/>
          </a:p>
        </p:txBody>
      </p:sp>
    </p:spTree>
    <p:extLst>
      <p:ext uri="{BB962C8B-B14F-4D97-AF65-F5344CB8AC3E}">
        <p14:creationId xmlns:p14="http://schemas.microsoft.com/office/powerpoint/2010/main" val="42199690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30" y="274638"/>
            <a:ext cx="7419306" cy="1143000"/>
          </a:xfrm>
        </p:spPr>
        <p:txBody>
          <a:bodyPr/>
          <a:lstStyle/>
          <a:p>
            <a:r>
              <a:rPr lang="en-US" dirty="0" smtClean="0"/>
              <a:t>Instrument Halls D01/D03</a:t>
            </a:r>
            <a:endParaRPr lang="en-US" dirty="0"/>
          </a:p>
        </p:txBody>
      </p:sp>
      <p:sp>
        <p:nvSpPr>
          <p:cNvPr id="4" name="Slide Number Placeholder 3"/>
          <p:cNvSpPr>
            <a:spLocks noGrp="1"/>
          </p:cNvSpPr>
          <p:nvPr>
            <p:ph type="sldNum" sz="quarter" idx="12"/>
          </p:nvPr>
        </p:nvSpPr>
        <p:spPr>
          <a:xfrm>
            <a:off x="6553200" y="6382007"/>
            <a:ext cx="2133600" cy="365125"/>
          </a:xfrm>
        </p:spPr>
        <p:txBody>
          <a:bodyPr/>
          <a:lstStyle/>
          <a:p>
            <a:fld id="{551115BC-487E-4422-894C-CB7CD3E79223}" type="slidenum">
              <a:rPr lang="sv-SE" smtClean="0">
                <a:solidFill>
                  <a:prstClr val="black">
                    <a:tint val="75000"/>
                  </a:prstClr>
                </a:solidFill>
                <a:latin typeface="Calibri"/>
              </a:rPr>
              <a:pPr/>
              <a:t>4</a:t>
            </a:fld>
            <a:endParaRPr lang="sv-SE">
              <a:solidFill>
                <a:prstClr val="black">
                  <a:tint val="75000"/>
                </a:prstClr>
              </a:solidFill>
              <a:latin typeface="Calibri"/>
            </a:endParaRPr>
          </a:p>
        </p:txBody>
      </p:sp>
      <p:grpSp>
        <p:nvGrpSpPr>
          <p:cNvPr id="5" name="Group 4"/>
          <p:cNvGrpSpPr/>
          <p:nvPr/>
        </p:nvGrpSpPr>
        <p:grpSpPr>
          <a:xfrm>
            <a:off x="269073" y="1522341"/>
            <a:ext cx="8080698" cy="5335659"/>
            <a:chOff x="395536" y="703869"/>
            <a:chExt cx="8080698" cy="5335659"/>
          </a:xfrm>
        </p:grpSpPr>
        <p:grpSp>
          <p:nvGrpSpPr>
            <p:cNvPr id="6" name="Group 5"/>
            <p:cNvGrpSpPr/>
            <p:nvPr/>
          </p:nvGrpSpPr>
          <p:grpSpPr>
            <a:xfrm>
              <a:off x="395536" y="703869"/>
              <a:ext cx="8080698" cy="5236753"/>
              <a:chOff x="395536" y="703869"/>
              <a:chExt cx="8080698" cy="5236753"/>
            </a:xfrm>
          </p:grpSpPr>
          <p:pic>
            <p:nvPicPr>
              <p:cNvPr id="1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03869"/>
                <a:ext cx="8080698" cy="4482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222271" y="2596262"/>
                <a:ext cx="560670" cy="369332"/>
              </a:xfrm>
              <a:prstGeom prst="rect">
                <a:avLst/>
              </a:prstGeom>
              <a:noFill/>
            </p:spPr>
            <p:txBody>
              <a:bodyPr wrap="none" rtlCol="0">
                <a:spAutoFit/>
              </a:bodyPr>
              <a:lstStyle/>
              <a:p>
                <a:r>
                  <a:rPr lang="sv-SE" kern="1200" dirty="0" smtClean="0"/>
                  <a:t>D03</a:t>
                </a:r>
                <a:endParaRPr lang="en-US" kern="1200" dirty="0"/>
              </a:p>
            </p:txBody>
          </p:sp>
          <p:sp>
            <p:nvSpPr>
              <p:cNvPr id="13" name="TextBox 12"/>
              <p:cNvSpPr txBox="1"/>
              <p:nvPr/>
            </p:nvSpPr>
            <p:spPr>
              <a:xfrm>
                <a:off x="4551378" y="5335354"/>
                <a:ext cx="1018740" cy="369332"/>
              </a:xfrm>
              <a:prstGeom prst="rect">
                <a:avLst/>
              </a:prstGeom>
              <a:noFill/>
            </p:spPr>
            <p:txBody>
              <a:bodyPr wrap="none" rtlCol="0">
                <a:spAutoFit/>
              </a:bodyPr>
              <a:lstStyle/>
              <a:p>
                <a:r>
                  <a:rPr lang="sv-SE" kern="1200" dirty="0" smtClean="0"/>
                  <a:t>Bay door</a:t>
                </a:r>
                <a:endParaRPr lang="en-US" kern="1200" dirty="0"/>
              </a:p>
            </p:txBody>
          </p:sp>
          <p:cxnSp>
            <p:nvCxnSpPr>
              <p:cNvPr id="14" name="Straight Arrow Connector 13"/>
              <p:cNvCxnSpPr>
                <a:stCxn id="13" idx="0"/>
              </p:cNvCxnSpPr>
              <p:nvPr/>
            </p:nvCxnSpPr>
            <p:spPr>
              <a:xfrm flipH="1" flipV="1">
                <a:off x="3661601" y="4209980"/>
                <a:ext cx="1399147" cy="112537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32215" y="5294291"/>
                <a:ext cx="1658771" cy="646331"/>
              </a:xfrm>
              <a:prstGeom prst="rect">
                <a:avLst/>
              </a:prstGeom>
              <a:noFill/>
            </p:spPr>
            <p:txBody>
              <a:bodyPr wrap="square" rtlCol="0">
                <a:spAutoFit/>
              </a:bodyPr>
              <a:lstStyle/>
              <a:p>
                <a:r>
                  <a:rPr lang="sv-SE" kern="1200" dirty="0" smtClean="0"/>
                  <a:t>Nitrogen filling station</a:t>
                </a:r>
                <a:endParaRPr lang="en-US" kern="1200" dirty="0"/>
              </a:p>
            </p:txBody>
          </p:sp>
          <p:sp>
            <p:nvSpPr>
              <p:cNvPr id="17" name="TextBox 16"/>
              <p:cNvSpPr txBox="1"/>
              <p:nvPr/>
            </p:nvSpPr>
            <p:spPr>
              <a:xfrm>
                <a:off x="6333224" y="5299467"/>
                <a:ext cx="1500795" cy="369332"/>
              </a:xfrm>
              <a:prstGeom prst="rect">
                <a:avLst/>
              </a:prstGeom>
              <a:noFill/>
            </p:spPr>
            <p:txBody>
              <a:bodyPr wrap="none" rtlCol="0">
                <a:spAutoFit/>
              </a:bodyPr>
              <a:lstStyle/>
              <a:p>
                <a:r>
                  <a:rPr lang="sv-SE" kern="1200" dirty="0" smtClean="0"/>
                  <a:t>Forklift access</a:t>
                </a:r>
                <a:endParaRPr lang="en-US" kern="1200" dirty="0"/>
              </a:p>
            </p:txBody>
          </p:sp>
          <p:cxnSp>
            <p:nvCxnSpPr>
              <p:cNvPr id="18" name="Straight Arrow Connector 17"/>
              <p:cNvCxnSpPr>
                <a:stCxn id="17" idx="3"/>
              </p:cNvCxnSpPr>
              <p:nvPr/>
            </p:nvCxnSpPr>
            <p:spPr>
              <a:xfrm flipV="1">
                <a:off x="7834019" y="4097055"/>
                <a:ext cx="272196" cy="138707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467544" y="5393197"/>
              <a:ext cx="1152128" cy="646331"/>
            </a:xfrm>
            <a:prstGeom prst="rect">
              <a:avLst/>
            </a:prstGeom>
            <a:noFill/>
          </p:spPr>
          <p:txBody>
            <a:bodyPr wrap="square" rtlCol="0">
              <a:spAutoFit/>
            </a:bodyPr>
            <a:lstStyle/>
            <a:p>
              <a:r>
                <a:rPr lang="sv-SE" kern="1200" dirty="0" smtClean="0"/>
                <a:t>Personnel access</a:t>
              </a:r>
              <a:endParaRPr lang="en-US" kern="1200" dirty="0"/>
            </a:p>
          </p:txBody>
        </p:sp>
        <p:cxnSp>
          <p:nvCxnSpPr>
            <p:cNvPr id="8" name="Straight Arrow Connector 7"/>
            <p:cNvCxnSpPr/>
            <p:nvPr/>
          </p:nvCxnSpPr>
          <p:spPr>
            <a:xfrm flipV="1">
              <a:off x="1043608" y="4097055"/>
              <a:ext cx="1368152" cy="12961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14380" y="5375889"/>
              <a:ext cx="941747" cy="369332"/>
            </a:xfrm>
            <a:prstGeom prst="rect">
              <a:avLst/>
            </a:prstGeom>
            <a:noFill/>
          </p:spPr>
          <p:txBody>
            <a:bodyPr wrap="none" rtlCol="0">
              <a:spAutoFit/>
            </a:bodyPr>
            <a:lstStyle/>
            <a:p>
              <a:r>
                <a:rPr lang="sv-SE" kern="1200" dirty="0" smtClean="0"/>
                <a:t>Lab D04</a:t>
              </a:r>
              <a:endParaRPr lang="en-US" kern="1200" dirty="0"/>
            </a:p>
          </p:txBody>
        </p:sp>
        <p:cxnSp>
          <p:nvCxnSpPr>
            <p:cNvPr id="10" name="Straight Arrow Connector 9"/>
            <p:cNvCxnSpPr/>
            <p:nvPr/>
          </p:nvCxnSpPr>
          <p:spPr>
            <a:xfrm flipV="1">
              <a:off x="2195736" y="4517844"/>
              <a:ext cx="754790" cy="8580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2263393" y="2681982"/>
            <a:ext cx="560670" cy="369332"/>
          </a:xfrm>
          <a:prstGeom prst="rect">
            <a:avLst/>
          </a:prstGeom>
          <a:noFill/>
        </p:spPr>
        <p:txBody>
          <a:bodyPr wrap="none" rtlCol="0">
            <a:spAutoFit/>
          </a:bodyPr>
          <a:lstStyle/>
          <a:p>
            <a:r>
              <a:rPr lang="sv-SE" kern="1200" dirty="0" smtClean="0"/>
              <a:t>D01</a:t>
            </a:r>
            <a:endParaRPr lang="en-US" kern="1200" dirty="0"/>
          </a:p>
        </p:txBody>
      </p:sp>
      <p:sp>
        <p:nvSpPr>
          <p:cNvPr id="21" name="TextBox 20"/>
          <p:cNvSpPr txBox="1"/>
          <p:nvPr/>
        </p:nvSpPr>
        <p:spPr>
          <a:xfrm>
            <a:off x="3535138" y="2789740"/>
            <a:ext cx="560670" cy="369332"/>
          </a:xfrm>
          <a:prstGeom prst="rect">
            <a:avLst/>
          </a:prstGeom>
          <a:noFill/>
        </p:spPr>
        <p:txBody>
          <a:bodyPr wrap="none" rtlCol="0">
            <a:spAutoFit/>
          </a:bodyPr>
          <a:lstStyle/>
          <a:p>
            <a:r>
              <a:rPr lang="sv-SE" kern="1200" dirty="0" smtClean="0"/>
              <a:t>D02</a:t>
            </a:r>
            <a:endParaRPr lang="en-US" kern="1200" dirty="0"/>
          </a:p>
        </p:txBody>
      </p:sp>
      <p:cxnSp>
        <p:nvCxnSpPr>
          <p:cNvPr id="19" name="Straight Arrow Connector 18"/>
          <p:cNvCxnSpPr/>
          <p:nvPr/>
        </p:nvCxnSpPr>
        <p:spPr>
          <a:xfrm flipH="1" flipV="1">
            <a:off x="3322758" y="5306777"/>
            <a:ext cx="212380" cy="8188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02656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construction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40</a:t>
            </a:fld>
            <a:endParaRPr lang="sv-SE">
              <a:solidFill>
                <a:prstClr val="black">
                  <a:tint val="75000"/>
                </a:prstClr>
              </a:solidFill>
              <a:latin typeface="Calibri"/>
            </a:endParaRPr>
          </a:p>
        </p:txBody>
      </p:sp>
      <p:sp>
        <p:nvSpPr>
          <p:cNvPr id="5" name="TextBox 4"/>
          <p:cNvSpPr txBox="1"/>
          <p:nvPr/>
        </p:nvSpPr>
        <p:spPr>
          <a:xfrm>
            <a:off x="107504" y="1628800"/>
            <a:ext cx="838691" cy="369332"/>
          </a:xfrm>
          <a:prstGeom prst="rect">
            <a:avLst/>
          </a:prstGeom>
          <a:noFill/>
        </p:spPr>
        <p:txBody>
          <a:bodyPr wrap="none" rtlCol="0">
            <a:spAutoFit/>
          </a:bodyPr>
          <a:lstStyle/>
          <a:p>
            <a:pPr marL="285750" indent="-285750">
              <a:buFont typeface="Wingdings" charset="2"/>
              <a:buChar char="q"/>
            </a:pPr>
            <a:r>
              <a:rPr lang="en-GB" b="1" dirty="0" smtClean="0"/>
              <a:t>A2T</a:t>
            </a:r>
            <a:endParaRPr lang="en-GB" b="1" dirty="0"/>
          </a:p>
        </p:txBody>
      </p:sp>
      <p:pic>
        <p:nvPicPr>
          <p:cNvPr id="6" name="Picture 5" descr="Screen Shot 2016-08-30 at 09.59.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4" y="2060849"/>
            <a:ext cx="4545856" cy="3171310"/>
          </a:xfrm>
          <a:prstGeom prst="rect">
            <a:avLst/>
          </a:prstGeom>
        </p:spPr>
      </p:pic>
      <p:pic>
        <p:nvPicPr>
          <p:cNvPr id="7" name="Picture 6" descr="Screen Shot 2016-08-30 at 10.00.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162" y="2060848"/>
            <a:ext cx="4286334" cy="3168352"/>
          </a:xfrm>
          <a:prstGeom prst="rect">
            <a:avLst/>
          </a:prstGeom>
        </p:spPr>
      </p:pic>
    </p:spTree>
    <p:extLst>
      <p:ext uri="{BB962C8B-B14F-4D97-AF65-F5344CB8AC3E}">
        <p14:creationId xmlns:p14="http://schemas.microsoft.com/office/powerpoint/2010/main" val="195200989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construction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41</a:t>
            </a:fld>
            <a:endParaRPr lang="sv-SE">
              <a:solidFill>
                <a:prstClr val="black">
                  <a:tint val="75000"/>
                </a:prstClr>
              </a:solidFill>
              <a:latin typeface="Calibri"/>
            </a:endParaRPr>
          </a:p>
        </p:txBody>
      </p:sp>
      <p:sp>
        <p:nvSpPr>
          <p:cNvPr id="5" name="TextBox 4"/>
          <p:cNvSpPr txBox="1"/>
          <p:nvPr/>
        </p:nvSpPr>
        <p:spPr>
          <a:xfrm>
            <a:off x="107504" y="1628800"/>
            <a:ext cx="1223412" cy="369332"/>
          </a:xfrm>
          <a:prstGeom prst="rect">
            <a:avLst/>
          </a:prstGeom>
          <a:noFill/>
        </p:spPr>
        <p:txBody>
          <a:bodyPr wrap="none" rtlCol="0">
            <a:spAutoFit/>
          </a:bodyPr>
          <a:lstStyle/>
          <a:p>
            <a:pPr marL="285750" indent="-285750">
              <a:buFont typeface="Wingdings" charset="2"/>
              <a:buChar char="q"/>
            </a:pPr>
            <a:r>
              <a:rPr lang="en-GB" b="1" dirty="0" smtClean="0"/>
              <a:t>TARGET</a:t>
            </a:r>
            <a:endParaRPr lang="en-GB" b="1" dirty="0"/>
          </a:p>
        </p:txBody>
      </p:sp>
      <p:pic>
        <p:nvPicPr>
          <p:cNvPr id="6" name="Picture 5" descr="Monoli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3501008"/>
            <a:ext cx="3681738" cy="3284984"/>
          </a:xfrm>
          <a:prstGeom prst="rect">
            <a:avLst/>
          </a:prstGeom>
        </p:spPr>
      </p:pic>
      <p:pic>
        <p:nvPicPr>
          <p:cNvPr id="7" name="Picture 6" descr="Screen Shot 2016-08-30 at 10.21.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772" y="1484784"/>
            <a:ext cx="5191537" cy="3690692"/>
          </a:xfrm>
          <a:prstGeom prst="rect">
            <a:avLst/>
          </a:prstGeom>
        </p:spPr>
      </p:pic>
    </p:spTree>
    <p:extLst>
      <p:ext uri="{BB962C8B-B14F-4D97-AF65-F5344CB8AC3E}">
        <p14:creationId xmlns:p14="http://schemas.microsoft.com/office/powerpoint/2010/main" val="166527032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 </a:t>
            </a:r>
            <a:r>
              <a:rPr lang="en-US" dirty="0" err="1" smtClean="0"/>
              <a:t>Orthophoto</a:t>
            </a:r>
            <a:r>
              <a:rPr lang="en-US" dirty="0" smtClean="0"/>
              <a:t> August 2016</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42</a:t>
            </a:fld>
            <a:endParaRPr lang="sv-SE">
              <a:solidFill>
                <a:prstClr val="black">
                  <a:tint val="75000"/>
                </a:prstClr>
              </a:solidFill>
              <a:latin typeface="Calibri"/>
            </a:endParaRPr>
          </a:p>
        </p:txBody>
      </p:sp>
      <p:pic>
        <p:nvPicPr>
          <p:cNvPr id="5" name="Picture 4" descr="Screen Shot 2016-09-09 at 16.06.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68" y="1544064"/>
            <a:ext cx="5996815" cy="5177412"/>
          </a:xfrm>
          <a:prstGeom prst="rect">
            <a:avLst/>
          </a:prstGeom>
        </p:spPr>
      </p:pic>
    </p:spTree>
    <p:extLst>
      <p:ext uri="{BB962C8B-B14F-4D97-AF65-F5344CB8AC3E}">
        <p14:creationId xmlns:p14="http://schemas.microsoft.com/office/powerpoint/2010/main" val="47241247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construction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43</a:t>
            </a:fld>
            <a:endParaRPr lang="sv-SE">
              <a:solidFill>
                <a:prstClr val="black">
                  <a:tint val="75000"/>
                </a:prstClr>
              </a:solidFill>
              <a:latin typeface="Calibri"/>
            </a:endParaRPr>
          </a:p>
        </p:txBody>
      </p:sp>
      <p:sp>
        <p:nvSpPr>
          <p:cNvPr id="5" name="TextBox 4"/>
          <p:cNvSpPr txBox="1"/>
          <p:nvPr/>
        </p:nvSpPr>
        <p:spPr>
          <a:xfrm>
            <a:off x="107504" y="1628800"/>
            <a:ext cx="1223412" cy="369332"/>
          </a:xfrm>
          <a:prstGeom prst="rect">
            <a:avLst/>
          </a:prstGeom>
          <a:noFill/>
        </p:spPr>
        <p:txBody>
          <a:bodyPr wrap="none" rtlCol="0">
            <a:spAutoFit/>
          </a:bodyPr>
          <a:lstStyle/>
          <a:p>
            <a:pPr marL="285750" indent="-285750">
              <a:buFont typeface="Wingdings" charset="2"/>
              <a:buChar char="q"/>
            </a:pPr>
            <a:r>
              <a:rPr lang="en-GB" b="1" dirty="0" smtClean="0"/>
              <a:t>TARGET</a:t>
            </a:r>
            <a:endParaRPr lang="en-GB" b="1" dirty="0"/>
          </a:p>
        </p:txBody>
      </p:sp>
      <p:pic>
        <p:nvPicPr>
          <p:cNvPr id="6" name="Picture 5" descr="Screen Shot 2016-08-30 at 10.24.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151" y="1988840"/>
            <a:ext cx="3347864" cy="2348655"/>
          </a:xfrm>
          <a:prstGeom prst="rect">
            <a:avLst/>
          </a:prstGeom>
        </p:spPr>
      </p:pic>
      <p:pic>
        <p:nvPicPr>
          <p:cNvPr id="7" name="Picture 6" descr="Screen Shot 2016-08-30 at 10.24.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1484784"/>
            <a:ext cx="4960600" cy="3468346"/>
          </a:xfrm>
          <a:prstGeom prst="rect">
            <a:avLst/>
          </a:prstGeom>
        </p:spPr>
      </p:pic>
      <p:pic>
        <p:nvPicPr>
          <p:cNvPr id="8" name="Picture 7" descr="Screen Shot 2016-08-30 at 10.25.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720" y="4377705"/>
            <a:ext cx="3308005" cy="2336279"/>
          </a:xfrm>
          <a:prstGeom prst="rect">
            <a:avLst/>
          </a:prstGeom>
        </p:spPr>
      </p:pic>
    </p:spTree>
    <p:extLst>
      <p:ext uri="{BB962C8B-B14F-4D97-AF65-F5344CB8AC3E}">
        <p14:creationId xmlns:p14="http://schemas.microsoft.com/office/powerpoint/2010/main" val="104908053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construction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44</a:t>
            </a:fld>
            <a:endParaRPr lang="sv-SE">
              <a:solidFill>
                <a:prstClr val="black">
                  <a:tint val="75000"/>
                </a:prstClr>
              </a:solidFill>
              <a:latin typeface="Calibri"/>
            </a:endParaRPr>
          </a:p>
        </p:txBody>
      </p:sp>
      <p:sp>
        <p:nvSpPr>
          <p:cNvPr id="5" name="TextBox 4"/>
          <p:cNvSpPr txBox="1"/>
          <p:nvPr/>
        </p:nvSpPr>
        <p:spPr>
          <a:xfrm>
            <a:off x="107504" y="1628800"/>
            <a:ext cx="2056973" cy="369332"/>
          </a:xfrm>
          <a:prstGeom prst="rect">
            <a:avLst/>
          </a:prstGeom>
          <a:noFill/>
        </p:spPr>
        <p:txBody>
          <a:bodyPr wrap="none" rtlCol="0">
            <a:spAutoFit/>
          </a:bodyPr>
          <a:lstStyle/>
          <a:p>
            <a:pPr marL="285750" indent="-285750">
              <a:buFont typeface="Wingdings" charset="2"/>
              <a:buChar char="q"/>
            </a:pPr>
            <a:r>
              <a:rPr lang="en-GB" b="1" dirty="0" smtClean="0"/>
              <a:t>Instrument Halls</a:t>
            </a:r>
            <a:endParaRPr lang="en-GB" b="1" dirty="0"/>
          </a:p>
        </p:txBody>
      </p:sp>
      <p:pic>
        <p:nvPicPr>
          <p:cNvPr id="6" name="Picture 5" descr="Screen Shot 2016-08-30 at 10.28.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8312" y="1484784"/>
            <a:ext cx="4067944" cy="2593627"/>
          </a:xfrm>
          <a:prstGeom prst="rect">
            <a:avLst/>
          </a:prstGeom>
        </p:spPr>
      </p:pic>
      <p:pic>
        <p:nvPicPr>
          <p:cNvPr id="7" name="Picture 6" descr="Screen Shot 2016-08-30 at 10.28.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4149080"/>
            <a:ext cx="4703453" cy="2708920"/>
          </a:xfrm>
          <a:prstGeom prst="rect">
            <a:avLst/>
          </a:prstGeom>
        </p:spPr>
      </p:pic>
      <p:pic>
        <p:nvPicPr>
          <p:cNvPr id="8" name="Picture 7" descr="Screen Shot 2016-08-30 at 10.29.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272" y="4149080"/>
            <a:ext cx="4249728" cy="2736304"/>
          </a:xfrm>
          <a:prstGeom prst="rect">
            <a:avLst/>
          </a:prstGeom>
        </p:spPr>
      </p:pic>
    </p:spTree>
    <p:extLst>
      <p:ext uri="{BB962C8B-B14F-4D97-AF65-F5344CB8AC3E}">
        <p14:creationId xmlns:p14="http://schemas.microsoft.com/office/powerpoint/2010/main" val="264452507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construction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45</a:t>
            </a:fld>
            <a:endParaRPr lang="sv-SE">
              <a:solidFill>
                <a:prstClr val="black">
                  <a:tint val="75000"/>
                </a:prstClr>
              </a:solidFill>
              <a:latin typeface="Calibri"/>
            </a:endParaRPr>
          </a:p>
        </p:txBody>
      </p:sp>
      <p:sp>
        <p:nvSpPr>
          <p:cNvPr id="5" name="TextBox 4"/>
          <p:cNvSpPr txBox="1"/>
          <p:nvPr/>
        </p:nvSpPr>
        <p:spPr>
          <a:xfrm>
            <a:off x="107504" y="1628800"/>
            <a:ext cx="2056973" cy="369332"/>
          </a:xfrm>
          <a:prstGeom prst="rect">
            <a:avLst/>
          </a:prstGeom>
          <a:noFill/>
        </p:spPr>
        <p:txBody>
          <a:bodyPr wrap="none" rtlCol="0">
            <a:spAutoFit/>
          </a:bodyPr>
          <a:lstStyle/>
          <a:p>
            <a:pPr marL="285750" indent="-285750">
              <a:buFont typeface="Wingdings" charset="2"/>
              <a:buChar char="q"/>
            </a:pPr>
            <a:r>
              <a:rPr lang="en-GB" b="1" dirty="0" smtClean="0"/>
              <a:t>Instrument Halls</a:t>
            </a:r>
            <a:endParaRPr lang="en-GB" b="1" dirty="0"/>
          </a:p>
        </p:txBody>
      </p:sp>
      <p:pic>
        <p:nvPicPr>
          <p:cNvPr id="6" name="Picture 5" descr="Screen Shot 2016-08-30 at 10.32.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933056"/>
            <a:ext cx="4106747" cy="2802548"/>
          </a:xfrm>
          <a:prstGeom prst="rect">
            <a:avLst/>
          </a:prstGeom>
        </p:spPr>
      </p:pic>
      <p:pic>
        <p:nvPicPr>
          <p:cNvPr id="7" name="Picture 6" descr="Screen Shot 2016-08-30 at 10.33.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4077072"/>
            <a:ext cx="3714605" cy="2492896"/>
          </a:xfrm>
          <a:prstGeom prst="rect">
            <a:avLst/>
          </a:prstGeom>
        </p:spPr>
      </p:pic>
      <p:pic>
        <p:nvPicPr>
          <p:cNvPr id="8" name="Picture 7" descr="Screen Shot 2016-08-30 at 10.33.5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864" y="1628800"/>
            <a:ext cx="3489988" cy="2177667"/>
          </a:xfrm>
          <a:prstGeom prst="rect">
            <a:avLst/>
          </a:prstGeom>
        </p:spPr>
      </p:pic>
    </p:spTree>
    <p:extLst>
      <p:ext uri="{BB962C8B-B14F-4D97-AF65-F5344CB8AC3E}">
        <p14:creationId xmlns:p14="http://schemas.microsoft.com/office/powerpoint/2010/main" val="406581427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6362"/>
            <a:ext cx="7556388" cy="1143000"/>
          </a:xfrm>
        </p:spPr>
        <p:txBody>
          <a:bodyPr/>
          <a:lstStyle/>
          <a:p>
            <a:r>
              <a:rPr lang="en-US" dirty="0" smtClean="0"/>
              <a:t>Civil construction- reinforcement 20 ton/m2</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46</a:t>
            </a:fld>
            <a:endParaRPr lang="sv-SE">
              <a:solidFill>
                <a:prstClr val="black">
                  <a:tint val="75000"/>
                </a:prstClr>
              </a:solidFill>
              <a:latin typeface="Calibri"/>
            </a:endParaRPr>
          </a:p>
        </p:txBody>
      </p:sp>
      <p:pic>
        <p:nvPicPr>
          <p:cNvPr id="6" name="Picture 5" descr="Screen Shot 2016-09-14 at 22.53.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067" y="1844032"/>
            <a:ext cx="6376104" cy="4512319"/>
          </a:xfrm>
          <a:prstGeom prst="rect">
            <a:avLst/>
          </a:prstGeom>
        </p:spPr>
      </p:pic>
    </p:spTree>
    <p:extLst>
      <p:ext uri="{BB962C8B-B14F-4D97-AF65-F5344CB8AC3E}">
        <p14:creationId xmlns:p14="http://schemas.microsoft.com/office/powerpoint/2010/main" val="50941767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47</a:t>
            </a:fld>
            <a:endParaRPr lang="sv-SE">
              <a:solidFill>
                <a:prstClr val="black">
                  <a:tint val="75000"/>
                </a:prstClr>
              </a:solidFill>
              <a:latin typeface="Calibri"/>
            </a:endParaRPr>
          </a:p>
        </p:txBody>
      </p:sp>
      <p:pic>
        <p:nvPicPr>
          <p:cNvPr id="3" name="Picture 2"/>
          <p:cNvPicPr>
            <a:picLocks noChangeAspect="1"/>
          </p:cNvPicPr>
          <p:nvPr/>
        </p:nvPicPr>
        <p:blipFill>
          <a:blip r:embed="rId2"/>
          <a:stretch>
            <a:fillRect/>
          </a:stretch>
        </p:blipFill>
        <p:spPr>
          <a:xfrm>
            <a:off x="642471" y="1968500"/>
            <a:ext cx="7620000" cy="3924300"/>
          </a:xfrm>
          <a:prstGeom prst="rect">
            <a:avLst/>
          </a:prstGeom>
        </p:spPr>
      </p:pic>
    </p:spTree>
    <p:extLst>
      <p:ext uri="{BB962C8B-B14F-4D97-AF65-F5344CB8AC3E}">
        <p14:creationId xmlns:p14="http://schemas.microsoft.com/office/powerpoint/2010/main" val="147591034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Buildings in D03</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5</a:t>
            </a:fld>
            <a:endParaRPr lang="sv-SE">
              <a:solidFill>
                <a:prstClr val="black">
                  <a:tint val="75000"/>
                </a:prstClr>
              </a:solidFill>
              <a:latin typeface="Calibri"/>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12" y="1417638"/>
            <a:ext cx="6346039" cy="3977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flipV="1">
            <a:off x="2254303" y="1561654"/>
            <a:ext cx="3312368" cy="18449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859712" y="1802655"/>
            <a:ext cx="1440907" cy="369332"/>
          </a:xfrm>
          <a:prstGeom prst="rect">
            <a:avLst/>
          </a:prstGeom>
          <a:noFill/>
        </p:spPr>
        <p:txBody>
          <a:bodyPr wrap="none" rtlCol="0">
            <a:spAutoFit/>
          </a:bodyPr>
          <a:lstStyle/>
          <a:p>
            <a:r>
              <a:rPr lang="sv-SE" dirty="0" smtClean="0"/>
              <a:t>Building Joint</a:t>
            </a:r>
            <a:endParaRPr lang="en-US" dirty="0"/>
          </a:p>
        </p:txBody>
      </p:sp>
      <p:cxnSp>
        <p:nvCxnSpPr>
          <p:cNvPr id="9" name="Straight Arrow Connector 8"/>
          <p:cNvCxnSpPr>
            <a:stCxn id="8" idx="1"/>
          </p:cNvCxnSpPr>
          <p:nvPr/>
        </p:nvCxnSpPr>
        <p:spPr>
          <a:xfrm flipH="1" flipV="1">
            <a:off x="5095394" y="1802655"/>
            <a:ext cx="1764318" cy="184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9776426">
            <a:off x="1467998" y="2327334"/>
            <a:ext cx="1572610" cy="369332"/>
          </a:xfrm>
          <a:prstGeom prst="rect">
            <a:avLst/>
          </a:prstGeom>
          <a:noFill/>
        </p:spPr>
        <p:txBody>
          <a:bodyPr wrap="none" rtlCol="0">
            <a:spAutoFit/>
          </a:bodyPr>
          <a:lstStyle/>
          <a:p>
            <a:r>
              <a:rPr lang="sv-SE" dirty="0" smtClean="0"/>
              <a:t>Target building</a:t>
            </a:r>
            <a:endParaRPr lang="en-US" dirty="0"/>
          </a:p>
        </p:txBody>
      </p:sp>
      <p:sp>
        <p:nvSpPr>
          <p:cNvPr id="11" name="TextBox 10"/>
          <p:cNvSpPr txBox="1"/>
          <p:nvPr/>
        </p:nvSpPr>
        <p:spPr>
          <a:xfrm rot="19849335">
            <a:off x="2193879" y="3029639"/>
            <a:ext cx="2518766" cy="369332"/>
          </a:xfrm>
          <a:prstGeom prst="rect">
            <a:avLst/>
          </a:prstGeom>
          <a:noFill/>
        </p:spPr>
        <p:txBody>
          <a:bodyPr wrap="none" rtlCol="0">
            <a:spAutoFit/>
          </a:bodyPr>
          <a:lstStyle/>
          <a:p>
            <a:r>
              <a:rPr lang="sv-SE" dirty="0" smtClean="0"/>
              <a:t>Instrument hall Building</a:t>
            </a:r>
            <a:endParaRPr lang="en-US" dirty="0"/>
          </a:p>
        </p:txBody>
      </p:sp>
      <p:sp>
        <p:nvSpPr>
          <p:cNvPr id="26" name="TextBox 25"/>
          <p:cNvSpPr txBox="1"/>
          <p:nvPr/>
        </p:nvSpPr>
        <p:spPr>
          <a:xfrm>
            <a:off x="4606139" y="6020926"/>
            <a:ext cx="1183061" cy="369332"/>
          </a:xfrm>
          <a:prstGeom prst="rect">
            <a:avLst/>
          </a:prstGeom>
          <a:noFill/>
        </p:spPr>
        <p:txBody>
          <a:bodyPr wrap="none" rtlCol="0">
            <a:spAutoFit/>
          </a:bodyPr>
          <a:lstStyle/>
          <a:p>
            <a:r>
              <a:rPr lang="en-US" dirty="0" smtClean="0"/>
              <a:t>Substation</a:t>
            </a:r>
            <a:endParaRPr lang="en-US" dirty="0"/>
          </a:p>
        </p:txBody>
      </p:sp>
      <p:cxnSp>
        <p:nvCxnSpPr>
          <p:cNvPr id="27" name="Straight Arrow Connector 26"/>
          <p:cNvCxnSpPr>
            <a:stCxn id="26" idx="0"/>
          </p:cNvCxnSpPr>
          <p:nvPr/>
        </p:nvCxnSpPr>
        <p:spPr>
          <a:xfrm flipH="1" flipV="1">
            <a:off x="4727108" y="5090816"/>
            <a:ext cx="470562" cy="93011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2616148" y="2786303"/>
            <a:ext cx="2209852" cy="1280180"/>
            <a:chOff x="2616148" y="2786303"/>
            <a:chExt cx="2140053" cy="1280180"/>
          </a:xfrm>
        </p:grpSpPr>
        <p:cxnSp>
          <p:nvCxnSpPr>
            <p:cNvPr id="35" name="Straight Arrow Connector 34"/>
            <p:cNvCxnSpPr/>
            <p:nvPr/>
          </p:nvCxnSpPr>
          <p:spPr>
            <a:xfrm flipH="1">
              <a:off x="2616148" y="2786303"/>
              <a:ext cx="2140053" cy="128018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37" name="TextBox 36"/>
            <p:cNvSpPr txBox="1"/>
            <p:nvPr/>
          </p:nvSpPr>
          <p:spPr>
            <a:xfrm rot="19825620">
              <a:off x="3323677" y="3275816"/>
              <a:ext cx="472236" cy="261610"/>
            </a:xfrm>
            <a:prstGeom prst="rect">
              <a:avLst/>
            </a:prstGeom>
            <a:noFill/>
          </p:spPr>
          <p:txBody>
            <a:bodyPr wrap="none" rtlCol="0">
              <a:spAutoFit/>
            </a:bodyPr>
            <a:lstStyle/>
            <a:p>
              <a:r>
                <a:rPr lang="en-US" sz="1100" dirty="0" smtClean="0"/>
                <a:t>51 m</a:t>
              </a:r>
              <a:endParaRPr lang="en-US" sz="1100" dirty="0"/>
            </a:p>
          </p:txBody>
        </p:sp>
      </p:grpSp>
      <p:sp>
        <p:nvSpPr>
          <p:cNvPr id="39" name="TextBox 38"/>
          <p:cNvSpPr txBox="1"/>
          <p:nvPr/>
        </p:nvSpPr>
        <p:spPr>
          <a:xfrm rot="2726803">
            <a:off x="5260887" y="2471911"/>
            <a:ext cx="440345" cy="261610"/>
          </a:xfrm>
          <a:prstGeom prst="rect">
            <a:avLst/>
          </a:prstGeom>
          <a:noFill/>
        </p:spPr>
        <p:txBody>
          <a:bodyPr wrap="none" rtlCol="0">
            <a:spAutoFit/>
          </a:bodyPr>
          <a:lstStyle/>
          <a:p>
            <a:r>
              <a:rPr lang="en-US" sz="1100" dirty="0" smtClean="0"/>
              <a:t>33m</a:t>
            </a:r>
            <a:endParaRPr lang="en-US" sz="1100" dirty="0"/>
          </a:p>
        </p:txBody>
      </p:sp>
      <p:cxnSp>
        <p:nvCxnSpPr>
          <p:cNvPr id="40" name="Straight Arrow Connector 39"/>
          <p:cNvCxnSpPr/>
          <p:nvPr/>
        </p:nvCxnSpPr>
        <p:spPr>
          <a:xfrm>
            <a:off x="4756201" y="1990537"/>
            <a:ext cx="882937" cy="897115"/>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997849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Buildings in D01</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6</a:t>
            </a:fld>
            <a:endParaRPr lang="sv-SE">
              <a:solidFill>
                <a:prstClr val="black">
                  <a:tint val="75000"/>
                </a:prstClr>
              </a:solidFill>
              <a:latin typeface="Calibri"/>
            </a:endParaRPr>
          </a:p>
        </p:txBody>
      </p:sp>
      <p:grpSp>
        <p:nvGrpSpPr>
          <p:cNvPr id="56" name="Group 55"/>
          <p:cNvGrpSpPr/>
          <p:nvPr/>
        </p:nvGrpSpPr>
        <p:grpSpPr>
          <a:xfrm>
            <a:off x="0" y="2101072"/>
            <a:ext cx="9266146" cy="4242278"/>
            <a:chOff x="0" y="1440294"/>
            <a:chExt cx="9266146" cy="4242278"/>
          </a:xfrm>
        </p:grpSpPr>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85" y="1825053"/>
              <a:ext cx="9079861" cy="3291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3363576" y="2973940"/>
              <a:ext cx="515696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86401" y="1440294"/>
              <a:ext cx="1440907" cy="369332"/>
            </a:xfrm>
            <a:prstGeom prst="rect">
              <a:avLst/>
            </a:prstGeom>
            <a:noFill/>
          </p:spPr>
          <p:txBody>
            <a:bodyPr wrap="none" rtlCol="0">
              <a:spAutoFit/>
            </a:bodyPr>
            <a:lstStyle/>
            <a:p>
              <a:r>
                <a:rPr lang="sv-SE" dirty="0" smtClean="0"/>
                <a:t>Building Joint</a:t>
              </a:r>
              <a:endParaRPr lang="en-US" dirty="0"/>
            </a:p>
          </p:txBody>
        </p:sp>
        <p:cxnSp>
          <p:nvCxnSpPr>
            <p:cNvPr id="10" name="Straight Arrow Connector 9"/>
            <p:cNvCxnSpPr/>
            <p:nvPr/>
          </p:nvCxnSpPr>
          <p:spPr>
            <a:xfrm flipH="1">
              <a:off x="6213913" y="1754413"/>
              <a:ext cx="803850" cy="12195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07628" y="1450901"/>
              <a:ext cx="1572610" cy="369332"/>
            </a:xfrm>
            <a:prstGeom prst="rect">
              <a:avLst/>
            </a:prstGeom>
            <a:noFill/>
          </p:spPr>
          <p:txBody>
            <a:bodyPr wrap="none" rtlCol="0">
              <a:spAutoFit/>
            </a:bodyPr>
            <a:lstStyle/>
            <a:p>
              <a:r>
                <a:rPr lang="sv-SE" dirty="0" smtClean="0"/>
                <a:t>Target building</a:t>
              </a:r>
              <a:endParaRPr lang="en-US" dirty="0"/>
            </a:p>
          </p:txBody>
        </p:sp>
        <p:sp>
          <p:nvSpPr>
            <p:cNvPr id="21" name="TextBox 20"/>
            <p:cNvSpPr txBox="1"/>
            <p:nvPr/>
          </p:nvSpPr>
          <p:spPr>
            <a:xfrm>
              <a:off x="5727018" y="3209313"/>
              <a:ext cx="2518766" cy="369332"/>
            </a:xfrm>
            <a:prstGeom prst="rect">
              <a:avLst/>
            </a:prstGeom>
            <a:noFill/>
          </p:spPr>
          <p:txBody>
            <a:bodyPr wrap="none" rtlCol="0">
              <a:spAutoFit/>
            </a:bodyPr>
            <a:lstStyle/>
            <a:p>
              <a:r>
                <a:rPr lang="sv-SE" dirty="0" smtClean="0"/>
                <a:t>Instrument hall Building</a:t>
              </a:r>
              <a:endParaRPr lang="en-US" dirty="0"/>
            </a:p>
          </p:txBody>
        </p:sp>
        <p:cxnSp>
          <p:nvCxnSpPr>
            <p:cNvPr id="22" name="Straight Arrow Connector 21"/>
            <p:cNvCxnSpPr>
              <a:stCxn id="20" idx="3"/>
            </p:cNvCxnSpPr>
            <p:nvPr/>
          </p:nvCxnSpPr>
          <p:spPr>
            <a:xfrm>
              <a:off x="4580238" y="1635567"/>
              <a:ext cx="394463" cy="6918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661285" y="5313240"/>
              <a:ext cx="626832" cy="369332"/>
            </a:xfrm>
            <a:prstGeom prst="rect">
              <a:avLst/>
            </a:prstGeom>
            <a:noFill/>
          </p:spPr>
          <p:txBody>
            <a:bodyPr wrap="none" rtlCol="0">
              <a:spAutoFit/>
            </a:bodyPr>
            <a:lstStyle/>
            <a:p>
              <a:r>
                <a:rPr lang="sv-SE" dirty="0" err="1" smtClean="0"/>
                <a:t>Labs</a:t>
              </a:r>
              <a:endParaRPr lang="en-US" dirty="0"/>
            </a:p>
          </p:txBody>
        </p:sp>
        <p:cxnSp>
          <p:nvCxnSpPr>
            <p:cNvPr id="26" name="Straight Arrow Connector 25"/>
            <p:cNvCxnSpPr>
              <a:stCxn id="25" idx="3"/>
            </p:cNvCxnSpPr>
            <p:nvPr/>
          </p:nvCxnSpPr>
          <p:spPr>
            <a:xfrm flipV="1">
              <a:off x="5288117" y="4425758"/>
              <a:ext cx="925796" cy="10721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0" y="5205544"/>
              <a:ext cx="626832" cy="369332"/>
            </a:xfrm>
            <a:prstGeom prst="rect">
              <a:avLst/>
            </a:prstGeom>
            <a:noFill/>
          </p:spPr>
          <p:txBody>
            <a:bodyPr wrap="none" rtlCol="0">
              <a:spAutoFit/>
            </a:bodyPr>
            <a:lstStyle/>
            <a:p>
              <a:r>
                <a:rPr lang="sv-SE" dirty="0" err="1" smtClean="0"/>
                <a:t>Labs</a:t>
              </a:r>
              <a:endParaRPr lang="en-US" dirty="0"/>
            </a:p>
          </p:txBody>
        </p:sp>
        <p:cxnSp>
          <p:nvCxnSpPr>
            <p:cNvPr id="31" name="Straight Arrow Connector 30"/>
            <p:cNvCxnSpPr>
              <a:stCxn id="30" idx="3"/>
            </p:cNvCxnSpPr>
            <p:nvPr/>
          </p:nvCxnSpPr>
          <p:spPr>
            <a:xfrm flipV="1">
              <a:off x="626832" y="3789819"/>
              <a:ext cx="507081" cy="16003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874680" y="5300239"/>
              <a:ext cx="1183061" cy="369332"/>
            </a:xfrm>
            <a:prstGeom prst="rect">
              <a:avLst/>
            </a:prstGeom>
            <a:noFill/>
          </p:spPr>
          <p:txBody>
            <a:bodyPr wrap="none" rtlCol="0">
              <a:spAutoFit/>
            </a:bodyPr>
            <a:lstStyle/>
            <a:p>
              <a:r>
                <a:rPr lang="sv-SE" dirty="0" err="1" smtClean="0"/>
                <a:t>Substation</a:t>
              </a:r>
              <a:endParaRPr lang="en-US" dirty="0"/>
            </a:p>
          </p:txBody>
        </p:sp>
        <p:cxnSp>
          <p:nvCxnSpPr>
            <p:cNvPr id="42" name="Straight Arrow Connector 41"/>
            <p:cNvCxnSpPr>
              <a:stCxn id="41" idx="3"/>
            </p:cNvCxnSpPr>
            <p:nvPr/>
          </p:nvCxnSpPr>
          <p:spPr>
            <a:xfrm flipV="1">
              <a:off x="8057741" y="3893269"/>
              <a:ext cx="686017" cy="15916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1470122" y="3789819"/>
              <a:ext cx="6819514"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45" name="TextBox 44"/>
            <p:cNvSpPr txBox="1"/>
            <p:nvPr/>
          </p:nvSpPr>
          <p:spPr>
            <a:xfrm>
              <a:off x="4117553" y="3460141"/>
              <a:ext cx="543732" cy="261610"/>
            </a:xfrm>
            <a:prstGeom prst="rect">
              <a:avLst/>
            </a:prstGeom>
            <a:noFill/>
          </p:spPr>
          <p:txBody>
            <a:bodyPr wrap="none" rtlCol="0">
              <a:spAutoFit/>
            </a:bodyPr>
            <a:lstStyle/>
            <a:p>
              <a:r>
                <a:rPr lang="en-US" sz="1100" dirty="0" smtClean="0"/>
                <a:t>130 m</a:t>
              </a:r>
              <a:endParaRPr lang="en-US" sz="1100" dirty="0"/>
            </a:p>
          </p:txBody>
        </p:sp>
        <p:cxnSp>
          <p:nvCxnSpPr>
            <p:cNvPr id="48" name="Straight Arrow Connector 47"/>
            <p:cNvCxnSpPr/>
            <p:nvPr/>
          </p:nvCxnSpPr>
          <p:spPr>
            <a:xfrm flipH="1">
              <a:off x="2309091" y="2973940"/>
              <a:ext cx="361757" cy="145181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53" name="TextBox 52"/>
            <p:cNvSpPr txBox="1"/>
            <p:nvPr/>
          </p:nvSpPr>
          <p:spPr>
            <a:xfrm>
              <a:off x="2072973" y="3317035"/>
              <a:ext cx="472236" cy="261610"/>
            </a:xfrm>
            <a:prstGeom prst="rect">
              <a:avLst/>
            </a:prstGeom>
            <a:noFill/>
          </p:spPr>
          <p:txBody>
            <a:bodyPr wrap="none" rtlCol="0">
              <a:spAutoFit/>
            </a:bodyPr>
            <a:lstStyle/>
            <a:p>
              <a:r>
                <a:rPr lang="en-US" sz="1100" dirty="0" smtClean="0"/>
                <a:t>56 m</a:t>
              </a:r>
              <a:endParaRPr lang="en-US" sz="1100" dirty="0"/>
            </a:p>
          </p:txBody>
        </p:sp>
      </p:grpSp>
    </p:spTree>
    <p:extLst>
      <p:ext uri="{BB962C8B-B14F-4D97-AF65-F5344CB8AC3E}">
        <p14:creationId xmlns:p14="http://schemas.microsoft.com/office/powerpoint/2010/main" val="22836000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joint/ Heights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7</a:t>
            </a:fld>
            <a:endParaRPr lang="sv-SE">
              <a:solidFill>
                <a:prstClr val="black">
                  <a:tint val="75000"/>
                </a:prstClr>
              </a:solidFill>
              <a:latin typeface="Calibri"/>
            </a:endParaRPr>
          </a:p>
        </p:txBody>
      </p:sp>
      <p:grpSp>
        <p:nvGrpSpPr>
          <p:cNvPr id="10" name="Group 9"/>
          <p:cNvGrpSpPr/>
          <p:nvPr/>
        </p:nvGrpSpPr>
        <p:grpSpPr>
          <a:xfrm>
            <a:off x="376400" y="1621007"/>
            <a:ext cx="8674586" cy="5236993"/>
            <a:chOff x="376400" y="1621007"/>
            <a:chExt cx="8674586" cy="5236993"/>
          </a:xfrm>
        </p:grpSpPr>
        <p:grpSp>
          <p:nvGrpSpPr>
            <p:cNvPr id="9" name="Group 8"/>
            <p:cNvGrpSpPr/>
            <p:nvPr/>
          </p:nvGrpSpPr>
          <p:grpSpPr>
            <a:xfrm>
              <a:off x="376400" y="1621007"/>
              <a:ext cx="6176800" cy="4247523"/>
              <a:chOff x="307127" y="1621007"/>
              <a:chExt cx="6176800" cy="4247523"/>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27" y="1621007"/>
                <a:ext cx="6176800" cy="4057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V="1">
                <a:off x="387927" y="4327406"/>
                <a:ext cx="1675835" cy="15411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537" y="2609528"/>
              <a:ext cx="4287449"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068904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8</a:t>
            </a:fld>
            <a:endParaRPr lang="sv-SE">
              <a:solidFill>
                <a:prstClr val="black">
                  <a:tint val="75000"/>
                </a:prstClr>
              </a:solidFill>
              <a:latin typeface="Calibri"/>
            </a:endParaRPr>
          </a:p>
        </p:txBody>
      </p:sp>
      <p:sp>
        <p:nvSpPr>
          <p:cNvPr id="5" name="Title 1"/>
          <p:cNvSpPr>
            <a:spLocks noGrp="1"/>
          </p:cNvSpPr>
          <p:nvPr>
            <p:ph type="title"/>
          </p:nvPr>
        </p:nvSpPr>
        <p:spPr>
          <a:xfrm>
            <a:off x="578913" y="0"/>
            <a:ext cx="6067426" cy="1441531"/>
          </a:xfrm>
        </p:spPr>
        <p:txBody>
          <a:bodyPr/>
          <a:lstStyle/>
          <a:p>
            <a:r>
              <a:rPr lang="en-US" dirty="0" smtClean="0"/>
              <a:t>Instrument Halls and labs</a:t>
            </a:r>
            <a:endParaRPr lang="en-US" dirty="0"/>
          </a:p>
        </p:txBody>
      </p:sp>
      <p:sp>
        <p:nvSpPr>
          <p:cNvPr id="6"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1115BC-487E-4422-894C-CB7CD3E79223}" type="slidenum">
              <a:rPr lang="sv-SE" smtClean="0"/>
              <a:pPr/>
              <a:t>8</a:t>
            </a:fld>
            <a:endParaRPr lang="sv-SE" dirty="0"/>
          </a:p>
        </p:txBody>
      </p:sp>
      <p:grpSp>
        <p:nvGrpSpPr>
          <p:cNvPr id="7" name="Group 6"/>
          <p:cNvGrpSpPr>
            <a:grpSpLocks noChangeAspect="1"/>
          </p:cNvGrpSpPr>
          <p:nvPr/>
        </p:nvGrpSpPr>
        <p:grpSpPr>
          <a:xfrm>
            <a:off x="4154842" y="1596345"/>
            <a:ext cx="4928361" cy="4958797"/>
            <a:chOff x="6853" y="843881"/>
            <a:chExt cx="5861291" cy="5897487"/>
          </a:xfrm>
        </p:grpSpPr>
        <p:pic>
          <p:nvPicPr>
            <p:cNvPr id="8" name="Picture 7" descr="IKON layou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3" y="843881"/>
              <a:ext cx="5861291" cy="5897487"/>
            </a:xfrm>
            <a:prstGeom prst="rect">
              <a:avLst/>
            </a:prstGeom>
          </p:spPr>
        </p:pic>
        <p:grpSp>
          <p:nvGrpSpPr>
            <p:cNvPr id="9" name="Group 8"/>
            <p:cNvGrpSpPr/>
            <p:nvPr/>
          </p:nvGrpSpPr>
          <p:grpSpPr>
            <a:xfrm>
              <a:off x="2323762" y="3879183"/>
              <a:ext cx="1692120" cy="234000"/>
              <a:chOff x="5616000" y="3933056"/>
              <a:chExt cx="1620296" cy="310310"/>
            </a:xfrm>
          </p:grpSpPr>
          <p:cxnSp>
            <p:nvCxnSpPr>
              <p:cNvPr id="15" name="Straight Connector 14"/>
              <p:cNvCxnSpPr/>
              <p:nvPr/>
            </p:nvCxnSpPr>
            <p:spPr>
              <a:xfrm flipH="1">
                <a:off x="5616000" y="3933056"/>
                <a:ext cx="1584176" cy="0"/>
              </a:xfrm>
              <a:prstGeom prst="line">
                <a:avLst/>
              </a:prstGeom>
              <a:ln>
                <a:solidFill>
                  <a:srgbClr val="3399CC"/>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634000" y="3946278"/>
                <a:ext cx="1602296" cy="2970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464962" y="5013176"/>
              <a:ext cx="518088" cy="361082"/>
              <a:chOff x="6635750" y="4941168"/>
              <a:chExt cx="518088" cy="361082"/>
            </a:xfrm>
          </p:grpSpPr>
          <p:cxnSp>
            <p:nvCxnSpPr>
              <p:cNvPr id="11" name="Straight Connector 10"/>
              <p:cNvCxnSpPr/>
              <p:nvPr/>
            </p:nvCxnSpPr>
            <p:spPr>
              <a:xfrm rot="120000">
                <a:off x="7146000" y="5026467"/>
                <a:ext cx="7838" cy="274687"/>
              </a:xfrm>
              <a:prstGeom prst="line">
                <a:avLst/>
              </a:prstGeom>
              <a:ln w="635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6635750" y="4941168"/>
                <a:ext cx="514350" cy="361082"/>
                <a:chOff x="6635750" y="4941168"/>
                <a:chExt cx="514350" cy="361082"/>
              </a:xfrm>
            </p:grpSpPr>
            <p:sp>
              <p:nvSpPr>
                <p:cNvPr id="13" name="Freeform 12"/>
                <p:cNvSpPr/>
                <p:nvPr/>
              </p:nvSpPr>
              <p:spPr>
                <a:xfrm>
                  <a:off x="6635750" y="5006975"/>
                  <a:ext cx="514350" cy="295275"/>
                </a:xfrm>
                <a:custGeom>
                  <a:avLst/>
                  <a:gdLst>
                    <a:gd name="connsiteX0" fmla="*/ 0 w 514350"/>
                    <a:gd name="connsiteY0" fmla="*/ 0 h 295275"/>
                    <a:gd name="connsiteX1" fmla="*/ 193675 w 514350"/>
                    <a:gd name="connsiteY1" fmla="*/ 241300 h 295275"/>
                    <a:gd name="connsiteX2" fmla="*/ 514350 w 514350"/>
                    <a:gd name="connsiteY2" fmla="*/ 295275 h 295275"/>
                  </a:gdLst>
                  <a:ahLst/>
                  <a:cxnLst>
                    <a:cxn ang="0">
                      <a:pos x="connsiteX0" y="connsiteY0"/>
                    </a:cxn>
                    <a:cxn ang="0">
                      <a:pos x="connsiteX1" y="connsiteY1"/>
                    </a:cxn>
                    <a:cxn ang="0">
                      <a:pos x="connsiteX2" y="connsiteY2"/>
                    </a:cxn>
                  </a:cxnLst>
                  <a:rect l="l" t="t" r="r" b="b"/>
                  <a:pathLst>
                    <a:path w="514350" h="295275">
                      <a:moveTo>
                        <a:pt x="0" y="0"/>
                      </a:moveTo>
                      <a:cubicBezTo>
                        <a:pt x="53975" y="96044"/>
                        <a:pt x="107950" y="192088"/>
                        <a:pt x="193675" y="241300"/>
                      </a:cubicBezTo>
                      <a:cubicBezTo>
                        <a:pt x="279400" y="290512"/>
                        <a:pt x="396875" y="292893"/>
                        <a:pt x="514350" y="295275"/>
                      </a:cubicBezTo>
                    </a:path>
                  </a:pathLst>
                </a:custGeom>
                <a:ln w="635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a:stCxn id="13" idx="0"/>
                </p:cNvCxnSpPr>
                <p:nvPr/>
              </p:nvCxnSpPr>
              <p:spPr>
                <a:xfrm flipV="1">
                  <a:off x="6635750" y="4941168"/>
                  <a:ext cx="96490" cy="65807"/>
                </a:xfrm>
                <a:prstGeom prst="line">
                  <a:avLst/>
                </a:prstGeom>
                <a:ln w="635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grpSp>
        </p:grpSp>
      </p:grpSp>
      <p:pic>
        <p:nvPicPr>
          <p:cNvPr id="17" name="Pictur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2749201">
            <a:off x="7257225" y="1774652"/>
            <a:ext cx="856184" cy="86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rot="2449723">
            <a:off x="8612578" y="1548926"/>
            <a:ext cx="333670" cy="369332"/>
          </a:xfrm>
          <a:prstGeom prst="rect">
            <a:avLst/>
          </a:prstGeom>
          <a:solidFill>
            <a:schemeClr val="bg1"/>
          </a:solidFill>
        </p:spPr>
        <p:txBody>
          <a:bodyPr wrap="none" rtlCol="0">
            <a:spAutoFit/>
          </a:bodyPr>
          <a:lstStyle/>
          <a:p>
            <a:r>
              <a:rPr lang="en-US" dirty="0" smtClean="0"/>
              <a:t>N</a:t>
            </a:r>
            <a:endParaRPr lang="en-US" dirty="0"/>
          </a:p>
        </p:txBody>
      </p:sp>
      <p:sp>
        <p:nvSpPr>
          <p:cNvPr id="19" name="Line Callout 2 18"/>
          <p:cNvSpPr/>
          <p:nvPr/>
        </p:nvSpPr>
        <p:spPr>
          <a:xfrm>
            <a:off x="3748369" y="2423968"/>
            <a:ext cx="755650" cy="285750"/>
          </a:xfrm>
          <a:prstGeom prst="borderCallout2">
            <a:avLst>
              <a:gd name="adj1" fmla="val 20972"/>
              <a:gd name="adj2" fmla="val 100528"/>
              <a:gd name="adj3" fmla="val 18750"/>
              <a:gd name="adj4" fmla="val 126371"/>
              <a:gd name="adj5" fmla="val 18793"/>
              <a:gd name="adj6" fmla="val 126657"/>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solidFill>
                  <a:schemeClr val="tx1"/>
                </a:solidFill>
              </a:rPr>
              <a:t>E03</a:t>
            </a:r>
            <a:endParaRPr lang="en-US" dirty="0">
              <a:ln>
                <a:solidFill>
                  <a:schemeClr val="tx1"/>
                </a:solidFill>
              </a:ln>
              <a:solidFill>
                <a:schemeClr val="tx1"/>
              </a:solidFill>
            </a:endParaRPr>
          </a:p>
        </p:txBody>
      </p:sp>
      <p:sp>
        <p:nvSpPr>
          <p:cNvPr id="20" name="Line Callout 2 19"/>
          <p:cNvSpPr/>
          <p:nvPr/>
        </p:nvSpPr>
        <p:spPr>
          <a:xfrm>
            <a:off x="4298122" y="1771650"/>
            <a:ext cx="755650" cy="285750"/>
          </a:xfrm>
          <a:prstGeom prst="borderCallout2">
            <a:avLst>
              <a:gd name="adj1" fmla="val 20972"/>
              <a:gd name="adj2" fmla="val 100528"/>
              <a:gd name="adj3" fmla="val 18750"/>
              <a:gd name="adj4" fmla="val 126371"/>
              <a:gd name="adj5" fmla="val 99167"/>
              <a:gd name="adj6" fmla="val 165991"/>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solidFill>
                  <a:schemeClr val="tx1"/>
                </a:solidFill>
              </a:rPr>
              <a:t>E04</a:t>
            </a:r>
            <a:endParaRPr lang="en-US" dirty="0">
              <a:ln>
                <a:solidFill>
                  <a:schemeClr val="tx1"/>
                </a:solidFill>
              </a:ln>
              <a:solidFill>
                <a:schemeClr val="tx1"/>
              </a:solidFill>
            </a:endParaRPr>
          </a:p>
        </p:txBody>
      </p:sp>
      <p:sp>
        <p:nvSpPr>
          <p:cNvPr id="21" name="Line Callout 2 20"/>
          <p:cNvSpPr/>
          <p:nvPr/>
        </p:nvSpPr>
        <p:spPr>
          <a:xfrm>
            <a:off x="3656905" y="3293885"/>
            <a:ext cx="755650" cy="285750"/>
          </a:xfrm>
          <a:prstGeom prst="borderCallout2">
            <a:avLst>
              <a:gd name="adj1" fmla="val 20972"/>
              <a:gd name="adj2" fmla="val 100528"/>
              <a:gd name="adj3" fmla="val 18750"/>
              <a:gd name="adj4" fmla="val 126371"/>
              <a:gd name="adj5" fmla="val 35340"/>
              <a:gd name="adj6" fmla="val 140960"/>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solidFill>
                  <a:schemeClr val="tx1"/>
                </a:solidFill>
              </a:rPr>
              <a:t>E01</a:t>
            </a:r>
            <a:endParaRPr lang="en-US" dirty="0">
              <a:ln>
                <a:solidFill>
                  <a:schemeClr val="tx1"/>
                </a:solidFill>
              </a:ln>
              <a:solidFill>
                <a:schemeClr val="tx1"/>
              </a:solidFill>
            </a:endParaRPr>
          </a:p>
        </p:txBody>
      </p:sp>
      <p:sp>
        <p:nvSpPr>
          <p:cNvPr id="22" name="Line Callout 2 21"/>
          <p:cNvSpPr/>
          <p:nvPr/>
        </p:nvSpPr>
        <p:spPr>
          <a:xfrm>
            <a:off x="4148153" y="3935250"/>
            <a:ext cx="755650" cy="285750"/>
          </a:xfrm>
          <a:prstGeom prst="borderCallout2">
            <a:avLst>
              <a:gd name="adj1" fmla="val 20972"/>
              <a:gd name="adj2" fmla="val 100528"/>
              <a:gd name="adj3" fmla="val 18750"/>
              <a:gd name="adj4" fmla="val 126371"/>
              <a:gd name="adj5" fmla="val -74642"/>
              <a:gd name="adj6" fmla="val 165276"/>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solidFill>
                  <a:schemeClr val="tx1"/>
                </a:solidFill>
              </a:rPr>
              <a:t>E02</a:t>
            </a:r>
            <a:endParaRPr lang="en-US" dirty="0">
              <a:ln>
                <a:solidFill>
                  <a:schemeClr val="tx1"/>
                </a:solidFill>
              </a:ln>
              <a:solidFill>
                <a:schemeClr val="tx1"/>
              </a:solidFill>
            </a:endParaRPr>
          </a:p>
        </p:txBody>
      </p:sp>
      <p:sp>
        <p:nvSpPr>
          <p:cNvPr id="23" name="Line Callout 2 22"/>
          <p:cNvSpPr/>
          <p:nvPr/>
        </p:nvSpPr>
        <p:spPr>
          <a:xfrm>
            <a:off x="7766993" y="3189076"/>
            <a:ext cx="755650" cy="285750"/>
          </a:xfrm>
          <a:prstGeom prst="borderCallout2">
            <a:avLst>
              <a:gd name="adj1" fmla="val 16527"/>
              <a:gd name="adj2" fmla="val 528"/>
              <a:gd name="adj3" fmla="val 16528"/>
              <a:gd name="adj4" fmla="val -25730"/>
              <a:gd name="adj5" fmla="val 336226"/>
              <a:gd name="adj6" fmla="val -57110"/>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a:solidFill>
                    <a:schemeClr val="tx1"/>
                  </a:solidFill>
                </a:ln>
                <a:solidFill>
                  <a:schemeClr val="tx1"/>
                </a:solidFill>
              </a:rPr>
              <a:t>D</a:t>
            </a:r>
            <a:r>
              <a:rPr lang="en-US" dirty="0" smtClean="0">
                <a:ln>
                  <a:solidFill>
                    <a:schemeClr val="tx1"/>
                  </a:solidFill>
                </a:ln>
                <a:solidFill>
                  <a:schemeClr val="tx1"/>
                </a:solidFill>
              </a:rPr>
              <a:t>03</a:t>
            </a:r>
            <a:endParaRPr lang="en-US" dirty="0">
              <a:ln>
                <a:solidFill>
                  <a:schemeClr val="tx1"/>
                </a:solidFill>
              </a:ln>
              <a:solidFill>
                <a:schemeClr val="tx1"/>
              </a:solidFill>
            </a:endParaRPr>
          </a:p>
        </p:txBody>
      </p:sp>
      <p:sp>
        <p:nvSpPr>
          <p:cNvPr id="24" name="Line Callout 2 23"/>
          <p:cNvSpPr/>
          <p:nvPr/>
        </p:nvSpPr>
        <p:spPr>
          <a:xfrm>
            <a:off x="4462956" y="4526465"/>
            <a:ext cx="755650" cy="285750"/>
          </a:xfrm>
          <a:prstGeom prst="borderCallout2">
            <a:avLst>
              <a:gd name="adj1" fmla="val 20972"/>
              <a:gd name="adj2" fmla="val 100528"/>
              <a:gd name="adj3" fmla="val 18750"/>
              <a:gd name="adj4" fmla="val 126371"/>
              <a:gd name="adj5" fmla="val 68436"/>
              <a:gd name="adj6" fmla="val 150794"/>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a:solidFill>
                    <a:schemeClr val="tx1"/>
                  </a:solidFill>
                </a:ln>
                <a:solidFill>
                  <a:schemeClr val="tx1"/>
                </a:solidFill>
              </a:rPr>
              <a:t>D</a:t>
            </a:r>
            <a:r>
              <a:rPr lang="en-US" dirty="0" smtClean="0">
                <a:ln>
                  <a:solidFill>
                    <a:schemeClr val="tx1"/>
                  </a:solidFill>
                </a:ln>
                <a:solidFill>
                  <a:schemeClr val="tx1"/>
                </a:solidFill>
              </a:rPr>
              <a:t>01</a:t>
            </a:r>
            <a:endParaRPr lang="en-US" dirty="0">
              <a:ln>
                <a:solidFill>
                  <a:schemeClr val="tx1"/>
                </a:solidFill>
              </a:ln>
              <a:solidFill>
                <a:schemeClr val="tx1"/>
              </a:solidFill>
            </a:endParaRPr>
          </a:p>
        </p:txBody>
      </p:sp>
      <p:sp>
        <p:nvSpPr>
          <p:cNvPr id="25" name="Line Callout 2 24"/>
          <p:cNvSpPr/>
          <p:nvPr/>
        </p:nvSpPr>
        <p:spPr>
          <a:xfrm>
            <a:off x="5117406" y="6259609"/>
            <a:ext cx="755650" cy="285750"/>
          </a:xfrm>
          <a:prstGeom prst="borderCallout2">
            <a:avLst>
              <a:gd name="adj1" fmla="val 20972"/>
              <a:gd name="adj2" fmla="val 100528"/>
              <a:gd name="adj3" fmla="val 18750"/>
              <a:gd name="adj4" fmla="val 126371"/>
              <a:gd name="adj5" fmla="val -81213"/>
              <a:gd name="adj6" fmla="val 166242"/>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solidFill>
                  <a:schemeClr val="tx1"/>
                </a:solidFill>
              </a:rPr>
              <a:t>D02</a:t>
            </a:r>
            <a:endParaRPr lang="en-US" dirty="0">
              <a:ln>
                <a:solidFill>
                  <a:schemeClr val="tx1"/>
                </a:solidFill>
              </a:ln>
              <a:solidFill>
                <a:schemeClr val="tx1"/>
              </a:solidFill>
            </a:endParaRPr>
          </a:p>
        </p:txBody>
      </p:sp>
      <p:sp>
        <p:nvSpPr>
          <p:cNvPr id="26" name="Line Callout 2 25"/>
          <p:cNvSpPr/>
          <p:nvPr/>
        </p:nvSpPr>
        <p:spPr>
          <a:xfrm>
            <a:off x="7962906" y="3617976"/>
            <a:ext cx="755650" cy="285750"/>
          </a:xfrm>
          <a:prstGeom prst="borderCallout2">
            <a:avLst>
              <a:gd name="adj1" fmla="val 96901"/>
              <a:gd name="adj2" fmla="val 63999"/>
              <a:gd name="adj3" fmla="val 140564"/>
              <a:gd name="adj4" fmla="val 78899"/>
              <a:gd name="adj5" fmla="val 180580"/>
              <a:gd name="adj6" fmla="val 90412"/>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solidFill>
                  <a:schemeClr val="tx1"/>
                </a:solidFill>
              </a:rPr>
              <a:t>D04</a:t>
            </a:r>
            <a:endParaRPr lang="en-US" dirty="0">
              <a:ln>
                <a:solidFill>
                  <a:schemeClr val="tx1"/>
                </a:solidFill>
              </a:ln>
              <a:solidFill>
                <a:schemeClr val="tx1"/>
              </a:solidFill>
            </a:endParaRPr>
          </a:p>
        </p:txBody>
      </p:sp>
      <p:sp>
        <p:nvSpPr>
          <p:cNvPr id="27" name="Line Callout 2 26"/>
          <p:cNvSpPr/>
          <p:nvPr/>
        </p:nvSpPr>
        <p:spPr>
          <a:xfrm>
            <a:off x="4524224" y="5271374"/>
            <a:ext cx="755650" cy="285750"/>
          </a:xfrm>
          <a:prstGeom prst="borderCallout2">
            <a:avLst>
              <a:gd name="adj1" fmla="val 20972"/>
              <a:gd name="adj2" fmla="val 100528"/>
              <a:gd name="adj3" fmla="val 18750"/>
              <a:gd name="adj4" fmla="val 126371"/>
              <a:gd name="adj5" fmla="val 99167"/>
              <a:gd name="adj6" fmla="val 165991"/>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solidFill>
                  <a:schemeClr val="tx1"/>
                </a:solidFill>
              </a:rPr>
              <a:t>D08</a:t>
            </a:r>
            <a:endParaRPr lang="en-US" dirty="0">
              <a:ln>
                <a:solidFill>
                  <a:schemeClr val="tx1"/>
                </a:solidFill>
              </a:ln>
              <a:solidFill>
                <a:schemeClr val="tx1"/>
              </a:solidFill>
            </a:endParaRPr>
          </a:p>
        </p:txBody>
      </p:sp>
      <p:sp>
        <p:nvSpPr>
          <p:cNvPr id="28" name="TextBox 27"/>
          <p:cNvSpPr txBox="1"/>
          <p:nvPr/>
        </p:nvSpPr>
        <p:spPr>
          <a:xfrm>
            <a:off x="0" y="4135781"/>
            <a:ext cx="3600000" cy="2052000"/>
          </a:xfrm>
          <a:prstGeom prst="rect">
            <a:avLst/>
          </a:prstGeom>
          <a:noFill/>
          <a:ln>
            <a:solidFill>
              <a:schemeClr val="tx1"/>
            </a:solidFill>
          </a:ln>
        </p:spPr>
        <p:txBody>
          <a:bodyPr wrap="square" numCol="2" rtlCol="0">
            <a:spAutoFit/>
          </a:bodyPr>
          <a:lstStyle/>
          <a:p>
            <a:r>
              <a:rPr lang="en-US" sz="1400" b="1" dirty="0" smtClean="0"/>
              <a:t>Hall3</a:t>
            </a:r>
            <a:endParaRPr lang="en-US" sz="1400" b="1" dirty="0"/>
          </a:p>
          <a:p>
            <a:r>
              <a:rPr lang="en-US" sz="1400" dirty="0"/>
              <a:t>W1 NMX</a:t>
            </a:r>
          </a:p>
          <a:p>
            <a:r>
              <a:rPr lang="en-US" sz="1400" dirty="0"/>
              <a:t>W2 Beer</a:t>
            </a:r>
          </a:p>
          <a:p>
            <a:r>
              <a:rPr lang="en-US" sz="1400" dirty="0"/>
              <a:t>W3 C-Spec</a:t>
            </a:r>
          </a:p>
          <a:p>
            <a:r>
              <a:rPr lang="en-US" sz="1400" dirty="0"/>
              <a:t>W4 </a:t>
            </a:r>
            <a:r>
              <a:rPr lang="en-US" sz="1400" dirty="0" err="1"/>
              <a:t>Bifrost</a:t>
            </a:r>
            <a:endParaRPr lang="en-US" sz="1400" dirty="0"/>
          </a:p>
          <a:p>
            <a:r>
              <a:rPr lang="en-US" sz="1400" dirty="0"/>
              <a:t>W5 Miracles</a:t>
            </a:r>
          </a:p>
          <a:p>
            <a:r>
              <a:rPr lang="en-US" sz="1400" dirty="0"/>
              <a:t>W6 Magic</a:t>
            </a:r>
          </a:p>
          <a:p>
            <a:r>
              <a:rPr lang="en-US" sz="1400" dirty="0"/>
              <a:t>W7 T-Rex</a:t>
            </a:r>
          </a:p>
          <a:p>
            <a:r>
              <a:rPr lang="en-US" sz="1400" dirty="0"/>
              <a:t>W8 </a:t>
            </a:r>
            <a:r>
              <a:rPr lang="en-US" sz="1400" dirty="0" err="1" smtClean="0"/>
              <a:t>Heimdal</a:t>
            </a:r>
            <a:endParaRPr lang="en-US" sz="1400" dirty="0" smtClean="0"/>
          </a:p>
          <a:p>
            <a:r>
              <a:rPr lang="en-US" sz="1400" b="1" dirty="0"/>
              <a:t>E03</a:t>
            </a:r>
          </a:p>
          <a:p>
            <a:r>
              <a:rPr lang="en-US" sz="1400" dirty="0"/>
              <a:t>1 × Engineering</a:t>
            </a:r>
          </a:p>
          <a:p>
            <a:endParaRPr lang="en-US" sz="1400" dirty="0"/>
          </a:p>
          <a:p>
            <a:r>
              <a:rPr lang="en-US" sz="1400" b="1" dirty="0"/>
              <a:t>E04</a:t>
            </a:r>
          </a:p>
          <a:p>
            <a:r>
              <a:rPr lang="en-US" sz="1400" dirty="0"/>
              <a:t>1 × LS/SCM</a:t>
            </a:r>
          </a:p>
          <a:p>
            <a:r>
              <a:rPr lang="en-US" sz="1400" dirty="0"/>
              <a:t>1 × cold room</a:t>
            </a:r>
          </a:p>
          <a:p>
            <a:r>
              <a:rPr lang="en-US" sz="1400" dirty="0"/>
              <a:t>1 × </a:t>
            </a:r>
            <a:r>
              <a:rPr lang="en-US" sz="1400" dirty="0" smtClean="0"/>
              <a:t>instrument </a:t>
            </a:r>
            <a:r>
              <a:rPr lang="en-US" sz="1400" dirty="0"/>
              <a:t>room</a:t>
            </a:r>
          </a:p>
          <a:p>
            <a:r>
              <a:rPr lang="en-US" sz="1400" dirty="0"/>
              <a:t>1 × Basic chemistry</a:t>
            </a:r>
          </a:p>
          <a:p>
            <a:r>
              <a:rPr lang="en-US" sz="1400" dirty="0"/>
              <a:t>1 </a:t>
            </a:r>
            <a:r>
              <a:rPr lang="en-US" sz="1400" dirty="0" smtClean="0"/>
              <a:t>× </a:t>
            </a:r>
            <a:r>
              <a:rPr lang="en-US" sz="1400" dirty="0" err="1" smtClean="0"/>
              <a:t>characterisation</a:t>
            </a:r>
            <a:endParaRPr lang="en-US" sz="1400" dirty="0"/>
          </a:p>
          <a:p>
            <a:endParaRPr lang="en-US" sz="1400" dirty="0"/>
          </a:p>
        </p:txBody>
      </p:sp>
      <p:sp>
        <p:nvSpPr>
          <p:cNvPr id="29" name="TextBox 28"/>
          <p:cNvSpPr txBox="1"/>
          <p:nvPr/>
        </p:nvSpPr>
        <p:spPr>
          <a:xfrm>
            <a:off x="0" y="1471485"/>
            <a:ext cx="3600000" cy="1584000"/>
          </a:xfrm>
          <a:prstGeom prst="rect">
            <a:avLst/>
          </a:prstGeom>
          <a:noFill/>
          <a:ln>
            <a:solidFill>
              <a:schemeClr val="tx1"/>
            </a:solidFill>
          </a:ln>
        </p:spPr>
        <p:txBody>
          <a:bodyPr wrap="square" numCol="2" rtlCol="0">
            <a:spAutoFit/>
          </a:bodyPr>
          <a:lstStyle/>
          <a:p>
            <a:r>
              <a:rPr lang="en-US" sz="1400" b="1" dirty="0" smtClean="0"/>
              <a:t>Hall 1</a:t>
            </a:r>
          </a:p>
          <a:p>
            <a:r>
              <a:rPr lang="en-US" sz="1400" dirty="0" smtClean="0"/>
              <a:t>E1 </a:t>
            </a:r>
            <a:r>
              <a:rPr lang="en-US" sz="1400" dirty="0" err="1"/>
              <a:t>Estia</a:t>
            </a:r>
            <a:endParaRPr lang="en-US" sz="1400" dirty="0"/>
          </a:p>
          <a:p>
            <a:r>
              <a:rPr lang="en-US" sz="1400" dirty="0"/>
              <a:t>E7 Vespa</a:t>
            </a:r>
          </a:p>
          <a:p>
            <a:r>
              <a:rPr lang="en-US" sz="1400" dirty="0"/>
              <a:t>E8 </a:t>
            </a:r>
            <a:r>
              <a:rPr lang="en-US" sz="1400" dirty="0" err="1"/>
              <a:t>Skadi</a:t>
            </a:r>
            <a:endParaRPr lang="en-US" sz="1400" dirty="0"/>
          </a:p>
          <a:p>
            <a:r>
              <a:rPr lang="en-US" sz="1400" dirty="0"/>
              <a:t>S2 Odin</a:t>
            </a:r>
          </a:p>
          <a:p>
            <a:r>
              <a:rPr lang="en-US" sz="1400" dirty="0"/>
              <a:t>S4 Dream</a:t>
            </a:r>
          </a:p>
          <a:p>
            <a:r>
              <a:rPr lang="en-US" sz="1400" dirty="0"/>
              <a:t>S11 </a:t>
            </a:r>
            <a:r>
              <a:rPr lang="en-US" sz="1400" dirty="0" err="1" smtClean="0">
                <a:solidFill>
                  <a:srgbClr val="FF0000"/>
                </a:solidFill>
              </a:rPr>
              <a:t>Vor</a:t>
            </a:r>
            <a:endParaRPr lang="en-US" sz="1400" dirty="0"/>
          </a:p>
          <a:p>
            <a:r>
              <a:rPr lang="en-US" sz="1400" b="1" dirty="0" smtClean="0"/>
              <a:t>D07</a:t>
            </a:r>
            <a:endParaRPr lang="en-US" sz="1400" b="1" dirty="0"/>
          </a:p>
          <a:p>
            <a:r>
              <a:rPr lang="en-US" sz="1400" dirty="0"/>
              <a:t>1 × LS/SCM</a:t>
            </a:r>
          </a:p>
          <a:p>
            <a:r>
              <a:rPr lang="en-US" sz="1400" dirty="0"/>
              <a:t>1 × cold room</a:t>
            </a:r>
          </a:p>
          <a:p>
            <a:endParaRPr lang="en-US" sz="1400" dirty="0"/>
          </a:p>
          <a:p>
            <a:r>
              <a:rPr lang="en-US" sz="1400" b="1" dirty="0"/>
              <a:t>D08</a:t>
            </a:r>
          </a:p>
          <a:p>
            <a:r>
              <a:rPr lang="en-US" sz="1400" dirty="0"/>
              <a:t>1 × Basic chemistry</a:t>
            </a:r>
          </a:p>
          <a:p>
            <a:endParaRPr lang="en-US" sz="1400" dirty="0"/>
          </a:p>
        </p:txBody>
      </p:sp>
      <p:sp>
        <p:nvSpPr>
          <p:cNvPr id="30" name="TextBox 29"/>
          <p:cNvSpPr txBox="1"/>
          <p:nvPr/>
        </p:nvSpPr>
        <p:spPr>
          <a:xfrm>
            <a:off x="0" y="3121018"/>
            <a:ext cx="3600000" cy="936000"/>
          </a:xfrm>
          <a:prstGeom prst="rect">
            <a:avLst/>
          </a:prstGeom>
          <a:noFill/>
          <a:ln>
            <a:solidFill>
              <a:schemeClr val="tx1"/>
            </a:solidFill>
          </a:ln>
        </p:spPr>
        <p:txBody>
          <a:bodyPr wrap="square" numCol="2" rtlCol="0">
            <a:spAutoFit/>
          </a:bodyPr>
          <a:lstStyle/>
          <a:p>
            <a:r>
              <a:rPr lang="en-US" sz="1400" b="1" dirty="0"/>
              <a:t>Hall 2</a:t>
            </a:r>
          </a:p>
          <a:p>
            <a:r>
              <a:rPr lang="en-US" sz="1400" dirty="0"/>
              <a:t>N1 </a:t>
            </a:r>
            <a:r>
              <a:rPr lang="en-US" sz="1400" dirty="0">
                <a:solidFill>
                  <a:srgbClr val="FF0000"/>
                </a:solidFill>
              </a:rPr>
              <a:t>HR-NSE</a:t>
            </a:r>
          </a:p>
          <a:p>
            <a:r>
              <a:rPr lang="en-US" sz="1400" dirty="0"/>
              <a:t>N5 </a:t>
            </a:r>
            <a:r>
              <a:rPr lang="en-US" sz="1400" dirty="0" err="1"/>
              <a:t>Freia</a:t>
            </a:r>
            <a:endParaRPr lang="en-US" sz="1400" dirty="0"/>
          </a:p>
          <a:p>
            <a:r>
              <a:rPr lang="en-US" sz="1400" dirty="0"/>
              <a:t>N7 </a:t>
            </a:r>
            <a:r>
              <a:rPr lang="en-US" sz="1400" dirty="0" smtClean="0"/>
              <a:t>Loki</a:t>
            </a:r>
            <a:endParaRPr lang="en-US" sz="1400" dirty="0"/>
          </a:p>
          <a:p>
            <a:r>
              <a:rPr lang="en-US" sz="1400" b="1" dirty="0"/>
              <a:t>D04</a:t>
            </a:r>
          </a:p>
          <a:p>
            <a:r>
              <a:rPr lang="en-US" sz="1400" dirty="0"/>
              <a:t>1 × LS/SCM </a:t>
            </a:r>
          </a:p>
          <a:p>
            <a:r>
              <a:rPr lang="en-US" sz="1400" dirty="0"/>
              <a:t>1 × cold room</a:t>
            </a:r>
          </a:p>
          <a:p>
            <a:r>
              <a:rPr lang="en-US" sz="1400" dirty="0"/>
              <a:t>2 × instrument </a:t>
            </a:r>
            <a:r>
              <a:rPr lang="en-US" sz="1400" dirty="0" smtClean="0"/>
              <a:t>room</a:t>
            </a:r>
            <a:endParaRPr lang="en-US" sz="1400" dirty="0"/>
          </a:p>
          <a:p>
            <a:endParaRPr lang="en-US" sz="1600" dirty="0"/>
          </a:p>
        </p:txBody>
      </p:sp>
      <p:sp>
        <p:nvSpPr>
          <p:cNvPr id="31" name="TextBox 30"/>
          <p:cNvSpPr txBox="1"/>
          <p:nvPr/>
        </p:nvSpPr>
        <p:spPr>
          <a:xfrm>
            <a:off x="1948874" y="6189631"/>
            <a:ext cx="1762021" cy="369332"/>
          </a:xfrm>
          <a:prstGeom prst="rect">
            <a:avLst/>
          </a:prstGeom>
          <a:noFill/>
        </p:spPr>
        <p:txBody>
          <a:bodyPr wrap="none" rtlCol="0">
            <a:spAutoFit/>
          </a:bodyPr>
          <a:lstStyle/>
          <a:p>
            <a:r>
              <a:rPr lang="en-US" dirty="0" smtClean="0">
                <a:solidFill>
                  <a:srgbClr val="FF0000"/>
                </a:solidFill>
              </a:rPr>
              <a:t>Total = 14 + RML</a:t>
            </a:r>
            <a:endParaRPr lang="en-US" dirty="0">
              <a:solidFill>
                <a:srgbClr val="FF0000"/>
              </a:solidFill>
            </a:endParaRPr>
          </a:p>
        </p:txBody>
      </p:sp>
      <p:sp>
        <p:nvSpPr>
          <p:cNvPr id="32" name="TextBox 31"/>
          <p:cNvSpPr txBox="1"/>
          <p:nvPr/>
        </p:nvSpPr>
        <p:spPr>
          <a:xfrm>
            <a:off x="142256" y="6408875"/>
            <a:ext cx="2852409" cy="369332"/>
          </a:xfrm>
          <a:prstGeom prst="rect">
            <a:avLst/>
          </a:prstGeom>
          <a:noFill/>
        </p:spPr>
        <p:txBody>
          <a:bodyPr wrap="square" rtlCol="0">
            <a:spAutoFit/>
          </a:bodyPr>
          <a:lstStyle/>
          <a:p>
            <a:r>
              <a:rPr lang="en-US" dirty="0" smtClean="0"/>
              <a:t>Courtesy: </a:t>
            </a:r>
            <a:r>
              <a:rPr lang="en-US" dirty="0" err="1" smtClean="0"/>
              <a:t>P.Henry</a:t>
            </a:r>
            <a:endParaRPr lang="en-US" dirty="0"/>
          </a:p>
        </p:txBody>
      </p:sp>
      <p:sp>
        <p:nvSpPr>
          <p:cNvPr id="33" name="Line Callout 2 32"/>
          <p:cNvSpPr/>
          <p:nvPr/>
        </p:nvSpPr>
        <p:spPr>
          <a:xfrm>
            <a:off x="6316072" y="6411280"/>
            <a:ext cx="755650" cy="285750"/>
          </a:xfrm>
          <a:prstGeom prst="borderCallout2">
            <a:avLst>
              <a:gd name="adj1" fmla="val 20972"/>
              <a:gd name="adj2" fmla="val 100528"/>
              <a:gd name="adj3" fmla="val 18750"/>
              <a:gd name="adj4" fmla="val 126371"/>
              <a:gd name="adj5" fmla="val -95396"/>
              <a:gd name="adj6" fmla="val 156408"/>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solidFill>
                  <a:schemeClr val="tx1"/>
                </a:solidFill>
              </a:rPr>
              <a:t>D07</a:t>
            </a:r>
            <a:endParaRPr lang="en-US" dirty="0">
              <a:ln>
                <a:solidFill>
                  <a:schemeClr val="tx1"/>
                </a:solidFill>
              </a:ln>
              <a:solidFill>
                <a:schemeClr val="tx1"/>
              </a:solidFill>
            </a:endParaRPr>
          </a:p>
        </p:txBody>
      </p:sp>
    </p:spTree>
    <p:extLst>
      <p:ext uri="{BB962C8B-B14F-4D97-AF65-F5344CB8AC3E}">
        <p14:creationId xmlns:p14="http://schemas.microsoft.com/office/powerpoint/2010/main" val="2130903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9</a:t>
            </a:fld>
            <a:endParaRPr lang="sv-SE">
              <a:solidFill>
                <a:prstClr val="black">
                  <a:tint val="75000"/>
                </a:prstClr>
              </a:solidFill>
              <a:latin typeface="Calibri"/>
            </a:endParaRPr>
          </a:p>
        </p:txBody>
      </p:sp>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05894" y="1454149"/>
            <a:ext cx="6129844" cy="5268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ubrik 7"/>
          <p:cNvSpPr txBox="1">
            <a:spLocks/>
          </p:cNvSpPr>
          <p:nvPr/>
        </p:nvSpPr>
        <p:spPr>
          <a:xfrm>
            <a:off x="593512" y="-1"/>
            <a:ext cx="5762624" cy="144145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b="1" smtClean="0"/>
              <a:t>Floor capacity and floor level</a:t>
            </a:r>
            <a:br>
              <a:rPr lang="en-US" b="1" smtClean="0"/>
            </a:br>
            <a:r>
              <a:rPr lang="it-IT" b="1" smtClean="0"/>
              <a:t>in D01, D03, E01, E02.</a:t>
            </a:r>
            <a:endParaRPr lang="it-IT" dirty="0"/>
          </a:p>
        </p:txBody>
      </p:sp>
      <p:sp>
        <p:nvSpPr>
          <p:cNvPr id="7" name="TextBox 6"/>
          <p:cNvSpPr txBox="1"/>
          <p:nvPr/>
        </p:nvSpPr>
        <p:spPr>
          <a:xfrm>
            <a:off x="1727200" y="782320"/>
            <a:ext cx="184666" cy="369332"/>
          </a:xfrm>
          <a:prstGeom prst="rect">
            <a:avLst/>
          </a:prstGeom>
          <a:noFill/>
        </p:spPr>
        <p:txBody>
          <a:bodyPr wrap="none" rtlCol="0">
            <a:spAutoFit/>
          </a:bodyPr>
          <a:lstStyle/>
          <a:p>
            <a:endParaRPr lang="en-US" dirty="0"/>
          </a:p>
        </p:txBody>
      </p:sp>
      <p:sp>
        <p:nvSpPr>
          <p:cNvPr id="8" name="Rectangle 2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9" name="Rectangle 2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altLang="sv-SE"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41"/>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11" name="Rectangle 4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altLang="sv-SE"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66"/>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13" name="Rectangle 73"/>
          <p:cNvSpPr>
            <a:spLocks noChangeArrowheads="1"/>
          </p:cNvSpPr>
          <p:nvPr/>
        </p:nvSpPr>
        <p:spPr bwMode="auto">
          <a:xfrm>
            <a:off x="304800" y="762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altLang="sv-SE" sz="1800" b="0" i="0" u="none" strike="noStrike" cap="none" normalizeH="0" baseline="0" smtClean="0">
              <a:ln>
                <a:noFill/>
              </a:ln>
              <a:solidFill>
                <a:schemeClr val="tx1"/>
              </a:solidFill>
              <a:effectLst/>
              <a:latin typeface="Arial" pitchFamily="34" charset="0"/>
              <a:cs typeface="Arial" pitchFamily="34" charset="0"/>
            </a:endParaRPr>
          </a:p>
        </p:txBody>
      </p:sp>
      <p:pic>
        <p:nvPicPr>
          <p:cNvPr id="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2504" y="1441450"/>
            <a:ext cx="888703" cy="86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438900" y="1781175"/>
            <a:ext cx="2447925" cy="3785652"/>
          </a:xfrm>
          <a:prstGeom prst="rect">
            <a:avLst/>
          </a:prstGeom>
          <a:noFill/>
        </p:spPr>
        <p:txBody>
          <a:bodyPr wrap="square" rtlCol="0">
            <a:spAutoFit/>
          </a:bodyPr>
          <a:lstStyle/>
          <a:p>
            <a:r>
              <a:rPr lang="sv-SE" sz="1600" b="1" dirty="0" smtClean="0"/>
              <a:t>Floor settlement requirement under the instruments </a:t>
            </a:r>
          </a:p>
          <a:p>
            <a:endParaRPr lang="sv-SE" sz="1600" dirty="0"/>
          </a:p>
          <a:p>
            <a:r>
              <a:rPr lang="en-US" sz="1600" dirty="0"/>
              <a:t>The floor in the experimental halls and bunker </a:t>
            </a:r>
            <a:r>
              <a:rPr lang="en-US" sz="1600"/>
              <a:t>area </a:t>
            </a:r>
            <a:r>
              <a:rPr lang="en-US" sz="1600" smtClean="0"/>
              <a:t>will </a:t>
            </a:r>
            <a:r>
              <a:rPr lang="en-US" sz="1600" dirty="0"/>
              <a:t>due to dynamics loading have a stability for elastic movement</a:t>
            </a:r>
            <a:r>
              <a:rPr lang="en-US" sz="1600" dirty="0" smtClean="0"/>
              <a:t>.: </a:t>
            </a:r>
            <a:r>
              <a:rPr lang="sv-SE" sz="1600" b="1" dirty="0" smtClean="0"/>
              <a:t>3mm</a:t>
            </a:r>
          </a:p>
          <a:p>
            <a:endParaRPr lang="en-US" sz="1600" dirty="0" smtClean="0"/>
          </a:p>
          <a:p>
            <a:r>
              <a:rPr lang="en-US" sz="1600" dirty="0" smtClean="0"/>
              <a:t>Stability </a:t>
            </a:r>
            <a:r>
              <a:rPr lang="en-US" sz="1600" dirty="0"/>
              <a:t>for creep/deformation over the lifespan of the </a:t>
            </a:r>
            <a:r>
              <a:rPr lang="en-US" sz="1600" dirty="0" smtClean="0"/>
              <a:t>facility: </a:t>
            </a:r>
            <a:r>
              <a:rPr lang="sv-SE" sz="1600" b="1" dirty="0" smtClean="0"/>
              <a:t>3mm</a:t>
            </a:r>
            <a:endParaRPr lang="sv-SE" sz="1600" b="1" dirty="0"/>
          </a:p>
        </p:txBody>
      </p:sp>
    </p:spTree>
    <p:extLst>
      <p:ext uri="{BB962C8B-B14F-4D97-AF65-F5344CB8AC3E}">
        <p14:creationId xmlns:p14="http://schemas.microsoft.com/office/powerpoint/2010/main" val="100824467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56785</TotalTime>
  <Words>1623</Words>
  <Application>Microsoft Macintosh PowerPoint</Application>
  <PresentationFormat>On-screen Show (4:3)</PresentationFormat>
  <Paragraphs>419</Paragraphs>
  <Slides>47</Slides>
  <Notes>4</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ESS Core Powerpoint</vt:lpstr>
      <vt:lpstr>Utilities and Infrastructure D01/D03  IKON 11  </vt:lpstr>
      <vt:lpstr>Topics</vt:lpstr>
      <vt:lpstr>EPL – ESS Plan Layout </vt:lpstr>
      <vt:lpstr>Instrument Halls D01/D03</vt:lpstr>
      <vt:lpstr>Buildings in D03</vt:lpstr>
      <vt:lpstr>Buildings in D01</vt:lpstr>
      <vt:lpstr>Building joint/ Heights</vt:lpstr>
      <vt:lpstr>Instrument Halls and labs</vt:lpstr>
      <vt:lpstr>PowerPoint Presentation</vt:lpstr>
      <vt:lpstr>Non-magnetic details in D03</vt:lpstr>
      <vt:lpstr>Routing of infrastructure D03 Access gallery – Level  090</vt:lpstr>
      <vt:lpstr>Routing of infrastructure D01 Access gallery – Level 090</vt:lpstr>
      <vt:lpstr>Gallery section</vt:lpstr>
      <vt:lpstr>Gallery distribution</vt:lpstr>
      <vt:lpstr>Conduits detail location</vt:lpstr>
      <vt:lpstr>Nitrogen/Deionized water/Compressed Air/LAN </vt:lpstr>
      <vt:lpstr>Cooling water</vt:lpstr>
      <vt:lpstr>Fume hoods and exhaust pipes for sample environments</vt:lpstr>
      <vt:lpstr>Tap and waste water</vt:lpstr>
      <vt:lpstr>CF Power outlets</vt:lpstr>
      <vt:lpstr>Instrument Power distribution Concept</vt:lpstr>
      <vt:lpstr>Instrument Power distribution Concept</vt:lpstr>
      <vt:lpstr>Cabinet placement</vt:lpstr>
      <vt:lpstr>ICS/DMSC </vt:lpstr>
      <vt:lpstr>Cranes </vt:lpstr>
      <vt:lpstr>Cranes</vt:lpstr>
      <vt:lpstr>Jib cranes for sample area</vt:lpstr>
      <vt:lpstr>Considerations for logistics inside the halls</vt:lpstr>
      <vt:lpstr>Additional information</vt:lpstr>
      <vt:lpstr>Cave - Loki</vt:lpstr>
      <vt:lpstr>Cave - Freia</vt:lpstr>
      <vt:lpstr>LoKI - Cooling diagram</vt:lpstr>
      <vt:lpstr>Access to sample area</vt:lpstr>
      <vt:lpstr>Path ways</vt:lpstr>
      <vt:lpstr>FREIA- LoKI  overview</vt:lpstr>
      <vt:lpstr>Freia – Loki Bunker wall - Integration</vt:lpstr>
      <vt:lpstr>Integration in bunker wall</vt:lpstr>
      <vt:lpstr>ESS  Buildings</vt:lpstr>
      <vt:lpstr>Civil construction</vt:lpstr>
      <vt:lpstr>Civil construction</vt:lpstr>
      <vt:lpstr>Civil construction</vt:lpstr>
      <vt:lpstr>ESS Orthophoto August 2016</vt:lpstr>
      <vt:lpstr>Civil construction</vt:lpstr>
      <vt:lpstr>Civil construction</vt:lpstr>
      <vt:lpstr>Civil construction</vt:lpstr>
      <vt:lpstr>Civil construction- reinforcement 20 ton/m2</vt:lpstr>
      <vt:lpstr>Questions?</vt:lpstr>
    </vt:vector>
  </TitlesOfParts>
  <Company>European Spallation Source ESS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LoKI Overview Instrument, Budget and Schedule</dc:title>
  <dc:creator>Andrew Jackson</dc:creator>
  <cp:lastModifiedBy>Clara Lopez</cp:lastModifiedBy>
  <cp:revision>509</cp:revision>
  <cp:lastPrinted>2016-09-07T13:51:18Z</cp:lastPrinted>
  <dcterms:created xsi:type="dcterms:W3CDTF">2015-02-03T11:22:21Z</dcterms:created>
  <dcterms:modified xsi:type="dcterms:W3CDTF">2016-09-15T07:49:09Z</dcterms:modified>
</cp:coreProperties>
</file>