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56" r:id="rId5"/>
    <p:sldId id="291" r:id="rId6"/>
    <p:sldId id="292" r:id="rId7"/>
    <p:sldId id="290" r:id="rId8"/>
    <p:sldId id="273" r:id="rId9"/>
    <p:sldId id="274" r:id="rId10"/>
    <p:sldId id="275" r:id="rId11"/>
    <p:sldId id="260" r:id="rId12"/>
    <p:sldId id="299" r:id="rId13"/>
    <p:sldId id="301" r:id="rId14"/>
    <p:sldId id="258" r:id="rId15"/>
    <p:sldId id="286" r:id="rId16"/>
    <p:sldId id="284" r:id="rId17"/>
    <p:sldId id="266" r:id="rId18"/>
    <p:sldId id="293" r:id="rId19"/>
    <p:sldId id="294" r:id="rId20"/>
    <p:sldId id="303" r:id="rId21"/>
    <p:sldId id="296" r:id="rId22"/>
    <p:sldId id="297" r:id="rId23"/>
    <p:sldId id="267" r:id="rId24"/>
    <p:sldId id="268" r:id="rId25"/>
    <p:sldId id="279" r:id="rId26"/>
    <p:sldId id="305" r:id="rId27"/>
    <p:sldId id="306" r:id="rId28"/>
    <p:sldId id="309" r:id="rId29"/>
    <p:sldId id="308" r:id="rId30"/>
    <p:sldId id="310" r:id="rId31"/>
    <p:sldId id="304" r:id="rId32"/>
    <p:sldId id="277" r:id="rId33"/>
    <p:sldId id="302" r:id="rId34"/>
    <p:sldId id="300" r:id="rId35"/>
    <p:sldId id="307" r:id="rId3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61FF"/>
    <a:srgbClr val="3D639D"/>
    <a:srgbClr val="DBE5FB"/>
    <a:srgbClr val="97B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4" autoAdjust="0"/>
    <p:restoredTop sz="79973" autoAdjust="0"/>
  </p:normalViewPr>
  <p:slideViewPr>
    <p:cSldViewPr snapToGrid="0">
      <p:cViewPr varScale="1">
        <p:scale>
          <a:sx n="96" d="100"/>
          <a:sy n="96" d="100"/>
        </p:scale>
        <p:origin x="-1288" y="-112"/>
      </p:cViewPr>
      <p:guideLst>
        <p:guide orient="horz" pos="2160"/>
        <p:guide pos="2880"/>
      </p:guideLst>
    </p:cSldViewPr>
  </p:slideViewPr>
  <p:notesTextViewPr>
    <p:cViewPr>
      <p:scale>
        <a:sx n="1" d="1"/>
        <a:sy n="1" d="1"/>
      </p:scale>
      <p:origin x="0" y="0"/>
    </p:cViewPr>
  </p:notesTextViewPr>
  <p:sorterViewPr>
    <p:cViewPr>
      <p:scale>
        <a:sx n="292" d="100"/>
        <a:sy n="292" d="100"/>
      </p:scale>
      <p:origin x="0" y="2503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E5C67-550C-4059-877D-543D3E678ECA}" type="doc">
      <dgm:prSet loTypeId="urn:microsoft.com/office/officeart/2005/8/layout/chevron2" loCatId="list" qsTypeId="urn:microsoft.com/office/officeart/2005/8/quickstyle/3d2" qsCatId="3D" csTypeId="urn:microsoft.com/office/officeart/2005/8/colors/accent2_3" csCatId="accent2" phldr="1"/>
      <dgm:spPr/>
      <dgm:t>
        <a:bodyPr/>
        <a:lstStyle/>
        <a:p>
          <a:endParaRPr lang="en-GB"/>
        </a:p>
      </dgm:t>
    </dgm:pt>
    <dgm:pt modelId="{9A0069AF-CC8D-4193-A494-B7B68625B929}">
      <dgm:prSet phldrT="[Text]"/>
      <dgm:spPr/>
      <dgm:t>
        <a:bodyPr/>
        <a:lstStyle/>
        <a:p>
          <a:r>
            <a:rPr lang="en-GB" dirty="0" smtClean="0">
              <a:latin typeface="Candara" panose="020E0502030303020204" pitchFamily="34" charset="0"/>
            </a:rPr>
            <a:t>2016</a:t>
          </a:r>
          <a:endParaRPr lang="en-GB" dirty="0">
            <a:latin typeface="Candara" panose="020E0502030303020204" pitchFamily="34" charset="0"/>
          </a:endParaRPr>
        </a:p>
      </dgm:t>
    </dgm:pt>
    <dgm:pt modelId="{7027AB0D-EFD2-4EE3-837C-9D2901EEC57F}" type="parTrans" cxnId="{BB6802D3-24B8-41C8-9FFD-0AA02312956D}">
      <dgm:prSet/>
      <dgm:spPr/>
      <dgm:t>
        <a:bodyPr/>
        <a:lstStyle/>
        <a:p>
          <a:endParaRPr lang="en-GB">
            <a:latin typeface="Candara" panose="020E0502030303020204" pitchFamily="34" charset="0"/>
          </a:endParaRPr>
        </a:p>
      </dgm:t>
    </dgm:pt>
    <dgm:pt modelId="{BF30B246-A396-416B-951C-4C86D7EB9290}" type="sibTrans" cxnId="{BB6802D3-24B8-41C8-9FFD-0AA02312956D}">
      <dgm:prSet/>
      <dgm:spPr/>
      <dgm:t>
        <a:bodyPr/>
        <a:lstStyle/>
        <a:p>
          <a:endParaRPr lang="en-GB">
            <a:latin typeface="Candara" panose="020E0502030303020204" pitchFamily="34" charset="0"/>
          </a:endParaRPr>
        </a:p>
      </dgm:t>
    </dgm:pt>
    <dgm:pt modelId="{87FC5B60-CF2A-4ECB-955D-F1DB87C28039}">
      <dgm:prSet phldrT="[Text]"/>
      <dgm:spPr/>
      <dgm:t>
        <a:bodyPr/>
        <a:lstStyle/>
        <a:p>
          <a:r>
            <a:rPr lang="en-GB" dirty="0" smtClean="0">
              <a:latin typeface="Candara" panose="020E0502030303020204" pitchFamily="34" charset="0"/>
            </a:rPr>
            <a:t>Neutronics</a:t>
          </a:r>
          <a:endParaRPr lang="en-GB" dirty="0">
            <a:latin typeface="Candara" panose="020E0502030303020204" pitchFamily="34" charset="0"/>
          </a:endParaRPr>
        </a:p>
      </dgm:t>
    </dgm:pt>
    <dgm:pt modelId="{6FB4188B-DF55-4F55-9F81-3921369355DC}" type="parTrans" cxnId="{41550308-AC3C-46AF-99E0-7B3DC7D8162C}">
      <dgm:prSet/>
      <dgm:spPr/>
      <dgm:t>
        <a:bodyPr/>
        <a:lstStyle/>
        <a:p>
          <a:endParaRPr lang="en-GB">
            <a:latin typeface="Candara" panose="020E0502030303020204" pitchFamily="34" charset="0"/>
          </a:endParaRPr>
        </a:p>
      </dgm:t>
    </dgm:pt>
    <dgm:pt modelId="{3F8F653F-061E-463F-8BBC-13ECAB3C3772}" type="sibTrans" cxnId="{41550308-AC3C-46AF-99E0-7B3DC7D8162C}">
      <dgm:prSet/>
      <dgm:spPr/>
      <dgm:t>
        <a:bodyPr/>
        <a:lstStyle/>
        <a:p>
          <a:endParaRPr lang="en-GB">
            <a:latin typeface="Candara" panose="020E0502030303020204" pitchFamily="34" charset="0"/>
          </a:endParaRPr>
        </a:p>
      </dgm:t>
    </dgm:pt>
    <dgm:pt modelId="{AB5A565E-A9FD-46A3-8D0E-F03D999FB535}">
      <dgm:prSet phldrT="[Text]"/>
      <dgm:spPr/>
      <dgm:t>
        <a:bodyPr/>
        <a:lstStyle/>
        <a:p>
          <a:r>
            <a:rPr lang="en-GB" dirty="0" smtClean="0">
              <a:latin typeface="Candara" panose="020E0502030303020204" pitchFamily="34" charset="0"/>
            </a:rPr>
            <a:t>Bunker Decision</a:t>
          </a:r>
          <a:endParaRPr lang="en-GB" dirty="0">
            <a:latin typeface="Candara" panose="020E0502030303020204" pitchFamily="34" charset="0"/>
          </a:endParaRPr>
        </a:p>
      </dgm:t>
    </dgm:pt>
    <dgm:pt modelId="{B804310C-EE19-43D9-8A3B-8E54FD809E29}" type="parTrans" cxnId="{9D32E344-5C9A-4565-9CE9-9A7DCB7E2BB0}">
      <dgm:prSet/>
      <dgm:spPr/>
      <dgm:t>
        <a:bodyPr/>
        <a:lstStyle/>
        <a:p>
          <a:endParaRPr lang="en-GB">
            <a:latin typeface="Candara" panose="020E0502030303020204" pitchFamily="34" charset="0"/>
          </a:endParaRPr>
        </a:p>
      </dgm:t>
    </dgm:pt>
    <dgm:pt modelId="{F07D9A6B-A349-442F-A99F-D1493F846ECE}" type="sibTrans" cxnId="{9D32E344-5C9A-4565-9CE9-9A7DCB7E2BB0}">
      <dgm:prSet/>
      <dgm:spPr/>
      <dgm:t>
        <a:bodyPr/>
        <a:lstStyle/>
        <a:p>
          <a:endParaRPr lang="en-GB">
            <a:latin typeface="Candara" panose="020E0502030303020204" pitchFamily="34" charset="0"/>
          </a:endParaRPr>
        </a:p>
      </dgm:t>
    </dgm:pt>
    <dgm:pt modelId="{06550B40-DB16-4799-9A3E-3D583731C1AF}">
      <dgm:prSet phldrT="[Text]"/>
      <dgm:spPr/>
      <dgm:t>
        <a:bodyPr/>
        <a:lstStyle/>
        <a:p>
          <a:r>
            <a:rPr lang="en-GB" dirty="0" smtClean="0">
              <a:latin typeface="Candara" panose="020E0502030303020204" pitchFamily="34" charset="0"/>
            </a:rPr>
            <a:t>2017</a:t>
          </a:r>
          <a:endParaRPr lang="en-GB" dirty="0">
            <a:latin typeface="Candara" panose="020E0502030303020204" pitchFamily="34" charset="0"/>
          </a:endParaRPr>
        </a:p>
      </dgm:t>
    </dgm:pt>
    <dgm:pt modelId="{6DEC4257-6395-4F6A-9233-804A8135CBC4}" type="parTrans" cxnId="{177399C7-27D7-4E71-A144-7EF1C34AC7C5}">
      <dgm:prSet/>
      <dgm:spPr/>
      <dgm:t>
        <a:bodyPr/>
        <a:lstStyle/>
        <a:p>
          <a:endParaRPr lang="en-GB">
            <a:latin typeface="Candara" panose="020E0502030303020204" pitchFamily="34" charset="0"/>
          </a:endParaRPr>
        </a:p>
      </dgm:t>
    </dgm:pt>
    <dgm:pt modelId="{2B26DEAE-5E62-4520-8B55-0ED930AFEF5C}" type="sibTrans" cxnId="{177399C7-27D7-4E71-A144-7EF1C34AC7C5}">
      <dgm:prSet/>
      <dgm:spPr/>
      <dgm:t>
        <a:bodyPr/>
        <a:lstStyle/>
        <a:p>
          <a:endParaRPr lang="en-GB">
            <a:latin typeface="Candara" panose="020E0502030303020204" pitchFamily="34" charset="0"/>
          </a:endParaRPr>
        </a:p>
      </dgm:t>
    </dgm:pt>
    <dgm:pt modelId="{BFAC96EE-EEED-4EAA-91F5-FFC4704F3BD0}">
      <dgm:prSet phldrT="[Text]"/>
      <dgm:spPr/>
      <dgm:t>
        <a:bodyPr/>
        <a:lstStyle/>
        <a:p>
          <a:r>
            <a:rPr lang="en-GB" dirty="0" smtClean="0">
              <a:latin typeface="Candara" panose="020E0502030303020204" pitchFamily="34" charset="0"/>
            </a:rPr>
            <a:t>Shielding Design</a:t>
          </a:r>
          <a:endParaRPr lang="en-GB" dirty="0">
            <a:latin typeface="Candara" panose="020E0502030303020204" pitchFamily="34" charset="0"/>
          </a:endParaRPr>
        </a:p>
      </dgm:t>
    </dgm:pt>
    <dgm:pt modelId="{EDFEEA87-90DD-4030-B349-CA3CA24E6845}" type="parTrans" cxnId="{C47C3E39-4E42-4B65-8791-36DB8520D3B5}">
      <dgm:prSet/>
      <dgm:spPr/>
      <dgm:t>
        <a:bodyPr/>
        <a:lstStyle/>
        <a:p>
          <a:endParaRPr lang="en-GB">
            <a:latin typeface="Candara" panose="020E0502030303020204" pitchFamily="34" charset="0"/>
          </a:endParaRPr>
        </a:p>
      </dgm:t>
    </dgm:pt>
    <dgm:pt modelId="{6B470EA8-36E6-4D4A-A860-B20BDD282157}" type="sibTrans" cxnId="{C47C3E39-4E42-4B65-8791-36DB8520D3B5}">
      <dgm:prSet/>
      <dgm:spPr/>
      <dgm:t>
        <a:bodyPr/>
        <a:lstStyle/>
        <a:p>
          <a:endParaRPr lang="en-GB">
            <a:latin typeface="Candara" panose="020E0502030303020204" pitchFamily="34" charset="0"/>
          </a:endParaRPr>
        </a:p>
      </dgm:t>
    </dgm:pt>
    <dgm:pt modelId="{05BE102B-B41A-4A9F-BD51-E31FFEE4148C}">
      <dgm:prSet phldrT="[Text]"/>
      <dgm:spPr/>
      <dgm:t>
        <a:bodyPr/>
        <a:lstStyle/>
        <a:p>
          <a:r>
            <a:rPr lang="en-GB" dirty="0" smtClean="0">
              <a:latin typeface="Candara" panose="020E0502030303020204" pitchFamily="34" charset="0"/>
            </a:rPr>
            <a:t>Blockhouse Concept Design</a:t>
          </a:r>
          <a:endParaRPr lang="en-GB" dirty="0">
            <a:latin typeface="Candara" panose="020E0502030303020204" pitchFamily="34" charset="0"/>
          </a:endParaRPr>
        </a:p>
      </dgm:t>
    </dgm:pt>
    <dgm:pt modelId="{7750BA6D-B5CA-44AB-BDE0-9E3324A76C84}" type="parTrans" cxnId="{4A3D1BFF-5A80-4829-A910-AD8E76CE9CCC}">
      <dgm:prSet/>
      <dgm:spPr/>
      <dgm:t>
        <a:bodyPr/>
        <a:lstStyle/>
        <a:p>
          <a:endParaRPr lang="en-GB">
            <a:latin typeface="Candara" panose="020E0502030303020204" pitchFamily="34" charset="0"/>
          </a:endParaRPr>
        </a:p>
      </dgm:t>
    </dgm:pt>
    <dgm:pt modelId="{E4DEB84B-E950-4276-9D54-BD54CAA9A8FC}" type="sibTrans" cxnId="{4A3D1BFF-5A80-4829-A910-AD8E76CE9CCC}">
      <dgm:prSet/>
      <dgm:spPr/>
      <dgm:t>
        <a:bodyPr/>
        <a:lstStyle/>
        <a:p>
          <a:endParaRPr lang="en-GB">
            <a:latin typeface="Candara" panose="020E0502030303020204" pitchFamily="34" charset="0"/>
          </a:endParaRPr>
        </a:p>
      </dgm:t>
    </dgm:pt>
    <dgm:pt modelId="{E4BF19DC-F9CE-48C5-8D3E-A05474DCF00D}">
      <dgm:prSet phldrT="[Text]"/>
      <dgm:spPr/>
      <dgm:t>
        <a:bodyPr/>
        <a:lstStyle/>
        <a:p>
          <a:r>
            <a:rPr lang="en-GB" dirty="0" smtClean="0">
              <a:latin typeface="Candara" panose="020E0502030303020204" pitchFamily="34" charset="0"/>
            </a:rPr>
            <a:t>2018-beyond</a:t>
          </a:r>
          <a:endParaRPr lang="en-GB" dirty="0">
            <a:latin typeface="Candara" panose="020E0502030303020204" pitchFamily="34" charset="0"/>
          </a:endParaRPr>
        </a:p>
      </dgm:t>
    </dgm:pt>
    <dgm:pt modelId="{6B2D507C-570B-4FDC-9FAF-65A7B1E382E6}" type="parTrans" cxnId="{6AD451F2-B6F1-4FDF-AAF3-FE3AEACA2353}">
      <dgm:prSet/>
      <dgm:spPr/>
      <dgm:t>
        <a:bodyPr/>
        <a:lstStyle/>
        <a:p>
          <a:endParaRPr lang="en-GB">
            <a:latin typeface="Candara" panose="020E0502030303020204" pitchFamily="34" charset="0"/>
          </a:endParaRPr>
        </a:p>
      </dgm:t>
    </dgm:pt>
    <dgm:pt modelId="{A62B8D75-EF33-424A-AC44-D7DDC606550A}" type="sibTrans" cxnId="{6AD451F2-B6F1-4FDF-AAF3-FE3AEACA2353}">
      <dgm:prSet/>
      <dgm:spPr/>
      <dgm:t>
        <a:bodyPr/>
        <a:lstStyle/>
        <a:p>
          <a:endParaRPr lang="en-GB">
            <a:latin typeface="Candara" panose="020E0502030303020204" pitchFamily="34" charset="0"/>
          </a:endParaRPr>
        </a:p>
      </dgm:t>
    </dgm:pt>
    <dgm:pt modelId="{F5701D58-91F2-4C43-ABDB-E19F525F3F6E}">
      <dgm:prSet phldrT="[Text]"/>
      <dgm:spPr/>
      <dgm:t>
        <a:bodyPr/>
        <a:lstStyle/>
        <a:p>
          <a:r>
            <a:rPr lang="en-GB" dirty="0" smtClean="0">
              <a:latin typeface="Candara" panose="020E0502030303020204" pitchFamily="34" charset="0"/>
            </a:rPr>
            <a:t>Sample Stack</a:t>
          </a:r>
          <a:endParaRPr lang="en-GB" dirty="0">
            <a:latin typeface="Candara" panose="020E0502030303020204" pitchFamily="34" charset="0"/>
          </a:endParaRPr>
        </a:p>
      </dgm:t>
    </dgm:pt>
    <dgm:pt modelId="{D6F9462C-F9BE-4D9D-8B49-58039A41FA7D}" type="parTrans" cxnId="{ABDDFEC2-D513-4803-9FCA-69EBC6999048}">
      <dgm:prSet/>
      <dgm:spPr/>
      <dgm:t>
        <a:bodyPr/>
        <a:lstStyle/>
        <a:p>
          <a:endParaRPr lang="en-GB">
            <a:latin typeface="Candara" panose="020E0502030303020204" pitchFamily="34" charset="0"/>
          </a:endParaRPr>
        </a:p>
      </dgm:t>
    </dgm:pt>
    <dgm:pt modelId="{E108F289-3C7D-494B-94D6-6656222B85FB}" type="sibTrans" cxnId="{ABDDFEC2-D513-4803-9FCA-69EBC6999048}">
      <dgm:prSet/>
      <dgm:spPr/>
      <dgm:t>
        <a:bodyPr/>
        <a:lstStyle/>
        <a:p>
          <a:endParaRPr lang="en-GB">
            <a:latin typeface="Candara" panose="020E0502030303020204" pitchFamily="34" charset="0"/>
          </a:endParaRPr>
        </a:p>
      </dgm:t>
    </dgm:pt>
    <dgm:pt modelId="{051D18C1-BC32-4A13-B478-185384062E15}">
      <dgm:prSet phldrT="[Text]"/>
      <dgm:spPr/>
      <dgm:t>
        <a:bodyPr/>
        <a:lstStyle/>
        <a:p>
          <a:r>
            <a:rPr lang="en-GB" dirty="0" smtClean="0">
              <a:latin typeface="Candara" panose="020E0502030303020204" pitchFamily="34" charset="0"/>
            </a:rPr>
            <a:t>Installation</a:t>
          </a:r>
          <a:endParaRPr lang="en-GB" dirty="0">
            <a:latin typeface="Candara" panose="020E0502030303020204" pitchFamily="34" charset="0"/>
          </a:endParaRPr>
        </a:p>
      </dgm:t>
    </dgm:pt>
    <dgm:pt modelId="{60EC0827-6859-4394-A80C-3EB753621E8F}" type="parTrans" cxnId="{FA73319E-CF00-4C01-BAFF-516B9D52BE42}">
      <dgm:prSet/>
      <dgm:spPr/>
      <dgm:t>
        <a:bodyPr/>
        <a:lstStyle/>
        <a:p>
          <a:endParaRPr lang="en-GB">
            <a:latin typeface="Candara" panose="020E0502030303020204" pitchFamily="34" charset="0"/>
          </a:endParaRPr>
        </a:p>
      </dgm:t>
    </dgm:pt>
    <dgm:pt modelId="{0D77EBF7-EA72-4BB5-9CEF-A3CC72ECDA55}" type="sibTrans" cxnId="{FA73319E-CF00-4C01-BAFF-516B9D52BE42}">
      <dgm:prSet/>
      <dgm:spPr/>
      <dgm:t>
        <a:bodyPr/>
        <a:lstStyle/>
        <a:p>
          <a:endParaRPr lang="en-GB">
            <a:latin typeface="Candara" panose="020E0502030303020204" pitchFamily="34" charset="0"/>
          </a:endParaRPr>
        </a:p>
      </dgm:t>
    </dgm:pt>
    <dgm:pt modelId="{A3B24F25-BC54-410B-88C8-481C06451886}">
      <dgm:prSet phldrT="[Text]"/>
      <dgm:spPr/>
      <dgm:t>
        <a:bodyPr/>
        <a:lstStyle/>
        <a:p>
          <a:r>
            <a:rPr lang="en-GB" dirty="0" smtClean="0">
              <a:latin typeface="Candara" panose="020E0502030303020204" pitchFamily="34" charset="0"/>
            </a:rPr>
            <a:t>Detector Decision </a:t>
          </a:r>
          <a:endParaRPr lang="en-GB" dirty="0">
            <a:latin typeface="Candara" panose="020E0502030303020204" pitchFamily="34" charset="0"/>
          </a:endParaRPr>
        </a:p>
      </dgm:t>
    </dgm:pt>
    <dgm:pt modelId="{AD7F2FBA-9BD9-4B18-B105-9DB7E4457C5F}" type="parTrans" cxnId="{BEC79E25-B183-42BB-97E2-DB89F13FF2F2}">
      <dgm:prSet/>
      <dgm:spPr/>
      <dgm:t>
        <a:bodyPr/>
        <a:lstStyle/>
        <a:p>
          <a:endParaRPr lang="en-GB">
            <a:latin typeface="Candara" panose="020E0502030303020204" pitchFamily="34" charset="0"/>
          </a:endParaRPr>
        </a:p>
      </dgm:t>
    </dgm:pt>
    <dgm:pt modelId="{B702AF81-1C4A-4215-86BB-28C1C69FE5C3}" type="sibTrans" cxnId="{BEC79E25-B183-42BB-97E2-DB89F13FF2F2}">
      <dgm:prSet/>
      <dgm:spPr/>
      <dgm:t>
        <a:bodyPr/>
        <a:lstStyle/>
        <a:p>
          <a:endParaRPr lang="en-GB">
            <a:latin typeface="Candara" panose="020E0502030303020204" pitchFamily="34" charset="0"/>
          </a:endParaRPr>
        </a:p>
      </dgm:t>
    </dgm:pt>
    <dgm:pt modelId="{A0ED63F6-1122-492E-9908-1D5B832C419B}" type="pres">
      <dgm:prSet presAssocID="{335E5C67-550C-4059-877D-543D3E678ECA}" presName="linearFlow" presStyleCnt="0">
        <dgm:presLayoutVars>
          <dgm:dir/>
          <dgm:animLvl val="lvl"/>
          <dgm:resizeHandles val="exact"/>
        </dgm:presLayoutVars>
      </dgm:prSet>
      <dgm:spPr/>
      <dgm:t>
        <a:bodyPr/>
        <a:lstStyle/>
        <a:p>
          <a:endParaRPr lang="en-GB"/>
        </a:p>
      </dgm:t>
    </dgm:pt>
    <dgm:pt modelId="{B4CAC83D-0B7F-4C45-9DF6-97BF51686D35}" type="pres">
      <dgm:prSet presAssocID="{9A0069AF-CC8D-4193-A494-B7B68625B929}" presName="composite" presStyleCnt="0"/>
      <dgm:spPr/>
      <dgm:t>
        <a:bodyPr/>
        <a:lstStyle/>
        <a:p>
          <a:endParaRPr lang="en-GB"/>
        </a:p>
      </dgm:t>
    </dgm:pt>
    <dgm:pt modelId="{A58B6806-4ECA-47F5-968F-B90FE5768649}" type="pres">
      <dgm:prSet presAssocID="{9A0069AF-CC8D-4193-A494-B7B68625B929}" presName="parentText" presStyleLbl="alignNode1" presStyleIdx="0" presStyleCnt="3">
        <dgm:presLayoutVars>
          <dgm:chMax val="1"/>
          <dgm:bulletEnabled val="1"/>
        </dgm:presLayoutVars>
      </dgm:prSet>
      <dgm:spPr/>
      <dgm:t>
        <a:bodyPr/>
        <a:lstStyle/>
        <a:p>
          <a:endParaRPr lang="en-GB"/>
        </a:p>
      </dgm:t>
    </dgm:pt>
    <dgm:pt modelId="{F10F07D2-CC4E-4FFE-BEFA-37D1ADC8E0F1}" type="pres">
      <dgm:prSet presAssocID="{9A0069AF-CC8D-4193-A494-B7B68625B929}" presName="descendantText" presStyleLbl="alignAcc1" presStyleIdx="0" presStyleCnt="3">
        <dgm:presLayoutVars>
          <dgm:bulletEnabled val="1"/>
        </dgm:presLayoutVars>
      </dgm:prSet>
      <dgm:spPr/>
      <dgm:t>
        <a:bodyPr/>
        <a:lstStyle/>
        <a:p>
          <a:endParaRPr lang="en-GB"/>
        </a:p>
      </dgm:t>
    </dgm:pt>
    <dgm:pt modelId="{A4F56AD4-21E1-4531-83E6-E4DC02DAE8F6}" type="pres">
      <dgm:prSet presAssocID="{BF30B246-A396-416B-951C-4C86D7EB9290}" presName="sp" presStyleCnt="0"/>
      <dgm:spPr/>
      <dgm:t>
        <a:bodyPr/>
        <a:lstStyle/>
        <a:p>
          <a:endParaRPr lang="en-GB"/>
        </a:p>
      </dgm:t>
    </dgm:pt>
    <dgm:pt modelId="{8B572EED-43D6-4EA4-864F-515BB8BFB9C1}" type="pres">
      <dgm:prSet presAssocID="{06550B40-DB16-4799-9A3E-3D583731C1AF}" presName="composite" presStyleCnt="0"/>
      <dgm:spPr/>
      <dgm:t>
        <a:bodyPr/>
        <a:lstStyle/>
        <a:p>
          <a:endParaRPr lang="en-GB"/>
        </a:p>
      </dgm:t>
    </dgm:pt>
    <dgm:pt modelId="{17BE0E30-5A52-4745-AB7D-0612C568049C}" type="pres">
      <dgm:prSet presAssocID="{06550B40-DB16-4799-9A3E-3D583731C1AF}" presName="parentText" presStyleLbl="alignNode1" presStyleIdx="1" presStyleCnt="3">
        <dgm:presLayoutVars>
          <dgm:chMax val="1"/>
          <dgm:bulletEnabled val="1"/>
        </dgm:presLayoutVars>
      </dgm:prSet>
      <dgm:spPr/>
      <dgm:t>
        <a:bodyPr/>
        <a:lstStyle/>
        <a:p>
          <a:endParaRPr lang="en-GB"/>
        </a:p>
      </dgm:t>
    </dgm:pt>
    <dgm:pt modelId="{A62544D0-91B2-4B8F-8B04-F7795D6802C4}" type="pres">
      <dgm:prSet presAssocID="{06550B40-DB16-4799-9A3E-3D583731C1AF}" presName="descendantText" presStyleLbl="alignAcc1" presStyleIdx="1" presStyleCnt="3">
        <dgm:presLayoutVars>
          <dgm:bulletEnabled val="1"/>
        </dgm:presLayoutVars>
      </dgm:prSet>
      <dgm:spPr/>
      <dgm:t>
        <a:bodyPr/>
        <a:lstStyle/>
        <a:p>
          <a:endParaRPr lang="en-GB"/>
        </a:p>
      </dgm:t>
    </dgm:pt>
    <dgm:pt modelId="{46E720E9-01E9-42FC-92E4-2FA32F39C05B}" type="pres">
      <dgm:prSet presAssocID="{2B26DEAE-5E62-4520-8B55-0ED930AFEF5C}" presName="sp" presStyleCnt="0"/>
      <dgm:spPr/>
      <dgm:t>
        <a:bodyPr/>
        <a:lstStyle/>
        <a:p>
          <a:endParaRPr lang="en-GB"/>
        </a:p>
      </dgm:t>
    </dgm:pt>
    <dgm:pt modelId="{18C475CA-9C49-422C-8ACC-F893292EB2A0}" type="pres">
      <dgm:prSet presAssocID="{E4BF19DC-F9CE-48C5-8D3E-A05474DCF00D}" presName="composite" presStyleCnt="0"/>
      <dgm:spPr/>
      <dgm:t>
        <a:bodyPr/>
        <a:lstStyle/>
        <a:p>
          <a:endParaRPr lang="en-GB"/>
        </a:p>
      </dgm:t>
    </dgm:pt>
    <dgm:pt modelId="{7DF8EEEE-12D1-4D47-87C3-89DC650EBB73}" type="pres">
      <dgm:prSet presAssocID="{E4BF19DC-F9CE-48C5-8D3E-A05474DCF00D}" presName="parentText" presStyleLbl="alignNode1" presStyleIdx="2" presStyleCnt="3">
        <dgm:presLayoutVars>
          <dgm:chMax val="1"/>
          <dgm:bulletEnabled val="1"/>
        </dgm:presLayoutVars>
      </dgm:prSet>
      <dgm:spPr/>
      <dgm:t>
        <a:bodyPr/>
        <a:lstStyle/>
        <a:p>
          <a:endParaRPr lang="en-GB"/>
        </a:p>
      </dgm:t>
    </dgm:pt>
    <dgm:pt modelId="{7078D0B9-FAE6-48F0-83C8-7F0D97269C4D}" type="pres">
      <dgm:prSet presAssocID="{E4BF19DC-F9CE-48C5-8D3E-A05474DCF00D}" presName="descendantText" presStyleLbl="alignAcc1" presStyleIdx="2" presStyleCnt="3">
        <dgm:presLayoutVars>
          <dgm:bulletEnabled val="1"/>
        </dgm:presLayoutVars>
      </dgm:prSet>
      <dgm:spPr/>
      <dgm:t>
        <a:bodyPr/>
        <a:lstStyle/>
        <a:p>
          <a:endParaRPr lang="en-GB"/>
        </a:p>
      </dgm:t>
    </dgm:pt>
  </dgm:ptLst>
  <dgm:cxnLst>
    <dgm:cxn modelId="{4708BFBB-8267-4B2F-985B-972A9EAA61A9}" type="presOf" srcId="{06550B40-DB16-4799-9A3E-3D583731C1AF}" destId="{17BE0E30-5A52-4745-AB7D-0612C568049C}" srcOrd="0" destOrd="0" presId="urn:microsoft.com/office/officeart/2005/8/layout/chevron2"/>
    <dgm:cxn modelId="{19E412BD-BDCC-4C1C-8534-B38B1E1BCC6F}" type="presOf" srcId="{87FC5B60-CF2A-4ECB-955D-F1DB87C28039}" destId="{F10F07D2-CC4E-4FFE-BEFA-37D1ADC8E0F1}" srcOrd="0" destOrd="0" presId="urn:microsoft.com/office/officeart/2005/8/layout/chevron2"/>
    <dgm:cxn modelId="{C23BDDD7-53A5-4D84-B90C-30ED523AE181}" type="presOf" srcId="{335E5C67-550C-4059-877D-543D3E678ECA}" destId="{A0ED63F6-1122-492E-9908-1D5B832C419B}" srcOrd="0" destOrd="0" presId="urn:microsoft.com/office/officeart/2005/8/layout/chevron2"/>
    <dgm:cxn modelId="{FE966156-CD78-4133-B863-C316E84D2130}" type="presOf" srcId="{051D18C1-BC32-4A13-B478-185384062E15}" destId="{7078D0B9-FAE6-48F0-83C8-7F0D97269C4D}" srcOrd="0" destOrd="1" presId="urn:microsoft.com/office/officeart/2005/8/layout/chevron2"/>
    <dgm:cxn modelId="{471F9312-3FDF-42A8-B993-531A006BD8B7}" type="presOf" srcId="{05BE102B-B41A-4A9F-BD51-E31FFEE4148C}" destId="{A62544D0-91B2-4B8F-8B04-F7795D6802C4}" srcOrd="0" destOrd="1" presId="urn:microsoft.com/office/officeart/2005/8/layout/chevron2"/>
    <dgm:cxn modelId="{ABDDFEC2-D513-4803-9FCA-69EBC6999048}" srcId="{E4BF19DC-F9CE-48C5-8D3E-A05474DCF00D}" destId="{F5701D58-91F2-4C43-ABDB-E19F525F3F6E}" srcOrd="0" destOrd="0" parTransId="{D6F9462C-F9BE-4D9D-8B49-58039A41FA7D}" sibTransId="{E108F289-3C7D-494B-94D6-6656222B85FB}"/>
    <dgm:cxn modelId="{9D32E344-5C9A-4565-9CE9-9A7DCB7E2BB0}" srcId="{9A0069AF-CC8D-4193-A494-B7B68625B929}" destId="{AB5A565E-A9FD-46A3-8D0E-F03D999FB535}" srcOrd="1" destOrd="0" parTransId="{B804310C-EE19-43D9-8A3B-8E54FD809E29}" sibTransId="{F07D9A6B-A349-442F-A99F-D1493F846ECE}"/>
    <dgm:cxn modelId="{C47C3E39-4E42-4B65-8791-36DB8520D3B5}" srcId="{06550B40-DB16-4799-9A3E-3D583731C1AF}" destId="{BFAC96EE-EEED-4EAA-91F5-FFC4704F3BD0}" srcOrd="0" destOrd="0" parTransId="{EDFEEA87-90DD-4030-B349-CA3CA24E6845}" sibTransId="{6B470EA8-36E6-4D4A-A860-B20BDD282157}"/>
    <dgm:cxn modelId="{71553EEF-F9DB-4CB0-9192-133257A3D6C9}" type="presOf" srcId="{A3B24F25-BC54-410B-88C8-481C06451886}" destId="{F10F07D2-CC4E-4FFE-BEFA-37D1ADC8E0F1}" srcOrd="0" destOrd="2" presId="urn:microsoft.com/office/officeart/2005/8/layout/chevron2"/>
    <dgm:cxn modelId="{4A3D1BFF-5A80-4829-A910-AD8E76CE9CCC}" srcId="{06550B40-DB16-4799-9A3E-3D583731C1AF}" destId="{05BE102B-B41A-4A9F-BD51-E31FFEE4148C}" srcOrd="1" destOrd="0" parTransId="{7750BA6D-B5CA-44AB-BDE0-9E3324A76C84}" sibTransId="{E4DEB84B-E950-4276-9D54-BD54CAA9A8FC}"/>
    <dgm:cxn modelId="{FA73319E-CF00-4C01-BAFF-516B9D52BE42}" srcId="{E4BF19DC-F9CE-48C5-8D3E-A05474DCF00D}" destId="{051D18C1-BC32-4A13-B478-185384062E15}" srcOrd="1" destOrd="0" parTransId="{60EC0827-6859-4394-A80C-3EB753621E8F}" sibTransId="{0D77EBF7-EA72-4BB5-9CEF-A3CC72ECDA55}"/>
    <dgm:cxn modelId="{877A940B-4F12-4874-A430-F76F1EA392AB}" type="presOf" srcId="{BFAC96EE-EEED-4EAA-91F5-FFC4704F3BD0}" destId="{A62544D0-91B2-4B8F-8B04-F7795D6802C4}" srcOrd="0" destOrd="0" presId="urn:microsoft.com/office/officeart/2005/8/layout/chevron2"/>
    <dgm:cxn modelId="{2CCF3683-FA93-4B4E-ABB1-DEF7EE2B61ED}" type="presOf" srcId="{F5701D58-91F2-4C43-ABDB-E19F525F3F6E}" destId="{7078D0B9-FAE6-48F0-83C8-7F0D97269C4D}" srcOrd="0" destOrd="0" presId="urn:microsoft.com/office/officeart/2005/8/layout/chevron2"/>
    <dgm:cxn modelId="{49043288-5CC8-4895-9323-C68C952884A0}" type="presOf" srcId="{AB5A565E-A9FD-46A3-8D0E-F03D999FB535}" destId="{F10F07D2-CC4E-4FFE-BEFA-37D1ADC8E0F1}" srcOrd="0" destOrd="1" presId="urn:microsoft.com/office/officeart/2005/8/layout/chevron2"/>
    <dgm:cxn modelId="{BEC79E25-B183-42BB-97E2-DB89F13FF2F2}" srcId="{9A0069AF-CC8D-4193-A494-B7B68625B929}" destId="{A3B24F25-BC54-410B-88C8-481C06451886}" srcOrd="2" destOrd="0" parTransId="{AD7F2FBA-9BD9-4B18-B105-9DB7E4457C5F}" sibTransId="{B702AF81-1C4A-4215-86BB-28C1C69FE5C3}"/>
    <dgm:cxn modelId="{BB6802D3-24B8-41C8-9FFD-0AA02312956D}" srcId="{335E5C67-550C-4059-877D-543D3E678ECA}" destId="{9A0069AF-CC8D-4193-A494-B7B68625B929}" srcOrd="0" destOrd="0" parTransId="{7027AB0D-EFD2-4EE3-837C-9D2901EEC57F}" sibTransId="{BF30B246-A396-416B-951C-4C86D7EB9290}"/>
    <dgm:cxn modelId="{AA00D105-C647-4904-9B55-4B96529D3404}" type="presOf" srcId="{9A0069AF-CC8D-4193-A494-B7B68625B929}" destId="{A58B6806-4ECA-47F5-968F-B90FE5768649}" srcOrd="0" destOrd="0" presId="urn:microsoft.com/office/officeart/2005/8/layout/chevron2"/>
    <dgm:cxn modelId="{4D32FF10-56A9-48A3-9BA3-6888DD865066}" type="presOf" srcId="{E4BF19DC-F9CE-48C5-8D3E-A05474DCF00D}" destId="{7DF8EEEE-12D1-4D47-87C3-89DC650EBB73}" srcOrd="0" destOrd="0" presId="urn:microsoft.com/office/officeart/2005/8/layout/chevron2"/>
    <dgm:cxn modelId="{6AD451F2-B6F1-4FDF-AAF3-FE3AEACA2353}" srcId="{335E5C67-550C-4059-877D-543D3E678ECA}" destId="{E4BF19DC-F9CE-48C5-8D3E-A05474DCF00D}" srcOrd="2" destOrd="0" parTransId="{6B2D507C-570B-4FDC-9FAF-65A7B1E382E6}" sibTransId="{A62B8D75-EF33-424A-AC44-D7DDC606550A}"/>
    <dgm:cxn modelId="{41550308-AC3C-46AF-99E0-7B3DC7D8162C}" srcId="{9A0069AF-CC8D-4193-A494-B7B68625B929}" destId="{87FC5B60-CF2A-4ECB-955D-F1DB87C28039}" srcOrd="0" destOrd="0" parTransId="{6FB4188B-DF55-4F55-9F81-3921369355DC}" sibTransId="{3F8F653F-061E-463F-8BBC-13ECAB3C3772}"/>
    <dgm:cxn modelId="{177399C7-27D7-4E71-A144-7EF1C34AC7C5}" srcId="{335E5C67-550C-4059-877D-543D3E678ECA}" destId="{06550B40-DB16-4799-9A3E-3D583731C1AF}" srcOrd="1" destOrd="0" parTransId="{6DEC4257-6395-4F6A-9233-804A8135CBC4}" sibTransId="{2B26DEAE-5E62-4520-8B55-0ED930AFEF5C}"/>
    <dgm:cxn modelId="{344B9B2C-E329-44C1-900C-754557B3F077}" type="presParOf" srcId="{A0ED63F6-1122-492E-9908-1D5B832C419B}" destId="{B4CAC83D-0B7F-4C45-9DF6-97BF51686D35}" srcOrd="0" destOrd="0" presId="urn:microsoft.com/office/officeart/2005/8/layout/chevron2"/>
    <dgm:cxn modelId="{82C32412-F9B8-462C-AC56-C2F4CD646DA8}" type="presParOf" srcId="{B4CAC83D-0B7F-4C45-9DF6-97BF51686D35}" destId="{A58B6806-4ECA-47F5-968F-B90FE5768649}" srcOrd="0" destOrd="0" presId="urn:microsoft.com/office/officeart/2005/8/layout/chevron2"/>
    <dgm:cxn modelId="{416C3857-FAAF-4CB1-A5CB-E1973ED9ABBB}" type="presParOf" srcId="{B4CAC83D-0B7F-4C45-9DF6-97BF51686D35}" destId="{F10F07D2-CC4E-4FFE-BEFA-37D1ADC8E0F1}" srcOrd="1" destOrd="0" presId="urn:microsoft.com/office/officeart/2005/8/layout/chevron2"/>
    <dgm:cxn modelId="{0C4773F1-51BD-4707-ADA8-ED30919E52C0}" type="presParOf" srcId="{A0ED63F6-1122-492E-9908-1D5B832C419B}" destId="{A4F56AD4-21E1-4531-83E6-E4DC02DAE8F6}" srcOrd="1" destOrd="0" presId="urn:microsoft.com/office/officeart/2005/8/layout/chevron2"/>
    <dgm:cxn modelId="{5320F6CC-7F11-4414-9BBE-2ED50829A1FC}" type="presParOf" srcId="{A0ED63F6-1122-492E-9908-1D5B832C419B}" destId="{8B572EED-43D6-4EA4-864F-515BB8BFB9C1}" srcOrd="2" destOrd="0" presId="urn:microsoft.com/office/officeart/2005/8/layout/chevron2"/>
    <dgm:cxn modelId="{2CE027CD-A12F-453C-9661-34DDBD5AC5EF}" type="presParOf" srcId="{8B572EED-43D6-4EA4-864F-515BB8BFB9C1}" destId="{17BE0E30-5A52-4745-AB7D-0612C568049C}" srcOrd="0" destOrd="0" presId="urn:microsoft.com/office/officeart/2005/8/layout/chevron2"/>
    <dgm:cxn modelId="{C418E14F-A6BE-4393-93CB-B1B8C2D92DB1}" type="presParOf" srcId="{8B572EED-43D6-4EA4-864F-515BB8BFB9C1}" destId="{A62544D0-91B2-4B8F-8B04-F7795D6802C4}" srcOrd="1" destOrd="0" presId="urn:microsoft.com/office/officeart/2005/8/layout/chevron2"/>
    <dgm:cxn modelId="{EC9DE00D-FD7A-478D-9866-6EDCA2375816}" type="presParOf" srcId="{A0ED63F6-1122-492E-9908-1D5B832C419B}" destId="{46E720E9-01E9-42FC-92E4-2FA32F39C05B}" srcOrd="3" destOrd="0" presId="urn:microsoft.com/office/officeart/2005/8/layout/chevron2"/>
    <dgm:cxn modelId="{D708DBF9-314C-40FD-B2D3-06680251E1F6}" type="presParOf" srcId="{A0ED63F6-1122-492E-9908-1D5B832C419B}" destId="{18C475CA-9C49-422C-8ACC-F893292EB2A0}" srcOrd="4" destOrd="0" presId="urn:microsoft.com/office/officeart/2005/8/layout/chevron2"/>
    <dgm:cxn modelId="{F41696E3-F87A-451B-AC89-C5BCF4727D13}" type="presParOf" srcId="{18C475CA-9C49-422C-8ACC-F893292EB2A0}" destId="{7DF8EEEE-12D1-4D47-87C3-89DC650EBB73}" srcOrd="0" destOrd="0" presId="urn:microsoft.com/office/officeart/2005/8/layout/chevron2"/>
    <dgm:cxn modelId="{8AECE055-1A9E-4469-B06D-BE017630A83F}" type="presParOf" srcId="{18C475CA-9C49-422C-8ACC-F893292EB2A0}" destId="{7078D0B9-FAE6-48F0-83C8-7F0D97269C4D}"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5E5C67-550C-4059-877D-543D3E678ECA}" type="doc">
      <dgm:prSet loTypeId="urn:microsoft.com/office/officeart/2005/8/layout/chevron2" loCatId="list" qsTypeId="urn:microsoft.com/office/officeart/2005/8/quickstyle/3d2" qsCatId="3D" csTypeId="urn:microsoft.com/office/officeart/2005/8/colors/accent2_3" csCatId="accent2" phldr="1"/>
      <dgm:spPr/>
      <dgm:t>
        <a:bodyPr/>
        <a:lstStyle/>
        <a:p>
          <a:endParaRPr lang="en-GB"/>
        </a:p>
      </dgm:t>
    </dgm:pt>
    <dgm:pt modelId="{9A0069AF-CC8D-4193-A494-B7B68625B929}">
      <dgm:prSet phldrT="[Text]"/>
      <dgm:spPr/>
      <dgm:t>
        <a:bodyPr/>
        <a:lstStyle/>
        <a:p>
          <a:r>
            <a:rPr lang="en-GB" dirty="0" smtClean="0">
              <a:latin typeface="Candara" panose="020E0502030303020204" pitchFamily="34" charset="0"/>
            </a:rPr>
            <a:t>2016</a:t>
          </a:r>
          <a:endParaRPr lang="en-GB" dirty="0">
            <a:latin typeface="Candara" panose="020E0502030303020204" pitchFamily="34" charset="0"/>
          </a:endParaRPr>
        </a:p>
      </dgm:t>
    </dgm:pt>
    <dgm:pt modelId="{7027AB0D-EFD2-4EE3-837C-9D2901EEC57F}" type="parTrans" cxnId="{BB6802D3-24B8-41C8-9FFD-0AA02312956D}">
      <dgm:prSet/>
      <dgm:spPr/>
      <dgm:t>
        <a:bodyPr/>
        <a:lstStyle/>
        <a:p>
          <a:endParaRPr lang="en-GB">
            <a:latin typeface="Candara" panose="020E0502030303020204" pitchFamily="34" charset="0"/>
          </a:endParaRPr>
        </a:p>
      </dgm:t>
    </dgm:pt>
    <dgm:pt modelId="{BF30B246-A396-416B-951C-4C86D7EB9290}" type="sibTrans" cxnId="{BB6802D3-24B8-41C8-9FFD-0AA02312956D}">
      <dgm:prSet/>
      <dgm:spPr/>
      <dgm:t>
        <a:bodyPr/>
        <a:lstStyle/>
        <a:p>
          <a:endParaRPr lang="en-GB">
            <a:latin typeface="Candara" panose="020E0502030303020204" pitchFamily="34" charset="0"/>
          </a:endParaRPr>
        </a:p>
      </dgm:t>
    </dgm:pt>
    <dgm:pt modelId="{87FC5B60-CF2A-4ECB-955D-F1DB87C28039}">
      <dgm:prSet phldrT="[Text]"/>
      <dgm:spPr/>
      <dgm:t>
        <a:bodyPr/>
        <a:lstStyle/>
        <a:p>
          <a:r>
            <a:rPr lang="en-GB" dirty="0" smtClean="0">
              <a:latin typeface="Candara" panose="020E0502030303020204" pitchFamily="34" charset="0"/>
            </a:rPr>
            <a:t>Neutronics</a:t>
          </a:r>
          <a:endParaRPr lang="en-GB" dirty="0">
            <a:latin typeface="Candara" panose="020E0502030303020204" pitchFamily="34" charset="0"/>
          </a:endParaRPr>
        </a:p>
      </dgm:t>
    </dgm:pt>
    <dgm:pt modelId="{6FB4188B-DF55-4F55-9F81-3921369355DC}" type="parTrans" cxnId="{41550308-AC3C-46AF-99E0-7B3DC7D8162C}">
      <dgm:prSet/>
      <dgm:spPr/>
      <dgm:t>
        <a:bodyPr/>
        <a:lstStyle/>
        <a:p>
          <a:endParaRPr lang="en-GB">
            <a:latin typeface="Candara" panose="020E0502030303020204" pitchFamily="34" charset="0"/>
          </a:endParaRPr>
        </a:p>
      </dgm:t>
    </dgm:pt>
    <dgm:pt modelId="{3F8F653F-061E-463F-8BBC-13ECAB3C3772}" type="sibTrans" cxnId="{41550308-AC3C-46AF-99E0-7B3DC7D8162C}">
      <dgm:prSet/>
      <dgm:spPr/>
      <dgm:t>
        <a:bodyPr/>
        <a:lstStyle/>
        <a:p>
          <a:endParaRPr lang="en-GB">
            <a:latin typeface="Candara" panose="020E0502030303020204" pitchFamily="34" charset="0"/>
          </a:endParaRPr>
        </a:p>
      </dgm:t>
    </dgm:pt>
    <dgm:pt modelId="{AB5A565E-A9FD-46A3-8D0E-F03D999FB535}">
      <dgm:prSet phldrT="[Text]"/>
      <dgm:spPr/>
      <dgm:t>
        <a:bodyPr/>
        <a:lstStyle/>
        <a:p>
          <a:r>
            <a:rPr lang="en-GB" dirty="0" smtClean="0">
              <a:latin typeface="Candara" panose="020E0502030303020204" pitchFamily="34" charset="0"/>
            </a:rPr>
            <a:t>Bunker Decision</a:t>
          </a:r>
          <a:endParaRPr lang="en-GB" dirty="0">
            <a:latin typeface="Candara" panose="020E0502030303020204" pitchFamily="34" charset="0"/>
          </a:endParaRPr>
        </a:p>
      </dgm:t>
    </dgm:pt>
    <dgm:pt modelId="{B804310C-EE19-43D9-8A3B-8E54FD809E29}" type="parTrans" cxnId="{9D32E344-5C9A-4565-9CE9-9A7DCB7E2BB0}">
      <dgm:prSet/>
      <dgm:spPr/>
      <dgm:t>
        <a:bodyPr/>
        <a:lstStyle/>
        <a:p>
          <a:endParaRPr lang="en-GB">
            <a:latin typeface="Candara" panose="020E0502030303020204" pitchFamily="34" charset="0"/>
          </a:endParaRPr>
        </a:p>
      </dgm:t>
    </dgm:pt>
    <dgm:pt modelId="{F07D9A6B-A349-442F-A99F-D1493F846ECE}" type="sibTrans" cxnId="{9D32E344-5C9A-4565-9CE9-9A7DCB7E2BB0}">
      <dgm:prSet/>
      <dgm:spPr/>
      <dgm:t>
        <a:bodyPr/>
        <a:lstStyle/>
        <a:p>
          <a:endParaRPr lang="en-GB">
            <a:latin typeface="Candara" panose="020E0502030303020204" pitchFamily="34" charset="0"/>
          </a:endParaRPr>
        </a:p>
      </dgm:t>
    </dgm:pt>
    <dgm:pt modelId="{06550B40-DB16-4799-9A3E-3D583731C1AF}">
      <dgm:prSet phldrT="[Text]"/>
      <dgm:spPr/>
      <dgm:t>
        <a:bodyPr/>
        <a:lstStyle/>
        <a:p>
          <a:r>
            <a:rPr lang="en-GB" dirty="0" smtClean="0">
              <a:latin typeface="Candara" panose="020E0502030303020204" pitchFamily="34" charset="0"/>
            </a:rPr>
            <a:t>2017</a:t>
          </a:r>
          <a:endParaRPr lang="en-GB" dirty="0">
            <a:latin typeface="Candara" panose="020E0502030303020204" pitchFamily="34" charset="0"/>
          </a:endParaRPr>
        </a:p>
      </dgm:t>
    </dgm:pt>
    <dgm:pt modelId="{6DEC4257-6395-4F6A-9233-804A8135CBC4}" type="parTrans" cxnId="{177399C7-27D7-4E71-A144-7EF1C34AC7C5}">
      <dgm:prSet/>
      <dgm:spPr/>
      <dgm:t>
        <a:bodyPr/>
        <a:lstStyle/>
        <a:p>
          <a:endParaRPr lang="en-GB">
            <a:latin typeface="Candara" panose="020E0502030303020204" pitchFamily="34" charset="0"/>
          </a:endParaRPr>
        </a:p>
      </dgm:t>
    </dgm:pt>
    <dgm:pt modelId="{2B26DEAE-5E62-4520-8B55-0ED930AFEF5C}" type="sibTrans" cxnId="{177399C7-27D7-4E71-A144-7EF1C34AC7C5}">
      <dgm:prSet/>
      <dgm:spPr/>
      <dgm:t>
        <a:bodyPr/>
        <a:lstStyle/>
        <a:p>
          <a:endParaRPr lang="en-GB">
            <a:latin typeface="Candara" panose="020E0502030303020204" pitchFamily="34" charset="0"/>
          </a:endParaRPr>
        </a:p>
      </dgm:t>
    </dgm:pt>
    <dgm:pt modelId="{BFAC96EE-EEED-4EAA-91F5-FFC4704F3BD0}">
      <dgm:prSet phldrT="[Text]"/>
      <dgm:spPr/>
      <dgm:t>
        <a:bodyPr/>
        <a:lstStyle/>
        <a:p>
          <a:r>
            <a:rPr lang="en-GB" dirty="0" smtClean="0">
              <a:latin typeface="Candara" panose="020E0502030303020204" pitchFamily="34" charset="0"/>
            </a:rPr>
            <a:t>Shielding Design</a:t>
          </a:r>
          <a:endParaRPr lang="en-GB" dirty="0">
            <a:latin typeface="Candara" panose="020E0502030303020204" pitchFamily="34" charset="0"/>
          </a:endParaRPr>
        </a:p>
      </dgm:t>
    </dgm:pt>
    <dgm:pt modelId="{EDFEEA87-90DD-4030-B349-CA3CA24E6845}" type="parTrans" cxnId="{C47C3E39-4E42-4B65-8791-36DB8520D3B5}">
      <dgm:prSet/>
      <dgm:spPr/>
      <dgm:t>
        <a:bodyPr/>
        <a:lstStyle/>
        <a:p>
          <a:endParaRPr lang="en-GB">
            <a:latin typeface="Candara" panose="020E0502030303020204" pitchFamily="34" charset="0"/>
          </a:endParaRPr>
        </a:p>
      </dgm:t>
    </dgm:pt>
    <dgm:pt modelId="{6B470EA8-36E6-4D4A-A860-B20BDD282157}" type="sibTrans" cxnId="{C47C3E39-4E42-4B65-8791-36DB8520D3B5}">
      <dgm:prSet/>
      <dgm:spPr/>
      <dgm:t>
        <a:bodyPr/>
        <a:lstStyle/>
        <a:p>
          <a:endParaRPr lang="en-GB">
            <a:latin typeface="Candara" panose="020E0502030303020204" pitchFamily="34" charset="0"/>
          </a:endParaRPr>
        </a:p>
      </dgm:t>
    </dgm:pt>
    <dgm:pt modelId="{05BE102B-B41A-4A9F-BD51-E31FFEE4148C}">
      <dgm:prSet phldrT="[Text]"/>
      <dgm:spPr/>
      <dgm:t>
        <a:bodyPr/>
        <a:lstStyle/>
        <a:p>
          <a:r>
            <a:rPr lang="en-GB" dirty="0" smtClean="0">
              <a:latin typeface="Candara" panose="020E0502030303020204" pitchFamily="34" charset="0"/>
            </a:rPr>
            <a:t>Blockhouse Concept Design</a:t>
          </a:r>
          <a:endParaRPr lang="en-GB" dirty="0">
            <a:latin typeface="Candara" panose="020E0502030303020204" pitchFamily="34" charset="0"/>
          </a:endParaRPr>
        </a:p>
      </dgm:t>
    </dgm:pt>
    <dgm:pt modelId="{7750BA6D-B5CA-44AB-BDE0-9E3324A76C84}" type="parTrans" cxnId="{4A3D1BFF-5A80-4829-A910-AD8E76CE9CCC}">
      <dgm:prSet/>
      <dgm:spPr/>
      <dgm:t>
        <a:bodyPr/>
        <a:lstStyle/>
        <a:p>
          <a:endParaRPr lang="en-GB">
            <a:latin typeface="Candara" panose="020E0502030303020204" pitchFamily="34" charset="0"/>
          </a:endParaRPr>
        </a:p>
      </dgm:t>
    </dgm:pt>
    <dgm:pt modelId="{E4DEB84B-E950-4276-9D54-BD54CAA9A8FC}" type="sibTrans" cxnId="{4A3D1BFF-5A80-4829-A910-AD8E76CE9CCC}">
      <dgm:prSet/>
      <dgm:spPr/>
      <dgm:t>
        <a:bodyPr/>
        <a:lstStyle/>
        <a:p>
          <a:endParaRPr lang="en-GB">
            <a:latin typeface="Candara" panose="020E0502030303020204" pitchFamily="34" charset="0"/>
          </a:endParaRPr>
        </a:p>
      </dgm:t>
    </dgm:pt>
    <dgm:pt modelId="{E4BF19DC-F9CE-48C5-8D3E-A05474DCF00D}">
      <dgm:prSet phldrT="[Text]"/>
      <dgm:spPr/>
      <dgm:t>
        <a:bodyPr/>
        <a:lstStyle/>
        <a:p>
          <a:r>
            <a:rPr lang="en-GB" dirty="0" smtClean="0">
              <a:latin typeface="Candara" panose="020E0502030303020204" pitchFamily="34" charset="0"/>
            </a:rPr>
            <a:t>2018-beyond</a:t>
          </a:r>
          <a:endParaRPr lang="en-GB" dirty="0">
            <a:latin typeface="Candara" panose="020E0502030303020204" pitchFamily="34" charset="0"/>
          </a:endParaRPr>
        </a:p>
      </dgm:t>
    </dgm:pt>
    <dgm:pt modelId="{6B2D507C-570B-4FDC-9FAF-65A7B1E382E6}" type="parTrans" cxnId="{6AD451F2-B6F1-4FDF-AAF3-FE3AEACA2353}">
      <dgm:prSet/>
      <dgm:spPr/>
      <dgm:t>
        <a:bodyPr/>
        <a:lstStyle/>
        <a:p>
          <a:endParaRPr lang="en-GB">
            <a:latin typeface="Candara" panose="020E0502030303020204" pitchFamily="34" charset="0"/>
          </a:endParaRPr>
        </a:p>
      </dgm:t>
    </dgm:pt>
    <dgm:pt modelId="{A62B8D75-EF33-424A-AC44-D7DDC606550A}" type="sibTrans" cxnId="{6AD451F2-B6F1-4FDF-AAF3-FE3AEACA2353}">
      <dgm:prSet/>
      <dgm:spPr/>
      <dgm:t>
        <a:bodyPr/>
        <a:lstStyle/>
        <a:p>
          <a:endParaRPr lang="en-GB">
            <a:latin typeface="Candara" panose="020E0502030303020204" pitchFamily="34" charset="0"/>
          </a:endParaRPr>
        </a:p>
      </dgm:t>
    </dgm:pt>
    <dgm:pt modelId="{F5701D58-91F2-4C43-ABDB-E19F525F3F6E}">
      <dgm:prSet phldrT="[Text]"/>
      <dgm:spPr/>
      <dgm:t>
        <a:bodyPr/>
        <a:lstStyle/>
        <a:p>
          <a:r>
            <a:rPr lang="en-GB" dirty="0" smtClean="0">
              <a:latin typeface="Candara" panose="020E0502030303020204" pitchFamily="34" charset="0"/>
            </a:rPr>
            <a:t>Sample Stack</a:t>
          </a:r>
          <a:endParaRPr lang="en-GB" dirty="0">
            <a:latin typeface="Candara" panose="020E0502030303020204" pitchFamily="34" charset="0"/>
          </a:endParaRPr>
        </a:p>
      </dgm:t>
    </dgm:pt>
    <dgm:pt modelId="{D6F9462C-F9BE-4D9D-8B49-58039A41FA7D}" type="parTrans" cxnId="{ABDDFEC2-D513-4803-9FCA-69EBC6999048}">
      <dgm:prSet/>
      <dgm:spPr/>
      <dgm:t>
        <a:bodyPr/>
        <a:lstStyle/>
        <a:p>
          <a:endParaRPr lang="en-GB">
            <a:latin typeface="Candara" panose="020E0502030303020204" pitchFamily="34" charset="0"/>
          </a:endParaRPr>
        </a:p>
      </dgm:t>
    </dgm:pt>
    <dgm:pt modelId="{E108F289-3C7D-494B-94D6-6656222B85FB}" type="sibTrans" cxnId="{ABDDFEC2-D513-4803-9FCA-69EBC6999048}">
      <dgm:prSet/>
      <dgm:spPr/>
      <dgm:t>
        <a:bodyPr/>
        <a:lstStyle/>
        <a:p>
          <a:endParaRPr lang="en-GB">
            <a:latin typeface="Candara" panose="020E0502030303020204" pitchFamily="34" charset="0"/>
          </a:endParaRPr>
        </a:p>
      </dgm:t>
    </dgm:pt>
    <dgm:pt modelId="{051D18C1-BC32-4A13-B478-185384062E15}">
      <dgm:prSet phldrT="[Text]"/>
      <dgm:spPr/>
      <dgm:t>
        <a:bodyPr/>
        <a:lstStyle/>
        <a:p>
          <a:r>
            <a:rPr lang="en-GB" dirty="0" smtClean="0">
              <a:latin typeface="Candara" panose="020E0502030303020204" pitchFamily="34" charset="0"/>
            </a:rPr>
            <a:t>Installation</a:t>
          </a:r>
          <a:endParaRPr lang="en-GB" dirty="0">
            <a:latin typeface="Candara" panose="020E0502030303020204" pitchFamily="34" charset="0"/>
          </a:endParaRPr>
        </a:p>
      </dgm:t>
    </dgm:pt>
    <dgm:pt modelId="{60EC0827-6859-4394-A80C-3EB753621E8F}" type="parTrans" cxnId="{FA73319E-CF00-4C01-BAFF-516B9D52BE42}">
      <dgm:prSet/>
      <dgm:spPr/>
      <dgm:t>
        <a:bodyPr/>
        <a:lstStyle/>
        <a:p>
          <a:endParaRPr lang="en-GB">
            <a:latin typeface="Candara" panose="020E0502030303020204" pitchFamily="34" charset="0"/>
          </a:endParaRPr>
        </a:p>
      </dgm:t>
    </dgm:pt>
    <dgm:pt modelId="{0D77EBF7-EA72-4BB5-9CEF-A3CC72ECDA55}" type="sibTrans" cxnId="{FA73319E-CF00-4C01-BAFF-516B9D52BE42}">
      <dgm:prSet/>
      <dgm:spPr/>
      <dgm:t>
        <a:bodyPr/>
        <a:lstStyle/>
        <a:p>
          <a:endParaRPr lang="en-GB">
            <a:latin typeface="Candara" panose="020E0502030303020204" pitchFamily="34" charset="0"/>
          </a:endParaRPr>
        </a:p>
      </dgm:t>
    </dgm:pt>
    <dgm:pt modelId="{A3B24F25-BC54-410B-88C8-481C06451886}">
      <dgm:prSet phldrT="[Text]"/>
      <dgm:spPr/>
      <dgm:t>
        <a:bodyPr/>
        <a:lstStyle/>
        <a:p>
          <a:r>
            <a:rPr lang="en-GB" dirty="0" smtClean="0">
              <a:latin typeface="Candara" panose="020E0502030303020204" pitchFamily="34" charset="0"/>
            </a:rPr>
            <a:t>Detector Decision </a:t>
          </a:r>
          <a:endParaRPr lang="en-GB" dirty="0">
            <a:latin typeface="Candara" panose="020E0502030303020204" pitchFamily="34" charset="0"/>
          </a:endParaRPr>
        </a:p>
      </dgm:t>
    </dgm:pt>
    <dgm:pt modelId="{AD7F2FBA-9BD9-4B18-B105-9DB7E4457C5F}" type="parTrans" cxnId="{BEC79E25-B183-42BB-97E2-DB89F13FF2F2}">
      <dgm:prSet/>
      <dgm:spPr/>
      <dgm:t>
        <a:bodyPr/>
        <a:lstStyle/>
        <a:p>
          <a:endParaRPr lang="en-GB">
            <a:latin typeface="Candara" panose="020E0502030303020204" pitchFamily="34" charset="0"/>
          </a:endParaRPr>
        </a:p>
      </dgm:t>
    </dgm:pt>
    <dgm:pt modelId="{B702AF81-1C4A-4215-86BB-28C1C69FE5C3}" type="sibTrans" cxnId="{BEC79E25-B183-42BB-97E2-DB89F13FF2F2}">
      <dgm:prSet/>
      <dgm:spPr/>
      <dgm:t>
        <a:bodyPr/>
        <a:lstStyle/>
        <a:p>
          <a:endParaRPr lang="en-GB">
            <a:latin typeface="Candara" panose="020E0502030303020204" pitchFamily="34" charset="0"/>
          </a:endParaRPr>
        </a:p>
      </dgm:t>
    </dgm:pt>
    <dgm:pt modelId="{A0ED63F6-1122-492E-9908-1D5B832C419B}" type="pres">
      <dgm:prSet presAssocID="{335E5C67-550C-4059-877D-543D3E678ECA}" presName="linearFlow" presStyleCnt="0">
        <dgm:presLayoutVars>
          <dgm:dir/>
          <dgm:animLvl val="lvl"/>
          <dgm:resizeHandles val="exact"/>
        </dgm:presLayoutVars>
      </dgm:prSet>
      <dgm:spPr/>
      <dgm:t>
        <a:bodyPr/>
        <a:lstStyle/>
        <a:p>
          <a:endParaRPr lang="en-GB"/>
        </a:p>
      </dgm:t>
    </dgm:pt>
    <dgm:pt modelId="{B4CAC83D-0B7F-4C45-9DF6-97BF51686D35}" type="pres">
      <dgm:prSet presAssocID="{9A0069AF-CC8D-4193-A494-B7B68625B929}" presName="composite" presStyleCnt="0"/>
      <dgm:spPr/>
      <dgm:t>
        <a:bodyPr/>
        <a:lstStyle/>
        <a:p>
          <a:endParaRPr lang="en-GB"/>
        </a:p>
      </dgm:t>
    </dgm:pt>
    <dgm:pt modelId="{A58B6806-4ECA-47F5-968F-B90FE5768649}" type="pres">
      <dgm:prSet presAssocID="{9A0069AF-CC8D-4193-A494-B7B68625B929}" presName="parentText" presStyleLbl="alignNode1" presStyleIdx="0" presStyleCnt="3">
        <dgm:presLayoutVars>
          <dgm:chMax val="1"/>
          <dgm:bulletEnabled val="1"/>
        </dgm:presLayoutVars>
      </dgm:prSet>
      <dgm:spPr/>
      <dgm:t>
        <a:bodyPr/>
        <a:lstStyle/>
        <a:p>
          <a:endParaRPr lang="en-GB"/>
        </a:p>
      </dgm:t>
    </dgm:pt>
    <dgm:pt modelId="{F10F07D2-CC4E-4FFE-BEFA-37D1ADC8E0F1}" type="pres">
      <dgm:prSet presAssocID="{9A0069AF-CC8D-4193-A494-B7B68625B929}" presName="descendantText" presStyleLbl="alignAcc1" presStyleIdx="0" presStyleCnt="3">
        <dgm:presLayoutVars>
          <dgm:bulletEnabled val="1"/>
        </dgm:presLayoutVars>
      </dgm:prSet>
      <dgm:spPr/>
      <dgm:t>
        <a:bodyPr/>
        <a:lstStyle/>
        <a:p>
          <a:endParaRPr lang="en-GB"/>
        </a:p>
      </dgm:t>
    </dgm:pt>
    <dgm:pt modelId="{A4F56AD4-21E1-4531-83E6-E4DC02DAE8F6}" type="pres">
      <dgm:prSet presAssocID="{BF30B246-A396-416B-951C-4C86D7EB9290}" presName="sp" presStyleCnt="0"/>
      <dgm:spPr/>
      <dgm:t>
        <a:bodyPr/>
        <a:lstStyle/>
        <a:p>
          <a:endParaRPr lang="en-GB"/>
        </a:p>
      </dgm:t>
    </dgm:pt>
    <dgm:pt modelId="{8B572EED-43D6-4EA4-864F-515BB8BFB9C1}" type="pres">
      <dgm:prSet presAssocID="{06550B40-DB16-4799-9A3E-3D583731C1AF}" presName="composite" presStyleCnt="0"/>
      <dgm:spPr/>
      <dgm:t>
        <a:bodyPr/>
        <a:lstStyle/>
        <a:p>
          <a:endParaRPr lang="en-GB"/>
        </a:p>
      </dgm:t>
    </dgm:pt>
    <dgm:pt modelId="{17BE0E30-5A52-4745-AB7D-0612C568049C}" type="pres">
      <dgm:prSet presAssocID="{06550B40-DB16-4799-9A3E-3D583731C1AF}" presName="parentText" presStyleLbl="alignNode1" presStyleIdx="1" presStyleCnt="3">
        <dgm:presLayoutVars>
          <dgm:chMax val="1"/>
          <dgm:bulletEnabled val="1"/>
        </dgm:presLayoutVars>
      </dgm:prSet>
      <dgm:spPr/>
      <dgm:t>
        <a:bodyPr/>
        <a:lstStyle/>
        <a:p>
          <a:endParaRPr lang="en-GB"/>
        </a:p>
      </dgm:t>
    </dgm:pt>
    <dgm:pt modelId="{A62544D0-91B2-4B8F-8B04-F7795D6802C4}" type="pres">
      <dgm:prSet presAssocID="{06550B40-DB16-4799-9A3E-3D583731C1AF}" presName="descendantText" presStyleLbl="alignAcc1" presStyleIdx="1" presStyleCnt="3">
        <dgm:presLayoutVars>
          <dgm:bulletEnabled val="1"/>
        </dgm:presLayoutVars>
      </dgm:prSet>
      <dgm:spPr/>
      <dgm:t>
        <a:bodyPr/>
        <a:lstStyle/>
        <a:p>
          <a:endParaRPr lang="en-GB"/>
        </a:p>
      </dgm:t>
    </dgm:pt>
    <dgm:pt modelId="{46E720E9-01E9-42FC-92E4-2FA32F39C05B}" type="pres">
      <dgm:prSet presAssocID="{2B26DEAE-5E62-4520-8B55-0ED930AFEF5C}" presName="sp" presStyleCnt="0"/>
      <dgm:spPr/>
      <dgm:t>
        <a:bodyPr/>
        <a:lstStyle/>
        <a:p>
          <a:endParaRPr lang="en-GB"/>
        </a:p>
      </dgm:t>
    </dgm:pt>
    <dgm:pt modelId="{18C475CA-9C49-422C-8ACC-F893292EB2A0}" type="pres">
      <dgm:prSet presAssocID="{E4BF19DC-F9CE-48C5-8D3E-A05474DCF00D}" presName="composite" presStyleCnt="0"/>
      <dgm:spPr/>
      <dgm:t>
        <a:bodyPr/>
        <a:lstStyle/>
        <a:p>
          <a:endParaRPr lang="en-GB"/>
        </a:p>
      </dgm:t>
    </dgm:pt>
    <dgm:pt modelId="{7DF8EEEE-12D1-4D47-87C3-89DC650EBB73}" type="pres">
      <dgm:prSet presAssocID="{E4BF19DC-F9CE-48C5-8D3E-A05474DCF00D}" presName="parentText" presStyleLbl="alignNode1" presStyleIdx="2" presStyleCnt="3">
        <dgm:presLayoutVars>
          <dgm:chMax val="1"/>
          <dgm:bulletEnabled val="1"/>
        </dgm:presLayoutVars>
      </dgm:prSet>
      <dgm:spPr/>
      <dgm:t>
        <a:bodyPr/>
        <a:lstStyle/>
        <a:p>
          <a:endParaRPr lang="en-GB"/>
        </a:p>
      </dgm:t>
    </dgm:pt>
    <dgm:pt modelId="{7078D0B9-FAE6-48F0-83C8-7F0D97269C4D}" type="pres">
      <dgm:prSet presAssocID="{E4BF19DC-F9CE-48C5-8D3E-A05474DCF00D}" presName="descendantText" presStyleLbl="alignAcc1" presStyleIdx="2" presStyleCnt="3">
        <dgm:presLayoutVars>
          <dgm:bulletEnabled val="1"/>
        </dgm:presLayoutVars>
      </dgm:prSet>
      <dgm:spPr/>
      <dgm:t>
        <a:bodyPr/>
        <a:lstStyle/>
        <a:p>
          <a:endParaRPr lang="en-GB"/>
        </a:p>
      </dgm:t>
    </dgm:pt>
  </dgm:ptLst>
  <dgm:cxnLst>
    <dgm:cxn modelId="{0DE13B33-B2EB-0748-935C-D3C9F88B79BA}" type="presOf" srcId="{335E5C67-550C-4059-877D-543D3E678ECA}" destId="{A0ED63F6-1122-492E-9908-1D5B832C419B}" srcOrd="0" destOrd="0" presId="urn:microsoft.com/office/officeart/2005/8/layout/chevron2"/>
    <dgm:cxn modelId="{C47C3E39-4E42-4B65-8791-36DB8520D3B5}" srcId="{06550B40-DB16-4799-9A3E-3D583731C1AF}" destId="{BFAC96EE-EEED-4EAA-91F5-FFC4704F3BD0}" srcOrd="0" destOrd="0" parTransId="{EDFEEA87-90DD-4030-B349-CA3CA24E6845}" sibTransId="{6B470EA8-36E6-4D4A-A860-B20BDD282157}"/>
    <dgm:cxn modelId="{177399C7-27D7-4E71-A144-7EF1C34AC7C5}" srcId="{335E5C67-550C-4059-877D-543D3E678ECA}" destId="{06550B40-DB16-4799-9A3E-3D583731C1AF}" srcOrd="1" destOrd="0" parTransId="{6DEC4257-6395-4F6A-9233-804A8135CBC4}" sibTransId="{2B26DEAE-5E62-4520-8B55-0ED930AFEF5C}"/>
    <dgm:cxn modelId="{ABDDFEC2-D513-4803-9FCA-69EBC6999048}" srcId="{E4BF19DC-F9CE-48C5-8D3E-A05474DCF00D}" destId="{F5701D58-91F2-4C43-ABDB-E19F525F3F6E}" srcOrd="0" destOrd="0" parTransId="{D6F9462C-F9BE-4D9D-8B49-58039A41FA7D}" sibTransId="{E108F289-3C7D-494B-94D6-6656222B85FB}"/>
    <dgm:cxn modelId="{B4560E37-8963-2C45-9A3D-4549E494D4F3}" type="presOf" srcId="{87FC5B60-CF2A-4ECB-955D-F1DB87C28039}" destId="{F10F07D2-CC4E-4FFE-BEFA-37D1ADC8E0F1}" srcOrd="0" destOrd="0" presId="urn:microsoft.com/office/officeart/2005/8/layout/chevron2"/>
    <dgm:cxn modelId="{930C6BA5-C03A-994A-B598-83D05CAF2733}" type="presOf" srcId="{051D18C1-BC32-4A13-B478-185384062E15}" destId="{7078D0B9-FAE6-48F0-83C8-7F0D97269C4D}" srcOrd="0" destOrd="1" presId="urn:microsoft.com/office/officeart/2005/8/layout/chevron2"/>
    <dgm:cxn modelId="{2C44CF5F-9ABB-1244-9951-FCBD1A5CC0A6}" type="presOf" srcId="{BFAC96EE-EEED-4EAA-91F5-FFC4704F3BD0}" destId="{A62544D0-91B2-4B8F-8B04-F7795D6802C4}" srcOrd="0" destOrd="0" presId="urn:microsoft.com/office/officeart/2005/8/layout/chevron2"/>
    <dgm:cxn modelId="{74A7BBB7-D173-374B-AD15-C15C4F3638D7}" type="presOf" srcId="{05BE102B-B41A-4A9F-BD51-E31FFEE4148C}" destId="{A62544D0-91B2-4B8F-8B04-F7795D6802C4}" srcOrd="0" destOrd="1" presId="urn:microsoft.com/office/officeart/2005/8/layout/chevron2"/>
    <dgm:cxn modelId="{BB6802D3-24B8-41C8-9FFD-0AA02312956D}" srcId="{335E5C67-550C-4059-877D-543D3E678ECA}" destId="{9A0069AF-CC8D-4193-A494-B7B68625B929}" srcOrd="0" destOrd="0" parTransId="{7027AB0D-EFD2-4EE3-837C-9D2901EEC57F}" sibTransId="{BF30B246-A396-416B-951C-4C86D7EB9290}"/>
    <dgm:cxn modelId="{0294F1FB-57C4-2041-8E32-A91D30A6FE1B}" type="presOf" srcId="{9A0069AF-CC8D-4193-A494-B7B68625B929}" destId="{A58B6806-4ECA-47F5-968F-B90FE5768649}" srcOrd="0" destOrd="0" presId="urn:microsoft.com/office/officeart/2005/8/layout/chevron2"/>
    <dgm:cxn modelId="{41550308-AC3C-46AF-99E0-7B3DC7D8162C}" srcId="{9A0069AF-CC8D-4193-A494-B7B68625B929}" destId="{87FC5B60-CF2A-4ECB-955D-F1DB87C28039}" srcOrd="0" destOrd="0" parTransId="{6FB4188B-DF55-4F55-9F81-3921369355DC}" sibTransId="{3F8F653F-061E-463F-8BBC-13ECAB3C3772}"/>
    <dgm:cxn modelId="{9E1BB541-8E9C-164E-BB79-E68654C79098}" type="presOf" srcId="{06550B40-DB16-4799-9A3E-3D583731C1AF}" destId="{17BE0E30-5A52-4745-AB7D-0612C568049C}" srcOrd="0" destOrd="0" presId="urn:microsoft.com/office/officeart/2005/8/layout/chevron2"/>
    <dgm:cxn modelId="{BEC79E25-B183-42BB-97E2-DB89F13FF2F2}" srcId="{9A0069AF-CC8D-4193-A494-B7B68625B929}" destId="{A3B24F25-BC54-410B-88C8-481C06451886}" srcOrd="2" destOrd="0" parTransId="{AD7F2FBA-9BD9-4B18-B105-9DB7E4457C5F}" sibTransId="{B702AF81-1C4A-4215-86BB-28C1C69FE5C3}"/>
    <dgm:cxn modelId="{4A3D1BFF-5A80-4829-A910-AD8E76CE9CCC}" srcId="{06550B40-DB16-4799-9A3E-3D583731C1AF}" destId="{05BE102B-B41A-4A9F-BD51-E31FFEE4148C}" srcOrd="1" destOrd="0" parTransId="{7750BA6D-B5CA-44AB-BDE0-9E3324A76C84}" sibTransId="{E4DEB84B-E950-4276-9D54-BD54CAA9A8FC}"/>
    <dgm:cxn modelId="{9D32E344-5C9A-4565-9CE9-9A7DCB7E2BB0}" srcId="{9A0069AF-CC8D-4193-A494-B7B68625B929}" destId="{AB5A565E-A9FD-46A3-8D0E-F03D999FB535}" srcOrd="1" destOrd="0" parTransId="{B804310C-EE19-43D9-8A3B-8E54FD809E29}" sibTransId="{F07D9A6B-A349-442F-A99F-D1493F846ECE}"/>
    <dgm:cxn modelId="{4CEB7276-7467-DF41-8F5A-1347DB93A0C4}" type="presOf" srcId="{F5701D58-91F2-4C43-ABDB-E19F525F3F6E}" destId="{7078D0B9-FAE6-48F0-83C8-7F0D97269C4D}" srcOrd="0" destOrd="0" presId="urn:microsoft.com/office/officeart/2005/8/layout/chevron2"/>
    <dgm:cxn modelId="{FA73319E-CF00-4C01-BAFF-516B9D52BE42}" srcId="{E4BF19DC-F9CE-48C5-8D3E-A05474DCF00D}" destId="{051D18C1-BC32-4A13-B478-185384062E15}" srcOrd="1" destOrd="0" parTransId="{60EC0827-6859-4394-A80C-3EB753621E8F}" sibTransId="{0D77EBF7-EA72-4BB5-9CEF-A3CC72ECDA55}"/>
    <dgm:cxn modelId="{6AD451F2-B6F1-4FDF-AAF3-FE3AEACA2353}" srcId="{335E5C67-550C-4059-877D-543D3E678ECA}" destId="{E4BF19DC-F9CE-48C5-8D3E-A05474DCF00D}" srcOrd="2" destOrd="0" parTransId="{6B2D507C-570B-4FDC-9FAF-65A7B1E382E6}" sibTransId="{A62B8D75-EF33-424A-AC44-D7DDC606550A}"/>
    <dgm:cxn modelId="{B2BDE0E7-1B29-B44A-B89A-503922F35FB6}" type="presOf" srcId="{A3B24F25-BC54-410B-88C8-481C06451886}" destId="{F10F07D2-CC4E-4FFE-BEFA-37D1ADC8E0F1}" srcOrd="0" destOrd="2" presId="urn:microsoft.com/office/officeart/2005/8/layout/chevron2"/>
    <dgm:cxn modelId="{4DAEE427-4C66-CC4C-BE12-72583ABF1F35}" type="presOf" srcId="{AB5A565E-A9FD-46A3-8D0E-F03D999FB535}" destId="{F10F07D2-CC4E-4FFE-BEFA-37D1ADC8E0F1}" srcOrd="0" destOrd="1" presId="urn:microsoft.com/office/officeart/2005/8/layout/chevron2"/>
    <dgm:cxn modelId="{DCAAA960-7D5F-5241-BCD4-6931981C33BE}" type="presOf" srcId="{E4BF19DC-F9CE-48C5-8D3E-A05474DCF00D}" destId="{7DF8EEEE-12D1-4D47-87C3-89DC650EBB73}" srcOrd="0" destOrd="0" presId="urn:microsoft.com/office/officeart/2005/8/layout/chevron2"/>
    <dgm:cxn modelId="{D749BF76-6D99-C84F-A1BF-68F03835EE34}" type="presParOf" srcId="{A0ED63F6-1122-492E-9908-1D5B832C419B}" destId="{B4CAC83D-0B7F-4C45-9DF6-97BF51686D35}" srcOrd="0" destOrd="0" presId="urn:microsoft.com/office/officeart/2005/8/layout/chevron2"/>
    <dgm:cxn modelId="{94A7E84E-AF2F-614D-86B4-215318BE8D75}" type="presParOf" srcId="{B4CAC83D-0B7F-4C45-9DF6-97BF51686D35}" destId="{A58B6806-4ECA-47F5-968F-B90FE5768649}" srcOrd="0" destOrd="0" presId="urn:microsoft.com/office/officeart/2005/8/layout/chevron2"/>
    <dgm:cxn modelId="{AAAC08C6-379A-D84B-AA18-D1A1FC33225B}" type="presParOf" srcId="{B4CAC83D-0B7F-4C45-9DF6-97BF51686D35}" destId="{F10F07D2-CC4E-4FFE-BEFA-37D1ADC8E0F1}" srcOrd="1" destOrd="0" presId="urn:microsoft.com/office/officeart/2005/8/layout/chevron2"/>
    <dgm:cxn modelId="{4EF6790A-42CB-6248-A79A-AB763ED76928}" type="presParOf" srcId="{A0ED63F6-1122-492E-9908-1D5B832C419B}" destId="{A4F56AD4-21E1-4531-83E6-E4DC02DAE8F6}" srcOrd="1" destOrd="0" presId="urn:microsoft.com/office/officeart/2005/8/layout/chevron2"/>
    <dgm:cxn modelId="{A4B7E133-B677-354F-913C-95C1A4C5F822}" type="presParOf" srcId="{A0ED63F6-1122-492E-9908-1D5B832C419B}" destId="{8B572EED-43D6-4EA4-864F-515BB8BFB9C1}" srcOrd="2" destOrd="0" presId="urn:microsoft.com/office/officeart/2005/8/layout/chevron2"/>
    <dgm:cxn modelId="{06678BFF-7140-6348-82DE-A1EB6AD0A6B3}" type="presParOf" srcId="{8B572EED-43D6-4EA4-864F-515BB8BFB9C1}" destId="{17BE0E30-5A52-4745-AB7D-0612C568049C}" srcOrd="0" destOrd="0" presId="urn:microsoft.com/office/officeart/2005/8/layout/chevron2"/>
    <dgm:cxn modelId="{57E76114-D1E1-064D-A0D4-8A1273F58CC9}" type="presParOf" srcId="{8B572EED-43D6-4EA4-864F-515BB8BFB9C1}" destId="{A62544D0-91B2-4B8F-8B04-F7795D6802C4}" srcOrd="1" destOrd="0" presId="urn:microsoft.com/office/officeart/2005/8/layout/chevron2"/>
    <dgm:cxn modelId="{E0F3FA1F-BB94-8440-B86A-9762A2B8E197}" type="presParOf" srcId="{A0ED63F6-1122-492E-9908-1D5B832C419B}" destId="{46E720E9-01E9-42FC-92E4-2FA32F39C05B}" srcOrd="3" destOrd="0" presId="urn:microsoft.com/office/officeart/2005/8/layout/chevron2"/>
    <dgm:cxn modelId="{DB6EF4B8-083B-0942-8CF9-C356278F0A04}" type="presParOf" srcId="{A0ED63F6-1122-492E-9908-1D5B832C419B}" destId="{18C475CA-9C49-422C-8ACC-F893292EB2A0}" srcOrd="4" destOrd="0" presId="urn:microsoft.com/office/officeart/2005/8/layout/chevron2"/>
    <dgm:cxn modelId="{6568BCE8-DACD-C34B-8F67-B5A44EFE1549}" type="presParOf" srcId="{18C475CA-9C49-422C-8ACC-F893292EB2A0}" destId="{7DF8EEEE-12D1-4D47-87C3-89DC650EBB73}" srcOrd="0" destOrd="0" presId="urn:microsoft.com/office/officeart/2005/8/layout/chevron2"/>
    <dgm:cxn modelId="{3FA4A572-86BC-2F45-BBCD-DAA057FBAEEC}" type="presParOf" srcId="{18C475CA-9C49-422C-8ACC-F893292EB2A0}" destId="{7078D0B9-FAE6-48F0-83C8-7F0D97269C4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B6806-4ECA-47F5-968F-B90FE5768649}">
      <dsp:nvSpPr>
        <dsp:cNvPr id="0" name=""/>
        <dsp:cNvSpPr/>
      </dsp:nvSpPr>
      <dsp:spPr>
        <a:xfrm rot="5400000">
          <a:off x="-222646" y="223826"/>
          <a:ext cx="1484312" cy="1039018"/>
        </a:xfrm>
        <a:prstGeom prst="chevron">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latin typeface="Candara" panose="020E0502030303020204" pitchFamily="34" charset="0"/>
            </a:rPr>
            <a:t>2016</a:t>
          </a:r>
          <a:endParaRPr lang="en-GB" sz="1500" kern="1200" dirty="0">
            <a:latin typeface="Candara" panose="020E0502030303020204" pitchFamily="34" charset="0"/>
          </a:endParaRPr>
        </a:p>
      </dsp:txBody>
      <dsp:txXfrm rot="-5400000">
        <a:off x="1" y="520688"/>
        <a:ext cx="1039018" cy="445294"/>
      </dsp:txXfrm>
    </dsp:sp>
    <dsp:sp modelId="{F10F07D2-CC4E-4FFE-BEFA-37D1ADC8E0F1}">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Neutronics</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Bunker Decision</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Detector Decision </a:t>
          </a:r>
          <a:endParaRPr lang="en-GB" sz="1800" kern="1200" dirty="0">
            <a:latin typeface="Candara" panose="020E0502030303020204" pitchFamily="34" charset="0"/>
          </a:endParaRPr>
        </a:p>
      </dsp:txBody>
      <dsp:txXfrm rot="-5400000">
        <a:off x="1039018" y="48278"/>
        <a:ext cx="5009883" cy="870607"/>
      </dsp:txXfrm>
    </dsp:sp>
    <dsp:sp modelId="{17BE0E30-5A52-4745-AB7D-0612C568049C}">
      <dsp:nvSpPr>
        <dsp:cNvPr id="0" name=""/>
        <dsp:cNvSpPr/>
      </dsp:nvSpPr>
      <dsp:spPr>
        <a:xfrm rot="5400000">
          <a:off x="-222646" y="1512490"/>
          <a:ext cx="1484312" cy="1039018"/>
        </a:xfrm>
        <a:prstGeom prst="chevron">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latin typeface="Candara" panose="020E0502030303020204" pitchFamily="34" charset="0"/>
            </a:rPr>
            <a:t>2017</a:t>
          </a:r>
          <a:endParaRPr lang="en-GB" sz="1500" kern="1200" dirty="0">
            <a:latin typeface="Candara" panose="020E0502030303020204" pitchFamily="34" charset="0"/>
          </a:endParaRPr>
        </a:p>
      </dsp:txBody>
      <dsp:txXfrm rot="-5400000">
        <a:off x="1" y="1809352"/>
        <a:ext cx="1039018" cy="445294"/>
      </dsp:txXfrm>
    </dsp:sp>
    <dsp:sp modelId="{A62544D0-91B2-4B8F-8B04-F7795D6802C4}">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14010"/>
              <a:lumOff val="1587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Shielding Design</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Blockhouse Concept Design</a:t>
          </a:r>
          <a:endParaRPr lang="en-GB" sz="1800" kern="1200" dirty="0">
            <a:latin typeface="Candara" panose="020E0502030303020204" pitchFamily="34" charset="0"/>
          </a:endParaRPr>
        </a:p>
      </dsp:txBody>
      <dsp:txXfrm rot="-5400000">
        <a:off x="1039018" y="1336942"/>
        <a:ext cx="5009883" cy="870607"/>
      </dsp:txXfrm>
    </dsp:sp>
    <dsp:sp modelId="{7DF8EEEE-12D1-4D47-87C3-89DC650EBB73}">
      <dsp:nvSpPr>
        <dsp:cNvPr id="0" name=""/>
        <dsp:cNvSpPr/>
      </dsp:nvSpPr>
      <dsp:spPr>
        <a:xfrm rot="5400000">
          <a:off x="-222646" y="2801154"/>
          <a:ext cx="1484312" cy="1039018"/>
        </a:xfrm>
        <a:prstGeom prst="chevron">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latin typeface="Candara" panose="020E0502030303020204" pitchFamily="34" charset="0"/>
            </a:rPr>
            <a:t>2018-beyond</a:t>
          </a:r>
          <a:endParaRPr lang="en-GB" sz="1500" kern="1200" dirty="0">
            <a:latin typeface="Candara" panose="020E0502030303020204" pitchFamily="34" charset="0"/>
          </a:endParaRPr>
        </a:p>
      </dsp:txBody>
      <dsp:txXfrm rot="-5400000">
        <a:off x="1" y="3098016"/>
        <a:ext cx="1039018" cy="445294"/>
      </dsp:txXfrm>
    </dsp:sp>
    <dsp:sp modelId="{7078D0B9-FAE6-48F0-83C8-7F0D97269C4D}">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28019"/>
              <a:lumOff val="3175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Sample Stack</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Installation</a:t>
          </a:r>
          <a:endParaRPr lang="en-GB" sz="1800" kern="1200" dirty="0">
            <a:latin typeface="Candara" panose="020E0502030303020204" pitchFamily="34" charset="0"/>
          </a:endParaRPr>
        </a:p>
      </dsp:txBody>
      <dsp:txXfrm rot="-5400000">
        <a:off x="1039018" y="2625605"/>
        <a:ext cx="5009883"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B6806-4ECA-47F5-968F-B90FE5768649}">
      <dsp:nvSpPr>
        <dsp:cNvPr id="0" name=""/>
        <dsp:cNvSpPr/>
      </dsp:nvSpPr>
      <dsp:spPr>
        <a:xfrm rot="5400000">
          <a:off x="-222646" y="223826"/>
          <a:ext cx="1484312" cy="1039018"/>
        </a:xfrm>
        <a:prstGeom prst="chevron">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latin typeface="Candara" panose="020E0502030303020204" pitchFamily="34" charset="0"/>
            </a:rPr>
            <a:t>2016</a:t>
          </a:r>
          <a:endParaRPr lang="en-GB" sz="1500" kern="1200" dirty="0">
            <a:latin typeface="Candara" panose="020E0502030303020204" pitchFamily="34" charset="0"/>
          </a:endParaRPr>
        </a:p>
      </dsp:txBody>
      <dsp:txXfrm rot="-5400000">
        <a:off x="1" y="520688"/>
        <a:ext cx="1039018" cy="445294"/>
      </dsp:txXfrm>
    </dsp:sp>
    <dsp:sp modelId="{F10F07D2-CC4E-4FFE-BEFA-37D1ADC8E0F1}">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Neutronics</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Bunker Decision</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Detector Decision </a:t>
          </a:r>
          <a:endParaRPr lang="en-GB" sz="1800" kern="1200" dirty="0">
            <a:latin typeface="Candara" panose="020E0502030303020204" pitchFamily="34" charset="0"/>
          </a:endParaRPr>
        </a:p>
      </dsp:txBody>
      <dsp:txXfrm rot="-5400000">
        <a:off x="1039018" y="48278"/>
        <a:ext cx="5009883" cy="870607"/>
      </dsp:txXfrm>
    </dsp:sp>
    <dsp:sp modelId="{17BE0E30-5A52-4745-AB7D-0612C568049C}">
      <dsp:nvSpPr>
        <dsp:cNvPr id="0" name=""/>
        <dsp:cNvSpPr/>
      </dsp:nvSpPr>
      <dsp:spPr>
        <a:xfrm rot="5400000">
          <a:off x="-222646" y="1512490"/>
          <a:ext cx="1484312" cy="1039018"/>
        </a:xfrm>
        <a:prstGeom prst="chevron">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latin typeface="Candara" panose="020E0502030303020204" pitchFamily="34" charset="0"/>
            </a:rPr>
            <a:t>2017</a:t>
          </a:r>
          <a:endParaRPr lang="en-GB" sz="1500" kern="1200" dirty="0">
            <a:latin typeface="Candara" panose="020E0502030303020204" pitchFamily="34" charset="0"/>
          </a:endParaRPr>
        </a:p>
      </dsp:txBody>
      <dsp:txXfrm rot="-5400000">
        <a:off x="1" y="1809352"/>
        <a:ext cx="1039018" cy="445294"/>
      </dsp:txXfrm>
    </dsp:sp>
    <dsp:sp modelId="{A62544D0-91B2-4B8F-8B04-F7795D6802C4}">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14010"/>
              <a:lumOff val="1587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Shielding Design</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Blockhouse Concept Design</a:t>
          </a:r>
          <a:endParaRPr lang="en-GB" sz="1800" kern="1200" dirty="0">
            <a:latin typeface="Candara" panose="020E0502030303020204" pitchFamily="34" charset="0"/>
          </a:endParaRPr>
        </a:p>
      </dsp:txBody>
      <dsp:txXfrm rot="-5400000">
        <a:off x="1039018" y="1336942"/>
        <a:ext cx="5009883" cy="870607"/>
      </dsp:txXfrm>
    </dsp:sp>
    <dsp:sp modelId="{7DF8EEEE-12D1-4D47-87C3-89DC650EBB73}">
      <dsp:nvSpPr>
        <dsp:cNvPr id="0" name=""/>
        <dsp:cNvSpPr/>
      </dsp:nvSpPr>
      <dsp:spPr>
        <a:xfrm rot="5400000">
          <a:off x="-222646" y="2801154"/>
          <a:ext cx="1484312" cy="1039018"/>
        </a:xfrm>
        <a:prstGeom prst="chevron">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GB" sz="1500" kern="1200" dirty="0" smtClean="0">
              <a:latin typeface="Candara" panose="020E0502030303020204" pitchFamily="34" charset="0"/>
            </a:rPr>
            <a:t>2018-beyond</a:t>
          </a:r>
          <a:endParaRPr lang="en-GB" sz="1500" kern="1200" dirty="0">
            <a:latin typeface="Candara" panose="020E0502030303020204" pitchFamily="34" charset="0"/>
          </a:endParaRPr>
        </a:p>
      </dsp:txBody>
      <dsp:txXfrm rot="-5400000">
        <a:off x="1" y="3098016"/>
        <a:ext cx="1039018" cy="445294"/>
      </dsp:txXfrm>
    </dsp:sp>
    <dsp:sp modelId="{7078D0B9-FAE6-48F0-83C8-7F0D97269C4D}">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28019"/>
              <a:lumOff val="3175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Sample Stack</a:t>
          </a:r>
          <a:endParaRPr lang="en-GB" sz="1800" kern="1200" dirty="0">
            <a:latin typeface="Candara" panose="020E0502030303020204" pitchFamily="34" charset="0"/>
          </a:endParaRPr>
        </a:p>
        <a:p>
          <a:pPr marL="171450" lvl="1" indent="-171450" algn="l" defTabSz="800100">
            <a:lnSpc>
              <a:spcPct val="90000"/>
            </a:lnSpc>
            <a:spcBef>
              <a:spcPct val="0"/>
            </a:spcBef>
            <a:spcAft>
              <a:spcPct val="15000"/>
            </a:spcAft>
            <a:buChar char="••"/>
          </a:pPr>
          <a:r>
            <a:rPr lang="en-GB" sz="1800" kern="1200" dirty="0" smtClean="0">
              <a:latin typeface="Candara" panose="020E0502030303020204" pitchFamily="34" charset="0"/>
            </a:rPr>
            <a:t>Installation</a:t>
          </a:r>
          <a:endParaRPr lang="en-GB" sz="1800" kern="1200" dirty="0">
            <a:latin typeface="Candara" panose="020E0502030303020204" pitchFamily="34" charset="0"/>
          </a:endParaRPr>
        </a:p>
      </dsp:txBody>
      <dsp:txXfrm rot="-5400000">
        <a:off x="1039018" y="2625605"/>
        <a:ext cx="50098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en-GB" dirty="0"/>
          </a:p>
        </p:txBody>
      </p:sp>
      <p:sp>
        <p:nvSpPr>
          <p:cNvPr id="3" name="Date Placehold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84DA77F7-052C-4B7C-A578-27E22E48B299}" type="datetimeFigureOut">
              <a:rPr lang="en-GB" smtClean="0"/>
              <a:t>11/09/16</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8DD5E53A-D30F-45FA-8A15-F846A7F53C75}" type="slidenum">
              <a:rPr lang="en-GB" smtClean="0"/>
              <a:t>‹#›</a:t>
            </a:fld>
            <a:endParaRPr lang="en-GB" dirty="0"/>
          </a:p>
        </p:txBody>
      </p:sp>
    </p:spTree>
    <p:extLst>
      <p:ext uri="{BB962C8B-B14F-4D97-AF65-F5344CB8AC3E}">
        <p14:creationId xmlns:p14="http://schemas.microsoft.com/office/powerpoint/2010/main" val="402379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F19255-61DA-467A-AA39-6F05E853277C}" type="slidenum">
              <a:rPr lang="en-GB" smtClean="0"/>
              <a:t>6</a:t>
            </a:fld>
            <a:endParaRPr lang="en-GB" dirty="0"/>
          </a:p>
        </p:txBody>
      </p:sp>
    </p:spTree>
    <p:extLst>
      <p:ext uri="{BB962C8B-B14F-4D97-AF65-F5344CB8AC3E}">
        <p14:creationId xmlns:p14="http://schemas.microsoft.com/office/powerpoint/2010/main" val="288339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Worst slide ever but I think</a:t>
            </a:r>
            <a:r>
              <a:rPr lang="en-GB" baseline="0" dirty="0" smtClean="0"/>
              <a:t> it makes a point…….</a:t>
            </a:r>
            <a:endParaRPr lang="en-GB" dirty="0" smtClean="0"/>
          </a:p>
          <a:p>
            <a:r>
              <a:rPr lang="en-GB" dirty="0" smtClean="0"/>
              <a:t>The</a:t>
            </a:r>
            <a:r>
              <a:rPr lang="en-GB" baseline="0" dirty="0" smtClean="0"/>
              <a:t> area that ISIS see as the main risk to delivery of both Friea and Loki in terms of time cost and quality is the bunker</a:t>
            </a:r>
          </a:p>
          <a:p>
            <a:r>
              <a:rPr lang="en-GB" baseline="0" dirty="0" smtClean="0"/>
              <a:t>Should make a point that when trying to run beam to target and install multiple instruments and having into install and uninstall the bunker shielding this is going to have a major impact on the rate of instrument construction</a:t>
            </a:r>
            <a:endParaRPr lang="en-GB" dirty="0"/>
          </a:p>
        </p:txBody>
      </p:sp>
      <p:sp>
        <p:nvSpPr>
          <p:cNvPr id="4" name="Slide Number Placeholder 3"/>
          <p:cNvSpPr>
            <a:spLocks noGrp="1"/>
          </p:cNvSpPr>
          <p:nvPr>
            <p:ph type="sldNum" sz="quarter" idx="10"/>
          </p:nvPr>
        </p:nvSpPr>
        <p:spPr/>
        <p:txBody>
          <a:bodyPr/>
          <a:lstStyle/>
          <a:p>
            <a:fld id="{1FF19255-61DA-467A-AA39-6F05E853277C}" type="slidenum">
              <a:rPr lang="en-GB" smtClean="0"/>
              <a:t>29</a:t>
            </a:fld>
            <a:endParaRPr lang="en-GB" dirty="0"/>
          </a:p>
        </p:txBody>
      </p:sp>
    </p:spTree>
    <p:extLst>
      <p:ext uri="{BB962C8B-B14F-4D97-AF65-F5344CB8AC3E}">
        <p14:creationId xmlns:p14="http://schemas.microsoft.com/office/powerpoint/2010/main" val="410014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Highlight</a:t>
            </a:r>
            <a:r>
              <a:rPr lang="en-GB" baseline="0" dirty="0" smtClean="0"/>
              <a:t> that things don’t fit first time for a number of reasons from floors not being level to steels not being perfectly flat and that it is much easier to make it fit when the capability is on site that when it has to be sent away.</a:t>
            </a:r>
          </a:p>
          <a:p>
            <a:r>
              <a:rPr lang="en-GB" baseline="0" dirty="0" smtClean="0"/>
              <a:t>We will eliminate a lot of these problems by doing the prebuilds but we will not fix all of them</a:t>
            </a:r>
          </a:p>
          <a:p>
            <a:r>
              <a:rPr lang="en-GB" baseline="0" dirty="0" smtClean="0"/>
              <a:t>Highlight the importance of having the ESS technicians at ISIS during the prebuilds for knowledge and skills transfer and to understand how the beamlines go together</a:t>
            </a:r>
          </a:p>
        </p:txBody>
      </p:sp>
      <p:sp>
        <p:nvSpPr>
          <p:cNvPr id="4" name="Slide Number Placeholder 3"/>
          <p:cNvSpPr>
            <a:spLocks noGrp="1"/>
          </p:cNvSpPr>
          <p:nvPr>
            <p:ph type="sldNum" sz="quarter" idx="10"/>
          </p:nvPr>
        </p:nvSpPr>
        <p:spPr/>
        <p:txBody>
          <a:bodyPr/>
          <a:lstStyle/>
          <a:p>
            <a:fld id="{1FF19255-61DA-467A-AA39-6F05E853277C}" type="slidenum">
              <a:rPr lang="en-GB" smtClean="0"/>
              <a:t>8</a:t>
            </a:fld>
            <a:endParaRPr lang="en-GB" dirty="0"/>
          </a:p>
        </p:txBody>
      </p:sp>
    </p:spTree>
    <p:extLst>
      <p:ext uri="{BB962C8B-B14F-4D97-AF65-F5344CB8AC3E}">
        <p14:creationId xmlns:p14="http://schemas.microsoft.com/office/powerpoint/2010/main" val="1547918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Current schedule of Loki is driven</a:t>
            </a:r>
            <a:r>
              <a:rPr lang="en-GB" baseline="0" dirty="0" smtClean="0"/>
              <a:t> by a full detailed plan</a:t>
            </a:r>
          </a:p>
          <a:p>
            <a:r>
              <a:rPr lang="en-GB" baseline="0" dirty="0" smtClean="0"/>
              <a:t>Ensuring that the front end concept design is completed on time relies heavily on interaction with ESS to ensure we are always aware of the current changes so that the design is constantly updated in line with this. </a:t>
            </a:r>
            <a:endParaRPr lang="en-GB" dirty="0"/>
          </a:p>
        </p:txBody>
      </p:sp>
      <p:sp>
        <p:nvSpPr>
          <p:cNvPr id="4" name="Slide Number Placeholder 3"/>
          <p:cNvSpPr>
            <a:spLocks noGrp="1"/>
          </p:cNvSpPr>
          <p:nvPr>
            <p:ph type="sldNum" sz="quarter" idx="10"/>
          </p:nvPr>
        </p:nvSpPr>
        <p:spPr/>
        <p:txBody>
          <a:bodyPr/>
          <a:lstStyle/>
          <a:p>
            <a:fld id="{1FF19255-61DA-467A-AA39-6F05E853277C}" type="slidenum">
              <a:rPr lang="en-GB" smtClean="0"/>
              <a:t>11</a:t>
            </a:fld>
            <a:endParaRPr lang="en-GB" dirty="0"/>
          </a:p>
        </p:txBody>
      </p:sp>
    </p:spTree>
    <p:extLst>
      <p:ext uri="{BB962C8B-B14F-4D97-AF65-F5344CB8AC3E}">
        <p14:creationId xmlns:p14="http://schemas.microsoft.com/office/powerpoint/2010/main" val="49568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not included the cost for the Italian</a:t>
            </a:r>
            <a:r>
              <a:rPr lang="en-GB" baseline="0" dirty="0" smtClean="0"/>
              <a:t> development or delivery of the detector modules </a:t>
            </a:r>
          </a:p>
          <a:p>
            <a:r>
              <a:rPr lang="en-GB" baseline="0" dirty="0" smtClean="0"/>
              <a:t>We are estimating £4M for delivery of HE tubes but are currently working to assess coverage to clarify costs</a:t>
            </a:r>
          </a:p>
          <a:p>
            <a:r>
              <a:rPr lang="en-GB" baseline="0" dirty="0" smtClean="0"/>
              <a:t>The Project has already spent in the region of 0.5M which we have not included or agreed to pay for yet</a:t>
            </a:r>
            <a:endParaRPr lang="en-GB" dirty="0"/>
          </a:p>
        </p:txBody>
      </p:sp>
      <p:sp>
        <p:nvSpPr>
          <p:cNvPr id="4" name="Slide Number Placeholder 3"/>
          <p:cNvSpPr>
            <a:spLocks noGrp="1"/>
          </p:cNvSpPr>
          <p:nvPr>
            <p:ph type="sldNum" sz="quarter" idx="10"/>
          </p:nvPr>
        </p:nvSpPr>
        <p:spPr/>
        <p:txBody>
          <a:bodyPr/>
          <a:lstStyle/>
          <a:p>
            <a:fld id="{1FF19255-61DA-467A-AA39-6F05E853277C}" type="slidenum">
              <a:rPr lang="en-GB" smtClean="0"/>
              <a:t>12</a:t>
            </a:fld>
            <a:endParaRPr lang="en-GB" dirty="0"/>
          </a:p>
        </p:txBody>
      </p:sp>
      <p:sp>
        <p:nvSpPr>
          <p:cNvPr id="5" name="Date Placeholder 4"/>
          <p:cNvSpPr>
            <a:spLocks noGrp="1"/>
          </p:cNvSpPr>
          <p:nvPr>
            <p:ph type="dt" idx="11"/>
          </p:nvPr>
        </p:nvSpPr>
        <p:spPr/>
        <p:txBody>
          <a:bodyPr/>
          <a:lstStyle/>
          <a:p>
            <a:endParaRPr lang="en-GB" dirty="0"/>
          </a:p>
        </p:txBody>
      </p:sp>
    </p:spTree>
    <p:extLst>
      <p:ext uri="{BB962C8B-B14F-4D97-AF65-F5344CB8AC3E}">
        <p14:creationId xmlns:p14="http://schemas.microsoft.com/office/powerpoint/2010/main" val="3459054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Critical Path in mainly driven</a:t>
            </a:r>
            <a:r>
              <a:rPr lang="en-GB" baseline="0" dirty="0" smtClean="0"/>
              <a:t> by ESS Decisions</a:t>
            </a:r>
          </a:p>
          <a:p>
            <a:r>
              <a:rPr lang="en-GB" baseline="0" dirty="0" smtClean="0"/>
              <a:t>There is more detail in the Installation Phase put at this stage is probably irrelevant as its so driven by other areas</a:t>
            </a:r>
          </a:p>
        </p:txBody>
      </p:sp>
      <p:sp>
        <p:nvSpPr>
          <p:cNvPr id="4" name="Slide Number Placeholder 3"/>
          <p:cNvSpPr>
            <a:spLocks noGrp="1"/>
          </p:cNvSpPr>
          <p:nvPr>
            <p:ph type="sldNum" sz="quarter" idx="10"/>
          </p:nvPr>
        </p:nvSpPr>
        <p:spPr/>
        <p:txBody>
          <a:bodyPr/>
          <a:lstStyle/>
          <a:p>
            <a:fld id="{1FF19255-61DA-467A-AA39-6F05E853277C}" type="slidenum">
              <a:rPr lang="en-GB" smtClean="0"/>
              <a:t>13</a:t>
            </a:fld>
            <a:endParaRPr lang="en-GB" dirty="0"/>
          </a:p>
        </p:txBody>
      </p:sp>
      <p:sp>
        <p:nvSpPr>
          <p:cNvPr id="5" name="Date Placeholder 4"/>
          <p:cNvSpPr>
            <a:spLocks noGrp="1"/>
          </p:cNvSpPr>
          <p:nvPr>
            <p:ph type="dt" idx="11"/>
          </p:nvPr>
        </p:nvSpPr>
        <p:spPr/>
        <p:txBody>
          <a:bodyPr/>
          <a:lstStyle/>
          <a:p>
            <a:endParaRPr lang="en-GB" dirty="0"/>
          </a:p>
        </p:txBody>
      </p:sp>
    </p:spTree>
    <p:extLst>
      <p:ext uri="{BB962C8B-B14F-4D97-AF65-F5344CB8AC3E}">
        <p14:creationId xmlns:p14="http://schemas.microsoft.com/office/powerpoint/2010/main" val="2268536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New optics fits within current concept for instrument insert in bunker wall</a:t>
            </a:r>
          </a:p>
          <a:p>
            <a:endParaRPr lang="en-US" dirty="0"/>
          </a:p>
        </p:txBody>
      </p:sp>
      <p:sp>
        <p:nvSpPr>
          <p:cNvPr id="4" name="Slide Number Placeholder 3"/>
          <p:cNvSpPr>
            <a:spLocks noGrp="1"/>
          </p:cNvSpPr>
          <p:nvPr>
            <p:ph type="sldNum" sz="quarter" idx="10"/>
          </p:nvPr>
        </p:nvSpPr>
        <p:spPr/>
        <p:txBody>
          <a:bodyPr/>
          <a:lstStyle/>
          <a:p>
            <a:fld id="{8DD5E53A-D30F-45FA-8A15-F846A7F53C75}" type="slidenum">
              <a:rPr lang="en-GB" smtClean="0"/>
              <a:t>16</a:t>
            </a:fld>
            <a:endParaRPr lang="en-GB" dirty="0"/>
          </a:p>
        </p:txBody>
      </p:sp>
    </p:spTree>
    <p:extLst>
      <p:ext uri="{BB962C8B-B14F-4D97-AF65-F5344CB8AC3E}">
        <p14:creationId xmlns:p14="http://schemas.microsoft.com/office/powerpoint/2010/main" val="231238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C604A26-9B8E-41FA-965B-33B0B5E385DA}" type="slidenum">
              <a:rPr lang="en-US" smtClean="0"/>
              <a:t>20</a:t>
            </a:fld>
            <a:endParaRPr lang="en-US" dirty="0"/>
          </a:p>
        </p:txBody>
      </p:sp>
    </p:spTree>
    <p:extLst>
      <p:ext uri="{BB962C8B-B14F-4D97-AF65-F5344CB8AC3E}">
        <p14:creationId xmlns:p14="http://schemas.microsoft.com/office/powerpoint/2010/main" val="1457449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Point 1 – Discussed in cost but should point out that it is one of the top risks</a:t>
            </a:r>
          </a:p>
          <a:p>
            <a:r>
              <a:rPr lang="en-GB" dirty="0" smtClean="0"/>
              <a:t>Point 2 – More</a:t>
            </a:r>
            <a:r>
              <a:rPr lang="en-GB" baseline="0" dirty="0" smtClean="0"/>
              <a:t> around science staff and continued access to integration engineer</a:t>
            </a:r>
          </a:p>
          <a:p>
            <a:r>
              <a:rPr lang="en-GB" baseline="0" dirty="0" smtClean="0"/>
              <a:t>Point 3 – Multiple beamline builds are going to place demands on our more specialised suppliers which will need to be managed and beamlines prioritised </a:t>
            </a:r>
          </a:p>
          <a:p>
            <a:r>
              <a:rPr lang="en-GB" baseline="0" dirty="0" smtClean="0"/>
              <a:t>Point 4 – This is currently very bad, slow </a:t>
            </a:r>
          </a:p>
          <a:p>
            <a:r>
              <a:rPr lang="en-GB" baseline="0" dirty="0" smtClean="0"/>
              <a:t>Point 5 – Internal risk but needs managing </a:t>
            </a:r>
          </a:p>
          <a:p>
            <a:endParaRPr lang="en-GB" dirty="0"/>
          </a:p>
        </p:txBody>
      </p:sp>
      <p:sp>
        <p:nvSpPr>
          <p:cNvPr id="4" name="Slide Number Placeholder 3"/>
          <p:cNvSpPr>
            <a:spLocks noGrp="1"/>
          </p:cNvSpPr>
          <p:nvPr>
            <p:ph type="sldNum" sz="quarter" idx="10"/>
          </p:nvPr>
        </p:nvSpPr>
        <p:spPr/>
        <p:txBody>
          <a:bodyPr/>
          <a:lstStyle/>
          <a:p>
            <a:fld id="{1FF19255-61DA-467A-AA39-6F05E853277C}" type="slidenum">
              <a:rPr lang="en-GB" smtClean="0"/>
              <a:t>22</a:t>
            </a:fld>
            <a:endParaRPr lang="en-GB" dirty="0"/>
          </a:p>
        </p:txBody>
      </p:sp>
    </p:spTree>
    <p:extLst>
      <p:ext uri="{BB962C8B-B14F-4D97-AF65-F5344CB8AC3E}">
        <p14:creationId xmlns:p14="http://schemas.microsoft.com/office/powerpoint/2010/main" val="407314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Point 1 – Discussed in cost but should point out that it is one of the top risks</a:t>
            </a:r>
          </a:p>
          <a:p>
            <a:r>
              <a:rPr lang="en-GB" dirty="0" smtClean="0"/>
              <a:t>Point 2 – More</a:t>
            </a:r>
            <a:r>
              <a:rPr lang="en-GB" baseline="0" dirty="0" smtClean="0"/>
              <a:t> around science staff and continued access to integration engineer</a:t>
            </a:r>
          </a:p>
          <a:p>
            <a:r>
              <a:rPr lang="en-GB" baseline="0" dirty="0" smtClean="0"/>
              <a:t>Point 3 – Multiple beamline builds are going to place demands on our more specialised suppliers which will need to be managed and beamlines prioritised </a:t>
            </a:r>
          </a:p>
          <a:p>
            <a:r>
              <a:rPr lang="en-GB" baseline="0" dirty="0" smtClean="0"/>
              <a:t>Point 4 – This is currently very bad, slow </a:t>
            </a:r>
          </a:p>
          <a:p>
            <a:r>
              <a:rPr lang="en-GB" baseline="0" dirty="0" smtClean="0"/>
              <a:t>Point 5 – Internal risk but needs managing </a:t>
            </a:r>
          </a:p>
          <a:p>
            <a:endParaRPr lang="en-GB" dirty="0"/>
          </a:p>
        </p:txBody>
      </p:sp>
      <p:sp>
        <p:nvSpPr>
          <p:cNvPr id="4" name="Slide Number Placeholder 3"/>
          <p:cNvSpPr>
            <a:spLocks noGrp="1"/>
          </p:cNvSpPr>
          <p:nvPr>
            <p:ph type="sldNum" sz="quarter" idx="10"/>
          </p:nvPr>
        </p:nvSpPr>
        <p:spPr/>
        <p:txBody>
          <a:bodyPr/>
          <a:lstStyle/>
          <a:p>
            <a:fld id="{1FF19255-61DA-467A-AA39-6F05E853277C}" type="slidenum">
              <a:rPr lang="en-GB" smtClean="0"/>
              <a:t>23</a:t>
            </a:fld>
            <a:endParaRPr lang="en-GB" dirty="0"/>
          </a:p>
        </p:txBody>
      </p:sp>
    </p:spTree>
    <p:extLst>
      <p:ext uri="{BB962C8B-B14F-4D97-AF65-F5344CB8AC3E}">
        <p14:creationId xmlns:p14="http://schemas.microsoft.com/office/powerpoint/2010/main" val="407314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6" name="Picture 2" descr="isissmall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type="ctrTitle"/>
          </p:nvPr>
        </p:nvSpPr>
        <p:spPr>
          <a:xfrm>
            <a:off x="685800" y="1700213"/>
            <a:ext cx="7772400" cy="1470025"/>
          </a:xfrm>
        </p:spPr>
        <p:txBody>
          <a:bodyPr/>
          <a:lstStyle>
            <a:lvl1pPr>
              <a:defRPr/>
            </a:lvl1pPr>
          </a:lstStyle>
          <a:p>
            <a:pPr lvl="0"/>
            <a:r>
              <a:rPr lang="en-US" altLang="en-US" noProof="0" smtClean="0"/>
              <a:t>Click to edit Master title style</a:t>
            </a:r>
          </a:p>
        </p:txBody>
      </p:sp>
      <p:sp>
        <p:nvSpPr>
          <p:cNvPr id="6148" name="Rectangle 4"/>
          <p:cNvSpPr>
            <a:spLocks noGrp="1" noChangeArrowheads="1"/>
          </p:cNvSpPr>
          <p:nvPr>
            <p:ph type="subTitle" idx="1"/>
          </p:nvPr>
        </p:nvSpPr>
        <p:spPr>
          <a:xfrm>
            <a:off x="1371600" y="34290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6149" name="Rectangle 5"/>
          <p:cNvSpPr>
            <a:spLocks noGrp="1" noChangeArrowheads="1"/>
          </p:cNvSpPr>
          <p:nvPr>
            <p:ph type="dt" sz="half" idx="2"/>
          </p:nvPr>
        </p:nvSpPr>
        <p:spPr/>
        <p:txBody>
          <a:bodyPr/>
          <a:lstStyle>
            <a:lvl1pPr>
              <a:defRPr/>
            </a:lvl1pPr>
          </a:lstStyle>
          <a:p>
            <a:fld id="{39B90456-000C-4420-B486-B2CE025DFED4}" type="datetimeFigureOut">
              <a:rPr lang="en-GB" smtClean="0"/>
              <a:t>11/09/16</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221913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30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395397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194" name="Picture 2" descr="isislarge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3"/>
          <p:cNvSpPr>
            <a:spLocks noGrp="1" noChangeArrowheads="1"/>
          </p:cNvSpPr>
          <p:nvPr>
            <p:ph type="ctrTitle"/>
          </p:nvPr>
        </p:nvSpPr>
        <p:spPr>
          <a:xfrm>
            <a:off x="685800" y="1700213"/>
            <a:ext cx="7772400" cy="1470025"/>
          </a:xfrm>
        </p:spPr>
        <p:txBody>
          <a:bodyPr/>
          <a:lstStyle>
            <a:lvl1pPr>
              <a:defRPr/>
            </a:lvl1pPr>
          </a:lstStyle>
          <a:p>
            <a:pPr lvl="0"/>
            <a:r>
              <a:rPr lang="en-US" altLang="en-US" noProof="0" smtClean="0"/>
              <a:t>Click to edit Master title style</a:t>
            </a:r>
          </a:p>
        </p:txBody>
      </p:sp>
      <p:sp>
        <p:nvSpPr>
          <p:cNvPr id="8196" name="Rectangle 4"/>
          <p:cNvSpPr>
            <a:spLocks noGrp="1" noChangeArrowheads="1"/>
          </p:cNvSpPr>
          <p:nvPr>
            <p:ph type="subTitle" idx="1"/>
          </p:nvPr>
        </p:nvSpPr>
        <p:spPr>
          <a:xfrm>
            <a:off x="1371600" y="3357563"/>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8197" name="Rectangle 5"/>
          <p:cNvSpPr>
            <a:spLocks noGrp="1" noChangeArrowheads="1"/>
          </p:cNvSpPr>
          <p:nvPr>
            <p:ph type="dt" sz="half" idx="2"/>
          </p:nvPr>
        </p:nvSpPr>
        <p:spPr/>
        <p:txBody>
          <a:bodyPr/>
          <a:lstStyle>
            <a:lvl1pPr>
              <a:defRPr/>
            </a:lvl1pPr>
          </a:lstStyle>
          <a:p>
            <a:endParaRPr lang="en-US" altLang="en-US" dirty="0"/>
          </a:p>
        </p:txBody>
      </p:sp>
      <p:sp>
        <p:nvSpPr>
          <p:cNvPr id="8198" name="Rectangle 6"/>
          <p:cNvSpPr>
            <a:spLocks noGrp="1" noChangeArrowheads="1"/>
          </p:cNvSpPr>
          <p:nvPr>
            <p:ph type="ftr" sz="quarter" idx="3"/>
          </p:nvPr>
        </p:nvSpPr>
        <p:spPr/>
        <p:txBody>
          <a:bodyPr/>
          <a:lstStyle>
            <a:lvl1pPr>
              <a:defRPr/>
            </a:lvl1pPr>
          </a:lstStyle>
          <a:p>
            <a:endParaRPr lang="en-US" altLang="en-US" dirty="0"/>
          </a:p>
        </p:txBody>
      </p:sp>
      <p:sp>
        <p:nvSpPr>
          <p:cNvPr id="8199" name="Rectangle 7"/>
          <p:cNvSpPr>
            <a:spLocks noGrp="1" noChangeArrowheads="1"/>
          </p:cNvSpPr>
          <p:nvPr>
            <p:ph type="sldNum" sz="quarter" idx="4"/>
          </p:nvPr>
        </p:nvSpPr>
        <p:spPr/>
        <p:txBody>
          <a:bodyPr/>
          <a:lstStyle>
            <a:lvl1pPr>
              <a:defRPr/>
            </a:lvl1pPr>
          </a:lstStyle>
          <a:p>
            <a:fld id="{55F596E5-6678-49B2-8C32-35829296E977}" type="slidenum">
              <a:rPr lang="en-US" altLang="en-US"/>
              <a:pPr/>
              <a:t>‹#›</a:t>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C64E67E3-C6F8-4C47-9CDC-15E8079B280C}" type="slidenum">
              <a:rPr lang="en-US" altLang="en-US"/>
              <a:pPr/>
              <a:t>‹#›</a:t>
            </a:fld>
            <a:endParaRPr lang="en-US" altLang="en-US" dirty="0"/>
          </a:p>
        </p:txBody>
      </p:sp>
    </p:spTree>
    <p:extLst>
      <p:ext uri="{BB962C8B-B14F-4D97-AF65-F5344CB8AC3E}">
        <p14:creationId xmlns:p14="http://schemas.microsoft.com/office/powerpoint/2010/main" val="101181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0146A4D4-009B-4B7E-9B98-306202DCFDDB}" type="slidenum">
              <a:rPr lang="en-US" altLang="en-US"/>
              <a:pPr/>
              <a:t>‹#›</a:t>
            </a:fld>
            <a:endParaRPr lang="en-US" altLang="en-US" dirty="0"/>
          </a:p>
        </p:txBody>
      </p:sp>
    </p:spTree>
    <p:extLst>
      <p:ext uri="{BB962C8B-B14F-4D97-AF65-F5344CB8AC3E}">
        <p14:creationId xmlns:p14="http://schemas.microsoft.com/office/powerpoint/2010/main" val="3028699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349500"/>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349500"/>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ADC2F0C0-7887-4175-8D5C-1DC5D63DA1BA}" type="slidenum">
              <a:rPr lang="en-US" altLang="en-US"/>
              <a:pPr/>
              <a:t>‹#›</a:t>
            </a:fld>
            <a:endParaRPr lang="en-US" altLang="en-US" dirty="0"/>
          </a:p>
        </p:txBody>
      </p:sp>
    </p:spTree>
    <p:extLst>
      <p:ext uri="{BB962C8B-B14F-4D97-AF65-F5344CB8AC3E}">
        <p14:creationId xmlns:p14="http://schemas.microsoft.com/office/powerpoint/2010/main" val="1906338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E9BAFF69-5B05-4A83-9A33-487E4A1FD7A9}" type="slidenum">
              <a:rPr lang="en-US" altLang="en-US"/>
              <a:pPr/>
              <a:t>‹#›</a:t>
            </a:fld>
            <a:endParaRPr lang="en-US" altLang="en-US" dirty="0"/>
          </a:p>
        </p:txBody>
      </p:sp>
    </p:spTree>
    <p:extLst>
      <p:ext uri="{BB962C8B-B14F-4D97-AF65-F5344CB8AC3E}">
        <p14:creationId xmlns:p14="http://schemas.microsoft.com/office/powerpoint/2010/main" val="4292061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142562EE-E3DE-4C1E-B530-B2F2852404FF}" type="slidenum">
              <a:rPr lang="en-US" altLang="en-US"/>
              <a:pPr/>
              <a:t>‹#›</a:t>
            </a:fld>
            <a:endParaRPr lang="en-US" altLang="en-US" dirty="0"/>
          </a:p>
        </p:txBody>
      </p:sp>
    </p:spTree>
    <p:extLst>
      <p:ext uri="{BB962C8B-B14F-4D97-AF65-F5344CB8AC3E}">
        <p14:creationId xmlns:p14="http://schemas.microsoft.com/office/powerpoint/2010/main" val="1867506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105D5466-DE52-49D1-A38E-7B7991F25F3F}" type="slidenum">
              <a:rPr lang="en-US" altLang="en-US"/>
              <a:pPr/>
              <a:t>‹#›</a:t>
            </a:fld>
            <a:endParaRPr lang="en-US" altLang="en-US" dirty="0"/>
          </a:p>
        </p:txBody>
      </p:sp>
    </p:spTree>
    <p:extLst>
      <p:ext uri="{BB962C8B-B14F-4D97-AF65-F5344CB8AC3E}">
        <p14:creationId xmlns:p14="http://schemas.microsoft.com/office/powerpoint/2010/main" val="726368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04EAC57F-0257-4210-8D17-E5EAAAEB8F82}" type="slidenum">
              <a:rPr lang="en-US" altLang="en-US"/>
              <a:pPr/>
              <a:t>‹#›</a:t>
            </a:fld>
            <a:endParaRPr lang="en-US" altLang="en-US" dirty="0"/>
          </a:p>
        </p:txBody>
      </p:sp>
    </p:spTree>
    <p:extLst>
      <p:ext uri="{BB962C8B-B14F-4D97-AF65-F5344CB8AC3E}">
        <p14:creationId xmlns:p14="http://schemas.microsoft.com/office/powerpoint/2010/main" val="1303728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2863552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BEF74BF9-1725-4186-8B15-86DD5728F692}" type="slidenum">
              <a:rPr lang="en-US" altLang="en-US"/>
              <a:pPr/>
              <a:t>‹#›</a:t>
            </a:fld>
            <a:endParaRPr lang="en-US" altLang="en-US" dirty="0"/>
          </a:p>
        </p:txBody>
      </p:sp>
    </p:spTree>
    <p:extLst>
      <p:ext uri="{BB962C8B-B14F-4D97-AF65-F5344CB8AC3E}">
        <p14:creationId xmlns:p14="http://schemas.microsoft.com/office/powerpoint/2010/main" val="253908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78BEFF53-372F-45E9-B1BB-DFE330C82BE7}" type="slidenum">
              <a:rPr lang="en-US" altLang="en-US"/>
              <a:pPr/>
              <a:t>‹#›</a:t>
            </a:fld>
            <a:endParaRPr lang="en-US" altLang="en-US" dirty="0"/>
          </a:p>
        </p:txBody>
      </p:sp>
    </p:spTree>
    <p:extLst>
      <p:ext uri="{BB962C8B-B14F-4D97-AF65-F5344CB8AC3E}">
        <p14:creationId xmlns:p14="http://schemas.microsoft.com/office/powerpoint/2010/main" val="992994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2038"/>
            <a:ext cx="2057400" cy="5064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062038"/>
            <a:ext cx="6019800" cy="506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7C4B5AB-5B28-42C3-A9FD-D72281A75588}" type="slidenum">
              <a:rPr lang="en-US" altLang="en-US"/>
              <a:pPr/>
              <a:t>‹#›</a:t>
            </a:fld>
            <a:endParaRPr lang="en-US" altLang="en-US" dirty="0"/>
          </a:p>
        </p:txBody>
      </p:sp>
    </p:spTree>
    <p:extLst>
      <p:ext uri="{BB962C8B-B14F-4D97-AF65-F5344CB8AC3E}">
        <p14:creationId xmlns:p14="http://schemas.microsoft.com/office/powerpoint/2010/main" val="528283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42" name="Picture 2" descr="isissmall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Grp="1" noChangeArrowheads="1"/>
          </p:cNvSpPr>
          <p:nvPr>
            <p:ph type="ctrTitle"/>
          </p:nvPr>
        </p:nvSpPr>
        <p:spPr>
          <a:xfrm>
            <a:off x="685800" y="1484313"/>
            <a:ext cx="7772400" cy="1470025"/>
          </a:xfrm>
        </p:spPr>
        <p:txBody>
          <a:bodyPr/>
          <a:lstStyle>
            <a:lvl1pPr>
              <a:defRPr/>
            </a:lvl1pPr>
          </a:lstStyle>
          <a:p>
            <a:pPr lvl="0"/>
            <a:r>
              <a:rPr lang="en-US" altLang="en-US" noProof="0" smtClean="0"/>
              <a:t>Click to edit Master title style</a:t>
            </a:r>
          </a:p>
        </p:txBody>
      </p:sp>
      <p:sp>
        <p:nvSpPr>
          <p:cNvPr id="10244" name="Rectangle 4"/>
          <p:cNvSpPr>
            <a:spLocks noGrp="1" noChangeArrowheads="1"/>
          </p:cNvSpPr>
          <p:nvPr>
            <p:ph type="subTitle" idx="1"/>
          </p:nvPr>
        </p:nvSpPr>
        <p:spPr>
          <a:xfrm>
            <a:off x="1371600" y="32131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10245" name="Rectangle 5"/>
          <p:cNvSpPr>
            <a:spLocks noGrp="1" noChangeArrowheads="1"/>
          </p:cNvSpPr>
          <p:nvPr>
            <p:ph type="dt" sz="half" idx="2"/>
          </p:nvPr>
        </p:nvSpPr>
        <p:spPr/>
        <p:txBody>
          <a:bodyPr/>
          <a:lstStyle>
            <a:lvl1pPr>
              <a:defRPr/>
            </a:lvl1pPr>
          </a:lstStyle>
          <a:p>
            <a:endParaRPr lang="en-US" altLang="en-US" dirty="0"/>
          </a:p>
        </p:txBody>
      </p:sp>
      <p:sp>
        <p:nvSpPr>
          <p:cNvPr id="10246" name="Rectangle 6"/>
          <p:cNvSpPr>
            <a:spLocks noGrp="1" noChangeArrowheads="1"/>
          </p:cNvSpPr>
          <p:nvPr>
            <p:ph type="ftr" sz="quarter" idx="3"/>
          </p:nvPr>
        </p:nvSpPr>
        <p:spPr/>
        <p:txBody>
          <a:bodyPr/>
          <a:lstStyle>
            <a:lvl1pPr>
              <a:defRPr/>
            </a:lvl1pPr>
          </a:lstStyle>
          <a:p>
            <a:endParaRPr lang="en-US" altLang="en-US" dirty="0"/>
          </a:p>
        </p:txBody>
      </p:sp>
      <p:sp>
        <p:nvSpPr>
          <p:cNvPr id="10247" name="Rectangle 7"/>
          <p:cNvSpPr>
            <a:spLocks noGrp="1" noChangeArrowheads="1"/>
          </p:cNvSpPr>
          <p:nvPr>
            <p:ph type="sldNum" sz="quarter" idx="4"/>
          </p:nvPr>
        </p:nvSpPr>
        <p:spPr/>
        <p:txBody>
          <a:bodyPr/>
          <a:lstStyle>
            <a:lvl1pPr>
              <a:defRPr/>
            </a:lvl1pPr>
          </a:lstStyle>
          <a:p>
            <a:fld id="{E27B8E72-F426-4165-AAD9-46DC351A9D42}" type="slidenum">
              <a:rPr lang="en-US" altLang="en-US"/>
              <a:pPr/>
              <a:t>‹#›</a:t>
            </a:fld>
            <a:endParaRPr lang="en-US"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9FAB922D-DE82-4014-B838-EA6D2B1E7700}" type="slidenum">
              <a:rPr lang="en-US" altLang="en-US"/>
              <a:pPr/>
              <a:t>‹#›</a:t>
            </a:fld>
            <a:endParaRPr lang="en-US" altLang="en-US" dirty="0"/>
          </a:p>
        </p:txBody>
      </p:sp>
    </p:spTree>
    <p:extLst>
      <p:ext uri="{BB962C8B-B14F-4D97-AF65-F5344CB8AC3E}">
        <p14:creationId xmlns:p14="http://schemas.microsoft.com/office/powerpoint/2010/main" val="2179849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9A01BEF7-BEEA-4018-A8BF-0F47CD4E5596}" type="slidenum">
              <a:rPr lang="en-US" altLang="en-US"/>
              <a:pPr/>
              <a:t>‹#›</a:t>
            </a:fld>
            <a:endParaRPr lang="en-US" altLang="en-US" dirty="0"/>
          </a:p>
        </p:txBody>
      </p:sp>
    </p:spTree>
    <p:extLst>
      <p:ext uri="{BB962C8B-B14F-4D97-AF65-F5344CB8AC3E}">
        <p14:creationId xmlns:p14="http://schemas.microsoft.com/office/powerpoint/2010/main" val="24032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276475"/>
            <a:ext cx="4038600" cy="3849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F48120A2-BD16-4A00-9CF2-BCAF563D05BB}" type="slidenum">
              <a:rPr lang="en-US" altLang="en-US"/>
              <a:pPr/>
              <a:t>‹#›</a:t>
            </a:fld>
            <a:endParaRPr lang="en-US" altLang="en-US" dirty="0"/>
          </a:p>
        </p:txBody>
      </p:sp>
    </p:spTree>
    <p:extLst>
      <p:ext uri="{BB962C8B-B14F-4D97-AF65-F5344CB8AC3E}">
        <p14:creationId xmlns:p14="http://schemas.microsoft.com/office/powerpoint/2010/main" val="714262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743C009C-A158-4991-98FE-EDCF8CFC1494}" type="slidenum">
              <a:rPr lang="en-US" altLang="en-US"/>
              <a:pPr/>
              <a:t>‹#›</a:t>
            </a:fld>
            <a:endParaRPr lang="en-US" altLang="en-US" dirty="0"/>
          </a:p>
        </p:txBody>
      </p:sp>
    </p:spTree>
    <p:extLst>
      <p:ext uri="{BB962C8B-B14F-4D97-AF65-F5344CB8AC3E}">
        <p14:creationId xmlns:p14="http://schemas.microsoft.com/office/powerpoint/2010/main" val="917927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C944F7DC-D1B7-45C0-9D4E-F088D3119326}" type="slidenum">
              <a:rPr lang="en-US" altLang="en-US"/>
              <a:pPr/>
              <a:t>‹#›</a:t>
            </a:fld>
            <a:endParaRPr lang="en-US" altLang="en-US" dirty="0"/>
          </a:p>
        </p:txBody>
      </p:sp>
    </p:spTree>
    <p:extLst>
      <p:ext uri="{BB962C8B-B14F-4D97-AF65-F5344CB8AC3E}">
        <p14:creationId xmlns:p14="http://schemas.microsoft.com/office/powerpoint/2010/main" val="369692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5C7A046A-7162-4613-9452-5C780BFF8DB1}" type="slidenum">
              <a:rPr lang="en-US" altLang="en-US"/>
              <a:pPr/>
              <a:t>‹#›</a:t>
            </a:fld>
            <a:endParaRPr lang="en-US" altLang="en-US" dirty="0"/>
          </a:p>
        </p:txBody>
      </p:sp>
    </p:spTree>
    <p:extLst>
      <p:ext uri="{BB962C8B-B14F-4D97-AF65-F5344CB8AC3E}">
        <p14:creationId xmlns:p14="http://schemas.microsoft.com/office/powerpoint/2010/main" val="334166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167898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8E8957EC-3F0D-477F-BA44-1DA0E385432A}" type="slidenum">
              <a:rPr lang="en-US" altLang="en-US"/>
              <a:pPr/>
              <a:t>‹#›</a:t>
            </a:fld>
            <a:endParaRPr lang="en-US" altLang="en-US" dirty="0"/>
          </a:p>
        </p:txBody>
      </p:sp>
    </p:spTree>
    <p:extLst>
      <p:ext uri="{BB962C8B-B14F-4D97-AF65-F5344CB8AC3E}">
        <p14:creationId xmlns:p14="http://schemas.microsoft.com/office/powerpoint/2010/main" val="282321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15E89978-22E5-4EA1-8484-BCECFC244100}" type="slidenum">
              <a:rPr lang="en-US" altLang="en-US"/>
              <a:pPr/>
              <a:t>‹#›</a:t>
            </a:fld>
            <a:endParaRPr lang="en-US" altLang="en-US" dirty="0"/>
          </a:p>
        </p:txBody>
      </p:sp>
    </p:spTree>
    <p:extLst>
      <p:ext uri="{BB962C8B-B14F-4D97-AF65-F5344CB8AC3E}">
        <p14:creationId xmlns:p14="http://schemas.microsoft.com/office/powerpoint/2010/main" val="2779075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C7553935-1402-42D9-8F3F-9B1F26B51597}" type="slidenum">
              <a:rPr lang="en-US" altLang="en-US"/>
              <a:pPr/>
              <a:t>‹#›</a:t>
            </a:fld>
            <a:endParaRPr lang="en-US" altLang="en-US" dirty="0"/>
          </a:p>
        </p:txBody>
      </p:sp>
    </p:spTree>
    <p:extLst>
      <p:ext uri="{BB962C8B-B14F-4D97-AF65-F5344CB8AC3E}">
        <p14:creationId xmlns:p14="http://schemas.microsoft.com/office/powerpoint/2010/main" val="2643889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8050"/>
            <a:ext cx="2057400" cy="52181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908050"/>
            <a:ext cx="6019800" cy="5218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B2391118-0DC3-43F7-8AB5-85E36AD3AD0D}" type="slidenum">
              <a:rPr lang="en-US" altLang="en-US"/>
              <a:pPr/>
              <a:t>‹#›</a:t>
            </a:fld>
            <a:endParaRPr lang="en-US" altLang="en-US" dirty="0"/>
          </a:p>
        </p:txBody>
      </p:sp>
    </p:spTree>
    <p:extLst>
      <p:ext uri="{BB962C8B-B14F-4D97-AF65-F5344CB8AC3E}">
        <p14:creationId xmlns:p14="http://schemas.microsoft.com/office/powerpoint/2010/main" val="1671743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290" name="Picture 2" descr="isislargebott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Grp="1" noChangeArrowheads="1"/>
          </p:cNvSpPr>
          <p:nvPr>
            <p:ph type="ctrTitle"/>
          </p:nvPr>
        </p:nvSpPr>
        <p:spPr>
          <a:xfrm>
            <a:off x="685800" y="1484313"/>
            <a:ext cx="7772400" cy="1470025"/>
          </a:xfrm>
        </p:spPr>
        <p:txBody>
          <a:bodyPr/>
          <a:lstStyle>
            <a:lvl1pPr>
              <a:defRPr/>
            </a:lvl1pPr>
          </a:lstStyle>
          <a:p>
            <a:pPr lvl="0"/>
            <a:r>
              <a:rPr lang="en-US" altLang="en-US" noProof="0" smtClean="0"/>
              <a:t>Click to edit Master title style</a:t>
            </a:r>
          </a:p>
        </p:txBody>
      </p:sp>
      <p:sp>
        <p:nvSpPr>
          <p:cNvPr id="12292" name="Rectangle 4"/>
          <p:cNvSpPr>
            <a:spLocks noGrp="1" noChangeArrowheads="1"/>
          </p:cNvSpPr>
          <p:nvPr>
            <p:ph type="subTitle" idx="1"/>
          </p:nvPr>
        </p:nvSpPr>
        <p:spPr>
          <a:xfrm>
            <a:off x="1371600" y="32131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12293" name="Rectangle 5"/>
          <p:cNvSpPr>
            <a:spLocks noGrp="1" noChangeArrowheads="1"/>
          </p:cNvSpPr>
          <p:nvPr>
            <p:ph type="dt" sz="half" idx="2"/>
          </p:nvPr>
        </p:nvSpPr>
        <p:spPr/>
        <p:txBody>
          <a:bodyPr/>
          <a:lstStyle>
            <a:lvl1pPr>
              <a:defRPr/>
            </a:lvl1pPr>
          </a:lstStyle>
          <a:p>
            <a:endParaRPr lang="en-US"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3283793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933188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3773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1793534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1224153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2236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20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3034953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3778618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3289167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918800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4222583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99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099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dirty="0"/>
          </a:p>
        </p:txBody>
      </p:sp>
    </p:spTree>
    <p:extLst>
      <p:ext uri="{BB962C8B-B14F-4D97-AF65-F5344CB8AC3E}">
        <p14:creationId xmlns:p14="http://schemas.microsoft.com/office/powerpoint/2010/main" val="428191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32746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355651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77024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258503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9B90456-000C-4420-B486-B2CE025DFED4}" type="datetimeFigureOut">
              <a:rPr lang="en-GB" smtClean="0"/>
              <a:t>11/09/16</a:t>
            </a:fld>
            <a:endParaRPr lang="en-GB" dirty="0"/>
          </a:p>
        </p:txBody>
      </p:sp>
    </p:spTree>
    <p:extLst>
      <p:ext uri="{BB962C8B-B14F-4D97-AF65-F5344CB8AC3E}">
        <p14:creationId xmlns:p14="http://schemas.microsoft.com/office/powerpoint/2010/main" val="20808521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4.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descr="isissmallbott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5124" name="Rectangle 4"/>
          <p:cNvSpPr>
            <a:spLocks noGrp="1" noChangeArrowheads="1"/>
          </p:cNvSpPr>
          <p:nvPr>
            <p:ph type="body" idx="1"/>
          </p:nvPr>
        </p:nvSpPr>
        <p:spPr bwMode="auto">
          <a:xfrm>
            <a:off x="457200" y="1600200"/>
            <a:ext cx="8229600"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5125"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39B90456-000C-4420-B486-B2CE025DFED4}" type="datetimeFigureOut">
              <a:rPr lang="en-GB" smtClean="0"/>
              <a:t>11/09/16</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0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Lucida Sans" pitchFamily="34" charset="0"/>
        </a:defRPr>
      </a:lvl2pPr>
      <a:lvl3pPr algn="ctr" rtl="0" eaLnBrk="1" fontAlgn="base" hangingPunct="1">
        <a:spcBef>
          <a:spcPct val="0"/>
        </a:spcBef>
        <a:spcAft>
          <a:spcPct val="0"/>
        </a:spcAft>
        <a:defRPr sz="4400">
          <a:solidFill>
            <a:schemeClr val="tx2"/>
          </a:solidFill>
          <a:latin typeface="Lucida Sans" pitchFamily="34" charset="0"/>
        </a:defRPr>
      </a:lvl3pPr>
      <a:lvl4pPr algn="ctr" rtl="0" eaLnBrk="1" fontAlgn="base" hangingPunct="1">
        <a:spcBef>
          <a:spcPct val="0"/>
        </a:spcBef>
        <a:spcAft>
          <a:spcPct val="0"/>
        </a:spcAft>
        <a:defRPr sz="4400">
          <a:solidFill>
            <a:schemeClr val="tx2"/>
          </a:solidFill>
          <a:latin typeface="Lucida Sans" pitchFamily="34" charset="0"/>
        </a:defRPr>
      </a:lvl4pPr>
      <a:lvl5pPr algn="ctr" rtl="0" eaLnBrk="1" fontAlgn="base" hangingPunct="1">
        <a:spcBef>
          <a:spcPct val="0"/>
        </a:spcBef>
        <a:spcAft>
          <a:spcPct val="0"/>
        </a:spcAft>
        <a:defRPr sz="4400">
          <a:solidFill>
            <a:schemeClr val="tx2"/>
          </a:solidFill>
          <a:latin typeface="Lucida Sans" pitchFamily="34" charset="0"/>
        </a:defRPr>
      </a:lvl5pPr>
      <a:lvl6pPr marL="457200" algn="ctr" rtl="0" eaLnBrk="1" fontAlgn="base" hangingPunct="1">
        <a:spcBef>
          <a:spcPct val="0"/>
        </a:spcBef>
        <a:spcAft>
          <a:spcPct val="0"/>
        </a:spcAft>
        <a:defRPr sz="4400">
          <a:solidFill>
            <a:schemeClr val="tx2"/>
          </a:solidFill>
          <a:latin typeface="Lucida Sans" pitchFamily="34" charset="0"/>
        </a:defRPr>
      </a:lvl6pPr>
      <a:lvl7pPr marL="914400" algn="ctr" rtl="0" eaLnBrk="1" fontAlgn="base" hangingPunct="1">
        <a:spcBef>
          <a:spcPct val="0"/>
        </a:spcBef>
        <a:spcAft>
          <a:spcPct val="0"/>
        </a:spcAft>
        <a:defRPr sz="4400">
          <a:solidFill>
            <a:schemeClr val="tx2"/>
          </a:solidFill>
          <a:latin typeface="Lucida Sans" pitchFamily="34" charset="0"/>
        </a:defRPr>
      </a:lvl7pPr>
      <a:lvl8pPr marL="1371600" algn="ctr" rtl="0" eaLnBrk="1" fontAlgn="base" hangingPunct="1">
        <a:spcBef>
          <a:spcPct val="0"/>
        </a:spcBef>
        <a:spcAft>
          <a:spcPct val="0"/>
        </a:spcAft>
        <a:defRPr sz="4400">
          <a:solidFill>
            <a:schemeClr val="tx2"/>
          </a:solidFill>
          <a:latin typeface="Lucida Sans" pitchFamily="34" charset="0"/>
        </a:defRPr>
      </a:lvl8pPr>
      <a:lvl9pPr marL="1828800" algn="ctr" rtl="0" eaLnBrk="1" fontAlgn="base" hangingPunct="1">
        <a:spcBef>
          <a:spcPct val="0"/>
        </a:spcBef>
        <a:spcAft>
          <a:spcPct val="0"/>
        </a:spcAft>
        <a:defRPr sz="4400">
          <a:solidFill>
            <a:schemeClr val="tx2"/>
          </a:solidFill>
          <a:latin typeface="Lucida Sans"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isislarget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extLst>
            <a:ext uri="{909E8E84-426E-40dd-AFC4-6F175D3DCCD1}">
              <a14:hiddenFill xmlns:a14="http://schemas.microsoft.com/office/drawing/2010/main">
                <a:solidFill>
                  <a:srgbClr val="FFFFFF"/>
                </a:solidFill>
              </a14:hiddenFill>
            </a:ext>
          </a:extLst>
        </p:spPr>
      </p:pic>
      <p:sp>
        <p:nvSpPr>
          <p:cNvPr id="7171" name="Rectangle 3"/>
          <p:cNvSpPr>
            <a:spLocks noGrp="1" noChangeArrowheads="1"/>
          </p:cNvSpPr>
          <p:nvPr>
            <p:ph type="title"/>
          </p:nvPr>
        </p:nvSpPr>
        <p:spPr bwMode="auto">
          <a:xfrm>
            <a:off x="2411413" y="1062038"/>
            <a:ext cx="62753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Rectangle 4"/>
          <p:cNvSpPr>
            <a:spLocks noGrp="1" noChangeArrowheads="1"/>
          </p:cNvSpPr>
          <p:nvPr>
            <p:ph type="body" idx="1"/>
          </p:nvPr>
        </p:nvSpPr>
        <p:spPr bwMode="auto">
          <a:xfrm>
            <a:off x="457200" y="2349500"/>
            <a:ext cx="8229600"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dirty="0"/>
          </a:p>
        </p:txBody>
      </p:sp>
      <p:sp>
        <p:nvSpPr>
          <p:cNvPr id="717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dirty="0"/>
          </a:p>
        </p:txBody>
      </p:sp>
      <p:sp>
        <p:nvSpPr>
          <p:cNvPr id="717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13A7A93-A064-4DAA-8600-6150202A904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Lucida Sans" pitchFamily="34" charset="0"/>
        </a:defRPr>
      </a:lvl2pPr>
      <a:lvl3pPr algn="ctr" rtl="0" eaLnBrk="1" fontAlgn="base" hangingPunct="1">
        <a:spcBef>
          <a:spcPct val="0"/>
        </a:spcBef>
        <a:spcAft>
          <a:spcPct val="0"/>
        </a:spcAft>
        <a:defRPr sz="4400">
          <a:solidFill>
            <a:schemeClr val="tx2"/>
          </a:solidFill>
          <a:latin typeface="Lucida Sans" pitchFamily="34" charset="0"/>
        </a:defRPr>
      </a:lvl3pPr>
      <a:lvl4pPr algn="ctr" rtl="0" eaLnBrk="1" fontAlgn="base" hangingPunct="1">
        <a:spcBef>
          <a:spcPct val="0"/>
        </a:spcBef>
        <a:spcAft>
          <a:spcPct val="0"/>
        </a:spcAft>
        <a:defRPr sz="4400">
          <a:solidFill>
            <a:schemeClr val="tx2"/>
          </a:solidFill>
          <a:latin typeface="Lucida Sans" pitchFamily="34" charset="0"/>
        </a:defRPr>
      </a:lvl4pPr>
      <a:lvl5pPr algn="ctr" rtl="0" eaLnBrk="1" fontAlgn="base" hangingPunct="1">
        <a:spcBef>
          <a:spcPct val="0"/>
        </a:spcBef>
        <a:spcAft>
          <a:spcPct val="0"/>
        </a:spcAft>
        <a:defRPr sz="4400">
          <a:solidFill>
            <a:schemeClr val="tx2"/>
          </a:solidFill>
          <a:latin typeface="Lucida Sans" pitchFamily="34" charset="0"/>
        </a:defRPr>
      </a:lvl5pPr>
      <a:lvl6pPr marL="457200" algn="ctr" rtl="0" eaLnBrk="1" fontAlgn="base" hangingPunct="1">
        <a:spcBef>
          <a:spcPct val="0"/>
        </a:spcBef>
        <a:spcAft>
          <a:spcPct val="0"/>
        </a:spcAft>
        <a:defRPr sz="4400">
          <a:solidFill>
            <a:schemeClr val="tx2"/>
          </a:solidFill>
          <a:latin typeface="Lucida Sans" pitchFamily="34" charset="0"/>
        </a:defRPr>
      </a:lvl6pPr>
      <a:lvl7pPr marL="914400" algn="ctr" rtl="0" eaLnBrk="1" fontAlgn="base" hangingPunct="1">
        <a:spcBef>
          <a:spcPct val="0"/>
        </a:spcBef>
        <a:spcAft>
          <a:spcPct val="0"/>
        </a:spcAft>
        <a:defRPr sz="4400">
          <a:solidFill>
            <a:schemeClr val="tx2"/>
          </a:solidFill>
          <a:latin typeface="Lucida Sans" pitchFamily="34" charset="0"/>
        </a:defRPr>
      </a:lvl7pPr>
      <a:lvl8pPr marL="1371600" algn="ctr" rtl="0" eaLnBrk="1" fontAlgn="base" hangingPunct="1">
        <a:spcBef>
          <a:spcPct val="0"/>
        </a:spcBef>
        <a:spcAft>
          <a:spcPct val="0"/>
        </a:spcAft>
        <a:defRPr sz="4400">
          <a:solidFill>
            <a:schemeClr val="tx2"/>
          </a:solidFill>
          <a:latin typeface="Lucida Sans" pitchFamily="34" charset="0"/>
        </a:defRPr>
      </a:lvl8pPr>
      <a:lvl9pPr marL="1828800" algn="ctr" rtl="0" eaLnBrk="1" fontAlgn="base" hangingPunct="1">
        <a:spcBef>
          <a:spcPct val="0"/>
        </a:spcBef>
        <a:spcAft>
          <a:spcPct val="0"/>
        </a:spcAft>
        <a:defRPr sz="4400">
          <a:solidFill>
            <a:schemeClr val="tx2"/>
          </a:solidFill>
          <a:latin typeface="Lucida San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isissmallt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841500"/>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type="title"/>
          </p:nvPr>
        </p:nvSpPr>
        <p:spPr bwMode="auto">
          <a:xfrm>
            <a:off x="2411413" y="908050"/>
            <a:ext cx="6275387"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0" name="Rectangle 4"/>
          <p:cNvSpPr>
            <a:spLocks noGrp="1" noChangeArrowheads="1"/>
          </p:cNvSpPr>
          <p:nvPr>
            <p:ph type="body" idx="1"/>
          </p:nvPr>
        </p:nvSpPr>
        <p:spPr bwMode="auto">
          <a:xfrm>
            <a:off x="457200" y="2276475"/>
            <a:ext cx="8229600"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dirty="0"/>
          </a:p>
        </p:txBody>
      </p:sp>
      <p:sp>
        <p:nvSpPr>
          <p:cNvPr id="922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dirty="0"/>
          </a:p>
        </p:txBody>
      </p:sp>
      <p:sp>
        <p:nvSpPr>
          <p:cNvPr id="922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613F8859-8224-4EF8-8386-90FA66DA18A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Lucida Sans" pitchFamily="34" charset="0"/>
        </a:defRPr>
      </a:lvl2pPr>
      <a:lvl3pPr algn="ctr" rtl="0" eaLnBrk="1" fontAlgn="base" hangingPunct="1">
        <a:spcBef>
          <a:spcPct val="0"/>
        </a:spcBef>
        <a:spcAft>
          <a:spcPct val="0"/>
        </a:spcAft>
        <a:defRPr sz="4400">
          <a:solidFill>
            <a:schemeClr val="tx2"/>
          </a:solidFill>
          <a:latin typeface="Lucida Sans" pitchFamily="34" charset="0"/>
        </a:defRPr>
      </a:lvl3pPr>
      <a:lvl4pPr algn="ctr" rtl="0" eaLnBrk="1" fontAlgn="base" hangingPunct="1">
        <a:spcBef>
          <a:spcPct val="0"/>
        </a:spcBef>
        <a:spcAft>
          <a:spcPct val="0"/>
        </a:spcAft>
        <a:defRPr sz="4400">
          <a:solidFill>
            <a:schemeClr val="tx2"/>
          </a:solidFill>
          <a:latin typeface="Lucida Sans" pitchFamily="34" charset="0"/>
        </a:defRPr>
      </a:lvl4pPr>
      <a:lvl5pPr algn="ctr" rtl="0" eaLnBrk="1" fontAlgn="base" hangingPunct="1">
        <a:spcBef>
          <a:spcPct val="0"/>
        </a:spcBef>
        <a:spcAft>
          <a:spcPct val="0"/>
        </a:spcAft>
        <a:defRPr sz="4400">
          <a:solidFill>
            <a:schemeClr val="tx2"/>
          </a:solidFill>
          <a:latin typeface="Lucida Sans" pitchFamily="34" charset="0"/>
        </a:defRPr>
      </a:lvl5pPr>
      <a:lvl6pPr marL="457200" algn="ctr" rtl="0" eaLnBrk="1" fontAlgn="base" hangingPunct="1">
        <a:spcBef>
          <a:spcPct val="0"/>
        </a:spcBef>
        <a:spcAft>
          <a:spcPct val="0"/>
        </a:spcAft>
        <a:defRPr sz="4400">
          <a:solidFill>
            <a:schemeClr val="tx2"/>
          </a:solidFill>
          <a:latin typeface="Lucida Sans" pitchFamily="34" charset="0"/>
        </a:defRPr>
      </a:lvl6pPr>
      <a:lvl7pPr marL="914400" algn="ctr" rtl="0" eaLnBrk="1" fontAlgn="base" hangingPunct="1">
        <a:spcBef>
          <a:spcPct val="0"/>
        </a:spcBef>
        <a:spcAft>
          <a:spcPct val="0"/>
        </a:spcAft>
        <a:defRPr sz="4400">
          <a:solidFill>
            <a:schemeClr val="tx2"/>
          </a:solidFill>
          <a:latin typeface="Lucida Sans" pitchFamily="34" charset="0"/>
        </a:defRPr>
      </a:lvl7pPr>
      <a:lvl8pPr marL="1371600" algn="ctr" rtl="0" eaLnBrk="1" fontAlgn="base" hangingPunct="1">
        <a:spcBef>
          <a:spcPct val="0"/>
        </a:spcBef>
        <a:spcAft>
          <a:spcPct val="0"/>
        </a:spcAft>
        <a:defRPr sz="4400">
          <a:solidFill>
            <a:schemeClr val="tx2"/>
          </a:solidFill>
          <a:latin typeface="Lucida Sans" pitchFamily="34" charset="0"/>
        </a:defRPr>
      </a:lvl8pPr>
      <a:lvl9pPr marL="1828800" algn="ctr" rtl="0" eaLnBrk="1" fontAlgn="base" hangingPunct="1">
        <a:spcBef>
          <a:spcPct val="0"/>
        </a:spcBef>
        <a:spcAft>
          <a:spcPct val="0"/>
        </a:spcAft>
        <a:defRPr sz="4400">
          <a:solidFill>
            <a:schemeClr val="tx2"/>
          </a:solidFill>
          <a:latin typeface="Lucida San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isislargebotto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360988"/>
            <a:ext cx="9144000" cy="1497012"/>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8" name="Rectangle 4"/>
          <p:cNvSpPr>
            <a:spLocks noGrp="1" noChangeArrowheads="1"/>
          </p:cNvSpPr>
          <p:nvPr>
            <p:ph type="body" idx="1"/>
          </p:nvPr>
        </p:nvSpPr>
        <p:spPr bwMode="auto">
          <a:xfrm>
            <a:off x="457200" y="1600200"/>
            <a:ext cx="8229600" cy="377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lt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png"/><Relationship Id="rId9"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png"/><Relationship Id="rId8" Type="http://schemas.openxmlformats.org/officeDocument/2006/relationships/image" Target="../media/image20.tiff"/><Relationship Id="rId9" Type="http://schemas.openxmlformats.org/officeDocument/2006/relationships/image" Target="../media/image21.png"/><Relationship Id="rId10"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“Life After Tollgate 2”</a:t>
            </a:r>
            <a:br>
              <a:rPr lang="en-GB" dirty="0" smtClean="0"/>
            </a:br>
            <a:r>
              <a:rPr lang="en-GB" dirty="0" smtClean="0"/>
              <a:t>LoKI Project Update</a:t>
            </a:r>
            <a:endParaRPr lang="en-GB" dirty="0"/>
          </a:p>
        </p:txBody>
      </p:sp>
      <p:sp>
        <p:nvSpPr>
          <p:cNvPr id="3" name="Subtitle 2"/>
          <p:cNvSpPr>
            <a:spLocks noGrp="1"/>
          </p:cNvSpPr>
          <p:nvPr>
            <p:ph type="subTitle" idx="1"/>
          </p:nvPr>
        </p:nvSpPr>
        <p:spPr/>
        <p:txBody>
          <a:bodyPr/>
          <a:lstStyle/>
          <a:p>
            <a:r>
              <a:rPr lang="en-GB" dirty="0" smtClean="0"/>
              <a:t>Andrew Jackson</a:t>
            </a:r>
          </a:p>
          <a:p>
            <a:r>
              <a:rPr lang="en-GB" sz="2000" dirty="0" smtClean="0"/>
              <a:t>LoKI Lead </a:t>
            </a:r>
            <a:r>
              <a:rPr lang="en-GB" sz="2000" dirty="0" smtClean="0"/>
              <a:t>Scientist</a:t>
            </a:r>
          </a:p>
        </p:txBody>
      </p:sp>
    </p:spTree>
    <p:extLst>
      <p:ext uri="{BB962C8B-B14F-4D97-AF65-F5344CB8AC3E}">
        <p14:creationId xmlns:p14="http://schemas.microsoft.com/office/powerpoint/2010/main" val="12418295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28"/>
            <a:ext cx="8229600" cy="1143000"/>
          </a:xfrm>
        </p:spPr>
        <p:txBody>
          <a:bodyPr/>
          <a:lstStyle/>
          <a:p>
            <a:r>
              <a:rPr lang="en-US" dirty="0" smtClean="0"/>
              <a:t>Scope</a:t>
            </a:r>
            <a:endParaRPr lang="en-US" dirty="0"/>
          </a:p>
        </p:txBody>
      </p:sp>
      <p:sp>
        <p:nvSpPr>
          <p:cNvPr id="4" name="TextBox 3"/>
          <p:cNvSpPr txBox="1"/>
          <p:nvPr/>
        </p:nvSpPr>
        <p:spPr>
          <a:xfrm>
            <a:off x="169818" y="800011"/>
            <a:ext cx="8786659" cy="5170614"/>
          </a:xfrm>
          <a:prstGeom prst="rect">
            <a:avLst/>
          </a:prstGeom>
          <a:noFill/>
        </p:spPr>
        <p:txBody>
          <a:bodyPr wrap="square" lIns="91407" tIns="45704" rIns="91407" bIns="45704" rtlCol="0">
            <a:spAutoFit/>
          </a:bodyPr>
          <a:lstStyle/>
          <a:p>
            <a:pPr marL="285647" indent="-285647">
              <a:buFont typeface="Arial"/>
              <a:buChar char="•"/>
            </a:pPr>
            <a:r>
              <a:rPr lang="en-US" sz="1600" dirty="0" smtClean="0">
                <a:solidFill>
                  <a:srgbClr val="0000FF"/>
                </a:solidFill>
              </a:rPr>
              <a:t>ESS – Hall 2 – North Sector – Port 7 – Cold Moderator</a:t>
            </a:r>
          </a:p>
          <a:p>
            <a:pPr marL="285647" indent="-285647">
              <a:buFont typeface="Arial"/>
              <a:buChar char="•"/>
            </a:pPr>
            <a:r>
              <a:rPr lang="en-US" sz="1600" dirty="0" smtClean="0"/>
              <a:t>14 </a:t>
            </a:r>
            <a:r>
              <a:rPr lang="en-US" sz="1600" dirty="0"/>
              <a:t>Hz or 7 Hz </a:t>
            </a:r>
            <a:r>
              <a:rPr lang="en-US" sz="1600" dirty="0" smtClean="0"/>
              <a:t>operation at up </a:t>
            </a:r>
            <a:r>
              <a:rPr lang="en-US" sz="1600" dirty="0"/>
              <a:t>to 20 Å </a:t>
            </a:r>
            <a:r>
              <a:rPr lang="en-US" sz="1600" dirty="0" smtClean="0"/>
              <a:t>bandwidth</a:t>
            </a:r>
          </a:p>
          <a:p>
            <a:pPr marL="285647" indent="-285647">
              <a:buFont typeface="Arial"/>
              <a:buChar char="•"/>
            </a:pPr>
            <a:r>
              <a:rPr lang="en-US" sz="1600" dirty="0" smtClean="0"/>
              <a:t>Wavelength </a:t>
            </a:r>
            <a:r>
              <a:rPr lang="en-US" sz="1600" dirty="0" smtClean="0"/>
              <a:t>selection </a:t>
            </a:r>
            <a:r>
              <a:rPr lang="en-US" sz="1600" dirty="0"/>
              <a:t>c</a:t>
            </a:r>
            <a:r>
              <a:rPr lang="en-US" sz="1600" dirty="0" smtClean="0"/>
              <a:t>hopper (double disk) in bunker at 6.5 m</a:t>
            </a:r>
          </a:p>
          <a:p>
            <a:pPr marL="285647" indent="-285647">
              <a:buFont typeface="Arial"/>
              <a:buChar char="•"/>
            </a:pPr>
            <a:r>
              <a:rPr lang="en-US" sz="1600" dirty="0" smtClean="0">
                <a:solidFill>
                  <a:srgbClr val="0000FF"/>
                </a:solidFill>
              </a:rPr>
              <a:t>Double </a:t>
            </a:r>
            <a:r>
              <a:rPr lang="en-US" sz="1600" dirty="0">
                <a:solidFill>
                  <a:srgbClr val="0000FF"/>
                </a:solidFill>
              </a:rPr>
              <a:t>b</a:t>
            </a:r>
            <a:r>
              <a:rPr lang="en-US" sz="1600" dirty="0" smtClean="0">
                <a:solidFill>
                  <a:srgbClr val="0000FF"/>
                </a:solidFill>
              </a:rPr>
              <a:t>end </a:t>
            </a:r>
            <a:r>
              <a:rPr lang="en-US" sz="1600" dirty="0">
                <a:solidFill>
                  <a:srgbClr val="0000FF"/>
                </a:solidFill>
              </a:rPr>
              <a:t>(vertical) to get out of line of sight</a:t>
            </a:r>
          </a:p>
          <a:p>
            <a:pPr marL="742847" lvl="1" indent="-285647">
              <a:buFont typeface="Arial"/>
              <a:buChar char="•"/>
            </a:pPr>
            <a:r>
              <a:rPr lang="en-US" sz="1600" dirty="0">
                <a:solidFill>
                  <a:srgbClr val="0000FF"/>
                </a:solidFill>
              </a:rPr>
              <a:t>Bender 1 in Bunker</a:t>
            </a:r>
          </a:p>
          <a:p>
            <a:pPr marL="742847" lvl="1" indent="-285647">
              <a:buFont typeface="Arial"/>
              <a:buChar char="•"/>
            </a:pPr>
            <a:r>
              <a:rPr lang="en-US" sz="1600" dirty="0">
                <a:solidFill>
                  <a:srgbClr val="0000FF"/>
                </a:solidFill>
              </a:rPr>
              <a:t>Bender 2 in Shield Wall</a:t>
            </a:r>
          </a:p>
          <a:p>
            <a:pPr marL="285647" indent="-285647">
              <a:buFont typeface="Arial"/>
              <a:buChar char="•"/>
            </a:pPr>
            <a:r>
              <a:rPr lang="en-US" sz="1600" dirty="0" smtClean="0">
                <a:solidFill>
                  <a:srgbClr val="0000FF"/>
                </a:solidFill>
              </a:rPr>
              <a:t>Frame overlap chopper </a:t>
            </a:r>
            <a:r>
              <a:rPr lang="en-US" sz="1600" dirty="0" smtClean="0">
                <a:solidFill>
                  <a:srgbClr val="0000FF"/>
                </a:solidFill>
              </a:rPr>
              <a:t>(double disk) just </a:t>
            </a:r>
            <a:r>
              <a:rPr lang="en-US" sz="1600" dirty="0" smtClean="0">
                <a:solidFill>
                  <a:srgbClr val="0000FF"/>
                </a:solidFill>
              </a:rPr>
              <a:t>outside shield </a:t>
            </a:r>
            <a:r>
              <a:rPr lang="en-US" sz="1600" dirty="0" smtClean="0">
                <a:solidFill>
                  <a:srgbClr val="0000FF"/>
                </a:solidFill>
              </a:rPr>
              <a:t>wall at ~15 m</a:t>
            </a:r>
            <a:endParaRPr lang="en-US" sz="1600" dirty="0">
              <a:solidFill>
                <a:srgbClr val="0000FF"/>
              </a:solidFill>
            </a:endParaRPr>
          </a:p>
          <a:p>
            <a:pPr marL="285647" indent="-285647">
              <a:buFont typeface="Arial"/>
              <a:buChar char="•"/>
            </a:pPr>
            <a:r>
              <a:rPr lang="en-US" sz="1600" dirty="0"/>
              <a:t>Option for resolution enhancing </a:t>
            </a:r>
            <a:r>
              <a:rPr lang="en-US" sz="1600" dirty="0" smtClean="0"/>
              <a:t>choppers </a:t>
            </a:r>
            <a:r>
              <a:rPr lang="en-US" sz="1600" dirty="0" smtClean="0"/>
              <a:t>(Upgrade)</a:t>
            </a:r>
            <a:endParaRPr lang="en-US" sz="1600" dirty="0" smtClean="0"/>
          </a:p>
          <a:p>
            <a:pPr marL="285647" indent="-285647">
              <a:buFont typeface="Arial"/>
              <a:buChar char="•"/>
            </a:pPr>
            <a:r>
              <a:rPr lang="en-US" sz="1600" dirty="0" smtClean="0">
                <a:solidFill>
                  <a:srgbClr val="0000FF"/>
                </a:solidFill>
              </a:rPr>
              <a:t>Collimating </a:t>
            </a:r>
            <a:r>
              <a:rPr lang="en-US" sz="1600" dirty="0">
                <a:solidFill>
                  <a:srgbClr val="0000FF"/>
                </a:solidFill>
              </a:rPr>
              <a:t>s</a:t>
            </a:r>
            <a:r>
              <a:rPr lang="en-US" sz="1600" dirty="0" smtClean="0">
                <a:solidFill>
                  <a:srgbClr val="0000FF"/>
                </a:solidFill>
              </a:rPr>
              <a:t>lits </a:t>
            </a:r>
            <a:r>
              <a:rPr lang="en-US" sz="1600" dirty="0">
                <a:solidFill>
                  <a:srgbClr val="0000FF"/>
                </a:solidFill>
              </a:rPr>
              <a:t>at </a:t>
            </a:r>
            <a:r>
              <a:rPr lang="en-US" sz="1600" dirty="0" smtClean="0">
                <a:solidFill>
                  <a:srgbClr val="0000FF"/>
                </a:solidFill>
              </a:rPr>
              <a:t>15.5m</a:t>
            </a:r>
          </a:p>
          <a:p>
            <a:pPr marL="285647" indent="-285647">
              <a:buFont typeface="Arial"/>
              <a:buChar char="•"/>
            </a:pPr>
            <a:r>
              <a:rPr lang="en-US" sz="1600" dirty="0" smtClean="0">
                <a:solidFill>
                  <a:srgbClr val="0000FF"/>
                </a:solidFill>
              </a:rPr>
              <a:t>Collimation changers between 15.5m and 20.5m (3m + 2m)</a:t>
            </a:r>
          </a:p>
          <a:p>
            <a:pPr marL="285647" indent="-285647">
              <a:buFont typeface="Arial"/>
              <a:buChar char="•"/>
            </a:pPr>
            <a:r>
              <a:rPr lang="en-US" sz="1600" dirty="0" smtClean="0"/>
              <a:t>Aperture selector between collimation changers</a:t>
            </a:r>
          </a:p>
          <a:p>
            <a:pPr marL="285647" indent="-285647">
              <a:buFont typeface="Arial"/>
              <a:buChar char="•"/>
            </a:pPr>
            <a:r>
              <a:rPr lang="en-US" sz="1600" dirty="0" smtClean="0">
                <a:solidFill>
                  <a:srgbClr val="0000FF"/>
                </a:solidFill>
              </a:rPr>
              <a:t>Sample </a:t>
            </a:r>
            <a:r>
              <a:rPr lang="en-US" sz="1600" dirty="0">
                <a:solidFill>
                  <a:srgbClr val="0000FF"/>
                </a:solidFill>
              </a:rPr>
              <a:t>p</a:t>
            </a:r>
            <a:r>
              <a:rPr lang="en-US" sz="1600" dirty="0" smtClean="0">
                <a:solidFill>
                  <a:srgbClr val="0000FF"/>
                </a:solidFill>
              </a:rPr>
              <a:t>osition </a:t>
            </a:r>
            <a:r>
              <a:rPr lang="en-US" sz="1600" dirty="0" smtClean="0">
                <a:solidFill>
                  <a:srgbClr val="0000FF"/>
                </a:solidFill>
              </a:rPr>
              <a:t>at 23.5m</a:t>
            </a:r>
          </a:p>
          <a:p>
            <a:pPr marL="285647" indent="-285647">
              <a:buFont typeface="Arial"/>
              <a:buChar char="•"/>
            </a:pPr>
            <a:r>
              <a:rPr lang="en-US" sz="1600" dirty="0" smtClean="0"/>
              <a:t>3 </a:t>
            </a:r>
            <a:r>
              <a:rPr lang="en-US" sz="1600" dirty="0"/>
              <a:t>detector banks;</a:t>
            </a:r>
          </a:p>
          <a:p>
            <a:pPr marL="742847" lvl="1" indent="-285647">
              <a:buFont typeface="Arial"/>
              <a:buChar char="•"/>
            </a:pPr>
            <a:r>
              <a:rPr lang="en-US" sz="1600" dirty="0"/>
              <a:t>1</a:t>
            </a:r>
            <a:r>
              <a:rPr lang="en-US" sz="1600" baseline="30000" dirty="0"/>
              <a:t>st</a:t>
            </a:r>
            <a:r>
              <a:rPr lang="en-US" sz="1600" dirty="0"/>
              <a:t>  ~ 1.9m from </a:t>
            </a:r>
            <a:r>
              <a:rPr lang="en-US" sz="1600" dirty="0" smtClean="0"/>
              <a:t>SP</a:t>
            </a:r>
            <a:endParaRPr lang="en-US" sz="1600" dirty="0"/>
          </a:p>
          <a:p>
            <a:pPr marL="742847" lvl="1" indent="-285647">
              <a:buFont typeface="Arial"/>
              <a:buChar char="•"/>
            </a:pPr>
            <a:r>
              <a:rPr lang="en-US" sz="1600" dirty="0"/>
              <a:t>2</a:t>
            </a:r>
            <a:r>
              <a:rPr lang="en-US" sz="1600" baseline="30000" dirty="0"/>
              <a:t>nd</a:t>
            </a:r>
            <a:r>
              <a:rPr lang="en-US" sz="1600" dirty="0"/>
              <a:t> ~ 4.5m from </a:t>
            </a:r>
            <a:r>
              <a:rPr lang="en-US" sz="1600" dirty="0" smtClean="0"/>
              <a:t>SP</a:t>
            </a:r>
            <a:endParaRPr lang="en-US" sz="1600" dirty="0"/>
          </a:p>
          <a:p>
            <a:pPr marL="742847" lvl="1" indent="-285647">
              <a:buFont typeface="Arial"/>
              <a:buChar char="•"/>
            </a:pPr>
            <a:r>
              <a:rPr lang="en-US" sz="1600" dirty="0"/>
              <a:t>3</a:t>
            </a:r>
            <a:r>
              <a:rPr lang="en-US" sz="1600" baseline="30000" dirty="0"/>
              <a:t>rd</a:t>
            </a:r>
            <a:r>
              <a:rPr lang="en-US" sz="1600" dirty="0"/>
              <a:t> </a:t>
            </a:r>
            <a:r>
              <a:rPr lang="en-US" sz="1600" dirty="0" smtClean="0"/>
              <a:t>~ </a:t>
            </a:r>
            <a:r>
              <a:rPr lang="en-US" sz="1600" dirty="0" smtClean="0"/>
              <a:t>Variable from </a:t>
            </a:r>
            <a:r>
              <a:rPr lang="en-US" sz="1600" dirty="0" smtClean="0"/>
              <a:t>5-10m from SP</a:t>
            </a:r>
            <a:endParaRPr lang="en-US" sz="1600" dirty="0"/>
          </a:p>
          <a:p>
            <a:pPr marL="285647" indent="-285647">
              <a:buFont typeface="Arial"/>
              <a:buChar char="•"/>
            </a:pPr>
            <a:r>
              <a:rPr lang="en-US" sz="1600" dirty="0" smtClean="0"/>
              <a:t>Sample Environment – Temperature controlled sample changer, flow cell </a:t>
            </a:r>
            <a:r>
              <a:rPr lang="is-IS" sz="1600" dirty="0" smtClean="0"/>
              <a:t>…</a:t>
            </a:r>
          </a:p>
          <a:p>
            <a:pPr marL="285647" indent="-285647">
              <a:buFont typeface="Arial"/>
              <a:buChar char="•"/>
            </a:pPr>
            <a:endParaRPr lang="is-IS" sz="1600" dirty="0"/>
          </a:p>
          <a:p>
            <a:pPr marL="285647" indent="-285647">
              <a:buFont typeface="Arial"/>
              <a:buChar char="•"/>
            </a:pPr>
            <a:r>
              <a:rPr lang="is-IS" sz="1600" dirty="0" smtClean="0"/>
              <a:t>Design, Procurement/Fabrication, Testing and Installation of all components and whole instrument.</a:t>
            </a:r>
            <a:endParaRPr lang="en-US" sz="1600" dirty="0" smtClean="0"/>
          </a:p>
        </p:txBody>
      </p:sp>
    </p:spTree>
    <p:extLst>
      <p:ext uri="{BB962C8B-B14F-4D97-AF65-F5344CB8AC3E}">
        <p14:creationId xmlns:p14="http://schemas.microsoft.com/office/powerpoint/2010/main" val="23572795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Loki Schedule</a:t>
            </a:r>
            <a:endParaRPr lang="en-GB"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29" t="12399" r="66447" b="13918"/>
          <a:stretch/>
        </p:blipFill>
        <p:spPr bwMode="auto">
          <a:xfrm>
            <a:off x="1681627" y="1268760"/>
            <a:ext cx="5832876" cy="50950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43" t="21739" r="70707" b="34686"/>
          <a:stretch/>
        </p:blipFill>
        <p:spPr bwMode="auto">
          <a:xfrm>
            <a:off x="873299" y="1628800"/>
            <a:ext cx="7449533" cy="32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39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8194"/>
                                        </p:tgtEl>
                                      </p:cBhvr>
                                    </p:animEffect>
                                    <p:set>
                                      <p:cBhvr>
                                        <p:cTn id="7" dur="1" fill="hold">
                                          <p:stCondLst>
                                            <p:cond delay="499"/>
                                          </p:stCondLst>
                                        </p:cTn>
                                        <p:tgtEl>
                                          <p:spTgt spid="81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617"/>
            <a:ext cx="8229600" cy="638543"/>
          </a:xfrm>
        </p:spPr>
        <p:txBody>
          <a:bodyPr/>
          <a:lstStyle/>
          <a:p>
            <a:r>
              <a:rPr lang="en-GB" dirty="0" smtClean="0"/>
              <a:t>Costing</a:t>
            </a:r>
            <a:endParaRPr lang="en-GB" dirty="0"/>
          </a:p>
        </p:txBody>
      </p:sp>
      <p:sp>
        <p:nvSpPr>
          <p:cNvPr id="3" name="TextBox 2"/>
          <p:cNvSpPr txBox="1"/>
          <p:nvPr/>
        </p:nvSpPr>
        <p:spPr>
          <a:xfrm>
            <a:off x="2977331" y="847822"/>
            <a:ext cx="3279489" cy="369332"/>
          </a:xfrm>
          <a:prstGeom prst="rect">
            <a:avLst/>
          </a:prstGeom>
          <a:noFill/>
        </p:spPr>
        <p:txBody>
          <a:bodyPr wrap="none" rtlCol="0">
            <a:spAutoFit/>
          </a:bodyPr>
          <a:lstStyle/>
          <a:p>
            <a:r>
              <a:rPr lang="en-US" dirty="0" smtClean="0"/>
              <a:t>Cost book value : 12.19 M€</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44223255"/>
              </p:ext>
            </p:extLst>
          </p:nvPr>
        </p:nvGraphicFramePr>
        <p:xfrm>
          <a:off x="1313006" y="1282869"/>
          <a:ext cx="6425497" cy="4156843"/>
        </p:xfrm>
        <a:graphic>
          <a:graphicData uri="http://schemas.openxmlformats.org/drawingml/2006/table">
            <a:tbl>
              <a:tblPr firstRow="1" bandRow="1">
                <a:tableStyleId>{2D5ABB26-0587-4C30-8999-92F81FD0307C}</a:tableStyleId>
              </a:tblPr>
              <a:tblGrid>
                <a:gridCol w="5115904"/>
                <a:gridCol w="1309593"/>
              </a:tblGrid>
              <a:tr h="402495">
                <a:tc>
                  <a:txBody>
                    <a:bodyPr/>
                    <a:lstStyle/>
                    <a:p>
                      <a:endParaRPr lang="en-US" sz="1600" b="0" u="none" kern="0" spc="0" dirty="0">
                        <a:latin typeface="+mn-lt"/>
                      </a:endParaRPr>
                    </a:p>
                  </a:txBody>
                  <a:tcPr marL="36000" marR="36000" marT="36000" marB="36000"/>
                </a:tc>
                <a:tc>
                  <a:txBody>
                    <a:bodyPr/>
                    <a:lstStyle/>
                    <a:p>
                      <a:pPr algn="r"/>
                      <a:r>
                        <a:rPr lang="en-US" sz="1600" b="0" u="none" kern="0" spc="0" dirty="0" smtClean="0">
                          <a:latin typeface="+mn-lt"/>
                        </a:rPr>
                        <a:t>k€</a:t>
                      </a:r>
                      <a:endParaRPr lang="en-US" sz="1600" b="0" u="none" kern="0" spc="0" dirty="0">
                        <a:latin typeface="+mn-lt"/>
                      </a:endParaRPr>
                    </a:p>
                  </a:txBody>
                  <a:tcPr marL="36000" marR="36000" marT="36000" marB="36000"/>
                </a:tc>
              </a:tr>
              <a:tr h="288796">
                <a:tc>
                  <a:txBody>
                    <a:bodyPr/>
                    <a:lstStyle/>
                    <a:p>
                      <a:pPr algn="l" fontAlgn="ctr"/>
                      <a:r>
                        <a:rPr lang="en-US" sz="1600" b="0" i="0" u="none" strike="noStrike">
                          <a:solidFill>
                            <a:srgbClr val="000000"/>
                          </a:solidFill>
                          <a:effectLst/>
                          <a:latin typeface="Lucida Sans"/>
                        </a:rPr>
                        <a:t>Shielding</a:t>
                      </a:r>
                    </a:p>
                  </a:txBody>
                  <a:tcPr marL="0" marR="0" marT="0" marB="0" anchor="ctr"/>
                </a:tc>
                <a:tc>
                  <a:txBody>
                    <a:bodyPr/>
                    <a:lstStyle/>
                    <a:p>
                      <a:pPr algn="r" fontAlgn="b"/>
                      <a:r>
                        <a:rPr lang="hr-HR" sz="1600" b="0" i="0" u="none" strike="noStrike" dirty="0" smtClean="0">
                          <a:solidFill>
                            <a:srgbClr val="000000"/>
                          </a:solidFill>
                          <a:effectLst/>
                          <a:latin typeface="Calibri"/>
                        </a:rPr>
                        <a:t>1723.3</a:t>
                      </a:r>
                      <a:endParaRPr lang="hr-HR"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Neutron Optics</a:t>
                      </a:r>
                    </a:p>
                  </a:txBody>
                  <a:tcPr marL="0" marR="0" marT="0" marB="0" anchor="ctr"/>
                </a:tc>
                <a:tc>
                  <a:txBody>
                    <a:bodyPr/>
                    <a:lstStyle/>
                    <a:p>
                      <a:pPr algn="r" fontAlgn="b"/>
                      <a:r>
                        <a:rPr lang="hr-HR" sz="1600" b="0" i="0" u="none" strike="noStrike" dirty="0" smtClean="0">
                          <a:solidFill>
                            <a:srgbClr val="000000"/>
                          </a:solidFill>
                          <a:effectLst/>
                          <a:latin typeface="Calibri"/>
                        </a:rPr>
                        <a:t>478.6</a:t>
                      </a:r>
                      <a:endParaRPr lang="hr-HR"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Choppers</a:t>
                      </a:r>
                    </a:p>
                  </a:txBody>
                  <a:tcPr marL="0" marR="0" marT="0" marB="0" anchor="ctr"/>
                </a:tc>
                <a:tc>
                  <a:txBody>
                    <a:bodyPr/>
                    <a:lstStyle/>
                    <a:p>
                      <a:pPr algn="r" fontAlgn="b"/>
                      <a:r>
                        <a:rPr lang="nb-NO" sz="1600" b="0" i="0" u="none" strike="noStrike" dirty="0" smtClean="0">
                          <a:solidFill>
                            <a:srgbClr val="000000"/>
                          </a:solidFill>
                          <a:effectLst/>
                          <a:latin typeface="Calibri"/>
                        </a:rPr>
                        <a:t>676.0</a:t>
                      </a:r>
                      <a:endParaRPr lang="nb-NO"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Sample Environment</a:t>
                      </a:r>
                    </a:p>
                  </a:txBody>
                  <a:tcPr marL="0" marR="0" marT="0" marB="0" anchor="ctr"/>
                </a:tc>
                <a:tc>
                  <a:txBody>
                    <a:bodyPr/>
                    <a:lstStyle/>
                    <a:p>
                      <a:pPr algn="r" fontAlgn="b"/>
                      <a:r>
                        <a:rPr lang="hr-HR" sz="1600" b="0" i="0" u="none" strike="noStrike" dirty="0" smtClean="0">
                          <a:solidFill>
                            <a:srgbClr val="000000"/>
                          </a:solidFill>
                          <a:effectLst/>
                          <a:latin typeface="Calibri"/>
                        </a:rPr>
                        <a:t>394.0</a:t>
                      </a:r>
                      <a:endParaRPr lang="hr-HR"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Detector and Beam Monitors</a:t>
                      </a:r>
                    </a:p>
                  </a:txBody>
                  <a:tcPr marL="0" marR="0" marT="0" marB="0" anchor="ctr"/>
                </a:tc>
                <a:tc>
                  <a:txBody>
                    <a:bodyPr/>
                    <a:lstStyle/>
                    <a:p>
                      <a:pPr algn="r" fontAlgn="b"/>
                      <a:r>
                        <a:rPr lang="is-IS" sz="1600" b="0" i="0" u="none" strike="noStrike" dirty="0" smtClean="0">
                          <a:solidFill>
                            <a:srgbClr val="000000"/>
                          </a:solidFill>
                          <a:effectLst/>
                          <a:latin typeface="Calibri"/>
                        </a:rPr>
                        <a:t>3733.3</a:t>
                      </a:r>
                      <a:endParaRPr lang="is-IS"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dirty="0">
                          <a:solidFill>
                            <a:srgbClr val="000000"/>
                          </a:solidFill>
                          <a:effectLst/>
                          <a:latin typeface="Lucida Sans"/>
                        </a:rPr>
                        <a:t>Motion Control and Automation</a:t>
                      </a:r>
                    </a:p>
                  </a:txBody>
                  <a:tcPr marL="0" marR="0" marT="0" marB="0" anchor="ctr"/>
                </a:tc>
                <a:tc>
                  <a:txBody>
                    <a:bodyPr/>
                    <a:lstStyle/>
                    <a:p>
                      <a:pPr algn="r" fontAlgn="b"/>
                      <a:r>
                        <a:rPr lang="is-IS" sz="1600" b="0" i="0" u="none" strike="noStrike" dirty="0" smtClean="0">
                          <a:solidFill>
                            <a:srgbClr val="000000"/>
                          </a:solidFill>
                          <a:effectLst/>
                          <a:latin typeface="Calibri"/>
                        </a:rPr>
                        <a:t>71.0</a:t>
                      </a:r>
                      <a:endParaRPr lang="is-IS"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dirty="0">
                          <a:solidFill>
                            <a:srgbClr val="000000"/>
                          </a:solidFill>
                          <a:effectLst/>
                          <a:latin typeface="Lucida Sans"/>
                        </a:rPr>
                        <a:t>Instrument Specific Technical Equipment</a:t>
                      </a:r>
                    </a:p>
                  </a:txBody>
                  <a:tcPr marL="0" marR="0" marT="0" marB="0" anchor="ctr"/>
                </a:tc>
                <a:tc>
                  <a:txBody>
                    <a:bodyPr/>
                    <a:lstStyle/>
                    <a:p>
                      <a:pPr algn="r" fontAlgn="b"/>
                      <a:r>
                        <a:rPr lang="hr-HR" sz="1600" b="0" i="0" u="none" strike="noStrike" dirty="0" smtClean="0">
                          <a:solidFill>
                            <a:srgbClr val="000000"/>
                          </a:solidFill>
                          <a:effectLst/>
                          <a:latin typeface="Calibri"/>
                        </a:rPr>
                        <a:t>1210.0</a:t>
                      </a:r>
                      <a:endParaRPr lang="hr-HR"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Instrument Infrastructure</a:t>
                      </a:r>
                    </a:p>
                  </a:txBody>
                  <a:tcPr marL="0" marR="0" marT="0" marB="0" anchor="ctr"/>
                </a:tc>
                <a:tc>
                  <a:txBody>
                    <a:bodyPr/>
                    <a:lstStyle/>
                    <a:p>
                      <a:pPr algn="r" fontAlgn="b"/>
                      <a:r>
                        <a:rPr lang="pt-BR" sz="1600" b="0" i="0" u="none" strike="noStrike" dirty="0" smtClean="0">
                          <a:solidFill>
                            <a:srgbClr val="000000"/>
                          </a:solidFill>
                          <a:effectLst/>
                          <a:latin typeface="Calibri"/>
                        </a:rPr>
                        <a:t>830.0</a:t>
                      </a:r>
                      <a:endParaRPr lang="pt-BR"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dirty="0">
                          <a:solidFill>
                            <a:srgbClr val="000000"/>
                          </a:solidFill>
                          <a:effectLst/>
                          <a:latin typeface="Lucida Sans"/>
                        </a:rPr>
                        <a:t>Vacuum</a:t>
                      </a:r>
                    </a:p>
                  </a:txBody>
                  <a:tcPr marL="0" marR="0" marT="0" marB="0" anchor="ctr"/>
                </a:tc>
                <a:tc>
                  <a:txBody>
                    <a:bodyPr/>
                    <a:lstStyle/>
                    <a:p>
                      <a:pPr algn="r" fontAlgn="b"/>
                      <a:r>
                        <a:rPr lang="nb-NO" sz="1600" b="0" i="0" u="none" strike="noStrike" dirty="0" smtClean="0">
                          <a:solidFill>
                            <a:srgbClr val="000000"/>
                          </a:solidFill>
                          <a:effectLst/>
                          <a:latin typeface="Calibri"/>
                        </a:rPr>
                        <a:t>185.4</a:t>
                      </a:r>
                      <a:endParaRPr lang="nb-NO"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PSS</a:t>
                      </a:r>
                    </a:p>
                  </a:txBody>
                  <a:tcPr marL="0" marR="0" marT="0" marB="0" anchor="ctr"/>
                </a:tc>
                <a:tc>
                  <a:txBody>
                    <a:bodyPr/>
                    <a:lstStyle/>
                    <a:p>
                      <a:pPr algn="r" fontAlgn="b"/>
                      <a:r>
                        <a:rPr lang="tr-TR" sz="1600" b="0" i="0" u="none" strike="noStrike" dirty="0">
                          <a:solidFill>
                            <a:srgbClr val="000000"/>
                          </a:solidFill>
                          <a:effectLst/>
                          <a:latin typeface="Calibri"/>
                        </a:rPr>
                        <a:t>122.1</a:t>
                      </a:r>
                    </a:p>
                  </a:txBody>
                  <a:tcPr marL="0" marR="0" marT="0" marB="0" anchor="b"/>
                </a:tc>
              </a:tr>
              <a:tr h="288796">
                <a:tc>
                  <a:txBody>
                    <a:bodyPr/>
                    <a:lstStyle/>
                    <a:p>
                      <a:pPr algn="l" fontAlgn="ctr"/>
                      <a:r>
                        <a:rPr lang="en-US" sz="1600" b="0" i="0" u="none" strike="noStrike" dirty="0">
                          <a:solidFill>
                            <a:srgbClr val="000000"/>
                          </a:solidFill>
                          <a:effectLst/>
                          <a:latin typeface="Lucida Sans"/>
                        </a:rPr>
                        <a:t>Travel &amp; Logistics</a:t>
                      </a:r>
                    </a:p>
                  </a:txBody>
                  <a:tcPr marL="0" marR="0" marT="0" marB="0" anchor="ctr"/>
                </a:tc>
                <a:tc>
                  <a:txBody>
                    <a:bodyPr/>
                    <a:lstStyle/>
                    <a:p>
                      <a:pPr algn="r" fontAlgn="b"/>
                      <a:r>
                        <a:rPr lang="hr-HR" sz="1600" b="0" i="0" u="none" strike="noStrike" dirty="0" smtClean="0">
                          <a:solidFill>
                            <a:srgbClr val="000000"/>
                          </a:solidFill>
                          <a:effectLst/>
                          <a:latin typeface="Calibri"/>
                        </a:rPr>
                        <a:t>949.0</a:t>
                      </a:r>
                      <a:endParaRPr lang="hr-HR" sz="1600" b="0" i="0" u="none" strike="noStrike" dirty="0">
                        <a:solidFill>
                          <a:srgbClr val="000000"/>
                        </a:solidFill>
                        <a:effectLst/>
                        <a:latin typeface="Calibri"/>
                      </a:endParaRPr>
                    </a:p>
                  </a:txBody>
                  <a:tcPr marL="0" marR="0" marT="0" marB="0" anchor="b"/>
                </a:tc>
              </a:tr>
              <a:tr h="288796">
                <a:tc>
                  <a:txBody>
                    <a:bodyPr/>
                    <a:lstStyle/>
                    <a:p>
                      <a:pPr algn="l" fontAlgn="ctr"/>
                      <a:r>
                        <a:rPr lang="en-US" sz="1600" b="0" i="0" u="none" strike="noStrike">
                          <a:solidFill>
                            <a:srgbClr val="000000"/>
                          </a:solidFill>
                          <a:effectLst/>
                          <a:latin typeface="Lucida Sans"/>
                        </a:rPr>
                        <a:t>Labour</a:t>
                      </a:r>
                    </a:p>
                  </a:txBody>
                  <a:tcPr marL="0" marR="0" marT="0" marB="0" anchor="ctr"/>
                </a:tc>
                <a:tc>
                  <a:txBody>
                    <a:bodyPr/>
                    <a:lstStyle/>
                    <a:p>
                      <a:pPr algn="r" fontAlgn="b"/>
                      <a:r>
                        <a:rPr lang="nb-NO" sz="1600" b="0" i="0" u="none" strike="noStrike" dirty="0" smtClean="0">
                          <a:solidFill>
                            <a:srgbClr val="000000"/>
                          </a:solidFill>
                          <a:effectLst/>
                          <a:latin typeface="Calibri"/>
                        </a:rPr>
                        <a:t>3555.3</a:t>
                      </a:r>
                      <a:endParaRPr lang="nb-NO" sz="1600" b="0" i="0" u="none" strike="noStrike" dirty="0">
                        <a:solidFill>
                          <a:srgbClr val="000000"/>
                        </a:solidFill>
                        <a:effectLst/>
                        <a:latin typeface="Calibri"/>
                      </a:endParaRPr>
                    </a:p>
                  </a:txBody>
                  <a:tcPr marL="0" marR="0" marT="0" marB="0" anchor="b"/>
                </a:tc>
              </a:tr>
              <a:tr h="288796">
                <a:tc>
                  <a:txBody>
                    <a:bodyPr/>
                    <a:lstStyle/>
                    <a:p>
                      <a:pPr algn="l" fontAlgn="ctr"/>
                      <a:endParaRPr lang="en-US" sz="1600" b="0" i="0" u="none" strike="noStrike" dirty="0">
                        <a:solidFill>
                          <a:srgbClr val="000000"/>
                        </a:solidFill>
                        <a:effectLst/>
                        <a:latin typeface="Lucida Sans"/>
                      </a:endParaRPr>
                    </a:p>
                  </a:txBody>
                  <a:tcPr marL="0" marR="0" marT="0" marB="0" anchor="ctr"/>
                </a:tc>
                <a:tc>
                  <a:txBody>
                    <a:bodyPr/>
                    <a:lstStyle/>
                    <a:p>
                      <a:pPr algn="r" fontAlgn="b"/>
                      <a:endParaRPr lang="hr-HR" sz="1600" b="0" i="0" u="none" strike="noStrike" dirty="0">
                        <a:solidFill>
                          <a:srgbClr val="000000"/>
                        </a:solidFill>
                        <a:effectLst/>
                        <a:latin typeface="Calibri"/>
                      </a:endParaRPr>
                    </a:p>
                  </a:txBody>
                  <a:tcPr marL="0" marR="0" marT="0" marB="0" anchor="b"/>
                </a:tc>
              </a:tr>
            </a:tbl>
          </a:graphicData>
        </a:graphic>
      </p:graphicFrame>
      <p:sp>
        <p:nvSpPr>
          <p:cNvPr id="6" name="TextBox 5"/>
          <p:cNvSpPr txBox="1"/>
          <p:nvPr/>
        </p:nvSpPr>
        <p:spPr>
          <a:xfrm>
            <a:off x="1336050" y="6403226"/>
            <a:ext cx="1296824" cy="276999"/>
          </a:xfrm>
          <a:prstGeom prst="rect">
            <a:avLst/>
          </a:prstGeom>
          <a:noFill/>
        </p:spPr>
        <p:txBody>
          <a:bodyPr wrap="none" rtlCol="0">
            <a:spAutoFit/>
          </a:bodyPr>
          <a:lstStyle/>
          <a:p>
            <a:r>
              <a:rPr lang="en-US" sz="1200" dirty="0" smtClean="0"/>
              <a:t>1 GBP = 1.11 €</a:t>
            </a:r>
            <a:endParaRPr lang="en-US" sz="1200" dirty="0"/>
          </a:p>
        </p:txBody>
      </p:sp>
    </p:spTree>
    <p:extLst>
      <p:ext uri="{BB962C8B-B14F-4D97-AF65-F5344CB8AC3E}">
        <p14:creationId xmlns:p14="http://schemas.microsoft.com/office/powerpoint/2010/main" val="1728046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halkSketch/>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969" y="1628800"/>
            <a:ext cx="8856984" cy="3925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563888" y="620688"/>
            <a:ext cx="6275387" cy="1143000"/>
          </a:xfrm>
        </p:spPr>
        <p:txBody>
          <a:bodyPr/>
          <a:lstStyle/>
          <a:p>
            <a:r>
              <a:rPr lang="en-GB" dirty="0" smtClean="0"/>
              <a:t>Critical Path</a:t>
            </a:r>
            <a:endParaRPr lang="en-GB" dirty="0"/>
          </a:p>
        </p:txBody>
      </p:sp>
      <p:graphicFrame>
        <p:nvGraphicFramePr>
          <p:cNvPr id="3" name="Diagram 2"/>
          <p:cNvGraphicFramePr/>
          <p:nvPr>
            <p:extLst>
              <p:ext uri="{D42A27DB-BD31-4B8C-83A1-F6EECF244321}">
                <p14:modId xmlns:p14="http://schemas.microsoft.com/office/powerpoint/2010/main" val="215828199"/>
              </p:ext>
            </p:extLst>
          </p:nvPr>
        </p:nvGraphicFramePr>
        <p:xfrm>
          <a:off x="1691680" y="184482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6115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3472" y="301922"/>
            <a:ext cx="5274354" cy="262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278" y="4437758"/>
            <a:ext cx="3964446" cy="170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3879" y="3469186"/>
            <a:ext cx="4226490" cy="200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1781" y="2617992"/>
            <a:ext cx="8229600" cy="1143000"/>
          </a:xfrm>
        </p:spPr>
        <p:txBody>
          <a:bodyPr/>
          <a:lstStyle/>
          <a:p>
            <a:r>
              <a:rPr lang="en-GB" dirty="0" smtClean="0"/>
              <a:t>Progress </a:t>
            </a:r>
            <a:r>
              <a:rPr lang="en-GB" dirty="0" smtClean="0"/>
              <a:t>&amp; Challenges</a:t>
            </a:r>
            <a:endParaRPr lang="en-GB" dirty="0"/>
          </a:p>
        </p:txBody>
      </p:sp>
    </p:spTree>
    <p:extLst>
      <p:ext uri="{BB962C8B-B14F-4D97-AF65-F5344CB8AC3E}">
        <p14:creationId xmlns:p14="http://schemas.microsoft.com/office/powerpoint/2010/main" val="35928519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362"/>
            <a:ext cx="8229600" cy="1143000"/>
          </a:xfrm>
        </p:spPr>
        <p:txBody>
          <a:bodyPr/>
          <a:lstStyle/>
          <a:p>
            <a:r>
              <a:rPr lang="en-US" dirty="0" smtClean="0"/>
              <a:t>Bunker</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5069"/>
            <a:ext cx="5370401" cy="246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6451"/>
            <a:ext cx="5360791" cy="272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Left Arrow 5"/>
          <p:cNvSpPr/>
          <p:nvPr/>
        </p:nvSpPr>
        <p:spPr>
          <a:xfrm>
            <a:off x="4786528" y="2122129"/>
            <a:ext cx="1212645" cy="2744839"/>
          </a:xfrm>
          <a:prstGeom prst="curvedLeftArrow">
            <a:avLst/>
          </a:prstGeom>
          <a:solidFill>
            <a:srgbClr val="3D639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037825" y="2646516"/>
            <a:ext cx="3106175" cy="1077218"/>
          </a:xfrm>
          <a:prstGeom prst="rect">
            <a:avLst/>
          </a:prstGeom>
          <a:noFill/>
        </p:spPr>
        <p:txBody>
          <a:bodyPr wrap="square" rtlCol="0">
            <a:spAutoFit/>
          </a:bodyPr>
          <a:lstStyle/>
          <a:p>
            <a:pPr marL="285750" indent="-285750">
              <a:buFont typeface="Arial"/>
              <a:buChar char="•"/>
            </a:pPr>
            <a:r>
              <a:rPr lang="en-US" sz="1600" dirty="0" smtClean="0"/>
              <a:t>Change instrument length</a:t>
            </a:r>
          </a:p>
          <a:p>
            <a:pPr marL="285750" indent="-285750">
              <a:buFont typeface="Arial"/>
              <a:buChar char="•"/>
            </a:pPr>
            <a:r>
              <a:rPr lang="en-US" sz="1600" dirty="0" smtClean="0"/>
              <a:t>Redesign collimation</a:t>
            </a:r>
          </a:p>
          <a:p>
            <a:pPr marL="285750" indent="-285750">
              <a:buFont typeface="Arial"/>
              <a:buChar char="•"/>
            </a:pPr>
            <a:r>
              <a:rPr lang="en-US" sz="1600" dirty="0" smtClean="0"/>
              <a:t>Relocate choppers</a:t>
            </a:r>
          </a:p>
          <a:p>
            <a:pPr marL="285750" indent="-285750">
              <a:buFont typeface="Arial"/>
              <a:buChar char="•"/>
            </a:pPr>
            <a:r>
              <a:rPr lang="en-US" sz="1600" dirty="0" smtClean="0"/>
              <a:t>Redesign optics</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92" y="5603082"/>
            <a:ext cx="1883528" cy="105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7088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750"/>
            <a:ext cx="8229600" cy="840392"/>
          </a:xfrm>
        </p:spPr>
        <p:txBody>
          <a:bodyPr/>
          <a:lstStyle/>
          <a:p>
            <a:r>
              <a:rPr lang="en-US" dirty="0" smtClean="0"/>
              <a:t>Optics</a:t>
            </a:r>
            <a:endParaRPr lang="en-US" dirty="0"/>
          </a:p>
        </p:txBody>
      </p:sp>
      <p:pic>
        <p:nvPicPr>
          <p:cNvPr id="4" name="Picture 3" descr="Screen Shot 2016-06-23 at 11.24.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818" y="998455"/>
            <a:ext cx="2163114" cy="2451741"/>
          </a:xfrm>
          <a:prstGeom prst="rect">
            <a:avLst/>
          </a:prstGeom>
        </p:spPr>
      </p:pic>
      <p:pic>
        <p:nvPicPr>
          <p:cNvPr id="5" name="Picture 4" descr="Screen Shot 2016-06-23 at 11.24.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46" y="998454"/>
            <a:ext cx="1835680" cy="2451742"/>
          </a:xfrm>
          <a:prstGeom prst="rect">
            <a:avLst/>
          </a:prstGeom>
        </p:spPr>
      </p:pic>
      <p:sp>
        <p:nvSpPr>
          <p:cNvPr id="6" name="TextBox 5"/>
          <p:cNvSpPr txBox="1"/>
          <p:nvPr/>
        </p:nvSpPr>
        <p:spPr>
          <a:xfrm>
            <a:off x="654897" y="3422995"/>
            <a:ext cx="1244645" cy="261610"/>
          </a:xfrm>
          <a:prstGeom prst="rect">
            <a:avLst/>
          </a:prstGeom>
          <a:noFill/>
        </p:spPr>
        <p:txBody>
          <a:bodyPr wrap="none" rtlCol="0">
            <a:spAutoFit/>
          </a:bodyPr>
          <a:lstStyle/>
          <a:p>
            <a:r>
              <a:rPr lang="en-US" sz="1100" dirty="0" smtClean="0"/>
              <a:t>At Beam Height</a:t>
            </a:r>
            <a:endParaRPr lang="en-US" sz="1100" dirty="0"/>
          </a:p>
        </p:txBody>
      </p:sp>
      <p:sp>
        <p:nvSpPr>
          <p:cNvPr id="7" name="TextBox 6"/>
          <p:cNvSpPr txBox="1"/>
          <p:nvPr/>
        </p:nvSpPr>
        <p:spPr>
          <a:xfrm>
            <a:off x="2506086" y="3422995"/>
            <a:ext cx="1941557" cy="261610"/>
          </a:xfrm>
          <a:prstGeom prst="rect">
            <a:avLst/>
          </a:prstGeom>
          <a:noFill/>
        </p:spPr>
        <p:txBody>
          <a:bodyPr wrap="none" rtlCol="0">
            <a:spAutoFit/>
          </a:bodyPr>
          <a:lstStyle/>
          <a:p>
            <a:r>
              <a:rPr lang="en-US" sz="1100" dirty="0" smtClean="0"/>
              <a:t>25cm above target </a:t>
            </a:r>
            <a:r>
              <a:rPr lang="en-US" sz="1100" dirty="0" err="1" smtClean="0"/>
              <a:t>centre</a:t>
            </a:r>
            <a:endParaRPr lang="en-US" sz="1100" dirty="0"/>
          </a:p>
        </p:txBody>
      </p:sp>
      <p:sp>
        <p:nvSpPr>
          <p:cNvPr id="8" name="TextBox 7"/>
          <p:cNvSpPr txBox="1"/>
          <p:nvPr/>
        </p:nvSpPr>
        <p:spPr>
          <a:xfrm>
            <a:off x="4766754" y="1039739"/>
            <a:ext cx="4377245" cy="2308324"/>
          </a:xfrm>
          <a:prstGeom prst="rect">
            <a:avLst/>
          </a:prstGeom>
          <a:noFill/>
        </p:spPr>
        <p:txBody>
          <a:bodyPr wrap="square" rtlCol="0">
            <a:spAutoFit/>
          </a:bodyPr>
          <a:lstStyle/>
          <a:p>
            <a:pPr marL="285750" indent="-285750">
              <a:buFont typeface="Arial"/>
              <a:buChar char="•"/>
            </a:pPr>
            <a:r>
              <a:rPr lang="en-US" sz="1600" dirty="0" smtClean="0"/>
              <a:t>Vertical bend down in monolith</a:t>
            </a:r>
          </a:p>
          <a:p>
            <a:pPr marL="742950" lvl="1" indent="-285750">
              <a:buFont typeface="Arial"/>
              <a:buChar char="•"/>
            </a:pPr>
            <a:r>
              <a:rPr lang="en-US" sz="1600" dirty="0" smtClean="0"/>
              <a:t>61.5 m radius</a:t>
            </a:r>
          </a:p>
          <a:p>
            <a:pPr marL="742950" lvl="1" indent="-285750">
              <a:buFont typeface="Arial"/>
              <a:buChar char="•"/>
            </a:pPr>
            <a:r>
              <a:rPr lang="en-US" sz="1600" dirty="0" smtClean="0"/>
              <a:t>3.5 m long</a:t>
            </a:r>
          </a:p>
          <a:p>
            <a:pPr marL="742950" lvl="1" indent="-285750">
              <a:buFont typeface="Arial"/>
              <a:buChar char="•"/>
            </a:pPr>
            <a:endParaRPr lang="en-US" sz="1600" dirty="0"/>
          </a:p>
          <a:p>
            <a:pPr marL="285750" indent="-285750">
              <a:buFont typeface="Arial"/>
              <a:buChar char="•"/>
            </a:pPr>
            <a:r>
              <a:rPr lang="en-US" sz="1600" dirty="0" smtClean="0"/>
              <a:t>Vertical bend up in bunker wall</a:t>
            </a:r>
          </a:p>
          <a:p>
            <a:pPr marL="742950" lvl="1" indent="-285750">
              <a:buFont typeface="Arial"/>
              <a:buChar char="•"/>
            </a:pPr>
            <a:r>
              <a:rPr lang="en-US" sz="1600" dirty="0" smtClean="0"/>
              <a:t>61.5 m radius</a:t>
            </a:r>
          </a:p>
          <a:p>
            <a:pPr marL="742950" lvl="1" indent="-285750">
              <a:buFont typeface="Arial"/>
              <a:buChar char="•"/>
            </a:pPr>
            <a:r>
              <a:rPr lang="en-US" sz="1600" dirty="0" smtClean="0"/>
              <a:t>3.5 m long</a:t>
            </a:r>
          </a:p>
          <a:p>
            <a:pPr marL="742950" lvl="1" indent="-285750">
              <a:buFont typeface="Arial"/>
              <a:buChar char="•"/>
            </a:pPr>
            <a:endParaRPr lang="en-US" sz="1600" dirty="0"/>
          </a:p>
          <a:p>
            <a:pPr marL="285750" indent="-285750">
              <a:buFont typeface="Arial"/>
              <a:buChar char="•"/>
            </a:pPr>
            <a:r>
              <a:rPr lang="en-US" sz="1600" dirty="0" smtClean="0"/>
              <a:t>Can we use multi-channel in monolith? </a:t>
            </a:r>
            <a:endParaRPr lang="en-US" sz="1600"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887" y="3851664"/>
            <a:ext cx="3159379" cy="246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8450" y="3393304"/>
            <a:ext cx="2504862" cy="2214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67476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Shielding</a:t>
            </a:r>
            <a:endParaRPr lang="en-US" dirty="0"/>
          </a:p>
        </p:txBody>
      </p:sp>
      <p:pic>
        <p:nvPicPr>
          <p:cNvPr id="4" name="Picture 3" descr="Screen Shot 2016-09-12 at 20.25.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605279"/>
            <a:ext cx="4255561" cy="4226561"/>
          </a:xfrm>
          <a:prstGeom prst="rect">
            <a:avLst/>
          </a:prstGeom>
        </p:spPr>
      </p:pic>
      <p:sp>
        <p:nvSpPr>
          <p:cNvPr id="5" name="TextBox 4"/>
          <p:cNvSpPr txBox="1"/>
          <p:nvPr/>
        </p:nvSpPr>
        <p:spPr>
          <a:xfrm>
            <a:off x="5455920" y="1920240"/>
            <a:ext cx="3261360" cy="2062103"/>
          </a:xfrm>
          <a:prstGeom prst="rect">
            <a:avLst/>
          </a:prstGeom>
          <a:noFill/>
        </p:spPr>
        <p:txBody>
          <a:bodyPr wrap="square" rtlCol="0">
            <a:spAutoFit/>
          </a:bodyPr>
          <a:lstStyle/>
          <a:p>
            <a:pPr marL="171450" indent="-171450">
              <a:buFont typeface="Arial"/>
              <a:buChar char="•"/>
            </a:pPr>
            <a:r>
              <a:rPr lang="en-US" sz="1600" dirty="0" smtClean="0"/>
              <a:t>MCNP model of LoKI ready. Initial runs underway.</a:t>
            </a:r>
          </a:p>
          <a:p>
            <a:pPr marL="171450" indent="-171450">
              <a:buFont typeface="Arial"/>
              <a:buChar char="•"/>
            </a:pPr>
            <a:endParaRPr lang="en-US" sz="1600" dirty="0"/>
          </a:p>
          <a:p>
            <a:pPr marL="171450" indent="-171450">
              <a:buFont typeface="Arial"/>
              <a:buChar char="•"/>
            </a:pPr>
            <a:r>
              <a:rPr lang="en-US" sz="1600" dirty="0" smtClean="0"/>
              <a:t>First goal is to determine required shutter dimensions.</a:t>
            </a:r>
          </a:p>
          <a:p>
            <a:pPr marL="171450" indent="-171450">
              <a:buFont typeface="Arial"/>
              <a:buChar char="•"/>
            </a:pPr>
            <a:endParaRPr lang="en-US" sz="1600" dirty="0"/>
          </a:p>
          <a:p>
            <a:pPr marL="171450" indent="-171450">
              <a:buFont typeface="Arial"/>
              <a:buChar char="•"/>
            </a:pPr>
            <a:r>
              <a:rPr lang="en-US" sz="1600" b="1" dirty="0" smtClean="0"/>
              <a:t>Cluster capacity and access is a limiting factor. </a:t>
            </a:r>
            <a:endParaRPr lang="en-US" sz="1600" b="1" dirty="0"/>
          </a:p>
        </p:txBody>
      </p:sp>
    </p:spTree>
    <p:extLst>
      <p:ext uri="{BB962C8B-B14F-4D97-AF65-F5344CB8AC3E}">
        <p14:creationId xmlns:p14="http://schemas.microsoft.com/office/powerpoint/2010/main" val="41807905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Area</a:t>
            </a:r>
            <a:endParaRPr lang="en-US" dirty="0"/>
          </a:p>
        </p:txBody>
      </p:sp>
      <p:sp>
        <p:nvSpPr>
          <p:cNvPr id="4" name="TextBox 3"/>
          <p:cNvSpPr txBox="1"/>
          <p:nvPr/>
        </p:nvSpPr>
        <p:spPr>
          <a:xfrm>
            <a:off x="319344" y="4419036"/>
            <a:ext cx="2948360" cy="2308324"/>
          </a:xfrm>
          <a:prstGeom prst="rect">
            <a:avLst/>
          </a:prstGeom>
          <a:noFill/>
        </p:spPr>
        <p:txBody>
          <a:bodyPr wrap="square" rtlCol="0">
            <a:spAutoFit/>
          </a:bodyPr>
          <a:lstStyle/>
          <a:p>
            <a:r>
              <a:rPr lang="en-US" sz="1200" dirty="0" smtClean="0"/>
              <a:t>In order to shield against H1 event of whole beam being converted to gamma </a:t>
            </a:r>
            <a:r>
              <a:rPr lang="is-IS" sz="1200" dirty="0" smtClean="0"/>
              <a:t>…</a:t>
            </a:r>
          </a:p>
          <a:p>
            <a:endParaRPr lang="is-IS" sz="1200" dirty="0"/>
          </a:p>
          <a:p>
            <a:r>
              <a:rPr lang="is-IS" sz="1200" dirty="0" smtClean="0"/>
              <a:t>Estimate 140 mm steel around sample area ...</a:t>
            </a:r>
          </a:p>
          <a:p>
            <a:endParaRPr lang="is-IS" sz="1200" dirty="0"/>
          </a:p>
          <a:p>
            <a:r>
              <a:rPr lang="is-IS" sz="1200" dirty="0" smtClean="0"/>
              <a:t>But also need sliding door and roof for equipment access – 27T door</a:t>
            </a:r>
          </a:p>
          <a:p>
            <a:endParaRPr lang="is-IS" sz="1200" dirty="0"/>
          </a:p>
          <a:p>
            <a:r>
              <a:rPr lang="is-IS" sz="1200" dirty="0" smtClean="0"/>
              <a:t>Mechanical solution available – need to assess safety case.</a:t>
            </a:r>
            <a:endParaRPr lang="en-US" sz="1200"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10651" r="5326"/>
          <a:stretch/>
        </p:blipFill>
        <p:spPr bwMode="auto">
          <a:xfrm>
            <a:off x="308119" y="1235994"/>
            <a:ext cx="2952511" cy="3043037"/>
          </a:xfrm>
          <a:prstGeom prst="rect">
            <a:avLst/>
          </a:prstGeom>
          <a:noFill/>
          <a:ln>
            <a:noFill/>
          </a:ln>
          <a:extLst>
            <a:ext uri="{53640926-AAD7-44d8-BBD7-CCE9431645EC}">
              <a14:shadowObscured xmlns:a14="http://schemas.microsoft.com/office/drawing/2010/main"/>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468" t="10970" r="9094" b="12508"/>
          <a:stretch/>
        </p:blipFill>
        <p:spPr bwMode="auto">
          <a:xfrm>
            <a:off x="5320693" y="1247753"/>
            <a:ext cx="3765754" cy="303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3197" t="11538" r="42997" b="15427"/>
          <a:stretch/>
        </p:blipFill>
        <p:spPr bwMode="auto">
          <a:xfrm>
            <a:off x="3449432" y="1262606"/>
            <a:ext cx="1818135" cy="302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289983" y="5507705"/>
            <a:ext cx="2547324" cy="461665"/>
          </a:xfrm>
          <a:prstGeom prst="rect">
            <a:avLst/>
          </a:prstGeom>
          <a:solidFill>
            <a:schemeClr val="bg1"/>
          </a:solidFill>
          <a:ln>
            <a:solidFill>
              <a:schemeClr val="tx1"/>
            </a:solidFill>
          </a:ln>
        </p:spPr>
        <p:txBody>
          <a:bodyPr wrap="square" rtlCol="0">
            <a:spAutoFit/>
          </a:bodyPr>
          <a:lstStyle/>
          <a:p>
            <a:r>
              <a:rPr lang="en-GB" sz="1200" dirty="0" smtClean="0"/>
              <a:t>Sample equipment lift extends footprint to N9 port centre-line.</a:t>
            </a:r>
            <a:endParaRPr lang="en-GB" sz="1200" dirty="0"/>
          </a:p>
        </p:txBody>
      </p:sp>
      <p:sp>
        <p:nvSpPr>
          <p:cNvPr id="9" name="TextBox 8"/>
          <p:cNvSpPr txBox="1"/>
          <p:nvPr/>
        </p:nvSpPr>
        <p:spPr>
          <a:xfrm>
            <a:off x="3449432" y="1249076"/>
            <a:ext cx="1818655" cy="344128"/>
          </a:xfrm>
          <a:prstGeom prst="rect">
            <a:avLst/>
          </a:prstGeom>
          <a:solidFill>
            <a:schemeClr val="bg1">
              <a:lumMod val="85000"/>
            </a:schemeClr>
          </a:solidFill>
          <a:ln>
            <a:solidFill>
              <a:schemeClr val="tx1"/>
            </a:solidFill>
          </a:ln>
        </p:spPr>
        <p:txBody>
          <a:bodyPr wrap="square" tIns="18000" bIns="18000" rtlCol="0" anchor="ctr">
            <a:spAutoFit/>
          </a:bodyPr>
          <a:lstStyle/>
          <a:p>
            <a:pPr algn="ctr"/>
            <a:r>
              <a:rPr lang="en-GB" sz="1000" dirty="0" smtClean="0"/>
              <a:t>Access from Hall </a:t>
            </a:r>
            <a:r>
              <a:rPr lang="en-GB" sz="1000" dirty="0" smtClean="0"/>
              <a:t>2 Elevated Walkway</a:t>
            </a:r>
            <a:endParaRPr lang="en-GB" sz="1000" dirty="0" smtClean="0"/>
          </a:p>
        </p:txBody>
      </p:sp>
      <p:cxnSp>
        <p:nvCxnSpPr>
          <p:cNvPr id="14" name="Straight Arrow Connector 13"/>
          <p:cNvCxnSpPr>
            <a:stCxn id="8" idx="0"/>
          </p:cNvCxnSpPr>
          <p:nvPr/>
        </p:nvCxnSpPr>
        <p:spPr>
          <a:xfrm flipH="1" flipV="1">
            <a:off x="3596640" y="3667760"/>
            <a:ext cx="967005" cy="183994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4409630" y="1590280"/>
            <a:ext cx="0" cy="3045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H="1" flipV="1">
            <a:off x="3757859" y="3787822"/>
            <a:ext cx="1180829" cy="10249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4951417" y="4812753"/>
            <a:ext cx="2686558" cy="646331"/>
          </a:xfrm>
          <a:prstGeom prst="rect">
            <a:avLst/>
          </a:prstGeom>
          <a:noFill/>
          <a:ln>
            <a:solidFill>
              <a:schemeClr val="tx1"/>
            </a:solidFill>
          </a:ln>
        </p:spPr>
        <p:txBody>
          <a:bodyPr wrap="square" rtlCol="0">
            <a:spAutoFit/>
          </a:bodyPr>
          <a:lstStyle/>
          <a:p>
            <a:pPr algn="ctr"/>
            <a:r>
              <a:rPr lang="en-US" sz="1200" dirty="0" smtClean="0"/>
              <a:t>Equipment lift + personnel stairs</a:t>
            </a:r>
          </a:p>
          <a:p>
            <a:pPr algn="ctr"/>
            <a:endParaRPr lang="en-US" sz="1200" dirty="0" smtClean="0"/>
          </a:p>
          <a:p>
            <a:pPr algn="ctr"/>
            <a:r>
              <a:rPr lang="en-US" sz="1200" dirty="0" smtClean="0"/>
              <a:t>Space to turn pallet truck</a:t>
            </a:r>
            <a:endParaRPr lang="en-US" sz="1200" dirty="0"/>
          </a:p>
        </p:txBody>
      </p:sp>
      <p:sp>
        <p:nvSpPr>
          <p:cNvPr id="30" name="TextBox 29"/>
          <p:cNvSpPr txBox="1"/>
          <p:nvPr/>
        </p:nvSpPr>
        <p:spPr>
          <a:xfrm>
            <a:off x="5265460" y="4304141"/>
            <a:ext cx="2146286" cy="461665"/>
          </a:xfrm>
          <a:prstGeom prst="rect">
            <a:avLst/>
          </a:prstGeom>
          <a:noFill/>
          <a:ln>
            <a:solidFill>
              <a:schemeClr val="tx1"/>
            </a:solidFill>
          </a:ln>
        </p:spPr>
        <p:txBody>
          <a:bodyPr wrap="square" rtlCol="0">
            <a:spAutoFit/>
          </a:bodyPr>
          <a:lstStyle/>
          <a:p>
            <a:pPr algn="ctr"/>
            <a:r>
              <a:rPr lang="en-US" sz="1200" dirty="0" smtClean="0"/>
              <a:t>Required Sample Environment Staging Area</a:t>
            </a:r>
            <a:endParaRPr lang="en-US" sz="1200" dirty="0"/>
          </a:p>
        </p:txBody>
      </p:sp>
      <p:cxnSp>
        <p:nvCxnSpPr>
          <p:cNvPr id="31" name="Straight Arrow Connector 30"/>
          <p:cNvCxnSpPr>
            <a:stCxn id="30" idx="0"/>
          </p:cNvCxnSpPr>
          <p:nvPr/>
        </p:nvCxnSpPr>
        <p:spPr>
          <a:xfrm flipH="1" flipV="1">
            <a:off x="6219933" y="3657993"/>
            <a:ext cx="118670" cy="6461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p:nvPr/>
        </p:nvCxnSpPr>
        <p:spPr>
          <a:xfrm flipV="1">
            <a:off x="7634544" y="3917941"/>
            <a:ext cx="328628" cy="9171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499695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Shutter &amp; Resolution Choppers</a:t>
            </a:r>
            <a:endParaRPr lang="en-US" dirty="0"/>
          </a:p>
        </p:txBody>
      </p:sp>
      <p:sp>
        <p:nvSpPr>
          <p:cNvPr id="4" name="TextBox 3"/>
          <p:cNvSpPr txBox="1"/>
          <p:nvPr/>
        </p:nvSpPr>
        <p:spPr>
          <a:xfrm>
            <a:off x="511196" y="1357710"/>
            <a:ext cx="4391975" cy="2677656"/>
          </a:xfrm>
          <a:prstGeom prst="rect">
            <a:avLst/>
          </a:prstGeom>
          <a:noFill/>
        </p:spPr>
        <p:txBody>
          <a:bodyPr wrap="square" rtlCol="0">
            <a:spAutoFit/>
          </a:bodyPr>
          <a:lstStyle/>
          <a:p>
            <a:r>
              <a:rPr lang="en-US" sz="1200" dirty="0" smtClean="0"/>
              <a:t>It seems that a “heavy” shutter will be required.</a:t>
            </a:r>
          </a:p>
          <a:p>
            <a:endParaRPr lang="en-US" sz="1200" dirty="0"/>
          </a:p>
          <a:p>
            <a:r>
              <a:rPr lang="en-US" sz="1200" dirty="0" smtClean="0"/>
              <a:t>The only feasible location for LoKI is within the bunker. </a:t>
            </a:r>
          </a:p>
          <a:p>
            <a:endParaRPr lang="en-US" sz="1200" dirty="0"/>
          </a:p>
          <a:p>
            <a:r>
              <a:rPr lang="en-US" sz="1200" dirty="0" smtClean="0"/>
              <a:t>Depending on how big it is, it may preclude resolution choppers.</a:t>
            </a:r>
          </a:p>
          <a:p>
            <a:endParaRPr lang="en-US" sz="1200" dirty="0"/>
          </a:p>
          <a:p>
            <a:r>
              <a:rPr lang="en-US" sz="1200" dirty="0" smtClean="0"/>
              <a:t>Waiting for ESS standard designs to mature – currently horizontal translation inside bunker and rotary-in-wall designs being considered.</a:t>
            </a:r>
          </a:p>
          <a:p>
            <a:endParaRPr lang="en-US" sz="1200" dirty="0"/>
          </a:p>
          <a:p>
            <a:r>
              <a:rPr lang="en-US" sz="1200" dirty="0"/>
              <a:t>Prefer vertical shutter ending at ~11.5 </a:t>
            </a:r>
            <a:r>
              <a:rPr lang="en-US" sz="1200" dirty="0" smtClean="0"/>
              <a:t>m (inside bunker) – would fail safe.</a:t>
            </a:r>
            <a:endParaRPr lang="en-US" sz="1200" dirty="0"/>
          </a:p>
          <a:p>
            <a:endParaRPr lang="en-US" sz="1200" dirty="0"/>
          </a:p>
        </p:txBody>
      </p:sp>
      <p:grpSp>
        <p:nvGrpSpPr>
          <p:cNvPr id="5" name="Group 4"/>
          <p:cNvGrpSpPr/>
          <p:nvPr/>
        </p:nvGrpSpPr>
        <p:grpSpPr>
          <a:xfrm>
            <a:off x="5754648" y="4245047"/>
            <a:ext cx="2528935" cy="1187085"/>
            <a:chOff x="6627207" y="6643969"/>
            <a:chExt cx="4997124" cy="2345657"/>
          </a:xfrm>
        </p:grpSpPr>
        <p:pic>
          <p:nvPicPr>
            <p:cNvPr id="6" name="Picture 5" descr="Screen Shot 2014-09-15 at 18.19.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207" y="6643969"/>
              <a:ext cx="4997124" cy="1889538"/>
            </a:xfrm>
            <a:prstGeom prst="rect">
              <a:avLst/>
            </a:prstGeom>
          </p:spPr>
        </p:pic>
        <p:sp>
          <p:nvSpPr>
            <p:cNvPr id="7" name="TextBox 6"/>
            <p:cNvSpPr txBox="1"/>
            <p:nvPr/>
          </p:nvSpPr>
          <p:spPr>
            <a:xfrm>
              <a:off x="7128477" y="8533506"/>
              <a:ext cx="4375344" cy="456120"/>
            </a:xfrm>
            <a:prstGeom prst="rect">
              <a:avLst/>
            </a:prstGeom>
            <a:noFill/>
          </p:spPr>
          <p:txBody>
            <a:bodyPr wrap="square" rtlCol="0">
              <a:spAutoFit/>
            </a:bodyPr>
            <a:lstStyle/>
            <a:p>
              <a:r>
                <a:rPr lang="en-US" sz="900" dirty="0"/>
                <a:t>42 Hz           28 </a:t>
              </a:r>
              <a:r>
                <a:rPr lang="en-US" sz="900" dirty="0" smtClean="0"/>
                <a:t>Hz </a:t>
              </a:r>
              <a:r>
                <a:rPr lang="en-US" sz="900" dirty="0"/>
                <a:t> </a:t>
              </a:r>
              <a:r>
                <a:rPr lang="en-US" sz="900" dirty="0" smtClean="0"/>
                <a:t>             14 </a:t>
              </a:r>
              <a:r>
                <a:rPr lang="en-US" sz="900" dirty="0"/>
                <a:t>Hz</a:t>
              </a:r>
            </a:p>
          </p:txBody>
        </p:sp>
      </p:grpSp>
      <p:pic>
        <p:nvPicPr>
          <p:cNvPr id="8" name="Picture 7" descr="choppers_with_resolution.pdf"/>
          <p:cNvPicPr>
            <a:picLocks noChangeAspect="1"/>
          </p:cNvPicPr>
          <p:nvPr/>
        </p:nvPicPr>
        <p:blipFill rotWithShape="1">
          <a:blip r:embed="rId3">
            <a:extLst>
              <a:ext uri="{28A0092B-C50C-407E-A947-70E740481C1C}">
                <a14:useLocalDpi xmlns:a14="http://schemas.microsoft.com/office/drawing/2010/main" val="0"/>
              </a:ext>
            </a:extLst>
          </a:blip>
          <a:srcRect l="6918" t="7645" r="29154" b="5003"/>
          <a:stretch/>
        </p:blipFill>
        <p:spPr>
          <a:xfrm>
            <a:off x="5325562" y="1327274"/>
            <a:ext cx="3199270" cy="2939101"/>
          </a:xfrm>
          <a:prstGeom prst="rect">
            <a:avLst/>
          </a:prstGeom>
        </p:spPr>
      </p:pic>
      <p:pic>
        <p:nvPicPr>
          <p:cNvPr id="11" name="Picture 10"/>
          <p:cNvPicPr>
            <a:picLocks noChangeAspect="1"/>
          </p:cNvPicPr>
          <p:nvPr/>
        </p:nvPicPr>
        <p:blipFill>
          <a:blip r:embed="rId4"/>
          <a:stretch>
            <a:fillRect/>
          </a:stretch>
        </p:blipFill>
        <p:spPr>
          <a:xfrm>
            <a:off x="171854" y="3981849"/>
            <a:ext cx="1944398" cy="1665701"/>
          </a:xfrm>
          <a:prstGeom prst="rect">
            <a:avLst/>
          </a:prstGeom>
        </p:spPr>
      </p:pic>
      <p:pic>
        <p:nvPicPr>
          <p:cNvPr id="12" name="Picture 11"/>
          <p:cNvPicPr>
            <a:picLocks noChangeAspect="1"/>
          </p:cNvPicPr>
          <p:nvPr/>
        </p:nvPicPr>
        <p:blipFill>
          <a:blip r:embed="rId5"/>
          <a:stretch>
            <a:fillRect/>
          </a:stretch>
        </p:blipFill>
        <p:spPr>
          <a:xfrm>
            <a:off x="2295124" y="3981851"/>
            <a:ext cx="3066937" cy="1676592"/>
          </a:xfrm>
          <a:prstGeom prst="rect">
            <a:avLst/>
          </a:prstGeom>
        </p:spPr>
      </p:pic>
      <p:sp>
        <p:nvSpPr>
          <p:cNvPr id="13" name="TextBox 12"/>
          <p:cNvSpPr txBox="1"/>
          <p:nvPr/>
        </p:nvSpPr>
        <p:spPr>
          <a:xfrm>
            <a:off x="792705" y="5638644"/>
            <a:ext cx="577502" cy="276999"/>
          </a:xfrm>
          <a:prstGeom prst="rect">
            <a:avLst/>
          </a:prstGeom>
          <a:noFill/>
        </p:spPr>
        <p:txBody>
          <a:bodyPr wrap="none" rtlCol="0">
            <a:spAutoFit/>
          </a:bodyPr>
          <a:lstStyle/>
          <a:p>
            <a:r>
              <a:rPr lang="en-US" sz="1200" dirty="0" smtClean="0"/>
              <a:t>ODIN</a:t>
            </a:r>
            <a:endParaRPr lang="en-US" sz="1200" dirty="0"/>
          </a:p>
        </p:txBody>
      </p:sp>
      <p:sp>
        <p:nvSpPr>
          <p:cNvPr id="14" name="TextBox 13"/>
          <p:cNvSpPr txBox="1"/>
          <p:nvPr/>
        </p:nvSpPr>
        <p:spPr>
          <a:xfrm>
            <a:off x="3403825" y="5658964"/>
            <a:ext cx="633782" cy="276999"/>
          </a:xfrm>
          <a:prstGeom prst="rect">
            <a:avLst/>
          </a:prstGeom>
          <a:noFill/>
        </p:spPr>
        <p:txBody>
          <a:bodyPr wrap="none" rtlCol="0">
            <a:spAutoFit/>
          </a:bodyPr>
          <a:lstStyle/>
          <a:p>
            <a:r>
              <a:rPr lang="en-US" sz="1200" dirty="0" smtClean="0"/>
              <a:t>SKADI</a:t>
            </a:r>
            <a:endParaRPr lang="en-US" sz="1200" dirty="0"/>
          </a:p>
        </p:txBody>
      </p:sp>
      <p:pic>
        <p:nvPicPr>
          <p:cNvPr id="16" name="Picture 15" descr="Screen Shot 2016-09-13 at 18.14.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9658" y="4379066"/>
            <a:ext cx="789535" cy="322766"/>
          </a:xfrm>
          <a:prstGeom prst="rect">
            <a:avLst/>
          </a:prstGeom>
        </p:spPr>
      </p:pic>
      <p:pic>
        <p:nvPicPr>
          <p:cNvPr id="17" name="Picture 16"/>
          <p:cNvPicPr>
            <a:picLocks noChangeAspect="1"/>
          </p:cNvPicPr>
          <p:nvPr/>
        </p:nvPicPr>
        <p:blipFill>
          <a:blip r:embed="rId7"/>
          <a:stretch>
            <a:fillRect/>
          </a:stretch>
        </p:blipFill>
        <p:spPr>
          <a:xfrm>
            <a:off x="8255688" y="4844417"/>
            <a:ext cx="752722" cy="270035"/>
          </a:xfrm>
          <a:prstGeom prst="rect">
            <a:avLst/>
          </a:prstGeom>
        </p:spPr>
      </p:pic>
    </p:spTree>
    <p:extLst>
      <p:ext uri="{BB962C8B-B14F-4D97-AF65-F5344CB8AC3E}">
        <p14:creationId xmlns:p14="http://schemas.microsoft.com/office/powerpoint/2010/main" val="2798641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96401"/>
            <a:ext cx="10194074"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885867" y="74448"/>
            <a:ext cx="7139136" cy="1143000"/>
          </a:xfrm>
        </p:spPr>
        <p:txBody>
          <a:bodyPr>
            <a:normAutofit fontScale="90000"/>
          </a:bodyPr>
          <a:lstStyle/>
          <a:p>
            <a:r>
              <a:rPr lang="en-US" sz="3300" dirty="0" smtClean="0"/>
              <a:t>LoKI</a:t>
            </a:r>
            <a:r>
              <a:rPr lang="en-US" dirty="0"/>
              <a:t/>
            </a:r>
            <a:br>
              <a:rPr lang="en-US" dirty="0"/>
            </a:br>
            <a:r>
              <a:rPr lang="en-US" sz="2300" dirty="0"/>
              <a:t>SANS for Soft Matter, Materials and Bio-</a:t>
            </a:r>
            <a:r>
              <a:rPr lang="en-US" sz="2300" dirty="0" smtClean="0"/>
              <a:t>Science</a:t>
            </a:r>
            <a:r>
              <a:rPr lang="en-US" sz="2000" dirty="0"/>
              <a:t/>
            </a:r>
            <a:br>
              <a:rPr lang="en-US" sz="2000" dirty="0"/>
            </a:br>
            <a:endParaRPr lang="en-US" sz="2000" dirty="0"/>
          </a:p>
        </p:txBody>
      </p:sp>
      <p:sp>
        <p:nvSpPr>
          <p:cNvPr id="4" name="Slide Number Placeholder 3"/>
          <p:cNvSpPr>
            <a:spLocks noGrp="1"/>
          </p:cNvSpPr>
          <p:nvPr>
            <p:ph type="sldNum" sz="quarter" idx="4294967295"/>
          </p:nvPr>
        </p:nvSpPr>
        <p:spPr>
          <a:xfrm>
            <a:off x="6553200" y="6356358"/>
            <a:ext cx="2133600" cy="365125"/>
          </a:xfrm>
          <a:prstGeom prst="rect">
            <a:avLst/>
          </a:prstGeom>
        </p:spPr>
        <p:txBody>
          <a:bodyPr/>
          <a:lstStyle/>
          <a:p>
            <a:fld id="{551115BC-487E-4422-894C-CB7CD3E79223}" type="slidenum">
              <a:rPr lang="sv-SE" smtClean="0">
                <a:latin typeface="Calibri"/>
              </a:rPr>
              <a:pPr/>
              <a:t>2</a:t>
            </a:fld>
            <a:endParaRPr lang="sv-SE" dirty="0">
              <a:latin typeface="Calibri"/>
            </a:endParaRPr>
          </a:p>
        </p:txBody>
      </p:sp>
      <p:grpSp>
        <p:nvGrpSpPr>
          <p:cNvPr id="3" name="Group 2"/>
          <p:cNvGrpSpPr/>
          <p:nvPr/>
        </p:nvGrpSpPr>
        <p:grpSpPr>
          <a:xfrm>
            <a:off x="3131840" y="1007595"/>
            <a:ext cx="5931958" cy="1917349"/>
            <a:chOff x="4525099" y="2172537"/>
            <a:chExt cx="8435533" cy="2727785"/>
          </a:xfrm>
        </p:grpSpPr>
        <p:sp>
          <p:nvSpPr>
            <p:cNvPr id="2" name="Rectangle 1"/>
            <p:cNvSpPr/>
            <p:nvPr/>
          </p:nvSpPr>
          <p:spPr>
            <a:xfrm>
              <a:off x="4525099" y="2172537"/>
              <a:ext cx="8435533" cy="27238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924"/>
              <a:endParaRPr lang="en-US" dirty="0">
                <a:solidFill>
                  <a:prstClr val="white"/>
                </a:solidFill>
                <a:latin typeface="Calibri"/>
              </a:endParaRPr>
            </a:p>
          </p:txBody>
        </p:sp>
        <p:grpSp>
          <p:nvGrpSpPr>
            <p:cNvPr id="43" name="Group 42"/>
            <p:cNvGrpSpPr/>
            <p:nvPr/>
          </p:nvGrpSpPr>
          <p:grpSpPr>
            <a:xfrm>
              <a:off x="4525099" y="2215179"/>
              <a:ext cx="8435533" cy="2685143"/>
              <a:chOff x="4525099" y="2215179"/>
              <a:chExt cx="8435533" cy="2685143"/>
            </a:xfrm>
          </p:grpSpPr>
          <p:pic>
            <p:nvPicPr>
              <p:cNvPr id="27" name="Picture 26" descr="Screen Shot 2013-10-02 at 23.29.34.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61715" y="3598001"/>
                <a:ext cx="1258016" cy="1278372"/>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7257" y="2239558"/>
                <a:ext cx="2493375" cy="1341673"/>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07054" y="2409580"/>
                <a:ext cx="3429438" cy="2283151"/>
              </a:xfrm>
              <a:prstGeom prst="rect">
                <a:avLst/>
              </a:prstGeom>
              <a:effectLst>
                <a:outerShdw blurRad="50800" dist="38100" dir="5400000" algn="t" rotWithShape="0">
                  <a:prstClr val="black">
                    <a:alpha val="40000"/>
                  </a:prstClr>
                </a:outerShdw>
              </a:effectLst>
            </p:spPr>
          </p:pic>
          <p:sp>
            <p:nvSpPr>
              <p:cNvPr id="32" name="TextBox 31"/>
              <p:cNvSpPr txBox="1"/>
              <p:nvPr/>
            </p:nvSpPr>
            <p:spPr>
              <a:xfrm>
                <a:off x="4525099" y="2400576"/>
                <a:ext cx="634626" cy="895699"/>
              </a:xfrm>
              <a:prstGeom prst="rect">
                <a:avLst/>
              </a:prstGeom>
              <a:noFill/>
            </p:spPr>
            <p:txBody>
              <a:bodyPr vert="vert270" wrap="none" rtlCol="0">
                <a:spAutoFit/>
              </a:bodyPr>
              <a:lstStyle/>
              <a:p>
                <a:pPr algn="ctr" defTabSz="456924"/>
                <a:r>
                  <a:rPr lang="en-US" sz="1700" b="1" dirty="0">
                    <a:solidFill>
                      <a:prstClr val="black"/>
                    </a:solidFill>
                    <a:latin typeface="Calibri"/>
                  </a:rPr>
                  <a:t>FLOW</a:t>
                </a:r>
              </a:p>
            </p:txBody>
          </p:sp>
          <p:sp>
            <p:nvSpPr>
              <p:cNvPr id="33" name="TextBox 32"/>
              <p:cNvSpPr txBox="1"/>
              <p:nvPr/>
            </p:nvSpPr>
            <p:spPr>
              <a:xfrm>
                <a:off x="4525099" y="3614049"/>
                <a:ext cx="634626" cy="1286273"/>
              </a:xfrm>
              <a:prstGeom prst="rect">
                <a:avLst/>
              </a:prstGeom>
              <a:noFill/>
            </p:spPr>
            <p:txBody>
              <a:bodyPr vert="vert270" wrap="none" rtlCol="0">
                <a:spAutoFit/>
              </a:bodyPr>
              <a:lstStyle/>
              <a:p>
                <a:pPr algn="ctr" defTabSz="456924"/>
                <a:r>
                  <a:rPr lang="en-US" sz="1700" b="1" dirty="0">
                    <a:solidFill>
                      <a:prstClr val="black"/>
                    </a:solidFill>
                    <a:latin typeface="Calibri"/>
                  </a:rPr>
                  <a:t>KINETICS</a:t>
                </a:r>
              </a:p>
            </p:txBody>
          </p:sp>
          <p:sp>
            <p:nvSpPr>
              <p:cNvPr id="34" name="TextBox 33"/>
              <p:cNvSpPr txBox="1"/>
              <p:nvPr/>
            </p:nvSpPr>
            <p:spPr>
              <a:xfrm>
                <a:off x="10018372" y="2215179"/>
                <a:ext cx="634626" cy="1207789"/>
              </a:xfrm>
              <a:prstGeom prst="rect">
                <a:avLst/>
              </a:prstGeom>
              <a:noFill/>
            </p:spPr>
            <p:txBody>
              <a:bodyPr vert="vert270" wrap="none" rtlCol="0">
                <a:spAutoFit/>
              </a:bodyPr>
              <a:lstStyle/>
              <a:p>
                <a:pPr algn="ctr" defTabSz="456924"/>
                <a:r>
                  <a:rPr lang="en-US" sz="1700" b="1" dirty="0">
                    <a:solidFill>
                      <a:prstClr val="black"/>
                    </a:solidFill>
                    <a:latin typeface="Calibri"/>
                  </a:rPr>
                  <a:t>DEVICES</a:t>
                </a:r>
              </a:p>
            </p:txBody>
          </p:sp>
          <p:sp>
            <p:nvSpPr>
              <p:cNvPr id="35" name="TextBox 34"/>
              <p:cNvSpPr txBox="1"/>
              <p:nvPr/>
            </p:nvSpPr>
            <p:spPr>
              <a:xfrm>
                <a:off x="6183846" y="2239558"/>
                <a:ext cx="634626" cy="2541970"/>
              </a:xfrm>
              <a:prstGeom prst="rect">
                <a:avLst/>
              </a:prstGeom>
              <a:noFill/>
            </p:spPr>
            <p:txBody>
              <a:bodyPr vert="vert270" wrap="square" rtlCol="0">
                <a:spAutoFit/>
              </a:bodyPr>
              <a:lstStyle/>
              <a:p>
                <a:pPr algn="ctr" defTabSz="456924"/>
                <a:r>
                  <a:rPr lang="en-US" sz="1700" b="1" dirty="0">
                    <a:solidFill>
                      <a:prstClr val="black"/>
                    </a:solidFill>
                    <a:latin typeface="Calibri"/>
                  </a:rPr>
                  <a:t>MULTISCALE</a:t>
                </a:r>
              </a:p>
            </p:txBody>
          </p:sp>
          <p:sp>
            <p:nvSpPr>
              <p:cNvPr id="36" name="TextBox 35"/>
              <p:cNvSpPr txBox="1"/>
              <p:nvPr/>
            </p:nvSpPr>
            <p:spPr>
              <a:xfrm>
                <a:off x="10058787" y="3504514"/>
                <a:ext cx="556633" cy="1259997"/>
              </a:xfrm>
              <a:prstGeom prst="rect">
                <a:avLst/>
              </a:prstGeom>
              <a:noFill/>
            </p:spPr>
            <p:txBody>
              <a:bodyPr vert="vert270" wrap="none" lIns="64282" tIns="32141" rIns="64282" bIns="32141" rtlCol="0">
                <a:spAutoFit/>
              </a:bodyPr>
              <a:lstStyle/>
              <a:p>
                <a:pPr algn="ctr" defTabSz="456924"/>
                <a:r>
                  <a:rPr lang="en-US" sz="1700" b="1" dirty="0">
                    <a:solidFill>
                      <a:prstClr val="black"/>
                    </a:solidFill>
                    <a:latin typeface="Calibri"/>
                  </a:rPr>
                  <a:t>BIOLOGY</a:t>
                </a:r>
              </a:p>
            </p:txBody>
          </p:sp>
          <p:grpSp>
            <p:nvGrpSpPr>
              <p:cNvPr id="37" name="Group 36"/>
              <p:cNvGrpSpPr/>
              <p:nvPr/>
            </p:nvGrpSpPr>
            <p:grpSpPr>
              <a:xfrm>
                <a:off x="10571384" y="3749772"/>
                <a:ext cx="2132790" cy="1031755"/>
                <a:chOff x="2411760" y="5990335"/>
                <a:chExt cx="1786016" cy="864000"/>
              </a:xfrm>
            </p:grpSpPr>
            <p:pic>
              <p:nvPicPr>
                <p:cNvPr id="38" name="Picture 37"/>
                <p:cNvPicPr>
                  <a:picLocks noChangeAspect="1"/>
                </p:cNvPicPr>
                <p:nvPr/>
              </p:nvPicPr>
              <p:blipFill>
                <a:blip r:embed="rId6"/>
                <a:stretch>
                  <a:fillRect/>
                </a:stretch>
              </p:blipFill>
              <p:spPr>
                <a:xfrm>
                  <a:off x="3347864" y="5990335"/>
                  <a:ext cx="849912" cy="864000"/>
                </a:xfrm>
                <a:prstGeom prst="rect">
                  <a:avLst/>
                </a:prstGeom>
              </p:spPr>
            </p:pic>
            <p:pic>
              <p:nvPicPr>
                <p:cNvPr id="39" name="Picture 38"/>
                <p:cNvPicPr>
                  <a:picLocks noChangeAspect="1"/>
                </p:cNvPicPr>
                <p:nvPr/>
              </p:nvPicPr>
              <p:blipFill>
                <a:blip r:embed="rId7"/>
                <a:stretch>
                  <a:fillRect/>
                </a:stretch>
              </p:blipFill>
              <p:spPr>
                <a:xfrm>
                  <a:off x="2411760" y="5990335"/>
                  <a:ext cx="972800" cy="864000"/>
                </a:xfrm>
                <a:prstGeom prst="rect">
                  <a:avLst/>
                </a:prstGeom>
              </p:spPr>
            </p:pic>
          </p:grpSp>
          <p:pic>
            <p:nvPicPr>
              <p:cNvPr id="41" name="Picture 40" descr="Screen Shot 2012-09-19 at 08.44.25.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63641" y="2275091"/>
                <a:ext cx="1352283" cy="1186069"/>
              </a:xfrm>
              <a:prstGeom prst="rect">
                <a:avLst/>
              </a:prstGeom>
            </p:spPr>
          </p:pic>
        </p:grpSp>
      </p:grpSp>
      <p:sp>
        <p:nvSpPr>
          <p:cNvPr id="42" name="Rectangle 41"/>
          <p:cNvSpPr/>
          <p:nvPr/>
        </p:nvSpPr>
        <p:spPr>
          <a:xfrm>
            <a:off x="60184" y="980728"/>
            <a:ext cx="2986949" cy="3019557"/>
          </a:xfrm>
          <a:prstGeom prst="rect">
            <a:avLst/>
          </a:prstGeom>
          <a:solidFill>
            <a:srgbClr val="FFFFFF">
              <a:alpha val="53000"/>
            </a:srgbClr>
          </a:solidFill>
        </p:spPr>
        <p:txBody>
          <a:bodyPr wrap="square" lIns="64251" tIns="32125" rIns="64251" bIns="32125">
            <a:spAutoFit/>
          </a:bodyPr>
          <a:lstStyle/>
          <a:p>
            <a:pPr defTabSz="456924"/>
            <a:r>
              <a:rPr lang="en-US" sz="1400" dirty="0">
                <a:solidFill>
                  <a:prstClr val="black"/>
                </a:solidFill>
                <a:latin typeface="Calibri"/>
              </a:rPr>
              <a:t>The combination of a </a:t>
            </a:r>
            <a:r>
              <a:rPr lang="en-US" sz="1400" b="1" dirty="0">
                <a:solidFill>
                  <a:prstClr val="black"/>
                </a:solidFill>
                <a:latin typeface="Calibri"/>
              </a:rPr>
              <a:t>large solid angle </a:t>
            </a:r>
            <a:r>
              <a:rPr lang="en-US" sz="1400" dirty="0">
                <a:solidFill>
                  <a:prstClr val="black"/>
                </a:solidFill>
                <a:latin typeface="Calibri"/>
              </a:rPr>
              <a:t>of detectors and a </a:t>
            </a:r>
            <a:r>
              <a:rPr lang="en-US" sz="1400" b="1" dirty="0">
                <a:solidFill>
                  <a:prstClr val="black"/>
                </a:solidFill>
                <a:latin typeface="Calibri"/>
              </a:rPr>
              <a:t>broad wavelength band </a:t>
            </a:r>
            <a:r>
              <a:rPr lang="en-US" sz="1400" dirty="0">
                <a:solidFill>
                  <a:prstClr val="black"/>
                </a:solidFill>
                <a:latin typeface="Calibri"/>
              </a:rPr>
              <a:t>will provide a </a:t>
            </a:r>
            <a:r>
              <a:rPr lang="en-US" sz="1400" b="1" dirty="0">
                <a:solidFill>
                  <a:prstClr val="black"/>
                </a:solidFill>
                <a:latin typeface="Calibri"/>
              </a:rPr>
              <a:t>world leading</a:t>
            </a:r>
            <a:r>
              <a:rPr lang="en-US" sz="1400" dirty="0">
                <a:solidFill>
                  <a:prstClr val="black"/>
                </a:solidFill>
                <a:latin typeface="Calibri"/>
              </a:rPr>
              <a:t> SANS instrument for the ESS.</a:t>
            </a:r>
          </a:p>
          <a:p>
            <a:pPr defTabSz="456924"/>
            <a:endParaRPr lang="en-US" sz="800" dirty="0">
              <a:solidFill>
                <a:prstClr val="black"/>
              </a:solidFill>
              <a:latin typeface="Calibri"/>
            </a:endParaRPr>
          </a:p>
          <a:p>
            <a:pPr defTabSz="456924"/>
            <a:r>
              <a:rPr lang="en-US" sz="1400" dirty="0">
                <a:solidFill>
                  <a:prstClr val="black"/>
                </a:solidFill>
                <a:latin typeface="Calibri"/>
              </a:rPr>
              <a:t>LoKI will have </a:t>
            </a:r>
            <a:r>
              <a:rPr lang="en-US" sz="1400" b="1" dirty="0">
                <a:solidFill>
                  <a:prstClr val="black"/>
                </a:solidFill>
                <a:latin typeface="Calibri"/>
              </a:rPr>
              <a:t>high flux</a:t>
            </a:r>
            <a:r>
              <a:rPr lang="en-US" sz="1400" dirty="0">
                <a:solidFill>
                  <a:prstClr val="black"/>
                </a:solidFill>
                <a:latin typeface="Calibri"/>
              </a:rPr>
              <a:t>, </a:t>
            </a:r>
            <a:r>
              <a:rPr lang="en-US" sz="1400" b="1" dirty="0">
                <a:solidFill>
                  <a:prstClr val="black"/>
                </a:solidFill>
                <a:latin typeface="Calibri"/>
              </a:rPr>
              <a:t>wide simultaneous size range</a:t>
            </a:r>
            <a:r>
              <a:rPr lang="en-US" sz="1400" dirty="0">
                <a:solidFill>
                  <a:prstClr val="black"/>
                </a:solidFill>
                <a:latin typeface="Calibri"/>
              </a:rPr>
              <a:t>, and a </a:t>
            </a:r>
            <a:r>
              <a:rPr lang="en-US" sz="1400" b="1" dirty="0">
                <a:solidFill>
                  <a:prstClr val="black"/>
                </a:solidFill>
                <a:latin typeface="Calibri"/>
              </a:rPr>
              <a:t>flexible sample area</a:t>
            </a:r>
            <a:r>
              <a:rPr lang="en-US" sz="1400" dirty="0">
                <a:solidFill>
                  <a:prstClr val="black"/>
                </a:solidFill>
                <a:latin typeface="Calibri"/>
              </a:rPr>
              <a:t>.</a:t>
            </a:r>
          </a:p>
          <a:p>
            <a:pPr defTabSz="456924"/>
            <a:endParaRPr lang="en-US" sz="800" dirty="0">
              <a:solidFill>
                <a:prstClr val="black"/>
              </a:solidFill>
              <a:latin typeface="Calibri"/>
            </a:endParaRPr>
          </a:p>
          <a:p>
            <a:pPr defTabSz="456924"/>
            <a:r>
              <a:rPr lang="en-US" sz="1400" dirty="0">
                <a:solidFill>
                  <a:prstClr val="black"/>
                </a:solidFill>
                <a:latin typeface="Calibri"/>
              </a:rPr>
              <a:t>Small beams, making </a:t>
            </a:r>
            <a:r>
              <a:rPr lang="en-US" sz="1400" b="1" dirty="0">
                <a:solidFill>
                  <a:prstClr val="black"/>
                </a:solidFill>
                <a:latin typeface="Calibri"/>
              </a:rPr>
              <a:t>scanning experiments </a:t>
            </a:r>
            <a:r>
              <a:rPr lang="en-US" sz="1400" dirty="0">
                <a:solidFill>
                  <a:prstClr val="black"/>
                </a:solidFill>
                <a:latin typeface="Calibri"/>
              </a:rPr>
              <a:t>routine.</a:t>
            </a:r>
          </a:p>
          <a:p>
            <a:pPr defTabSz="456924"/>
            <a:endParaRPr lang="en-US" sz="800" dirty="0">
              <a:solidFill>
                <a:prstClr val="black"/>
              </a:solidFill>
              <a:latin typeface="Calibri"/>
            </a:endParaRPr>
          </a:p>
          <a:p>
            <a:pPr defTabSz="456924"/>
            <a:r>
              <a:rPr lang="en-US" sz="1400" dirty="0">
                <a:solidFill>
                  <a:prstClr val="black"/>
                </a:solidFill>
                <a:latin typeface="Calibri"/>
              </a:rPr>
              <a:t>The ability to perform </a:t>
            </a:r>
            <a:r>
              <a:rPr lang="en-US" sz="1400" b="1" dirty="0">
                <a:solidFill>
                  <a:prstClr val="black"/>
                </a:solidFill>
                <a:latin typeface="Calibri"/>
              </a:rPr>
              <a:t>“single-shot” kinetic</a:t>
            </a:r>
            <a:r>
              <a:rPr lang="en-US" sz="1400" dirty="0">
                <a:solidFill>
                  <a:prstClr val="black"/>
                </a:solidFill>
                <a:latin typeface="Calibri"/>
              </a:rPr>
              <a:t> measurements on </a:t>
            </a:r>
            <a:r>
              <a:rPr lang="en-US" sz="1400" b="1" dirty="0">
                <a:solidFill>
                  <a:prstClr val="black"/>
                </a:solidFill>
                <a:latin typeface="Calibri"/>
              </a:rPr>
              <a:t>sub-second</a:t>
            </a:r>
            <a:r>
              <a:rPr lang="en-US" sz="1400" dirty="0">
                <a:solidFill>
                  <a:prstClr val="black"/>
                </a:solidFill>
                <a:latin typeface="Calibri"/>
              </a:rPr>
              <a:t> time scales</a:t>
            </a:r>
          </a:p>
        </p:txBody>
      </p:sp>
      <p:pic>
        <p:nvPicPr>
          <p:cNvPr id="40" name="Picture 2" descr="isissmallbott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430498"/>
            <a:ext cx="91440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2910" y="5383589"/>
            <a:ext cx="2682828" cy="1169551"/>
          </a:xfrm>
          <a:prstGeom prst="rect">
            <a:avLst/>
          </a:prstGeom>
          <a:solidFill>
            <a:schemeClr val="bg1">
              <a:alpha val="50000"/>
            </a:schemeClr>
          </a:solidFill>
        </p:spPr>
        <p:txBody>
          <a:bodyPr wrap="square" lIns="91407" tIns="45704" rIns="91407" bIns="45704" rtlCol="0">
            <a:spAutoFit/>
          </a:bodyPr>
          <a:lstStyle/>
          <a:p>
            <a:pPr marL="285647" indent="-285647">
              <a:buFont typeface="Arial"/>
              <a:buChar char="•"/>
            </a:pPr>
            <a:r>
              <a:rPr lang="en-US" sz="1400" dirty="0"/>
              <a:t>8</a:t>
            </a:r>
            <a:r>
              <a:rPr lang="en-US" sz="1400" dirty="0" smtClean="0"/>
              <a:t> </a:t>
            </a:r>
            <a:r>
              <a:rPr lang="en-US" sz="1400" dirty="0"/>
              <a:t>+ </a:t>
            </a:r>
            <a:r>
              <a:rPr lang="en-US" sz="1400" dirty="0" smtClean="0"/>
              <a:t>10 </a:t>
            </a:r>
            <a:r>
              <a:rPr lang="en-US" sz="1400" dirty="0"/>
              <a:t>m collimation</a:t>
            </a:r>
          </a:p>
          <a:p>
            <a:pPr marL="285647" indent="-285647">
              <a:buFont typeface="Arial"/>
              <a:buChar char="•"/>
            </a:pPr>
            <a:r>
              <a:rPr lang="en-US" sz="1400" dirty="0"/>
              <a:t>14 Hz or 7 Hz operation</a:t>
            </a:r>
          </a:p>
          <a:p>
            <a:pPr marL="285647" indent="-285647">
              <a:buFont typeface="Arial"/>
              <a:buChar char="•"/>
            </a:pPr>
            <a:r>
              <a:rPr lang="en-US" sz="1400" dirty="0"/>
              <a:t>Up to 20 Å bandwidth</a:t>
            </a:r>
          </a:p>
          <a:p>
            <a:pPr marL="285647" indent="-285647">
              <a:buFont typeface="Arial"/>
              <a:buChar char="•"/>
            </a:pPr>
            <a:r>
              <a:rPr lang="en-US" sz="1400" dirty="0"/>
              <a:t>Option for resolution enhancing choppers</a:t>
            </a:r>
          </a:p>
        </p:txBody>
      </p:sp>
    </p:spTree>
    <p:extLst>
      <p:ext uri="{BB962C8B-B14F-4D97-AF65-F5344CB8AC3E}">
        <p14:creationId xmlns:p14="http://schemas.microsoft.com/office/powerpoint/2010/main" val="7820348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1 at 10.45.55.png"/>
          <p:cNvPicPr>
            <a:picLocks noChangeAspect="1"/>
          </p:cNvPicPr>
          <p:nvPr/>
        </p:nvPicPr>
        <p:blipFill rotWithShape="1">
          <a:blip r:embed="rId3">
            <a:extLst>
              <a:ext uri="{28A0092B-C50C-407E-A947-70E740481C1C}">
                <a14:useLocalDpi xmlns:a14="http://schemas.microsoft.com/office/drawing/2010/main" val="0"/>
              </a:ext>
            </a:extLst>
          </a:blip>
          <a:srcRect r="2342" b="4193"/>
          <a:stretch/>
        </p:blipFill>
        <p:spPr>
          <a:xfrm>
            <a:off x="3767318" y="2239343"/>
            <a:ext cx="5318441" cy="3088496"/>
          </a:xfrm>
          <a:prstGeom prst="rect">
            <a:avLst/>
          </a:prstGeom>
        </p:spPr>
      </p:pic>
      <p:sp>
        <p:nvSpPr>
          <p:cNvPr id="2" name="Titolo 1"/>
          <p:cNvSpPr>
            <a:spLocks noGrp="1"/>
          </p:cNvSpPr>
          <p:nvPr>
            <p:ph type="title"/>
          </p:nvPr>
        </p:nvSpPr>
        <p:spPr>
          <a:xfrm>
            <a:off x="1439299" y="105203"/>
            <a:ext cx="6160190" cy="948663"/>
          </a:xfrm>
        </p:spPr>
        <p:txBody>
          <a:bodyPr/>
          <a:lstStyle/>
          <a:p>
            <a:r>
              <a:rPr lang="en-US" dirty="0" smtClean="0"/>
              <a:t>Detector Concept</a:t>
            </a:r>
            <a:endParaRPr lang="en-US" dirty="0"/>
          </a:p>
        </p:txBody>
      </p:sp>
      <p:pic>
        <p:nvPicPr>
          <p:cNvPr id="3076" name="Picture 4" descr="C:\Progetti CATIA\BandGEM2.0\Demonstator Good\Immagini\sim_loki_Frontale.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21" t="2289" r="27277" b="1896"/>
          <a:stretch/>
        </p:blipFill>
        <p:spPr bwMode="auto">
          <a:xfrm>
            <a:off x="4740346" y="871561"/>
            <a:ext cx="1793833" cy="182640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Progetti CATIA\BandGEM2.0\Demonstator Good\Immagini\sim_loki.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617" r="22170"/>
          <a:stretch/>
        </p:blipFill>
        <p:spPr bwMode="auto">
          <a:xfrm>
            <a:off x="3134427" y="871561"/>
            <a:ext cx="1474712" cy="182640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o 13"/>
          <p:cNvGrpSpPr/>
          <p:nvPr/>
        </p:nvGrpSpPr>
        <p:grpSpPr>
          <a:xfrm>
            <a:off x="555736" y="981773"/>
            <a:ext cx="2315147" cy="3075346"/>
            <a:chOff x="995636" y="1296711"/>
            <a:chExt cx="3794396" cy="4742521"/>
          </a:xfrm>
        </p:grpSpPr>
        <p:pic>
          <p:nvPicPr>
            <p:cNvPr id="3074" name="Picture 2" descr="C:\Progetti CATIA\BandGEM2.0\Demonstator Good\Immagini\Vista_Sotto.bmp"/>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766" t="1107" r="27851" b="2421"/>
            <a:stretch/>
          </p:blipFill>
          <p:spPr bwMode="auto">
            <a:xfrm>
              <a:off x="995636" y="1844824"/>
              <a:ext cx="3794396" cy="419440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352588" y="1296711"/>
              <a:ext cx="1075832" cy="4034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100" dirty="0" smtClean="0"/>
                <a:t>337 mm</a:t>
              </a:r>
            </a:p>
          </p:txBody>
        </p:sp>
        <p:cxnSp>
          <p:nvCxnSpPr>
            <p:cNvPr id="6" name="Connettore 2 5"/>
            <p:cNvCxnSpPr/>
            <p:nvPr/>
          </p:nvCxnSpPr>
          <p:spPr>
            <a:xfrm>
              <a:off x="2843808" y="1916832"/>
              <a:ext cx="0" cy="4050392"/>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10" name="Connettore 2 9"/>
            <p:cNvCxnSpPr/>
            <p:nvPr/>
          </p:nvCxnSpPr>
          <p:spPr>
            <a:xfrm>
              <a:off x="1115616" y="1700808"/>
              <a:ext cx="3456384"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3" name="CasellaDiTesto 12"/>
            <p:cNvSpPr txBox="1"/>
            <p:nvPr/>
          </p:nvSpPr>
          <p:spPr>
            <a:xfrm rot="5400000">
              <a:off x="2522336" y="3226905"/>
              <a:ext cx="1012269" cy="4287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100" dirty="0" smtClean="0"/>
                <a:t>400 mm</a:t>
              </a:r>
            </a:p>
          </p:txBody>
        </p:sp>
      </p:grpSp>
      <p:grpSp>
        <p:nvGrpSpPr>
          <p:cNvPr id="60" name="Gruppo 59"/>
          <p:cNvGrpSpPr/>
          <p:nvPr/>
        </p:nvGrpSpPr>
        <p:grpSpPr>
          <a:xfrm>
            <a:off x="449361" y="4171179"/>
            <a:ext cx="2572449" cy="2151503"/>
            <a:chOff x="4644008" y="3501008"/>
            <a:chExt cx="3960440" cy="3312368"/>
          </a:xfrm>
        </p:grpSpPr>
        <p:sp>
          <p:nvSpPr>
            <p:cNvPr id="59" name="Rettangolo 58"/>
            <p:cNvSpPr/>
            <p:nvPr/>
          </p:nvSpPr>
          <p:spPr>
            <a:xfrm>
              <a:off x="4644008" y="3501008"/>
              <a:ext cx="3960440" cy="33123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100" dirty="0"/>
            </a:p>
          </p:txBody>
        </p:sp>
        <p:grpSp>
          <p:nvGrpSpPr>
            <p:cNvPr id="58" name="Gruppo 57"/>
            <p:cNvGrpSpPr/>
            <p:nvPr/>
          </p:nvGrpSpPr>
          <p:grpSpPr>
            <a:xfrm>
              <a:off x="4691148" y="3579034"/>
              <a:ext cx="3671732" cy="3133049"/>
              <a:chOff x="4691148" y="3579034"/>
              <a:chExt cx="3671732" cy="3133049"/>
            </a:xfrm>
          </p:grpSpPr>
          <p:cxnSp>
            <p:nvCxnSpPr>
              <p:cNvPr id="16" name="Connettore 1 15"/>
              <p:cNvCxnSpPr/>
              <p:nvPr/>
            </p:nvCxnSpPr>
            <p:spPr>
              <a:xfrm>
                <a:off x="6562680" y="6597352"/>
                <a:ext cx="1800200" cy="0"/>
              </a:xfrm>
              <a:prstGeom prst="line">
                <a:avLst/>
              </a:prstGeom>
            </p:spPr>
            <p:style>
              <a:lnRef idx="3">
                <a:schemeClr val="dk1"/>
              </a:lnRef>
              <a:fillRef idx="0">
                <a:schemeClr val="dk1"/>
              </a:fillRef>
              <a:effectRef idx="2">
                <a:schemeClr val="dk1"/>
              </a:effectRef>
              <a:fontRef idx="minor">
                <a:schemeClr val="tx1"/>
              </a:fontRef>
            </p:style>
          </p:cxnSp>
          <p:cxnSp>
            <p:nvCxnSpPr>
              <p:cNvPr id="18" name="Connettore 2 17"/>
              <p:cNvCxnSpPr/>
              <p:nvPr/>
            </p:nvCxnSpPr>
            <p:spPr>
              <a:xfrm>
                <a:off x="5580112" y="6597352"/>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4788025" y="6309319"/>
                <a:ext cx="1027669" cy="402764"/>
              </a:xfrm>
              <a:prstGeom prst="rect">
                <a:avLst/>
              </a:prstGeom>
              <a:noFill/>
            </p:spPr>
            <p:txBody>
              <a:bodyPr wrap="none" rtlCol="0">
                <a:spAutoFit/>
              </a:bodyPr>
              <a:lstStyle/>
              <a:p>
                <a:r>
                  <a:rPr lang="en-US" sz="1100" dirty="0" smtClean="0"/>
                  <a:t>Cathode</a:t>
                </a:r>
                <a:endParaRPr lang="en-US" sz="1100" dirty="0"/>
              </a:p>
            </p:txBody>
          </p:sp>
          <p:cxnSp>
            <p:nvCxnSpPr>
              <p:cNvPr id="21" name="Connettore 2 20"/>
              <p:cNvCxnSpPr/>
              <p:nvPr/>
            </p:nvCxnSpPr>
            <p:spPr>
              <a:xfrm flipV="1">
                <a:off x="6444208" y="6208133"/>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rot="16200000">
                <a:off x="6062354" y="6186773"/>
                <a:ext cx="394377" cy="402764"/>
              </a:xfrm>
              <a:prstGeom prst="rect">
                <a:avLst/>
              </a:prstGeom>
              <a:noFill/>
            </p:spPr>
            <p:txBody>
              <a:bodyPr wrap="none" rtlCol="0">
                <a:spAutoFit/>
              </a:bodyPr>
              <a:lstStyle/>
              <a:p>
                <a:r>
                  <a:rPr lang="en-US" sz="1100" dirty="0" smtClean="0"/>
                  <a:t>8</a:t>
                </a:r>
                <a:endParaRPr lang="en-US" sz="1100" dirty="0"/>
              </a:p>
            </p:txBody>
          </p:sp>
          <p:cxnSp>
            <p:nvCxnSpPr>
              <p:cNvPr id="24" name="Connettore 1 23"/>
              <p:cNvCxnSpPr/>
              <p:nvPr/>
            </p:nvCxnSpPr>
            <p:spPr>
              <a:xfrm flipV="1">
                <a:off x="6562680"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Connettore 1 27"/>
              <p:cNvCxnSpPr/>
              <p:nvPr/>
            </p:nvCxnSpPr>
            <p:spPr>
              <a:xfrm flipV="1">
                <a:off x="6715080"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Connettore 1 28"/>
              <p:cNvCxnSpPr/>
              <p:nvPr/>
            </p:nvCxnSpPr>
            <p:spPr>
              <a:xfrm flipV="1">
                <a:off x="6867480"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Connettore 1 29"/>
              <p:cNvCxnSpPr/>
              <p:nvPr/>
            </p:nvCxnSpPr>
            <p:spPr>
              <a:xfrm flipV="1">
                <a:off x="7019880"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Connettore 1 30"/>
              <p:cNvCxnSpPr/>
              <p:nvPr/>
            </p:nvCxnSpPr>
            <p:spPr>
              <a:xfrm flipV="1">
                <a:off x="7164288"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Connettore 1 31"/>
              <p:cNvCxnSpPr/>
              <p:nvPr/>
            </p:nvCxnSpPr>
            <p:spPr>
              <a:xfrm flipV="1">
                <a:off x="7316688"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Connettore 1 32"/>
              <p:cNvCxnSpPr/>
              <p:nvPr/>
            </p:nvCxnSpPr>
            <p:spPr>
              <a:xfrm flipV="1">
                <a:off x="7469088"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Connettore 1 33"/>
              <p:cNvCxnSpPr/>
              <p:nvPr/>
            </p:nvCxnSpPr>
            <p:spPr>
              <a:xfrm flipV="1">
                <a:off x="7621488" y="594928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Connettore 1 34"/>
              <p:cNvCxnSpPr/>
              <p:nvPr/>
            </p:nvCxnSpPr>
            <p:spPr>
              <a:xfrm flipV="1">
                <a:off x="7787208" y="595496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Connettore 1 35"/>
              <p:cNvCxnSpPr/>
              <p:nvPr/>
            </p:nvCxnSpPr>
            <p:spPr>
              <a:xfrm flipV="1">
                <a:off x="7939608" y="595496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Connettore 1 36"/>
              <p:cNvCxnSpPr/>
              <p:nvPr/>
            </p:nvCxnSpPr>
            <p:spPr>
              <a:xfrm flipV="1">
                <a:off x="8092008" y="595496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Connettore 1 37"/>
              <p:cNvCxnSpPr/>
              <p:nvPr/>
            </p:nvCxnSpPr>
            <p:spPr>
              <a:xfrm flipV="1">
                <a:off x="8244408" y="5954960"/>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39" name="Connettore 1 38"/>
              <p:cNvCxnSpPr/>
              <p:nvPr/>
            </p:nvCxnSpPr>
            <p:spPr>
              <a:xfrm flipV="1">
                <a:off x="6556372"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0" name="Connettore 1 39"/>
              <p:cNvCxnSpPr/>
              <p:nvPr/>
            </p:nvCxnSpPr>
            <p:spPr>
              <a:xfrm flipV="1">
                <a:off x="6708772"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1" name="Connettore 1 40"/>
              <p:cNvCxnSpPr/>
              <p:nvPr/>
            </p:nvCxnSpPr>
            <p:spPr>
              <a:xfrm flipV="1">
                <a:off x="6861172"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2" name="Connettore 1 41"/>
              <p:cNvCxnSpPr/>
              <p:nvPr/>
            </p:nvCxnSpPr>
            <p:spPr>
              <a:xfrm flipV="1">
                <a:off x="7013572"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Connettore 1 42"/>
              <p:cNvCxnSpPr/>
              <p:nvPr/>
            </p:nvCxnSpPr>
            <p:spPr>
              <a:xfrm flipV="1">
                <a:off x="7157980"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Connettore 1 43"/>
              <p:cNvCxnSpPr/>
              <p:nvPr/>
            </p:nvCxnSpPr>
            <p:spPr>
              <a:xfrm flipV="1">
                <a:off x="7310380"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5" name="Connettore 1 44"/>
              <p:cNvCxnSpPr/>
              <p:nvPr/>
            </p:nvCxnSpPr>
            <p:spPr>
              <a:xfrm flipV="1">
                <a:off x="7462780"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Connettore 1 45"/>
              <p:cNvCxnSpPr/>
              <p:nvPr/>
            </p:nvCxnSpPr>
            <p:spPr>
              <a:xfrm flipV="1">
                <a:off x="7615180" y="553581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7" name="Connettore 1 46"/>
              <p:cNvCxnSpPr/>
              <p:nvPr/>
            </p:nvCxnSpPr>
            <p:spPr>
              <a:xfrm flipV="1">
                <a:off x="7780900" y="554149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8" name="Connettore 1 47"/>
              <p:cNvCxnSpPr/>
              <p:nvPr/>
            </p:nvCxnSpPr>
            <p:spPr>
              <a:xfrm flipV="1">
                <a:off x="7933300" y="554149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Connettore 1 48"/>
              <p:cNvCxnSpPr/>
              <p:nvPr/>
            </p:nvCxnSpPr>
            <p:spPr>
              <a:xfrm flipV="1">
                <a:off x="8085700" y="554149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50" name="Connettore 1 49"/>
              <p:cNvCxnSpPr/>
              <p:nvPr/>
            </p:nvCxnSpPr>
            <p:spPr>
              <a:xfrm flipV="1">
                <a:off x="8238100" y="5541496"/>
                <a:ext cx="0" cy="216024"/>
              </a:xfrm>
              <a:prstGeom prst="line">
                <a:avLst/>
              </a:prstGeom>
            </p:spPr>
            <p:style>
              <a:lnRef idx="2">
                <a:schemeClr val="accent2"/>
              </a:lnRef>
              <a:fillRef idx="0">
                <a:schemeClr val="accent2"/>
              </a:fillRef>
              <a:effectRef idx="1">
                <a:schemeClr val="accent2"/>
              </a:effectRef>
              <a:fontRef idx="minor">
                <a:schemeClr val="tx1"/>
              </a:fontRef>
            </p:style>
          </p:cxnSp>
          <p:cxnSp>
            <p:nvCxnSpPr>
              <p:cNvPr id="51" name="Connettore 2 50"/>
              <p:cNvCxnSpPr/>
              <p:nvPr/>
            </p:nvCxnSpPr>
            <p:spPr>
              <a:xfrm>
                <a:off x="5330410" y="5856852"/>
                <a:ext cx="681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CasellaDiTesto 51"/>
              <p:cNvSpPr txBox="1"/>
              <p:nvPr/>
            </p:nvSpPr>
            <p:spPr>
              <a:xfrm>
                <a:off x="4691148" y="5514712"/>
                <a:ext cx="1168186" cy="663376"/>
              </a:xfrm>
              <a:prstGeom prst="rect">
                <a:avLst/>
              </a:prstGeom>
              <a:noFill/>
            </p:spPr>
            <p:txBody>
              <a:bodyPr wrap="square" rtlCol="0">
                <a:spAutoFit/>
              </a:bodyPr>
              <a:lstStyle/>
              <a:p>
                <a:r>
                  <a:rPr lang="en-US" sz="1100" dirty="0" smtClean="0"/>
                  <a:t>Lamellae system</a:t>
                </a:r>
                <a:endParaRPr lang="en-US" sz="1100" dirty="0"/>
              </a:p>
            </p:txBody>
          </p:sp>
          <p:cxnSp>
            <p:nvCxnSpPr>
              <p:cNvPr id="54" name="Connettore 2 53"/>
              <p:cNvCxnSpPr/>
              <p:nvPr/>
            </p:nvCxnSpPr>
            <p:spPr>
              <a:xfrm flipH="1" flipV="1">
                <a:off x="6430848" y="5514712"/>
                <a:ext cx="13360" cy="64633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5" name="CasellaDiTesto 54"/>
              <p:cNvSpPr txBox="1"/>
              <p:nvPr/>
            </p:nvSpPr>
            <p:spPr>
              <a:xfrm rot="16200000">
                <a:off x="5993956" y="5655471"/>
                <a:ext cx="504451" cy="402764"/>
              </a:xfrm>
              <a:prstGeom prst="rect">
                <a:avLst/>
              </a:prstGeom>
              <a:noFill/>
            </p:spPr>
            <p:txBody>
              <a:bodyPr wrap="none" rtlCol="0">
                <a:spAutoFit/>
              </a:bodyPr>
              <a:lstStyle/>
              <a:p>
                <a:r>
                  <a:rPr lang="en-US" sz="1100" dirty="0" smtClean="0"/>
                  <a:t>96</a:t>
                </a:r>
                <a:endParaRPr lang="en-US" sz="1100" dirty="0"/>
              </a:p>
            </p:txBody>
          </p:sp>
          <p:cxnSp>
            <p:nvCxnSpPr>
              <p:cNvPr id="57" name="Connettore 1 56"/>
              <p:cNvCxnSpPr/>
              <p:nvPr/>
            </p:nvCxnSpPr>
            <p:spPr>
              <a:xfrm>
                <a:off x="6556372" y="5096456"/>
                <a:ext cx="1688036" cy="0"/>
              </a:xfrm>
              <a:prstGeom prst="line">
                <a:avLst/>
              </a:prstGeom>
            </p:spPr>
            <p:style>
              <a:lnRef idx="3">
                <a:schemeClr val="accent3"/>
              </a:lnRef>
              <a:fillRef idx="0">
                <a:schemeClr val="accent3"/>
              </a:fillRef>
              <a:effectRef idx="2">
                <a:schemeClr val="accent3"/>
              </a:effectRef>
              <a:fontRef idx="minor">
                <a:schemeClr val="tx1"/>
              </a:fontRef>
            </p:style>
          </p:cxnSp>
          <p:sp>
            <p:nvSpPr>
              <p:cNvPr id="61" name="CasellaDiTesto 60"/>
              <p:cNvSpPr txBox="1"/>
              <p:nvPr/>
            </p:nvSpPr>
            <p:spPr>
              <a:xfrm>
                <a:off x="4820776" y="4911789"/>
                <a:ext cx="1168186" cy="402764"/>
              </a:xfrm>
              <a:prstGeom prst="rect">
                <a:avLst/>
              </a:prstGeom>
              <a:noFill/>
            </p:spPr>
            <p:txBody>
              <a:bodyPr wrap="square" rtlCol="0">
                <a:spAutoFit/>
              </a:bodyPr>
              <a:lstStyle/>
              <a:p>
                <a:r>
                  <a:rPr lang="en-US" sz="1100" dirty="0" smtClean="0"/>
                  <a:t>GEM 1</a:t>
                </a:r>
                <a:endParaRPr lang="en-US" sz="1100" dirty="0"/>
              </a:p>
            </p:txBody>
          </p:sp>
          <p:cxnSp>
            <p:nvCxnSpPr>
              <p:cNvPr id="62" name="Connettore 2 61"/>
              <p:cNvCxnSpPr/>
              <p:nvPr/>
            </p:nvCxnSpPr>
            <p:spPr>
              <a:xfrm>
                <a:off x="5564432" y="5096456"/>
                <a:ext cx="681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Connettore 2 62"/>
              <p:cNvCxnSpPr/>
              <p:nvPr/>
            </p:nvCxnSpPr>
            <p:spPr>
              <a:xfrm flipV="1">
                <a:off x="6428298" y="5137306"/>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4" name="CasellaDiTesto 63"/>
              <p:cNvSpPr txBox="1"/>
              <p:nvPr/>
            </p:nvSpPr>
            <p:spPr>
              <a:xfrm rot="16200000">
                <a:off x="6046446" y="5115946"/>
                <a:ext cx="394377" cy="402764"/>
              </a:xfrm>
              <a:prstGeom prst="rect">
                <a:avLst/>
              </a:prstGeom>
              <a:noFill/>
            </p:spPr>
            <p:txBody>
              <a:bodyPr wrap="none" rtlCol="0">
                <a:spAutoFit/>
              </a:bodyPr>
              <a:lstStyle/>
              <a:p>
                <a:r>
                  <a:rPr lang="en-US" sz="1100" dirty="0"/>
                  <a:t>6</a:t>
                </a:r>
              </a:p>
            </p:txBody>
          </p:sp>
          <p:cxnSp>
            <p:nvCxnSpPr>
              <p:cNvPr id="65" name="Connettore 1 64"/>
              <p:cNvCxnSpPr/>
              <p:nvPr/>
            </p:nvCxnSpPr>
            <p:spPr>
              <a:xfrm>
                <a:off x="6562680" y="4721785"/>
                <a:ext cx="1688036" cy="0"/>
              </a:xfrm>
              <a:prstGeom prst="line">
                <a:avLst/>
              </a:prstGeom>
            </p:spPr>
            <p:style>
              <a:lnRef idx="3">
                <a:schemeClr val="accent3"/>
              </a:lnRef>
              <a:fillRef idx="0">
                <a:schemeClr val="accent3"/>
              </a:fillRef>
              <a:effectRef idx="2">
                <a:schemeClr val="accent3"/>
              </a:effectRef>
              <a:fontRef idx="minor">
                <a:schemeClr val="tx1"/>
              </a:fontRef>
            </p:style>
          </p:cxnSp>
          <p:sp>
            <p:nvSpPr>
              <p:cNvPr id="66" name="CasellaDiTesto 65"/>
              <p:cNvSpPr txBox="1"/>
              <p:nvPr/>
            </p:nvSpPr>
            <p:spPr>
              <a:xfrm>
                <a:off x="4827083" y="4537119"/>
                <a:ext cx="1168186" cy="402764"/>
              </a:xfrm>
              <a:prstGeom prst="rect">
                <a:avLst/>
              </a:prstGeom>
              <a:noFill/>
            </p:spPr>
            <p:txBody>
              <a:bodyPr wrap="square" rtlCol="0">
                <a:spAutoFit/>
              </a:bodyPr>
              <a:lstStyle/>
              <a:p>
                <a:r>
                  <a:rPr lang="en-US" sz="1100" dirty="0" smtClean="0"/>
                  <a:t>GEM 2</a:t>
                </a:r>
                <a:endParaRPr lang="en-US" sz="1100" dirty="0"/>
              </a:p>
            </p:txBody>
          </p:sp>
          <p:cxnSp>
            <p:nvCxnSpPr>
              <p:cNvPr id="67" name="Connettore 2 66"/>
              <p:cNvCxnSpPr/>
              <p:nvPr/>
            </p:nvCxnSpPr>
            <p:spPr>
              <a:xfrm>
                <a:off x="5570740" y="4721785"/>
                <a:ext cx="681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Connettore 2 67"/>
              <p:cNvCxnSpPr/>
              <p:nvPr/>
            </p:nvCxnSpPr>
            <p:spPr>
              <a:xfrm flipV="1">
                <a:off x="6434606" y="4762635"/>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9" name="CasellaDiTesto 68"/>
              <p:cNvSpPr txBox="1"/>
              <p:nvPr/>
            </p:nvSpPr>
            <p:spPr>
              <a:xfrm rot="16200000">
                <a:off x="6052752" y="4741272"/>
                <a:ext cx="394377" cy="402764"/>
              </a:xfrm>
              <a:prstGeom prst="rect">
                <a:avLst/>
              </a:prstGeom>
              <a:noFill/>
            </p:spPr>
            <p:txBody>
              <a:bodyPr wrap="none" rtlCol="0">
                <a:spAutoFit/>
              </a:bodyPr>
              <a:lstStyle/>
              <a:p>
                <a:r>
                  <a:rPr lang="en-US" sz="1100" dirty="0" smtClean="0"/>
                  <a:t>2</a:t>
                </a:r>
                <a:endParaRPr lang="en-US" sz="1100" dirty="0"/>
              </a:p>
            </p:txBody>
          </p:sp>
          <p:cxnSp>
            <p:nvCxnSpPr>
              <p:cNvPr id="70" name="Connettore 1 69"/>
              <p:cNvCxnSpPr/>
              <p:nvPr/>
            </p:nvCxnSpPr>
            <p:spPr>
              <a:xfrm>
                <a:off x="6562680" y="4352453"/>
                <a:ext cx="1688036" cy="0"/>
              </a:xfrm>
              <a:prstGeom prst="line">
                <a:avLst/>
              </a:prstGeom>
            </p:spPr>
            <p:style>
              <a:lnRef idx="3">
                <a:schemeClr val="accent3"/>
              </a:lnRef>
              <a:fillRef idx="0">
                <a:schemeClr val="accent3"/>
              </a:fillRef>
              <a:effectRef idx="2">
                <a:schemeClr val="accent3"/>
              </a:effectRef>
              <a:fontRef idx="minor">
                <a:schemeClr val="tx1"/>
              </a:fontRef>
            </p:style>
          </p:cxnSp>
          <p:sp>
            <p:nvSpPr>
              <p:cNvPr id="71" name="CasellaDiTesto 70"/>
              <p:cNvSpPr txBox="1"/>
              <p:nvPr/>
            </p:nvSpPr>
            <p:spPr>
              <a:xfrm>
                <a:off x="4827083" y="4167786"/>
                <a:ext cx="1168186" cy="402764"/>
              </a:xfrm>
              <a:prstGeom prst="rect">
                <a:avLst/>
              </a:prstGeom>
              <a:noFill/>
            </p:spPr>
            <p:txBody>
              <a:bodyPr wrap="square" rtlCol="0">
                <a:spAutoFit/>
              </a:bodyPr>
              <a:lstStyle/>
              <a:p>
                <a:r>
                  <a:rPr lang="en-US" sz="1100" dirty="0" smtClean="0"/>
                  <a:t>GEM 3</a:t>
                </a:r>
                <a:endParaRPr lang="en-US" sz="1100" dirty="0"/>
              </a:p>
            </p:txBody>
          </p:sp>
          <p:cxnSp>
            <p:nvCxnSpPr>
              <p:cNvPr id="72" name="Connettore 2 71"/>
              <p:cNvCxnSpPr/>
              <p:nvPr/>
            </p:nvCxnSpPr>
            <p:spPr>
              <a:xfrm>
                <a:off x="5570740" y="4352453"/>
                <a:ext cx="681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Connettore 2 72"/>
              <p:cNvCxnSpPr/>
              <p:nvPr/>
            </p:nvCxnSpPr>
            <p:spPr>
              <a:xfrm flipV="1">
                <a:off x="6434606" y="4393303"/>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4" name="CasellaDiTesto 73"/>
              <p:cNvSpPr txBox="1"/>
              <p:nvPr/>
            </p:nvSpPr>
            <p:spPr>
              <a:xfrm rot="16200000">
                <a:off x="6052752" y="4371943"/>
                <a:ext cx="394377" cy="402764"/>
              </a:xfrm>
              <a:prstGeom prst="rect">
                <a:avLst/>
              </a:prstGeom>
              <a:noFill/>
            </p:spPr>
            <p:txBody>
              <a:bodyPr wrap="none" rtlCol="0">
                <a:spAutoFit/>
              </a:bodyPr>
              <a:lstStyle/>
              <a:p>
                <a:r>
                  <a:rPr lang="en-US" sz="1100" dirty="0" smtClean="0"/>
                  <a:t>2</a:t>
                </a:r>
                <a:endParaRPr lang="en-US" sz="1100" dirty="0"/>
              </a:p>
            </p:txBody>
          </p:sp>
          <p:cxnSp>
            <p:nvCxnSpPr>
              <p:cNvPr id="75" name="Connettore 1 74"/>
              <p:cNvCxnSpPr/>
              <p:nvPr/>
            </p:nvCxnSpPr>
            <p:spPr>
              <a:xfrm>
                <a:off x="6564215" y="3965961"/>
                <a:ext cx="1688036" cy="0"/>
              </a:xfrm>
              <a:prstGeom prst="line">
                <a:avLst/>
              </a:prstGeom>
            </p:spPr>
            <p:style>
              <a:lnRef idx="3">
                <a:schemeClr val="accent3"/>
              </a:lnRef>
              <a:fillRef idx="0">
                <a:schemeClr val="accent3"/>
              </a:fillRef>
              <a:effectRef idx="2">
                <a:schemeClr val="accent3"/>
              </a:effectRef>
              <a:fontRef idx="minor">
                <a:schemeClr val="tx1"/>
              </a:fontRef>
            </p:style>
          </p:cxnSp>
          <p:sp>
            <p:nvSpPr>
              <p:cNvPr id="76" name="CasellaDiTesto 75"/>
              <p:cNvSpPr txBox="1"/>
              <p:nvPr/>
            </p:nvSpPr>
            <p:spPr>
              <a:xfrm>
                <a:off x="4805269" y="3579034"/>
                <a:ext cx="1168186" cy="663376"/>
              </a:xfrm>
              <a:prstGeom prst="rect">
                <a:avLst/>
              </a:prstGeom>
              <a:noFill/>
            </p:spPr>
            <p:txBody>
              <a:bodyPr wrap="square" rtlCol="0">
                <a:spAutoFit/>
              </a:bodyPr>
              <a:lstStyle/>
              <a:p>
                <a:r>
                  <a:rPr lang="en-US" sz="1100" dirty="0" smtClean="0"/>
                  <a:t>Readout anode</a:t>
                </a:r>
                <a:endParaRPr lang="en-US" sz="1100" dirty="0"/>
              </a:p>
            </p:txBody>
          </p:sp>
          <p:cxnSp>
            <p:nvCxnSpPr>
              <p:cNvPr id="77" name="Connettore 2 76"/>
              <p:cNvCxnSpPr/>
              <p:nvPr/>
            </p:nvCxnSpPr>
            <p:spPr>
              <a:xfrm>
                <a:off x="5572275" y="3965961"/>
                <a:ext cx="681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Connettore 2 77"/>
              <p:cNvCxnSpPr/>
              <p:nvPr/>
            </p:nvCxnSpPr>
            <p:spPr>
              <a:xfrm flipV="1">
                <a:off x="6436141" y="4006811"/>
                <a:ext cx="0" cy="3600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9" name="CasellaDiTesto 78"/>
              <p:cNvSpPr txBox="1"/>
              <p:nvPr/>
            </p:nvSpPr>
            <p:spPr>
              <a:xfrm rot="16200000">
                <a:off x="6054287" y="3985449"/>
                <a:ext cx="394377" cy="402764"/>
              </a:xfrm>
              <a:prstGeom prst="rect">
                <a:avLst/>
              </a:prstGeom>
              <a:noFill/>
            </p:spPr>
            <p:txBody>
              <a:bodyPr wrap="none" rtlCol="0">
                <a:spAutoFit/>
              </a:bodyPr>
              <a:lstStyle/>
              <a:p>
                <a:r>
                  <a:rPr lang="en-US" sz="1100" dirty="0" smtClean="0"/>
                  <a:t>2</a:t>
                </a:r>
                <a:endParaRPr lang="en-US" sz="1100" dirty="0"/>
              </a:p>
            </p:txBody>
          </p:sp>
        </p:grpSp>
      </p:grpSp>
      <p:sp>
        <p:nvSpPr>
          <p:cNvPr id="3" name="TextBox 2"/>
          <p:cNvSpPr txBox="1"/>
          <p:nvPr/>
        </p:nvSpPr>
        <p:spPr>
          <a:xfrm>
            <a:off x="6548579" y="1870667"/>
            <a:ext cx="2341787" cy="507831"/>
          </a:xfrm>
          <a:prstGeom prst="rect">
            <a:avLst/>
          </a:prstGeom>
          <a:noFill/>
        </p:spPr>
        <p:txBody>
          <a:bodyPr wrap="square" rtlCol="0">
            <a:spAutoFit/>
          </a:bodyPr>
          <a:lstStyle/>
          <a:p>
            <a:pPr marL="171450" indent="-171450">
              <a:buFont typeface="Wingdings" charset="2"/>
              <a:buChar char="§"/>
            </a:pPr>
            <a:r>
              <a:rPr lang="en-US" sz="900" dirty="0" smtClean="0"/>
              <a:t>Layout subject to </a:t>
            </a:r>
            <a:r>
              <a:rPr lang="en-US" sz="900" dirty="0" err="1" smtClean="0"/>
              <a:t>optimisation</a:t>
            </a:r>
            <a:r>
              <a:rPr lang="en-US" sz="900" dirty="0" smtClean="0"/>
              <a:t> based on test results</a:t>
            </a:r>
          </a:p>
          <a:p>
            <a:pPr marL="171450" indent="-171450">
              <a:buFont typeface="Wingdings" charset="2"/>
              <a:buChar char="§"/>
            </a:pPr>
            <a:r>
              <a:rPr lang="en-US" sz="900" dirty="0" smtClean="0"/>
              <a:t>Baseline layout :</a:t>
            </a:r>
            <a:endParaRPr lang="en-US" sz="900" dirty="0"/>
          </a:p>
        </p:txBody>
      </p:sp>
      <p:pic>
        <p:nvPicPr>
          <p:cNvPr id="80" name="Picture 79" descr="Uni_Milan_Bicocca.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9150" y="263324"/>
            <a:ext cx="932731" cy="1005283"/>
          </a:xfrm>
          <a:prstGeom prst="rect">
            <a:avLst/>
          </a:prstGeom>
        </p:spPr>
      </p:pic>
    </p:spTree>
    <p:extLst>
      <p:ext uri="{BB962C8B-B14F-4D97-AF65-F5344CB8AC3E}">
        <p14:creationId xmlns:p14="http://schemas.microsoft.com/office/powerpoint/2010/main" val="24544908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794" y="237503"/>
            <a:ext cx="5876413" cy="832000"/>
          </a:xfrm>
        </p:spPr>
        <p:txBody>
          <a:bodyPr/>
          <a:lstStyle/>
          <a:p>
            <a:r>
              <a:rPr lang="en-US" dirty="0" smtClean="0"/>
              <a:t>Detector Concept</a:t>
            </a:r>
            <a:endParaRPr lang="en-US" dirty="0"/>
          </a:p>
        </p:txBody>
      </p:sp>
      <p:pic>
        <p:nvPicPr>
          <p:cNvPr id="5" name="Picture 4" descr="IMG_12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40" y="2374647"/>
            <a:ext cx="2564833" cy="1923625"/>
          </a:xfrm>
          <a:prstGeom prst="rect">
            <a:avLst/>
          </a:prstGeom>
        </p:spPr>
      </p:pic>
      <p:sp>
        <p:nvSpPr>
          <p:cNvPr id="6" name="TextBox 5"/>
          <p:cNvSpPr txBox="1"/>
          <p:nvPr/>
        </p:nvSpPr>
        <p:spPr>
          <a:xfrm>
            <a:off x="317476" y="1455154"/>
            <a:ext cx="3677443" cy="738664"/>
          </a:xfrm>
          <a:prstGeom prst="rect">
            <a:avLst/>
          </a:prstGeom>
          <a:noFill/>
        </p:spPr>
        <p:txBody>
          <a:bodyPr wrap="square" rtlCol="0">
            <a:spAutoFit/>
          </a:bodyPr>
          <a:lstStyle/>
          <a:p>
            <a:r>
              <a:rPr lang="en-US" sz="1400" dirty="0" smtClean="0"/>
              <a:t>1</a:t>
            </a:r>
            <a:r>
              <a:rPr lang="en-US" sz="1400" baseline="30000" dirty="0" smtClean="0"/>
              <a:t>st</a:t>
            </a:r>
            <a:r>
              <a:rPr lang="en-US" sz="1400" dirty="0" smtClean="0"/>
              <a:t> Demonstrator module </a:t>
            </a:r>
            <a:r>
              <a:rPr lang="en-US" sz="1400" dirty="0" smtClean="0"/>
              <a:t>tested at ISIS.</a:t>
            </a:r>
            <a:endParaRPr lang="en-US" sz="1400" dirty="0"/>
          </a:p>
          <a:p>
            <a:r>
              <a:rPr lang="en-US" sz="1400" dirty="0" smtClean="0"/>
              <a:t>Aim </a:t>
            </a:r>
            <a:r>
              <a:rPr lang="en-US" sz="1400" dirty="0" smtClean="0"/>
              <a:t>was to </a:t>
            </a:r>
            <a:r>
              <a:rPr lang="en-US" sz="1400" dirty="0" smtClean="0"/>
              <a:t>test electron transport and validate simulations</a:t>
            </a:r>
            <a:endParaRPr lang="en-US" sz="1400" dirty="0"/>
          </a:p>
        </p:txBody>
      </p:sp>
      <p:pic>
        <p:nvPicPr>
          <p:cNvPr id="7" name="Picture 6" descr="IMG_12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077" y="3738040"/>
            <a:ext cx="2575197" cy="1931398"/>
          </a:xfrm>
          <a:prstGeom prst="rect">
            <a:avLst/>
          </a:prstGeom>
        </p:spPr>
      </p:pic>
      <p:pic>
        <p:nvPicPr>
          <p:cNvPr id="8" name="Picture 7" descr="20160427020045-1.jpg"/>
          <p:cNvPicPr>
            <a:picLocks noChangeAspect="1"/>
          </p:cNvPicPr>
          <p:nvPr/>
        </p:nvPicPr>
        <p:blipFill rotWithShape="1">
          <a:blip r:embed="rId4" cstate="print">
            <a:extLst>
              <a:ext uri="{28A0092B-C50C-407E-A947-70E740481C1C}">
                <a14:useLocalDpi xmlns:a14="http://schemas.microsoft.com/office/drawing/2010/main" val="0"/>
              </a:ext>
            </a:extLst>
          </a:blip>
          <a:srcRect r="12335"/>
          <a:stretch/>
        </p:blipFill>
        <p:spPr>
          <a:xfrm>
            <a:off x="6035892" y="3473159"/>
            <a:ext cx="2911302" cy="1864781"/>
          </a:xfrm>
          <a:prstGeom prst="rect">
            <a:avLst/>
          </a:prstGeom>
        </p:spPr>
      </p:pic>
      <p:pic>
        <p:nvPicPr>
          <p:cNvPr id="9" name="Picture 8" descr="20160427020043.jpg"/>
          <p:cNvPicPr>
            <a:picLocks noChangeAspect="1"/>
          </p:cNvPicPr>
          <p:nvPr/>
        </p:nvPicPr>
        <p:blipFill rotWithShape="1">
          <a:blip r:embed="rId5" cstate="print">
            <a:extLst>
              <a:ext uri="{28A0092B-C50C-407E-A947-70E740481C1C}">
                <a14:useLocalDpi xmlns:a14="http://schemas.microsoft.com/office/drawing/2010/main" val="0"/>
              </a:ext>
            </a:extLst>
          </a:blip>
          <a:srcRect l="19992" r="24616" b="11871"/>
          <a:stretch/>
        </p:blipFill>
        <p:spPr>
          <a:xfrm>
            <a:off x="4393539" y="2306762"/>
            <a:ext cx="2224855" cy="1987683"/>
          </a:xfrm>
          <a:prstGeom prst="rect">
            <a:avLst/>
          </a:prstGeom>
        </p:spPr>
      </p:pic>
      <p:cxnSp>
        <p:nvCxnSpPr>
          <p:cNvPr id="11" name="Straight Connector 10"/>
          <p:cNvCxnSpPr/>
          <p:nvPr/>
        </p:nvCxnSpPr>
        <p:spPr>
          <a:xfrm>
            <a:off x="4315509" y="1759839"/>
            <a:ext cx="0" cy="3737393"/>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72707" y="1422758"/>
            <a:ext cx="4491892" cy="738664"/>
          </a:xfrm>
          <a:prstGeom prst="rect">
            <a:avLst/>
          </a:prstGeom>
          <a:noFill/>
        </p:spPr>
        <p:txBody>
          <a:bodyPr wrap="square" rtlCol="0">
            <a:spAutoFit/>
          </a:bodyPr>
          <a:lstStyle/>
          <a:p>
            <a:r>
              <a:rPr lang="en-US" sz="1400" dirty="0" smtClean="0"/>
              <a:t>New water-jet cutting approach to lamellae production being tested in Milan and Linköping. Should improve assembly speed and robustness.</a:t>
            </a:r>
            <a:endParaRPr lang="en-US" sz="1400" dirty="0"/>
          </a:p>
        </p:txBody>
      </p:sp>
      <p:sp>
        <p:nvSpPr>
          <p:cNvPr id="13" name="TextBox 12"/>
          <p:cNvSpPr txBox="1"/>
          <p:nvPr/>
        </p:nvSpPr>
        <p:spPr>
          <a:xfrm>
            <a:off x="6662876" y="2379340"/>
            <a:ext cx="2481124" cy="738664"/>
          </a:xfrm>
          <a:prstGeom prst="rect">
            <a:avLst/>
          </a:prstGeom>
          <a:noFill/>
        </p:spPr>
        <p:txBody>
          <a:bodyPr wrap="square" rtlCol="0">
            <a:spAutoFit/>
          </a:bodyPr>
          <a:lstStyle/>
          <a:p>
            <a:r>
              <a:rPr lang="en-US" sz="1400" dirty="0" smtClean="0"/>
              <a:t>Will be built into demonstrator </a:t>
            </a:r>
            <a:r>
              <a:rPr lang="en-US" sz="1400" dirty="0" smtClean="0"/>
              <a:t>for test in October</a:t>
            </a:r>
            <a:endParaRPr lang="en-US" sz="1400" dirty="0"/>
          </a:p>
        </p:txBody>
      </p:sp>
      <p:pic>
        <p:nvPicPr>
          <p:cNvPr id="14" name="Picture 13" descr="Uni_Milan_Bicocc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9150" y="263324"/>
            <a:ext cx="932731" cy="1005283"/>
          </a:xfrm>
          <a:prstGeom prst="rect">
            <a:avLst/>
          </a:prstGeom>
        </p:spPr>
      </p:pic>
    </p:spTree>
    <p:extLst>
      <p:ext uri="{BB962C8B-B14F-4D97-AF65-F5344CB8AC3E}">
        <p14:creationId xmlns:p14="http://schemas.microsoft.com/office/powerpoint/2010/main" val="39705513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a:t>
            </a:r>
            <a:endParaRPr lang="en-GB" dirty="0"/>
          </a:p>
        </p:txBody>
      </p:sp>
      <p:sp>
        <p:nvSpPr>
          <p:cNvPr id="3" name="Content Placeholder 2"/>
          <p:cNvSpPr>
            <a:spLocks noGrp="1"/>
          </p:cNvSpPr>
          <p:nvPr>
            <p:ph idx="1"/>
          </p:nvPr>
        </p:nvSpPr>
        <p:spPr>
          <a:xfrm>
            <a:off x="687424" y="1544837"/>
            <a:ext cx="6942624" cy="3547649"/>
          </a:xfrm>
        </p:spPr>
        <p:txBody>
          <a:bodyPr/>
          <a:lstStyle/>
          <a:p>
            <a:r>
              <a:rPr lang="en-GB" sz="2400" dirty="0" smtClean="0">
                <a:solidFill>
                  <a:srgbClr val="000000"/>
                </a:solidFill>
              </a:rPr>
              <a:t>Bunker</a:t>
            </a:r>
          </a:p>
          <a:p>
            <a:r>
              <a:rPr lang="en-GB" sz="2400" dirty="0" smtClean="0">
                <a:solidFill>
                  <a:srgbClr val="000000"/>
                </a:solidFill>
              </a:rPr>
              <a:t>Access </a:t>
            </a:r>
            <a:r>
              <a:rPr lang="en-GB" sz="2400" dirty="0" smtClean="0">
                <a:solidFill>
                  <a:srgbClr val="000000"/>
                </a:solidFill>
              </a:rPr>
              <a:t>to key staff both ISIS and ESS</a:t>
            </a:r>
          </a:p>
          <a:p>
            <a:r>
              <a:rPr lang="en-GB" sz="2400" dirty="0" smtClean="0">
                <a:solidFill>
                  <a:srgbClr val="000000"/>
                </a:solidFill>
              </a:rPr>
              <a:t>Supplier control</a:t>
            </a:r>
          </a:p>
          <a:p>
            <a:r>
              <a:rPr lang="en-GB" sz="2400" dirty="0" smtClean="0">
                <a:solidFill>
                  <a:srgbClr val="000000"/>
                </a:solidFill>
              </a:rPr>
              <a:t>Communication</a:t>
            </a:r>
          </a:p>
          <a:p>
            <a:r>
              <a:rPr lang="en-GB" sz="2400" dirty="0" smtClean="0">
                <a:solidFill>
                  <a:srgbClr val="000000"/>
                </a:solidFill>
              </a:rPr>
              <a:t>ISIS Prebuild Facility</a:t>
            </a:r>
          </a:p>
          <a:p>
            <a:r>
              <a:rPr lang="en-GB" sz="2400" dirty="0" smtClean="0">
                <a:solidFill>
                  <a:srgbClr val="000000"/>
                </a:solidFill>
              </a:rPr>
              <a:t>Interfaces – service routing, </a:t>
            </a:r>
            <a:r>
              <a:rPr lang="en-GB" sz="2400" dirty="0">
                <a:solidFill>
                  <a:srgbClr val="000000"/>
                </a:solidFill>
              </a:rPr>
              <a:t>g</a:t>
            </a:r>
            <a:r>
              <a:rPr lang="en-GB" sz="2400" dirty="0" smtClean="0">
                <a:solidFill>
                  <a:srgbClr val="000000"/>
                </a:solidFill>
              </a:rPr>
              <a:t>rounding</a:t>
            </a:r>
            <a:endParaRPr lang="en-GB" sz="2400" dirty="0" smtClean="0">
              <a:solidFill>
                <a:srgbClr val="000000"/>
              </a:solidFill>
            </a:endParaRPr>
          </a:p>
          <a:p>
            <a:r>
              <a:rPr lang="en-GB" sz="2400" dirty="0" smtClean="0">
                <a:solidFill>
                  <a:srgbClr val="000000"/>
                </a:solidFill>
              </a:rPr>
              <a:t>Detector </a:t>
            </a:r>
            <a:r>
              <a:rPr lang="en-GB" sz="2400" dirty="0" smtClean="0">
                <a:solidFill>
                  <a:srgbClr val="000000"/>
                </a:solidFill>
              </a:rPr>
              <a:t>development</a:t>
            </a:r>
          </a:p>
          <a:p>
            <a:r>
              <a:rPr lang="en-GB" sz="2400" dirty="0">
                <a:solidFill>
                  <a:srgbClr val="000000"/>
                </a:solidFill>
              </a:rPr>
              <a:t>Clarity on ESS supplied items </a:t>
            </a:r>
          </a:p>
        </p:txBody>
      </p:sp>
    </p:spTree>
    <p:extLst>
      <p:ext uri="{BB962C8B-B14F-4D97-AF65-F5344CB8AC3E}">
        <p14:creationId xmlns:p14="http://schemas.microsoft.com/office/powerpoint/2010/main" val="30305103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a:t>
            </a:r>
            <a:endParaRPr lang="en-GB" dirty="0"/>
          </a:p>
        </p:txBody>
      </p:sp>
      <p:sp>
        <p:nvSpPr>
          <p:cNvPr id="3" name="Content Placeholder 2"/>
          <p:cNvSpPr>
            <a:spLocks noGrp="1"/>
          </p:cNvSpPr>
          <p:nvPr>
            <p:ph idx="1"/>
          </p:nvPr>
        </p:nvSpPr>
        <p:spPr>
          <a:xfrm>
            <a:off x="687424" y="1544837"/>
            <a:ext cx="6942624" cy="3547649"/>
          </a:xfrm>
        </p:spPr>
        <p:txBody>
          <a:bodyPr/>
          <a:lstStyle/>
          <a:p>
            <a:r>
              <a:rPr lang="en-GB" sz="2400" dirty="0" smtClean="0">
                <a:solidFill>
                  <a:srgbClr val="0000FF"/>
                </a:solidFill>
              </a:rPr>
              <a:t>Bunker</a:t>
            </a:r>
          </a:p>
          <a:p>
            <a:r>
              <a:rPr lang="en-GB" sz="2400" dirty="0" smtClean="0"/>
              <a:t>Access </a:t>
            </a:r>
            <a:r>
              <a:rPr lang="en-GB" sz="2400" dirty="0" smtClean="0"/>
              <a:t>to key staff both ISIS and ESS</a:t>
            </a:r>
          </a:p>
          <a:p>
            <a:r>
              <a:rPr lang="en-GB" sz="2400" dirty="0" smtClean="0"/>
              <a:t>Supplier control</a:t>
            </a:r>
          </a:p>
          <a:p>
            <a:r>
              <a:rPr lang="en-GB" sz="2400" dirty="0" smtClean="0">
                <a:solidFill>
                  <a:srgbClr val="0000FF"/>
                </a:solidFill>
              </a:rPr>
              <a:t>Communication</a:t>
            </a:r>
          </a:p>
          <a:p>
            <a:r>
              <a:rPr lang="en-GB" sz="2400" dirty="0" smtClean="0"/>
              <a:t>ISIS Prebuild Facility</a:t>
            </a:r>
          </a:p>
          <a:p>
            <a:r>
              <a:rPr lang="en-GB" sz="2400" dirty="0" smtClean="0">
                <a:solidFill>
                  <a:srgbClr val="000000"/>
                </a:solidFill>
              </a:rPr>
              <a:t>Interfaces </a:t>
            </a:r>
            <a:r>
              <a:rPr lang="en-GB" sz="2400" dirty="0">
                <a:solidFill>
                  <a:srgbClr val="000000"/>
                </a:solidFill>
              </a:rPr>
              <a:t>– service routing, </a:t>
            </a:r>
            <a:r>
              <a:rPr lang="en-GB" sz="2400" dirty="0" smtClean="0">
                <a:solidFill>
                  <a:srgbClr val="000000"/>
                </a:solidFill>
              </a:rPr>
              <a:t>grounding</a:t>
            </a:r>
            <a:endParaRPr lang="en-GB" sz="2400" dirty="0" smtClean="0">
              <a:solidFill>
                <a:srgbClr val="000000"/>
              </a:solidFill>
            </a:endParaRPr>
          </a:p>
          <a:p>
            <a:r>
              <a:rPr lang="en-GB" sz="2400" dirty="0" smtClean="0"/>
              <a:t>Detector </a:t>
            </a:r>
            <a:r>
              <a:rPr lang="en-GB" sz="2400" dirty="0" smtClean="0"/>
              <a:t>development</a:t>
            </a:r>
          </a:p>
          <a:p>
            <a:r>
              <a:rPr lang="en-GB" sz="2400" dirty="0">
                <a:solidFill>
                  <a:srgbClr val="0000FF"/>
                </a:solidFill>
              </a:rPr>
              <a:t>Clarity on ESS supplied items </a:t>
            </a:r>
          </a:p>
        </p:txBody>
      </p:sp>
    </p:spTree>
    <p:extLst>
      <p:ext uri="{BB962C8B-B14F-4D97-AF65-F5344CB8AC3E}">
        <p14:creationId xmlns:p14="http://schemas.microsoft.com/office/powerpoint/2010/main" val="38239969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6" name="TextBox 5"/>
          <p:cNvSpPr txBox="1"/>
          <p:nvPr/>
        </p:nvSpPr>
        <p:spPr>
          <a:xfrm>
            <a:off x="1256680" y="1561116"/>
            <a:ext cx="6865441" cy="3693319"/>
          </a:xfrm>
          <a:prstGeom prst="rect">
            <a:avLst/>
          </a:prstGeom>
          <a:noFill/>
        </p:spPr>
        <p:txBody>
          <a:bodyPr wrap="square" rtlCol="0">
            <a:spAutoFit/>
          </a:bodyPr>
          <a:lstStyle/>
          <a:p>
            <a:pPr algn="ctr"/>
            <a:r>
              <a:rPr lang="en-US" dirty="0" smtClean="0"/>
              <a:t>We have a strong, well integrated, and enthusiastic team</a:t>
            </a:r>
          </a:p>
          <a:p>
            <a:pPr algn="ctr"/>
            <a:endParaRPr lang="en-US" dirty="0"/>
          </a:p>
          <a:p>
            <a:pPr algn="ctr"/>
            <a:r>
              <a:rPr lang="en-US" dirty="0" smtClean="0"/>
              <a:t>We are approaching a robust design that will deliver on the science scope and work at ESS</a:t>
            </a:r>
          </a:p>
          <a:p>
            <a:pPr algn="ctr"/>
            <a:endParaRPr lang="en-US" dirty="0" smtClean="0"/>
          </a:p>
          <a:p>
            <a:pPr algn="ctr"/>
            <a:r>
              <a:rPr lang="en-US" dirty="0" smtClean="0"/>
              <a:t>Interaction and integration with ESS has improved significantly over the last 6 months</a:t>
            </a:r>
            <a:endParaRPr lang="en-US" dirty="0"/>
          </a:p>
          <a:p>
            <a:pPr algn="ctr"/>
            <a:endParaRPr lang="en-US" dirty="0"/>
          </a:p>
          <a:p>
            <a:pPr algn="ctr"/>
            <a:r>
              <a:rPr lang="en-US" dirty="0" smtClean="0"/>
              <a:t>There are some key areas – shutter, bunker, service routing &amp; grounding, detectors </a:t>
            </a:r>
            <a:r>
              <a:rPr lang="en-US" dirty="0"/>
              <a:t>– </a:t>
            </a:r>
            <a:r>
              <a:rPr lang="en-US" dirty="0" smtClean="0"/>
              <a:t>where finalized designs or decisions are required very soon to avoid delays.</a:t>
            </a:r>
          </a:p>
          <a:p>
            <a:pPr algn="ctr"/>
            <a:endParaRPr lang="en-US" dirty="0"/>
          </a:p>
          <a:p>
            <a:pPr algn="ctr"/>
            <a:endParaRPr lang="en-US" dirty="0" smtClean="0"/>
          </a:p>
        </p:txBody>
      </p:sp>
    </p:spTree>
    <p:extLst>
      <p:ext uri="{BB962C8B-B14F-4D97-AF65-F5344CB8AC3E}">
        <p14:creationId xmlns:p14="http://schemas.microsoft.com/office/powerpoint/2010/main" val="175612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Critical Path</a:t>
            </a:r>
            <a:endParaRPr lang="en-US" dirty="0"/>
          </a:p>
        </p:txBody>
      </p:sp>
      <p:graphicFrame>
        <p:nvGraphicFramePr>
          <p:cNvPr id="5" name="Diagram 4"/>
          <p:cNvGraphicFramePr/>
          <p:nvPr>
            <p:extLst>
              <p:ext uri="{D42A27DB-BD31-4B8C-83A1-F6EECF244321}">
                <p14:modId xmlns:p14="http://schemas.microsoft.com/office/powerpoint/2010/main" val="2738552237"/>
              </p:ext>
            </p:extLst>
          </p:nvPr>
        </p:nvGraphicFramePr>
        <p:xfrm>
          <a:off x="1691680" y="184482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75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Critical Path</a:t>
            </a:r>
            <a:endParaRPr lang="en-US" dirty="0"/>
          </a:p>
        </p:txBody>
      </p:sp>
      <p:pic>
        <p:nvPicPr>
          <p:cNvPr id="4" name="Picture 3"/>
          <p:cNvPicPr>
            <a:picLocks noChangeAspect="1"/>
          </p:cNvPicPr>
          <p:nvPr/>
        </p:nvPicPr>
        <p:blipFill>
          <a:blip r:embed="rId2"/>
          <a:stretch>
            <a:fillRect/>
          </a:stretch>
        </p:blipFill>
        <p:spPr>
          <a:xfrm>
            <a:off x="1971004" y="1494967"/>
            <a:ext cx="5245617" cy="3934213"/>
          </a:xfrm>
          <a:prstGeom prst="rect">
            <a:avLst/>
          </a:prstGeom>
        </p:spPr>
      </p:pic>
    </p:spTree>
    <p:extLst>
      <p:ext uri="{BB962C8B-B14F-4D97-AF65-F5344CB8AC3E}">
        <p14:creationId xmlns:p14="http://schemas.microsoft.com/office/powerpoint/2010/main" val="1182143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2"/>
          <a:stretch>
            <a:fillRect/>
          </a:stretch>
        </p:blipFill>
        <p:spPr>
          <a:xfrm>
            <a:off x="1971004" y="1494967"/>
            <a:ext cx="5245617" cy="3934213"/>
          </a:xfrm>
          <a:prstGeom prst="rect">
            <a:avLst/>
          </a:prstGeom>
        </p:spPr>
      </p:pic>
    </p:spTree>
    <p:extLst>
      <p:ext uri="{BB962C8B-B14F-4D97-AF65-F5344CB8AC3E}">
        <p14:creationId xmlns:p14="http://schemas.microsoft.com/office/powerpoint/2010/main" val="1380774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55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Bunker </a:t>
            </a:r>
            <a:r>
              <a:rPr lang="en-GB" dirty="0" smtClean="0"/>
              <a:t>Risks</a:t>
            </a:r>
            <a:endParaRPr lang="en-GB" dirty="0"/>
          </a:p>
        </p:txBody>
      </p:sp>
      <p:sp>
        <p:nvSpPr>
          <p:cNvPr id="3" name="Content Placeholder 2"/>
          <p:cNvSpPr>
            <a:spLocks noGrp="1"/>
          </p:cNvSpPr>
          <p:nvPr>
            <p:ph idx="1"/>
          </p:nvPr>
        </p:nvSpPr>
        <p:spPr>
          <a:xfrm>
            <a:off x="399846" y="1280653"/>
            <a:ext cx="8229600" cy="4205288"/>
          </a:xfrm>
        </p:spPr>
        <p:txBody>
          <a:bodyPr/>
          <a:lstStyle/>
          <a:p>
            <a:r>
              <a:rPr lang="en-GB" sz="1300" dirty="0" smtClean="0"/>
              <a:t>Maintenance </a:t>
            </a:r>
            <a:r>
              <a:rPr lang="en-GB" sz="1300" dirty="0" smtClean="0"/>
              <a:t>of instruments</a:t>
            </a:r>
          </a:p>
          <a:p>
            <a:r>
              <a:rPr lang="en-GB" sz="1300" dirty="0" smtClean="0"/>
              <a:t>Installation of new instruments</a:t>
            </a:r>
          </a:p>
          <a:p>
            <a:r>
              <a:rPr lang="en-GB" sz="1300" dirty="0" smtClean="0"/>
              <a:t>Upgrades to existing instruments</a:t>
            </a:r>
          </a:p>
          <a:p>
            <a:r>
              <a:rPr lang="en-GB" sz="1300" dirty="0" smtClean="0"/>
              <a:t>Backgrounds on instruments</a:t>
            </a:r>
          </a:p>
          <a:p>
            <a:r>
              <a:rPr lang="en-GB" sz="1300" dirty="0" smtClean="0"/>
              <a:t>Radiation dose to personnel</a:t>
            </a:r>
          </a:p>
          <a:p>
            <a:r>
              <a:rPr lang="en-GB" sz="1300" dirty="0" smtClean="0"/>
              <a:t>Positioning of key components</a:t>
            </a:r>
          </a:p>
          <a:p>
            <a:r>
              <a:rPr lang="en-GB" sz="1300" dirty="0" smtClean="0"/>
              <a:t>PPS system and requirements for shutters</a:t>
            </a:r>
          </a:p>
          <a:p>
            <a:r>
              <a:rPr lang="en-GB" sz="1300" dirty="0" smtClean="0"/>
              <a:t>Down time when accessing components</a:t>
            </a:r>
          </a:p>
          <a:p>
            <a:r>
              <a:rPr lang="en-GB" sz="1300" dirty="0" smtClean="0"/>
              <a:t>Where shielding is store while instruments are opened</a:t>
            </a:r>
          </a:p>
          <a:p>
            <a:r>
              <a:rPr lang="en-GB" sz="1300" dirty="0" smtClean="0"/>
              <a:t>Alinement of components in the bunker</a:t>
            </a:r>
          </a:p>
          <a:p>
            <a:r>
              <a:rPr lang="en-GB" sz="1300" dirty="0" smtClean="0"/>
              <a:t>Realignment of components after settlement</a:t>
            </a:r>
          </a:p>
          <a:p>
            <a:r>
              <a:rPr lang="en-GB" sz="1300" dirty="0" smtClean="0"/>
              <a:t>Installation of insert</a:t>
            </a:r>
          </a:p>
          <a:p>
            <a:r>
              <a:rPr lang="en-GB" sz="1300" dirty="0" smtClean="0"/>
              <a:t>Remote handling</a:t>
            </a:r>
          </a:p>
          <a:p>
            <a:r>
              <a:rPr lang="en-GB" sz="1300" dirty="0" smtClean="0"/>
              <a:t>Validation of neutronics</a:t>
            </a:r>
          </a:p>
          <a:p>
            <a:r>
              <a:rPr lang="en-GB" sz="1300" dirty="0" smtClean="0"/>
              <a:t>Time taken to get to a solution</a:t>
            </a:r>
          </a:p>
          <a:p>
            <a:r>
              <a:rPr lang="en-GB" sz="1300" dirty="0" smtClean="0"/>
              <a:t>Multiple instrument builds phasing and running beam to target</a:t>
            </a:r>
          </a:p>
          <a:p>
            <a:r>
              <a:rPr lang="en-GB" sz="1300" dirty="0" smtClean="0"/>
              <a:t>Incurred cost of the final solution compromising any of the above or anything we have not thought of.</a:t>
            </a:r>
          </a:p>
          <a:p>
            <a:pPr lvl="1"/>
            <a:endParaRPr lang="en-GB" sz="1600" dirty="0" smtClean="0"/>
          </a:p>
          <a:p>
            <a:pPr lvl="1"/>
            <a:endParaRPr lang="en-GB" sz="1600" dirty="0" smtClean="0"/>
          </a:p>
          <a:p>
            <a:pPr lvl="1"/>
            <a:endParaRPr lang="en-GB" sz="1600" dirty="0" smtClean="0"/>
          </a:p>
          <a:p>
            <a:pPr marL="0" indent="0">
              <a:buNone/>
            </a:pP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976" y="1418579"/>
            <a:ext cx="3816424" cy="204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3374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40" y="435069"/>
            <a:ext cx="8093924" cy="400717"/>
          </a:xfrm>
        </p:spPr>
        <p:txBody>
          <a:bodyPr/>
          <a:lstStyle/>
          <a:p>
            <a:r>
              <a:rPr lang="en-US" dirty="0"/>
              <a:t>Requirements</a:t>
            </a:r>
          </a:p>
        </p:txBody>
      </p:sp>
      <p:sp>
        <p:nvSpPr>
          <p:cNvPr id="5" name="Rectangle 4"/>
          <p:cNvSpPr/>
          <p:nvPr/>
        </p:nvSpPr>
        <p:spPr>
          <a:xfrm>
            <a:off x="352007" y="2228979"/>
            <a:ext cx="8376431" cy="3374826"/>
          </a:xfrm>
          <a:prstGeom prst="rect">
            <a:avLst/>
          </a:prstGeom>
        </p:spPr>
        <p:txBody>
          <a:bodyPr wrap="square" lIns="64274" tIns="32137" rIns="64274" bIns="32137">
            <a:spAutoFit/>
          </a:bodyPr>
          <a:lstStyle/>
          <a:p>
            <a:pPr algn="ctr" defTabSz="457082"/>
            <a:r>
              <a:rPr lang="en-GB" i="1" dirty="0">
                <a:solidFill>
                  <a:prstClr val="black"/>
                </a:solidFill>
                <a:latin typeface="Calibri"/>
                <a:sym typeface="Helvetica Light"/>
              </a:rPr>
              <a:t>High-level Scientific Requirements for the Instrument </a:t>
            </a:r>
          </a:p>
          <a:p>
            <a:pPr algn="ctr" defTabSz="457082"/>
            <a:endParaRPr lang="en-GB" sz="1400" i="1"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shall allow data to be collected to a Q</a:t>
            </a:r>
            <a:r>
              <a:rPr lang="en-GB" baseline="-25000" dirty="0">
                <a:solidFill>
                  <a:prstClr val="black"/>
                </a:solidFill>
                <a:latin typeface="Calibri"/>
                <a:sym typeface="Helvetica Light"/>
              </a:rPr>
              <a:t>min</a:t>
            </a:r>
            <a:r>
              <a:rPr lang="en-GB" dirty="0">
                <a:solidFill>
                  <a:prstClr val="black"/>
                </a:solidFill>
                <a:latin typeface="Calibri"/>
                <a:sym typeface="Helvetica Light"/>
              </a:rPr>
              <a:t> of &lt; 0.001 Å</a:t>
            </a:r>
            <a:r>
              <a:rPr lang="en-GB" baseline="30000" dirty="0">
                <a:solidFill>
                  <a:prstClr val="black"/>
                </a:solidFill>
                <a:latin typeface="Calibri"/>
                <a:sym typeface="Helvetica Light"/>
              </a:rPr>
              <a:t>-1</a:t>
            </a:r>
            <a:r>
              <a:rPr lang="en-GB" dirty="0">
                <a:solidFill>
                  <a:prstClr val="black"/>
                </a:solidFill>
                <a:latin typeface="Calibri"/>
                <a:sym typeface="Helvetica Light"/>
              </a:rPr>
              <a:t>.</a:t>
            </a:r>
            <a:endParaRPr lang="en-US"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shall allow data to be collected to a Q</a:t>
            </a:r>
            <a:r>
              <a:rPr lang="en-GB" baseline="-25000" dirty="0">
                <a:solidFill>
                  <a:prstClr val="black"/>
                </a:solidFill>
                <a:latin typeface="Calibri"/>
                <a:sym typeface="Helvetica Light"/>
              </a:rPr>
              <a:t>max</a:t>
            </a:r>
            <a:r>
              <a:rPr lang="en-GB" dirty="0">
                <a:solidFill>
                  <a:prstClr val="black"/>
                </a:solidFill>
                <a:latin typeface="Calibri"/>
                <a:sym typeface="Helvetica Light"/>
              </a:rPr>
              <a:t> of &gt; 2 Å</a:t>
            </a:r>
            <a:r>
              <a:rPr lang="en-GB" baseline="30000" dirty="0">
                <a:solidFill>
                  <a:prstClr val="black"/>
                </a:solidFill>
                <a:latin typeface="Calibri"/>
                <a:sym typeface="Helvetica Light"/>
              </a:rPr>
              <a:t>-1</a:t>
            </a:r>
            <a:r>
              <a:rPr lang="en-GB" dirty="0">
                <a:solidFill>
                  <a:prstClr val="black"/>
                </a:solidFill>
                <a:latin typeface="Calibri"/>
                <a:sym typeface="Helvetica Light"/>
              </a:rPr>
              <a:t>.</a:t>
            </a:r>
            <a:endParaRPr lang="en-US"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shall allow data to be collected simultaneously over a continuous Q range with Q</a:t>
            </a:r>
            <a:r>
              <a:rPr lang="en-GB" baseline="-25000" dirty="0">
                <a:solidFill>
                  <a:prstClr val="black"/>
                </a:solidFill>
                <a:latin typeface="Calibri"/>
                <a:sym typeface="Helvetica Light"/>
              </a:rPr>
              <a:t>max</a:t>
            </a:r>
            <a:r>
              <a:rPr lang="en-GB" dirty="0">
                <a:solidFill>
                  <a:prstClr val="black"/>
                </a:solidFill>
                <a:latin typeface="Calibri"/>
                <a:sym typeface="Helvetica Light"/>
              </a:rPr>
              <a:t>/Q</a:t>
            </a:r>
            <a:r>
              <a:rPr lang="en-GB" baseline="-25000" dirty="0">
                <a:solidFill>
                  <a:prstClr val="black"/>
                </a:solidFill>
                <a:latin typeface="Calibri"/>
                <a:sym typeface="Helvetica Light"/>
              </a:rPr>
              <a:t>min</a:t>
            </a:r>
            <a:r>
              <a:rPr lang="en-GB" dirty="0">
                <a:solidFill>
                  <a:prstClr val="black"/>
                </a:solidFill>
                <a:latin typeface="Calibri"/>
                <a:sym typeface="Helvetica Light"/>
              </a:rPr>
              <a:t> &gt; 1000.</a:t>
            </a:r>
            <a:endParaRPr lang="en-US"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shall match the size of the neutron beam to the size of the sample.</a:t>
            </a:r>
            <a:endParaRPr lang="en-US"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should allow the Q resolution (dQ/Q) to be optimised for the experiment.</a:t>
            </a:r>
            <a:endParaRPr lang="en-US"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should be capable of providing a Q resolution &lt; 10% dQ/Q over the whole Q range.</a:t>
            </a:r>
            <a:endParaRPr lang="en-US" dirty="0">
              <a:solidFill>
                <a:prstClr val="black"/>
              </a:solidFill>
              <a:latin typeface="Calibri"/>
              <a:sym typeface="Helvetica Light"/>
            </a:endParaRPr>
          </a:p>
          <a:p>
            <a:pPr marL="321369" indent="-321369" defTabSz="457082">
              <a:buFont typeface="Arial"/>
              <a:buChar char="•"/>
            </a:pPr>
            <a:r>
              <a:rPr lang="en-GB" dirty="0">
                <a:solidFill>
                  <a:prstClr val="black"/>
                </a:solidFill>
                <a:latin typeface="Calibri"/>
                <a:sym typeface="Helvetica Light"/>
              </a:rPr>
              <a:t>The instrument should allow data collection from samples &lt; 8 mm</a:t>
            </a:r>
            <a:r>
              <a:rPr lang="en-GB" baseline="30000" dirty="0">
                <a:solidFill>
                  <a:prstClr val="black"/>
                </a:solidFill>
                <a:latin typeface="Calibri"/>
                <a:sym typeface="Helvetica Light"/>
              </a:rPr>
              <a:t>3</a:t>
            </a:r>
            <a:r>
              <a:rPr lang="en-GB" dirty="0">
                <a:solidFill>
                  <a:prstClr val="black"/>
                </a:solidFill>
                <a:latin typeface="Calibri"/>
                <a:sym typeface="Helvetica Light"/>
              </a:rPr>
              <a:t> volume</a:t>
            </a:r>
            <a:endParaRPr lang="en-US" dirty="0">
              <a:solidFill>
                <a:prstClr val="black"/>
              </a:solidFill>
              <a:latin typeface="Calibri"/>
              <a:sym typeface="Helvetica Light"/>
            </a:endParaRPr>
          </a:p>
        </p:txBody>
      </p:sp>
      <p:sp>
        <p:nvSpPr>
          <p:cNvPr id="6" name="Rectangle 5"/>
          <p:cNvSpPr>
            <a:spLocks/>
          </p:cNvSpPr>
          <p:nvPr/>
        </p:nvSpPr>
        <p:spPr bwMode="auto">
          <a:xfrm>
            <a:off x="1777009" y="1196752"/>
            <a:ext cx="5911453" cy="821531"/>
          </a:xfrm>
          <a:prstGeom prst="rect">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28565" bIns="0"/>
          <a:lstStyle/>
          <a:p>
            <a:pPr marL="27897" algn="ctr" defTabSz="457082"/>
            <a:r>
              <a:rPr lang="en-US" sz="2500" dirty="0">
                <a:solidFill>
                  <a:prstClr val="black"/>
                </a:solidFill>
                <a:latin typeface="Calibri"/>
                <a:ea typeface="ＭＳ Ｐゴシック" charset="0"/>
                <a:cs typeface="Gill Sans" charset="0"/>
                <a:sym typeface="Helvetica Light"/>
              </a:rPr>
              <a:t>A broad Q range, high flux SANS instrument for soft matter, materials &amp; bio-science</a:t>
            </a:r>
          </a:p>
        </p:txBody>
      </p:sp>
    </p:spTree>
    <p:extLst>
      <p:ext uri="{BB962C8B-B14F-4D97-AF65-F5344CB8AC3E}">
        <p14:creationId xmlns:p14="http://schemas.microsoft.com/office/powerpoint/2010/main" val="36705659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07" y="148544"/>
            <a:ext cx="8229600" cy="704636"/>
          </a:xfrm>
        </p:spPr>
        <p:txBody>
          <a:bodyPr/>
          <a:lstStyle/>
          <a:p>
            <a:r>
              <a:rPr lang="en-US" dirty="0" smtClean="0"/>
              <a:t>Interaction with FREIA</a:t>
            </a:r>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171"/>
          <a:stretch/>
        </p:blipFill>
        <p:spPr bwMode="auto">
          <a:xfrm>
            <a:off x="903375" y="789336"/>
            <a:ext cx="7005954" cy="476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652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Environment Pallets</a:t>
            </a:r>
            <a:endParaRPr lang="en-US" dirty="0"/>
          </a:p>
        </p:txBody>
      </p:sp>
      <p:pic>
        <p:nvPicPr>
          <p:cNvPr id="4" name="Picture 3"/>
          <p:cNvPicPr>
            <a:picLocks noChangeAspect="1"/>
          </p:cNvPicPr>
          <p:nvPr/>
        </p:nvPicPr>
        <p:blipFill>
          <a:blip r:embed="rId2"/>
          <a:stretch>
            <a:fillRect/>
          </a:stretch>
        </p:blipFill>
        <p:spPr>
          <a:xfrm>
            <a:off x="97293" y="1737943"/>
            <a:ext cx="5533536" cy="3952526"/>
          </a:xfrm>
          <a:prstGeom prst="rect">
            <a:avLst/>
          </a:prstGeom>
        </p:spPr>
      </p:pic>
      <p:pic>
        <p:nvPicPr>
          <p:cNvPr id="5" name="Picture 4"/>
          <p:cNvPicPr>
            <a:picLocks noChangeAspect="1"/>
          </p:cNvPicPr>
          <p:nvPr/>
        </p:nvPicPr>
        <p:blipFill rotWithShape="1">
          <a:blip r:embed="rId3"/>
          <a:srcRect b="16826"/>
          <a:stretch/>
        </p:blipFill>
        <p:spPr>
          <a:xfrm>
            <a:off x="5769517" y="1433431"/>
            <a:ext cx="2402062" cy="1997890"/>
          </a:xfrm>
          <a:prstGeom prst="rect">
            <a:avLst/>
          </a:prstGeom>
        </p:spPr>
      </p:pic>
      <p:pic>
        <p:nvPicPr>
          <p:cNvPr id="6" name="Picture 5"/>
          <p:cNvPicPr>
            <a:picLocks noChangeAspect="1"/>
          </p:cNvPicPr>
          <p:nvPr/>
        </p:nvPicPr>
        <p:blipFill rotWithShape="1">
          <a:blip r:embed="rId4"/>
          <a:srcRect t="18057" b="20120"/>
          <a:stretch/>
        </p:blipFill>
        <p:spPr>
          <a:xfrm>
            <a:off x="5757187" y="4062624"/>
            <a:ext cx="2426723" cy="1500275"/>
          </a:xfrm>
          <a:prstGeom prst="rect">
            <a:avLst/>
          </a:prstGeom>
        </p:spPr>
      </p:pic>
      <p:sp>
        <p:nvSpPr>
          <p:cNvPr id="7" name="TextBox 6"/>
          <p:cNvSpPr txBox="1"/>
          <p:nvPr/>
        </p:nvSpPr>
        <p:spPr>
          <a:xfrm>
            <a:off x="6268110" y="1329452"/>
            <a:ext cx="1404877" cy="369332"/>
          </a:xfrm>
          <a:prstGeom prst="rect">
            <a:avLst/>
          </a:prstGeom>
          <a:noFill/>
        </p:spPr>
        <p:txBody>
          <a:bodyPr wrap="none" rtlCol="0">
            <a:spAutoFit/>
          </a:bodyPr>
          <a:lstStyle/>
          <a:p>
            <a:r>
              <a:rPr lang="en-US" dirty="0" err="1" smtClean="0"/>
              <a:t>Aluminium</a:t>
            </a:r>
            <a:endParaRPr lang="en-US" dirty="0"/>
          </a:p>
        </p:txBody>
      </p:sp>
      <p:sp>
        <p:nvSpPr>
          <p:cNvPr id="8" name="TextBox 7"/>
          <p:cNvSpPr txBox="1"/>
          <p:nvPr/>
        </p:nvSpPr>
        <p:spPr>
          <a:xfrm>
            <a:off x="6085011" y="3687701"/>
            <a:ext cx="1771075" cy="369332"/>
          </a:xfrm>
          <a:prstGeom prst="rect">
            <a:avLst/>
          </a:prstGeom>
          <a:noFill/>
        </p:spPr>
        <p:txBody>
          <a:bodyPr wrap="none" rtlCol="0">
            <a:spAutoFit/>
          </a:bodyPr>
          <a:lstStyle/>
          <a:p>
            <a:r>
              <a:rPr lang="en-US" dirty="0" smtClean="0"/>
              <a:t>Stainless Steel</a:t>
            </a:r>
            <a:endParaRPr lang="en-US" dirty="0"/>
          </a:p>
        </p:txBody>
      </p:sp>
    </p:spTree>
    <p:extLst>
      <p:ext uri="{BB962C8B-B14F-4D97-AF65-F5344CB8AC3E}">
        <p14:creationId xmlns:p14="http://schemas.microsoft.com/office/powerpoint/2010/main" val="1420212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ISIS Strategy</a:t>
            </a:r>
            <a:endParaRPr lang="en-GB" dirty="0"/>
          </a:p>
        </p:txBody>
      </p:sp>
      <p:sp>
        <p:nvSpPr>
          <p:cNvPr id="3" name="Content Placeholder 2"/>
          <p:cNvSpPr>
            <a:spLocks noGrp="1"/>
          </p:cNvSpPr>
          <p:nvPr>
            <p:ph idx="1"/>
          </p:nvPr>
        </p:nvSpPr>
        <p:spPr/>
        <p:txBody>
          <a:bodyPr/>
          <a:lstStyle/>
          <a:p>
            <a:r>
              <a:rPr lang="en-GB" sz="2000" dirty="0"/>
              <a:t>A successful ESS is strongly connected to the continued development of the </a:t>
            </a:r>
            <a:r>
              <a:rPr lang="en-GB" sz="2000" dirty="0" smtClean="0"/>
              <a:t>ISIS facility</a:t>
            </a:r>
          </a:p>
          <a:p>
            <a:endParaRPr lang="en-GB" sz="2000" dirty="0" smtClean="0"/>
          </a:p>
          <a:p>
            <a:r>
              <a:rPr lang="en-GB" sz="2000" dirty="0" smtClean="0"/>
              <a:t>SANS is over subscribed, there is a business need for the instrument</a:t>
            </a:r>
          </a:p>
          <a:p>
            <a:endParaRPr lang="en-GB" sz="2000" dirty="0" smtClean="0"/>
          </a:p>
          <a:p>
            <a:r>
              <a:rPr lang="en-GB" sz="2000" dirty="0" smtClean="0"/>
              <a:t>ISIS wants to ensure a robust </a:t>
            </a:r>
            <a:r>
              <a:rPr lang="en-GB" sz="2000" dirty="0"/>
              <a:t>provision </a:t>
            </a:r>
            <a:r>
              <a:rPr lang="en-GB" sz="2000" dirty="0" smtClean="0"/>
              <a:t>of neutron facilities ISIS-ILL-ESS</a:t>
            </a:r>
          </a:p>
          <a:p>
            <a:endParaRPr lang="en-GB" sz="2000" dirty="0" smtClean="0"/>
          </a:p>
          <a:p>
            <a:r>
              <a:rPr lang="en-GB" sz="2000" dirty="0" smtClean="0"/>
              <a:t>Opportunities for professional development of ISIS Staff </a:t>
            </a:r>
            <a:endParaRPr lang="en-GB" sz="2000" dirty="0"/>
          </a:p>
        </p:txBody>
      </p:sp>
    </p:spTree>
    <p:extLst>
      <p:ext uri="{BB962C8B-B14F-4D97-AF65-F5344CB8AC3E}">
        <p14:creationId xmlns:p14="http://schemas.microsoft.com/office/powerpoint/2010/main" val="10788743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History</a:t>
            </a:r>
            <a:endParaRPr lang="en-US" dirty="0"/>
          </a:p>
        </p:txBody>
      </p:sp>
      <p:sp>
        <p:nvSpPr>
          <p:cNvPr id="3" name="Content Placeholder 2"/>
          <p:cNvSpPr>
            <a:spLocks noGrp="1"/>
          </p:cNvSpPr>
          <p:nvPr>
            <p:ph idx="1"/>
          </p:nvPr>
        </p:nvSpPr>
        <p:spPr>
          <a:xfrm>
            <a:off x="107504" y="1556792"/>
            <a:ext cx="9036496" cy="4205288"/>
          </a:xfrm>
        </p:spPr>
        <p:txBody>
          <a:bodyPr>
            <a:noAutofit/>
          </a:bodyPr>
          <a:lstStyle/>
          <a:p>
            <a:pPr>
              <a:lnSpc>
                <a:spcPct val="120000"/>
              </a:lnSpc>
            </a:pPr>
            <a:r>
              <a:rPr lang="en-US" sz="2000" dirty="0" smtClean="0">
                <a:solidFill>
                  <a:schemeClr val="tx1"/>
                </a:solidFill>
              </a:rPr>
              <a:t>October 2012 </a:t>
            </a:r>
            <a:r>
              <a:rPr lang="en-US" sz="2000" dirty="0" smtClean="0">
                <a:solidFill>
                  <a:schemeClr val="tx1"/>
                </a:solidFill>
              </a:rPr>
              <a:t>	– </a:t>
            </a:r>
            <a:r>
              <a:rPr lang="en-US" sz="2000" dirty="0" smtClean="0">
                <a:solidFill>
                  <a:schemeClr val="tx1"/>
                </a:solidFill>
              </a:rPr>
              <a:t>Initial proposal submitted</a:t>
            </a:r>
          </a:p>
          <a:p>
            <a:pPr>
              <a:lnSpc>
                <a:spcPct val="120000"/>
              </a:lnSpc>
            </a:pPr>
            <a:r>
              <a:rPr lang="en-US" sz="2000" dirty="0" smtClean="0">
                <a:solidFill>
                  <a:schemeClr val="tx1"/>
                </a:solidFill>
              </a:rPr>
              <a:t>February 2013 </a:t>
            </a:r>
            <a:r>
              <a:rPr lang="en-US" sz="2000" dirty="0"/>
              <a:t>	– Proposal </a:t>
            </a:r>
            <a:r>
              <a:rPr lang="en-US" sz="2000" dirty="0" smtClean="0">
                <a:solidFill>
                  <a:schemeClr val="tx1"/>
                </a:solidFill>
              </a:rPr>
              <a:t>re-submitted after STAP feedback</a:t>
            </a:r>
          </a:p>
          <a:p>
            <a:pPr>
              <a:lnSpc>
                <a:spcPct val="120000"/>
              </a:lnSpc>
            </a:pPr>
            <a:r>
              <a:rPr lang="en-US" sz="2000" dirty="0">
                <a:solidFill>
                  <a:schemeClr val="tx1"/>
                </a:solidFill>
              </a:rPr>
              <a:t>April </a:t>
            </a:r>
            <a:r>
              <a:rPr lang="en-US" sz="2000" dirty="0" smtClean="0">
                <a:solidFill>
                  <a:schemeClr val="tx1"/>
                </a:solidFill>
              </a:rPr>
              <a:t>2013 </a:t>
            </a:r>
            <a:r>
              <a:rPr lang="en-US" sz="2000" dirty="0" smtClean="0">
                <a:solidFill>
                  <a:schemeClr val="tx1"/>
                </a:solidFill>
              </a:rPr>
              <a:t>	</a:t>
            </a:r>
            <a:r>
              <a:rPr lang="en-US" sz="2000" dirty="0"/>
              <a:t>	– Recommendation </a:t>
            </a:r>
            <a:r>
              <a:rPr lang="en-US" sz="2000" dirty="0" smtClean="0">
                <a:solidFill>
                  <a:schemeClr val="tx1"/>
                </a:solidFill>
              </a:rPr>
              <a:t>from SAC</a:t>
            </a:r>
          </a:p>
          <a:p>
            <a:pPr>
              <a:lnSpc>
                <a:spcPct val="120000"/>
              </a:lnSpc>
            </a:pPr>
            <a:r>
              <a:rPr lang="en-US" sz="2000" dirty="0" smtClean="0">
                <a:solidFill>
                  <a:schemeClr val="tx1"/>
                </a:solidFill>
              </a:rPr>
              <a:t>October 2013 </a:t>
            </a:r>
            <a:r>
              <a:rPr lang="en-US" sz="2000" dirty="0"/>
              <a:t>	– Approval </a:t>
            </a:r>
            <a:r>
              <a:rPr lang="en-US" sz="2000" dirty="0" smtClean="0">
                <a:solidFill>
                  <a:schemeClr val="tx1"/>
                </a:solidFill>
              </a:rPr>
              <a:t>from Steering Committee</a:t>
            </a:r>
          </a:p>
          <a:p>
            <a:pPr>
              <a:lnSpc>
                <a:spcPct val="120000"/>
              </a:lnSpc>
            </a:pPr>
            <a:r>
              <a:rPr lang="en-US" sz="2000" dirty="0" smtClean="0">
                <a:solidFill>
                  <a:schemeClr val="tx1"/>
                </a:solidFill>
              </a:rPr>
              <a:t>2014 </a:t>
            </a:r>
            <a:r>
              <a:rPr lang="en-US" sz="2000" dirty="0" smtClean="0">
                <a:solidFill>
                  <a:schemeClr val="tx1"/>
                </a:solidFill>
              </a:rPr>
              <a:t>	</a:t>
            </a:r>
            <a:r>
              <a:rPr lang="en-US" sz="2000" dirty="0"/>
              <a:t>	– Phase </a:t>
            </a:r>
            <a:r>
              <a:rPr lang="en-US" sz="2000" dirty="0" smtClean="0">
                <a:solidFill>
                  <a:schemeClr val="tx1"/>
                </a:solidFill>
              </a:rPr>
              <a:t>1</a:t>
            </a:r>
          </a:p>
          <a:p>
            <a:pPr>
              <a:lnSpc>
                <a:spcPct val="120000"/>
              </a:lnSpc>
            </a:pPr>
            <a:r>
              <a:rPr lang="en-US" sz="2000" dirty="0" smtClean="0">
                <a:solidFill>
                  <a:schemeClr val="tx1"/>
                </a:solidFill>
              </a:rPr>
              <a:t>December 2014 </a:t>
            </a:r>
            <a:r>
              <a:rPr lang="en-US" sz="2000" dirty="0" smtClean="0">
                <a:solidFill>
                  <a:schemeClr val="tx1"/>
                </a:solidFill>
              </a:rPr>
              <a:t>	– </a:t>
            </a:r>
            <a:r>
              <a:rPr lang="en-US" sz="2000" dirty="0" smtClean="0">
                <a:solidFill>
                  <a:schemeClr val="tx1"/>
                </a:solidFill>
              </a:rPr>
              <a:t>Scope Setting &amp; Tollgate 2 Review</a:t>
            </a:r>
          </a:p>
          <a:p>
            <a:pPr>
              <a:lnSpc>
                <a:spcPct val="120000"/>
              </a:lnSpc>
            </a:pPr>
            <a:r>
              <a:rPr lang="en-US" sz="2000" dirty="0" smtClean="0">
                <a:solidFill>
                  <a:schemeClr val="tx1"/>
                </a:solidFill>
              </a:rPr>
              <a:t>2015 </a:t>
            </a:r>
            <a:r>
              <a:rPr lang="en-US" sz="2000" dirty="0" smtClean="0">
                <a:solidFill>
                  <a:schemeClr val="tx1"/>
                </a:solidFill>
              </a:rPr>
              <a:t>		– </a:t>
            </a:r>
            <a:r>
              <a:rPr lang="en-US" sz="2000" dirty="0" smtClean="0">
                <a:solidFill>
                  <a:schemeClr val="tx1"/>
                </a:solidFill>
              </a:rPr>
              <a:t>Project updates and Consortium building</a:t>
            </a:r>
          </a:p>
          <a:p>
            <a:pPr>
              <a:lnSpc>
                <a:spcPct val="120000"/>
              </a:lnSpc>
            </a:pPr>
            <a:r>
              <a:rPr lang="en-US" sz="2000" dirty="0" smtClean="0">
                <a:solidFill>
                  <a:schemeClr val="tx1"/>
                </a:solidFill>
              </a:rPr>
              <a:t>2016 </a:t>
            </a:r>
            <a:r>
              <a:rPr lang="en-US" sz="2000" dirty="0" smtClean="0">
                <a:solidFill>
                  <a:schemeClr val="tx1"/>
                </a:solidFill>
              </a:rPr>
              <a:t>		– </a:t>
            </a:r>
            <a:r>
              <a:rPr lang="en-US" sz="2000" dirty="0" smtClean="0">
                <a:solidFill>
                  <a:schemeClr val="tx1"/>
                </a:solidFill>
              </a:rPr>
              <a:t>ISIS </a:t>
            </a:r>
            <a:r>
              <a:rPr lang="en-US" sz="2000" dirty="0" smtClean="0">
                <a:solidFill>
                  <a:schemeClr val="tx1"/>
                </a:solidFill>
              </a:rPr>
              <a:t>becomes </a:t>
            </a:r>
            <a:r>
              <a:rPr lang="en-US" sz="2000" dirty="0" smtClean="0">
                <a:solidFill>
                  <a:schemeClr val="tx1"/>
                </a:solidFill>
              </a:rPr>
              <a:t>lead partner. </a:t>
            </a:r>
            <a:r>
              <a:rPr lang="en-US" sz="2000" dirty="0" smtClean="0">
                <a:solidFill>
                  <a:schemeClr val="tx1"/>
                </a:solidFill>
              </a:rPr>
              <a:t>Information transfer</a:t>
            </a:r>
            <a:r>
              <a:rPr lang="en-US" sz="2000" dirty="0" smtClean="0">
                <a:solidFill>
                  <a:schemeClr val="tx1"/>
                </a:solidFill>
              </a:rPr>
              <a:t>, </a:t>
            </a:r>
            <a:r>
              <a:rPr lang="en-US" sz="2000" dirty="0" smtClean="0">
                <a:solidFill>
                  <a:schemeClr val="tx1"/>
                </a:solidFill>
              </a:rPr>
              <a:t>			  </a:t>
            </a:r>
            <a:r>
              <a:rPr lang="en-US" sz="2000" dirty="0"/>
              <a:t> </a:t>
            </a:r>
            <a:r>
              <a:rPr lang="en-US" sz="2000" dirty="0" smtClean="0"/>
              <a:t>design update and development</a:t>
            </a:r>
            <a:r>
              <a:rPr lang="en-US" sz="2000" dirty="0" smtClean="0">
                <a:solidFill>
                  <a:schemeClr val="tx1"/>
                </a:solidFill>
              </a:rPr>
              <a:t>, </a:t>
            </a:r>
            <a:r>
              <a:rPr lang="en-US" sz="2000" dirty="0" smtClean="0">
                <a:solidFill>
                  <a:schemeClr val="tx1"/>
                </a:solidFill>
              </a:rPr>
              <a:t>preparing </a:t>
            </a:r>
            <a:r>
              <a:rPr lang="en-US" sz="2000" dirty="0" smtClean="0">
                <a:solidFill>
                  <a:schemeClr val="tx1"/>
                </a:solidFill>
              </a:rPr>
              <a:t>TA.</a:t>
            </a:r>
            <a:endParaRPr lang="en-US" sz="2000" dirty="0">
              <a:solidFill>
                <a:schemeClr val="tx1"/>
              </a:solidFill>
            </a:endParaRPr>
          </a:p>
        </p:txBody>
      </p:sp>
      <p:sp>
        <p:nvSpPr>
          <p:cNvPr id="4" name="Slide Number Placeholder 3"/>
          <p:cNvSpPr>
            <a:spLocks noGrp="1"/>
          </p:cNvSpPr>
          <p:nvPr>
            <p:ph type="sldNum" sz="quarter" idx="4294967295"/>
          </p:nvPr>
        </p:nvSpPr>
        <p:spPr>
          <a:xfrm>
            <a:off x="6553200" y="6356358"/>
            <a:ext cx="2133600" cy="365125"/>
          </a:xfrm>
          <a:prstGeom prst="rect">
            <a:avLst/>
          </a:prstGeom>
        </p:spPr>
        <p:txBody>
          <a:bodyPr/>
          <a:lstStyle/>
          <a:p>
            <a:fld id="{551115BC-487E-4422-894C-CB7CD3E79223}" type="slidenum">
              <a:rPr lang="sv-SE" smtClean="0">
                <a:solidFill>
                  <a:prstClr val="black">
                    <a:tint val="75000"/>
                  </a:prstClr>
                </a:solidFill>
                <a:latin typeface="Calibri"/>
              </a:rPr>
              <a:pPr/>
              <a:t>4</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42811382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90"/>
            <a:ext cx="8229600" cy="1143000"/>
          </a:xfrm>
        </p:spPr>
        <p:txBody>
          <a:bodyPr/>
          <a:lstStyle/>
          <a:p>
            <a:r>
              <a:rPr lang="en-GB" dirty="0" smtClean="0"/>
              <a:t>Collaboration Model</a:t>
            </a:r>
            <a:endParaRPr lang="en-GB"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61" t="23282" r="19192" b="12921"/>
          <a:stretch/>
        </p:blipFill>
        <p:spPr bwMode="auto">
          <a:xfrm>
            <a:off x="945940" y="959094"/>
            <a:ext cx="7909307" cy="448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362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Collaboration Model</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2852" y="1109874"/>
            <a:ext cx="8229600" cy="394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287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719" t="16701" r="57253" b="5932"/>
          <a:stretch/>
        </p:blipFill>
        <p:spPr bwMode="auto">
          <a:xfrm>
            <a:off x="2057190" y="990275"/>
            <a:ext cx="6840760" cy="437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67544" y="59769"/>
            <a:ext cx="8229600" cy="880707"/>
          </a:xfrm>
        </p:spPr>
        <p:txBody>
          <a:bodyPr/>
          <a:lstStyle/>
          <a:p>
            <a:r>
              <a:rPr lang="en-GB" dirty="0" smtClean="0"/>
              <a:t>Delivery </a:t>
            </a:r>
            <a:r>
              <a:rPr lang="en-GB" dirty="0" smtClean="0"/>
              <a:t>Team</a:t>
            </a:r>
            <a:endParaRPr lang="en-GB" dirty="0"/>
          </a:p>
        </p:txBody>
      </p:sp>
      <p:grpSp>
        <p:nvGrpSpPr>
          <p:cNvPr id="7183" name="Group 7182"/>
          <p:cNvGrpSpPr/>
          <p:nvPr/>
        </p:nvGrpSpPr>
        <p:grpSpPr>
          <a:xfrm>
            <a:off x="545022" y="1386356"/>
            <a:ext cx="1058950" cy="324000"/>
            <a:chOff x="323528" y="1844824"/>
            <a:chExt cx="1058950" cy="324000"/>
          </a:xfrm>
        </p:grpSpPr>
        <p:sp>
          <p:nvSpPr>
            <p:cNvPr id="87" name="Rectangle 86"/>
            <p:cNvSpPr/>
            <p:nvPr/>
          </p:nvSpPr>
          <p:spPr>
            <a:xfrm>
              <a:off x="323528" y="1844824"/>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tIns="0" rIns="0" rtlCol="0" anchor="t"/>
            <a:lstStyle/>
            <a:p>
              <a:r>
                <a:rPr lang="en-US" sz="600" dirty="0" smtClean="0">
                  <a:latin typeface="Calibri"/>
                  <a:cs typeface="Calibri"/>
                </a:rPr>
                <a:t>Gábor László</a:t>
              </a:r>
            </a:p>
            <a:p>
              <a:endParaRPr lang="en-US" sz="300" dirty="0" smtClean="0">
                <a:latin typeface="Calibri"/>
                <a:cs typeface="Calibri"/>
              </a:endParaRPr>
            </a:p>
            <a:p>
              <a:r>
                <a:rPr lang="en-US" sz="600" dirty="0" smtClean="0">
                  <a:latin typeface="Calibri"/>
                  <a:cs typeface="Calibri"/>
                </a:rPr>
                <a:t>Lead Instrument </a:t>
              </a:r>
            </a:p>
            <a:p>
              <a:r>
                <a:rPr lang="en-US" sz="600" dirty="0" smtClean="0">
                  <a:latin typeface="Calibri"/>
                  <a:cs typeface="Calibri"/>
                </a:rPr>
                <a:t>Engineer</a:t>
              </a:r>
              <a:endParaRPr lang="en-US" sz="600" dirty="0">
                <a:latin typeface="Calibri"/>
                <a:cs typeface="Calibri"/>
              </a:endParaRPr>
            </a:p>
          </p:txBody>
        </p:sp>
        <p:pic>
          <p:nvPicPr>
            <p:cNvPr id="7182" name="Picture 7181" descr="Gábor Lászl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844824"/>
              <a:ext cx="266862" cy="324000"/>
            </a:xfrm>
            <a:prstGeom prst="rect">
              <a:avLst/>
            </a:prstGeom>
          </p:spPr>
        </p:pic>
      </p:grpSp>
      <p:grpSp>
        <p:nvGrpSpPr>
          <p:cNvPr id="42" name="Group 41"/>
          <p:cNvGrpSpPr/>
          <p:nvPr/>
        </p:nvGrpSpPr>
        <p:grpSpPr>
          <a:xfrm>
            <a:off x="545022" y="990275"/>
            <a:ext cx="1044087" cy="336115"/>
            <a:chOff x="683568" y="1124743"/>
            <a:chExt cx="1044087" cy="336115"/>
          </a:xfrm>
        </p:grpSpPr>
        <p:sp>
          <p:nvSpPr>
            <p:cNvPr id="112" name="Rectangle 111"/>
            <p:cNvSpPr/>
            <p:nvPr/>
          </p:nvSpPr>
          <p:spPr>
            <a:xfrm>
              <a:off x="683568" y="1124744"/>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tIns="0" rIns="0" rtlCol="0" anchor="t"/>
            <a:lstStyle/>
            <a:p>
              <a:r>
                <a:rPr lang="en-US" sz="600" dirty="0" smtClean="0">
                  <a:latin typeface="Calibri"/>
                  <a:cs typeface="Calibri"/>
                </a:rPr>
                <a:t>Ken Andersen</a:t>
              </a:r>
            </a:p>
            <a:p>
              <a:endParaRPr lang="en-US" sz="300" dirty="0" smtClean="0">
                <a:latin typeface="Calibri"/>
                <a:cs typeface="Calibri"/>
              </a:endParaRPr>
            </a:p>
            <a:p>
              <a:r>
                <a:rPr lang="en-US" sz="600" dirty="0" smtClean="0">
                  <a:latin typeface="Calibri"/>
                  <a:cs typeface="Calibri"/>
                </a:rPr>
                <a:t>Lead Instrument </a:t>
              </a:r>
            </a:p>
            <a:p>
              <a:r>
                <a:rPr lang="en-US" sz="600" dirty="0" smtClean="0">
                  <a:latin typeface="Calibri"/>
                  <a:cs typeface="Calibri"/>
                </a:rPr>
                <a:t>Scientist</a:t>
              </a:r>
              <a:endParaRPr lang="en-US" sz="600" dirty="0">
                <a:latin typeface="Calibri"/>
                <a:cs typeface="Calibri"/>
              </a:endParaRPr>
            </a:p>
          </p:txBody>
        </p:sp>
        <p:pic>
          <p:nvPicPr>
            <p:cNvPr id="32" name="Picture 31" descr="Ken Andersen.tiff"/>
            <p:cNvPicPr>
              <a:picLocks noChangeAspect="1"/>
            </p:cNvPicPr>
            <p:nvPr/>
          </p:nvPicPr>
          <p:blipFill rotWithShape="1">
            <a:blip r:embed="rId4" cstate="print">
              <a:extLst>
                <a:ext uri="{28A0092B-C50C-407E-A947-70E740481C1C}">
                  <a14:useLocalDpi xmlns:a14="http://schemas.microsoft.com/office/drawing/2010/main" val="0"/>
                </a:ext>
              </a:extLst>
            </a:blip>
            <a:srcRect b="11070"/>
            <a:stretch/>
          </p:blipFill>
          <p:spPr>
            <a:xfrm>
              <a:off x="1475655" y="1124743"/>
              <a:ext cx="252000" cy="336115"/>
            </a:xfrm>
            <a:prstGeom prst="rect">
              <a:avLst/>
            </a:prstGeom>
          </p:spPr>
        </p:pic>
      </p:grpSp>
      <p:cxnSp>
        <p:nvCxnSpPr>
          <p:cNvPr id="117" name="Elbow Connector 116"/>
          <p:cNvCxnSpPr/>
          <p:nvPr/>
        </p:nvCxnSpPr>
        <p:spPr>
          <a:xfrm rot="10800000" flipV="1">
            <a:off x="5009518" y="1170331"/>
            <a:ext cx="12700" cy="396008"/>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118" name="Elbow Connector 117"/>
          <p:cNvCxnSpPr>
            <a:stCxn id="112" idx="3"/>
            <a:endCxn id="7182" idx="3"/>
          </p:cNvCxnSpPr>
          <p:nvPr/>
        </p:nvCxnSpPr>
        <p:spPr>
          <a:xfrm>
            <a:off x="1589046" y="1152276"/>
            <a:ext cx="14926" cy="396080"/>
          </a:xfrm>
          <a:prstGeom prst="bentConnector3">
            <a:avLst>
              <a:gd name="adj1" fmla="val 1631556"/>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123" name="Elbow Connector 122"/>
          <p:cNvCxnSpPr/>
          <p:nvPr/>
        </p:nvCxnSpPr>
        <p:spPr>
          <a:xfrm>
            <a:off x="1841166" y="1350315"/>
            <a:ext cx="2952328" cy="12700"/>
          </a:xfrm>
          <a:prstGeom prst="straightConnector1">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127" name="Elbow Connector 126"/>
          <p:cNvCxnSpPr>
            <a:stCxn id="112" idx="1"/>
            <a:endCxn id="87" idx="1"/>
          </p:cNvCxnSpPr>
          <p:nvPr/>
        </p:nvCxnSpPr>
        <p:spPr>
          <a:xfrm rot="10800000" flipV="1">
            <a:off x="545022" y="1152276"/>
            <a:ext cx="12700" cy="396080"/>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130" name="Elbow Connector 129"/>
          <p:cNvCxnSpPr>
            <a:stCxn id="112" idx="1"/>
            <a:endCxn id="97" idx="1"/>
          </p:cNvCxnSpPr>
          <p:nvPr/>
        </p:nvCxnSpPr>
        <p:spPr>
          <a:xfrm rot="10800000" flipV="1">
            <a:off x="545022" y="1152275"/>
            <a:ext cx="12700" cy="1172721"/>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grpSp>
        <p:nvGrpSpPr>
          <p:cNvPr id="109" name="Group 108"/>
          <p:cNvGrpSpPr/>
          <p:nvPr/>
        </p:nvGrpSpPr>
        <p:grpSpPr>
          <a:xfrm>
            <a:off x="545022" y="2162997"/>
            <a:ext cx="1044024" cy="2376192"/>
            <a:chOff x="683568" y="2240904"/>
            <a:chExt cx="1044024" cy="2376192"/>
          </a:xfrm>
        </p:grpSpPr>
        <p:cxnSp>
          <p:nvCxnSpPr>
            <p:cNvPr id="47" name="Elbow Connector 46"/>
            <p:cNvCxnSpPr>
              <a:stCxn id="64" idx="1"/>
              <a:endCxn id="54" idx="1"/>
            </p:cNvCxnSpPr>
            <p:nvPr/>
          </p:nvCxnSpPr>
          <p:spPr>
            <a:xfrm rot="10800000" flipV="1">
              <a:off x="683568" y="2870920"/>
              <a:ext cx="12700" cy="396008"/>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54" idx="1"/>
              <a:endCxn id="62" idx="1"/>
            </p:cNvCxnSpPr>
            <p:nvPr/>
          </p:nvCxnSpPr>
          <p:spPr>
            <a:xfrm rot="10800000" flipV="1">
              <a:off x="683568" y="3266928"/>
              <a:ext cx="12700" cy="396080"/>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62" idx="1"/>
              <a:endCxn id="60" idx="1"/>
            </p:cNvCxnSpPr>
            <p:nvPr/>
          </p:nvCxnSpPr>
          <p:spPr>
            <a:xfrm rot="10800000" flipV="1">
              <a:off x="683568" y="3663008"/>
              <a:ext cx="12700" cy="396080"/>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50" name="Elbow Connector 49"/>
            <p:cNvCxnSpPr>
              <a:stCxn id="60" idx="1"/>
              <a:endCxn id="58" idx="1"/>
            </p:cNvCxnSpPr>
            <p:nvPr/>
          </p:nvCxnSpPr>
          <p:spPr>
            <a:xfrm rot="10800000" flipV="1">
              <a:off x="683568" y="4059088"/>
              <a:ext cx="12700" cy="396008"/>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683568" y="2708920"/>
              <a:ext cx="1044024" cy="1908176"/>
              <a:chOff x="863680" y="2672952"/>
              <a:chExt cx="1044024" cy="1908176"/>
            </a:xfrm>
          </p:grpSpPr>
          <p:grpSp>
            <p:nvGrpSpPr>
              <p:cNvPr id="52" name="Group 51"/>
              <p:cNvGrpSpPr/>
              <p:nvPr/>
            </p:nvGrpSpPr>
            <p:grpSpPr>
              <a:xfrm>
                <a:off x="863680" y="2672952"/>
                <a:ext cx="1044024" cy="324000"/>
                <a:chOff x="863680" y="2672952"/>
                <a:chExt cx="1044024" cy="324000"/>
              </a:xfrm>
            </p:grpSpPr>
            <p:sp>
              <p:nvSpPr>
                <p:cNvPr id="64" name="Rectangle 63"/>
                <p:cNvSpPr/>
                <p:nvPr/>
              </p:nvSpPr>
              <p:spPr>
                <a:xfrm>
                  <a:off x="863680" y="2672952"/>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t"/>
                <a:lstStyle/>
                <a:p>
                  <a:r>
                    <a:rPr lang="en-US" sz="600" dirty="0" smtClean="0">
                      <a:latin typeface="Calibri"/>
                      <a:cs typeface="Calibri"/>
                    </a:rPr>
                    <a:t>Clara Lopez</a:t>
                  </a:r>
                </a:p>
                <a:p>
                  <a:endParaRPr lang="en-US" sz="300" dirty="0" smtClean="0">
                    <a:latin typeface="Calibri"/>
                    <a:cs typeface="Calibri"/>
                  </a:endParaRPr>
                </a:p>
                <a:p>
                  <a:r>
                    <a:rPr lang="en-US" sz="600" dirty="0" smtClean="0">
                      <a:latin typeface="Calibri"/>
                      <a:cs typeface="Calibri"/>
                    </a:rPr>
                    <a:t>Integration Engineer</a:t>
                  </a:r>
                  <a:endParaRPr lang="en-US" sz="600" dirty="0">
                    <a:latin typeface="Calibri"/>
                    <a:cs typeface="Calibri"/>
                  </a:endParaRPr>
                </a:p>
              </p:txBody>
            </p:sp>
            <p:pic>
              <p:nvPicPr>
                <p:cNvPr id="65" name="Picture 64" descr="Clara Lopez.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823" y="2672953"/>
                  <a:ext cx="285881" cy="323999"/>
                </a:xfrm>
                <a:prstGeom prst="rect">
                  <a:avLst/>
                </a:prstGeom>
              </p:spPr>
            </p:pic>
          </p:grpSp>
          <p:grpSp>
            <p:nvGrpSpPr>
              <p:cNvPr id="53" name="Group 52"/>
              <p:cNvGrpSpPr/>
              <p:nvPr/>
            </p:nvGrpSpPr>
            <p:grpSpPr>
              <a:xfrm>
                <a:off x="863680" y="3465040"/>
                <a:ext cx="1044024" cy="324000"/>
                <a:chOff x="863680" y="3068960"/>
                <a:chExt cx="1044024" cy="324000"/>
              </a:xfrm>
            </p:grpSpPr>
            <p:sp>
              <p:nvSpPr>
                <p:cNvPr id="62" name="Rectangle 61"/>
                <p:cNvSpPr/>
                <p:nvPr/>
              </p:nvSpPr>
              <p:spPr>
                <a:xfrm>
                  <a:off x="863680" y="3068960"/>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lvl="0"/>
                  <a:r>
                    <a:rPr lang="en-US" sz="600" dirty="0" smtClean="0">
                      <a:solidFill>
                        <a:srgbClr val="000000"/>
                      </a:solidFill>
                      <a:latin typeface="Calibri"/>
                      <a:cs typeface="Calibri"/>
                    </a:rPr>
                    <a:t>Nataliia</a:t>
                  </a:r>
                  <a:r>
                    <a:rPr lang="en-US" sz="600" dirty="0">
                      <a:solidFill>
                        <a:srgbClr val="000000"/>
                      </a:solidFill>
                      <a:latin typeface="Calibri"/>
                      <a:cs typeface="Calibri"/>
                    </a:rPr>
                    <a:t> Cherkashyna </a:t>
                  </a:r>
                </a:p>
                <a:p>
                  <a:pPr lvl="0"/>
                  <a:endParaRPr lang="en-US" sz="300" dirty="0">
                    <a:solidFill>
                      <a:srgbClr val="000000"/>
                    </a:solidFill>
                    <a:latin typeface="Calibri"/>
                    <a:cs typeface="Calibri"/>
                  </a:endParaRPr>
                </a:p>
                <a:p>
                  <a:pPr lvl="0"/>
                  <a:r>
                    <a:rPr lang="en-US" sz="600" dirty="0" smtClean="0">
                      <a:solidFill>
                        <a:srgbClr val="000000"/>
                      </a:solidFill>
                      <a:latin typeface="Calibri"/>
                      <a:cs typeface="Calibri"/>
                    </a:rPr>
                    <a:t>Neutronics</a:t>
                  </a:r>
                  <a:endParaRPr lang="en-US" sz="600" dirty="0">
                    <a:solidFill>
                      <a:srgbClr val="000000"/>
                    </a:solidFill>
                    <a:latin typeface="Calibri"/>
                    <a:cs typeface="Calibri"/>
                  </a:endParaRPr>
                </a:p>
              </p:txBody>
            </p:sp>
            <p:pic>
              <p:nvPicPr>
                <p:cNvPr id="63" name="Picture 62" descr="Nataliia Cherkashyna.tiff"/>
                <p:cNvPicPr>
                  <a:picLocks noChangeAspect="1"/>
                </p:cNvPicPr>
                <p:nvPr/>
              </p:nvPicPr>
              <p:blipFill rotWithShape="1">
                <a:blip r:embed="rId6">
                  <a:extLst>
                    <a:ext uri="{28A0092B-C50C-407E-A947-70E740481C1C}">
                      <a14:useLocalDpi xmlns:a14="http://schemas.microsoft.com/office/drawing/2010/main" val="0"/>
                    </a:ext>
                  </a:extLst>
                </a:blip>
                <a:srcRect l="15623" r="7701"/>
                <a:stretch/>
              </p:blipFill>
              <p:spPr>
                <a:xfrm>
                  <a:off x="1633194" y="3068960"/>
                  <a:ext cx="274510" cy="324000"/>
                </a:xfrm>
                <a:prstGeom prst="rect">
                  <a:avLst/>
                </a:prstGeom>
              </p:spPr>
            </p:pic>
          </p:grpSp>
          <p:sp>
            <p:nvSpPr>
              <p:cNvPr id="54" name="Rectangle 53"/>
              <p:cNvSpPr/>
              <p:nvPr/>
            </p:nvSpPr>
            <p:spPr>
              <a:xfrm>
                <a:off x="863680" y="3068960"/>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lvl="0"/>
                <a:r>
                  <a:rPr lang="en-US" sz="600" dirty="0" smtClean="0">
                    <a:solidFill>
                      <a:srgbClr val="000000"/>
                    </a:solidFill>
                    <a:latin typeface="Calibri"/>
                    <a:cs typeface="Calibri"/>
                  </a:rPr>
                  <a:t>Kalliopi Kanaki</a:t>
                </a:r>
                <a:endParaRPr lang="en-US" sz="600" dirty="0">
                  <a:solidFill>
                    <a:srgbClr val="000000"/>
                  </a:solidFill>
                  <a:latin typeface="Calibri"/>
                  <a:cs typeface="Calibri"/>
                </a:endParaRPr>
              </a:p>
              <a:p>
                <a:pPr lvl="0"/>
                <a:endParaRPr lang="en-US" sz="300" dirty="0">
                  <a:solidFill>
                    <a:srgbClr val="000000"/>
                  </a:solidFill>
                  <a:latin typeface="Calibri"/>
                  <a:cs typeface="Calibri"/>
                </a:endParaRPr>
              </a:p>
              <a:p>
                <a:pPr lvl="0"/>
                <a:r>
                  <a:rPr lang="en-US" sz="600" dirty="0" smtClean="0">
                    <a:solidFill>
                      <a:srgbClr val="000000"/>
                    </a:solidFill>
                    <a:latin typeface="Calibri"/>
                    <a:cs typeface="Calibri"/>
                  </a:rPr>
                  <a:t>Detectors</a:t>
                </a:r>
                <a:endParaRPr lang="en-US" sz="600" dirty="0">
                  <a:solidFill>
                    <a:srgbClr val="000000"/>
                  </a:solidFill>
                  <a:latin typeface="Calibri"/>
                  <a:cs typeface="Calibri"/>
                </a:endParaRPr>
              </a:p>
            </p:txBody>
          </p:sp>
          <p:pic>
            <p:nvPicPr>
              <p:cNvPr id="55" name="Picture 54"/>
              <p:cNvPicPr>
                <a:picLocks noChangeAspect="1"/>
              </p:cNvPicPr>
              <p:nvPr/>
            </p:nvPicPr>
            <p:blipFill rotWithShape="1">
              <a:blip r:embed="rId7"/>
              <a:srcRect l="13307" r="-1355"/>
              <a:stretch/>
            </p:blipFill>
            <p:spPr>
              <a:xfrm>
                <a:off x="1619672" y="3068960"/>
                <a:ext cx="285272" cy="339247"/>
              </a:xfrm>
              <a:prstGeom prst="rect">
                <a:avLst/>
              </a:prstGeom>
            </p:spPr>
          </p:pic>
          <p:grpSp>
            <p:nvGrpSpPr>
              <p:cNvPr id="56" name="Group 55"/>
              <p:cNvGrpSpPr/>
              <p:nvPr/>
            </p:nvGrpSpPr>
            <p:grpSpPr>
              <a:xfrm>
                <a:off x="863680" y="3861048"/>
                <a:ext cx="1044024" cy="324072"/>
                <a:chOff x="863680" y="3861048"/>
                <a:chExt cx="1044024" cy="324072"/>
              </a:xfrm>
            </p:grpSpPr>
            <p:sp>
              <p:nvSpPr>
                <p:cNvPr id="60" name="Rectangle 59"/>
                <p:cNvSpPr/>
                <p:nvPr/>
              </p:nvSpPr>
              <p:spPr>
                <a:xfrm>
                  <a:off x="863680" y="3861120"/>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lvl="0"/>
                  <a:r>
                    <a:rPr lang="en-US" sz="600" dirty="0" smtClean="0">
                      <a:solidFill>
                        <a:srgbClr val="000000"/>
                      </a:solidFill>
                      <a:latin typeface="Calibri"/>
                      <a:cs typeface="Calibri"/>
                    </a:rPr>
                    <a:t>Erik Nilsson</a:t>
                  </a:r>
                  <a:endParaRPr lang="en-US" sz="600" dirty="0">
                    <a:solidFill>
                      <a:srgbClr val="000000"/>
                    </a:solidFill>
                    <a:latin typeface="Calibri"/>
                    <a:cs typeface="Calibri"/>
                  </a:endParaRPr>
                </a:p>
                <a:p>
                  <a:pPr lvl="0"/>
                  <a:endParaRPr lang="en-US" sz="300" dirty="0">
                    <a:solidFill>
                      <a:srgbClr val="000000"/>
                    </a:solidFill>
                    <a:latin typeface="Calibri"/>
                    <a:cs typeface="Calibri"/>
                  </a:endParaRPr>
                </a:p>
                <a:p>
                  <a:pPr lvl="0"/>
                  <a:r>
                    <a:rPr lang="en-US" sz="600" dirty="0" smtClean="0">
                      <a:solidFill>
                        <a:srgbClr val="000000"/>
                      </a:solidFill>
                      <a:latin typeface="Calibri"/>
                      <a:cs typeface="Calibri"/>
                    </a:rPr>
                    <a:t>Choppers</a:t>
                  </a:r>
                  <a:endParaRPr lang="en-US" sz="600" dirty="0">
                    <a:solidFill>
                      <a:srgbClr val="000000"/>
                    </a:solidFill>
                    <a:latin typeface="Calibri"/>
                    <a:cs typeface="Calibri"/>
                  </a:endParaRPr>
                </a:p>
              </p:txBody>
            </p:sp>
            <p:pic>
              <p:nvPicPr>
                <p:cNvPr id="61" name="Picture 60" descr="Erik Nilsson.tiff"/>
                <p:cNvPicPr>
                  <a:picLocks noChangeAspect="1"/>
                </p:cNvPicPr>
                <p:nvPr/>
              </p:nvPicPr>
              <p:blipFill rotWithShape="1">
                <a:blip r:embed="rId8">
                  <a:extLst>
                    <a:ext uri="{28A0092B-C50C-407E-A947-70E740481C1C}">
                      <a14:useLocalDpi xmlns:a14="http://schemas.microsoft.com/office/drawing/2010/main" val="0"/>
                    </a:ext>
                  </a:extLst>
                </a:blip>
                <a:srcRect l="4452" t="-1" r="4981" b="5932"/>
                <a:stretch/>
              </p:blipFill>
              <p:spPr>
                <a:xfrm>
                  <a:off x="1646923" y="3861048"/>
                  <a:ext cx="260781" cy="324000"/>
                </a:xfrm>
                <a:prstGeom prst="rect">
                  <a:avLst/>
                </a:prstGeom>
              </p:spPr>
            </p:pic>
          </p:grpSp>
          <p:grpSp>
            <p:nvGrpSpPr>
              <p:cNvPr id="57" name="Group 56"/>
              <p:cNvGrpSpPr/>
              <p:nvPr/>
            </p:nvGrpSpPr>
            <p:grpSpPr>
              <a:xfrm>
                <a:off x="863680" y="4257128"/>
                <a:ext cx="1044024" cy="324000"/>
                <a:chOff x="863680" y="4257128"/>
                <a:chExt cx="1044024" cy="324000"/>
              </a:xfrm>
            </p:grpSpPr>
            <p:sp>
              <p:nvSpPr>
                <p:cNvPr id="58" name="Rectangle 57"/>
                <p:cNvSpPr/>
                <p:nvPr/>
              </p:nvSpPr>
              <p:spPr>
                <a:xfrm>
                  <a:off x="863680" y="4257128"/>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rIns="0" rtlCol="0" anchor="ctr"/>
                <a:lstStyle/>
                <a:p>
                  <a:pPr lvl="0"/>
                  <a:r>
                    <a:rPr lang="en-US" sz="600" dirty="0" smtClean="0">
                      <a:solidFill>
                        <a:srgbClr val="000000"/>
                      </a:solidFill>
                      <a:latin typeface="Calibri"/>
                      <a:cs typeface="Calibri"/>
                    </a:rPr>
                    <a:t>Anders Pettersson</a:t>
                  </a:r>
                  <a:endParaRPr lang="en-US" sz="600" dirty="0">
                    <a:solidFill>
                      <a:srgbClr val="000000"/>
                    </a:solidFill>
                    <a:latin typeface="Calibri"/>
                    <a:cs typeface="Calibri"/>
                  </a:endParaRPr>
                </a:p>
                <a:p>
                  <a:pPr lvl="0"/>
                  <a:endParaRPr lang="en-US" sz="300" dirty="0">
                    <a:solidFill>
                      <a:srgbClr val="000000"/>
                    </a:solidFill>
                    <a:latin typeface="Calibri"/>
                    <a:cs typeface="Calibri"/>
                  </a:endParaRPr>
                </a:p>
                <a:p>
                  <a:pPr lvl="0"/>
                  <a:r>
                    <a:rPr lang="en-US" sz="600" dirty="0" smtClean="0">
                      <a:solidFill>
                        <a:srgbClr val="000000"/>
                      </a:solidFill>
                      <a:latin typeface="Calibri"/>
                      <a:cs typeface="Calibri"/>
                    </a:rPr>
                    <a:t>Sample Environment</a:t>
                  </a:r>
                  <a:endParaRPr lang="en-US" sz="600" dirty="0">
                    <a:solidFill>
                      <a:srgbClr val="000000"/>
                    </a:solidFill>
                    <a:latin typeface="Calibri"/>
                    <a:cs typeface="Calibri"/>
                  </a:endParaRPr>
                </a:p>
              </p:txBody>
            </p:sp>
            <p:pic>
              <p:nvPicPr>
                <p:cNvPr id="59" name="Picture 58"/>
                <p:cNvPicPr>
                  <a:picLocks noChangeAspect="1"/>
                </p:cNvPicPr>
                <p:nvPr/>
              </p:nvPicPr>
              <p:blipFill>
                <a:blip r:embed="rId9"/>
                <a:stretch>
                  <a:fillRect/>
                </a:stretch>
              </p:blipFill>
              <p:spPr>
                <a:xfrm>
                  <a:off x="1619672" y="4257128"/>
                  <a:ext cx="282845" cy="324000"/>
                </a:xfrm>
                <a:prstGeom prst="rect">
                  <a:avLst/>
                </a:prstGeom>
              </p:spPr>
            </p:pic>
          </p:grpSp>
        </p:grpSp>
        <p:grpSp>
          <p:nvGrpSpPr>
            <p:cNvPr id="7192" name="Group 7191"/>
            <p:cNvGrpSpPr/>
            <p:nvPr/>
          </p:nvGrpSpPr>
          <p:grpSpPr>
            <a:xfrm>
              <a:off x="683568" y="2240904"/>
              <a:ext cx="1044024" cy="324000"/>
              <a:chOff x="683568" y="1988840"/>
              <a:chExt cx="1044024" cy="324000"/>
            </a:xfrm>
          </p:grpSpPr>
          <p:sp>
            <p:nvSpPr>
              <p:cNvPr id="97" name="Rectangle 96"/>
              <p:cNvSpPr/>
              <p:nvPr/>
            </p:nvSpPr>
            <p:spPr>
              <a:xfrm>
                <a:off x="683568" y="1988840"/>
                <a:ext cx="1044024" cy="324000"/>
              </a:xfrm>
              <a:prstGeom prst="rect">
                <a:avLst/>
              </a:prstGeom>
              <a:gradFill>
                <a:gsLst>
                  <a:gs pos="100000">
                    <a:srgbClr val="DBE5FB"/>
                  </a:gs>
                  <a:gs pos="0">
                    <a:srgbClr val="97B9FF"/>
                  </a:gs>
                </a:gsLst>
              </a:gradFill>
              <a:ln>
                <a:solidFill>
                  <a:schemeClr val="bg2">
                    <a:lumMod val="60000"/>
                    <a:lumOff val="40000"/>
                  </a:schemeClr>
                </a:solidFill>
              </a:ln>
              <a:effectLst>
                <a:outerShdw blurRad="25400" dist="12700" dir="5400000" algn="t"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lIns="0" tIns="46800" rIns="0" rtlCol="0" anchor="t"/>
              <a:lstStyle/>
              <a:p>
                <a:r>
                  <a:rPr lang="en-US" sz="600" dirty="0" smtClean="0">
                    <a:latin typeface="Calibri"/>
                    <a:cs typeface="Calibri"/>
                  </a:rPr>
                  <a:t>Andrew Jackson</a:t>
                </a:r>
              </a:p>
              <a:p>
                <a:endParaRPr lang="en-US" sz="300" dirty="0" smtClean="0">
                  <a:latin typeface="Calibri"/>
                  <a:cs typeface="Calibri"/>
                </a:endParaRPr>
              </a:p>
              <a:p>
                <a:r>
                  <a:rPr lang="en-US" sz="600" dirty="0" smtClean="0">
                    <a:latin typeface="Calibri"/>
                    <a:cs typeface="Calibri"/>
                  </a:rPr>
                  <a:t>SANS Coordinator</a:t>
                </a:r>
                <a:endParaRPr lang="en-US" sz="600" dirty="0">
                  <a:latin typeface="Calibri"/>
                  <a:cs typeface="Calibri"/>
                </a:endParaRPr>
              </a:p>
            </p:txBody>
          </p:sp>
          <p:pic>
            <p:nvPicPr>
              <p:cNvPr id="7189" name="Picture 7188" descr="andrew_NIST_web.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5656" y="1988840"/>
                <a:ext cx="245348" cy="324000"/>
              </a:xfrm>
              <a:prstGeom prst="rect">
                <a:avLst/>
              </a:prstGeom>
            </p:spPr>
          </p:pic>
        </p:grpSp>
        <p:cxnSp>
          <p:nvCxnSpPr>
            <p:cNvPr id="143" name="Elbow Connector 142"/>
            <p:cNvCxnSpPr>
              <a:stCxn id="97" idx="1"/>
              <a:endCxn id="64" idx="1"/>
            </p:cNvCxnSpPr>
            <p:nvPr/>
          </p:nvCxnSpPr>
          <p:spPr>
            <a:xfrm rot="10800000" flipV="1">
              <a:off x="683568" y="2402904"/>
              <a:ext cx="12700" cy="468016"/>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grpSp>
      <p:cxnSp>
        <p:nvCxnSpPr>
          <p:cNvPr id="181" name="Elbow Connector 180"/>
          <p:cNvCxnSpPr>
            <a:stCxn id="97" idx="3"/>
            <a:endCxn id="64" idx="3"/>
          </p:cNvCxnSpPr>
          <p:nvPr/>
        </p:nvCxnSpPr>
        <p:spPr>
          <a:xfrm>
            <a:off x="1589046" y="2324997"/>
            <a:ext cx="12700" cy="468016"/>
          </a:xfrm>
          <a:prstGeom prst="bentConnector3">
            <a:avLst>
              <a:gd name="adj1" fmla="val 1800000"/>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186" name="Elbow Connector 122"/>
          <p:cNvCxnSpPr/>
          <p:nvPr/>
        </p:nvCxnSpPr>
        <p:spPr>
          <a:xfrm>
            <a:off x="1801142" y="2534109"/>
            <a:ext cx="1062130" cy="4569"/>
          </a:xfrm>
          <a:prstGeom prst="straightConnector1">
            <a:avLst/>
          </a:prstGeom>
          <a:ln w="19050" cmpd="sng">
            <a:solidFill>
              <a:srgbClr val="3D639D"/>
            </a:solidFill>
          </a:ln>
          <a:effectLst/>
        </p:spPr>
        <p:style>
          <a:lnRef idx="2">
            <a:schemeClr val="accent1"/>
          </a:lnRef>
          <a:fillRef idx="0">
            <a:schemeClr val="accent1"/>
          </a:fillRef>
          <a:effectRef idx="1">
            <a:schemeClr val="accent1"/>
          </a:effectRef>
          <a:fontRef idx="minor">
            <a:schemeClr val="tx1"/>
          </a:fontRef>
        </p:style>
      </p:cxnSp>
      <p:cxnSp>
        <p:nvCxnSpPr>
          <p:cNvPr id="43" name="Elbow Connector 122"/>
          <p:cNvCxnSpPr/>
          <p:nvPr/>
        </p:nvCxnSpPr>
        <p:spPr>
          <a:xfrm flipH="1">
            <a:off x="1962506" y="861413"/>
            <a:ext cx="23118" cy="5374095"/>
          </a:xfrm>
          <a:prstGeom prst="straightConnector1">
            <a:avLst/>
          </a:prstGeom>
          <a:ln w="19050" cmpd="sng">
            <a:solidFill>
              <a:srgbClr val="3D639D"/>
            </a:solidFill>
            <a:prstDash val="dash"/>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89465" y="4890687"/>
            <a:ext cx="736011" cy="553998"/>
          </a:xfrm>
          <a:prstGeom prst="rect">
            <a:avLst/>
          </a:prstGeom>
          <a:noFill/>
        </p:spPr>
        <p:txBody>
          <a:bodyPr wrap="none" lIns="91440" tIns="45720" rIns="91440" bIns="45720">
            <a:spAutoFit/>
          </a:bodyPr>
          <a:lstStyle/>
          <a:p>
            <a:pPr algn="ctr"/>
            <a:r>
              <a:rPr lang="en-US" sz="3000" b="1" cap="none" spc="0" dirty="0" smtClean="0">
                <a:ln w="12700">
                  <a:noFill/>
                  <a:prstDash val="solid"/>
                </a:ln>
                <a:gradFill flip="none" rotWithShape="1">
                  <a:gsLst>
                    <a:gs pos="0">
                      <a:schemeClr val="accent6">
                        <a:lumMod val="20000"/>
                        <a:lumOff val="80000"/>
                      </a:schemeClr>
                    </a:gs>
                    <a:gs pos="100000">
                      <a:schemeClr val="accent6">
                        <a:lumMod val="20000"/>
                        <a:lumOff val="80000"/>
                      </a:schemeClr>
                    </a:gs>
                    <a:gs pos="50000">
                      <a:srgbClr val="3D639D"/>
                    </a:gs>
                  </a:gsLst>
                  <a:lin ang="16200000" scaled="0"/>
                  <a:tileRect/>
                </a:gradFill>
                <a:effectLst/>
                <a:latin typeface="Calibri"/>
                <a:cs typeface="Calibri"/>
              </a:rPr>
              <a:t>ESS</a:t>
            </a:r>
            <a:endParaRPr lang="en-US" sz="3000" b="1" cap="none" spc="0" dirty="0">
              <a:ln w="12700">
                <a:noFill/>
                <a:prstDash val="solid"/>
              </a:ln>
              <a:gradFill flip="none" rotWithShape="1">
                <a:gsLst>
                  <a:gs pos="0">
                    <a:schemeClr val="accent6">
                      <a:lumMod val="20000"/>
                      <a:lumOff val="80000"/>
                    </a:schemeClr>
                  </a:gs>
                  <a:gs pos="100000">
                    <a:schemeClr val="accent6">
                      <a:lumMod val="20000"/>
                      <a:lumOff val="80000"/>
                    </a:schemeClr>
                  </a:gs>
                  <a:gs pos="50000">
                    <a:srgbClr val="3D639D"/>
                  </a:gs>
                </a:gsLst>
                <a:lin ang="16200000" scaled="0"/>
                <a:tileRect/>
              </a:gradFill>
              <a:effectLst/>
              <a:latin typeface="Calibri"/>
              <a:cs typeface="Calibri"/>
            </a:endParaRPr>
          </a:p>
        </p:txBody>
      </p:sp>
      <p:sp>
        <p:nvSpPr>
          <p:cNvPr id="67" name="Rectangle 66"/>
          <p:cNvSpPr/>
          <p:nvPr/>
        </p:nvSpPr>
        <p:spPr>
          <a:xfrm>
            <a:off x="2900070" y="4864045"/>
            <a:ext cx="753481" cy="553998"/>
          </a:xfrm>
          <a:prstGeom prst="rect">
            <a:avLst/>
          </a:prstGeom>
          <a:noFill/>
        </p:spPr>
        <p:txBody>
          <a:bodyPr wrap="none" lIns="91440" tIns="45720" rIns="91440" bIns="45720">
            <a:spAutoFit/>
          </a:bodyPr>
          <a:lstStyle/>
          <a:p>
            <a:pPr algn="ctr"/>
            <a:r>
              <a:rPr lang="en-US" sz="3000" b="1" cap="none" spc="0" dirty="0" smtClean="0">
                <a:ln w="12700">
                  <a:noFill/>
                  <a:prstDash val="solid"/>
                </a:ln>
                <a:gradFill flip="none" rotWithShape="1">
                  <a:gsLst>
                    <a:gs pos="0">
                      <a:schemeClr val="accent6">
                        <a:lumMod val="20000"/>
                        <a:lumOff val="80000"/>
                      </a:schemeClr>
                    </a:gs>
                    <a:gs pos="100000">
                      <a:schemeClr val="accent6">
                        <a:lumMod val="20000"/>
                        <a:lumOff val="80000"/>
                      </a:schemeClr>
                    </a:gs>
                    <a:gs pos="50000">
                      <a:srgbClr val="3D639D"/>
                    </a:gs>
                  </a:gsLst>
                  <a:lin ang="16200000" scaled="0"/>
                  <a:tileRect/>
                </a:gradFill>
                <a:effectLst/>
                <a:latin typeface="Calibri"/>
                <a:cs typeface="Calibri"/>
              </a:rPr>
              <a:t>ISIS</a:t>
            </a:r>
            <a:endParaRPr lang="en-US" sz="3000" b="1" cap="none" spc="0" dirty="0">
              <a:ln w="12700">
                <a:noFill/>
                <a:prstDash val="solid"/>
              </a:ln>
              <a:gradFill flip="none" rotWithShape="1">
                <a:gsLst>
                  <a:gs pos="0">
                    <a:schemeClr val="accent6">
                      <a:lumMod val="20000"/>
                      <a:lumOff val="80000"/>
                    </a:schemeClr>
                  </a:gs>
                  <a:gs pos="100000">
                    <a:schemeClr val="accent6">
                      <a:lumMod val="20000"/>
                      <a:lumOff val="80000"/>
                    </a:schemeClr>
                  </a:gs>
                  <a:gs pos="50000">
                    <a:srgbClr val="3D639D"/>
                  </a:gs>
                </a:gsLst>
                <a:lin ang="16200000" scaled="0"/>
                <a:tileRect/>
              </a:gradFill>
              <a:effectLst/>
              <a:latin typeface="Calibri"/>
              <a:cs typeface="Calibri"/>
            </a:endParaRPr>
          </a:p>
        </p:txBody>
      </p:sp>
      <p:sp>
        <p:nvSpPr>
          <p:cNvPr id="9" name="Left-Right Arrow 8"/>
          <p:cNvSpPr/>
          <p:nvPr/>
        </p:nvSpPr>
        <p:spPr>
          <a:xfrm>
            <a:off x="1491992" y="5017507"/>
            <a:ext cx="1127875" cy="319699"/>
          </a:xfrm>
          <a:prstGeom prst="leftRightArrow">
            <a:avLst/>
          </a:prstGeom>
          <a:solidFill>
            <a:srgbClr val="3D639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8652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 Model</a:t>
            </a:r>
            <a:endParaRPr lang="en-GB" dirty="0"/>
          </a:p>
        </p:txBody>
      </p:sp>
      <p:sp>
        <p:nvSpPr>
          <p:cNvPr id="3" name="Content Placeholder 2"/>
          <p:cNvSpPr>
            <a:spLocks noGrp="1"/>
          </p:cNvSpPr>
          <p:nvPr>
            <p:ph idx="1"/>
          </p:nvPr>
        </p:nvSpPr>
        <p:spPr>
          <a:xfrm>
            <a:off x="215371" y="1184282"/>
            <a:ext cx="8800520" cy="4205288"/>
          </a:xfrm>
        </p:spPr>
        <p:txBody>
          <a:bodyPr/>
          <a:lstStyle/>
          <a:p>
            <a:r>
              <a:rPr lang="en-GB" sz="1800" dirty="0" smtClean="0"/>
              <a:t>ISIS will prebuild all beamline</a:t>
            </a:r>
          </a:p>
          <a:p>
            <a:r>
              <a:rPr lang="en-GB" sz="1800" dirty="0" smtClean="0"/>
              <a:t>ESS technicians involved in the pre builds</a:t>
            </a:r>
          </a:p>
          <a:p>
            <a:r>
              <a:rPr lang="en-GB" sz="1800" dirty="0" smtClean="0"/>
              <a:t>ESS technicians </a:t>
            </a:r>
            <a:r>
              <a:rPr lang="en-GB" sz="1800" dirty="0" smtClean="0"/>
              <a:t>&amp; </a:t>
            </a:r>
            <a:r>
              <a:rPr lang="en-GB" sz="1800" dirty="0" err="1" smtClean="0"/>
              <a:t>craftworkers</a:t>
            </a:r>
            <a:r>
              <a:rPr lang="en-GB" sz="1800" dirty="0" smtClean="0"/>
              <a:t> will </a:t>
            </a:r>
            <a:r>
              <a:rPr lang="en-GB" sz="1800" dirty="0" smtClean="0"/>
              <a:t>assemble the beamlines at ESS</a:t>
            </a:r>
          </a:p>
          <a:p>
            <a:r>
              <a:rPr lang="en-GB" sz="1800" dirty="0" smtClean="0"/>
              <a:t>ISIS have </a:t>
            </a:r>
            <a:r>
              <a:rPr lang="en-GB" sz="1800" dirty="0" smtClean="0"/>
              <a:t>machining </a:t>
            </a:r>
            <a:r>
              <a:rPr lang="en-GB" sz="1800" dirty="0" smtClean="0"/>
              <a:t>and </a:t>
            </a:r>
            <a:r>
              <a:rPr lang="en-GB" sz="1800" dirty="0" smtClean="0"/>
              <a:t>flame </a:t>
            </a:r>
            <a:r>
              <a:rPr lang="en-GB" sz="1800" dirty="0" smtClean="0"/>
              <a:t>cutting capability on site</a:t>
            </a:r>
          </a:p>
          <a:p>
            <a:r>
              <a:rPr lang="en-GB" sz="1800" dirty="0" smtClean="0"/>
              <a:t>ESS need machining </a:t>
            </a:r>
            <a:r>
              <a:rPr lang="en-GB" sz="1800" dirty="0" smtClean="0"/>
              <a:t>and </a:t>
            </a:r>
            <a:r>
              <a:rPr lang="en-GB" sz="1800" dirty="0" smtClean="0"/>
              <a:t>flame cutting capability </a:t>
            </a:r>
            <a:r>
              <a:rPr lang="en-GB" sz="1800" dirty="0" smtClean="0"/>
              <a:t>on site</a:t>
            </a:r>
          </a:p>
          <a:p>
            <a:r>
              <a:rPr lang="en-GB" sz="1800" dirty="0" smtClean="0"/>
              <a:t>STFC </a:t>
            </a:r>
            <a:r>
              <a:rPr lang="en-GB" sz="1800" dirty="0" smtClean="0"/>
              <a:t>custom building to enable prebuilds</a:t>
            </a:r>
            <a:endParaRPr lang="en-GB" sz="18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194"/>
          <a:stretch/>
        </p:blipFill>
        <p:spPr bwMode="auto">
          <a:xfrm>
            <a:off x="864716" y="3392904"/>
            <a:ext cx="4535225" cy="257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519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28"/>
            <a:ext cx="8229600" cy="1143000"/>
          </a:xfrm>
        </p:spPr>
        <p:txBody>
          <a:bodyPr/>
          <a:lstStyle/>
          <a:p>
            <a:r>
              <a:rPr lang="en-US" dirty="0" smtClean="0"/>
              <a:t>Scope</a:t>
            </a:r>
            <a:endParaRPr lang="en-US" dirty="0"/>
          </a:p>
        </p:txBody>
      </p:sp>
      <p:sp>
        <p:nvSpPr>
          <p:cNvPr id="4" name="TextBox 3"/>
          <p:cNvSpPr txBox="1"/>
          <p:nvPr/>
        </p:nvSpPr>
        <p:spPr>
          <a:xfrm>
            <a:off x="169818" y="800011"/>
            <a:ext cx="8786659" cy="5170614"/>
          </a:xfrm>
          <a:prstGeom prst="rect">
            <a:avLst/>
          </a:prstGeom>
          <a:noFill/>
        </p:spPr>
        <p:txBody>
          <a:bodyPr wrap="square" lIns="91407" tIns="45704" rIns="91407" bIns="45704" rtlCol="0">
            <a:spAutoFit/>
          </a:bodyPr>
          <a:lstStyle/>
          <a:p>
            <a:pPr marL="285647" indent="-285647">
              <a:buFont typeface="Arial"/>
              <a:buChar char="•"/>
            </a:pPr>
            <a:r>
              <a:rPr lang="en-US" sz="1600" dirty="0" smtClean="0"/>
              <a:t>ESS – Hall 2 – North Sector – Port 7 – Cold Moderator</a:t>
            </a:r>
          </a:p>
          <a:p>
            <a:pPr marL="285647" indent="-285647">
              <a:buFont typeface="Arial"/>
              <a:buChar char="•"/>
            </a:pPr>
            <a:r>
              <a:rPr lang="en-US" sz="1600" dirty="0" smtClean="0"/>
              <a:t>14 </a:t>
            </a:r>
            <a:r>
              <a:rPr lang="en-US" sz="1600" dirty="0"/>
              <a:t>Hz or 7 Hz </a:t>
            </a:r>
            <a:r>
              <a:rPr lang="en-US" sz="1600" dirty="0" smtClean="0"/>
              <a:t>operation at up </a:t>
            </a:r>
            <a:r>
              <a:rPr lang="en-US" sz="1600" dirty="0"/>
              <a:t>to 20 Å </a:t>
            </a:r>
            <a:r>
              <a:rPr lang="en-US" sz="1600" dirty="0" smtClean="0"/>
              <a:t>bandwidth</a:t>
            </a:r>
          </a:p>
          <a:p>
            <a:pPr marL="285647" indent="-285647">
              <a:buFont typeface="Arial"/>
              <a:buChar char="•"/>
            </a:pPr>
            <a:r>
              <a:rPr lang="en-US" sz="1600" dirty="0" smtClean="0"/>
              <a:t>Wavelength </a:t>
            </a:r>
            <a:r>
              <a:rPr lang="en-US" sz="1600" dirty="0" smtClean="0"/>
              <a:t>selection </a:t>
            </a:r>
            <a:r>
              <a:rPr lang="en-US" sz="1600" dirty="0"/>
              <a:t>c</a:t>
            </a:r>
            <a:r>
              <a:rPr lang="en-US" sz="1600" dirty="0" smtClean="0"/>
              <a:t>hopper (double disk) in bunker at 6.5 m</a:t>
            </a:r>
          </a:p>
          <a:p>
            <a:pPr marL="285647" indent="-285647">
              <a:buFont typeface="Arial"/>
              <a:buChar char="•"/>
            </a:pPr>
            <a:r>
              <a:rPr lang="en-US" sz="1600" dirty="0" smtClean="0"/>
              <a:t>Double </a:t>
            </a:r>
            <a:r>
              <a:rPr lang="en-US" sz="1600" dirty="0"/>
              <a:t>b</a:t>
            </a:r>
            <a:r>
              <a:rPr lang="en-US" sz="1600" dirty="0" smtClean="0"/>
              <a:t>end </a:t>
            </a:r>
            <a:r>
              <a:rPr lang="en-US" sz="1600" dirty="0"/>
              <a:t>(vertical) to get out of line of sight</a:t>
            </a:r>
          </a:p>
          <a:p>
            <a:pPr marL="742847" lvl="1" indent="-285647">
              <a:buFont typeface="Arial"/>
              <a:buChar char="•"/>
            </a:pPr>
            <a:r>
              <a:rPr lang="en-US" sz="1600" dirty="0"/>
              <a:t>Bender 1 in Bunker</a:t>
            </a:r>
          </a:p>
          <a:p>
            <a:pPr marL="742847" lvl="1" indent="-285647">
              <a:buFont typeface="Arial"/>
              <a:buChar char="•"/>
            </a:pPr>
            <a:r>
              <a:rPr lang="en-US" sz="1600" dirty="0"/>
              <a:t>Bender 2 in Shield Wall</a:t>
            </a:r>
          </a:p>
          <a:p>
            <a:pPr marL="285647" indent="-285647">
              <a:buFont typeface="Arial"/>
              <a:buChar char="•"/>
            </a:pPr>
            <a:r>
              <a:rPr lang="en-US" sz="1600" dirty="0" smtClean="0"/>
              <a:t>Frame overlap chopper </a:t>
            </a:r>
            <a:r>
              <a:rPr lang="en-US" sz="1600" dirty="0" smtClean="0"/>
              <a:t>(double disk) just </a:t>
            </a:r>
            <a:r>
              <a:rPr lang="en-US" sz="1600" dirty="0" smtClean="0"/>
              <a:t>outside shield </a:t>
            </a:r>
            <a:r>
              <a:rPr lang="en-US" sz="1600" dirty="0" smtClean="0"/>
              <a:t>wall at ~15 m</a:t>
            </a:r>
            <a:endParaRPr lang="en-US" sz="1600" dirty="0"/>
          </a:p>
          <a:p>
            <a:pPr marL="285647" indent="-285647">
              <a:buFont typeface="Arial"/>
              <a:buChar char="•"/>
            </a:pPr>
            <a:r>
              <a:rPr lang="en-US" sz="1600" dirty="0"/>
              <a:t>Option for resolution enhancing </a:t>
            </a:r>
            <a:r>
              <a:rPr lang="en-US" sz="1600" dirty="0" smtClean="0"/>
              <a:t>choppers </a:t>
            </a:r>
            <a:r>
              <a:rPr lang="en-US" sz="1600" dirty="0" smtClean="0"/>
              <a:t>(Upgrade)</a:t>
            </a:r>
            <a:endParaRPr lang="en-US" sz="1600" dirty="0" smtClean="0"/>
          </a:p>
          <a:p>
            <a:pPr marL="285647" indent="-285647">
              <a:buFont typeface="Arial"/>
              <a:buChar char="•"/>
            </a:pPr>
            <a:r>
              <a:rPr lang="en-US" sz="1600" dirty="0" smtClean="0"/>
              <a:t>Collimating </a:t>
            </a:r>
            <a:r>
              <a:rPr lang="en-US" sz="1600" dirty="0"/>
              <a:t>s</a:t>
            </a:r>
            <a:r>
              <a:rPr lang="en-US" sz="1600" dirty="0" smtClean="0"/>
              <a:t>lits </a:t>
            </a:r>
            <a:r>
              <a:rPr lang="en-US" sz="1600" dirty="0"/>
              <a:t>at </a:t>
            </a:r>
            <a:r>
              <a:rPr lang="en-US" sz="1600" dirty="0" smtClean="0"/>
              <a:t>15.5m</a:t>
            </a:r>
          </a:p>
          <a:p>
            <a:pPr marL="285647" indent="-285647">
              <a:buFont typeface="Arial"/>
              <a:buChar char="•"/>
            </a:pPr>
            <a:r>
              <a:rPr lang="en-US" sz="1600" dirty="0" smtClean="0"/>
              <a:t>Collimation changers between 15.5m and 20.5m (3m + 2m)</a:t>
            </a:r>
          </a:p>
          <a:p>
            <a:pPr marL="285647" indent="-285647">
              <a:buFont typeface="Arial"/>
              <a:buChar char="•"/>
            </a:pPr>
            <a:r>
              <a:rPr lang="en-US" sz="1600" dirty="0" smtClean="0"/>
              <a:t>Aperture selector between collimation changers</a:t>
            </a:r>
          </a:p>
          <a:p>
            <a:pPr marL="285647" indent="-285647">
              <a:buFont typeface="Arial"/>
              <a:buChar char="•"/>
            </a:pPr>
            <a:r>
              <a:rPr lang="en-US" sz="1600" dirty="0" smtClean="0"/>
              <a:t>Sample </a:t>
            </a:r>
            <a:r>
              <a:rPr lang="en-US" sz="1600" dirty="0"/>
              <a:t>p</a:t>
            </a:r>
            <a:r>
              <a:rPr lang="en-US" sz="1600" dirty="0" smtClean="0"/>
              <a:t>osition </a:t>
            </a:r>
            <a:r>
              <a:rPr lang="en-US" sz="1600" dirty="0" smtClean="0"/>
              <a:t>at 23.5m</a:t>
            </a:r>
          </a:p>
          <a:p>
            <a:pPr marL="285647" indent="-285647">
              <a:buFont typeface="Arial"/>
              <a:buChar char="•"/>
            </a:pPr>
            <a:r>
              <a:rPr lang="en-US" sz="1600" dirty="0" smtClean="0"/>
              <a:t>3 </a:t>
            </a:r>
            <a:r>
              <a:rPr lang="en-US" sz="1600" dirty="0"/>
              <a:t>detector banks;</a:t>
            </a:r>
          </a:p>
          <a:p>
            <a:pPr marL="742847" lvl="1" indent="-285647">
              <a:buFont typeface="Arial"/>
              <a:buChar char="•"/>
            </a:pPr>
            <a:r>
              <a:rPr lang="en-US" sz="1600" dirty="0"/>
              <a:t>1</a:t>
            </a:r>
            <a:r>
              <a:rPr lang="en-US" sz="1600" baseline="30000" dirty="0"/>
              <a:t>st</a:t>
            </a:r>
            <a:r>
              <a:rPr lang="en-US" sz="1600" dirty="0"/>
              <a:t>  ~ 1.9m from </a:t>
            </a:r>
            <a:r>
              <a:rPr lang="en-US" sz="1600" dirty="0" smtClean="0"/>
              <a:t>SP</a:t>
            </a:r>
            <a:endParaRPr lang="en-US" sz="1600" dirty="0"/>
          </a:p>
          <a:p>
            <a:pPr marL="742847" lvl="1" indent="-285647">
              <a:buFont typeface="Arial"/>
              <a:buChar char="•"/>
            </a:pPr>
            <a:r>
              <a:rPr lang="en-US" sz="1600" dirty="0"/>
              <a:t>2</a:t>
            </a:r>
            <a:r>
              <a:rPr lang="en-US" sz="1600" baseline="30000" dirty="0"/>
              <a:t>nd</a:t>
            </a:r>
            <a:r>
              <a:rPr lang="en-US" sz="1600" dirty="0"/>
              <a:t> ~ 4.5m from </a:t>
            </a:r>
            <a:r>
              <a:rPr lang="en-US" sz="1600" dirty="0" smtClean="0"/>
              <a:t>SP</a:t>
            </a:r>
            <a:endParaRPr lang="en-US" sz="1600" dirty="0"/>
          </a:p>
          <a:p>
            <a:pPr marL="742847" lvl="1" indent="-285647">
              <a:buFont typeface="Arial"/>
              <a:buChar char="•"/>
            </a:pPr>
            <a:r>
              <a:rPr lang="en-US" sz="1600" dirty="0"/>
              <a:t>3</a:t>
            </a:r>
            <a:r>
              <a:rPr lang="en-US" sz="1600" baseline="30000" dirty="0"/>
              <a:t>rd</a:t>
            </a:r>
            <a:r>
              <a:rPr lang="en-US" sz="1600" dirty="0"/>
              <a:t> </a:t>
            </a:r>
            <a:r>
              <a:rPr lang="en-US" sz="1600" dirty="0" smtClean="0"/>
              <a:t>~ </a:t>
            </a:r>
            <a:r>
              <a:rPr lang="en-US" sz="1600" dirty="0" smtClean="0"/>
              <a:t>Variable from </a:t>
            </a:r>
            <a:r>
              <a:rPr lang="en-US" sz="1600" dirty="0" smtClean="0"/>
              <a:t>5-10m from SP</a:t>
            </a:r>
            <a:endParaRPr lang="en-US" sz="1600" dirty="0"/>
          </a:p>
          <a:p>
            <a:pPr marL="285647" indent="-285647">
              <a:buFont typeface="Arial"/>
              <a:buChar char="•"/>
            </a:pPr>
            <a:r>
              <a:rPr lang="en-US" sz="1600" dirty="0" smtClean="0"/>
              <a:t>Sample Environment – Temperature controlled sample changer, flow cell </a:t>
            </a:r>
            <a:r>
              <a:rPr lang="is-IS" sz="1600" dirty="0" smtClean="0"/>
              <a:t>…</a:t>
            </a:r>
          </a:p>
          <a:p>
            <a:pPr marL="285647" indent="-285647">
              <a:buFont typeface="Arial"/>
              <a:buChar char="•"/>
            </a:pPr>
            <a:endParaRPr lang="is-IS" sz="1600" dirty="0"/>
          </a:p>
          <a:p>
            <a:pPr marL="285647" indent="-285647">
              <a:buFont typeface="Arial"/>
              <a:buChar char="•"/>
            </a:pPr>
            <a:r>
              <a:rPr lang="is-IS" sz="1600" dirty="0" smtClean="0"/>
              <a:t>Design, Procurement/Fabrication, Testing and Installation of all components and whole instrument.</a:t>
            </a:r>
            <a:endParaRPr lang="en-US" sz="1600" dirty="0" smtClean="0"/>
          </a:p>
        </p:txBody>
      </p:sp>
    </p:spTree>
    <p:extLst>
      <p:ext uri="{BB962C8B-B14F-4D97-AF65-F5344CB8AC3E}">
        <p14:creationId xmlns:p14="http://schemas.microsoft.com/office/powerpoint/2010/main" val="8933558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SIS Small Bottom Banner">
  <a:themeElements>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Bottom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SIS Large Top Banner">
  <a:themeElements>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SIS Small Top Banner">
  <a:themeElements>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Small Top Banner">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Small Top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Small Top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Small Top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Small Top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Small Top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Small Top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Small Top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Small Top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Small Top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Small Top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Small Top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Small Top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SIS Large Bottom Banner">
  <a:themeElements>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SIS Large Bottom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IS Large Bottom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SIS Large Bottom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SIS Large Bottom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SIS Large Bottom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SIS Large Bottom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SIS Large Bottom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SIS Large Bottom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SIS Large Bottom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SIS Large Bottom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SIS Large Bottom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SIS Large Bottom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SIS Large Bottom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ISIS Proposal for Contribution to ESS Instruments</Template>
  <TotalTime>17545</TotalTime>
  <Words>1868</Words>
  <Application>Microsoft Macintosh PowerPoint</Application>
  <PresentationFormat>On-screen Show (4:3)</PresentationFormat>
  <Paragraphs>338</Paragraphs>
  <Slides>32</Slides>
  <Notes>10</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ISIS Small Bottom Banner</vt:lpstr>
      <vt:lpstr>ISIS Large Top Banner</vt:lpstr>
      <vt:lpstr>ISIS Small Top Banner</vt:lpstr>
      <vt:lpstr>ISIS Large Bottom Banner</vt:lpstr>
      <vt:lpstr>“Life After Tollgate 2” LoKI Project Update</vt:lpstr>
      <vt:lpstr>LoKI SANS for Soft Matter, Materials and Bio-Science </vt:lpstr>
      <vt:lpstr>Requirements</vt:lpstr>
      <vt:lpstr>Project History</vt:lpstr>
      <vt:lpstr>Collaboration Model</vt:lpstr>
      <vt:lpstr>Collaboration Model</vt:lpstr>
      <vt:lpstr>Delivery Team</vt:lpstr>
      <vt:lpstr>Build Model</vt:lpstr>
      <vt:lpstr>Scope</vt:lpstr>
      <vt:lpstr>Scope</vt:lpstr>
      <vt:lpstr>Loki Schedule</vt:lpstr>
      <vt:lpstr>Costing</vt:lpstr>
      <vt:lpstr>Critical Path</vt:lpstr>
      <vt:lpstr>Progress &amp; Challenges</vt:lpstr>
      <vt:lpstr>Bunker</vt:lpstr>
      <vt:lpstr>Optics</vt:lpstr>
      <vt:lpstr>Shielding</vt:lpstr>
      <vt:lpstr>Sample Area</vt:lpstr>
      <vt:lpstr>Shutter &amp; Resolution Choppers</vt:lpstr>
      <vt:lpstr>Detector Concept</vt:lpstr>
      <vt:lpstr>Detector Concept</vt:lpstr>
      <vt:lpstr>Risks</vt:lpstr>
      <vt:lpstr>Risks</vt:lpstr>
      <vt:lpstr>Summary</vt:lpstr>
      <vt:lpstr>The Critical Path</vt:lpstr>
      <vt:lpstr>The Critical Path</vt:lpstr>
      <vt:lpstr>Questions?</vt:lpstr>
      <vt:lpstr>PowerPoint Presentation</vt:lpstr>
      <vt:lpstr>Bunker Risks</vt:lpstr>
      <vt:lpstr>Interaction with FREIA</vt:lpstr>
      <vt:lpstr>Sample Environment Pallets</vt:lpstr>
      <vt:lpstr>ISIS Strategy</vt:lpstr>
    </vt:vector>
  </TitlesOfParts>
  <Company>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ESS Board ESS Instrument Update</dc:title>
  <dc:creator>Jones, Kevin (STFC,RAL,ISIS)</dc:creator>
  <cp:lastModifiedBy>Andrew Jackson</cp:lastModifiedBy>
  <cp:revision>137</cp:revision>
  <cp:lastPrinted>2016-07-27T09:19:00Z</cp:lastPrinted>
  <dcterms:created xsi:type="dcterms:W3CDTF">2016-07-18T15:08:17Z</dcterms:created>
  <dcterms:modified xsi:type="dcterms:W3CDTF">2016-09-14T05:59:30Z</dcterms:modified>
</cp:coreProperties>
</file>