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9"/>
  </p:notesMasterIdLst>
  <p:sldIdLst>
    <p:sldId id="256" r:id="rId2"/>
    <p:sldId id="444" r:id="rId3"/>
    <p:sldId id="436" r:id="rId4"/>
    <p:sldId id="440" r:id="rId5"/>
    <p:sldId id="442" r:id="rId6"/>
    <p:sldId id="443" r:id="rId7"/>
    <p:sldId id="463" r:id="rId8"/>
    <p:sldId id="462" r:id="rId9"/>
    <p:sldId id="407" r:id="rId10"/>
    <p:sldId id="406" r:id="rId11"/>
    <p:sldId id="396" r:id="rId12"/>
    <p:sldId id="466" r:id="rId13"/>
    <p:sldId id="446" r:id="rId14"/>
    <p:sldId id="447" r:id="rId15"/>
    <p:sldId id="448" r:id="rId16"/>
    <p:sldId id="449" r:id="rId17"/>
    <p:sldId id="450" r:id="rId18"/>
    <p:sldId id="452" r:id="rId19"/>
    <p:sldId id="432" r:id="rId20"/>
    <p:sldId id="453" r:id="rId21"/>
    <p:sldId id="437" r:id="rId22"/>
    <p:sldId id="454" r:id="rId23"/>
    <p:sldId id="461" r:id="rId24"/>
    <p:sldId id="429" r:id="rId25"/>
    <p:sldId id="435" r:id="rId26"/>
    <p:sldId id="470" r:id="rId27"/>
    <p:sldId id="455" r:id="rId28"/>
    <p:sldId id="469" r:id="rId29"/>
    <p:sldId id="456" r:id="rId30"/>
    <p:sldId id="457" r:id="rId31"/>
    <p:sldId id="458" r:id="rId32"/>
    <p:sldId id="413" r:id="rId33"/>
    <p:sldId id="414" r:id="rId34"/>
    <p:sldId id="416" r:id="rId35"/>
    <p:sldId id="411" r:id="rId36"/>
    <p:sldId id="459" r:id="rId37"/>
    <p:sldId id="438" r:id="rId38"/>
    <p:sldId id="386" r:id="rId39"/>
    <p:sldId id="409" r:id="rId40"/>
    <p:sldId id="404" r:id="rId41"/>
    <p:sldId id="419" r:id="rId42"/>
    <p:sldId id="410" r:id="rId43"/>
    <p:sldId id="388" r:id="rId44"/>
    <p:sldId id="405" r:id="rId45"/>
    <p:sldId id="391" r:id="rId46"/>
    <p:sldId id="465" r:id="rId47"/>
    <p:sldId id="273" r:id="rId48"/>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42" autoAdjust="0"/>
    <p:restoredTop sz="98638" autoAdjust="0"/>
  </p:normalViewPr>
  <p:slideViewPr>
    <p:cSldViewPr snapToGrid="0">
      <p:cViewPr>
        <p:scale>
          <a:sx n="150" d="100"/>
          <a:sy n="150" d="100"/>
        </p:scale>
        <p:origin x="-536" y="304"/>
      </p:cViewPr>
      <p:guideLst>
        <p:guide orient="horz" pos="874"/>
        <p:guide pos="275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15/09/16</a:t>
            </a:fld>
            <a:endParaRPr lang="sv-S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2</a:t>
            </a:fld>
            <a:endParaRPr lang="sv-SE" dirty="0"/>
          </a:p>
        </p:txBody>
      </p:sp>
    </p:spTree>
    <p:extLst>
      <p:ext uri="{BB962C8B-B14F-4D97-AF65-F5344CB8AC3E}">
        <p14:creationId xmlns:p14="http://schemas.microsoft.com/office/powerpoint/2010/main" val="3876817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a:t>Energy</a:t>
            </a:r>
          </a:p>
          <a:p>
            <a:pPr lvl="1"/>
            <a:r>
              <a:rPr lang="en-US" sz="1200"/>
              <a:t>Climate</a:t>
            </a:r>
          </a:p>
          <a:p>
            <a:pPr lvl="1"/>
            <a:r>
              <a:rPr lang="en-US" sz="1200"/>
              <a:t>Health</a:t>
            </a:r>
          </a:p>
          <a:p>
            <a:pPr lvl="1"/>
            <a:r>
              <a:rPr lang="en-US" sz="1200"/>
              <a:t>Agriculture</a:t>
            </a:r>
          </a:p>
          <a:p>
            <a:pPr lvl="1"/>
            <a:r>
              <a:rPr lang="en-US" sz="1200"/>
              <a:t>Digital society</a:t>
            </a:r>
          </a:p>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solidFill>
                  <a:prstClr val="black"/>
                </a:solidFill>
              </a:rPr>
              <a:pPr/>
              <a:t>7</a:t>
            </a:fld>
            <a:endParaRPr lang="sv-SE">
              <a:solidFill>
                <a:prstClr val="black"/>
              </a:solidFill>
            </a:endParaRPr>
          </a:p>
        </p:txBody>
      </p:sp>
    </p:spTree>
    <p:extLst>
      <p:ext uri="{BB962C8B-B14F-4D97-AF65-F5344CB8AC3E}">
        <p14:creationId xmlns:p14="http://schemas.microsoft.com/office/powerpoint/2010/main" val="400230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a:t>Energy</a:t>
            </a:r>
          </a:p>
          <a:p>
            <a:pPr lvl="1"/>
            <a:r>
              <a:rPr lang="en-US" sz="1200"/>
              <a:t>Climate</a:t>
            </a:r>
          </a:p>
          <a:p>
            <a:pPr lvl="1"/>
            <a:r>
              <a:rPr lang="en-US" sz="1200"/>
              <a:t>Health</a:t>
            </a:r>
          </a:p>
          <a:p>
            <a:pPr lvl="1"/>
            <a:r>
              <a:rPr lang="en-US" sz="1200"/>
              <a:t>Agriculture</a:t>
            </a:r>
          </a:p>
          <a:p>
            <a:pPr lvl="1"/>
            <a:r>
              <a:rPr lang="en-US" sz="1200"/>
              <a:t>Digital society</a:t>
            </a:r>
          </a:p>
          <a:p>
            <a:endParaRPr lang="en-US"/>
          </a:p>
        </p:txBody>
      </p:sp>
      <p:sp>
        <p:nvSpPr>
          <p:cNvPr id="4" name="Slide Number Placeholder 3"/>
          <p:cNvSpPr>
            <a:spLocks noGrp="1"/>
          </p:cNvSpPr>
          <p:nvPr>
            <p:ph type="sldNum" sz="quarter" idx="10"/>
          </p:nvPr>
        </p:nvSpPr>
        <p:spPr/>
        <p:txBody>
          <a:bodyPr/>
          <a:lstStyle/>
          <a:p>
            <a:fld id="{9DE0035E-6164-C447-BCFF-46EC70F74028}" type="slidenum">
              <a:rPr lang="sv-SE" smtClean="0">
                <a:solidFill>
                  <a:prstClr val="black"/>
                </a:solidFill>
              </a:rPr>
              <a:pPr/>
              <a:t>13</a:t>
            </a:fld>
            <a:endParaRPr lang="sv-SE">
              <a:solidFill>
                <a:prstClr val="black"/>
              </a:solidFill>
            </a:endParaRPr>
          </a:p>
        </p:txBody>
      </p:sp>
    </p:spTree>
    <p:extLst>
      <p:ext uri="{BB962C8B-B14F-4D97-AF65-F5344CB8AC3E}">
        <p14:creationId xmlns:p14="http://schemas.microsoft.com/office/powerpoint/2010/main" val="400230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38</a:t>
            </a:fld>
            <a:endParaRPr lang="sv-SE"/>
          </a:p>
        </p:txBody>
      </p:sp>
    </p:spTree>
    <p:extLst>
      <p:ext uri="{BB962C8B-B14F-4D97-AF65-F5344CB8AC3E}">
        <p14:creationId xmlns:p14="http://schemas.microsoft.com/office/powerpoint/2010/main" val="3595469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Temperature fluctuations</a:t>
            </a:r>
            <a:r>
              <a:rPr lang="en-US" baseline="0" dirty="0" smtClean="0"/>
              <a:t> during the day are too large for NMX that will need a closed circuit air cooling system.</a:t>
            </a:r>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39</a:t>
            </a:fld>
            <a:endParaRPr lang="sv-SE"/>
          </a:p>
        </p:txBody>
      </p:sp>
    </p:spTree>
    <p:extLst>
      <p:ext uri="{BB962C8B-B14F-4D97-AF65-F5344CB8AC3E}">
        <p14:creationId xmlns:p14="http://schemas.microsoft.com/office/powerpoint/2010/main" val="3966937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For instance:</a:t>
            </a:r>
          </a:p>
          <a:p>
            <a:r>
              <a:rPr lang="en-US" dirty="0" smtClean="0"/>
              <a:t>3:3113 Work premises</a:t>
            </a:r>
          </a:p>
          <a:p>
            <a:r>
              <a:rPr lang="en-US" dirty="0" smtClean="0"/>
              <a:t>The room height of workrooms shall be not less than 2.40 m. In restricted sections</a:t>
            </a:r>
          </a:p>
          <a:p>
            <a:r>
              <a:rPr lang="en-US" dirty="0" smtClean="0"/>
              <a:t>of rooms, these room heights may be lower. In sections of the room where</a:t>
            </a:r>
          </a:p>
          <a:p>
            <a:r>
              <a:rPr lang="en-US" dirty="0" smtClean="0"/>
              <a:t>standing height is needed, the room height must not be less than 2.10 m under</a:t>
            </a:r>
          </a:p>
          <a:p>
            <a:r>
              <a:rPr lang="en-US" dirty="0" smtClean="0"/>
              <a:t>horizontal sections of roofs or 1.90 m under sloping roofs.</a:t>
            </a:r>
          </a:p>
          <a:p>
            <a:r>
              <a:rPr lang="en-US" dirty="0" smtClean="0"/>
              <a:t>In educational premises and other premises intended for a large number of</a:t>
            </a:r>
          </a:p>
          <a:p>
            <a:r>
              <a:rPr lang="en-US" dirty="0" smtClean="0"/>
              <a:t>people, the room height shall be not less than 2.70 m.</a:t>
            </a:r>
          </a:p>
          <a:p>
            <a:r>
              <a:rPr lang="en-US" dirty="0" smtClean="0"/>
              <a:t> General recommendation</a:t>
            </a:r>
          </a:p>
          <a:p>
            <a:r>
              <a:rPr lang="en-US" dirty="0" err="1" smtClean="0"/>
              <a:t>Arbetsmiljöverket</a:t>
            </a:r>
            <a:r>
              <a:rPr lang="en-US" dirty="0" smtClean="0"/>
              <a:t> also issues rules on room heights in work premises.</a:t>
            </a: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45</a:t>
            </a:fld>
            <a:endParaRPr lang="sv-SE"/>
          </a:p>
        </p:txBody>
      </p:sp>
    </p:spTree>
    <p:extLst>
      <p:ext uri="{BB962C8B-B14F-4D97-AF65-F5344CB8AC3E}">
        <p14:creationId xmlns:p14="http://schemas.microsoft.com/office/powerpoint/2010/main" val="2725310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46</a:t>
            </a:fld>
            <a:endParaRPr lang="sv-SE"/>
          </a:p>
        </p:txBody>
      </p:sp>
    </p:spTree>
    <p:extLst>
      <p:ext uri="{BB962C8B-B14F-4D97-AF65-F5344CB8AC3E}">
        <p14:creationId xmlns:p14="http://schemas.microsoft.com/office/powerpoint/2010/main" val="2725310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15/09/16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t>15/09/16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t>15/09/16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15/09/16</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spTree>
    <p:extLst>
      <p:ext uri="{BB962C8B-B14F-4D97-AF65-F5344CB8AC3E}">
        <p14:creationId xmlns:p14="http://schemas.microsoft.com/office/powerpoint/2010/main" val="1249740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376928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t>15/09/16</a:t>
            </a:fld>
            <a:endParaRPr lang="sv-S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europeanspallationsource.s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microsoft.com/office/2007/relationships/hdphoto" Target="../media/hdphoto2.wdp"/><Relationship Id="rId8"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43.png"/><Relationship Id="rId5" Type="http://schemas.openxmlformats.org/officeDocument/2006/relationships/image" Target="../media/image11.png"/><Relationship Id="rId6" Type="http://schemas.openxmlformats.org/officeDocument/2006/relationships/hyperlink" Target="https://ess-ics.atlassian.net/wiki/display/SPD/Mobile+Cranes+in+E02" TargetMode="External"/><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45.png"/><Relationship Id="rId5" Type="http://schemas.openxmlformats.org/officeDocument/2006/relationships/image" Target="../media/image46.png"/><Relationship Id="rId6" Type="http://schemas.microsoft.com/office/2007/relationships/hdphoto" Target="../media/hdphoto6.wdp"/><Relationship Id="rId7" Type="http://schemas.openxmlformats.org/officeDocument/2006/relationships/image" Target="../media/image47.png"/><Relationship Id="rId8"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hyperlink" Target="https://ess-ics.atlassian.net/wiki/display/SPD/Logistics+in+D01,+D03,+E01,+E02" TargetMode="External"/><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 Id="rId3"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G"/><Relationship Id="rId6" Type="http://schemas.openxmlformats.org/officeDocument/2006/relationships/hyperlink" Target="http://www.boverket.se/en/start-in-english/" TargetMode="External"/><Relationship Id="rId7" Type="http://schemas.openxmlformats.org/officeDocument/2006/relationships/hyperlink" Target="https://www.av.se/en/" TargetMode="External"/><Relationship Id="rId8"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7.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 Id="rId3"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8001" y="2130425"/>
            <a:ext cx="8826519" cy="1470025"/>
          </a:xfrm>
        </p:spPr>
        <p:txBody>
          <a:bodyPr>
            <a:normAutofit/>
          </a:bodyPr>
          <a:lstStyle/>
          <a:p>
            <a:pPr algn="ctr"/>
            <a:r>
              <a:rPr lang="en-GB" sz="4000" dirty="0" smtClean="0"/>
              <a:t>D03-E01-E02 Infrastructure</a:t>
            </a:r>
            <a:endParaRPr lang="en-GB" sz="4000" dirty="0"/>
          </a:p>
        </p:txBody>
      </p:sp>
      <p:sp>
        <p:nvSpPr>
          <p:cNvPr id="3" name="Subtitle 2"/>
          <p:cNvSpPr>
            <a:spLocks noGrp="1"/>
          </p:cNvSpPr>
          <p:nvPr>
            <p:ph type="subTitle" idx="1"/>
          </p:nvPr>
        </p:nvSpPr>
        <p:spPr/>
        <p:txBody>
          <a:bodyPr>
            <a:noAutofit/>
          </a:bodyPr>
          <a:lstStyle/>
          <a:p>
            <a:r>
              <a:rPr lang="sv-SE" sz="2000" dirty="0" smtClean="0">
                <a:solidFill>
                  <a:schemeClr val="bg1"/>
                </a:solidFill>
              </a:rPr>
              <a:t>Giuseppe Aprigliano</a:t>
            </a:r>
          </a:p>
          <a:p>
            <a:r>
              <a:rPr lang="sv-SE" sz="2000" dirty="0" err="1" smtClean="0">
                <a:solidFill>
                  <a:schemeClr val="bg1"/>
                </a:solidFill>
              </a:rPr>
              <a:t>Lead</a:t>
            </a:r>
            <a:r>
              <a:rPr lang="sv-SE" sz="2000" dirty="0" smtClean="0">
                <a:solidFill>
                  <a:schemeClr val="bg1"/>
                </a:solidFill>
              </a:rPr>
              <a:t> Instrument </a:t>
            </a:r>
            <a:r>
              <a:rPr lang="sv-SE" sz="2000" dirty="0" err="1" smtClean="0">
                <a:solidFill>
                  <a:schemeClr val="bg1"/>
                </a:solidFill>
              </a:rPr>
              <a:t>Engineer</a:t>
            </a:r>
            <a:r>
              <a:rPr lang="sv-SE" sz="2000" dirty="0" smtClean="0">
                <a:solidFill>
                  <a:schemeClr val="bg1"/>
                </a:solidFill>
              </a:rPr>
              <a:t> NMX</a:t>
            </a:r>
          </a:p>
        </p:txBody>
      </p:sp>
      <p:sp>
        <p:nvSpPr>
          <p:cNvPr id="4" name="Rectangle 3"/>
          <p:cNvSpPr/>
          <p:nvPr/>
        </p:nvSpPr>
        <p:spPr>
          <a:xfrm>
            <a:off x="2285999" y="5949280"/>
            <a:ext cx="4801273" cy="603242"/>
          </a:xfrm>
          <a:prstGeom prst="rect">
            <a:avLst/>
          </a:prstGeom>
        </p:spPr>
        <p:txBody>
          <a:bodyPr wrap="square">
            <a:spAutoFit/>
          </a:bodyPr>
          <a:lstStyle/>
          <a:p>
            <a:pPr algn="ctr">
              <a:lnSpc>
                <a:spcPct val="120000"/>
              </a:lnSpc>
            </a:pPr>
            <a:r>
              <a:rPr lang="en-GB" sz="1600" dirty="0" smtClean="0">
                <a:solidFill>
                  <a:srgbClr val="FFFFFF"/>
                </a:solidFill>
                <a:hlinkClick r:id="rId2"/>
              </a:rPr>
              <a:t>www.europeanspallationsource.se</a:t>
            </a:r>
            <a:endParaRPr lang="en-GB" sz="1600" dirty="0" smtClean="0">
              <a:solidFill>
                <a:srgbClr val="FFFFFF"/>
              </a:solidFill>
            </a:endParaRPr>
          </a:p>
          <a:p>
            <a:pPr algn="ctr"/>
            <a:r>
              <a:rPr lang="en-GB" sz="1400" dirty="0" smtClean="0">
                <a:solidFill>
                  <a:srgbClr val="FFFFFF"/>
                </a:solidFill>
              </a:rPr>
              <a:t>IKON 11  September 15</a:t>
            </a:r>
            <a:r>
              <a:rPr lang="en-GB" sz="1400" baseline="30000" dirty="0" smtClean="0">
                <a:solidFill>
                  <a:srgbClr val="FFFFFF"/>
                </a:solidFill>
              </a:rPr>
              <a:t>th</a:t>
            </a:r>
            <a:r>
              <a:rPr lang="en-GB" sz="1400" dirty="0" smtClean="0">
                <a:solidFill>
                  <a:srgbClr val="FFFFFF"/>
                </a:solidFill>
              </a:rPr>
              <a:t>, 2014</a:t>
            </a:r>
          </a:p>
        </p:txBody>
      </p:sp>
    </p:spTree>
    <p:extLst>
      <p:ext uri="{BB962C8B-B14F-4D97-AF65-F5344CB8AC3E}">
        <p14:creationId xmlns:p14="http://schemas.microsoft.com/office/powerpoint/2010/main" val="1394613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PP_00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1440" y="4196080"/>
            <a:ext cx="3799840" cy="2533227"/>
          </a:xfrm>
          <a:prstGeom prst="rect">
            <a:avLst/>
          </a:prstGeom>
        </p:spPr>
      </p:pic>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a:p>
        </p:txBody>
      </p:sp>
      <p:pic>
        <p:nvPicPr>
          <p:cNvPr id="5" name="Content Placeholder 4" descr="Screen Shot 2016-08-30 at 09.35.32.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5844" t="16052" r="40096" b="39158"/>
          <a:stretch/>
        </p:blipFill>
        <p:spPr>
          <a:xfrm>
            <a:off x="135467" y="1854197"/>
            <a:ext cx="4842933" cy="3987803"/>
          </a:xfrm>
          <a:prstGeom prst="rect">
            <a:avLst/>
          </a:prstGeom>
        </p:spPr>
      </p:pic>
      <p:pic>
        <p:nvPicPr>
          <p:cNvPr id="6" name="Picture 2" descr="G:\Science Directorate\_Public Read Write\Visits to facilities\ESS-SITE\ESS Construction site August 2016 Giuseppe\ESS Site\IMG_926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1123" y="1555539"/>
            <a:ext cx="3840480" cy="256031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a:stCxn id="6" idx="1"/>
          </p:cNvCxnSpPr>
          <p:nvPr/>
        </p:nvCxnSpPr>
        <p:spPr>
          <a:xfrm flipH="1" flipV="1">
            <a:off x="1710267" y="2675467"/>
            <a:ext cx="3440856" cy="16023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H="1" flipV="1">
            <a:off x="1337733" y="3979333"/>
            <a:ext cx="3813390" cy="154770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3" name="Picture 2" descr="IMG_927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2857" y="4196944"/>
            <a:ext cx="3834000" cy="2556000"/>
          </a:xfrm>
          <a:prstGeom prst="rect">
            <a:avLst/>
          </a:prstGeom>
        </p:spPr>
      </p:pic>
      <p:pic>
        <p:nvPicPr>
          <p:cNvPr id="13" name="Picture 12" descr="IMG_9288.JPG"/>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25720" y="1493520"/>
            <a:ext cx="3870960" cy="2580640"/>
          </a:xfrm>
          <a:prstGeom prst="rect">
            <a:avLst/>
          </a:prstGeom>
        </p:spPr>
      </p:pic>
      <p:pic>
        <p:nvPicPr>
          <p:cNvPr id="7" name="Picture 6"/>
          <p:cNvPicPr>
            <a:picLocks noChangeAspect="1"/>
          </p:cNvPicPr>
          <p:nvPr/>
        </p:nvPicPr>
        <p:blipFill rotWithShape="1">
          <a:blip r:embed="rId8"/>
          <a:srcRect t="38749"/>
          <a:stretch/>
        </p:blipFill>
        <p:spPr>
          <a:xfrm>
            <a:off x="5098914" y="1505056"/>
            <a:ext cx="3955425" cy="2604469"/>
          </a:xfrm>
          <a:prstGeom prst="rect">
            <a:avLst/>
          </a:prstGeom>
        </p:spPr>
      </p:pic>
      <p:sp>
        <p:nvSpPr>
          <p:cNvPr id="14" name="Rubrik 7"/>
          <p:cNvSpPr>
            <a:spLocks noGrp="1"/>
          </p:cNvSpPr>
          <p:nvPr>
            <p:ph type="title"/>
          </p:nvPr>
        </p:nvSpPr>
        <p:spPr>
          <a:xfrm>
            <a:off x="457200" y="274638"/>
            <a:ext cx="7139136" cy="1143000"/>
          </a:xfrm>
        </p:spPr>
        <p:txBody>
          <a:bodyPr/>
          <a:lstStyle/>
          <a:p>
            <a:r>
              <a:rPr lang="en-US" b="1" dirty="0"/>
              <a:t>Floor capacity and floor level</a:t>
            </a:r>
            <a:br>
              <a:rPr lang="en-US" b="1" dirty="0"/>
            </a:br>
            <a:r>
              <a:rPr lang="it-IT" b="1" dirty="0"/>
              <a:t>in D01, D03, E01, E02.</a:t>
            </a:r>
            <a:endParaRPr lang="it-IT" dirty="0"/>
          </a:p>
        </p:txBody>
      </p:sp>
    </p:spTree>
    <p:extLst>
      <p:ext uri="{BB962C8B-B14F-4D97-AF65-F5344CB8AC3E}">
        <p14:creationId xmlns:p14="http://schemas.microsoft.com/office/powerpoint/2010/main" val="1871771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1927" y="2208213"/>
            <a:ext cx="3815217" cy="2704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 y="1954251"/>
            <a:ext cx="4551555" cy="3989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ubrik 7"/>
          <p:cNvSpPr>
            <a:spLocks noGrp="1"/>
          </p:cNvSpPr>
          <p:nvPr>
            <p:ph type="title"/>
          </p:nvPr>
        </p:nvSpPr>
        <p:spPr>
          <a:xfrm>
            <a:off x="457200" y="274638"/>
            <a:ext cx="7139136" cy="1143000"/>
          </a:xfrm>
        </p:spPr>
        <p:txBody>
          <a:bodyPr/>
          <a:lstStyle/>
          <a:p>
            <a:r>
              <a:rPr lang="en-US" b="1" dirty="0"/>
              <a:t>Floor capacity and floor level</a:t>
            </a:r>
            <a:br>
              <a:rPr lang="en-US" b="1" dirty="0"/>
            </a:br>
            <a:r>
              <a:rPr lang="it-IT" b="1" dirty="0"/>
              <a:t>in D01, D03, E01, E02.</a:t>
            </a:r>
            <a:endParaRPr lang="it-IT" dirty="0"/>
          </a:p>
        </p:txBody>
      </p:sp>
    </p:spTree>
    <p:extLst>
      <p:ext uri="{BB962C8B-B14F-4D97-AF65-F5344CB8AC3E}">
        <p14:creationId xmlns:p14="http://schemas.microsoft.com/office/powerpoint/2010/main" val="2622394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t="11004" b="11004"/>
          <a:stretch>
            <a:fillRect/>
          </a:stretch>
        </p:blipFill>
        <p:spPr>
          <a:xfrm>
            <a:off x="-8706485" y="1001395"/>
            <a:ext cx="8229600" cy="4525963"/>
          </a:xfrm>
          <a:prstGeom prst="rect">
            <a:avLst/>
          </a:prstGeom>
        </p:spPr>
      </p:pic>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12</a:t>
            </a:fld>
            <a:endParaRPr lang="sv-SE"/>
          </a:p>
        </p:txBody>
      </p:sp>
      <p:grpSp>
        <p:nvGrpSpPr>
          <p:cNvPr id="50" name="Group 49"/>
          <p:cNvGrpSpPr/>
          <p:nvPr/>
        </p:nvGrpSpPr>
        <p:grpSpPr>
          <a:xfrm>
            <a:off x="1950720" y="1737360"/>
            <a:ext cx="5488304" cy="4348480"/>
            <a:chOff x="1950720" y="1737360"/>
            <a:chExt cx="5488304" cy="4348480"/>
          </a:xfrm>
        </p:grpSpPr>
        <p:sp>
          <p:nvSpPr>
            <p:cNvPr id="37" name="Rectangle 36"/>
            <p:cNvSpPr/>
            <p:nvPr/>
          </p:nvSpPr>
          <p:spPr>
            <a:xfrm>
              <a:off x="6810375" y="4580998"/>
              <a:ext cx="222250" cy="464077"/>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35" name="Rectangle 34"/>
            <p:cNvSpPr/>
            <p:nvPr/>
          </p:nvSpPr>
          <p:spPr>
            <a:xfrm>
              <a:off x="5927725" y="4121893"/>
              <a:ext cx="1119717" cy="459632"/>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6" name="Rectangle 5"/>
            <p:cNvSpPr/>
            <p:nvPr/>
          </p:nvSpPr>
          <p:spPr>
            <a:xfrm>
              <a:off x="1971040" y="1757680"/>
              <a:ext cx="5069840" cy="4328160"/>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971040" y="1767840"/>
              <a:ext cx="1320800" cy="822960"/>
            </a:xfrm>
            <a:prstGeom prst="rect">
              <a:avLst/>
            </a:prstGeom>
            <a:solidFill>
              <a:schemeClr val="tx2">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8" name="Rectangle 7"/>
            <p:cNvSpPr/>
            <p:nvPr/>
          </p:nvSpPr>
          <p:spPr>
            <a:xfrm>
              <a:off x="1975485" y="2592070"/>
              <a:ext cx="1229360" cy="822960"/>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975485" y="3415665"/>
              <a:ext cx="1229360" cy="965200"/>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978025" y="4381500"/>
              <a:ext cx="1225550" cy="822960"/>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974850" y="5205942"/>
              <a:ext cx="1225550" cy="769408"/>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285490" y="1764983"/>
              <a:ext cx="1489710" cy="822960"/>
            </a:xfrm>
            <a:prstGeom prst="rect">
              <a:avLst/>
            </a:prstGeom>
            <a:solidFill>
              <a:schemeClr val="accent2">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13" name="Rectangle 12"/>
            <p:cNvSpPr/>
            <p:nvPr/>
          </p:nvSpPr>
          <p:spPr>
            <a:xfrm>
              <a:off x="4774565" y="1768158"/>
              <a:ext cx="1064260" cy="822960"/>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14" name="Rectangle 13"/>
            <p:cNvSpPr/>
            <p:nvPr/>
          </p:nvSpPr>
          <p:spPr>
            <a:xfrm>
              <a:off x="5841365" y="1768158"/>
              <a:ext cx="1210310" cy="822960"/>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15" name="Rectangle 14"/>
            <p:cNvSpPr/>
            <p:nvPr/>
          </p:nvSpPr>
          <p:spPr>
            <a:xfrm>
              <a:off x="6491181" y="2585192"/>
              <a:ext cx="559436" cy="777133"/>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16" name="Rectangle 15"/>
            <p:cNvSpPr/>
            <p:nvPr/>
          </p:nvSpPr>
          <p:spPr>
            <a:xfrm>
              <a:off x="5929206" y="2585192"/>
              <a:ext cx="559436" cy="777133"/>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17" name="Rectangle 16"/>
            <p:cNvSpPr/>
            <p:nvPr/>
          </p:nvSpPr>
          <p:spPr>
            <a:xfrm>
              <a:off x="6491181" y="3366243"/>
              <a:ext cx="559436" cy="754908"/>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18" name="Rectangle 17"/>
            <p:cNvSpPr/>
            <p:nvPr/>
          </p:nvSpPr>
          <p:spPr>
            <a:xfrm>
              <a:off x="5929206" y="3366243"/>
              <a:ext cx="559436" cy="754908"/>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19" name="TextBox 18"/>
            <p:cNvSpPr txBox="1"/>
            <p:nvPr/>
          </p:nvSpPr>
          <p:spPr>
            <a:xfrm>
              <a:off x="2306320" y="1960880"/>
              <a:ext cx="701040" cy="369332"/>
            </a:xfrm>
            <a:prstGeom prst="rect">
              <a:avLst/>
            </a:prstGeom>
            <a:noFill/>
          </p:spPr>
          <p:txBody>
            <a:bodyPr wrap="square" rtlCol="0">
              <a:spAutoFit/>
            </a:bodyPr>
            <a:lstStyle/>
            <a:p>
              <a:r>
                <a:rPr lang="en-US" dirty="0" smtClean="0"/>
                <a:t>CWL</a:t>
              </a:r>
              <a:endParaRPr lang="en-US" dirty="0"/>
            </a:p>
          </p:txBody>
        </p:sp>
        <p:sp>
          <p:nvSpPr>
            <p:cNvPr id="20" name="TextBox 19"/>
            <p:cNvSpPr txBox="1"/>
            <p:nvPr/>
          </p:nvSpPr>
          <p:spPr>
            <a:xfrm>
              <a:off x="3718560" y="1965127"/>
              <a:ext cx="701040" cy="369332"/>
            </a:xfrm>
            <a:prstGeom prst="rect">
              <a:avLst/>
            </a:prstGeom>
            <a:noFill/>
          </p:spPr>
          <p:txBody>
            <a:bodyPr wrap="square" rtlCol="0">
              <a:spAutoFit/>
            </a:bodyPr>
            <a:lstStyle/>
            <a:p>
              <a:r>
                <a:rPr lang="en-US" dirty="0"/>
                <a:t>D</a:t>
              </a:r>
              <a:r>
                <a:rPr lang="en-US" dirty="0" smtClean="0"/>
                <a:t>WL</a:t>
              </a:r>
              <a:endParaRPr lang="en-US" dirty="0"/>
            </a:p>
          </p:txBody>
        </p:sp>
        <p:sp>
          <p:nvSpPr>
            <p:cNvPr id="21" name="TextBox 20"/>
            <p:cNvSpPr txBox="1"/>
            <p:nvPr/>
          </p:nvSpPr>
          <p:spPr>
            <a:xfrm>
              <a:off x="4988560" y="1954967"/>
              <a:ext cx="701040" cy="369332"/>
            </a:xfrm>
            <a:prstGeom prst="rect">
              <a:avLst/>
            </a:prstGeom>
            <a:noFill/>
          </p:spPr>
          <p:txBody>
            <a:bodyPr wrap="square" rtlCol="0">
              <a:spAutoFit/>
            </a:bodyPr>
            <a:lstStyle/>
            <a:p>
              <a:r>
                <a:rPr lang="en-US" dirty="0" smtClean="0"/>
                <a:t>CWH</a:t>
              </a:r>
              <a:endParaRPr lang="en-US" dirty="0"/>
            </a:p>
          </p:txBody>
        </p:sp>
        <p:sp>
          <p:nvSpPr>
            <p:cNvPr id="22" name="TextBox 21"/>
            <p:cNvSpPr txBox="1"/>
            <p:nvPr/>
          </p:nvSpPr>
          <p:spPr>
            <a:xfrm>
              <a:off x="6126480" y="1954967"/>
              <a:ext cx="701040" cy="369332"/>
            </a:xfrm>
            <a:prstGeom prst="rect">
              <a:avLst/>
            </a:prstGeom>
            <a:noFill/>
          </p:spPr>
          <p:txBody>
            <a:bodyPr wrap="square" rtlCol="0">
              <a:spAutoFit/>
            </a:bodyPr>
            <a:lstStyle/>
            <a:p>
              <a:r>
                <a:rPr lang="en-US" dirty="0" smtClean="0"/>
                <a:t>CMM</a:t>
              </a:r>
              <a:endParaRPr lang="en-US" dirty="0"/>
            </a:p>
          </p:txBody>
        </p:sp>
        <p:sp>
          <p:nvSpPr>
            <p:cNvPr id="23" name="TextBox 22"/>
            <p:cNvSpPr txBox="1"/>
            <p:nvPr/>
          </p:nvSpPr>
          <p:spPr>
            <a:xfrm>
              <a:off x="2211704" y="2824480"/>
              <a:ext cx="856615" cy="369332"/>
            </a:xfrm>
            <a:prstGeom prst="rect">
              <a:avLst/>
            </a:prstGeom>
            <a:noFill/>
          </p:spPr>
          <p:txBody>
            <a:bodyPr wrap="square" rtlCol="0">
              <a:spAutoFit/>
            </a:bodyPr>
            <a:lstStyle/>
            <a:p>
              <a:r>
                <a:rPr lang="en-US" dirty="0" smtClean="0"/>
                <a:t>SPARE</a:t>
              </a:r>
              <a:endParaRPr lang="en-US" dirty="0"/>
            </a:p>
          </p:txBody>
        </p:sp>
        <p:sp>
          <p:nvSpPr>
            <p:cNvPr id="24" name="TextBox 23"/>
            <p:cNvSpPr txBox="1"/>
            <p:nvPr/>
          </p:nvSpPr>
          <p:spPr>
            <a:xfrm>
              <a:off x="2133917" y="3698240"/>
              <a:ext cx="856615" cy="369332"/>
            </a:xfrm>
            <a:prstGeom prst="rect">
              <a:avLst/>
            </a:prstGeom>
            <a:noFill/>
          </p:spPr>
          <p:txBody>
            <a:bodyPr wrap="square" rtlCol="0">
              <a:spAutoFit/>
            </a:bodyPr>
            <a:lstStyle/>
            <a:p>
              <a:r>
                <a:rPr lang="en-US" dirty="0" smtClean="0"/>
                <a:t>NSS-CT</a:t>
              </a:r>
              <a:endParaRPr lang="en-US" dirty="0"/>
            </a:p>
          </p:txBody>
        </p:sp>
        <p:sp>
          <p:nvSpPr>
            <p:cNvPr id="25" name="TextBox 24"/>
            <p:cNvSpPr txBox="1"/>
            <p:nvPr/>
          </p:nvSpPr>
          <p:spPr>
            <a:xfrm>
              <a:off x="2028983" y="4500880"/>
              <a:ext cx="1066483" cy="646331"/>
            </a:xfrm>
            <a:prstGeom prst="rect">
              <a:avLst/>
            </a:prstGeom>
            <a:noFill/>
          </p:spPr>
          <p:txBody>
            <a:bodyPr wrap="square" rtlCol="0">
              <a:spAutoFit/>
            </a:bodyPr>
            <a:lstStyle/>
            <a:p>
              <a:r>
                <a:rPr lang="en-US" dirty="0" smtClean="0"/>
                <a:t>ICS/DMSC-CT</a:t>
              </a:r>
              <a:endParaRPr lang="en-US" dirty="0"/>
            </a:p>
          </p:txBody>
        </p:sp>
        <p:sp>
          <p:nvSpPr>
            <p:cNvPr id="26" name="TextBox 25"/>
            <p:cNvSpPr txBox="1"/>
            <p:nvPr/>
          </p:nvSpPr>
          <p:spPr>
            <a:xfrm>
              <a:off x="2133917" y="5354320"/>
              <a:ext cx="856615" cy="369332"/>
            </a:xfrm>
            <a:prstGeom prst="rect">
              <a:avLst/>
            </a:prstGeom>
            <a:noFill/>
          </p:spPr>
          <p:txBody>
            <a:bodyPr wrap="square" rtlCol="0">
              <a:spAutoFit/>
            </a:bodyPr>
            <a:lstStyle/>
            <a:p>
              <a:r>
                <a:rPr lang="en-US" dirty="0" smtClean="0"/>
                <a:t>SPARE</a:t>
              </a:r>
              <a:endParaRPr lang="en-US" dirty="0"/>
            </a:p>
          </p:txBody>
        </p:sp>
        <p:sp>
          <p:nvSpPr>
            <p:cNvPr id="27" name="TextBox 26"/>
            <p:cNvSpPr txBox="1"/>
            <p:nvPr/>
          </p:nvSpPr>
          <p:spPr>
            <a:xfrm>
              <a:off x="5913120" y="2706807"/>
              <a:ext cx="701040" cy="646331"/>
            </a:xfrm>
            <a:prstGeom prst="rect">
              <a:avLst/>
            </a:prstGeom>
            <a:noFill/>
          </p:spPr>
          <p:txBody>
            <a:bodyPr wrap="square" rtlCol="0">
              <a:spAutoFit/>
            </a:bodyPr>
            <a:lstStyle/>
            <a:p>
              <a:r>
                <a:rPr lang="en-US" dirty="0" smtClean="0"/>
                <a:t>SPR-D08</a:t>
              </a:r>
              <a:endParaRPr lang="en-US" dirty="0"/>
            </a:p>
          </p:txBody>
        </p:sp>
        <p:sp>
          <p:nvSpPr>
            <p:cNvPr id="28" name="TextBox 27"/>
            <p:cNvSpPr txBox="1"/>
            <p:nvPr/>
          </p:nvSpPr>
          <p:spPr>
            <a:xfrm>
              <a:off x="6482080" y="2696647"/>
              <a:ext cx="701040" cy="646331"/>
            </a:xfrm>
            <a:prstGeom prst="rect">
              <a:avLst/>
            </a:prstGeom>
            <a:noFill/>
          </p:spPr>
          <p:txBody>
            <a:bodyPr wrap="square" rtlCol="0">
              <a:spAutoFit/>
            </a:bodyPr>
            <a:lstStyle/>
            <a:p>
              <a:r>
                <a:rPr lang="en-US" dirty="0" smtClean="0"/>
                <a:t>SPR-D03</a:t>
              </a:r>
              <a:endParaRPr lang="en-US" dirty="0"/>
            </a:p>
          </p:txBody>
        </p:sp>
        <p:sp>
          <p:nvSpPr>
            <p:cNvPr id="29" name="TextBox 28"/>
            <p:cNvSpPr txBox="1"/>
            <p:nvPr/>
          </p:nvSpPr>
          <p:spPr>
            <a:xfrm>
              <a:off x="5913120" y="3387527"/>
              <a:ext cx="701040" cy="646331"/>
            </a:xfrm>
            <a:prstGeom prst="rect">
              <a:avLst/>
            </a:prstGeom>
            <a:noFill/>
          </p:spPr>
          <p:txBody>
            <a:bodyPr wrap="square" rtlCol="0">
              <a:spAutoFit/>
            </a:bodyPr>
            <a:lstStyle/>
            <a:p>
              <a:r>
                <a:rPr lang="en-US" dirty="0" smtClean="0"/>
                <a:t>SPR-D02</a:t>
              </a:r>
              <a:endParaRPr lang="en-US" dirty="0"/>
            </a:p>
          </p:txBody>
        </p:sp>
        <p:sp>
          <p:nvSpPr>
            <p:cNvPr id="30" name="TextBox 29"/>
            <p:cNvSpPr txBox="1"/>
            <p:nvPr/>
          </p:nvSpPr>
          <p:spPr>
            <a:xfrm>
              <a:off x="6502400" y="3377367"/>
              <a:ext cx="701040" cy="646331"/>
            </a:xfrm>
            <a:prstGeom prst="rect">
              <a:avLst/>
            </a:prstGeom>
            <a:noFill/>
          </p:spPr>
          <p:txBody>
            <a:bodyPr wrap="square" rtlCol="0">
              <a:spAutoFit/>
            </a:bodyPr>
            <a:lstStyle/>
            <a:p>
              <a:r>
                <a:rPr lang="en-US" dirty="0" smtClean="0"/>
                <a:t>SPR-D01</a:t>
              </a:r>
              <a:endParaRPr lang="en-US" dirty="0"/>
            </a:p>
          </p:txBody>
        </p:sp>
        <p:sp>
          <p:nvSpPr>
            <p:cNvPr id="32" name="Rectangle 31"/>
            <p:cNvSpPr/>
            <p:nvPr/>
          </p:nvSpPr>
          <p:spPr>
            <a:xfrm>
              <a:off x="5925185" y="4577823"/>
              <a:ext cx="186690" cy="464077"/>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33" name="TextBox 32"/>
            <p:cNvSpPr txBox="1"/>
            <p:nvPr/>
          </p:nvSpPr>
          <p:spPr>
            <a:xfrm rot="16200000">
              <a:off x="5613913" y="4593766"/>
              <a:ext cx="815587" cy="200055"/>
            </a:xfrm>
            <a:prstGeom prst="rect">
              <a:avLst/>
            </a:prstGeom>
            <a:noFill/>
          </p:spPr>
          <p:txBody>
            <a:bodyPr wrap="square" rtlCol="0">
              <a:spAutoFit/>
            </a:bodyPr>
            <a:lstStyle/>
            <a:p>
              <a:r>
                <a:rPr lang="en-US" sz="700" dirty="0" smtClean="0"/>
                <a:t>RWWS-TC</a:t>
              </a:r>
              <a:endParaRPr lang="en-US" sz="700" dirty="0"/>
            </a:p>
          </p:txBody>
        </p:sp>
        <p:sp>
          <p:nvSpPr>
            <p:cNvPr id="34" name="TextBox 33"/>
            <p:cNvSpPr txBox="1"/>
            <p:nvPr/>
          </p:nvSpPr>
          <p:spPr>
            <a:xfrm>
              <a:off x="5946139" y="4199057"/>
              <a:ext cx="1346835" cy="307777"/>
            </a:xfrm>
            <a:prstGeom prst="rect">
              <a:avLst/>
            </a:prstGeom>
            <a:noFill/>
          </p:spPr>
          <p:txBody>
            <a:bodyPr wrap="square" rtlCol="0">
              <a:spAutoFit/>
            </a:bodyPr>
            <a:lstStyle/>
            <a:p>
              <a:r>
                <a:rPr lang="en-US" sz="1400" dirty="0" smtClean="0"/>
                <a:t>N2G IAR DIW</a:t>
              </a:r>
              <a:endParaRPr lang="en-US" sz="1400" dirty="0"/>
            </a:p>
          </p:txBody>
        </p:sp>
        <p:sp>
          <p:nvSpPr>
            <p:cNvPr id="36" name="TextBox 35"/>
            <p:cNvSpPr txBox="1"/>
            <p:nvPr/>
          </p:nvSpPr>
          <p:spPr>
            <a:xfrm rot="16200000">
              <a:off x="5832991" y="4596941"/>
              <a:ext cx="815587" cy="200055"/>
            </a:xfrm>
            <a:prstGeom prst="rect">
              <a:avLst/>
            </a:prstGeom>
            <a:noFill/>
          </p:spPr>
          <p:txBody>
            <a:bodyPr wrap="square" rtlCol="0">
              <a:spAutoFit/>
            </a:bodyPr>
            <a:lstStyle/>
            <a:p>
              <a:r>
                <a:rPr lang="en-US" sz="700" dirty="0" smtClean="0"/>
                <a:t>RWWS-D02</a:t>
              </a:r>
              <a:endParaRPr lang="en-US" sz="700" dirty="0"/>
            </a:p>
          </p:txBody>
        </p:sp>
        <p:sp>
          <p:nvSpPr>
            <p:cNvPr id="38" name="Rectangle 37"/>
            <p:cNvSpPr/>
            <p:nvPr/>
          </p:nvSpPr>
          <p:spPr>
            <a:xfrm>
              <a:off x="6591300" y="4577823"/>
              <a:ext cx="222250" cy="464077"/>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39" name="Rectangle 38"/>
            <p:cNvSpPr/>
            <p:nvPr/>
          </p:nvSpPr>
          <p:spPr>
            <a:xfrm>
              <a:off x="6340475" y="4580998"/>
              <a:ext cx="247650" cy="464077"/>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40" name="Rectangle 39"/>
            <p:cNvSpPr/>
            <p:nvPr/>
          </p:nvSpPr>
          <p:spPr>
            <a:xfrm>
              <a:off x="6118225" y="4580998"/>
              <a:ext cx="222250" cy="464077"/>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41" name="TextBox 40"/>
            <p:cNvSpPr txBox="1"/>
            <p:nvPr/>
          </p:nvSpPr>
          <p:spPr>
            <a:xfrm rot="16200000">
              <a:off x="6061591" y="4606466"/>
              <a:ext cx="815587" cy="200055"/>
            </a:xfrm>
            <a:prstGeom prst="rect">
              <a:avLst/>
            </a:prstGeom>
            <a:noFill/>
          </p:spPr>
          <p:txBody>
            <a:bodyPr wrap="square" rtlCol="0">
              <a:spAutoFit/>
            </a:bodyPr>
            <a:lstStyle/>
            <a:p>
              <a:r>
                <a:rPr lang="en-US" sz="700" dirty="0" smtClean="0"/>
                <a:t>RWWS-D08</a:t>
              </a:r>
              <a:endParaRPr lang="en-US" sz="700" dirty="0"/>
            </a:p>
          </p:txBody>
        </p:sp>
        <p:sp>
          <p:nvSpPr>
            <p:cNvPr id="42" name="TextBox 41"/>
            <p:cNvSpPr txBox="1"/>
            <p:nvPr/>
          </p:nvSpPr>
          <p:spPr>
            <a:xfrm rot="16200000">
              <a:off x="6525266" y="4727240"/>
              <a:ext cx="364487" cy="200055"/>
            </a:xfrm>
            <a:prstGeom prst="rect">
              <a:avLst/>
            </a:prstGeom>
            <a:noFill/>
          </p:spPr>
          <p:txBody>
            <a:bodyPr wrap="square" rtlCol="0">
              <a:spAutoFit/>
            </a:bodyPr>
            <a:lstStyle/>
            <a:p>
              <a:r>
                <a:rPr lang="en-US" sz="700" dirty="0" smtClean="0"/>
                <a:t>ARW</a:t>
              </a:r>
              <a:endParaRPr lang="en-US" sz="700" dirty="0"/>
            </a:p>
          </p:txBody>
        </p:sp>
        <p:sp>
          <p:nvSpPr>
            <p:cNvPr id="43" name="TextBox 42"/>
            <p:cNvSpPr txBox="1"/>
            <p:nvPr/>
          </p:nvSpPr>
          <p:spPr>
            <a:xfrm rot="16200000">
              <a:off x="6744341" y="4714540"/>
              <a:ext cx="364487" cy="200055"/>
            </a:xfrm>
            <a:prstGeom prst="rect">
              <a:avLst/>
            </a:prstGeom>
            <a:noFill/>
          </p:spPr>
          <p:txBody>
            <a:bodyPr wrap="square" rtlCol="0">
              <a:spAutoFit/>
            </a:bodyPr>
            <a:lstStyle/>
            <a:p>
              <a:r>
                <a:rPr lang="en-US" sz="700" dirty="0" smtClean="0"/>
                <a:t>ORW</a:t>
              </a:r>
              <a:endParaRPr lang="en-US" sz="700" dirty="0"/>
            </a:p>
          </p:txBody>
        </p:sp>
        <p:sp>
          <p:nvSpPr>
            <p:cNvPr id="45" name="Rectangle 44"/>
            <p:cNvSpPr/>
            <p:nvPr/>
          </p:nvSpPr>
          <p:spPr>
            <a:xfrm>
              <a:off x="5908675" y="5048992"/>
              <a:ext cx="1119717" cy="926357"/>
            </a:xfrm>
            <a:prstGeom prst="rect">
              <a:avLst/>
            </a:prstGeom>
            <a:solidFill>
              <a:schemeClr val="accent3">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46" name="TextBox 45"/>
            <p:cNvSpPr txBox="1"/>
            <p:nvPr/>
          </p:nvSpPr>
          <p:spPr>
            <a:xfrm>
              <a:off x="6092189" y="5342057"/>
              <a:ext cx="1346835" cy="369332"/>
            </a:xfrm>
            <a:prstGeom prst="rect">
              <a:avLst/>
            </a:prstGeom>
            <a:noFill/>
          </p:spPr>
          <p:txBody>
            <a:bodyPr wrap="square" rtlCol="0">
              <a:spAutoFit/>
            </a:bodyPr>
            <a:lstStyle/>
            <a:p>
              <a:r>
                <a:rPr lang="en-US" dirty="0" smtClean="0"/>
                <a:t>CF CT</a:t>
              </a:r>
              <a:endParaRPr lang="en-US" dirty="0"/>
            </a:p>
          </p:txBody>
        </p:sp>
        <p:sp>
          <p:nvSpPr>
            <p:cNvPr id="47" name="Rectangle 46"/>
            <p:cNvSpPr/>
            <p:nvPr/>
          </p:nvSpPr>
          <p:spPr>
            <a:xfrm>
              <a:off x="3641090" y="3117532"/>
              <a:ext cx="1699260" cy="2946717"/>
            </a:xfrm>
            <a:prstGeom prst="rect">
              <a:avLst/>
            </a:prstGeom>
            <a:solidFill>
              <a:schemeClr val="accent2">
                <a:lumMod val="20000"/>
                <a:lumOff val="80000"/>
                <a:alpha val="28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a:p>
          </p:txBody>
        </p:sp>
        <p:sp>
          <p:nvSpPr>
            <p:cNvPr id="48" name="TextBox 47"/>
            <p:cNvSpPr txBox="1"/>
            <p:nvPr/>
          </p:nvSpPr>
          <p:spPr>
            <a:xfrm>
              <a:off x="3778250" y="3643630"/>
              <a:ext cx="1460500" cy="646331"/>
            </a:xfrm>
            <a:prstGeom prst="rect">
              <a:avLst/>
            </a:prstGeom>
            <a:noFill/>
          </p:spPr>
          <p:txBody>
            <a:bodyPr wrap="square" rtlCol="0">
              <a:spAutoFit/>
            </a:bodyPr>
            <a:lstStyle/>
            <a:p>
              <a:r>
                <a:rPr lang="en-US" dirty="0" err="1" smtClean="0"/>
                <a:t>Maintainance</a:t>
              </a:r>
              <a:r>
                <a:rPr lang="en-US" dirty="0" smtClean="0"/>
                <a:t> access way</a:t>
              </a:r>
              <a:endParaRPr lang="en-US" dirty="0"/>
            </a:p>
          </p:txBody>
        </p:sp>
        <p:sp>
          <p:nvSpPr>
            <p:cNvPr id="49" name="Rectangle 48"/>
            <p:cNvSpPr/>
            <p:nvPr/>
          </p:nvSpPr>
          <p:spPr>
            <a:xfrm>
              <a:off x="1950720" y="1737360"/>
              <a:ext cx="5080000" cy="432816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10679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3961" y="1684998"/>
            <a:ext cx="4758439" cy="495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Oval 23"/>
          <p:cNvSpPr/>
          <p:nvPr/>
        </p:nvSpPr>
        <p:spPr>
          <a:xfrm>
            <a:off x="3976302" y="4543266"/>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Oval 24"/>
          <p:cNvSpPr/>
          <p:nvPr/>
        </p:nvSpPr>
        <p:spPr>
          <a:xfrm>
            <a:off x="4050121" y="4543266"/>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Oval 25"/>
          <p:cNvSpPr/>
          <p:nvPr/>
        </p:nvSpPr>
        <p:spPr>
          <a:xfrm>
            <a:off x="4119178" y="4543266"/>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Oval 26"/>
          <p:cNvSpPr/>
          <p:nvPr/>
        </p:nvSpPr>
        <p:spPr>
          <a:xfrm>
            <a:off x="4312059" y="4545647"/>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Oval 27"/>
          <p:cNvSpPr/>
          <p:nvPr/>
        </p:nvSpPr>
        <p:spPr>
          <a:xfrm>
            <a:off x="4209665" y="4543266"/>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Oval 28"/>
          <p:cNvSpPr/>
          <p:nvPr/>
        </p:nvSpPr>
        <p:spPr>
          <a:xfrm>
            <a:off x="4462077" y="4543266"/>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Oval 29"/>
          <p:cNvSpPr/>
          <p:nvPr/>
        </p:nvSpPr>
        <p:spPr>
          <a:xfrm>
            <a:off x="4640671" y="4543266"/>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Oval 30"/>
          <p:cNvSpPr/>
          <p:nvPr/>
        </p:nvSpPr>
        <p:spPr>
          <a:xfrm>
            <a:off x="4357303" y="4852829"/>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Oval 31"/>
          <p:cNvSpPr/>
          <p:nvPr/>
        </p:nvSpPr>
        <p:spPr>
          <a:xfrm>
            <a:off x="3164296" y="4786153"/>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Oval 32"/>
          <p:cNvSpPr/>
          <p:nvPr/>
        </p:nvSpPr>
        <p:spPr>
          <a:xfrm>
            <a:off x="3769133" y="4421822"/>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Oval 33"/>
          <p:cNvSpPr/>
          <p:nvPr/>
        </p:nvSpPr>
        <p:spPr>
          <a:xfrm>
            <a:off x="2805993" y="2276817"/>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Oval 34"/>
          <p:cNvSpPr/>
          <p:nvPr/>
        </p:nvSpPr>
        <p:spPr>
          <a:xfrm>
            <a:off x="2625019" y="2348255"/>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Oval 37"/>
          <p:cNvSpPr/>
          <p:nvPr/>
        </p:nvSpPr>
        <p:spPr>
          <a:xfrm>
            <a:off x="2339268" y="2495892"/>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Oval 39"/>
          <p:cNvSpPr/>
          <p:nvPr/>
        </p:nvSpPr>
        <p:spPr>
          <a:xfrm>
            <a:off x="2098762" y="2648292"/>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Oval 40"/>
          <p:cNvSpPr/>
          <p:nvPr/>
        </p:nvSpPr>
        <p:spPr>
          <a:xfrm>
            <a:off x="1848731" y="2848317"/>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Oval 41"/>
          <p:cNvSpPr/>
          <p:nvPr/>
        </p:nvSpPr>
        <p:spPr>
          <a:xfrm>
            <a:off x="1641562" y="3036436"/>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Oval 42"/>
          <p:cNvSpPr/>
          <p:nvPr/>
        </p:nvSpPr>
        <p:spPr>
          <a:xfrm>
            <a:off x="1424869" y="3288848"/>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Oval 43"/>
          <p:cNvSpPr/>
          <p:nvPr/>
        </p:nvSpPr>
        <p:spPr>
          <a:xfrm>
            <a:off x="1274849" y="3512686"/>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Oval 44"/>
          <p:cNvSpPr/>
          <p:nvPr/>
        </p:nvSpPr>
        <p:spPr>
          <a:xfrm>
            <a:off x="2704654" y="5289061"/>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Oval 45"/>
          <p:cNvSpPr/>
          <p:nvPr/>
        </p:nvSpPr>
        <p:spPr>
          <a:xfrm>
            <a:off x="2299842" y="5572429"/>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Oval 46"/>
          <p:cNvSpPr/>
          <p:nvPr/>
        </p:nvSpPr>
        <p:spPr>
          <a:xfrm>
            <a:off x="2768947" y="5631961"/>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Oval 47"/>
          <p:cNvSpPr/>
          <p:nvPr/>
        </p:nvSpPr>
        <p:spPr>
          <a:xfrm>
            <a:off x="2309366" y="5903423"/>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Oval 48"/>
          <p:cNvSpPr/>
          <p:nvPr/>
        </p:nvSpPr>
        <p:spPr>
          <a:xfrm>
            <a:off x="3159473" y="5234292"/>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Oval 49"/>
          <p:cNvSpPr/>
          <p:nvPr/>
        </p:nvSpPr>
        <p:spPr>
          <a:xfrm>
            <a:off x="3104703" y="5639104"/>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Oval 50"/>
          <p:cNvSpPr/>
          <p:nvPr/>
        </p:nvSpPr>
        <p:spPr>
          <a:xfrm>
            <a:off x="3226147" y="5634343"/>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Oval 51"/>
          <p:cNvSpPr/>
          <p:nvPr/>
        </p:nvSpPr>
        <p:spPr>
          <a:xfrm>
            <a:off x="3328541" y="5636724"/>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Oval 52"/>
          <p:cNvSpPr/>
          <p:nvPr/>
        </p:nvSpPr>
        <p:spPr>
          <a:xfrm>
            <a:off x="3497610" y="5629580"/>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Oval 53"/>
          <p:cNvSpPr/>
          <p:nvPr/>
        </p:nvSpPr>
        <p:spPr>
          <a:xfrm>
            <a:off x="3638104" y="5631961"/>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Oval 54"/>
          <p:cNvSpPr/>
          <p:nvPr/>
        </p:nvSpPr>
        <p:spPr>
          <a:xfrm>
            <a:off x="3769072" y="5629580"/>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6" name="Oval 55"/>
          <p:cNvSpPr/>
          <p:nvPr/>
        </p:nvSpPr>
        <p:spPr>
          <a:xfrm>
            <a:off x="3913448" y="5625673"/>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Oval 56"/>
          <p:cNvSpPr/>
          <p:nvPr/>
        </p:nvSpPr>
        <p:spPr>
          <a:xfrm>
            <a:off x="4050060" y="5634343"/>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Oval 57"/>
          <p:cNvSpPr/>
          <p:nvPr/>
        </p:nvSpPr>
        <p:spPr>
          <a:xfrm>
            <a:off x="3654773" y="6177267"/>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Oval 58"/>
          <p:cNvSpPr/>
          <p:nvPr/>
        </p:nvSpPr>
        <p:spPr>
          <a:xfrm>
            <a:off x="3990529" y="6172505"/>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0" name="Oval 59"/>
          <p:cNvSpPr/>
          <p:nvPr/>
        </p:nvSpPr>
        <p:spPr>
          <a:xfrm>
            <a:off x="4147691" y="5631962"/>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Oval 60"/>
          <p:cNvSpPr/>
          <p:nvPr/>
        </p:nvSpPr>
        <p:spPr>
          <a:xfrm>
            <a:off x="4354860" y="5634342"/>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2" name="Oval 61"/>
          <p:cNvSpPr/>
          <p:nvPr/>
        </p:nvSpPr>
        <p:spPr>
          <a:xfrm>
            <a:off x="4590603" y="5567667"/>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Oval 62"/>
          <p:cNvSpPr/>
          <p:nvPr/>
        </p:nvSpPr>
        <p:spPr>
          <a:xfrm>
            <a:off x="4512023" y="5634343"/>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4" name="Oval 63"/>
          <p:cNvSpPr/>
          <p:nvPr/>
        </p:nvSpPr>
        <p:spPr>
          <a:xfrm>
            <a:off x="4704904" y="5310492"/>
            <a:ext cx="53827" cy="64770"/>
          </a:xfrm>
          <a:prstGeom prst="ellipse">
            <a:avLst/>
          </a:prstGeom>
          <a:solidFill>
            <a:srgbClr val="FFFF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7"/>
          <p:cNvSpPr>
            <a:spLocks noGrp="1"/>
          </p:cNvSpPr>
          <p:nvPr>
            <p:ph type="title"/>
          </p:nvPr>
        </p:nvSpPr>
        <p:spPr/>
        <p:txBody>
          <a:bodyPr/>
          <a:lstStyle/>
          <a:p>
            <a:r>
              <a:rPr lang="sv-SE" dirty="0"/>
              <a:t>1. Nitrogen/Deionized water/Compressed </a:t>
            </a:r>
            <a:r>
              <a:rPr lang="sv-SE" dirty="0" smtClean="0"/>
              <a:t>Air/LAN </a:t>
            </a:r>
            <a:endParaRPr lang="sv-SE" sz="1800" dirty="0"/>
          </a:p>
        </p:txBody>
      </p:sp>
      <p:sp>
        <p:nvSpPr>
          <p:cNvPr id="2" name="TextBox 1"/>
          <p:cNvSpPr txBox="1"/>
          <p:nvPr/>
        </p:nvSpPr>
        <p:spPr>
          <a:xfrm>
            <a:off x="1727200" y="782320"/>
            <a:ext cx="184666" cy="369332"/>
          </a:xfrm>
          <a:prstGeom prst="rect">
            <a:avLst/>
          </a:prstGeom>
          <a:noFill/>
        </p:spPr>
        <p:txBody>
          <a:bodyPr wrap="none" rtlCol="0">
            <a:spAutoFit/>
          </a:bodyPr>
          <a:lstStyle/>
          <a:p>
            <a:endParaRPr lang="en-US" dirty="0"/>
          </a:p>
        </p:txBody>
      </p:sp>
      <p:sp>
        <p:nvSpPr>
          <p:cNvPr id="3" name="Rectangle 2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4" name="Rectangle 2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altLang="sv-SE"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41"/>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36" name="Rectangle 4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altLang="sv-SE"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Rectangle 66"/>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39" name="Rectangle 73"/>
          <p:cNvSpPr>
            <a:spLocks noChangeArrowheads="1"/>
          </p:cNvSpPr>
          <p:nvPr/>
        </p:nvSpPr>
        <p:spPr bwMode="auto">
          <a:xfrm>
            <a:off x="304800" y="762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altLang="sv-SE"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Content Placeholder 2"/>
          <p:cNvSpPr txBox="1">
            <a:spLocks/>
          </p:cNvSpPr>
          <p:nvPr/>
        </p:nvSpPr>
        <p:spPr>
          <a:xfrm>
            <a:off x="6107472" y="1681424"/>
            <a:ext cx="2520280" cy="2124236"/>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dirty="0" smtClean="0">
                <a:solidFill>
                  <a:schemeClr val="accent6">
                    <a:lumMod val="75000"/>
                  </a:schemeClr>
                </a:solidFill>
              </a:rPr>
              <a:t>Nitrogen gas (10bar)</a:t>
            </a:r>
          </a:p>
          <a:p>
            <a:pPr marL="0" indent="0">
              <a:buNone/>
            </a:pPr>
            <a:r>
              <a:rPr lang="sv-SE" dirty="0" smtClean="0">
                <a:solidFill>
                  <a:schemeClr val="accent6">
                    <a:lumMod val="75000"/>
                  </a:schemeClr>
                </a:solidFill>
              </a:rPr>
              <a:t>Deionized water (8 Bar)</a:t>
            </a:r>
          </a:p>
          <a:p>
            <a:pPr marL="0" indent="0">
              <a:buNone/>
            </a:pPr>
            <a:r>
              <a:rPr lang="sv-SE" dirty="0" smtClean="0">
                <a:solidFill>
                  <a:schemeClr val="accent6">
                    <a:lumMod val="75000"/>
                  </a:schemeClr>
                </a:solidFill>
              </a:rPr>
              <a:t>Compressed air (6Bar)</a:t>
            </a:r>
          </a:p>
          <a:p>
            <a:pPr marL="0" indent="0">
              <a:buNone/>
            </a:pPr>
            <a:r>
              <a:rPr lang="sv-SE" dirty="0" smtClean="0">
                <a:solidFill>
                  <a:schemeClr val="accent6">
                    <a:lumMod val="75000"/>
                  </a:schemeClr>
                </a:solidFill>
              </a:rPr>
              <a:t>LAN: 2 outlets/connections</a:t>
            </a:r>
          </a:p>
          <a:p>
            <a:pPr marL="0" indent="0">
              <a:buNone/>
            </a:pPr>
            <a:endParaRPr lang="sv-SE" b="1" dirty="0" smtClean="0">
              <a:solidFill>
                <a:schemeClr val="accent4"/>
              </a:solidFill>
            </a:endParaRPr>
          </a:p>
          <a:p>
            <a:pPr marL="0" indent="0">
              <a:buNone/>
            </a:pPr>
            <a:r>
              <a:rPr lang="sv-SE" b="1" dirty="0" smtClean="0">
                <a:solidFill>
                  <a:schemeClr val="accent4"/>
                </a:solidFill>
              </a:rPr>
              <a:t>Liquid </a:t>
            </a:r>
            <a:r>
              <a:rPr lang="sv-SE" b="1" dirty="0">
                <a:solidFill>
                  <a:schemeClr val="accent4"/>
                </a:solidFill>
              </a:rPr>
              <a:t>nitrogen</a:t>
            </a:r>
          </a:p>
          <a:p>
            <a:r>
              <a:rPr lang="sv-SE" dirty="0">
                <a:solidFill>
                  <a:schemeClr val="accent4"/>
                </a:solidFill>
              </a:rPr>
              <a:t>1 filling point / sector</a:t>
            </a:r>
          </a:p>
          <a:p>
            <a:pPr marL="0" indent="0">
              <a:buNone/>
            </a:pPr>
            <a:endParaRPr lang="sv-SE" dirty="0" smtClean="0">
              <a:solidFill>
                <a:schemeClr val="accent6">
                  <a:lumMod val="75000"/>
                </a:schemeClr>
              </a:solidFill>
            </a:endParaRPr>
          </a:p>
          <a:p>
            <a:pPr marL="0" indent="0">
              <a:buNone/>
            </a:pPr>
            <a:endParaRPr lang="sv-SE" dirty="0" smtClean="0">
              <a:solidFill>
                <a:schemeClr val="accent4"/>
              </a:solidFill>
            </a:endParaRPr>
          </a:p>
          <a:p>
            <a:pPr marL="0" indent="0">
              <a:buNone/>
            </a:pPr>
            <a:endParaRPr lang="sv-SE" dirty="0">
              <a:solidFill>
                <a:schemeClr val="accent4"/>
              </a:solidFill>
            </a:endParaRPr>
          </a:p>
          <a:p>
            <a:pPr marL="0" indent="0">
              <a:buNone/>
            </a:pPr>
            <a:endParaRPr lang="sv-SE" dirty="0" smtClean="0">
              <a:solidFill>
                <a:schemeClr val="accent4"/>
              </a:solidFill>
            </a:endParaRPr>
          </a:p>
          <a:p>
            <a:endParaRPr lang="sv-SE" dirty="0"/>
          </a:p>
        </p:txBody>
      </p:sp>
      <p:sp>
        <p:nvSpPr>
          <p:cNvPr id="12" name="Content Placeholder 2"/>
          <p:cNvSpPr txBox="1">
            <a:spLocks/>
          </p:cNvSpPr>
          <p:nvPr/>
        </p:nvSpPr>
        <p:spPr>
          <a:xfrm>
            <a:off x="5491088" y="5436128"/>
            <a:ext cx="2124236" cy="792088"/>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b="1" dirty="0" smtClean="0"/>
              <a:t>East and South Sector</a:t>
            </a:r>
          </a:p>
          <a:p>
            <a:pPr marL="0" indent="0">
              <a:buNone/>
            </a:pPr>
            <a:r>
              <a:rPr lang="sv-SE" dirty="0" smtClean="0"/>
              <a:t>14</a:t>
            </a:r>
            <a:r>
              <a:rPr lang="sv-SE" dirty="0"/>
              <a:t> </a:t>
            </a:r>
            <a:r>
              <a:rPr lang="sv-SE" dirty="0" smtClean="0"/>
              <a:t>connections from the galery and 7 on the wall.</a:t>
            </a:r>
          </a:p>
          <a:p>
            <a:pPr marL="0" indent="0">
              <a:buFont typeface="Arial" panose="020B0604020202020204" pitchFamily="34" charset="0"/>
              <a:buNone/>
            </a:pPr>
            <a:endParaRPr lang="sv-SE" dirty="0" smtClean="0"/>
          </a:p>
          <a:p>
            <a:pPr marL="0" indent="0">
              <a:buFont typeface="Arial" panose="020B0604020202020204" pitchFamily="34" charset="0"/>
              <a:buNone/>
            </a:pPr>
            <a:endParaRPr lang="sv-SE" dirty="0" smtClean="0"/>
          </a:p>
          <a:p>
            <a:endParaRPr lang="sv-SE" dirty="0"/>
          </a:p>
        </p:txBody>
      </p:sp>
      <p:sp>
        <p:nvSpPr>
          <p:cNvPr id="22" name="Content Placeholder 2"/>
          <p:cNvSpPr txBox="1">
            <a:spLocks/>
          </p:cNvSpPr>
          <p:nvPr/>
        </p:nvSpPr>
        <p:spPr>
          <a:xfrm>
            <a:off x="5537448" y="4059593"/>
            <a:ext cx="2088232" cy="972108"/>
          </a:xfrm>
          <a:prstGeom prst="rect">
            <a:avLst/>
          </a:prstGeom>
        </p:spPr>
        <p:txBody>
          <a:bodyPr vert="horz" lIns="0" tIns="0" rIns="0" bIns="0" rtlCol="0">
            <a:normAutofit fontScale="62500" lnSpcReduction="20000"/>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kern="1200">
                <a:solidFill>
                  <a:srgbClr val="0094CA"/>
                </a:solidFill>
                <a:latin typeface="+mn-lt"/>
                <a:ea typeface="+mn-ea"/>
                <a:cs typeface="+mn-cs"/>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kern="1200" baseline="0">
                <a:solidFill>
                  <a:srgbClr val="0094CA"/>
                </a:solidFill>
                <a:latin typeface="+mn-lt"/>
                <a:ea typeface="+mn-ea"/>
                <a:cs typeface="+mn-cs"/>
              </a:defRPr>
            </a:lvl2pPr>
            <a:lvl3pPr marL="9144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buFont typeface="Arial"/>
              <a:buNone/>
            </a:pPr>
            <a:r>
              <a:rPr lang="sv-SE" b="1" dirty="0" smtClean="0">
                <a:solidFill>
                  <a:schemeClr val="tx1"/>
                </a:solidFill>
              </a:rPr>
              <a:t>North Sector</a:t>
            </a:r>
          </a:p>
          <a:p>
            <a:pPr marL="0" indent="0">
              <a:buFont typeface="Arial"/>
              <a:buNone/>
            </a:pPr>
            <a:r>
              <a:rPr lang="sv-SE" dirty="0" smtClean="0">
                <a:solidFill>
                  <a:schemeClr val="tx1"/>
                </a:solidFill>
              </a:rPr>
              <a:t>9 connections from the galery and 2 on the wall.</a:t>
            </a:r>
          </a:p>
          <a:p>
            <a:pPr marL="0" indent="0">
              <a:buFont typeface="Arial"/>
              <a:buNone/>
            </a:pPr>
            <a:endParaRPr lang="sv-SE" dirty="0" smtClean="0"/>
          </a:p>
          <a:p>
            <a:pPr marL="0" indent="0">
              <a:buFont typeface="Arial"/>
              <a:buNone/>
            </a:pPr>
            <a:endParaRPr lang="sv-SE" dirty="0" smtClean="0"/>
          </a:p>
          <a:p>
            <a:endParaRPr lang="sv-SE" dirty="0"/>
          </a:p>
        </p:txBody>
      </p:sp>
      <p:sp>
        <p:nvSpPr>
          <p:cNvPr id="23" name="Content Placeholder 2"/>
          <p:cNvSpPr txBox="1">
            <a:spLocks/>
          </p:cNvSpPr>
          <p:nvPr/>
        </p:nvSpPr>
        <p:spPr>
          <a:xfrm>
            <a:off x="3311860" y="1655708"/>
            <a:ext cx="2448272" cy="1620180"/>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b="1" dirty="0" smtClean="0"/>
              <a:t>West sector</a:t>
            </a:r>
          </a:p>
          <a:p>
            <a:pPr marL="0" indent="0">
              <a:buNone/>
            </a:pPr>
            <a:r>
              <a:rPr lang="sv-SE" dirty="0" smtClean="0"/>
              <a:t>8 connections in E01 on the pillars+ </a:t>
            </a:r>
          </a:p>
          <a:p>
            <a:pPr marL="0" indent="0">
              <a:buNone/>
            </a:pPr>
            <a:r>
              <a:rPr lang="sv-SE" dirty="0" smtClean="0"/>
              <a:t>1 at the bunker wall in D03. </a:t>
            </a:r>
          </a:p>
          <a:p>
            <a:pPr marL="0" indent="0">
              <a:buNone/>
            </a:pPr>
            <a:r>
              <a:rPr lang="sv-SE" dirty="0" smtClean="0"/>
              <a:t>No separate connection for W9-10.</a:t>
            </a:r>
          </a:p>
          <a:p>
            <a:pPr marL="0" indent="0">
              <a:buFont typeface="Arial" panose="020B0604020202020204" pitchFamily="34" charset="0"/>
              <a:buNone/>
            </a:pPr>
            <a:endParaRPr lang="sv-SE" dirty="0" smtClean="0"/>
          </a:p>
          <a:p>
            <a:endParaRPr lang="sv-SE" dirty="0"/>
          </a:p>
        </p:txBody>
      </p:sp>
      <p:pic>
        <p:nvPicPr>
          <p:cNvPr id="8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6154" y="1441450"/>
            <a:ext cx="888703" cy="86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00492" y="6444458"/>
            <a:ext cx="4572000" cy="276999"/>
          </a:xfrm>
          <a:prstGeom prst="rect">
            <a:avLst/>
          </a:prstGeom>
          <a:solidFill>
            <a:schemeClr val="bg1"/>
          </a:solidFill>
        </p:spPr>
        <p:txBody>
          <a:bodyPr>
            <a:spAutoFit/>
          </a:bodyPr>
          <a:lstStyle/>
          <a:p>
            <a:r>
              <a:rPr lang="en-US" sz="1200" b="1" dirty="0"/>
              <a:t>Process flow chart: </a:t>
            </a:r>
            <a:r>
              <a:rPr lang="en-GB" sz="1200" b="1" dirty="0"/>
              <a:t>ESS-0046901, Layout</a:t>
            </a:r>
            <a:r>
              <a:rPr lang="en-GB" sz="1200" b="1" dirty="0" smtClean="0"/>
              <a:t>: ESS-0046984</a:t>
            </a:r>
            <a:endParaRPr lang="sv-SE" sz="1200" b="1" dirty="0"/>
          </a:p>
        </p:txBody>
      </p:sp>
      <p:sp>
        <p:nvSpPr>
          <p:cNvPr id="66" name="Oval 65"/>
          <p:cNvSpPr/>
          <p:nvPr/>
        </p:nvSpPr>
        <p:spPr>
          <a:xfrm>
            <a:off x="739862" y="3372192"/>
            <a:ext cx="115271" cy="99142"/>
          </a:xfrm>
          <a:prstGeom prst="ellipse">
            <a:avLst/>
          </a:prstGeom>
          <a:solidFill>
            <a:schemeClr val="accent4"/>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7" name="Oval 66"/>
          <p:cNvSpPr/>
          <p:nvPr/>
        </p:nvSpPr>
        <p:spPr>
          <a:xfrm>
            <a:off x="2390862" y="6250858"/>
            <a:ext cx="115271" cy="99142"/>
          </a:xfrm>
          <a:prstGeom prst="ellipse">
            <a:avLst/>
          </a:prstGeom>
          <a:solidFill>
            <a:schemeClr val="accent4"/>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8" name="Oval 67"/>
          <p:cNvSpPr/>
          <p:nvPr/>
        </p:nvSpPr>
        <p:spPr>
          <a:xfrm>
            <a:off x="4803862" y="6047658"/>
            <a:ext cx="115271" cy="99142"/>
          </a:xfrm>
          <a:prstGeom prst="ellipse">
            <a:avLst/>
          </a:prstGeom>
          <a:solidFill>
            <a:schemeClr val="accent4"/>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9" name="Oval 68"/>
          <p:cNvSpPr/>
          <p:nvPr/>
        </p:nvSpPr>
        <p:spPr>
          <a:xfrm>
            <a:off x="4930862" y="4176525"/>
            <a:ext cx="115271" cy="99142"/>
          </a:xfrm>
          <a:prstGeom prst="ellipse">
            <a:avLst/>
          </a:prstGeom>
          <a:solidFill>
            <a:schemeClr val="accent4"/>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5" name="Rectangle 64"/>
          <p:cNvSpPr/>
          <p:nvPr/>
        </p:nvSpPr>
        <p:spPr>
          <a:xfrm>
            <a:off x="7564904" y="6539821"/>
            <a:ext cx="1328083" cy="276999"/>
          </a:xfrm>
          <a:prstGeom prst="rect">
            <a:avLst/>
          </a:prstGeom>
        </p:spPr>
        <p:txBody>
          <a:bodyPr wrap="none">
            <a:spAutoFit/>
          </a:bodyPr>
          <a:lstStyle/>
          <a:p>
            <a:r>
              <a:rPr lang="en-US" sz="1200" dirty="0" smtClean="0">
                <a:solidFill>
                  <a:srgbClr val="000000"/>
                </a:solidFill>
              </a:rPr>
              <a:t>Courtesy: </a:t>
            </a:r>
            <a:r>
              <a:rPr lang="en-US" sz="1200" dirty="0" err="1" smtClean="0">
                <a:solidFill>
                  <a:srgbClr val="000000"/>
                </a:solidFill>
              </a:rPr>
              <a:t>G.László</a:t>
            </a:r>
            <a:endParaRPr lang="en-US" sz="1200" dirty="0">
              <a:solidFill>
                <a:srgbClr val="000000"/>
              </a:solidFill>
            </a:endParaRPr>
          </a:p>
        </p:txBody>
      </p:sp>
    </p:spTree>
    <p:extLst>
      <p:ext uri="{BB962C8B-B14F-4D97-AF65-F5344CB8AC3E}">
        <p14:creationId xmlns:p14="http://schemas.microsoft.com/office/powerpoint/2010/main" val="158884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961" y="1684998"/>
            <a:ext cx="4758439" cy="495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sv-SE" dirty="0"/>
              <a:t>2. Cooling water</a:t>
            </a:r>
          </a:p>
        </p:txBody>
      </p:sp>
      <p:sp>
        <p:nvSpPr>
          <p:cNvPr id="5" name="Content Placeholder 4"/>
          <p:cNvSpPr>
            <a:spLocks noGrp="1"/>
          </p:cNvSpPr>
          <p:nvPr>
            <p:ph idx="1"/>
          </p:nvPr>
        </p:nvSpPr>
        <p:spPr/>
        <p:txBody>
          <a:bodyPr/>
          <a:lstStyle/>
          <a:p>
            <a:endParaRPr lang="en-US" dirty="0"/>
          </a:p>
        </p:txBody>
      </p:sp>
      <p:sp>
        <p:nvSpPr>
          <p:cNvPr id="4" name="Content Placeholder 2"/>
          <p:cNvSpPr txBox="1">
            <a:spLocks/>
          </p:cNvSpPr>
          <p:nvPr/>
        </p:nvSpPr>
        <p:spPr>
          <a:xfrm>
            <a:off x="5334677" y="5512763"/>
            <a:ext cx="2376264" cy="756084"/>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b="1" dirty="0" smtClean="0"/>
              <a:t>East and South Sector (D01)</a:t>
            </a:r>
          </a:p>
          <a:p>
            <a:pPr marL="0" indent="0">
              <a:buNone/>
            </a:pPr>
            <a:r>
              <a:rPr lang="sv-SE" dirty="0" smtClean="0"/>
              <a:t>17 connections from the galery.</a:t>
            </a:r>
          </a:p>
          <a:p>
            <a:pPr marL="0" indent="0">
              <a:buFont typeface="Arial" panose="020B0604020202020204" pitchFamily="34" charset="0"/>
              <a:buNone/>
            </a:pPr>
            <a:endParaRPr lang="sv-SE" dirty="0" smtClean="0"/>
          </a:p>
          <a:p>
            <a:endParaRPr lang="sv-SE" dirty="0"/>
          </a:p>
        </p:txBody>
      </p:sp>
      <p:sp>
        <p:nvSpPr>
          <p:cNvPr id="7" name="Content Placeholder 2"/>
          <p:cNvSpPr txBox="1">
            <a:spLocks/>
          </p:cNvSpPr>
          <p:nvPr/>
        </p:nvSpPr>
        <p:spPr>
          <a:xfrm>
            <a:off x="5462477" y="4273932"/>
            <a:ext cx="1763824" cy="735496"/>
          </a:xfrm>
          <a:prstGeom prst="rect">
            <a:avLst/>
          </a:prstGeom>
        </p:spPr>
        <p:txBody>
          <a:bodyPr vert="horz" lIns="0" tIns="0" rIns="0" bIns="0" rtlCol="0">
            <a:normAutofit fontScale="62500" lnSpcReduction="20000"/>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kern="1200">
                <a:solidFill>
                  <a:srgbClr val="0094CA"/>
                </a:solidFill>
                <a:latin typeface="+mn-lt"/>
                <a:ea typeface="+mn-ea"/>
                <a:cs typeface="+mn-cs"/>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kern="1200" baseline="0">
                <a:solidFill>
                  <a:srgbClr val="0094CA"/>
                </a:solidFill>
                <a:latin typeface="+mn-lt"/>
                <a:ea typeface="+mn-ea"/>
                <a:cs typeface="+mn-cs"/>
              </a:defRPr>
            </a:lvl2pPr>
            <a:lvl3pPr marL="9144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buFont typeface="Arial"/>
              <a:buNone/>
            </a:pPr>
            <a:r>
              <a:rPr lang="sv-SE" b="1" dirty="0" smtClean="0">
                <a:solidFill>
                  <a:srgbClr val="000000"/>
                </a:solidFill>
              </a:rPr>
              <a:t>North Sector</a:t>
            </a:r>
          </a:p>
          <a:p>
            <a:pPr marL="0" indent="0">
              <a:spcBef>
                <a:spcPts val="0"/>
              </a:spcBef>
              <a:buFont typeface="Arial"/>
              <a:buNone/>
            </a:pPr>
            <a:r>
              <a:rPr lang="sv-SE" dirty="0" smtClean="0">
                <a:solidFill>
                  <a:srgbClr val="000000"/>
                </a:solidFill>
              </a:rPr>
              <a:t>9 connections from the D03 galery.</a:t>
            </a:r>
          </a:p>
          <a:p>
            <a:pPr marL="0" indent="0">
              <a:buFont typeface="Arial"/>
              <a:buNone/>
            </a:pPr>
            <a:endParaRPr lang="sv-SE" dirty="0" smtClean="0"/>
          </a:p>
          <a:p>
            <a:pPr marL="0" indent="0">
              <a:buFont typeface="Arial"/>
              <a:buNone/>
            </a:pPr>
            <a:endParaRPr lang="sv-SE" dirty="0" smtClean="0"/>
          </a:p>
          <a:p>
            <a:endParaRPr lang="sv-SE" dirty="0"/>
          </a:p>
        </p:txBody>
      </p:sp>
      <p:sp>
        <p:nvSpPr>
          <p:cNvPr id="8" name="Content Placeholder 2"/>
          <p:cNvSpPr txBox="1">
            <a:spLocks/>
          </p:cNvSpPr>
          <p:nvPr/>
        </p:nvSpPr>
        <p:spPr>
          <a:xfrm>
            <a:off x="3282449" y="1660335"/>
            <a:ext cx="2160240" cy="100811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sz="2100" b="1" dirty="0" smtClean="0"/>
              <a:t>West sector</a:t>
            </a:r>
          </a:p>
          <a:p>
            <a:pPr marL="0" indent="0">
              <a:buNone/>
            </a:pPr>
            <a:r>
              <a:rPr lang="sv-SE" sz="2100" dirty="0" smtClean="0"/>
              <a:t>8 connections in E01 + </a:t>
            </a:r>
          </a:p>
          <a:p>
            <a:pPr marL="0" indent="0">
              <a:buNone/>
            </a:pPr>
            <a:r>
              <a:rPr lang="sv-SE" sz="2100" dirty="0" smtClean="0"/>
              <a:t>3 in E02 + </a:t>
            </a:r>
          </a:p>
          <a:p>
            <a:pPr marL="0" indent="0">
              <a:buNone/>
            </a:pPr>
            <a:r>
              <a:rPr lang="sv-SE" sz="2100" dirty="0" smtClean="0"/>
              <a:t>1 in D03 from the galery</a:t>
            </a:r>
          </a:p>
          <a:p>
            <a:pPr marL="0" indent="0">
              <a:buFont typeface="Arial" panose="020B0604020202020204" pitchFamily="34" charset="0"/>
              <a:buNone/>
            </a:pPr>
            <a:endParaRPr lang="sv-SE" dirty="0" smtClean="0"/>
          </a:p>
          <a:p>
            <a:endParaRPr lang="sv-SE" dirty="0"/>
          </a:p>
        </p:txBody>
      </p:sp>
      <p:sp>
        <p:nvSpPr>
          <p:cNvPr id="47" name="Content Placeholder 2"/>
          <p:cNvSpPr txBox="1">
            <a:spLocks/>
          </p:cNvSpPr>
          <p:nvPr/>
        </p:nvSpPr>
        <p:spPr>
          <a:xfrm>
            <a:off x="5931886" y="1709469"/>
            <a:ext cx="2659663" cy="1122631"/>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b="1" dirty="0" smtClean="0">
                <a:solidFill>
                  <a:schemeClr val="accent6">
                    <a:lumMod val="75000"/>
                  </a:schemeClr>
                </a:solidFill>
              </a:rPr>
              <a:t>Properties</a:t>
            </a:r>
          </a:p>
          <a:p>
            <a:r>
              <a:rPr lang="sv-SE" dirty="0" smtClean="0">
                <a:solidFill>
                  <a:schemeClr val="accent6">
                    <a:lumMod val="75000"/>
                  </a:schemeClr>
                </a:solidFill>
              </a:rPr>
              <a:t>7Bar, 8°C</a:t>
            </a:r>
          </a:p>
          <a:p>
            <a:r>
              <a:rPr lang="en-US" dirty="0">
                <a:solidFill>
                  <a:schemeClr val="accent6">
                    <a:lumMod val="75000"/>
                  </a:schemeClr>
                </a:solidFill>
              </a:rPr>
              <a:t>Cooling capacity / average instrument: 27kW </a:t>
            </a:r>
            <a:endParaRPr lang="sv-SE" dirty="0" smtClean="0">
              <a:solidFill>
                <a:schemeClr val="accent6">
                  <a:lumMod val="75000"/>
                </a:schemeClr>
              </a:solidFill>
            </a:endParaRPr>
          </a:p>
          <a:p>
            <a:pPr marL="0" indent="0">
              <a:buNone/>
            </a:pPr>
            <a:endParaRPr lang="sv-SE" b="1" dirty="0" smtClean="0">
              <a:solidFill>
                <a:schemeClr val="accent4"/>
              </a:solidFill>
            </a:endParaRPr>
          </a:p>
          <a:p>
            <a:pPr marL="0" indent="0">
              <a:buNone/>
            </a:pPr>
            <a:endParaRPr lang="sv-SE" dirty="0" smtClean="0">
              <a:solidFill>
                <a:schemeClr val="accent4"/>
              </a:solidFill>
            </a:endParaRPr>
          </a:p>
          <a:p>
            <a:pPr marL="0" indent="0">
              <a:buNone/>
            </a:pPr>
            <a:endParaRPr lang="sv-SE" dirty="0" smtClean="0">
              <a:solidFill>
                <a:schemeClr val="accent4"/>
              </a:solidFill>
            </a:endParaRPr>
          </a:p>
          <a:p>
            <a:endParaRPr lang="sv-SE" dirty="0"/>
          </a:p>
        </p:txBody>
      </p:sp>
      <p:sp>
        <p:nvSpPr>
          <p:cNvPr id="9" name="Oval 8"/>
          <p:cNvSpPr/>
          <p:nvPr/>
        </p:nvSpPr>
        <p:spPr>
          <a:xfrm>
            <a:off x="2627184" y="1918564"/>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10" name="Oval 9"/>
          <p:cNvSpPr/>
          <p:nvPr/>
        </p:nvSpPr>
        <p:spPr>
          <a:xfrm>
            <a:off x="2223959" y="2093189"/>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11" name="Oval 10"/>
          <p:cNvSpPr/>
          <p:nvPr/>
        </p:nvSpPr>
        <p:spPr>
          <a:xfrm>
            <a:off x="1350834" y="2747239"/>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12" name="Oval 11"/>
          <p:cNvSpPr/>
          <p:nvPr/>
        </p:nvSpPr>
        <p:spPr>
          <a:xfrm>
            <a:off x="2782759" y="2290039"/>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13" name="Oval 12"/>
          <p:cNvSpPr/>
          <p:nvPr/>
        </p:nvSpPr>
        <p:spPr>
          <a:xfrm>
            <a:off x="2589084" y="2369414"/>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14" name="Oval 13"/>
          <p:cNvSpPr/>
          <p:nvPr/>
        </p:nvSpPr>
        <p:spPr>
          <a:xfrm>
            <a:off x="2065209" y="2658339"/>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15" name="Oval 14"/>
          <p:cNvSpPr/>
          <p:nvPr/>
        </p:nvSpPr>
        <p:spPr>
          <a:xfrm>
            <a:off x="2300159" y="2509114"/>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16" name="Oval 15"/>
          <p:cNvSpPr/>
          <p:nvPr/>
        </p:nvSpPr>
        <p:spPr>
          <a:xfrm>
            <a:off x="1608009" y="3048864"/>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17" name="Oval 16"/>
          <p:cNvSpPr/>
          <p:nvPr/>
        </p:nvSpPr>
        <p:spPr>
          <a:xfrm>
            <a:off x="1814384" y="2861539"/>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18" name="Oval 17"/>
          <p:cNvSpPr/>
          <p:nvPr/>
        </p:nvSpPr>
        <p:spPr>
          <a:xfrm>
            <a:off x="1242884" y="3528289"/>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19" name="Oval 18"/>
          <p:cNvSpPr/>
          <p:nvPr/>
        </p:nvSpPr>
        <p:spPr>
          <a:xfrm>
            <a:off x="1392109" y="3306039"/>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0" name="Oval 19"/>
          <p:cNvSpPr/>
          <p:nvPr/>
        </p:nvSpPr>
        <p:spPr>
          <a:xfrm>
            <a:off x="3738434" y="4436339"/>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1" name="Oval 20"/>
          <p:cNvSpPr/>
          <p:nvPr/>
        </p:nvSpPr>
        <p:spPr>
          <a:xfrm>
            <a:off x="3821778" y="4555402"/>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2" name="Oval 21"/>
          <p:cNvSpPr/>
          <p:nvPr/>
        </p:nvSpPr>
        <p:spPr>
          <a:xfrm>
            <a:off x="3943222" y="4562545"/>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3" name="Oval 22"/>
          <p:cNvSpPr/>
          <p:nvPr/>
        </p:nvSpPr>
        <p:spPr>
          <a:xfrm>
            <a:off x="4014659" y="4564927"/>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4" name="Oval 23"/>
          <p:cNvSpPr/>
          <p:nvPr/>
        </p:nvSpPr>
        <p:spPr>
          <a:xfrm>
            <a:off x="4086097" y="4562545"/>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5" name="Oval 24"/>
          <p:cNvSpPr/>
          <p:nvPr/>
        </p:nvSpPr>
        <p:spPr>
          <a:xfrm>
            <a:off x="4186109" y="4557783"/>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6" name="Oval 25"/>
          <p:cNvSpPr/>
          <p:nvPr/>
        </p:nvSpPr>
        <p:spPr>
          <a:xfrm>
            <a:off x="4278978" y="4560164"/>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7" name="Oval 26"/>
          <p:cNvSpPr/>
          <p:nvPr/>
        </p:nvSpPr>
        <p:spPr>
          <a:xfrm>
            <a:off x="4426615" y="4562546"/>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8" name="Oval 27"/>
          <p:cNvSpPr/>
          <p:nvPr/>
        </p:nvSpPr>
        <p:spPr>
          <a:xfrm>
            <a:off x="4607590" y="4557783"/>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29" name="Oval 28"/>
          <p:cNvSpPr/>
          <p:nvPr/>
        </p:nvSpPr>
        <p:spPr>
          <a:xfrm>
            <a:off x="2693065" y="4724470"/>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30" name="Oval 29"/>
          <p:cNvSpPr/>
          <p:nvPr/>
        </p:nvSpPr>
        <p:spPr>
          <a:xfrm>
            <a:off x="2847846" y="5253108"/>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31" name="Oval 30"/>
          <p:cNvSpPr/>
          <p:nvPr/>
        </p:nvSpPr>
        <p:spPr>
          <a:xfrm>
            <a:off x="2864515" y="5562671"/>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32" name="Oval 31"/>
          <p:cNvSpPr/>
          <p:nvPr/>
        </p:nvSpPr>
        <p:spPr>
          <a:xfrm>
            <a:off x="3066922" y="5648395"/>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33" name="Oval 32"/>
          <p:cNvSpPr/>
          <p:nvPr/>
        </p:nvSpPr>
        <p:spPr>
          <a:xfrm>
            <a:off x="2445415" y="5653158"/>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34" name="Oval 33"/>
          <p:cNvSpPr/>
          <p:nvPr/>
        </p:nvSpPr>
        <p:spPr>
          <a:xfrm>
            <a:off x="4555203" y="5584101"/>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35" name="Oval 34"/>
          <p:cNvSpPr/>
          <p:nvPr/>
        </p:nvSpPr>
        <p:spPr>
          <a:xfrm>
            <a:off x="4481384" y="5643633"/>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36" name="Oval 35"/>
          <p:cNvSpPr/>
          <p:nvPr/>
        </p:nvSpPr>
        <p:spPr>
          <a:xfrm>
            <a:off x="4009897" y="5643633"/>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37" name="Oval 36"/>
          <p:cNvSpPr/>
          <p:nvPr/>
        </p:nvSpPr>
        <p:spPr>
          <a:xfrm>
            <a:off x="4112290" y="5641252"/>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38" name="Oval 37"/>
          <p:cNvSpPr/>
          <p:nvPr/>
        </p:nvSpPr>
        <p:spPr>
          <a:xfrm>
            <a:off x="4326603" y="5636489"/>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39" name="Oval 38"/>
          <p:cNvSpPr/>
          <p:nvPr/>
        </p:nvSpPr>
        <p:spPr>
          <a:xfrm>
            <a:off x="3605084" y="5643633"/>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40" name="Oval 39"/>
          <p:cNvSpPr/>
          <p:nvPr/>
        </p:nvSpPr>
        <p:spPr>
          <a:xfrm>
            <a:off x="3740815" y="5643632"/>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41" name="Oval 40"/>
          <p:cNvSpPr/>
          <p:nvPr/>
        </p:nvSpPr>
        <p:spPr>
          <a:xfrm>
            <a:off x="3878927" y="5643633"/>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42" name="Oval 41"/>
          <p:cNvSpPr/>
          <p:nvPr/>
        </p:nvSpPr>
        <p:spPr>
          <a:xfrm>
            <a:off x="3190746" y="5646014"/>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43" name="Oval 42"/>
          <p:cNvSpPr/>
          <p:nvPr/>
        </p:nvSpPr>
        <p:spPr>
          <a:xfrm>
            <a:off x="3297903" y="5643632"/>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44" name="Oval 43"/>
          <p:cNvSpPr/>
          <p:nvPr/>
        </p:nvSpPr>
        <p:spPr>
          <a:xfrm>
            <a:off x="3459828" y="5646014"/>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45" name="Oval 44"/>
          <p:cNvSpPr/>
          <p:nvPr/>
        </p:nvSpPr>
        <p:spPr>
          <a:xfrm>
            <a:off x="2733547" y="5641252"/>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sp>
        <p:nvSpPr>
          <p:cNvPr id="46" name="Oval 45"/>
          <p:cNvSpPr/>
          <p:nvPr/>
        </p:nvSpPr>
        <p:spPr>
          <a:xfrm>
            <a:off x="2271584" y="5912714"/>
            <a:ext cx="45719" cy="45719"/>
          </a:xfrm>
          <a:prstGeom prst="ellipse">
            <a:avLst/>
          </a:prstGeom>
          <a:solidFill>
            <a:srgbClr val="FFC000"/>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v-SE"/>
          </a:p>
        </p:txBody>
      </p:sp>
      <p:pic>
        <p:nvPicPr>
          <p:cNvPr id="4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6154" y="1441450"/>
            <a:ext cx="888703" cy="86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3505547" y="4807495"/>
            <a:ext cx="466118" cy="345529"/>
            <a:chOff x="3702397" y="4807495"/>
            <a:chExt cx="466118" cy="345529"/>
          </a:xfrm>
        </p:grpSpPr>
        <p:sp>
          <p:nvSpPr>
            <p:cNvPr id="2" name="Arc 1"/>
            <p:cNvSpPr/>
            <p:nvPr/>
          </p:nvSpPr>
          <p:spPr>
            <a:xfrm>
              <a:off x="3702397" y="4843213"/>
              <a:ext cx="437675" cy="309811"/>
            </a:xfrm>
            <a:prstGeom prst="arc">
              <a:avLst>
                <a:gd name="adj1" fmla="val 16200000"/>
                <a:gd name="adj2" fmla="val 20920642"/>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sv-SE"/>
            </a:p>
          </p:txBody>
        </p:sp>
        <p:sp>
          <p:nvSpPr>
            <p:cNvPr id="52" name="Arc 51"/>
            <p:cNvSpPr/>
            <p:nvPr/>
          </p:nvSpPr>
          <p:spPr>
            <a:xfrm flipH="1">
              <a:off x="3713460" y="4807495"/>
              <a:ext cx="455055" cy="309811"/>
            </a:xfrm>
            <a:prstGeom prst="arc">
              <a:avLst>
                <a:gd name="adj1" fmla="val 16878050"/>
                <a:gd name="adj2" fmla="val 20920642"/>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sv-SE"/>
            </a:p>
          </p:txBody>
        </p:sp>
      </p:grpSp>
      <p:grpSp>
        <p:nvGrpSpPr>
          <p:cNvPr id="57" name="Group 56"/>
          <p:cNvGrpSpPr/>
          <p:nvPr/>
        </p:nvGrpSpPr>
        <p:grpSpPr>
          <a:xfrm flipV="1">
            <a:off x="3509256" y="4922044"/>
            <a:ext cx="466118" cy="357460"/>
            <a:chOff x="3702397" y="4807495"/>
            <a:chExt cx="466118" cy="345529"/>
          </a:xfrm>
        </p:grpSpPr>
        <p:sp>
          <p:nvSpPr>
            <p:cNvPr id="58" name="Arc 57"/>
            <p:cNvSpPr/>
            <p:nvPr/>
          </p:nvSpPr>
          <p:spPr>
            <a:xfrm>
              <a:off x="3702397" y="4843213"/>
              <a:ext cx="437675" cy="309811"/>
            </a:xfrm>
            <a:prstGeom prst="arc">
              <a:avLst>
                <a:gd name="adj1" fmla="val 16200000"/>
                <a:gd name="adj2" fmla="val 20920642"/>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sv-SE"/>
            </a:p>
          </p:txBody>
        </p:sp>
        <p:sp>
          <p:nvSpPr>
            <p:cNvPr id="59" name="Arc 58"/>
            <p:cNvSpPr/>
            <p:nvPr/>
          </p:nvSpPr>
          <p:spPr>
            <a:xfrm flipH="1">
              <a:off x="3713460" y="4807495"/>
              <a:ext cx="455055" cy="309811"/>
            </a:xfrm>
            <a:prstGeom prst="arc">
              <a:avLst>
                <a:gd name="adj1" fmla="val 16878050"/>
                <a:gd name="adj2" fmla="val 20920642"/>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sv-SE"/>
            </a:p>
          </p:txBody>
        </p:sp>
      </p:grpSp>
      <p:sp>
        <p:nvSpPr>
          <p:cNvPr id="51" name="Rectangle 50"/>
          <p:cNvSpPr/>
          <p:nvPr/>
        </p:nvSpPr>
        <p:spPr>
          <a:xfrm>
            <a:off x="4857750" y="2794685"/>
            <a:ext cx="3998383" cy="1246495"/>
          </a:xfrm>
          <a:prstGeom prst="rect">
            <a:avLst/>
          </a:prstGeom>
        </p:spPr>
        <p:txBody>
          <a:bodyPr wrap="square">
            <a:spAutoFit/>
          </a:bodyPr>
          <a:lstStyle/>
          <a:p>
            <a:r>
              <a:rPr lang="sv-SE" sz="1500" b="1" dirty="0" smtClean="0">
                <a:solidFill>
                  <a:schemeClr val="accent2">
                    <a:lumMod val="75000"/>
                  </a:schemeClr>
                </a:solidFill>
              </a:rPr>
              <a:t>Bunker</a:t>
            </a:r>
          </a:p>
          <a:p>
            <a:r>
              <a:rPr lang="sv-SE" sz="1500" dirty="0" smtClean="0">
                <a:solidFill>
                  <a:schemeClr val="accent2">
                    <a:lumMod val="75000"/>
                  </a:schemeClr>
                </a:solidFill>
              </a:rPr>
              <a:t>Separate </a:t>
            </a:r>
            <a:r>
              <a:rPr lang="sv-SE" sz="1500" dirty="0">
                <a:solidFill>
                  <a:schemeClr val="accent2">
                    <a:lumMod val="75000"/>
                  </a:schemeClr>
                </a:solidFill>
              </a:rPr>
              <a:t>cooling loops </a:t>
            </a:r>
            <a:r>
              <a:rPr lang="sv-SE" sz="1500" dirty="0" smtClean="0">
                <a:solidFill>
                  <a:schemeClr val="accent2">
                    <a:lumMod val="75000"/>
                  </a:schemeClr>
                </a:solidFill>
              </a:rPr>
              <a:t>for </a:t>
            </a:r>
            <a:r>
              <a:rPr lang="sv-SE" sz="1500" dirty="0">
                <a:solidFill>
                  <a:schemeClr val="accent2">
                    <a:lumMod val="75000"/>
                  </a:schemeClr>
                </a:solidFill>
              </a:rPr>
              <a:t>each </a:t>
            </a:r>
            <a:r>
              <a:rPr lang="sv-SE" sz="1500" dirty="0" smtClean="0">
                <a:solidFill>
                  <a:schemeClr val="accent2">
                    <a:lumMod val="75000"/>
                  </a:schemeClr>
                </a:solidFill>
              </a:rPr>
              <a:t>sector provided by ESS. Connections are by the beamlines.</a:t>
            </a:r>
          </a:p>
          <a:p>
            <a:r>
              <a:rPr lang="sv-SE" sz="1500" dirty="0" smtClean="0">
                <a:solidFill>
                  <a:schemeClr val="accent2">
                    <a:lumMod val="75000"/>
                  </a:schemeClr>
                </a:solidFill>
              </a:rPr>
              <a:t>(1 skid/sector, dedicated pipes for each instrument)</a:t>
            </a:r>
            <a:endParaRPr lang="sv-SE" sz="1500" dirty="0">
              <a:solidFill>
                <a:schemeClr val="accent2">
                  <a:lumMod val="75000"/>
                </a:schemeClr>
              </a:solidFill>
            </a:endParaRPr>
          </a:p>
        </p:txBody>
      </p:sp>
      <p:sp>
        <p:nvSpPr>
          <p:cNvPr id="81" name="Rectangle 80"/>
          <p:cNvSpPr/>
          <p:nvPr/>
        </p:nvSpPr>
        <p:spPr>
          <a:xfrm>
            <a:off x="400492" y="6444458"/>
            <a:ext cx="4572000" cy="276999"/>
          </a:xfrm>
          <a:prstGeom prst="rect">
            <a:avLst/>
          </a:prstGeom>
          <a:solidFill>
            <a:schemeClr val="bg1"/>
          </a:solidFill>
        </p:spPr>
        <p:txBody>
          <a:bodyPr>
            <a:spAutoFit/>
          </a:bodyPr>
          <a:lstStyle/>
          <a:p>
            <a:r>
              <a:rPr lang="en-US" sz="1200" b="1" dirty="0"/>
              <a:t>Process flow chart: </a:t>
            </a:r>
            <a:r>
              <a:rPr lang="en-GB" sz="1200" b="1" dirty="0"/>
              <a:t>ESS-0046901, Layout</a:t>
            </a:r>
            <a:r>
              <a:rPr lang="en-GB" sz="1200" b="1" dirty="0" smtClean="0"/>
              <a:t>: ESS-0046984</a:t>
            </a:r>
            <a:endParaRPr lang="sv-SE" sz="1200" b="1" dirty="0"/>
          </a:p>
        </p:txBody>
      </p:sp>
      <p:sp>
        <p:nvSpPr>
          <p:cNvPr id="60" name="Rectangle 59"/>
          <p:cNvSpPr/>
          <p:nvPr/>
        </p:nvSpPr>
        <p:spPr>
          <a:xfrm>
            <a:off x="7564904" y="6533308"/>
            <a:ext cx="1328083" cy="276999"/>
          </a:xfrm>
          <a:prstGeom prst="rect">
            <a:avLst/>
          </a:prstGeom>
        </p:spPr>
        <p:txBody>
          <a:bodyPr wrap="none">
            <a:spAutoFit/>
          </a:bodyPr>
          <a:lstStyle/>
          <a:p>
            <a:r>
              <a:rPr lang="en-US" sz="1200" dirty="0" smtClean="0">
                <a:solidFill>
                  <a:srgbClr val="000000"/>
                </a:solidFill>
              </a:rPr>
              <a:t>Courtesy: </a:t>
            </a:r>
            <a:r>
              <a:rPr lang="en-US" sz="1200" dirty="0" err="1" smtClean="0">
                <a:solidFill>
                  <a:srgbClr val="000000"/>
                </a:solidFill>
              </a:rPr>
              <a:t>G.László</a:t>
            </a:r>
            <a:endParaRPr lang="en-US" sz="1200" dirty="0">
              <a:solidFill>
                <a:srgbClr val="000000"/>
              </a:solidFill>
            </a:endParaRPr>
          </a:p>
        </p:txBody>
      </p:sp>
    </p:spTree>
    <p:extLst>
      <p:ext uri="{BB962C8B-B14F-4D97-AF65-F5344CB8AC3E}">
        <p14:creationId xmlns:p14="http://schemas.microsoft.com/office/powerpoint/2010/main" val="339106911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961" y="1684998"/>
            <a:ext cx="4758439" cy="495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1075445" y="3672457"/>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9" name="Oval 8"/>
          <p:cNvSpPr/>
          <p:nvPr/>
        </p:nvSpPr>
        <p:spPr>
          <a:xfrm>
            <a:off x="1338970" y="3427982"/>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0" name="Oval 9"/>
          <p:cNvSpPr/>
          <p:nvPr/>
        </p:nvSpPr>
        <p:spPr>
          <a:xfrm>
            <a:off x="1529470" y="3177157"/>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1" name="Oval 10"/>
          <p:cNvSpPr/>
          <p:nvPr/>
        </p:nvSpPr>
        <p:spPr>
          <a:xfrm>
            <a:off x="1719970" y="2970782"/>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2" name="Oval 11"/>
          <p:cNvSpPr/>
          <p:nvPr/>
        </p:nvSpPr>
        <p:spPr>
          <a:xfrm>
            <a:off x="1961270" y="2754882"/>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3" name="Oval 12"/>
          <p:cNvSpPr/>
          <p:nvPr/>
        </p:nvSpPr>
        <p:spPr>
          <a:xfrm>
            <a:off x="2193045" y="2589782"/>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4" name="Oval 13"/>
          <p:cNvSpPr/>
          <p:nvPr/>
        </p:nvSpPr>
        <p:spPr>
          <a:xfrm>
            <a:off x="2462920" y="2434207"/>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5" name="Oval 14"/>
          <p:cNvSpPr/>
          <p:nvPr/>
        </p:nvSpPr>
        <p:spPr>
          <a:xfrm>
            <a:off x="2926470" y="2259582"/>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6" name="Oval 15"/>
          <p:cNvSpPr/>
          <p:nvPr/>
        </p:nvSpPr>
        <p:spPr>
          <a:xfrm>
            <a:off x="3977395" y="4561457"/>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7" name="Oval 16"/>
          <p:cNvSpPr/>
          <p:nvPr/>
        </p:nvSpPr>
        <p:spPr>
          <a:xfrm>
            <a:off x="4123445" y="4564632"/>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8" name="Oval 17"/>
          <p:cNvSpPr/>
          <p:nvPr/>
        </p:nvSpPr>
        <p:spPr>
          <a:xfrm>
            <a:off x="4310770" y="4561457"/>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9" name="Oval 18"/>
          <p:cNvSpPr/>
          <p:nvPr/>
        </p:nvSpPr>
        <p:spPr>
          <a:xfrm>
            <a:off x="4640970" y="4561457"/>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20" name="Oval 19"/>
          <p:cNvSpPr/>
          <p:nvPr/>
        </p:nvSpPr>
        <p:spPr>
          <a:xfrm>
            <a:off x="4520320" y="5644132"/>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21" name="Oval 20"/>
          <p:cNvSpPr/>
          <p:nvPr/>
        </p:nvSpPr>
        <p:spPr>
          <a:xfrm>
            <a:off x="3775782" y="4433936"/>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22" name="Oval 21"/>
          <p:cNvSpPr/>
          <p:nvPr/>
        </p:nvSpPr>
        <p:spPr>
          <a:xfrm>
            <a:off x="4145670" y="5640957"/>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23" name="Oval 22"/>
          <p:cNvSpPr/>
          <p:nvPr/>
        </p:nvSpPr>
        <p:spPr>
          <a:xfrm>
            <a:off x="4355220" y="5644132"/>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24" name="Oval 23"/>
          <p:cNvSpPr/>
          <p:nvPr/>
        </p:nvSpPr>
        <p:spPr>
          <a:xfrm>
            <a:off x="3910720" y="5640957"/>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25" name="Oval 24"/>
          <p:cNvSpPr/>
          <p:nvPr/>
        </p:nvSpPr>
        <p:spPr>
          <a:xfrm>
            <a:off x="3777370" y="5640957"/>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26" name="Oval 25"/>
          <p:cNvSpPr/>
          <p:nvPr/>
        </p:nvSpPr>
        <p:spPr>
          <a:xfrm>
            <a:off x="3494795" y="5647307"/>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27" name="Oval 26"/>
          <p:cNvSpPr/>
          <p:nvPr/>
        </p:nvSpPr>
        <p:spPr>
          <a:xfrm>
            <a:off x="3339220" y="5644132"/>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28" name="Oval 27"/>
          <p:cNvSpPr/>
          <p:nvPr/>
        </p:nvSpPr>
        <p:spPr>
          <a:xfrm>
            <a:off x="2777245" y="5637782"/>
            <a:ext cx="45719" cy="45719"/>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3" name="Title 2"/>
          <p:cNvSpPr>
            <a:spLocks noGrp="1"/>
          </p:cNvSpPr>
          <p:nvPr>
            <p:ph type="title"/>
          </p:nvPr>
        </p:nvSpPr>
        <p:spPr/>
        <p:txBody>
          <a:bodyPr/>
          <a:lstStyle/>
          <a:p>
            <a:r>
              <a:rPr lang="sv-SE" dirty="0" smtClean="0"/>
              <a:t>3. Fume hoods and exhaust pipes for sample environments</a:t>
            </a:r>
            <a:endParaRPr lang="sv-SE" dirty="0"/>
          </a:p>
        </p:txBody>
      </p:sp>
      <p:sp>
        <p:nvSpPr>
          <p:cNvPr id="2" name="Content Placeholder 1"/>
          <p:cNvSpPr>
            <a:spLocks noGrp="1"/>
          </p:cNvSpPr>
          <p:nvPr>
            <p:ph idx="1"/>
          </p:nvPr>
        </p:nvSpPr>
        <p:spPr/>
        <p:txBody>
          <a:bodyPr/>
          <a:lstStyle/>
          <a:p>
            <a:endParaRPr lang="en-US"/>
          </a:p>
        </p:txBody>
      </p:sp>
      <p:sp>
        <p:nvSpPr>
          <p:cNvPr id="4" name="Content Placeholder 2"/>
          <p:cNvSpPr txBox="1">
            <a:spLocks/>
          </p:cNvSpPr>
          <p:nvPr/>
        </p:nvSpPr>
        <p:spPr>
          <a:xfrm>
            <a:off x="5364088" y="5510881"/>
            <a:ext cx="2376264" cy="756084"/>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b="1" dirty="0" smtClean="0"/>
              <a:t>East and South Sector (D01)</a:t>
            </a:r>
          </a:p>
          <a:p>
            <a:pPr marL="0" indent="0">
              <a:buNone/>
            </a:pPr>
            <a:r>
              <a:rPr lang="sv-SE" dirty="0" smtClean="0"/>
              <a:t>8 connections from the galery.</a:t>
            </a:r>
          </a:p>
          <a:p>
            <a:pPr marL="0" indent="0">
              <a:buFont typeface="Arial" panose="020B0604020202020204" pitchFamily="34" charset="0"/>
              <a:buNone/>
            </a:pPr>
            <a:endParaRPr lang="sv-SE" dirty="0" smtClean="0"/>
          </a:p>
          <a:p>
            <a:endParaRPr lang="sv-SE" dirty="0"/>
          </a:p>
        </p:txBody>
      </p:sp>
      <p:sp>
        <p:nvSpPr>
          <p:cNvPr id="6" name="Content Placeholder 2"/>
          <p:cNvSpPr txBox="1">
            <a:spLocks/>
          </p:cNvSpPr>
          <p:nvPr/>
        </p:nvSpPr>
        <p:spPr>
          <a:xfrm>
            <a:off x="5040052" y="3242629"/>
            <a:ext cx="1764196" cy="732471"/>
          </a:xfrm>
          <a:prstGeom prst="rect">
            <a:avLst/>
          </a:prstGeom>
        </p:spPr>
        <p:txBody>
          <a:bodyPr vert="horz" lIns="0" tIns="0" rIns="0" bIns="0" rtlCol="0">
            <a:normAutofit fontScale="62500" lnSpcReduction="20000"/>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kern="1200">
                <a:solidFill>
                  <a:srgbClr val="0094CA"/>
                </a:solidFill>
                <a:latin typeface="+mn-lt"/>
                <a:ea typeface="+mn-ea"/>
                <a:cs typeface="+mn-cs"/>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kern="1200" baseline="0">
                <a:solidFill>
                  <a:srgbClr val="0094CA"/>
                </a:solidFill>
                <a:latin typeface="+mn-lt"/>
                <a:ea typeface="+mn-ea"/>
                <a:cs typeface="+mn-cs"/>
              </a:defRPr>
            </a:lvl2pPr>
            <a:lvl3pPr marL="9144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buFont typeface="Arial"/>
              <a:buNone/>
            </a:pPr>
            <a:r>
              <a:rPr lang="sv-SE" b="1" dirty="0" smtClean="0">
                <a:solidFill>
                  <a:schemeClr val="tx1"/>
                </a:solidFill>
              </a:rPr>
              <a:t>North Sector</a:t>
            </a:r>
          </a:p>
          <a:p>
            <a:pPr marL="0" indent="0">
              <a:spcBef>
                <a:spcPts val="0"/>
              </a:spcBef>
              <a:buFont typeface="Arial"/>
              <a:buNone/>
            </a:pPr>
            <a:r>
              <a:rPr lang="sv-SE" dirty="0" smtClean="0">
                <a:solidFill>
                  <a:schemeClr val="tx1"/>
                </a:solidFill>
              </a:rPr>
              <a:t>5 connections from the D03 galery.</a:t>
            </a:r>
          </a:p>
          <a:p>
            <a:pPr marL="0" indent="0">
              <a:buFont typeface="Arial"/>
              <a:buNone/>
            </a:pPr>
            <a:endParaRPr lang="sv-SE" dirty="0" smtClean="0"/>
          </a:p>
          <a:p>
            <a:pPr marL="0" indent="0">
              <a:buFont typeface="Arial"/>
              <a:buNone/>
            </a:pPr>
            <a:endParaRPr lang="sv-SE" dirty="0" smtClean="0"/>
          </a:p>
          <a:p>
            <a:endParaRPr lang="sv-SE" dirty="0"/>
          </a:p>
        </p:txBody>
      </p:sp>
      <p:sp>
        <p:nvSpPr>
          <p:cNvPr id="7" name="Content Placeholder 2"/>
          <p:cNvSpPr txBox="1">
            <a:spLocks/>
          </p:cNvSpPr>
          <p:nvPr/>
        </p:nvSpPr>
        <p:spPr>
          <a:xfrm>
            <a:off x="3311860" y="1658453"/>
            <a:ext cx="2088232" cy="792088"/>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sz="2100" b="1" dirty="0" smtClean="0"/>
              <a:t>West sector</a:t>
            </a:r>
          </a:p>
          <a:p>
            <a:pPr marL="0" indent="0">
              <a:buNone/>
            </a:pPr>
            <a:r>
              <a:rPr lang="sv-SE" sz="2100" dirty="0" smtClean="0"/>
              <a:t>8 connections in E01 </a:t>
            </a:r>
          </a:p>
          <a:p>
            <a:pPr marL="0" indent="0">
              <a:buFont typeface="Arial" panose="020B0604020202020204" pitchFamily="34" charset="0"/>
              <a:buNone/>
            </a:pPr>
            <a:endParaRPr lang="sv-SE" dirty="0" smtClean="0"/>
          </a:p>
          <a:p>
            <a:endParaRPr lang="sv-SE" dirty="0"/>
          </a:p>
        </p:txBody>
      </p:sp>
      <p:pic>
        <p:nvPicPr>
          <p:cNvPr id="2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6154" y="1441450"/>
            <a:ext cx="888703" cy="86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a:xfrm>
            <a:off x="400492" y="6444458"/>
            <a:ext cx="4572000" cy="276999"/>
          </a:xfrm>
          <a:prstGeom prst="rect">
            <a:avLst/>
          </a:prstGeom>
          <a:solidFill>
            <a:schemeClr val="bg1"/>
          </a:solidFill>
        </p:spPr>
        <p:txBody>
          <a:bodyPr>
            <a:spAutoFit/>
          </a:bodyPr>
          <a:lstStyle/>
          <a:p>
            <a:r>
              <a:rPr lang="en-GB" sz="1200" b="1" dirty="0"/>
              <a:t>ESS-0056058, ESS-0048000, Layout: ESS-0046984</a:t>
            </a:r>
            <a:endParaRPr lang="sv-SE" sz="1200" b="1" dirty="0"/>
          </a:p>
        </p:txBody>
      </p:sp>
      <p:sp>
        <p:nvSpPr>
          <p:cNvPr id="32" name="Rectangle 31"/>
          <p:cNvSpPr/>
          <p:nvPr/>
        </p:nvSpPr>
        <p:spPr>
          <a:xfrm>
            <a:off x="7564904" y="6533308"/>
            <a:ext cx="1328083" cy="276999"/>
          </a:xfrm>
          <a:prstGeom prst="rect">
            <a:avLst/>
          </a:prstGeom>
        </p:spPr>
        <p:txBody>
          <a:bodyPr wrap="none">
            <a:spAutoFit/>
          </a:bodyPr>
          <a:lstStyle/>
          <a:p>
            <a:r>
              <a:rPr lang="en-US" sz="1200" dirty="0" smtClean="0">
                <a:solidFill>
                  <a:srgbClr val="000000"/>
                </a:solidFill>
              </a:rPr>
              <a:t>Courtesy: </a:t>
            </a:r>
            <a:r>
              <a:rPr lang="en-US" sz="1200" dirty="0" err="1" smtClean="0">
                <a:solidFill>
                  <a:srgbClr val="000000"/>
                </a:solidFill>
              </a:rPr>
              <a:t>G.László</a:t>
            </a:r>
            <a:endParaRPr lang="en-US" sz="1200" dirty="0">
              <a:solidFill>
                <a:srgbClr val="000000"/>
              </a:solidFill>
            </a:endParaRPr>
          </a:p>
        </p:txBody>
      </p:sp>
    </p:spTree>
    <p:extLst>
      <p:ext uri="{BB962C8B-B14F-4D97-AF65-F5344CB8AC3E}">
        <p14:creationId xmlns:p14="http://schemas.microsoft.com/office/powerpoint/2010/main" val="4206184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961" y="1684998"/>
            <a:ext cx="4758439" cy="495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sv-SE" dirty="0"/>
              <a:t>4. Tap and waste water </a:t>
            </a:r>
          </a:p>
        </p:txBody>
      </p:sp>
      <p:sp>
        <p:nvSpPr>
          <p:cNvPr id="2" name="Content Placeholder 1"/>
          <p:cNvSpPr>
            <a:spLocks noGrp="1"/>
          </p:cNvSpPr>
          <p:nvPr>
            <p:ph idx="1"/>
          </p:nvPr>
        </p:nvSpPr>
        <p:spPr/>
        <p:txBody>
          <a:bodyPr/>
          <a:lstStyle/>
          <a:p>
            <a:endParaRPr lang="en-US"/>
          </a:p>
        </p:txBody>
      </p:sp>
      <p:sp>
        <p:nvSpPr>
          <p:cNvPr id="5" name="Content Placeholder 2"/>
          <p:cNvSpPr txBox="1">
            <a:spLocks/>
          </p:cNvSpPr>
          <p:nvPr/>
        </p:nvSpPr>
        <p:spPr>
          <a:xfrm>
            <a:off x="5040052" y="3384844"/>
            <a:ext cx="3106998" cy="754947"/>
          </a:xfrm>
          <a:prstGeom prst="rect">
            <a:avLst/>
          </a:prstGeom>
        </p:spPr>
        <p:txBody>
          <a:bodyPr vert="horz" lIns="0" tIns="0" rIns="0" bIns="0" rtlCol="0">
            <a:normAutofit fontScale="62500" lnSpcReduction="20000"/>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kern="1200">
                <a:solidFill>
                  <a:srgbClr val="0094CA"/>
                </a:solidFill>
                <a:latin typeface="+mn-lt"/>
                <a:ea typeface="+mn-ea"/>
                <a:cs typeface="+mn-cs"/>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kern="1200" baseline="0">
                <a:solidFill>
                  <a:srgbClr val="0094CA"/>
                </a:solidFill>
                <a:latin typeface="+mn-lt"/>
                <a:ea typeface="+mn-ea"/>
                <a:cs typeface="+mn-cs"/>
              </a:defRPr>
            </a:lvl2pPr>
            <a:lvl3pPr marL="9144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spcBef>
                <a:spcPts val="0"/>
              </a:spcBef>
              <a:spcAft>
                <a:spcPts val="0"/>
              </a:spcAft>
              <a:buFont typeface="Arial"/>
              <a:buNone/>
            </a:pPr>
            <a:r>
              <a:rPr lang="sv-SE" b="1" dirty="0" smtClean="0">
                <a:solidFill>
                  <a:srgbClr val="000000"/>
                </a:solidFill>
              </a:rPr>
              <a:t>North Sector</a:t>
            </a:r>
          </a:p>
          <a:p>
            <a:pPr marL="0" indent="0">
              <a:spcBef>
                <a:spcPts val="0"/>
              </a:spcBef>
              <a:spcAft>
                <a:spcPts val="0"/>
              </a:spcAft>
              <a:buFont typeface="Arial"/>
              <a:buNone/>
            </a:pPr>
            <a:r>
              <a:rPr lang="sv-SE" dirty="0" smtClean="0">
                <a:solidFill>
                  <a:srgbClr val="000000"/>
                </a:solidFill>
              </a:rPr>
              <a:t>1 water connection in D03 on the wall</a:t>
            </a:r>
          </a:p>
          <a:p>
            <a:pPr marL="0" indent="0">
              <a:spcBef>
                <a:spcPts val="0"/>
              </a:spcBef>
              <a:spcAft>
                <a:spcPts val="0"/>
              </a:spcAft>
              <a:buFont typeface="Arial"/>
              <a:buNone/>
            </a:pPr>
            <a:r>
              <a:rPr lang="sv-SE" dirty="0" smtClean="0">
                <a:solidFill>
                  <a:srgbClr val="000000"/>
                </a:solidFill>
              </a:rPr>
              <a:t>1 drain to risk water system in D03</a:t>
            </a:r>
          </a:p>
          <a:p>
            <a:pPr marL="0" indent="0">
              <a:buFont typeface="Arial"/>
              <a:buNone/>
            </a:pPr>
            <a:endParaRPr lang="sv-SE" dirty="0" smtClean="0"/>
          </a:p>
          <a:p>
            <a:endParaRPr lang="sv-SE" dirty="0"/>
          </a:p>
        </p:txBody>
      </p:sp>
      <p:sp>
        <p:nvSpPr>
          <p:cNvPr id="6" name="Content Placeholder 2"/>
          <p:cNvSpPr txBox="1">
            <a:spLocks/>
          </p:cNvSpPr>
          <p:nvPr/>
        </p:nvSpPr>
        <p:spPr>
          <a:xfrm>
            <a:off x="3815134" y="1714236"/>
            <a:ext cx="4428492" cy="1224136"/>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sz="2100" b="1" dirty="0" smtClean="0"/>
              <a:t>West sector</a:t>
            </a:r>
          </a:p>
          <a:p>
            <a:pPr marL="0" indent="0">
              <a:buNone/>
            </a:pPr>
            <a:r>
              <a:rPr lang="sv-SE" sz="2100" dirty="0" smtClean="0"/>
              <a:t>2 water connections in E01 on the wall + </a:t>
            </a:r>
          </a:p>
          <a:p>
            <a:pPr marL="0" indent="0">
              <a:buNone/>
            </a:pPr>
            <a:r>
              <a:rPr lang="sv-SE" sz="2100" dirty="0" smtClean="0"/>
              <a:t>2 in E02 on the wall + 1 in D03 on the wall</a:t>
            </a:r>
          </a:p>
          <a:p>
            <a:pPr marL="0" indent="0">
              <a:buNone/>
            </a:pPr>
            <a:r>
              <a:rPr lang="sv-SE" sz="2100" dirty="0" smtClean="0"/>
              <a:t>2 drains to risk water system in E01</a:t>
            </a:r>
          </a:p>
          <a:p>
            <a:pPr marL="0" indent="0">
              <a:buNone/>
            </a:pPr>
            <a:r>
              <a:rPr lang="sv-SE" sz="2100" dirty="0" smtClean="0"/>
              <a:t>1 drain to radiological waste water system in E02</a:t>
            </a:r>
          </a:p>
          <a:p>
            <a:pPr marL="0" indent="0">
              <a:buNone/>
            </a:pPr>
            <a:endParaRPr lang="sv-SE" sz="2100" dirty="0" smtClean="0"/>
          </a:p>
          <a:p>
            <a:pPr marL="0" indent="0">
              <a:buFont typeface="Arial" panose="020B0604020202020204" pitchFamily="34" charset="0"/>
              <a:buNone/>
            </a:pPr>
            <a:endParaRPr lang="sv-SE" dirty="0" smtClean="0"/>
          </a:p>
          <a:p>
            <a:endParaRPr lang="sv-SE" dirty="0"/>
          </a:p>
        </p:txBody>
      </p:sp>
      <p:sp>
        <p:nvSpPr>
          <p:cNvPr id="7" name="Oval 6"/>
          <p:cNvSpPr/>
          <p:nvPr/>
        </p:nvSpPr>
        <p:spPr>
          <a:xfrm>
            <a:off x="4313945" y="6179642"/>
            <a:ext cx="68349" cy="6834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8" name="Oval 7"/>
          <p:cNvSpPr/>
          <p:nvPr/>
        </p:nvSpPr>
        <p:spPr>
          <a:xfrm>
            <a:off x="3021720" y="2938372"/>
            <a:ext cx="65174" cy="65174"/>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9" name="Oval 8"/>
          <p:cNvSpPr/>
          <p:nvPr/>
        </p:nvSpPr>
        <p:spPr>
          <a:xfrm>
            <a:off x="1770770" y="2393456"/>
            <a:ext cx="63586" cy="63586"/>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0" name="Oval 9"/>
          <p:cNvSpPr/>
          <p:nvPr/>
        </p:nvSpPr>
        <p:spPr>
          <a:xfrm>
            <a:off x="2056520" y="2198192"/>
            <a:ext cx="68349" cy="68349"/>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1" name="Oval 10"/>
          <p:cNvSpPr/>
          <p:nvPr/>
        </p:nvSpPr>
        <p:spPr>
          <a:xfrm>
            <a:off x="2291470" y="6005422"/>
            <a:ext cx="56046" cy="56046"/>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2" name="Oval 11"/>
          <p:cNvSpPr/>
          <p:nvPr/>
        </p:nvSpPr>
        <p:spPr>
          <a:xfrm>
            <a:off x="4682246" y="4636997"/>
            <a:ext cx="61594" cy="61594"/>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3" name="Oval 12"/>
          <p:cNvSpPr/>
          <p:nvPr/>
        </p:nvSpPr>
        <p:spPr>
          <a:xfrm>
            <a:off x="2291470" y="4636997"/>
            <a:ext cx="56046" cy="56046"/>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4" name="Oval 13"/>
          <p:cNvSpPr/>
          <p:nvPr/>
        </p:nvSpPr>
        <p:spPr>
          <a:xfrm>
            <a:off x="830970" y="3551147"/>
            <a:ext cx="78271" cy="80516"/>
          </a:xfrm>
          <a:prstGeom prst="ellipse">
            <a:avLst/>
          </a:prstGeom>
          <a:solidFill>
            <a:srgbClr val="92D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5" name="Oval 14"/>
          <p:cNvSpPr/>
          <p:nvPr/>
        </p:nvSpPr>
        <p:spPr>
          <a:xfrm>
            <a:off x="2856620" y="1893797"/>
            <a:ext cx="78271" cy="80516"/>
          </a:xfrm>
          <a:prstGeom prst="ellipse">
            <a:avLst/>
          </a:prstGeom>
          <a:solidFill>
            <a:srgbClr val="92D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6" name="Oval 15"/>
          <p:cNvSpPr/>
          <p:nvPr/>
        </p:nvSpPr>
        <p:spPr>
          <a:xfrm>
            <a:off x="1729495" y="3960722"/>
            <a:ext cx="66761" cy="66761"/>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7" name="Oval 16"/>
          <p:cNvSpPr/>
          <p:nvPr/>
        </p:nvSpPr>
        <p:spPr>
          <a:xfrm>
            <a:off x="4561595" y="4275047"/>
            <a:ext cx="78271" cy="80516"/>
          </a:xfrm>
          <a:prstGeom prst="ellipse">
            <a:avLst/>
          </a:prstGeom>
          <a:solidFill>
            <a:srgbClr val="92D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8" name="Oval 17"/>
          <p:cNvSpPr/>
          <p:nvPr/>
        </p:nvSpPr>
        <p:spPr>
          <a:xfrm>
            <a:off x="2316870" y="6176872"/>
            <a:ext cx="78271" cy="80516"/>
          </a:xfrm>
          <a:prstGeom prst="ellipse">
            <a:avLst/>
          </a:prstGeom>
          <a:solidFill>
            <a:srgbClr val="92D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19" name="Oval 18"/>
          <p:cNvSpPr/>
          <p:nvPr/>
        </p:nvSpPr>
        <p:spPr>
          <a:xfrm>
            <a:off x="2269245" y="5459322"/>
            <a:ext cx="78271" cy="80516"/>
          </a:xfrm>
          <a:prstGeom prst="ellipse">
            <a:avLst/>
          </a:prstGeom>
          <a:solidFill>
            <a:srgbClr val="92D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20" name="Oval 19"/>
          <p:cNvSpPr/>
          <p:nvPr/>
        </p:nvSpPr>
        <p:spPr>
          <a:xfrm>
            <a:off x="4561595" y="6170522"/>
            <a:ext cx="78271" cy="80516"/>
          </a:xfrm>
          <a:prstGeom prst="ellipse">
            <a:avLst/>
          </a:prstGeom>
          <a:solidFill>
            <a:srgbClr val="92D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21" name="Oval 20"/>
          <p:cNvSpPr/>
          <p:nvPr/>
        </p:nvSpPr>
        <p:spPr>
          <a:xfrm>
            <a:off x="4682245" y="6024472"/>
            <a:ext cx="78271" cy="80516"/>
          </a:xfrm>
          <a:prstGeom prst="ellipse">
            <a:avLst/>
          </a:prstGeom>
          <a:solidFill>
            <a:srgbClr val="92D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22" name="Oval 21"/>
          <p:cNvSpPr/>
          <p:nvPr/>
        </p:nvSpPr>
        <p:spPr>
          <a:xfrm>
            <a:off x="2266913" y="4530684"/>
            <a:ext cx="78271" cy="8051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3" name="Oval 22"/>
          <p:cNvSpPr/>
          <p:nvPr/>
        </p:nvSpPr>
        <p:spPr>
          <a:xfrm>
            <a:off x="2238338" y="4235409"/>
            <a:ext cx="78271" cy="8051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4" name="Content Placeholder 2"/>
          <p:cNvSpPr txBox="1">
            <a:spLocks/>
          </p:cNvSpPr>
          <p:nvPr/>
        </p:nvSpPr>
        <p:spPr>
          <a:xfrm>
            <a:off x="5361930" y="5420304"/>
            <a:ext cx="3348372" cy="972108"/>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b="1" dirty="0" smtClean="0"/>
              <a:t>East and South Sector (D01)</a:t>
            </a:r>
          </a:p>
          <a:p>
            <a:pPr marL="0" indent="0">
              <a:buNone/>
            </a:pPr>
            <a:r>
              <a:rPr lang="sv-SE" dirty="0"/>
              <a:t>2 water connections in </a:t>
            </a:r>
            <a:r>
              <a:rPr lang="sv-SE" dirty="0" smtClean="0"/>
              <a:t>D01 </a:t>
            </a:r>
            <a:r>
              <a:rPr lang="sv-SE" dirty="0"/>
              <a:t>on the </a:t>
            </a:r>
            <a:r>
              <a:rPr lang="sv-SE" dirty="0" smtClean="0"/>
              <a:t>wall </a:t>
            </a:r>
            <a:endParaRPr lang="sv-SE" dirty="0"/>
          </a:p>
          <a:p>
            <a:pPr marL="0" indent="0">
              <a:buNone/>
            </a:pPr>
            <a:r>
              <a:rPr lang="sv-SE" dirty="0" smtClean="0"/>
              <a:t>4 </a:t>
            </a:r>
            <a:r>
              <a:rPr lang="sv-SE" dirty="0"/>
              <a:t>drains to risk water system in E01</a:t>
            </a:r>
          </a:p>
          <a:p>
            <a:pPr marL="0" indent="0">
              <a:buFont typeface="Arial" panose="020B0604020202020204" pitchFamily="34" charset="0"/>
              <a:buNone/>
            </a:pPr>
            <a:endParaRPr lang="sv-SE" dirty="0" smtClean="0"/>
          </a:p>
          <a:p>
            <a:endParaRPr lang="sv-SE" dirty="0"/>
          </a:p>
        </p:txBody>
      </p:sp>
      <p:sp>
        <p:nvSpPr>
          <p:cNvPr id="26" name="Oval 25"/>
          <p:cNvSpPr/>
          <p:nvPr/>
        </p:nvSpPr>
        <p:spPr>
          <a:xfrm>
            <a:off x="3749960" y="2038260"/>
            <a:ext cx="65174" cy="65174"/>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27" name="Oval 26"/>
          <p:cNvSpPr/>
          <p:nvPr/>
        </p:nvSpPr>
        <p:spPr>
          <a:xfrm>
            <a:off x="3749960" y="2483492"/>
            <a:ext cx="78271" cy="80516"/>
          </a:xfrm>
          <a:prstGeom prst="ellipse">
            <a:avLst/>
          </a:prstGeom>
          <a:solidFill>
            <a:srgbClr val="92D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28" name="Oval 27"/>
          <p:cNvSpPr/>
          <p:nvPr/>
        </p:nvSpPr>
        <p:spPr>
          <a:xfrm>
            <a:off x="3749960" y="2711409"/>
            <a:ext cx="78271" cy="8051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9" name="Oval 28"/>
          <p:cNvSpPr/>
          <p:nvPr/>
        </p:nvSpPr>
        <p:spPr>
          <a:xfrm>
            <a:off x="4929076" y="3607355"/>
            <a:ext cx="65174" cy="65174"/>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30" name="Oval 29"/>
          <p:cNvSpPr/>
          <p:nvPr/>
        </p:nvSpPr>
        <p:spPr>
          <a:xfrm>
            <a:off x="4918230" y="3797942"/>
            <a:ext cx="78271" cy="80516"/>
          </a:xfrm>
          <a:prstGeom prst="ellipse">
            <a:avLst/>
          </a:prstGeom>
          <a:solidFill>
            <a:srgbClr val="92D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sp>
        <p:nvSpPr>
          <p:cNvPr id="31" name="Oval 30"/>
          <p:cNvSpPr/>
          <p:nvPr/>
        </p:nvSpPr>
        <p:spPr>
          <a:xfrm>
            <a:off x="5331133" y="5745072"/>
            <a:ext cx="61594" cy="61594"/>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32" name="Oval 31"/>
          <p:cNvSpPr/>
          <p:nvPr/>
        </p:nvSpPr>
        <p:spPr>
          <a:xfrm>
            <a:off x="5314456" y="5958814"/>
            <a:ext cx="78271" cy="80516"/>
          </a:xfrm>
          <a:prstGeom prst="ellipse">
            <a:avLst/>
          </a:prstGeom>
          <a:solidFill>
            <a:srgbClr val="92D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sv-SE"/>
          </a:p>
        </p:txBody>
      </p:sp>
      <p:pic>
        <p:nvPicPr>
          <p:cNvPr id="3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6154" y="1441450"/>
            <a:ext cx="888703" cy="86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ectangle 34"/>
          <p:cNvSpPr/>
          <p:nvPr/>
        </p:nvSpPr>
        <p:spPr>
          <a:xfrm>
            <a:off x="400491" y="6444458"/>
            <a:ext cx="6262579" cy="276999"/>
          </a:xfrm>
          <a:prstGeom prst="rect">
            <a:avLst/>
          </a:prstGeom>
          <a:solidFill>
            <a:schemeClr val="bg1"/>
          </a:solidFill>
        </p:spPr>
        <p:txBody>
          <a:bodyPr wrap="square">
            <a:spAutoFit/>
          </a:bodyPr>
          <a:lstStyle/>
          <a:p>
            <a:r>
              <a:rPr lang="en-US" sz="1200" b="1" dirty="0" smtClean="0"/>
              <a:t>Process </a:t>
            </a:r>
            <a:r>
              <a:rPr lang="en-US" sz="1200" b="1" dirty="0"/>
              <a:t>flow chart: </a:t>
            </a:r>
            <a:r>
              <a:rPr lang="en-GB" sz="1200" b="1" dirty="0"/>
              <a:t>ESS-0046901, </a:t>
            </a:r>
            <a:r>
              <a:rPr lang="en-US" sz="1200" b="1" dirty="0"/>
              <a:t>Layout: </a:t>
            </a:r>
            <a:r>
              <a:rPr lang="en-GB" sz="1200" b="1" dirty="0"/>
              <a:t>ESS-0055781, </a:t>
            </a:r>
            <a:r>
              <a:rPr lang="en-GB" sz="1200" b="1" dirty="0" smtClean="0"/>
              <a:t>ESS-0055780, ESS-0046984</a:t>
            </a:r>
            <a:endParaRPr lang="sv-SE" sz="1200" b="1" dirty="0"/>
          </a:p>
        </p:txBody>
      </p:sp>
      <p:sp>
        <p:nvSpPr>
          <p:cNvPr id="36" name="Rectangle 35"/>
          <p:cNvSpPr/>
          <p:nvPr/>
        </p:nvSpPr>
        <p:spPr>
          <a:xfrm>
            <a:off x="7564904" y="6533308"/>
            <a:ext cx="1328083" cy="276999"/>
          </a:xfrm>
          <a:prstGeom prst="rect">
            <a:avLst/>
          </a:prstGeom>
        </p:spPr>
        <p:txBody>
          <a:bodyPr wrap="none">
            <a:spAutoFit/>
          </a:bodyPr>
          <a:lstStyle/>
          <a:p>
            <a:r>
              <a:rPr lang="en-US" sz="1200" dirty="0" smtClean="0">
                <a:solidFill>
                  <a:srgbClr val="000000"/>
                </a:solidFill>
              </a:rPr>
              <a:t>Courtesy: </a:t>
            </a:r>
            <a:r>
              <a:rPr lang="en-US" sz="1200" dirty="0" err="1" smtClean="0">
                <a:solidFill>
                  <a:srgbClr val="000000"/>
                </a:solidFill>
              </a:rPr>
              <a:t>G.László</a:t>
            </a:r>
            <a:endParaRPr lang="en-US" sz="1200" dirty="0">
              <a:solidFill>
                <a:srgbClr val="000000"/>
              </a:solidFill>
            </a:endParaRPr>
          </a:p>
        </p:txBody>
      </p:sp>
    </p:spTree>
    <p:extLst>
      <p:ext uri="{BB962C8B-B14F-4D97-AF65-F5344CB8AC3E}">
        <p14:creationId xmlns:p14="http://schemas.microsoft.com/office/powerpoint/2010/main" val="11072057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961" y="1684998"/>
            <a:ext cx="4758439" cy="495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sv-SE" dirty="0"/>
              <a:t>5. </a:t>
            </a:r>
            <a:r>
              <a:rPr lang="sv-SE" dirty="0" smtClean="0"/>
              <a:t>CF Power </a:t>
            </a:r>
            <a:r>
              <a:rPr lang="sv-SE" dirty="0"/>
              <a:t>outlets</a:t>
            </a:r>
          </a:p>
        </p:txBody>
      </p:sp>
      <p:sp>
        <p:nvSpPr>
          <p:cNvPr id="2" name="Content Placeholder 1"/>
          <p:cNvSpPr>
            <a:spLocks noGrp="1"/>
          </p:cNvSpPr>
          <p:nvPr>
            <p:ph idx="1"/>
          </p:nvPr>
        </p:nvSpPr>
        <p:spPr/>
        <p:txBody>
          <a:bodyPr/>
          <a:lstStyle/>
          <a:p>
            <a:endParaRPr lang="en-US"/>
          </a:p>
        </p:txBody>
      </p:sp>
      <p:sp>
        <p:nvSpPr>
          <p:cNvPr id="4" name="Content Placeholder 2"/>
          <p:cNvSpPr txBox="1">
            <a:spLocks/>
          </p:cNvSpPr>
          <p:nvPr/>
        </p:nvSpPr>
        <p:spPr>
          <a:xfrm>
            <a:off x="5364088" y="5411392"/>
            <a:ext cx="2376264" cy="828092"/>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b="1" dirty="0" smtClean="0"/>
              <a:t>East and South Sector (D01)</a:t>
            </a:r>
          </a:p>
          <a:p>
            <a:pPr marL="0" indent="0">
              <a:buNone/>
            </a:pPr>
            <a:r>
              <a:rPr lang="sv-SE" dirty="0" smtClean="0"/>
              <a:t>2 connections from the galery and 20 on the wall.</a:t>
            </a:r>
          </a:p>
          <a:p>
            <a:pPr marL="0" indent="0">
              <a:buFont typeface="Arial" panose="020B0604020202020204" pitchFamily="34" charset="0"/>
              <a:buNone/>
            </a:pPr>
            <a:endParaRPr lang="sv-SE" dirty="0" smtClean="0"/>
          </a:p>
          <a:p>
            <a:pPr marL="0" indent="0">
              <a:buFont typeface="Arial" panose="020B0604020202020204" pitchFamily="34" charset="0"/>
              <a:buNone/>
            </a:pPr>
            <a:endParaRPr lang="sv-SE" dirty="0" smtClean="0"/>
          </a:p>
          <a:p>
            <a:endParaRPr lang="sv-SE" dirty="0"/>
          </a:p>
        </p:txBody>
      </p:sp>
      <p:sp>
        <p:nvSpPr>
          <p:cNvPr id="10" name="Content Placeholder 2"/>
          <p:cNvSpPr txBox="1">
            <a:spLocks/>
          </p:cNvSpPr>
          <p:nvPr/>
        </p:nvSpPr>
        <p:spPr>
          <a:xfrm>
            <a:off x="5205152" y="3308302"/>
            <a:ext cx="2065598" cy="793798"/>
          </a:xfrm>
          <a:prstGeom prst="rect">
            <a:avLst/>
          </a:prstGeom>
        </p:spPr>
        <p:txBody>
          <a:bodyPr vert="horz" lIns="0" tIns="0" rIns="0" bIns="0" rtlCol="0">
            <a:normAutofit fontScale="62500" lnSpcReduction="20000"/>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kern="1200">
                <a:solidFill>
                  <a:srgbClr val="0094CA"/>
                </a:solidFill>
                <a:latin typeface="+mn-lt"/>
                <a:ea typeface="+mn-ea"/>
                <a:cs typeface="+mn-cs"/>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kern="1200" baseline="0">
                <a:solidFill>
                  <a:srgbClr val="0094CA"/>
                </a:solidFill>
                <a:latin typeface="+mn-lt"/>
                <a:ea typeface="+mn-ea"/>
                <a:cs typeface="+mn-cs"/>
              </a:defRPr>
            </a:lvl2pPr>
            <a:lvl3pPr marL="9144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spcAft>
                <a:spcPts val="0"/>
              </a:spcAft>
              <a:buFont typeface="Arial"/>
              <a:buNone/>
            </a:pPr>
            <a:r>
              <a:rPr lang="sv-SE" b="1" dirty="0" smtClean="0">
                <a:solidFill>
                  <a:srgbClr val="000000"/>
                </a:solidFill>
              </a:rPr>
              <a:t>North Sector</a:t>
            </a:r>
          </a:p>
          <a:p>
            <a:pPr marL="0" indent="0">
              <a:spcBef>
                <a:spcPts val="600"/>
              </a:spcBef>
              <a:buFont typeface="Arial"/>
              <a:buNone/>
            </a:pPr>
            <a:r>
              <a:rPr lang="sv-SE" dirty="0" smtClean="0">
                <a:solidFill>
                  <a:srgbClr val="000000"/>
                </a:solidFill>
              </a:rPr>
              <a:t>1 connection from the galery and 7 on the wall.</a:t>
            </a:r>
          </a:p>
          <a:p>
            <a:pPr marL="0" indent="0">
              <a:buFont typeface="Arial"/>
              <a:buNone/>
            </a:pPr>
            <a:endParaRPr lang="sv-SE" dirty="0" smtClean="0"/>
          </a:p>
          <a:p>
            <a:pPr marL="0" indent="0">
              <a:buFont typeface="Arial"/>
              <a:buNone/>
            </a:pPr>
            <a:endParaRPr lang="sv-SE" dirty="0" smtClean="0"/>
          </a:p>
          <a:p>
            <a:endParaRPr lang="sv-SE" dirty="0"/>
          </a:p>
        </p:txBody>
      </p:sp>
      <p:sp>
        <p:nvSpPr>
          <p:cNvPr id="6" name="Oval 5"/>
          <p:cNvSpPr/>
          <p:nvPr/>
        </p:nvSpPr>
        <p:spPr>
          <a:xfrm>
            <a:off x="2856620" y="22776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 name="Oval 6"/>
          <p:cNvSpPr/>
          <p:nvPr/>
        </p:nvSpPr>
        <p:spPr>
          <a:xfrm>
            <a:off x="4916798" y="4187256"/>
            <a:ext cx="72008" cy="720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8" name="Oval 7"/>
          <p:cNvSpPr/>
          <p:nvPr/>
        </p:nvSpPr>
        <p:spPr>
          <a:xfrm>
            <a:off x="4807260" y="6054156"/>
            <a:ext cx="72008" cy="720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9" name="Oval 8"/>
          <p:cNvSpPr/>
          <p:nvPr/>
        </p:nvSpPr>
        <p:spPr>
          <a:xfrm>
            <a:off x="2373623" y="6249419"/>
            <a:ext cx="72008" cy="720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11" name="Content Placeholder 2"/>
          <p:cNvSpPr txBox="1">
            <a:spLocks/>
          </p:cNvSpPr>
          <p:nvPr/>
        </p:nvSpPr>
        <p:spPr>
          <a:xfrm>
            <a:off x="3286460" y="1666976"/>
            <a:ext cx="2295190" cy="145087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sz="2100" b="1" dirty="0" smtClean="0"/>
              <a:t>West sector</a:t>
            </a:r>
          </a:p>
          <a:p>
            <a:pPr marL="0" indent="0">
              <a:buNone/>
            </a:pPr>
            <a:r>
              <a:rPr lang="sv-SE" sz="2100" dirty="0" smtClean="0"/>
              <a:t>10 connections in E01 + </a:t>
            </a:r>
          </a:p>
          <a:p>
            <a:pPr marL="0" indent="0">
              <a:buNone/>
            </a:pPr>
            <a:r>
              <a:rPr lang="sv-SE" sz="2100" dirty="0" smtClean="0"/>
              <a:t>19 in E02 + </a:t>
            </a:r>
          </a:p>
          <a:p>
            <a:pPr marL="0" indent="0">
              <a:buNone/>
            </a:pPr>
            <a:r>
              <a:rPr lang="sv-SE" sz="2100" dirty="0" smtClean="0"/>
              <a:t>10 in D03</a:t>
            </a:r>
          </a:p>
          <a:p>
            <a:pPr marL="0" indent="0">
              <a:buNone/>
            </a:pPr>
            <a:r>
              <a:rPr lang="sv-SE" sz="2100" dirty="0" smtClean="0"/>
              <a:t>(Maximum distance : 18m)</a:t>
            </a:r>
          </a:p>
          <a:p>
            <a:pPr marL="0" indent="0">
              <a:buFont typeface="Arial" panose="020B0604020202020204" pitchFamily="34" charset="0"/>
              <a:buNone/>
            </a:pPr>
            <a:endParaRPr lang="sv-SE" dirty="0" smtClean="0"/>
          </a:p>
          <a:p>
            <a:endParaRPr lang="sv-SE" dirty="0"/>
          </a:p>
        </p:txBody>
      </p:sp>
      <p:sp>
        <p:nvSpPr>
          <p:cNvPr id="12" name="Oval 11"/>
          <p:cNvSpPr/>
          <p:nvPr/>
        </p:nvSpPr>
        <p:spPr>
          <a:xfrm>
            <a:off x="2662945" y="192520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3" name="Oval 12"/>
          <p:cNvSpPr/>
          <p:nvPr/>
        </p:nvSpPr>
        <p:spPr>
          <a:xfrm>
            <a:off x="2335920" y="20617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4" name="Oval 13"/>
          <p:cNvSpPr/>
          <p:nvPr/>
        </p:nvSpPr>
        <p:spPr>
          <a:xfrm>
            <a:off x="2008895" y="22395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5" name="Oval 14"/>
          <p:cNvSpPr/>
          <p:nvPr/>
        </p:nvSpPr>
        <p:spPr>
          <a:xfrm>
            <a:off x="1758070" y="24141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6" name="Oval 15"/>
          <p:cNvSpPr/>
          <p:nvPr/>
        </p:nvSpPr>
        <p:spPr>
          <a:xfrm>
            <a:off x="1367545" y="27697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7" name="Oval 16"/>
          <p:cNvSpPr/>
          <p:nvPr/>
        </p:nvSpPr>
        <p:spPr>
          <a:xfrm>
            <a:off x="1583445" y="25570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8" name="Oval 17"/>
          <p:cNvSpPr/>
          <p:nvPr/>
        </p:nvSpPr>
        <p:spPr>
          <a:xfrm>
            <a:off x="1088145" y="31031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9" name="Oval 18"/>
          <p:cNvSpPr/>
          <p:nvPr/>
        </p:nvSpPr>
        <p:spPr>
          <a:xfrm>
            <a:off x="875420" y="34174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0" name="Oval 19"/>
          <p:cNvSpPr/>
          <p:nvPr/>
        </p:nvSpPr>
        <p:spPr>
          <a:xfrm>
            <a:off x="1205620" y="365558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1" name="Oval 20"/>
          <p:cNvSpPr/>
          <p:nvPr/>
        </p:nvSpPr>
        <p:spPr>
          <a:xfrm>
            <a:off x="1596145" y="38905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2" name="Oval 21"/>
          <p:cNvSpPr/>
          <p:nvPr/>
        </p:nvSpPr>
        <p:spPr>
          <a:xfrm>
            <a:off x="1939045" y="407468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3" name="Oval 22"/>
          <p:cNvSpPr/>
          <p:nvPr/>
        </p:nvSpPr>
        <p:spPr>
          <a:xfrm>
            <a:off x="2878845" y="255068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4" name="Oval 23"/>
          <p:cNvSpPr/>
          <p:nvPr/>
        </p:nvSpPr>
        <p:spPr>
          <a:xfrm>
            <a:off x="3066170" y="30364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5" name="Oval 24"/>
          <p:cNvSpPr/>
          <p:nvPr/>
        </p:nvSpPr>
        <p:spPr>
          <a:xfrm>
            <a:off x="1704095" y="339840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6" name="Oval 25"/>
          <p:cNvSpPr/>
          <p:nvPr/>
        </p:nvSpPr>
        <p:spPr>
          <a:xfrm>
            <a:off x="1964445" y="361748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7" name="Oval 26"/>
          <p:cNvSpPr/>
          <p:nvPr/>
        </p:nvSpPr>
        <p:spPr>
          <a:xfrm>
            <a:off x="2234320" y="38270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8" name="Oval 27"/>
          <p:cNvSpPr/>
          <p:nvPr/>
        </p:nvSpPr>
        <p:spPr>
          <a:xfrm>
            <a:off x="2497845" y="40397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9" name="Oval 28"/>
          <p:cNvSpPr/>
          <p:nvPr/>
        </p:nvSpPr>
        <p:spPr>
          <a:xfrm>
            <a:off x="2088270" y="30142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0" name="Oval 29"/>
          <p:cNvSpPr/>
          <p:nvPr/>
        </p:nvSpPr>
        <p:spPr>
          <a:xfrm>
            <a:off x="2304170" y="32682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1" name="Oval 30"/>
          <p:cNvSpPr/>
          <p:nvPr/>
        </p:nvSpPr>
        <p:spPr>
          <a:xfrm>
            <a:off x="2694695" y="30142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2" name="Oval 31"/>
          <p:cNvSpPr/>
          <p:nvPr/>
        </p:nvSpPr>
        <p:spPr>
          <a:xfrm>
            <a:off x="2853445" y="33158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3" name="Oval 32"/>
          <p:cNvSpPr/>
          <p:nvPr/>
        </p:nvSpPr>
        <p:spPr>
          <a:xfrm>
            <a:off x="2542295" y="271260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4" name="Oval 33"/>
          <p:cNvSpPr/>
          <p:nvPr/>
        </p:nvSpPr>
        <p:spPr>
          <a:xfrm>
            <a:off x="2948695" y="40524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5" name="Oval 34"/>
          <p:cNvSpPr/>
          <p:nvPr/>
        </p:nvSpPr>
        <p:spPr>
          <a:xfrm>
            <a:off x="2729620" y="37984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6" name="Oval 35"/>
          <p:cNvSpPr/>
          <p:nvPr/>
        </p:nvSpPr>
        <p:spPr>
          <a:xfrm>
            <a:off x="2497845" y="35444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7" name="Oval 36"/>
          <p:cNvSpPr/>
          <p:nvPr/>
        </p:nvSpPr>
        <p:spPr>
          <a:xfrm>
            <a:off x="3266195" y="411278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8" name="Oval 37"/>
          <p:cNvSpPr/>
          <p:nvPr/>
        </p:nvSpPr>
        <p:spPr>
          <a:xfrm>
            <a:off x="3164595" y="39127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9" name="Oval 38"/>
          <p:cNvSpPr/>
          <p:nvPr/>
        </p:nvSpPr>
        <p:spPr>
          <a:xfrm>
            <a:off x="3009020" y="36111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0" name="Oval 39"/>
          <p:cNvSpPr/>
          <p:nvPr/>
        </p:nvSpPr>
        <p:spPr>
          <a:xfrm>
            <a:off x="2424820" y="428740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1" name="Oval 40"/>
          <p:cNvSpPr/>
          <p:nvPr/>
        </p:nvSpPr>
        <p:spPr>
          <a:xfrm>
            <a:off x="2653420" y="428740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2" name="Oval 41"/>
          <p:cNvSpPr/>
          <p:nvPr/>
        </p:nvSpPr>
        <p:spPr>
          <a:xfrm>
            <a:off x="2872495" y="429058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3" name="Oval 42"/>
          <p:cNvSpPr/>
          <p:nvPr/>
        </p:nvSpPr>
        <p:spPr>
          <a:xfrm>
            <a:off x="3085220" y="429058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4" name="Oval 43"/>
          <p:cNvSpPr/>
          <p:nvPr/>
        </p:nvSpPr>
        <p:spPr>
          <a:xfrm>
            <a:off x="3323345" y="42842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5" name="Oval 44"/>
          <p:cNvSpPr/>
          <p:nvPr/>
        </p:nvSpPr>
        <p:spPr>
          <a:xfrm>
            <a:off x="3526545" y="42810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6" name="Oval 45"/>
          <p:cNvSpPr/>
          <p:nvPr/>
        </p:nvSpPr>
        <p:spPr>
          <a:xfrm>
            <a:off x="3831345" y="429058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7" name="Oval 46"/>
          <p:cNvSpPr/>
          <p:nvPr/>
        </p:nvSpPr>
        <p:spPr>
          <a:xfrm>
            <a:off x="4059945" y="429058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8" name="Oval 47"/>
          <p:cNvSpPr/>
          <p:nvPr/>
        </p:nvSpPr>
        <p:spPr>
          <a:xfrm>
            <a:off x="4688595" y="428740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9" name="Oval 48"/>
          <p:cNvSpPr/>
          <p:nvPr/>
        </p:nvSpPr>
        <p:spPr>
          <a:xfrm>
            <a:off x="4285370" y="429058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0" name="Oval 49"/>
          <p:cNvSpPr/>
          <p:nvPr/>
        </p:nvSpPr>
        <p:spPr>
          <a:xfrm>
            <a:off x="2745495" y="61987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1" name="Oval 50"/>
          <p:cNvSpPr/>
          <p:nvPr/>
        </p:nvSpPr>
        <p:spPr>
          <a:xfrm>
            <a:off x="2291470" y="46779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2" name="Oval 51"/>
          <p:cNvSpPr/>
          <p:nvPr/>
        </p:nvSpPr>
        <p:spPr>
          <a:xfrm>
            <a:off x="2291470" y="440488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3" name="Oval 52"/>
          <p:cNvSpPr/>
          <p:nvPr/>
        </p:nvSpPr>
        <p:spPr>
          <a:xfrm>
            <a:off x="4704470" y="47414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4" name="Oval 53"/>
          <p:cNvSpPr/>
          <p:nvPr/>
        </p:nvSpPr>
        <p:spPr>
          <a:xfrm>
            <a:off x="4174245" y="488430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5" name="Oval 54"/>
          <p:cNvSpPr/>
          <p:nvPr/>
        </p:nvSpPr>
        <p:spPr>
          <a:xfrm>
            <a:off x="2285120" y="53510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6" name="Oval 55"/>
          <p:cNvSpPr/>
          <p:nvPr/>
        </p:nvSpPr>
        <p:spPr>
          <a:xfrm>
            <a:off x="2285120" y="58431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7" name="Oval 56"/>
          <p:cNvSpPr/>
          <p:nvPr/>
        </p:nvSpPr>
        <p:spPr>
          <a:xfrm>
            <a:off x="2294645" y="61987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8" name="Oval 57"/>
          <p:cNvSpPr/>
          <p:nvPr/>
        </p:nvSpPr>
        <p:spPr>
          <a:xfrm>
            <a:off x="2523245" y="62019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9" name="Oval 58"/>
          <p:cNvSpPr/>
          <p:nvPr/>
        </p:nvSpPr>
        <p:spPr>
          <a:xfrm>
            <a:off x="4205995" y="619558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0" name="Oval 59"/>
          <p:cNvSpPr/>
          <p:nvPr/>
        </p:nvSpPr>
        <p:spPr>
          <a:xfrm>
            <a:off x="2831220" y="56558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1" name="Oval 60"/>
          <p:cNvSpPr/>
          <p:nvPr/>
        </p:nvSpPr>
        <p:spPr>
          <a:xfrm>
            <a:off x="3421770" y="61987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2" name="Oval 61"/>
          <p:cNvSpPr/>
          <p:nvPr/>
        </p:nvSpPr>
        <p:spPr>
          <a:xfrm>
            <a:off x="3196345" y="61987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3" name="Oval 62"/>
          <p:cNvSpPr/>
          <p:nvPr/>
        </p:nvSpPr>
        <p:spPr>
          <a:xfrm>
            <a:off x="2970920" y="61987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4" name="Oval 63"/>
          <p:cNvSpPr/>
          <p:nvPr/>
        </p:nvSpPr>
        <p:spPr>
          <a:xfrm>
            <a:off x="4713995" y="589078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5" name="Oval 64"/>
          <p:cNvSpPr/>
          <p:nvPr/>
        </p:nvSpPr>
        <p:spPr>
          <a:xfrm>
            <a:off x="4663195" y="61892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6" name="Oval 65"/>
          <p:cNvSpPr/>
          <p:nvPr/>
        </p:nvSpPr>
        <p:spPr>
          <a:xfrm>
            <a:off x="4440945" y="619240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7" name="Oval 66"/>
          <p:cNvSpPr/>
          <p:nvPr/>
        </p:nvSpPr>
        <p:spPr>
          <a:xfrm>
            <a:off x="4710820" y="559550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8" name="Oval 67"/>
          <p:cNvSpPr/>
          <p:nvPr/>
        </p:nvSpPr>
        <p:spPr>
          <a:xfrm>
            <a:off x="2707395" y="530340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9" name="Oval 68"/>
          <p:cNvSpPr/>
          <p:nvPr/>
        </p:nvSpPr>
        <p:spPr>
          <a:xfrm>
            <a:off x="3161420" y="52462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0" name="Oval 69"/>
          <p:cNvSpPr/>
          <p:nvPr/>
        </p:nvSpPr>
        <p:spPr>
          <a:xfrm>
            <a:off x="3158245" y="48144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1" name="Oval 70"/>
          <p:cNvSpPr/>
          <p:nvPr/>
        </p:nvSpPr>
        <p:spPr>
          <a:xfrm>
            <a:off x="2882020" y="47795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2" name="Oval 71"/>
          <p:cNvSpPr/>
          <p:nvPr/>
        </p:nvSpPr>
        <p:spPr>
          <a:xfrm>
            <a:off x="4437770" y="429058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3" name="Oval 72"/>
          <p:cNvSpPr/>
          <p:nvPr/>
        </p:nvSpPr>
        <p:spPr>
          <a:xfrm>
            <a:off x="4240920" y="518275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4" name="Oval 73"/>
          <p:cNvSpPr/>
          <p:nvPr/>
        </p:nvSpPr>
        <p:spPr>
          <a:xfrm>
            <a:off x="3856745" y="456680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5" name="Oval 74"/>
          <p:cNvSpPr/>
          <p:nvPr/>
        </p:nvSpPr>
        <p:spPr>
          <a:xfrm>
            <a:off x="3637670" y="564948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6" name="Oval 75"/>
          <p:cNvSpPr/>
          <p:nvPr/>
        </p:nvSpPr>
        <p:spPr>
          <a:xfrm>
            <a:off x="3656720" y="619558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7" name="Oval 76"/>
          <p:cNvSpPr/>
          <p:nvPr/>
        </p:nvSpPr>
        <p:spPr>
          <a:xfrm>
            <a:off x="3993270" y="619240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8" name="Oval 77"/>
          <p:cNvSpPr/>
          <p:nvPr/>
        </p:nvSpPr>
        <p:spPr>
          <a:xfrm>
            <a:off x="2294645" y="560820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9" name="Oval 78"/>
          <p:cNvSpPr/>
          <p:nvPr/>
        </p:nvSpPr>
        <p:spPr>
          <a:xfrm>
            <a:off x="4701295" y="5325630"/>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80" name="Content Placeholder 2"/>
          <p:cNvSpPr txBox="1">
            <a:spLocks/>
          </p:cNvSpPr>
          <p:nvPr/>
        </p:nvSpPr>
        <p:spPr>
          <a:xfrm>
            <a:off x="5969682" y="1699013"/>
            <a:ext cx="2592288" cy="1332148"/>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b="1" dirty="0" smtClean="0">
                <a:solidFill>
                  <a:schemeClr val="accent4"/>
                </a:solidFill>
              </a:rPr>
              <a:t>Utilities power for installation </a:t>
            </a:r>
            <a:r>
              <a:rPr lang="sv-SE" b="1" dirty="0">
                <a:solidFill>
                  <a:schemeClr val="accent4"/>
                </a:solidFill>
              </a:rPr>
              <a:t>and </a:t>
            </a:r>
            <a:r>
              <a:rPr lang="sv-SE" b="1" dirty="0" smtClean="0">
                <a:solidFill>
                  <a:schemeClr val="accent4"/>
                </a:solidFill>
              </a:rPr>
              <a:t>maintenance:</a:t>
            </a:r>
          </a:p>
          <a:p>
            <a:r>
              <a:rPr lang="sv-SE" dirty="0" smtClean="0">
                <a:solidFill>
                  <a:schemeClr val="accent4"/>
                </a:solidFill>
              </a:rPr>
              <a:t>3pcs</a:t>
            </a:r>
            <a:r>
              <a:rPr lang="sv-SE" dirty="0">
                <a:solidFill>
                  <a:schemeClr val="accent4"/>
                </a:solidFill>
              </a:rPr>
              <a:t>. 16A 1-phase outlets</a:t>
            </a:r>
          </a:p>
          <a:p>
            <a:r>
              <a:rPr lang="sv-SE" dirty="0" smtClean="0">
                <a:solidFill>
                  <a:schemeClr val="accent4"/>
                </a:solidFill>
              </a:rPr>
              <a:t>1pcs</a:t>
            </a:r>
            <a:r>
              <a:rPr lang="sv-SE" dirty="0">
                <a:solidFill>
                  <a:schemeClr val="accent4"/>
                </a:solidFill>
              </a:rPr>
              <a:t>. 16A 3-phase outlet</a:t>
            </a:r>
          </a:p>
          <a:p>
            <a:r>
              <a:rPr lang="sv-SE" dirty="0" smtClean="0">
                <a:solidFill>
                  <a:schemeClr val="accent4"/>
                </a:solidFill>
              </a:rPr>
              <a:t>1pcs</a:t>
            </a:r>
            <a:r>
              <a:rPr lang="sv-SE" dirty="0">
                <a:solidFill>
                  <a:schemeClr val="accent4"/>
                </a:solidFill>
              </a:rPr>
              <a:t>. 32A 3-phase </a:t>
            </a:r>
            <a:r>
              <a:rPr lang="sv-SE" dirty="0" smtClean="0">
                <a:solidFill>
                  <a:schemeClr val="accent4"/>
                </a:solidFill>
              </a:rPr>
              <a:t>outlet</a:t>
            </a:r>
          </a:p>
          <a:p>
            <a:endParaRPr lang="sv-SE" dirty="0"/>
          </a:p>
        </p:txBody>
      </p:sp>
      <p:pic>
        <p:nvPicPr>
          <p:cNvPr id="8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6154" y="1441450"/>
            <a:ext cx="888703" cy="86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 name="Rectangle 82"/>
          <p:cNvSpPr/>
          <p:nvPr/>
        </p:nvSpPr>
        <p:spPr>
          <a:xfrm>
            <a:off x="400492" y="6444458"/>
            <a:ext cx="4572000" cy="276999"/>
          </a:xfrm>
          <a:prstGeom prst="rect">
            <a:avLst/>
          </a:prstGeom>
          <a:solidFill>
            <a:schemeClr val="bg1"/>
          </a:solidFill>
        </p:spPr>
        <p:txBody>
          <a:bodyPr>
            <a:spAutoFit/>
          </a:bodyPr>
          <a:lstStyle/>
          <a:p>
            <a:r>
              <a:rPr lang="en-GB" sz="1200" b="1" dirty="0" smtClean="0"/>
              <a:t>Layout</a:t>
            </a:r>
            <a:r>
              <a:rPr lang="en-GB" sz="1200" b="1" dirty="0"/>
              <a:t>: ESS-0046984</a:t>
            </a:r>
            <a:endParaRPr lang="sv-SE" sz="1200" b="1" dirty="0"/>
          </a:p>
        </p:txBody>
      </p:sp>
      <p:sp>
        <p:nvSpPr>
          <p:cNvPr id="84" name="Rectangle 83"/>
          <p:cNvSpPr/>
          <p:nvPr/>
        </p:nvSpPr>
        <p:spPr>
          <a:xfrm>
            <a:off x="7564904" y="6533308"/>
            <a:ext cx="1328083" cy="276999"/>
          </a:xfrm>
          <a:prstGeom prst="rect">
            <a:avLst/>
          </a:prstGeom>
        </p:spPr>
        <p:txBody>
          <a:bodyPr wrap="none">
            <a:spAutoFit/>
          </a:bodyPr>
          <a:lstStyle/>
          <a:p>
            <a:r>
              <a:rPr lang="en-US" sz="1200" dirty="0" smtClean="0">
                <a:solidFill>
                  <a:srgbClr val="000000"/>
                </a:solidFill>
              </a:rPr>
              <a:t>Courtesy: </a:t>
            </a:r>
            <a:r>
              <a:rPr lang="en-US" sz="1200" dirty="0" err="1" smtClean="0">
                <a:solidFill>
                  <a:srgbClr val="000000"/>
                </a:solidFill>
              </a:rPr>
              <a:t>G.László</a:t>
            </a:r>
            <a:endParaRPr lang="en-US" sz="1200" dirty="0">
              <a:solidFill>
                <a:srgbClr val="000000"/>
              </a:solidFill>
            </a:endParaRPr>
          </a:p>
        </p:txBody>
      </p:sp>
    </p:spTree>
    <p:extLst>
      <p:ext uri="{BB962C8B-B14F-4D97-AF65-F5344CB8AC3E}">
        <p14:creationId xmlns:p14="http://schemas.microsoft.com/office/powerpoint/2010/main" val="148515790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961" y="1684998"/>
            <a:ext cx="4758439" cy="495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2862970" y="2271811"/>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7" name="Oval 6"/>
          <p:cNvSpPr/>
          <p:nvPr/>
        </p:nvSpPr>
        <p:spPr>
          <a:xfrm>
            <a:off x="4923148" y="4181437"/>
            <a:ext cx="72008" cy="720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8" name="Oval 7"/>
          <p:cNvSpPr/>
          <p:nvPr/>
        </p:nvSpPr>
        <p:spPr>
          <a:xfrm>
            <a:off x="4813610" y="6048337"/>
            <a:ext cx="72008" cy="720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9" name="Oval 8"/>
          <p:cNvSpPr/>
          <p:nvPr/>
        </p:nvSpPr>
        <p:spPr>
          <a:xfrm>
            <a:off x="2379973" y="6243600"/>
            <a:ext cx="72008" cy="720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v-SE"/>
          </a:p>
        </p:txBody>
      </p:sp>
      <p:sp>
        <p:nvSpPr>
          <p:cNvPr id="12" name="Oval 11"/>
          <p:cNvSpPr/>
          <p:nvPr/>
        </p:nvSpPr>
        <p:spPr>
          <a:xfrm>
            <a:off x="2613050" y="2374887"/>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3" name="Oval 12"/>
          <p:cNvSpPr/>
          <p:nvPr/>
        </p:nvSpPr>
        <p:spPr>
          <a:xfrm>
            <a:off x="2323220" y="2519461"/>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4" name="Oval 13"/>
          <p:cNvSpPr/>
          <p:nvPr/>
        </p:nvSpPr>
        <p:spPr>
          <a:xfrm>
            <a:off x="2085095" y="2668686"/>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5" name="Oval 14"/>
          <p:cNvSpPr/>
          <p:nvPr/>
        </p:nvSpPr>
        <p:spPr>
          <a:xfrm>
            <a:off x="1837445" y="2871886"/>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6" name="Oval 15"/>
          <p:cNvSpPr/>
          <p:nvPr/>
        </p:nvSpPr>
        <p:spPr>
          <a:xfrm>
            <a:off x="1431045" y="3316386"/>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7" name="Oval 16"/>
          <p:cNvSpPr/>
          <p:nvPr/>
        </p:nvSpPr>
        <p:spPr>
          <a:xfrm>
            <a:off x="1634245" y="3075086"/>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8" name="Oval 17"/>
          <p:cNvSpPr/>
          <p:nvPr/>
        </p:nvSpPr>
        <p:spPr>
          <a:xfrm>
            <a:off x="1211970" y="3649761"/>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9" name="Rectangle 18"/>
          <p:cNvSpPr/>
          <p:nvPr/>
        </p:nvSpPr>
        <p:spPr>
          <a:xfrm rot="1276690">
            <a:off x="4309545" y="3658685"/>
            <a:ext cx="203782" cy="324036"/>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dirty="0"/>
          </a:p>
        </p:txBody>
      </p:sp>
      <p:sp>
        <p:nvSpPr>
          <p:cNvPr id="20" name="Rectangle 19"/>
          <p:cNvSpPr/>
          <p:nvPr/>
        </p:nvSpPr>
        <p:spPr>
          <a:xfrm rot="4251519">
            <a:off x="2410531" y="1698129"/>
            <a:ext cx="203782" cy="375551"/>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dirty="0"/>
          </a:p>
        </p:txBody>
      </p:sp>
      <p:sp>
        <p:nvSpPr>
          <p:cNvPr id="21" name="Rectangle 20"/>
          <p:cNvSpPr/>
          <p:nvPr/>
        </p:nvSpPr>
        <p:spPr>
          <a:xfrm rot="642401">
            <a:off x="4854197" y="5628566"/>
            <a:ext cx="114852" cy="425041"/>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dirty="0"/>
          </a:p>
        </p:txBody>
      </p:sp>
      <p:sp>
        <p:nvSpPr>
          <p:cNvPr id="23" name="Content Placeholder 2"/>
          <p:cNvSpPr txBox="1">
            <a:spLocks/>
          </p:cNvSpPr>
          <p:nvPr/>
        </p:nvSpPr>
        <p:spPr>
          <a:xfrm>
            <a:off x="4242961" y="3691412"/>
            <a:ext cx="409555" cy="25422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sz="2100" dirty="0" smtClean="0"/>
              <a:t>15</a:t>
            </a:r>
          </a:p>
          <a:p>
            <a:pPr marL="0" indent="0">
              <a:buFont typeface="Arial" panose="020B0604020202020204" pitchFamily="34" charset="0"/>
              <a:buNone/>
            </a:pPr>
            <a:endParaRPr lang="sv-SE" dirty="0" smtClean="0"/>
          </a:p>
          <a:p>
            <a:endParaRPr lang="sv-SE" dirty="0"/>
          </a:p>
        </p:txBody>
      </p:sp>
      <p:sp>
        <p:nvSpPr>
          <p:cNvPr id="24" name="Content Placeholder 2"/>
          <p:cNvSpPr txBox="1">
            <a:spLocks/>
          </p:cNvSpPr>
          <p:nvPr/>
        </p:nvSpPr>
        <p:spPr>
          <a:xfrm>
            <a:off x="4808979" y="6065702"/>
            <a:ext cx="409555" cy="25422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sz="2100" dirty="0" smtClean="0"/>
              <a:t>38</a:t>
            </a:r>
          </a:p>
          <a:p>
            <a:pPr marL="0" indent="0">
              <a:buFont typeface="Arial" panose="020B0604020202020204" pitchFamily="34" charset="0"/>
              <a:buNone/>
            </a:pPr>
            <a:endParaRPr lang="sv-SE" dirty="0" smtClean="0"/>
          </a:p>
          <a:p>
            <a:endParaRPr lang="sv-SE" dirty="0"/>
          </a:p>
        </p:txBody>
      </p:sp>
      <p:sp>
        <p:nvSpPr>
          <p:cNvPr id="25" name="Content Placeholder 2"/>
          <p:cNvSpPr txBox="1">
            <a:spLocks/>
          </p:cNvSpPr>
          <p:nvPr/>
        </p:nvSpPr>
        <p:spPr>
          <a:xfrm>
            <a:off x="2328720" y="1764516"/>
            <a:ext cx="409555" cy="25422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sz="2100" dirty="0" smtClean="0"/>
              <a:t>36</a:t>
            </a:r>
          </a:p>
          <a:p>
            <a:pPr marL="0" indent="0">
              <a:buFont typeface="Arial" panose="020B0604020202020204" pitchFamily="34" charset="0"/>
              <a:buNone/>
            </a:pPr>
            <a:endParaRPr lang="sv-SE" dirty="0" smtClean="0"/>
          </a:p>
          <a:p>
            <a:endParaRPr lang="sv-SE" dirty="0"/>
          </a:p>
        </p:txBody>
      </p:sp>
      <p:sp>
        <p:nvSpPr>
          <p:cNvPr id="3" name="Title 2"/>
          <p:cNvSpPr>
            <a:spLocks noGrp="1"/>
          </p:cNvSpPr>
          <p:nvPr>
            <p:ph type="title"/>
          </p:nvPr>
        </p:nvSpPr>
        <p:spPr/>
        <p:txBody>
          <a:bodyPr/>
          <a:lstStyle/>
          <a:p>
            <a:r>
              <a:rPr lang="sv-SE" dirty="0"/>
              <a:t>6. Instrument </a:t>
            </a:r>
            <a:r>
              <a:rPr lang="sv-SE" dirty="0" smtClean="0"/>
              <a:t>Power distribution Concept</a:t>
            </a:r>
            <a:endParaRPr lang="sv-SE" dirty="0"/>
          </a:p>
        </p:txBody>
      </p:sp>
      <p:sp>
        <p:nvSpPr>
          <p:cNvPr id="10" name="Content Placeholder 2"/>
          <p:cNvSpPr txBox="1">
            <a:spLocks/>
          </p:cNvSpPr>
          <p:nvPr/>
        </p:nvSpPr>
        <p:spPr>
          <a:xfrm>
            <a:off x="5524867" y="5144129"/>
            <a:ext cx="2433898" cy="1066317"/>
          </a:xfrm>
          <a:prstGeom prst="rect">
            <a:avLst/>
          </a:prstGeom>
        </p:spPr>
        <p:txBody>
          <a:bodyPr vert="horz" lIns="0" tIns="0" rIns="0" bIns="0" rtlCol="0">
            <a:normAutofit fontScale="62500" lnSpcReduction="20000"/>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kern="1200">
                <a:solidFill>
                  <a:srgbClr val="0094CA"/>
                </a:solidFill>
                <a:latin typeface="+mn-lt"/>
                <a:ea typeface="+mn-ea"/>
                <a:cs typeface="+mn-cs"/>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kern="1200" baseline="0">
                <a:solidFill>
                  <a:srgbClr val="0094CA"/>
                </a:solidFill>
                <a:latin typeface="+mn-lt"/>
                <a:ea typeface="+mn-ea"/>
                <a:cs typeface="+mn-cs"/>
              </a:defRPr>
            </a:lvl2pPr>
            <a:lvl3pPr marL="9144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spcBef>
                <a:spcPts val="0"/>
              </a:spcBef>
              <a:spcAft>
                <a:spcPts val="0"/>
              </a:spcAft>
              <a:buFont typeface="Arial"/>
              <a:buNone/>
            </a:pPr>
            <a:r>
              <a:rPr lang="sv-SE" b="1" dirty="0" smtClean="0">
                <a:solidFill>
                  <a:schemeClr val="accent2">
                    <a:lumMod val="75000"/>
                  </a:schemeClr>
                </a:solidFill>
              </a:rPr>
              <a:t>Bunker:</a:t>
            </a:r>
          </a:p>
          <a:p>
            <a:pPr marL="0" indent="0">
              <a:spcBef>
                <a:spcPts val="600"/>
              </a:spcBef>
              <a:spcAft>
                <a:spcPts val="0"/>
              </a:spcAft>
              <a:buFont typeface="Arial"/>
              <a:buNone/>
            </a:pPr>
            <a:r>
              <a:rPr lang="sv-SE" dirty="0" smtClean="0">
                <a:solidFill>
                  <a:schemeClr val="accent2">
                    <a:lumMod val="75000"/>
                  </a:schemeClr>
                </a:solidFill>
              </a:rPr>
              <a:t>The bunker is a unified zone. There will be four distribution panels by  D02 walls for the four sectors.</a:t>
            </a:r>
          </a:p>
          <a:p>
            <a:pPr marL="0" indent="0">
              <a:buFont typeface="Arial"/>
              <a:buNone/>
            </a:pPr>
            <a:endParaRPr lang="sv-SE" dirty="0" smtClean="0"/>
          </a:p>
          <a:p>
            <a:pPr marL="0" indent="0">
              <a:buFont typeface="Arial"/>
              <a:buNone/>
            </a:pPr>
            <a:endParaRPr lang="sv-SE" dirty="0" smtClean="0"/>
          </a:p>
          <a:p>
            <a:endParaRPr lang="sv-SE" dirty="0"/>
          </a:p>
        </p:txBody>
      </p:sp>
      <p:sp>
        <p:nvSpPr>
          <p:cNvPr id="22" name="Content Placeholder 2"/>
          <p:cNvSpPr txBox="1">
            <a:spLocks/>
          </p:cNvSpPr>
          <p:nvPr/>
        </p:nvSpPr>
        <p:spPr>
          <a:xfrm>
            <a:off x="4786548" y="1601848"/>
            <a:ext cx="3641526" cy="2326685"/>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Char char="-"/>
            </a:pPr>
            <a:r>
              <a:rPr lang="sv-SE" dirty="0">
                <a:solidFill>
                  <a:srgbClr val="7030A0"/>
                </a:solidFill>
              </a:rPr>
              <a:t>The design will be provided by ESS, the installation and material cost will be paid by the instruments</a:t>
            </a:r>
            <a:r>
              <a:rPr lang="sv-SE" dirty="0" smtClean="0">
                <a:solidFill>
                  <a:srgbClr val="7030A0"/>
                </a:solidFill>
              </a:rPr>
              <a:t>. The design will be finalized according to the instrument designs.</a:t>
            </a:r>
          </a:p>
          <a:p>
            <a:pPr>
              <a:buFontTx/>
              <a:buChar char="-"/>
            </a:pPr>
            <a:r>
              <a:rPr lang="sv-SE" dirty="0" err="1" smtClean="0">
                <a:solidFill>
                  <a:srgbClr val="7030A0"/>
                </a:solidFill>
              </a:rPr>
              <a:t>There</a:t>
            </a:r>
            <a:r>
              <a:rPr lang="sv-SE" dirty="0" smtClean="0">
                <a:solidFill>
                  <a:srgbClr val="7030A0"/>
                </a:solidFill>
              </a:rPr>
              <a:t> </a:t>
            </a:r>
            <a:r>
              <a:rPr lang="sv-SE" dirty="0" err="1" smtClean="0">
                <a:solidFill>
                  <a:srgbClr val="7030A0"/>
                </a:solidFill>
              </a:rPr>
              <a:t>will</a:t>
            </a:r>
            <a:r>
              <a:rPr lang="sv-SE" dirty="0" smtClean="0">
                <a:solidFill>
                  <a:srgbClr val="7030A0"/>
                </a:solidFill>
              </a:rPr>
              <a:t> </a:t>
            </a:r>
            <a:r>
              <a:rPr lang="sv-SE" dirty="0">
                <a:solidFill>
                  <a:srgbClr val="7030A0"/>
                </a:solidFill>
              </a:rPr>
              <a:t>b</a:t>
            </a:r>
            <a:r>
              <a:rPr lang="sv-SE" dirty="0" smtClean="0">
                <a:solidFill>
                  <a:srgbClr val="7030A0"/>
                </a:solidFill>
              </a:rPr>
              <a:t>e no central UPS system</a:t>
            </a:r>
            <a:endParaRPr lang="sv-SE" dirty="0">
              <a:solidFill>
                <a:srgbClr val="7030A0"/>
              </a:solidFill>
            </a:endParaRPr>
          </a:p>
          <a:p>
            <a:pPr>
              <a:buFontTx/>
              <a:buChar char="-"/>
            </a:pPr>
            <a:r>
              <a:rPr lang="sv-SE" dirty="0" smtClean="0">
                <a:solidFill>
                  <a:srgbClr val="7030A0"/>
                </a:solidFill>
              </a:rPr>
              <a:t>The power distribution network will be planned according to our grounding rules.</a:t>
            </a:r>
          </a:p>
          <a:p>
            <a:pPr>
              <a:buFontTx/>
              <a:buChar char="-"/>
            </a:pPr>
            <a:r>
              <a:rPr lang="sv-SE" dirty="0" smtClean="0">
                <a:solidFill>
                  <a:srgbClr val="7030A0"/>
                </a:solidFill>
              </a:rPr>
              <a:t>All </a:t>
            </a:r>
            <a:r>
              <a:rPr lang="sv-SE" dirty="0">
                <a:solidFill>
                  <a:srgbClr val="7030A0"/>
                </a:solidFill>
              </a:rPr>
              <a:t>the missing insulation rules </a:t>
            </a:r>
            <a:r>
              <a:rPr lang="sv-SE" dirty="0" smtClean="0">
                <a:solidFill>
                  <a:srgbClr val="7030A0"/>
                </a:solidFill>
              </a:rPr>
              <a:t>and solutions will </a:t>
            </a:r>
            <a:r>
              <a:rPr lang="sv-SE" dirty="0">
                <a:solidFill>
                  <a:srgbClr val="7030A0"/>
                </a:solidFill>
              </a:rPr>
              <a:t>be defined ASAP</a:t>
            </a:r>
          </a:p>
          <a:p>
            <a:pPr>
              <a:buFontTx/>
              <a:buChar char="-"/>
            </a:pPr>
            <a:endParaRPr lang="sv-SE" dirty="0" smtClean="0">
              <a:solidFill>
                <a:schemeClr val="accent4"/>
              </a:solidFill>
            </a:endParaRPr>
          </a:p>
          <a:p>
            <a:endParaRPr lang="sv-SE" dirty="0"/>
          </a:p>
        </p:txBody>
      </p:sp>
      <p:pic>
        <p:nvPicPr>
          <p:cNvPr id="2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6154" y="1441450"/>
            <a:ext cx="888703" cy="86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Oval 27"/>
          <p:cNvSpPr/>
          <p:nvPr/>
        </p:nvSpPr>
        <p:spPr>
          <a:xfrm>
            <a:off x="4527464" y="4829273"/>
            <a:ext cx="89780" cy="8403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0" name="Oval 29"/>
          <p:cNvSpPr/>
          <p:nvPr/>
        </p:nvSpPr>
        <p:spPr>
          <a:xfrm>
            <a:off x="2993938" y="4797523"/>
            <a:ext cx="89780" cy="8403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1" name="Oval 30"/>
          <p:cNvSpPr/>
          <p:nvPr/>
        </p:nvSpPr>
        <p:spPr>
          <a:xfrm>
            <a:off x="3058232" y="5225355"/>
            <a:ext cx="89780" cy="8403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2" name="Oval 31"/>
          <p:cNvSpPr/>
          <p:nvPr/>
        </p:nvSpPr>
        <p:spPr>
          <a:xfrm>
            <a:off x="4255207" y="5147567"/>
            <a:ext cx="89780" cy="8403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5" name="Content Placeholder 2"/>
          <p:cNvSpPr txBox="1">
            <a:spLocks/>
          </p:cNvSpPr>
          <p:nvPr/>
        </p:nvSpPr>
        <p:spPr>
          <a:xfrm>
            <a:off x="5524867" y="4000341"/>
            <a:ext cx="2433898" cy="1066317"/>
          </a:xfrm>
          <a:prstGeom prst="rect">
            <a:avLst/>
          </a:prstGeom>
        </p:spPr>
        <p:txBody>
          <a:bodyPr vert="horz" lIns="0" tIns="0" rIns="0" bIns="0" rtlCol="0">
            <a:normAutofit fontScale="62500" lnSpcReduction="20000"/>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kern="1200">
                <a:solidFill>
                  <a:srgbClr val="0094CA"/>
                </a:solidFill>
                <a:latin typeface="+mn-lt"/>
                <a:ea typeface="+mn-ea"/>
                <a:cs typeface="+mn-cs"/>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kern="1200" baseline="0">
                <a:solidFill>
                  <a:srgbClr val="0094CA"/>
                </a:solidFill>
                <a:latin typeface="+mn-lt"/>
                <a:ea typeface="+mn-ea"/>
                <a:cs typeface="+mn-cs"/>
              </a:defRPr>
            </a:lvl2pPr>
            <a:lvl3pPr marL="9144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spcBef>
                <a:spcPts val="0"/>
              </a:spcBef>
              <a:spcAft>
                <a:spcPts val="0"/>
              </a:spcAft>
              <a:buFont typeface="Arial"/>
              <a:buNone/>
            </a:pPr>
            <a:r>
              <a:rPr lang="sv-SE" b="1" dirty="0" smtClean="0">
                <a:solidFill>
                  <a:srgbClr val="000000"/>
                </a:solidFill>
              </a:rPr>
              <a:t>Cave /Main zone/</a:t>
            </a:r>
          </a:p>
          <a:p>
            <a:pPr marL="0" indent="0">
              <a:spcBef>
                <a:spcPts val="600"/>
              </a:spcBef>
              <a:spcAft>
                <a:spcPts val="0"/>
              </a:spcAft>
              <a:buFont typeface="Arial"/>
              <a:buNone/>
            </a:pPr>
            <a:r>
              <a:rPr lang="sv-SE" dirty="0" smtClean="0">
                <a:solidFill>
                  <a:srgbClr val="000000"/>
                </a:solidFill>
              </a:rPr>
              <a:t>There will be connection points similarly placed as the Sample environment connections </a:t>
            </a:r>
          </a:p>
          <a:p>
            <a:pPr marL="0" indent="0">
              <a:buFont typeface="Arial"/>
              <a:buNone/>
            </a:pPr>
            <a:endParaRPr lang="sv-SE" dirty="0" smtClean="0"/>
          </a:p>
          <a:p>
            <a:endParaRPr lang="sv-SE" dirty="0"/>
          </a:p>
        </p:txBody>
      </p:sp>
      <p:sp>
        <p:nvSpPr>
          <p:cNvPr id="56" name="Oval 55"/>
          <p:cNvSpPr/>
          <p:nvPr/>
        </p:nvSpPr>
        <p:spPr>
          <a:xfrm>
            <a:off x="2729620" y="2324198"/>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7" name="Oval 56"/>
          <p:cNvSpPr/>
          <p:nvPr/>
        </p:nvSpPr>
        <p:spPr>
          <a:xfrm>
            <a:off x="2420851" y="2450405"/>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8" name="Oval 57"/>
          <p:cNvSpPr/>
          <p:nvPr/>
        </p:nvSpPr>
        <p:spPr>
          <a:xfrm>
            <a:off x="2175582" y="2604392"/>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59" name="Oval 58"/>
          <p:cNvSpPr/>
          <p:nvPr/>
        </p:nvSpPr>
        <p:spPr>
          <a:xfrm>
            <a:off x="1920789" y="2788542"/>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0" name="Oval 59"/>
          <p:cNvSpPr/>
          <p:nvPr/>
        </p:nvSpPr>
        <p:spPr>
          <a:xfrm>
            <a:off x="1490576" y="3225898"/>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1" name="Oval 60"/>
          <p:cNvSpPr/>
          <p:nvPr/>
        </p:nvSpPr>
        <p:spPr>
          <a:xfrm>
            <a:off x="1703302" y="2994123"/>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2" name="Oval 61"/>
          <p:cNvSpPr/>
          <p:nvPr/>
        </p:nvSpPr>
        <p:spPr>
          <a:xfrm>
            <a:off x="1250070" y="3568798"/>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3" name="Oval 62"/>
          <p:cNvSpPr/>
          <p:nvPr/>
        </p:nvSpPr>
        <p:spPr>
          <a:xfrm>
            <a:off x="2946314" y="2243236"/>
            <a:ext cx="45719" cy="45719"/>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4" name="Rectangle 63"/>
          <p:cNvSpPr/>
          <p:nvPr/>
        </p:nvSpPr>
        <p:spPr>
          <a:xfrm>
            <a:off x="400492" y="6444458"/>
            <a:ext cx="4572000" cy="276999"/>
          </a:xfrm>
          <a:prstGeom prst="rect">
            <a:avLst/>
          </a:prstGeom>
          <a:solidFill>
            <a:schemeClr val="bg1"/>
          </a:solidFill>
        </p:spPr>
        <p:txBody>
          <a:bodyPr>
            <a:spAutoFit/>
          </a:bodyPr>
          <a:lstStyle/>
          <a:p>
            <a:r>
              <a:rPr lang="en-US" sz="1200" dirty="0"/>
              <a:t>ESS </a:t>
            </a:r>
            <a:r>
              <a:rPr lang="en-US" sz="1200" dirty="0" smtClean="0"/>
              <a:t>Power </a:t>
            </a:r>
            <a:r>
              <a:rPr lang="en-US" sz="1200" dirty="0"/>
              <a:t>and </a:t>
            </a:r>
            <a:r>
              <a:rPr lang="en-US" sz="1200" dirty="0" smtClean="0"/>
              <a:t>Grounding: ESS-0051373 (Not released)</a:t>
            </a:r>
            <a:endParaRPr lang="sv-SE" sz="1200" b="1" dirty="0"/>
          </a:p>
        </p:txBody>
      </p:sp>
      <p:grpSp>
        <p:nvGrpSpPr>
          <p:cNvPr id="65" name="Group 64"/>
          <p:cNvGrpSpPr/>
          <p:nvPr/>
        </p:nvGrpSpPr>
        <p:grpSpPr>
          <a:xfrm>
            <a:off x="2327672" y="4305300"/>
            <a:ext cx="2401490" cy="1879599"/>
            <a:chOff x="2499122" y="4305300"/>
            <a:chExt cx="2401490" cy="1879599"/>
          </a:xfrm>
          <a:solidFill>
            <a:srgbClr val="FF0000"/>
          </a:solidFill>
        </p:grpSpPr>
        <p:cxnSp>
          <p:nvCxnSpPr>
            <p:cNvPr id="68" name="Straight Connector 67"/>
            <p:cNvCxnSpPr/>
            <p:nvPr/>
          </p:nvCxnSpPr>
          <p:spPr>
            <a:xfrm flipV="1">
              <a:off x="4876800" y="4305300"/>
              <a:ext cx="0" cy="539750"/>
            </a:xfrm>
            <a:prstGeom prst="line">
              <a:avLst/>
            </a:prstGeom>
            <a:grp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4023520" y="4548238"/>
              <a:ext cx="850900" cy="61862"/>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73" name="Rectangle 72"/>
            <p:cNvSpPr/>
            <p:nvPr/>
          </p:nvSpPr>
          <p:spPr>
            <a:xfrm>
              <a:off x="3395266" y="4419651"/>
              <a:ext cx="685403" cy="65038"/>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74" name="Rectangle 73"/>
            <p:cNvSpPr/>
            <p:nvPr/>
          </p:nvSpPr>
          <p:spPr>
            <a:xfrm>
              <a:off x="2499122" y="4703813"/>
              <a:ext cx="964803" cy="74562"/>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75" name="Rectangle 74"/>
            <p:cNvSpPr/>
            <p:nvPr/>
          </p:nvSpPr>
          <p:spPr>
            <a:xfrm>
              <a:off x="2521347" y="5624563"/>
              <a:ext cx="2374503" cy="66625"/>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76" name="Rectangle 75"/>
            <p:cNvSpPr/>
            <p:nvPr/>
          </p:nvSpPr>
          <p:spPr>
            <a:xfrm>
              <a:off x="3076972" y="4770488"/>
              <a:ext cx="80566" cy="861962"/>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77" name="Rectangle 76"/>
            <p:cNvSpPr/>
            <p:nvPr/>
          </p:nvSpPr>
          <p:spPr>
            <a:xfrm>
              <a:off x="3391297" y="4424413"/>
              <a:ext cx="78978" cy="357137"/>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78" name="Rectangle 77"/>
            <p:cNvSpPr/>
            <p:nvPr/>
          </p:nvSpPr>
          <p:spPr>
            <a:xfrm>
              <a:off x="4016374" y="4418064"/>
              <a:ext cx="73025" cy="188862"/>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79" name="Rectangle 78"/>
            <p:cNvSpPr/>
            <p:nvPr/>
          </p:nvSpPr>
          <p:spPr>
            <a:xfrm>
              <a:off x="4429522" y="5624512"/>
              <a:ext cx="71041" cy="560387"/>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80" name="Rectangle 79"/>
            <p:cNvSpPr/>
            <p:nvPr/>
          </p:nvSpPr>
          <p:spPr>
            <a:xfrm>
              <a:off x="4777185" y="5243513"/>
              <a:ext cx="56754" cy="376238"/>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81" name="Rectangle 80"/>
            <p:cNvSpPr/>
            <p:nvPr/>
          </p:nvSpPr>
          <p:spPr>
            <a:xfrm>
              <a:off x="4843860" y="5638800"/>
              <a:ext cx="56752" cy="276226"/>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sp>
          <p:nvSpPr>
            <p:cNvPr id="82" name="Rectangle 81"/>
            <p:cNvSpPr/>
            <p:nvPr/>
          </p:nvSpPr>
          <p:spPr>
            <a:xfrm>
              <a:off x="2519759" y="5672137"/>
              <a:ext cx="56753" cy="314326"/>
            </a:xfrm>
            <a:prstGeom prst="rect">
              <a:avLst/>
            </a:prstGeom>
            <a:grpFill/>
            <a:ln>
              <a:solidFill>
                <a:srgbClr val="FF0000"/>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sv-SE"/>
            </a:p>
          </p:txBody>
        </p:sp>
      </p:grpSp>
      <p:cxnSp>
        <p:nvCxnSpPr>
          <p:cNvPr id="83" name="Straight Connector 82"/>
          <p:cNvCxnSpPr/>
          <p:nvPr/>
        </p:nvCxnSpPr>
        <p:spPr>
          <a:xfrm flipV="1">
            <a:off x="2487923" y="5346700"/>
            <a:ext cx="0" cy="282575"/>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2646673" y="5340350"/>
            <a:ext cx="0" cy="282575"/>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2824473" y="5346700"/>
            <a:ext cx="0" cy="282575"/>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3116573" y="5346700"/>
            <a:ext cx="0" cy="282575"/>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3300723" y="5302250"/>
            <a:ext cx="0" cy="327026"/>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4519923" y="431800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4342123" y="431800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4164323" y="4324350"/>
            <a:ext cx="0" cy="2730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V="1">
            <a:off x="3992873" y="4324350"/>
            <a:ext cx="0" cy="2730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2602223" y="568325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V="1">
            <a:off x="2811773" y="568960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3014973" y="567690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3243573" y="568325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V="1">
            <a:off x="3459473" y="567690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3681723" y="567055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3891273" y="568325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4100823" y="567055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4494523" y="5683250"/>
            <a:ext cx="0" cy="49530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0" name="Rectangle 69"/>
          <p:cNvSpPr/>
          <p:nvPr/>
        </p:nvSpPr>
        <p:spPr>
          <a:xfrm>
            <a:off x="7564904" y="6533308"/>
            <a:ext cx="1328083" cy="276999"/>
          </a:xfrm>
          <a:prstGeom prst="rect">
            <a:avLst/>
          </a:prstGeom>
        </p:spPr>
        <p:txBody>
          <a:bodyPr wrap="none">
            <a:spAutoFit/>
          </a:bodyPr>
          <a:lstStyle/>
          <a:p>
            <a:r>
              <a:rPr lang="en-US" sz="1200" dirty="0" smtClean="0">
                <a:solidFill>
                  <a:srgbClr val="000000"/>
                </a:solidFill>
              </a:rPr>
              <a:t>Courtesy: </a:t>
            </a:r>
            <a:r>
              <a:rPr lang="en-US" sz="1200" dirty="0" err="1" smtClean="0">
                <a:solidFill>
                  <a:srgbClr val="000000"/>
                </a:solidFill>
              </a:rPr>
              <a:t>G.László</a:t>
            </a:r>
            <a:endParaRPr lang="en-US" sz="1200" dirty="0">
              <a:solidFill>
                <a:srgbClr val="000000"/>
              </a:solidFill>
            </a:endParaRPr>
          </a:p>
        </p:txBody>
      </p:sp>
    </p:spTree>
    <p:extLst>
      <p:ext uri="{BB962C8B-B14F-4D97-AF65-F5344CB8AC3E}">
        <p14:creationId xmlns:p14="http://schemas.microsoft.com/office/powerpoint/2010/main" val="18751614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Passage between E01 to D03</a:t>
            </a:r>
            <a:endParaRPr lang="en-US" dirty="0"/>
          </a:p>
        </p:txBody>
      </p:sp>
      <p:pic>
        <p:nvPicPr>
          <p:cNvPr id="4" name="Picture 3"/>
          <p:cNvPicPr>
            <a:picLocks noChangeAspect="1"/>
          </p:cNvPicPr>
          <p:nvPr/>
        </p:nvPicPr>
        <p:blipFill rotWithShape="1">
          <a:blip r:embed="rId2"/>
          <a:srcRect l="28191"/>
          <a:stretch/>
        </p:blipFill>
        <p:spPr>
          <a:xfrm>
            <a:off x="4215448" y="1557867"/>
            <a:ext cx="4600405" cy="5049027"/>
          </a:xfrm>
          <a:prstGeom prst="rect">
            <a:avLst/>
          </a:prstGeom>
        </p:spPr>
      </p:pic>
    </p:spTree>
    <p:extLst>
      <p:ext uri="{BB962C8B-B14F-4D97-AF65-F5344CB8AC3E}">
        <p14:creationId xmlns:p14="http://schemas.microsoft.com/office/powerpoint/2010/main" val="42374677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Graphical Rendering</a:t>
            </a:r>
            <a:endParaRPr lang="en-US" dirty="0"/>
          </a:p>
        </p:txBody>
      </p:sp>
      <p:pic>
        <p:nvPicPr>
          <p:cNvPr id="5" name="Content Placeholder 4" descr="INSTRUMENTS.jpeg"/>
          <p:cNvPicPr>
            <a:picLocks noGrp="1" noChangeAspect="1"/>
          </p:cNvPicPr>
          <p:nvPr>
            <p:ph idx="1"/>
          </p:nvPr>
        </p:nvPicPr>
        <p:blipFill>
          <a:blip r:embed="rId3">
            <a:extLst>
              <a:ext uri="{28A0092B-C50C-407E-A947-70E740481C1C}">
                <a14:useLocalDpi xmlns:a14="http://schemas.microsoft.com/office/drawing/2010/main" val="0"/>
              </a:ext>
            </a:extLst>
          </a:blip>
          <a:srcRect t="1115" b="1115"/>
          <a:stretch>
            <a:fillRect/>
          </a:stretch>
        </p:blipFill>
        <p:spPr/>
      </p:pic>
      <p:sp>
        <p:nvSpPr>
          <p:cNvPr id="4" name="Slide Number Placeholder 3"/>
          <p:cNvSpPr>
            <a:spLocks noGrp="1"/>
          </p:cNvSpPr>
          <p:nvPr>
            <p:ph type="sldNum" sz="quarter" idx="12"/>
          </p:nvPr>
        </p:nvSpPr>
        <p:spPr/>
        <p:txBody>
          <a:bodyPr/>
          <a:lstStyle/>
          <a:p>
            <a:fld id="{551115BC-487E-4422-894C-CB7CD3E79223}" type="slidenum">
              <a:rPr lang="sv-SE" smtClean="0"/>
              <a:t>2</a:t>
            </a:fld>
            <a:endParaRPr lang="sv-SE" dirty="0"/>
          </a:p>
        </p:txBody>
      </p:sp>
      <p:pic>
        <p:nvPicPr>
          <p:cNvPr id="6" name="Picture 5" descr="16-08-26_ESS_geo.jpg"/>
          <p:cNvPicPr>
            <a:picLocks noChangeAspect="1"/>
          </p:cNvPicPr>
          <p:nvPr/>
        </p:nvPicPr>
        <p:blipFill rotWithShape="1">
          <a:blip r:embed="rId4" cstate="print">
            <a:alphaModFix/>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7333" t="23637" r="43481" b="32073"/>
          <a:stretch/>
        </p:blipFill>
        <p:spPr>
          <a:xfrm rot="184676">
            <a:off x="1940561" y="1706879"/>
            <a:ext cx="6150122" cy="4480560"/>
          </a:xfrm>
          <a:prstGeom prst="rect">
            <a:avLst/>
          </a:prstGeom>
          <a:scene3d>
            <a:camera prst="orthographicFront">
              <a:rot lat="0" lon="0" rev="0"/>
            </a:camera>
            <a:lightRig rig="threePt" dir="t"/>
          </a:scene3d>
        </p:spPr>
      </p:pic>
      <p:sp>
        <p:nvSpPr>
          <p:cNvPr id="3" name="Rectangle 2"/>
          <p:cNvSpPr/>
          <p:nvPr/>
        </p:nvSpPr>
        <p:spPr>
          <a:xfrm>
            <a:off x="169333" y="1540933"/>
            <a:ext cx="8712200" cy="6942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6200" y="1532467"/>
            <a:ext cx="1998133" cy="47159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924800" y="1921933"/>
            <a:ext cx="1083733" cy="42672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524000" y="5960533"/>
            <a:ext cx="6663267" cy="5418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321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961" y="1684998"/>
            <a:ext cx="4758439" cy="495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sv-SE" dirty="0"/>
              <a:t>6. </a:t>
            </a:r>
            <a:r>
              <a:rPr lang="sv-SE" dirty="0" smtClean="0"/>
              <a:t>Cabinet placement Concept</a:t>
            </a:r>
            <a:endParaRPr lang="sv-SE" dirty="0"/>
          </a:p>
        </p:txBody>
      </p:sp>
      <p:sp>
        <p:nvSpPr>
          <p:cNvPr id="10" name="Content Placeholder 2"/>
          <p:cNvSpPr txBox="1">
            <a:spLocks/>
          </p:cNvSpPr>
          <p:nvPr/>
        </p:nvSpPr>
        <p:spPr>
          <a:xfrm>
            <a:off x="5578816" y="3459459"/>
            <a:ext cx="2803971" cy="1547294"/>
          </a:xfrm>
          <a:prstGeom prst="rect">
            <a:avLst/>
          </a:prstGeom>
        </p:spPr>
        <p:txBody>
          <a:bodyPr vert="horz" lIns="0" tIns="0" rIns="0" bIns="0" rtlCol="0">
            <a:normAutofit fontScale="62500" lnSpcReduction="20000"/>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kern="1200">
                <a:solidFill>
                  <a:srgbClr val="0094CA"/>
                </a:solidFill>
                <a:latin typeface="+mn-lt"/>
                <a:ea typeface="+mn-ea"/>
                <a:cs typeface="+mn-cs"/>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kern="1200" baseline="0">
                <a:solidFill>
                  <a:srgbClr val="0094CA"/>
                </a:solidFill>
                <a:latin typeface="+mn-lt"/>
                <a:ea typeface="+mn-ea"/>
                <a:cs typeface="+mn-cs"/>
              </a:defRPr>
            </a:lvl2pPr>
            <a:lvl3pPr marL="9144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Wingdings" charset="2"/>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indent="0">
              <a:spcBef>
                <a:spcPts val="0"/>
              </a:spcBef>
              <a:spcAft>
                <a:spcPts val="0"/>
              </a:spcAft>
              <a:buFont typeface="Arial"/>
              <a:buNone/>
            </a:pPr>
            <a:r>
              <a:rPr lang="sv-SE" b="1" dirty="0" smtClean="0">
                <a:solidFill>
                  <a:schemeClr val="accent2">
                    <a:lumMod val="75000"/>
                  </a:schemeClr>
                </a:solidFill>
              </a:rPr>
              <a:t>Bunker:</a:t>
            </a:r>
          </a:p>
          <a:p>
            <a:pPr marL="0" indent="0">
              <a:spcBef>
                <a:spcPts val="600"/>
              </a:spcBef>
              <a:spcAft>
                <a:spcPts val="0"/>
              </a:spcAft>
              <a:buFont typeface="Arial"/>
              <a:buNone/>
            </a:pPr>
            <a:r>
              <a:rPr lang="sv-SE" dirty="0" smtClean="0">
                <a:solidFill>
                  <a:schemeClr val="accent2">
                    <a:lumMod val="75000"/>
                  </a:schemeClr>
                </a:solidFill>
              </a:rPr>
              <a:t>We are planning to have cabinet arrays for each sector in order to minimize the cable lengths. The cabinets will be connected to the power distribution panel of the bunker sector. Also they will be connected to a common ICS router.</a:t>
            </a:r>
          </a:p>
          <a:p>
            <a:pPr marL="0" indent="0">
              <a:buFont typeface="Arial"/>
              <a:buNone/>
            </a:pPr>
            <a:endParaRPr lang="sv-SE" dirty="0" smtClean="0"/>
          </a:p>
          <a:p>
            <a:pPr marL="0" indent="0">
              <a:buFont typeface="Arial"/>
              <a:buNone/>
            </a:pPr>
            <a:endParaRPr lang="sv-SE" dirty="0" smtClean="0"/>
          </a:p>
          <a:p>
            <a:endParaRPr lang="sv-SE" dirty="0"/>
          </a:p>
        </p:txBody>
      </p:sp>
      <p:sp>
        <p:nvSpPr>
          <p:cNvPr id="22" name="Content Placeholder 2"/>
          <p:cNvSpPr txBox="1">
            <a:spLocks/>
          </p:cNvSpPr>
          <p:nvPr/>
        </p:nvSpPr>
        <p:spPr>
          <a:xfrm>
            <a:off x="4862623" y="1665643"/>
            <a:ext cx="3707219" cy="1758039"/>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b="1" dirty="0" smtClean="0">
                <a:solidFill>
                  <a:srgbClr val="7030A0"/>
                </a:solidFill>
              </a:rPr>
              <a:t>Constrains on cabinet placement:</a:t>
            </a:r>
          </a:p>
          <a:p>
            <a:pPr>
              <a:buFontTx/>
              <a:buChar char="-"/>
            </a:pPr>
            <a:r>
              <a:rPr lang="sv-SE" dirty="0" smtClean="0">
                <a:solidFill>
                  <a:srgbClr val="7030A0"/>
                </a:solidFill>
              </a:rPr>
              <a:t>Cable length limitations</a:t>
            </a:r>
          </a:p>
          <a:p>
            <a:pPr>
              <a:buFontTx/>
              <a:buChar char="-"/>
            </a:pPr>
            <a:r>
              <a:rPr lang="sv-SE" dirty="0" smtClean="0">
                <a:solidFill>
                  <a:srgbClr val="7030A0"/>
                </a:solidFill>
              </a:rPr>
              <a:t>Floorspace</a:t>
            </a:r>
          </a:p>
          <a:p>
            <a:pPr>
              <a:buFontTx/>
              <a:buChar char="-"/>
            </a:pPr>
            <a:r>
              <a:rPr lang="sv-SE" dirty="0" smtClean="0">
                <a:solidFill>
                  <a:srgbClr val="7030A0"/>
                </a:solidFill>
              </a:rPr>
              <a:t>Distance from sensitive components</a:t>
            </a:r>
          </a:p>
          <a:p>
            <a:pPr>
              <a:buFontTx/>
              <a:buChar char="-"/>
            </a:pPr>
            <a:r>
              <a:rPr lang="sv-SE" dirty="0">
                <a:solidFill>
                  <a:srgbClr val="7030A0"/>
                </a:solidFill>
              </a:rPr>
              <a:t>B</a:t>
            </a:r>
            <a:r>
              <a:rPr lang="sv-SE" dirty="0" smtClean="0">
                <a:solidFill>
                  <a:srgbClr val="7030A0"/>
                </a:solidFill>
              </a:rPr>
              <a:t>locking of trafic routes including cranes</a:t>
            </a:r>
          </a:p>
          <a:p>
            <a:pPr>
              <a:buFontTx/>
              <a:buChar char="-"/>
            </a:pPr>
            <a:r>
              <a:rPr lang="sv-SE" dirty="0" smtClean="0">
                <a:solidFill>
                  <a:srgbClr val="7030A0"/>
                </a:solidFill>
              </a:rPr>
              <a:t>The cabinets should be outide of the shielding </a:t>
            </a:r>
            <a:endParaRPr lang="sv-SE" dirty="0">
              <a:solidFill>
                <a:srgbClr val="7030A0"/>
              </a:solidFill>
            </a:endParaRPr>
          </a:p>
          <a:p>
            <a:pPr>
              <a:buFontTx/>
              <a:buChar char="-"/>
            </a:pPr>
            <a:endParaRPr lang="sv-SE" dirty="0" smtClean="0">
              <a:solidFill>
                <a:schemeClr val="accent4"/>
              </a:solidFill>
            </a:endParaRPr>
          </a:p>
          <a:p>
            <a:endParaRPr lang="sv-SE" dirty="0"/>
          </a:p>
        </p:txBody>
      </p:sp>
      <p:pic>
        <p:nvPicPr>
          <p:cNvPr id="2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6154" y="1441450"/>
            <a:ext cx="888703" cy="86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Oval 63"/>
          <p:cNvSpPr/>
          <p:nvPr/>
        </p:nvSpPr>
        <p:spPr>
          <a:xfrm>
            <a:off x="4350254" y="4808009"/>
            <a:ext cx="228833" cy="68792"/>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5" name="Oval 64"/>
          <p:cNvSpPr/>
          <p:nvPr/>
        </p:nvSpPr>
        <p:spPr>
          <a:xfrm>
            <a:off x="4176589" y="5208502"/>
            <a:ext cx="228833" cy="68792"/>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6" name="Oval 65"/>
          <p:cNvSpPr/>
          <p:nvPr/>
        </p:nvSpPr>
        <p:spPr>
          <a:xfrm>
            <a:off x="2950300" y="4747758"/>
            <a:ext cx="228833" cy="68792"/>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67" name="Oval 66"/>
          <p:cNvSpPr/>
          <p:nvPr/>
        </p:nvSpPr>
        <p:spPr>
          <a:xfrm>
            <a:off x="2971565" y="5293563"/>
            <a:ext cx="228833" cy="68792"/>
          </a:xfrm>
          <a:prstGeom prst="ellipse">
            <a:avLst/>
          </a:prstGeom>
          <a:solidFill>
            <a:srgbClr val="FF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pic>
        <p:nvPicPr>
          <p:cNvPr id="2" name="Picture 1"/>
          <p:cNvPicPr>
            <a:picLocks noChangeAspect="1"/>
          </p:cNvPicPr>
          <p:nvPr/>
        </p:nvPicPr>
        <p:blipFill rotWithShape="1">
          <a:blip r:embed="rId4"/>
          <a:srcRect l="3226" t="4714" r="16129" b="1765"/>
          <a:stretch/>
        </p:blipFill>
        <p:spPr>
          <a:xfrm>
            <a:off x="5952066" y="5217082"/>
            <a:ext cx="1684868" cy="1099052"/>
          </a:xfrm>
          <a:prstGeom prst="rect">
            <a:avLst/>
          </a:prstGeom>
          <a:ln>
            <a:noFill/>
          </a:ln>
          <a:effectLst>
            <a:outerShdw blurRad="292100" dist="139700" dir="2700000" algn="tl" rotWithShape="0">
              <a:srgbClr val="FF0000">
                <a:alpha val="65000"/>
              </a:srgbClr>
            </a:outerShdw>
          </a:effectLst>
        </p:spPr>
      </p:pic>
      <p:sp>
        <p:nvSpPr>
          <p:cNvPr id="13" name="Rectangle 12"/>
          <p:cNvSpPr/>
          <p:nvPr/>
        </p:nvSpPr>
        <p:spPr>
          <a:xfrm>
            <a:off x="7564904" y="6533308"/>
            <a:ext cx="1328083" cy="276999"/>
          </a:xfrm>
          <a:prstGeom prst="rect">
            <a:avLst/>
          </a:prstGeom>
        </p:spPr>
        <p:txBody>
          <a:bodyPr wrap="none">
            <a:spAutoFit/>
          </a:bodyPr>
          <a:lstStyle/>
          <a:p>
            <a:r>
              <a:rPr lang="en-US" sz="1200" dirty="0" smtClean="0">
                <a:solidFill>
                  <a:srgbClr val="000000"/>
                </a:solidFill>
              </a:rPr>
              <a:t>Courtesy: </a:t>
            </a:r>
            <a:r>
              <a:rPr lang="en-US" sz="1200" dirty="0" err="1" smtClean="0">
                <a:solidFill>
                  <a:srgbClr val="000000"/>
                </a:solidFill>
              </a:rPr>
              <a:t>G.László</a:t>
            </a:r>
            <a:endParaRPr lang="en-US" sz="1200" dirty="0">
              <a:solidFill>
                <a:srgbClr val="000000"/>
              </a:solidFill>
            </a:endParaRPr>
          </a:p>
        </p:txBody>
      </p:sp>
    </p:spTree>
    <p:extLst>
      <p:ext uri="{BB962C8B-B14F-4D97-AF65-F5344CB8AC3E}">
        <p14:creationId xmlns:p14="http://schemas.microsoft.com/office/powerpoint/2010/main" val="207424613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Rectangle 211"/>
          <p:cNvSpPr/>
          <p:nvPr/>
        </p:nvSpPr>
        <p:spPr>
          <a:xfrm>
            <a:off x="1117600" y="2603500"/>
            <a:ext cx="5613400" cy="1346200"/>
          </a:xfrm>
          <a:prstGeom prst="rect">
            <a:avLst/>
          </a:prstGeom>
          <a:gradFill>
            <a:gsLst>
              <a:gs pos="0">
                <a:srgbClr val="CCFFCC"/>
              </a:gs>
              <a:gs pos="100000">
                <a:srgbClr val="FFFCE7"/>
              </a:gs>
            </a:gsLst>
            <a:lin ang="16200000" scaled="0"/>
          </a:gradFill>
          <a:ln w="0"/>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 name="Title 2"/>
          <p:cNvSpPr>
            <a:spLocks noGrp="1"/>
          </p:cNvSpPr>
          <p:nvPr>
            <p:ph type="title"/>
          </p:nvPr>
        </p:nvSpPr>
        <p:spPr/>
        <p:txBody>
          <a:bodyPr/>
          <a:lstStyle/>
          <a:p>
            <a:r>
              <a:rPr lang="sv-SE" dirty="0"/>
              <a:t>6. Instrument </a:t>
            </a:r>
            <a:r>
              <a:rPr lang="sv-SE" dirty="0" smtClean="0"/>
              <a:t>Power distribution Concept</a:t>
            </a:r>
            <a:endParaRPr lang="sv-SE" dirty="0"/>
          </a:p>
        </p:txBody>
      </p:sp>
      <p:cxnSp>
        <p:nvCxnSpPr>
          <p:cNvPr id="104" name="Straight Connector 103"/>
          <p:cNvCxnSpPr/>
          <p:nvPr/>
        </p:nvCxnSpPr>
        <p:spPr>
          <a:xfrm flipV="1">
            <a:off x="4469123" y="2305050"/>
            <a:ext cx="0" cy="2603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2178050" y="1936750"/>
            <a:ext cx="4559300" cy="369332"/>
          </a:xfrm>
          <a:prstGeom prst="rect">
            <a:avLst/>
          </a:prstGeom>
          <a:solidFill>
            <a:srgbClr val="FFA3A3"/>
          </a:solidFill>
          <a:ln>
            <a:solidFill>
              <a:srgbClr val="FF0000"/>
            </a:solidFill>
          </a:ln>
        </p:spPr>
        <p:txBody>
          <a:bodyPr wrap="square" rtlCol="0">
            <a:spAutoFit/>
          </a:bodyPr>
          <a:lstStyle/>
          <a:p>
            <a:pPr algn="ctr"/>
            <a:r>
              <a:rPr lang="sv-SE" dirty="0" smtClean="0"/>
              <a:t>Substation </a:t>
            </a:r>
            <a:endParaRPr lang="sv-SE" dirty="0"/>
          </a:p>
        </p:txBody>
      </p:sp>
      <p:sp>
        <p:nvSpPr>
          <p:cNvPr id="108" name="Oval 107"/>
          <p:cNvSpPr/>
          <p:nvPr/>
        </p:nvSpPr>
        <p:spPr>
          <a:xfrm>
            <a:off x="4419600" y="256540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109" name="Straight Connector 108"/>
          <p:cNvCxnSpPr>
            <a:stCxn id="112" idx="0"/>
            <a:endCxn id="108" idx="4"/>
          </p:cNvCxnSpPr>
          <p:nvPr/>
        </p:nvCxnSpPr>
        <p:spPr>
          <a:xfrm flipV="1">
            <a:off x="4464050" y="2660650"/>
            <a:ext cx="0" cy="1225550"/>
          </a:xfrm>
          <a:prstGeom prst="line">
            <a:avLst/>
          </a:prstGeom>
          <a:solidFill>
            <a:srgbClr val="FF0000"/>
          </a:solidFill>
          <a:ln w="381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a:off x="2057400" y="3162300"/>
            <a:ext cx="1460500" cy="369332"/>
          </a:xfrm>
          <a:prstGeom prst="rect">
            <a:avLst/>
          </a:prstGeom>
          <a:noFill/>
          <a:ln>
            <a:noFill/>
          </a:ln>
        </p:spPr>
        <p:txBody>
          <a:bodyPr wrap="square" rtlCol="0">
            <a:spAutoFit/>
          </a:bodyPr>
          <a:lstStyle/>
          <a:p>
            <a:r>
              <a:rPr lang="sv-SE" dirty="0" smtClean="0"/>
              <a:t>Galery/Halls</a:t>
            </a:r>
            <a:endParaRPr lang="sv-SE" dirty="0"/>
          </a:p>
        </p:txBody>
      </p:sp>
      <p:sp>
        <p:nvSpPr>
          <p:cNvPr id="112" name="Oval 111"/>
          <p:cNvSpPr/>
          <p:nvPr/>
        </p:nvSpPr>
        <p:spPr>
          <a:xfrm>
            <a:off x="4419600" y="388620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113" name="Straight Connector 112"/>
          <p:cNvCxnSpPr/>
          <p:nvPr/>
        </p:nvCxnSpPr>
        <p:spPr>
          <a:xfrm flipV="1">
            <a:off x="4462773" y="3981450"/>
            <a:ext cx="0" cy="260350"/>
          </a:xfrm>
          <a:prstGeom prst="line">
            <a:avLst/>
          </a:prstGeom>
          <a:solidFill>
            <a:srgbClr val="FF0000"/>
          </a:solidFill>
          <a:ln w="381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3467100" y="4241800"/>
            <a:ext cx="2235200" cy="830997"/>
          </a:xfrm>
          <a:prstGeom prst="rect">
            <a:avLst/>
          </a:prstGeom>
          <a:solidFill>
            <a:srgbClr val="75FFB3"/>
          </a:solidFill>
          <a:ln>
            <a:solidFill>
              <a:srgbClr val="00B050"/>
            </a:solidFill>
          </a:ln>
        </p:spPr>
        <p:txBody>
          <a:bodyPr wrap="square" rtlCol="0">
            <a:spAutoFit/>
          </a:bodyPr>
          <a:lstStyle/>
          <a:p>
            <a:pPr algn="ctr"/>
            <a:r>
              <a:rPr lang="sv-SE" sz="1600" dirty="0" smtClean="0"/>
              <a:t>Instrument distribution panel </a:t>
            </a:r>
          </a:p>
          <a:p>
            <a:pPr algn="ctr"/>
            <a:r>
              <a:rPr lang="sv-SE" sz="1600" dirty="0" smtClean="0"/>
              <a:t>/Main grounding zone./</a:t>
            </a:r>
            <a:endParaRPr lang="sv-SE" sz="1600" dirty="0"/>
          </a:p>
        </p:txBody>
      </p:sp>
      <p:cxnSp>
        <p:nvCxnSpPr>
          <p:cNvPr id="115" name="Straight Connector 114"/>
          <p:cNvCxnSpPr/>
          <p:nvPr/>
        </p:nvCxnSpPr>
        <p:spPr>
          <a:xfrm flipV="1">
            <a:off x="5993123" y="507365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V="1">
            <a:off x="5193023" y="2311400"/>
            <a:ext cx="0" cy="2603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V="1">
            <a:off x="3738873" y="2305050"/>
            <a:ext cx="0" cy="2603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8" name="Oval 127"/>
          <p:cNvSpPr/>
          <p:nvPr/>
        </p:nvSpPr>
        <p:spPr>
          <a:xfrm>
            <a:off x="3695700" y="255905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29" name="Oval 128"/>
          <p:cNvSpPr/>
          <p:nvPr/>
        </p:nvSpPr>
        <p:spPr>
          <a:xfrm>
            <a:off x="5143500" y="256540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130" name="Straight Connector 129"/>
          <p:cNvCxnSpPr/>
          <p:nvPr/>
        </p:nvCxnSpPr>
        <p:spPr>
          <a:xfrm flipV="1">
            <a:off x="5186673" y="2660650"/>
            <a:ext cx="1" cy="1295400"/>
          </a:xfrm>
          <a:prstGeom prst="line">
            <a:avLst/>
          </a:prstGeom>
          <a:solidFill>
            <a:srgbClr val="FF0000"/>
          </a:solidFill>
          <a:ln w="381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35" name="Oval 134"/>
          <p:cNvSpPr/>
          <p:nvPr/>
        </p:nvSpPr>
        <p:spPr>
          <a:xfrm>
            <a:off x="6057900" y="389255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136" name="Straight Connector 135"/>
          <p:cNvCxnSpPr/>
          <p:nvPr/>
        </p:nvCxnSpPr>
        <p:spPr>
          <a:xfrm>
            <a:off x="5181600" y="3937000"/>
            <a:ext cx="889000" cy="0"/>
          </a:xfrm>
          <a:prstGeom prst="line">
            <a:avLst/>
          </a:prstGeom>
          <a:solidFill>
            <a:srgbClr val="FF0000"/>
          </a:solidFill>
          <a:ln w="381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42" name="TextBox 141"/>
          <p:cNvSpPr txBox="1"/>
          <p:nvPr/>
        </p:nvSpPr>
        <p:spPr>
          <a:xfrm>
            <a:off x="5791200" y="4248150"/>
            <a:ext cx="2235200" cy="830997"/>
          </a:xfrm>
          <a:prstGeom prst="rect">
            <a:avLst/>
          </a:prstGeom>
          <a:solidFill>
            <a:srgbClr val="75FFB3"/>
          </a:solidFill>
          <a:ln>
            <a:solidFill>
              <a:srgbClr val="00B050"/>
            </a:solidFill>
          </a:ln>
        </p:spPr>
        <p:txBody>
          <a:bodyPr wrap="square" rtlCol="0">
            <a:spAutoFit/>
          </a:bodyPr>
          <a:lstStyle/>
          <a:p>
            <a:pPr algn="ctr"/>
            <a:r>
              <a:rPr lang="sv-SE" sz="1600" dirty="0" smtClean="0"/>
              <a:t>Instrument distribution panel </a:t>
            </a:r>
          </a:p>
          <a:p>
            <a:pPr algn="ctr"/>
            <a:r>
              <a:rPr lang="sv-SE" sz="1600" dirty="0" smtClean="0"/>
              <a:t>/Grounding zone X/</a:t>
            </a:r>
            <a:endParaRPr lang="sv-SE" sz="1600" dirty="0"/>
          </a:p>
        </p:txBody>
      </p:sp>
      <p:cxnSp>
        <p:nvCxnSpPr>
          <p:cNvPr id="144" name="Straight Connector 143"/>
          <p:cNvCxnSpPr/>
          <p:nvPr/>
        </p:nvCxnSpPr>
        <p:spPr>
          <a:xfrm flipV="1">
            <a:off x="6108700" y="3987800"/>
            <a:ext cx="6350" cy="260350"/>
          </a:xfrm>
          <a:prstGeom prst="line">
            <a:avLst/>
          </a:prstGeom>
          <a:solidFill>
            <a:srgbClr val="FF0000"/>
          </a:solidFill>
          <a:ln w="381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flipV="1">
            <a:off x="3732523" y="2641600"/>
            <a:ext cx="1" cy="1295400"/>
          </a:xfrm>
          <a:prstGeom prst="line">
            <a:avLst/>
          </a:prstGeom>
          <a:solidFill>
            <a:srgbClr val="FF0000"/>
          </a:solidFill>
          <a:ln w="381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3067050" y="3933825"/>
            <a:ext cx="685800" cy="0"/>
          </a:xfrm>
          <a:prstGeom prst="line">
            <a:avLst/>
          </a:prstGeom>
          <a:solidFill>
            <a:srgbClr val="FF0000"/>
          </a:solidFill>
          <a:ln w="381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48" name="Oval 147"/>
          <p:cNvSpPr/>
          <p:nvPr/>
        </p:nvSpPr>
        <p:spPr>
          <a:xfrm>
            <a:off x="2978150" y="389890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149" name="Straight Connector 148"/>
          <p:cNvCxnSpPr/>
          <p:nvPr/>
        </p:nvCxnSpPr>
        <p:spPr>
          <a:xfrm flipV="1">
            <a:off x="3022600" y="3981450"/>
            <a:ext cx="5074" cy="260350"/>
          </a:xfrm>
          <a:prstGeom prst="line">
            <a:avLst/>
          </a:prstGeom>
          <a:solidFill>
            <a:srgbClr val="FF0000"/>
          </a:solidFill>
          <a:ln w="38100">
            <a:solidFill>
              <a:srgbClr val="00B050"/>
            </a:solidFill>
          </a:ln>
          <a:effectLst/>
        </p:spPr>
        <p:style>
          <a:lnRef idx="2">
            <a:schemeClr val="accent1"/>
          </a:lnRef>
          <a:fillRef idx="0">
            <a:schemeClr val="accent1"/>
          </a:fillRef>
          <a:effectRef idx="1">
            <a:schemeClr val="accent1"/>
          </a:effectRef>
          <a:fontRef idx="minor">
            <a:schemeClr val="tx1"/>
          </a:fontRef>
        </p:style>
      </p:cxnSp>
      <p:sp>
        <p:nvSpPr>
          <p:cNvPr id="151" name="TextBox 150"/>
          <p:cNvSpPr txBox="1"/>
          <p:nvPr/>
        </p:nvSpPr>
        <p:spPr>
          <a:xfrm>
            <a:off x="1123950" y="4241800"/>
            <a:ext cx="2235200" cy="830997"/>
          </a:xfrm>
          <a:prstGeom prst="rect">
            <a:avLst/>
          </a:prstGeom>
          <a:solidFill>
            <a:schemeClr val="accent6">
              <a:lumMod val="60000"/>
              <a:lumOff val="40000"/>
            </a:schemeClr>
          </a:solidFill>
          <a:ln>
            <a:solidFill>
              <a:srgbClr val="00B050"/>
            </a:solidFill>
          </a:ln>
        </p:spPr>
        <p:txBody>
          <a:bodyPr wrap="square" rtlCol="0">
            <a:spAutoFit/>
          </a:bodyPr>
          <a:lstStyle/>
          <a:p>
            <a:pPr algn="ctr"/>
            <a:r>
              <a:rPr lang="sv-SE" sz="1600" dirty="0" smtClean="0"/>
              <a:t>Bunker distribution panel </a:t>
            </a:r>
          </a:p>
          <a:p>
            <a:pPr algn="ctr"/>
            <a:r>
              <a:rPr lang="sv-SE" sz="1600" dirty="0" smtClean="0"/>
              <a:t>/Bunker zone/</a:t>
            </a:r>
            <a:endParaRPr lang="sv-SE" sz="1600" dirty="0"/>
          </a:p>
        </p:txBody>
      </p:sp>
      <p:sp>
        <p:nvSpPr>
          <p:cNvPr id="162" name="TextBox 161"/>
          <p:cNvSpPr txBox="1"/>
          <p:nvPr/>
        </p:nvSpPr>
        <p:spPr>
          <a:xfrm rot="16200000">
            <a:off x="5523573" y="5615830"/>
            <a:ext cx="913884" cy="338554"/>
          </a:xfrm>
          <a:prstGeom prst="rect">
            <a:avLst/>
          </a:prstGeom>
          <a:noFill/>
          <a:ln>
            <a:solidFill>
              <a:srgbClr val="FF0000"/>
            </a:solidFill>
          </a:ln>
        </p:spPr>
        <p:txBody>
          <a:bodyPr wrap="square" rtlCol="0">
            <a:spAutoFit/>
          </a:bodyPr>
          <a:lstStyle/>
          <a:p>
            <a:r>
              <a:rPr lang="sv-SE" sz="1600" dirty="0" smtClean="0"/>
              <a:t>Lights</a:t>
            </a:r>
            <a:endParaRPr lang="sv-SE" sz="1600" dirty="0"/>
          </a:p>
        </p:txBody>
      </p:sp>
      <p:cxnSp>
        <p:nvCxnSpPr>
          <p:cNvPr id="163" name="Straight Connector 162"/>
          <p:cNvCxnSpPr/>
          <p:nvPr/>
        </p:nvCxnSpPr>
        <p:spPr>
          <a:xfrm flipV="1">
            <a:off x="6913873" y="508000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164" name="TextBox 163"/>
          <p:cNvSpPr txBox="1"/>
          <p:nvPr/>
        </p:nvSpPr>
        <p:spPr>
          <a:xfrm rot="16200000">
            <a:off x="6444323" y="5622180"/>
            <a:ext cx="913884" cy="338554"/>
          </a:xfrm>
          <a:prstGeom prst="rect">
            <a:avLst/>
          </a:prstGeom>
          <a:noFill/>
          <a:ln>
            <a:solidFill>
              <a:srgbClr val="FF0000"/>
            </a:solidFill>
          </a:ln>
        </p:spPr>
        <p:txBody>
          <a:bodyPr wrap="square" rtlCol="0">
            <a:spAutoFit/>
          </a:bodyPr>
          <a:lstStyle/>
          <a:p>
            <a:r>
              <a:rPr lang="sv-SE" sz="1600" dirty="0" smtClean="0"/>
              <a:t>Motion</a:t>
            </a:r>
            <a:endParaRPr lang="sv-SE" sz="1600" dirty="0"/>
          </a:p>
        </p:txBody>
      </p:sp>
      <p:cxnSp>
        <p:nvCxnSpPr>
          <p:cNvPr id="165" name="Straight Connector 164"/>
          <p:cNvCxnSpPr/>
          <p:nvPr/>
        </p:nvCxnSpPr>
        <p:spPr>
          <a:xfrm flipV="1">
            <a:off x="7809223" y="508000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166" name="TextBox 165"/>
          <p:cNvSpPr txBox="1"/>
          <p:nvPr/>
        </p:nvSpPr>
        <p:spPr>
          <a:xfrm rot="16200000">
            <a:off x="7339673" y="5622180"/>
            <a:ext cx="913884" cy="338554"/>
          </a:xfrm>
          <a:prstGeom prst="rect">
            <a:avLst/>
          </a:prstGeom>
          <a:noFill/>
          <a:ln>
            <a:solidFill>
              <a:srgbClr val="FF0000"/>
            </a:solidFill>
          </a:ln>
        </p:spPr>
        <p:txBody>
          <a:bodyPr wrap="square" rtlCol="0">
            <a:spAutoFit/>
          </a:bodyPr>
          <a:lstStyle/>
          <a:p>
            <a:r>
              <a:rPr lang="sv-SE" sz="1600" dirty="0" smtClean="0"/>
              <a:t>...</a:t>
            </a:r>
            <a:endParaRPr lang="sv-SE" sz="1600" dirty="0"/>
          </a:p>
        </p:txBody>
      </p:sp>
      <p:cxnSp>
        <p:nvCxnSpPr>
          <p:cNvPr id="167" name="Straight Connector 166"/>
          <p:cNvCxnSpPr/>
          <p:nvPr/>
        </p:nvCxnSpPr>
        <p:spPr>
          <a:xfrm flipV="1">
            <a:off x="6463023" y="507365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168" name="TextBox 167"/>
          <p:cNvSpPr txBox="1"/>
          <p:nvPr/>
        </p:nvSpPr>
        <p:spPr>
          <a:xfrm rot="16200000">
            <a:off x="5993473" y="5615830"/>
            <a:ext cx="913884" cy="338554"/>
          </a:xfrm>
          <a:prstGeom prst="rect">
            <a:avLst/>
          </a:prstGeom>
          <a:noFill/>
          <a:ln>
            <a:solidFill>
              <a:srgbClr val="FF0000"/>
            </a:solidFill>
          </a:ln>
        </p:spPr>
        <p:txBody>
          <a:bodyPr wrap="square" rtlCol="0">
            <a:spAutoFit/>
          </a:bodyPr>
          <a:lstStyle/>
          <a:p>
            <a:r>
              <a:rPr lang="sv-SE" sz="1600" dirty="0" smtClean="0"/>
              <a:t>Chopper</a:t>
            </a:r>
            <a:endParaRPr lang="sv-SE" sz="1600" dirty="0"/>
          </a:p>
        </p:txBody>
      </p:sp>
      <p:cxnSp>
        <p:nvCxnSpPr>
          <p:cNvPr id="169" name="Straight Connector 168"/>
          <p:cNvCxnSpPr/>
          <p:nvPr/>
        </p:nvCxnSpPr>
        <p:spPr>
          <a:xfrm flipV="1">
            <a:off x="7371073" y="507365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170" name="TextBox 169"/>
          <p:cNvSpPr txBox="1"/>
          <p:nvPr/>
        </p:nvSpPr>
        <p:spPr>
          <a:xfrm rot="16200000">
            <a:off x="6901523" y="5615830"/>
            <a:ext cx="913884" cy="338554"/>
          </a:xfrm>
          <a:prstGeom prst="rect">
            <a:avLst/>
          </a:prstGeom>
          <a:noFill/>
          <a:ln>
            <a:solidFill>
              <a:srgbClr val="FF0000"/>
            </a:solidFill>
          </a:ln>
        </p:spPr>
        <p:txBody>
          <a:bodyPr wrap="square" rtlCol="0">
            <a:spAutoFit/>
          </a:bodyPr>
          <a:lstStyle/>
          <a:p>
            <a:r>
              <a:rPr lang="sv-SE" sz="1600" dirty="0" smtClean="0"/>
              <a:t>Vacuum</a:t>
            </a:r>
            <a:endParaRPr lang="sv-SE" sz="1600" dirty="0"/>
          </a:p>
        </p:txBody>
      </p:sp>
      <p:cxnSp>
        <p:nvCxnSpPr>
          <p:cNvPr id="171" name="Straight Connector 170"/>
          <p:cNvCxnSpPr/>
          <p:nvPr/>
        </p:nvCxnSpPr>
        <p:spPr>
          <a:xfrm flipV="1">
            <a:off x="3688073" y="506730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172" name="TextBox 171"/>
          <p:cNvSpPr txBox="1"/>
          <p:nvPr/>
        </p:nvSpPr>
        <p:spPr>
          <a:xfrm rot="16200000">
            <a:off x="3218523" y="5609480"/>
            <a:ext cx="913884" cy="338554"/>
          </a:xfrm>
          <a:prstGeom prst="rect">
            <a:avLst/>
          </a:prstGeom>
          <a:noFill/>
          <a:ln>
            <a:solidFill>
              <a:srgbClr val="FF0000"/>
            </a:solidFill>
          </a:ln>
        </p:spPr>
        <p:txBody>
          <a:bodyPr wrap="square" rtlCol="0">
            <a:spAutoFit/>
          </a:bodyPr>
          <a:lstStyle/>
          <a:p>
            <a:r>
              <a:rPr lang="sv-SE" sz="1600" dirty="0" smtClean="0"/>
              <a:t>Light</a:t>
            </a:r>
            <a:endParaRPr lang="sv-SE" sz="1600" dirty="0"/>
          </a:p>
        </p:txBody>
      </p:sp>
      <p:cxnSp>
        <p:nvCxnSpPr>
          <p:cNvPr id="173" name="Straight Connector 172"/>
          <p:cNvCxnSpPr/>
          <p:nvPr/>
        </p:nvCxnSpPr>
        <p:spPr>
          <a:xfrm flipV="1">
            <a:off x="4608823" y="507365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174" name="TextBox 173"/>
          <p:cNvSpPr txBox="1"/>
          <p:nvPr/>
        </p:nvSpPr>
        <p:spPr>
          <a:xfrm rot="16200000">
            <a:off x="4139273" y="5615830"/>
            <a:ext cx="913884" cy="338554"/>
          </a:xfrm>
          <a:prstGeom prst="rect">
            <a:avLst/>
          </a:prstGeom>
          <a:noFill/>
          <a:ln>
            <a:solidFill>
              <a:srgbClr val="FF0000"/>
            </a:solidFill>
          </a:ln>
        </p:spPr>
        <p:txBody>
          <a:bodyPr wrap="square" rtlCol="0">
            <a:spAutoFit/>
          </a:bodyPr>
          <a:lstStyle/>
          <a:p>
            <a:r>
              <a:rPr lang="sv-SE" sz="1600" dirty="0" smtClean="0"/>
              <a:t>Detector</a:t>
            </a:r>
            <a:endParaRPr lang="sv-SE" sz="1600" dirty="0"/>
          </a:p>
        </p:txBody>
      </p:sp>
      <p:cxnSp>
        <p:nvCxnSpPr>
          <p:cNvPr id="175" name="Straight Connector 174"/>
          <p:cNvCxnSpPr/>
          <p:nvPr/>
        </p:nvCxnSpPr>
        <p:spPr>
          <a:xfrm flipV="1">
            <a:off x="5504173" y="507365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176" name="TextBox 175"/>
          <p:cNvSpPr txBox="1"/>
          <p:nvPr/>
        </p:nvSpPr>
        <p:spPr>
          <a:xfrm rot="16200000">
            <a:off x="5034623" y="5615830"/>
            <a:ext cx="913884" cy="338554"/>
          </a:xfrm>
          <a:prstGeom prst="rect">
            <a:avLst/>
          </a:prstGeom>
          <a:noFill/>
          <a:ln>
            <a:solidFill>
              <a:srgbClr val="FF0000"/>
            </a:solidFill>
          </a:ln>
        </p:spPr>
        <p:txBody>
          <a:bodyPr wrap="square" rtlCol="0">
            <a:spAutoFit/>
          </a:bodyPr>
          <a:lstStyle/>
          <a:p>
            <a:r>
              <a:rPr lang="sv-SE" sz="1600" dirty="0" smtClean="0"/>
              <a:t>...</a:t>
            </a:r>
            <a:endParaRPr lang="sv-SE" sz="1600" dirty="0"/>
          </a:p>
        </p:txBody>
      </p:sp>
      <p:cxnSp>
        <p:nvCxnSpPr>
          <p:cNvPr id="177" name="Straight Connector 176"/>
          <p:cNvCxnSpPr/>
          <p:nvPr/>
        </p:nvCxnSpPr>
        <p:spPr>
          <a:xfrm flipV="1">
            <a:off x="4157973" y="506730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178" name="TextBox 177"/>
          <p:cNvSpPr txBox="1"/>
          <p:nvPr/>
        </p:nvSpPr>
        <p:spPr>
          <a:xfrm rot="16200000">
            <a:off x="3688423" y="5609480"/>
            <a:ext cx="913884" cy="338554"/>
          </a:xfrm>
          <a:prstGeom prst="rect">
            <a:avLst/>
          </a:prstGeom>
          <a:noFill/>
          <a:ln>
            <a:solidFill>
              <a:srgbClr val="FF0000"/>
            </a:solidFill>
          </a:ln>
        </p:spPr>
        <p:txBody>
          <a:bodyPr wrap="square" rtlCol="0">
            <a:spAutoFit/>
          </a:bodyPr>
          <a:lstStyle/>
          <a:p>
            <a:r>
              <a:rPr lang="sv-SE" sz="1600" dirty="0" smtClean="0"/>
              <a:t>Motion</a:t>
            </a:r>
            <a:endParaRPr lang="sv-SE" sz="1600" dirty="0"/>
          </a:p>
        </p:txBody>
      </p:sp>
      <p:cxnSp>
        <p:nvCxnSpPr>
          <p:cNvPr id="179" name="Straight Connector 178"/>
          <p:cNvCxnSpPr/>
          <p:nvPr/>
        </p:nvCxnSpPr>
        <p:spPr>
          <a:xfrm flipV="1">
            <a:off x="5066023" y="506730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180" name="TextBox 179"/>
          <p:cNvSpPr txBox="1"/>
          <p:nvPr/>
        </p:nvSpPr>
        <p:spPr>
          <a:xfrm rot="16200000">
            <a:off x="4596473" y="5609480"/>
            <a:ext cx="913884" cy="338554"/>
          </a:xfrm>
          <a:prstGeom prst="rect">
            <a:avLst/>
          </a:prstGeom>
          <a:noFill/>
          <a:ln>
            <a:solidFill>
              <a:srgbClr val="FF0000"/>
            </a:solidFill>
          </a:ln>
        </p:spPr>
        <p:txBody>
          <a:bodyPr wrap="square" rtlCol="0">
            <a:spAutoFit/>
          </a:bodyPr>
          <a:lstStyle/>
          <a:p>
            <a:r>
              <a:rPr lang="sv-SE" sz="1600" dirty="0" smtClean="0"/>
              <a:t>SAD</a:t>
            </a:r>
            <a:endParaRPr lang="sv-SE" sz="1600" dirty="0"/>
          </a:p>
        </p:txBody>
      </p:sp>
      <p:cxnSp>
        <p:nvCxnSpPr>
          <p:cNvPr id="182" name="Straight Connector 181"/>
          <p:cNvCxnSpPr/>
          <p:nvPr/>
        </p:nvCxnSpPr>
        <p:spPr>
          <a:xfrm flipV="1">
            <a:off x="1344923" y="5073650"/>
            <a:ext cx="0" cy="260350"/>
          </a:xfrm>
          <a:prstGeom prst="line">
            <a:avLst/>
          </a:prstGeom>
          <a:solidFill>
            <a:srgbClr val="FF0000"/>
          </a:solidFill>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183" name="TextBox 182"/>
          <p:cNvSpPr txBox="1"/>
          <p:nvPr/>
        </p:nvSpPr>
        <p:spPr>
          <a:xfrm rot="16200000">
            <a:off x="875373" y="5658149"/>
            <a:ext cx="913884" cy="253916"/>
          </a:xfrm>
          <a:prstGeom prst="rect">
            <a:avLst/>
          </a:prstGeom>
          <a:noFill/>
          <a:ln>
            <a:solidFill>
              <a:srgbClr val="FF0000"/>
            </a:solidFill>
          </a:ln>
        </p:spPr>
        <p:txBody>
          <a:bodyPr wrap="square" rtlCol="0">
            <a:spAutoFit/>
          </a:bodyPr>
          <a:lstStyle/>
          <a:p>
            <a:r>
              <a:rPr lang="sv-SE" sz="1050" dirty="0" smtClean="0"/>
              <a:t>Instrument 1</a:t>
            </a:r>
            <a:endParaRPr lang="sv-SE" sz="1050" dirty="0"/>
          </a:p>
        </p:txBody>
      </p:sp>
      <p:cxnSp>
        <p:nvCxnSpPr>
          <p:cNvPr id="184" name="Straight Connector 183"/>
          <p:cNvCxnSpPr/>
          <p:nvPr/>
        </p:nvCxnSpPr>
        <p:spPr>
          <a:xfrm flipV="1">
            <a:off x="2265673" y="5080000"/>
            <a:ext cx="0" cy="260350"/>
          </a:xfrm>
          <a:prstGeom prst="line">
            <a:avLst/>
          </a:prstGeom>
          <a:solidFill>
            <a:srgbClr val="FF0000"/>
          </a:solidFill>
          <a:ln w="381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flipV="1">
            <a:off x="3161023" y="5080000"/>
            <a:ext cx="0" cy="260350"/>
          </a:xfrm>
          <a:prstGeom prst="line">
            <a:avLst/>
          </a:prstGeom>
          <a:solidFill>
            <a:srgbClr val="FF0000"/>
          </a:solidFill>
          <a:ln w="38100">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flipV="1">
            <a:off x="1814823" y="5073650"/>
            <a:ext cx="0" cy="260350"/>
          </a:xfrm>
          <a:prstGeom prst="line">
            <a:avLst/>
          </a:prstGeom>
          <a:solidFill>
            <a:srgbClr val="FF0000"/>
          </a:solidFill>
          <a:ln w="3810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89" name="TextBox 188"/>
          <p:cNvSpPr txBox="1"/>
          <p:nvPr/>
        </p:nvSpPr>
        <p:spPr>
          <a:xfrm rot="16200000">
            <a:off x="1345273" y="5658149"/>
            <a:ext cx="913884" cy="253916"/>
          </a:xfrm>
          <a:prstGeom prst="rect">
            <a:avLst/>
          </a:prstGeom>
          <a:noFill/>
          <a:ln>
            <a:solidFill>
              <a:srgbClr val="FF0000"/>
            </a:solidFill>
          </a:ln>
        </p:spPr>
        <p:txBody>
          <a:bodyPr wrap="square" rtlCol="0">
            <a:spAutoFit/>
          </a:bodyPr>
          <a:lstStyle/>
          <a:p>
            <a:r>
              <a:rPr lang="sv-SE" sz="1050" dirty="0"/>
              <a:t>Instrument </a:t>
            </a:r>
            <a:r>
              <a:rPr lang="sv-SE" sz="1050" dirty="0" smtClean="0"/>
              <a:t>2</a:t>
            </a:r>
            <a:endParaRPr lang="sv-SE" sz="1050" dirty="0"/>
          </a:p>
        </p:txBody>
      </p:sp>
      <p:cxnSp>
        <p:nvCxnSpPr>
          <p:cNvPr id="190" name="Straight Connector 189"/>
          <p:cNvCxnSpPr/>
          <p:nvPr/>
        </p:nvCxnSpPr>
        <p:spPr>
          <a:xfrm flipV="1">
            <a:off x="2722873" y="5073650"/>
            <a:ext cx="0" cy="260350"/>
          </a:xfrm>
          <a:prstGeom prst="line">
            <a:avLst/>
          </a:prstGeom>
          <a:solidFill>
            <a:srgbClr val="FF0000"/>
          </a:solidFill>
          <a:ln w="381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92" name="TextBox 191"/>
          <p:cNvSpPr txBox="1"/>
          <p:nvPr/>
        </p:nvSpPr>
        <p:spPr>
          <a:xfrm rot="16200000">
            <a:off x="1802473" y="5664499"/>
            <a:ext cx="913884" cy="253916"/>
          </a:xfrm>
          <a:prstGeom prst="rect">
            <a:avLst/>
          </a:prstGeom>
          <a:noFill/>
          <a:ln>
            <a:solidFill>
              <a:srgbClr val="FF0000"/>
            </a:solidFill>
          </a:ln>
        </p:spPr>
        <p:txBody>
          <a:bodyPr wrap="square" rtlCol="0">
            <a:spAutoFit/>
          </a:bodyPr>
          <a:lstStyle/>
          <a:p>
            <a:r>
              <a:rPr lang="sv-SE" sz="1050" dirty="0"/>
              <a:t>Instrument </a:t>
            </a:r>
            <a:r>
              <a:rPr lang="sv-SE" sz="1050" dirty="0" smtClean="0"/>
              <a:t>3</a:t>
            </a:r>
            <a:endParaRPr lang="sv-SE" sz="1050" dirty="0"/>
          </a:p>
        </p:txBody>
      </p:sp>
      <p:sp>
        <p:nvSpPr>
          <p:cNvPr id="193" name="TextBox 192"/>
          <p:cNvSpPr txBox="1"/>
          <p:nvPr/>
        </p:nvSpPr>
        <p:spPr>
          <a:xfrm rot="16200000">
            <a:off x="2259673" y="5664499"/>
            <a:ext cx="913884" cy="253916"/>
          </a:xfrm>
          <a:prstGeom prst="rect">
            <a:avLst/>
          </a:prstGeom>
          <a:noFill/>
          <a:ln>
            <a:solidFill>
              <a:srgbClr val="FF0000"/>
            </a:solidFill>
          </a:ln>
        </p:spPr>
        <p:txBody>
          <a:bodyPr wrap="square" rtlCol="0">
            <a:spAutoFit/>
          </a:bodyPr>
          <a:lstStyle/>
          <a:p>
            <a:r>
              <a:rPr lang="sv-SE" sz="1050" dirty="0"/>
              <a:t>Instrument </a:t>
            </a:r>
            <a:r>
              <a:rPr lang="sv-SE" sz="1050" dirty="0" smtClean="0"/>
              <a:t>4</a:t>
            </a:r>
            <a:endParaRPr lang="sv-SE" sz="1050" dirty="0"/>
          </a:p>
        </p:txBody>
      </p:sp>
      <p:sp>
        <p:nvSpPr>
          <p:cNvPr id="194" name="TextBox 193"/>
          <p:cNvSpPr txBox="1"/>
          <p:nvPr/>
        </p:nvSpPr>
        <p:spPr>
          <a:xfrm rot="16200000">
            <a:off x="2704173" y="5677199"/>
            <a:ext cx="913884" cy="253916"/>
          </a:xfrm>
          <a:prstGeom prst="rect">
            <a:avLst/>
          </a:prstGeom>
          <a:noFill/>
          <a:ln>
            <a:solidFill>
              <a:srgbClr val="FF0000"/>
            </a:solidFill>
          </a:ln>
        </p:spPr>
        <p:txBody>
          <a:bodyPr wrap="square" rtlCol="0">
            <a:spAutoFit/>
          </a:bodyPr>
          <a:lstStyle/>
          <a:p>
            <a:r>
              <a:rPr lang="sv-SE" sz="1050" dirty="0"/>
              <a:t>Instrument X</a:t>
            </a:r>
          </a:p>
        </p:txBody>
      </p:sp>
      <p:cxnSp>
        <p:nvCxnSpPr>
          <p:cNvPr id="199" name="Straight Connector 198"/>
          <p:cNvCxnSpPr/>
          <p:nvPr/>
        </p:nvCxnSpPr>
        <p:spPr>
          <a:xfrm flipV="1">
            <a:off x="6596373" y="2305050"/>
            <a:ext cx="0" cy="2603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00" name="Oval 199"/>
          <p:cNvSpPr/>
          <p:nvPr/>
        </p:nvSpPr>
        <p:spPr>
          <a:xfrm>
            <a:off x="6546850" y="256540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201" name="Straight Connector 200"/>
          <p:cNvCxnSpPr/>
          <p:nvPr/>
        </p:nvCxnSpPr>
        <p:spPr>
          <a:xfrm flipV="1">
            <a:off x="5866123" y="2305050"/>
            <a:ext cx="0" cy="2603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02" name="Oval 201"/>
          <p:cNvSpPr/>
          <p:nvPr/>
        </p:nvSpPr>
        <p:spPr>
          <a:xfrm>
            <a:off x="5822950" y="255905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203" name="Straight Connector 202"/>
          <p:cNvCxnSpPr/>
          <p:nvPr/>
        </p:nvCxnSpPr>
        <p:spPr>
          <a:xfrm flipV="1">
            <a:off x="3065773" y="2298700"/>
            <a:ext cx="0" cy="2603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04" name="Oval 203"/>
          <p:cNvSpPr/>
          <p:nvPr/>
        </p:nvSpPr>
        <p:spPr>
          <a:xfrm>
            <a:off x="3016250" y="255905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205" name="Straight Connector 204"/>
          <p:cNvCxnSpPr/>
          <p:nvPr/>
        </p:nvCxnSpPr>
        <p:spPr>
          <a:xfrm flipV="1">
            <a:off x="2335523" y="2298700"/>
            <a:ext cx="0" cy="260350"/>
          </a:xfrm>
          <a:prstGeom prst="line">
            <a:avLst/>
          </a:prstGeom>
          <a:solidFill>
            <a:srgbClr val="FF0000"/>
          </a:solidFill>
          <a:ln w="3810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06" name="Oval 205"/>
          <p:cNvSpPr/>
          <p:nvPr/>
        </p:nvSpPr>
        <p:spPr>
          <a:xfrm>
            <a:off x="2292350" y="2552700"/>
            <a:ext cx="88900" cy="95250"/>
          </a:xfrm>
          <a:prstGeom prst="ellipse">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207" name="Straight Connector 206"/>
          <p:cNvCxnSpPr/>
          <p:nvPr/>
        </p:nvCxnSpPr>
        <p:spPr>
          <a:xfrm flipV="1">
            <a:off x="5861050" y="2654300"/>
            <a:ext cx="6350" cy="260350"/>
          </a:xfrm>
          <a:prstGeom prst="line">
            <a:avLst/>
          </a:prstGeom>
          <a:solidFill>
            <a:srgbClr val="FF0000"/>
          </a:solidFill>
          <a:ln w="38100">
            <a:solidFill>
              <a:srgbClr val="00B05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flipV="1">
            <a:off x="6584950" y="2667000"/>
            <a:ext cx="6350" cy="260350"/>
          </a:xfrm>
          <a:prstGeom prst="line">
            <a:avLst/>
          </a:prstGeom>
          <a:solidFill>
            <a:srgbClr val="FF0000"/>
          </a:solidFill>
          <a:ln w="38100">
            <a:solidFill>
              <a:srgbClr val="00B05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flipV="1">
            <a:off x="2330450" y="2647950"/>
            <a:ext cx="6350" cy="260350"/>
          </a:xfrm>
          <a:prstGeom prst="line">
            <a:avLst/>
          </a:prstGeom>
          <a:solidFill>
            <a:srgbClr val="FF0000"/>
          </a:solidFill>
          <a:ln w="38100">
            <a:solidFill>
              <a:srgbClr val="00B05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flipV="1">
            <a:off x="3060700" y="2641600"/>
            <a:ext cx="6350" cy="260350"/>
          </a:xfrm>
          <a:prstGeom prst="line">
            <a:avLst/>
          </a:prstGeom>
          <a:solidFill>
            <a:srgbClr val="FF0000"/>
          </a:solidFill>
          <a:ln w="38100">
            <a:solidFill>
              <a:srgbClr val="00B050"/>
            </a:solidFill>
            <a:prstDash val="sysDash"/>
          </a:ln>
          <a:effectLst/>
        </p:spPr>
        <p:style>
          <a:lnRef idx="2">
            <a:schemeClr val="accent1"/>
          </a:lnRef>
          <a:fillRef idx="0">
            <a:schemeClr val="accent1"/>
          </a:fillRef>
          <a:effectRef idx="1">
            <a:schemeClr val="accent1"/>
          </a:effectRef>
          <a:fontRef idx="minor">
            <a:schemeClr val="tx1"/>
          </a:fontRef>
        </p:style>
      </p:cxnSp>
      <p:sp>
        <p:nvSpPr>
          <p:cNvPr id="214" name="TextBox 213"/>
          <p:cNvSpPr txBox="1"/>
          <p:nvPr/>
        </p:nvSpPr>
        <p:spPr>
          <a:xfrm>
            <a:off x="6889750" y="1771650"/>
            <a:ext cx="1593850" cy="584775"/>
          </a:xfrm>
          <a:prstGeom prst="rect">
            <a:avLst/>
          </a:prstGeom>
          <a:noFill/>
        </p:spPr>
        <p:txBody>
          <a:bodyPr wrap="square" rtlCol="0">
            <a:spAutoFit/>
          </a:bodyPr>
          <a:lstStyle/>
          <a:p>
            <a:r>
              <a:rPr lang="sv-SE" sz="1600" dirty="0" smtClean="0">
                <a:solidFill>
                  <a:srgbClr val="FF0000"/>
                </a:solidFill>
              </a:rPr>
              <a:t>CF responsibity CF budget</a:t>
            </a:r>
            <a:endParaRPr lang="sv-SE" sz="1600" dirty="0">
              <a:solidFill>
                <a:srgbClr val="FF0000"/>
              </a:solidFill>
            </a:endParaRPr>
          </a:p>
        </p:txBody>
      </p:sp>
      <p:cxnSp>
        <p:nvCxnSpPr>
          <p:cNvPr id="216" name="Straight Connector 215"/>
          <p:cNvCxnSpPr/>
          <p:nvPr/>
        </p:nvCxnSpPr>
        <p:spPr>
          <a:xfrm>
            <a:off x="850900" y="2533650"/>
            <a:ext cx="7518400" cy="0"/>
          </a:xfrm>
          <a:prstGeom prst="line">
            <a:avLst/>
          </a:prstGeom>
          <a:ln w="19050">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a:off x="844550" y="4114800"/>
            <a:ext cx="2578100" cy="0"/>
          </a:xfrm>
          <a:prstGeom prst="line">
            <a:avLst/>
          </a:prstGeom>
          <a:ln w="19050">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a:off x="831850" y="2533650"/>
            <a:ext cx="0" cy="1587500"/>
          </a:xfrm>
          <a:prstGeom prst="line">
            <a:avLst/>
          </a:prstGeom>
          <a:ln w="19050">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a:off x="8375650" y="2533650"/>
            <a:ext cx="0" cy="2603500"/>
          </a:xfrm>
          <a:prstGeom prst="line">
            <a:avLst/>
          </a:prstGeom>
          <a:ln w="19050">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3416300" y="4108450"/>
            <a:ext cx="0" cy="1035050"/>
          </a:xfrm>
          <a:prstGeom prst="line">
            <a:avLst/>
          </a:prstGeom>
          <a:ln w="19050">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227" name="Straight Connector 226"/>
          <p:cNvCxnSpPr/>
          <p:nvPr/>
        </p:nvCxnSpPr>
        <p:spPr>
          <a:xfrm>
            <a:off x="3422650" y="5149850"/>
            <a:ext cx="4953000" cy="0"/>
          </a:xfrm>
          <a:prstGeom prst="line">
            <a:avLst/>
          </a:prstGeom>
          <a:ln w="19050">
            <a:solidFill>
              <a:srgbClr val="00B050"/>
            </a:solidFill>
            <a:prstDash val="dash"/>
          </a:ln>
        </p:spPr>
        <p:style>
          <a:lnRef idx="2">
            <a:schemeClr val="accent1"/>
          </a:lnRef>
          <a:fillRef idx="0">
            <a:schemeClr val="accent1"/>
          </a:fillRef>
          <a:effectRef idx="1">
            <a:schemeClr val="accent1"/>
          </a:effectRef>
          <a:fontRef idx="minor">
            <a:schemeClr val="tx1"/>
          </a:fontRef>
        </p:style>
      </p:cxnSp>
      <p:sp>
        <p:nvSpPr>
          <p:cNvPr id="232" name="TextBox 231"/>
          <p:cNvSpPr txBox="1"/>
          <p:nvPr/>
        </p:nvSpPr>
        <p:spPr>
          <a:xfrm>
            <a:off x="6800850" y="2889250"/>
            <a:ext cx="1644650" cy="830997"/>
          </a:xfrm>
          <a:prstGeom prst="rect">
            <a:avLst/>
          </a:prstGeom>
          <a:noFill/>
        </p:spPr>
        <p:txBody>
          <a:bodyPr wrap="square" rtlCol="0">
            <a:spAutoFit/>
          </a:bodyPr>
          <a:lstStyle/>
          <a:p>
            <a:r>
              <a:rPr lang="sv-SE" sz="1600" dirty="0" smtClean="0">
                <a:solidFill>
                  <a:srgbClr val="FF0000"/>
                </a:solidFill>
              </a:rPr>
              <a:t>NSS responsibity, Instrument budget</a:t>
            </a:r>
            <a:endParaRPr lang="sv-SE" sz="1600" dirty="0">
              <a:solidFill>
                <a:srgbClr val="FF0000"/>
              </a:solidFill>
            </a:endParaRPr>
          </a:p>
        </p:txBody>
      </p:sp>
      <p:sp>
        <p:nvSpPr>
          <p:cNvPr id="237" name="TextBox 236"/>
          <p:cNvSpPr txBox="1"/>
          <p:nvPr/>
        </p:nvSpPr>
        <p:spPr>
          <a:xfrm rot="16200000">
            <a:off x="-69845" y="4450777"/>
            <a:ext cx="1644650" cy="584775"/>
          </a:xfrm>
          <a:prstGeom prst="rect">
            <a:avLst/>
          </a:prstGeom>
          <a:noFill/>
        </p:spPr>
        <p:txBody>
          <a:bodyPr wrap="square" rtlCol="0">
            <a:spAutoFit/>
          </a:bodyPr>
          <a:lstStyle/>
          <a:p>
            <a:r>
              <a:rPr lang="sv-SE" sz="1600" dirty="0" smtClean="0">
                <a:solidFill>
                  <a:schemeClr val="accent6">
                    <a:lumMod val="75000"/>
                  </a:schemeClr>
                </a:solidFill>
              </a:rPr>
              <a:t>NSS responsibity, NSS budget</a:t>
            </a:r>
            <a:endParaRPr lang="sv-SE" sz="1600" dirty="0">
              <a:solidFill>
                <a:schemeClr val="accent6">
                  <a:lumMod val="75000"/>
                </a:schemeClr>
              </a:solidFill>
            </a:endParaRPr>
          </a:p>
        </p:txBody>
      </p:sp>
      <p:sp>
        <p:nvSpPr>
          <p:cNvPr id="79" name="Rectangle 78"/>
          <p:cNvSpPr/>
          <p:nvPr/>
        </p:nvSpPr>
        <p:spPr>
          <a:xfrm>
            <a:off x="7564904" y="6533308"/>
            <a:ext cx="1328083" cy="276999"/>
          </a:xfrm>
          <a:prstGeom prst="rect">
            <a:avLst/>
          </a:prstGeom>
        </p:spPr>
        <p:txBody>
          <a:bodyPr wrap="none">
            <a:spAutoFit/>
          </a:bodyPr>
          <a:lstStyle/>
          <a:p>
            <a:r>
              <a:rPr lang="en-US" sz="1200" dirty="0" smtClean="0">
                <a:solidFill>
                  <a:srgbClr val="000000"/>
                </a:solidFill>
              </a:rPr>
              <a:t>Courtesy: </a:t>
            </a:r>
            <a:r>
              <a:rPr lang="en-US" sz="1200" dirty="0" err="1" smtClean="0">
                <a:solidFill>
                  <a:srgbClr val="000000"/>
                </a:solidFill>
              </a:rPr>
              <a:t>G.László</a:t>
            </a:r>
            <a:endParaRPr lang="en-US" sz="1200" dirty="0">
              <a:solidFill>
                <a:srgbClr val="000000"/>
              </a:solidFill>
            </a:endParaRPr>
          </a:p>
        </p:txBody>
      </p:sp>
    </p:spTree>
    <p:extLst>
      <p:ext uri="{BB962C8B-B14F-4D97-AF65-F5344CB8AC3E}">
        <p14:creationId xmlns:p14="http://schemas.microsoft.com/office/powerpoint/2010/main" val="19168976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961" y="1684998"/>
            <a:ext cx="4758439" cy="495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1267409" y="3533365"/>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1" name="Oval 10"/>
          <p:cNvSpPr/>
          <p:nvPr/>
        </p:nvSpPr>
        <p:spPr>
          <a:xfrm>
            <a:off x="1424571" y="3304765"/>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2" name="Oval 11"/>
          <p:cNvSpPr/>
          <p:nvPr/>
        </p:nvSpPr>
        <p:spPr>
          <a:xfrm>
            <a:off x="1843671" y="2849946"/>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3" name="Oval 12"/>
          <p:cNvSpPr/>
          <p:nvPr/>
        </p:nvSpPr>
        <p:spPr>
          <a:xfrm>
            <a:off x="1638884" y="3042827"/>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4" name="Oval 13"/>
          <p:cNvSpPr/>
          <p:nvPr/>
        </p:nvSpPr>
        <p:spPr>
          <a:xfrm>
            <a:off x="2103228" y="2654684"/>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5" name="Oval 14"/>
          <p:cNvSpPr/>
          <p:nvPr/>
        </p:nvSpPr>
        <p:spPr>
          <a:xfrm>
            <a:off x="2336590" y="2495140"/>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6" name="Oval 15"/>
          <p:cNvSpPr/>
          <p:nvPr/>
        </p:nvSpPr>
        <p:spPr>
          <a:xfrm>
            <a:off x="2622339" y="2352265"/>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7" name="Oval 16"/>
          <p:cNvSpPr/>
          <p:nvPr/>
        </p:nvSpPr>
        <p:spPr>
          <a:xfrm>
            <a:off x="2817603" y="2280827"/>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8" name="Oval 17"/>
          <p:cNvSpPr/>
          <p:nvPr/>
        </p:nvSpPr>
        <p:spPr>
          <a:xfrm>
            <a:off x="4635128" y="4551114"/>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19" name="Oval 18"/>
          <p:cNvSpPr/>
          <p:nvPr/>
        </p:nvSpPr>
        <p:spPr>
          <a:xfrm>
            <a:off x="3980285" y="4548733"/>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0" name="Oval 19"/>
          <p:cNvSpPr/>
          <p:nvPr/>
        </p:nvSpPr>
        <p:spPr>
          <a:xfrm>
            <a:off x="4473204" y="4548733"/>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1" name="Oval 20"/>
          <p:cNvSpPr/>
          <p:nvPr/>
        </p:nvSpPr>
        <p:spPr>
          <a:xfrm>
            <a:off x="4327947" y="4548733"/>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2" name="Oval 21"/>
          <p:cNvSpPr/>
          <p:nvPr/>
        </p:nvSpPr>
        <p:spPr>
          <a:xfrm>
            <a:off x="3839792" y="4429670"/>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3" name="Oval 22"/>
          <p:cNvSpPr/>
          <p:nvPr/>
        </p:nvSpPr>
        <p:spPr>
          <a:xfrm>
            <a:off x="3865985" y="4548732"/>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4" name="Oval 23"/>
          <p:cNvSpPr/>
          <p:nvPr/>
        </p:nvSpPr>
        <p:spPr>
          <a:xfrm>
            <a:off x="4127922" y="4551114"/>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5" name="Oval 24"/>
          <p:cNvSpPr/>
          <p:nvPr/>
        </p:nvSpPr>
        <p:spPr>
          <a:xfrm>
            <a:off x="4225555" y="4546352"/>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6" name="Oval 25"/>
          <p:cNvSpPr/>
          <p:nvPr/>
        </p:nvSpPr>
        <p:spPr>
          <a:xfrm>
            <a:off x="4051722" y="5639345"/>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7" name="Oval 26"/>
          <p:cNvSpPr/>
          <p:nvPr/>
        </p:nvSpPr>
        <p:spPr>
          <a:xfrm>
            <a:off x="4144591" y="5639345"/>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8" name="Oval 27"/>
          <p:cNvSpPr/>
          <p:nvPr/>
        </p:nvSpPr>
        <p:spPr>
          <a:xfrm>
            <a:off x="4358903" y="5636964"/>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29" name="Oval 28"/>
          <p:cNvSpPr/>
          <p:nvPr/>
        </p:nvSpPr>
        <p:spPr>
          <a:xfrm>
            <a:off x="4516065" y="5634583"/>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0" name="Oval 29"/>
          <p:cNvSpPr/>
          <p:nvPr/>
        </p:nvSpPr>
        <p:spPr>
          <a:xfrm>
            <a:off x="4587503" y="5565527"/>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1" name="Oval 30"/>
          <p:cNvSpPr/>
          <p:nvPr/>
        </p:nvSpPr>
        <p:spPr>
          <a:xfrm>
            <a:off x="3227810" y="5639344"/>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2" name="Oval 31"/>
          <p:cNvSpPr/>
          <p:nvPr/>
        </p:nvSpPr>
        <p:spPr>
          <a:xfrm>
            <a:off x="3334967" y="5639345"/>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3" name="Oval 32"/>
          <p:cNvSpPr/>
          <p:nvPr/>
        </p:nvSpPr>
        <p:spPr>
          <a:xfrm>
            <a:off x="3494510" y="5639345"/>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4" name="Oval 33"/>
          <p:cNvSpPr/>
          <p:nvPr/>
        </p:nvSpPr>
        <p:spPr>
          <a:xfrm>
            <a:off x="3635003" y="5636963"/>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5" name="Oval 34"/>
          <p:cNvSpPr/>
          <p:nvPr/>
        </p:nvSpPr>
        <p:spPr>
          <a:xfrm>
            <a:off x="3777879" y="5639344"/>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6" name="Oval 35"/>
          <p:cNvSpPr/>
          <p:nvPr/>
        </p:nvSpPr>
        <p:spPr>
          <a:xfrm>
            <a:off x="3911228" y="5644107"/>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7" name="Oval 36"/>
          <p:cNvSpPr/>
          <p:nvPr/>
        </p:nvSpPr>
        <p:spPr>
          <a:xfrm>
            <a:off x="3118272" y="5641725"/>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8" name="Oval 37"/>
          <p:cNvSpPr/>
          <p:nvPr/>
        </p:nvSpPr>
        <p:spPr>
          <a:xfrm>
            <a:off x="2770610" y="5632199"/>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9" name="Oval 38"/>
          <p:cNvSpPr/>
          <p:nvPr/>
        </p:nvSpPr>
        <p:spPr>
          <a:xfrm>
            <a:off x="2484860" y="5639344"/>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0" name="Oval 39"/>
          <p:cNvSpPr/>
          <p:nvPr/>
        </p:nvSpPr>
        <p:spPr>
          <a:xfrm>
            <a:off x="2903959" y="5548857"/>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3" name="Title 2"/>
          <p:cNvSpPr>
            <a:spLocks noGrp="1"/>
          </p:cNvSpPr>
          <p:nvPr>
            <p:ph type="title"/>
          </p:nvPr>
        </p:nvSpPr>
        <p:spPr/>
        <p:txBody>
          <a:bodyPr/>
          <a:lstStyle/>
          <a:p>
            <a:r>
              <a:rPr lang="sv-SE" dirty="0"/>
              <a:t>7. </a:t>
            </a:r>
            <a:r>
              <a:rPr lang="sv-SE" dirty="0" smtClean="0"/>
              <a:t>ICS/DMSC Concept </a:t>
            </a:r>
            <a:endParaRPr lang="sv-SE" dirty="0"/>
          </a:p>
        </p:txBody>
      </p:sp>
      <p:pic>
        <p:nvPicPr>
          <p:cNvPr id="4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6154" y="1441450"/>
            <a:ext cx="888703" cy="86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Content Placeholder 2"/>
          <p:cNvSpPr txBox="1">
            <a:spLocks/>
          </p:cNvSpPr>
          <p:nvPr/>
        </p:nvSpPr>
        <p:spPr>
          <a:xfrm>
            <a:off x="5375620" y="1923337"/>
            <a:ext cx="3124075" cy="1148438"/>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b="1" dirty="0" smtClean="0">
                <a:solidFill>
                  <a:srgbClr val="7030A0"/>
                </a:solidFill>
              </a:rPr>
              <a:t>ICS/DMSC network will be provided by ESS. The network design will be finalized according to the instrument designs.</a:t>
            </a:r>
            <a:endParaRPr lang="sv-SE" dirty="0">
              <a:solidFill>
                <a:srgbClr val="7030A0"/>
              </a:solidFill>
            </a:endParaRPr>
          </a:p>
          <a:p>
            <a:pPr>
              <a:buFontTx/>
              <a:buChar char="-"/>
            </a:pPr>
            <a:endParaRPr lang="sv-SE" dirty="0" smtClean="0">
              <a:solidFill>
                <a:schemeClr val="accent4"/>
              </a:solidFill>
            </a:endParaRPr>
          </a:p>
          <a:p>
            <a:endParaRPr lang="sv-SE" dirty="0"/>
          </a:p>
        </p:txBody>
      </p:sp>
      <p:sp>
        <p:nvSpPr>
          <p:cNvPr id="46" name="Oval 45"/>
          <p:cNvSpPr/>
          <p:nvPr/>
        </p:nvSpPr>
        <p:spPr>
          <a:xfrm>
            <a:off x="3025403" y="5260727"/>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7" name="Oval 46"/>
          <p:cNvSpPr/>
          <p:nvPr/>
        </p:nvSpPr>
        <p:spPr>
          <a:xfrm>
            <a:off x="3006353" y="4784476"/>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8" name="Oval 47"/>
          <p:cNvSpPr/>
          <p:nvPr/>
        </p:nvSpPr>
        <p:spPr>
          <a:xfrm>
            <a:off x="4516065" y="4846389"/>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9" name="Oval 48"/>
          <p:cNvSpPr/>
          <p:nvPr/>
        </p:nvSpPr>
        <p:spPr>
          <a:xfrm>
            <a:off x="4287465" y="5189289"/>
            <a:ext cx="60102" cy="64802"/>
          </a:xfrm>
          <a:prstGeom prst="ellipse">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sv-SE"/>
          </a:p>
        </p:txBody>
      </p:sp>
      <p:sp>
        <p:nvSpPr>
          <p:cNvPr id="44" name="Rectangle 43"/>
          <p:cNvSpPr/>
          <p:nvPr/>
        </p:nvSpPr>
        <p:spPr>
          <a:xfrm>
            <a:off x="7564904" y="6533308"/>
            <a:ext cx="1328083" cy="276999"/>
          </a:xfrm>
          <a:prstGeom prst="rect">
            <a:avLst/>
          </a:prstGeom>
        </p:spPr>
        <p:txBody>
          <a:bodyPr wrap="none">
            <a:spAutoFit/>
          </a:bodyPr>
          <a:lstStyle/>
          <a:p>
            <a:r>
              <a:rPr lang="en-US" sz="1200" dirty="0" smtClean="0">
                <a:solidFill>
                  <a:srgbClr val="000000"/>
                </a:solidFill>
              </a:rPr>
              <a:t>Courtesy: </a:t>
            </a:r>
            <a:r>
              <a:rPr lang="en-US" sz="1200" dirty="0" err="1" smtClean="0">
                <a:solidFill>
                  <a:srgbClr val="000000"/>
                </a:solidFill>
              </a:rPr>
              <a:t>G.László</a:t>
            </a:r>
            <a:endParaRPr lang="en-US" sz="1200" dirty="0">
              <a:solidFill>
                <a:srgbClr val="000000"/>
              </a:solidFill>
            </a:endParaRPr>
          </a:p>
        </p:txBody>
      </p:sp>
    </p:spTree>
    <p:extLst>
      <p:ext uri="{BB962C8B-B14F-4D97-AF65-F5344CB8AC3E}">
        <p14:creationId xmlns:p14="http://schemas.microsoft.com/office/powerpoint/2010/main" val="42746791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t="11057" b="11057"/>
          <a:stretch>
            <a:fillRect/>
          </a:stretch>
        </p:blipFill>
        <p:spPr>
          <a:xfrm>
            <a:off x="1778000" y="2001837"/>
            <a:ext cx="8229600" cy="4525963"/>
          </a:xfrm>
        </p:spPr>
      </p:pic>
      <p:sp>
        <p:nvSpPr>
          <p:cNvPr id="4" name="Slide Number Placeholder 3"/>
          <p:cNvSpPr>
            <a:spLocks noGrp="1"/>
          </p:cNvSpPr>
          <p:nvPr>
            <p:ph type="sldNum" sz="quarter" idx="12"/>
          </p:nvPr>
        </p:nvSpPr>
        <p:spPr/>
        <p:txBody>
          <a:bodyPr/>
          <a:lstStyle/>
          <a:p>
            <a:fld id="{551115BC-487E-4422-894C-CB7CD3E79223}" type="slidenum">
              <a:rPr lang="sv-SE" smtClean="0"/>
              <a:t>23</a:t>
            </a:fld>
            <a:endParaRPr lang="sv-SE"/>
          </a:p>
        </p:txBody>
      </p:sp>
      <p:sp>
        <p:nvSpPr>
          <p:cNvPr id="6" name="Title 1"/>
          <p:cNvSpPr>
            <a:spLocks noGrp="1"/>
          </p:cNvSpPr>
          <p:nvPr>
            <p:ph type="title"/>
          </p:nvPr>
        </p:nvSpPr>
        <p:spPr>
          <a:xfrm>
            <a:off x="457200" y="274638"/>
            <a:ext cx="7139136" cy="1143000"/>
          </a:xfrm>
        </p:spPr>
        <p:txBody>
          <a:bodyPr/>
          <a:lstStyle/>
          <a:p>
            <a:r>
              <a:rPr lang="sv-SE" dirty="0" err="1"/>
              <a:t>Routing</a:t>
            </a:r>
            <a:r>
              <a:rPr lang="sv-SE" dirty="0"/>
              <a:t> </a:t>
            </a:r>
            <a:r>
              <a:rPr lang="sv-SE" dirty="0" err="1"/>
              <a:t>of</a:t>
            </a:r>
            <a:r>
              <a:rPr lang="sv-SE" dirty="0"/>
              <a:t> the </a:t>
            </a:r>
            <a:r>
              <a:rPr lang="sv-SE" dirty="0" err="1"/>
              <a:t>infrastructure</a:t>
            </a:r>
            <a:endParaRPr lang="en-US" dirty="0"/>
          </a:p>
        </p:txBody>
      </p:sp>
      <p:pic>
        <p:nvPicPr>
          <p:cNvPr id="2" name="Picture 1"/>
          <p:cNvPicPr>
            <a:picLocks noChangeAspect="1"/>
          </p:cNvPicPr>
          <p:nvPr/>
        </p:nvPicPr>
        <p:blipFill>
          <a:blip r:embed="rId3"/>
          <a:stretch>
            <a:fillRect/>
          </a:stretch>
        </p:blipFill>
        <p:spPr>
          <a:xfrm>
            <a:off x="50800" y="3420951"/>
            <a:ext cx="2764141" cy="2324100"/>
          </a:xfrm>
          <a:prstGeom prst="rect">
            <a:avLst/>
          </a:prstGeom>
        </p:spPr>
      </p:pic>
      <p:sp>
        <p:nvSpPr>
          <p:cNvPr id="3" name="TextBox 2"/>
          <p:cNvSpPr txBox="1"/>
          <p:nvPr/>
        </p:nvSpPr>
        <p:spPr>
          <a:xfrm>
            <a:off x="999873" y="5799040"/>
            <a:ext cx="825500" cy="369332"/>
          </a:xfrm>
          <a:prstGeom prst="rect">
            <a:avLst/>
          </a:prstGeom>
          <a:noFill/>
        </p:spPr>
        <p:txBody>
          <a:bodyPr wrap="square" rtlCol="0">
            <a:spAutoFit/>
          </a:bodyPr>
          <a:lstStyle/>
          <a:p>
            <a:r>
              <a:rPr lang="en-US" dirty="0" smtClean="0"/>
              <a:t>A-A</a:t>
            </a:r>
            <a:endParaRPr lang="en-US" dirty="0"/>
          </a:p>
        </p:txBody>
      </p:sp>
      <p:pic>
        <p:nvPicPr>
          <p:cNvPr id="7" name="Picture 6"/>
          <p:cNvPicPr>
            <a:picLocks noChangeAspect="1"/>
          </p:cNvPicPr>
          <p:nvPr/>
        </p:nvPicPr>
        <p:blipFill>
          <a:blip r:embed="rId4"/>
          <a:stretch>
            <a:fillRect/>
          </a:stretch>
        </p:blipFill>
        <p:spPr>
          <a:xfrm rot="18724099">
            <a:off x="739195" y="1919216"/>
            <a:ext cx="1642905" cy="1093278"/>
          </a:xfrm>
          <a:prstGeom prst="rect">
            <a:avLst/>
          </a:prstGeom>
        </p:spPr>
      </p:pic>
      <p:cxnSp>
        <p:nvCxnSpPr>
          <p:cNvPr id="9" name="Straight Connector 8"/>
          <p:cNvCxnSpPr/>
          <p:nvPr/>
        </p:nvCxnSpPr>
        <p:spPr>
          <a:xfrm>
            <a:off x="1031240" y="2065867"/>
            <a:ext cx="795867" cy="829733"/>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925698" y="2108200"/>
            <a:ext cx="969142" cy="778366"/>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7541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verall with Galleres 5.jpg"/>
          <p:cNvPicPr>
            <a:picLocks noChangeAspect="1"/>
          </p:cNvPicPr>
          <p:nvPr/>
        </p:nvPicPr>
        <p:blipFill rotWithShape="1">
          <a:blip r:embed="rId2" cstate="print">
            <a:extLst>
              <a:ext uri="{28A0092B-C50C-407E-A947-70E740481C1C}">
                <a14:useLocalDpi xmlns:a14="http://schemas.microsoft.com/office/drawing/2010/main" val="0"/>
              </a:ext>
            </a:extLst>
          </a:blip>
          <a:srcRect b="8871"/>
          <a:stretch/>
        </p:blipFill>
        <p:spPr>
          <a:xfrm>
            <a:off x="0" y="2613426"/>
            <a:ext cx="9144000" cy="4159453"/>
          </a:xfrm>
          <a:prstGeom prst="rect">
            <a:avLst/>
          </a:prstGeom>
        </p:spPr>
      </p:pic>
      <p:pic>
        <p:nvPicPr>
          <p:cNvPr id="5" name="Picture 4" descr="IMG_9246.JPG"/>
          <p:cNvPicPr>
            <a:picLocks noChangeAspect="1"/>
          </p:cNvPicPr>
          <p:nvPr/>
        </p:nvPicPr>
        <p:blipFill rotWithShape="1">
          <a:blip r:embed="rId3" cstate="print">
            <a:extLst>
              <a:ext uri="{28A0092B-C50C-407E-A947-70E740481C1C}">
                <a14:useLocalDpi xmlns:a14="http://schemas.microsoft.com/office/drawing/2010/main" val="0"/>
              </a:ext>
            </a:extLst>
          </a:blip>
          <a:srcRect r="12228" b="22322"/>
          <a:stretch/>
        </p:blipFill>
        <p:spPr>
          <a:xfrm>
            <a:off x="4855753" y="1525617"/>
            <a:ext cx="4070835" cy="2401796"/>
          </a:xfrm>
          <a:prstGeom prst="rect">
            <a:avLst/>
          </a:prstGeom>
        </p:spPr>
      </p:pic>
      <p:sp>
        <p:nvSpPr>
          <p:cNvPr id="2" name="Title 1"/>
          <p:cNvSpPr>
            <a:spLocks noGrp="1"/>
          </p:cNvSpPr>
          <p:nvPr>
            <p:ph type="title"/>
          </p:nvPr>
        </p:nvSpPr>
        <p:spPr/>
        <p:txBody>
          <a:bodyPr/>
          <a:lstStyle/>
          <a:p>
            <a:r>
              <a:rPr lang="sv-SE" dirty="0" err="1"/>
              <a:t>Routing</a:t>
            </a:r>
            <a:r>
              <a:rPr lang="sv-SE" dirty="0"/>
              <a:t> </a:t>
            </a:r>
            <a:r>
              <a:rPr lang="sv-SE" dirty="0" err="1"/>
              <a:t>of</a:t>
            </a:r>
            <a:r>
              <a:rPr lang="sv-SE" dirty="0"/>
              <a:t> the </a:t>
            </a:r>
            <a:r>
              <a:rPr lang="sv-SE" dirty="0" err="1"/>
              <a:t>infrastructure</a:t>
            </a:r>
            <a:endParaRPr lang="en-US" dirty="0"/>
          </a:p>
        </p:txBody>
      </p:sp>
      <p:pic>
        <p:nvPicPr>
          <p:cNvPr id="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628" y="1603125"/>
            <a:ext cx="3121732" cy="2724956"/>
          </a:xfrm>
          <a:prstGeom prst="rect">
            <a:avLst/>
          </a:prstGeom>
          <a:ln>
            <a:noFill/>
          </a:ln>
          <a:effectLst>
            <a:outerShdw blurRad="292100" dist="139700" dir="2700000" algn="tl" rotWithShape="0">
              <a:srgbClr val="00B05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a:off x="6575834" y="3929781"/>
            <a:ext cx="312502" cy="153600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99915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891" t="2374" r="14463"/>
          <a:stretch/>
        </p:blipFill>
        <p:spPr>
          <a:xfrm>
            <a:off x="4723082" y="2074333"/>
            <a:ext cx="4234651" cy="3517792"/>
          </a:xfrm>
          <a:prstGeom prst="rect">
            <a:avLst/>
          </a:prstGeom>
        </p:spPr>
      </p:pic>
      <p:pic>
        <p:nvPicPr>
          <p:cNvPr id="3" name="Picture 2"/>
          <p:cNvPicPr>
            <a:picLocks noChangeAspect="1"/>
          </p:cNvPicPr>
          <p:nvPr/>
        </p:nvPicPr>
        <p:blipFill rotWithShape="1">
          <a:blip r:embed="rId3"/>
          <a:srcRect l="5978"/>
          <a:stretch/>
        </p:blipFill>
        <p:spPr>
          <a:xfrm>
            <a:off x="132093" y="1860583"/>
            <a:ext cx="4872963" cy="3290824"/>
          </a:xfrm>
          <a:prstGeom prst="rect">
            <a:avLst/>
          </a:prstGeom>
        </p:spPr>
      </p:pic>
      <p:sp>
        <p:nvSpPr>
          <p:cNvPr id="7" name="Title 1"/>
          <p:cNvSpPr>
            <a:spLocks noGrp="1"/>
          </p:cNvSpPr>
          <p:nvPr>
            <p:ph type="title"/>
          </p:nvPr>
        </p:nvSpPr>
        <p:spPr>
          <a:xfrm>
            <a:off x="457200" y="274638"/>
            <a:ext cx="7139136" cy="1143000"/>
          </a:xfrm>
        </p:spPr>
        <p:txBody>
          <a:bodyPr/>
          <a:lstStyle/>
          <a:p>
            <a:r>
              <a:rPr lang="sv-SE" dirty="0" err="1"/>
              <a:t>Routing</a:t>
            </a:r>
            <a:r>
              <a:rPr lang="sv-SE" dirty="0"/>
              <a:t> </a:t>
            </a:r>
            <a:r>
              <a:rPr lang="sv-SE" dirty="0" err="1"/>
              <a:t>of</a:t>
            </a:r>
            <a:r>
              <a:rPr lang="sv-SE" dirty="0"/>
              <a:t> the </a:t>
            </a:r>
            <a:r>
              <a:rPr lang="sv-SE" dirty="0" err="1"/>
              <a:t>infrastructure</a:t>
            </a:r>
            <a:endParaRPr lang="en-US" dirty="0"/>
          </a:p>
        </p:txBody>
      </p:sp>
    </p:spTree>
    <p:extLst>
      <p:ext uri="{BB962C8B-B14F-4D97-AF65-F5344CB8AC3E}">
        <p14:creationId xmlns:p14="http://schemas.microsoft.com/office/powerpoint/2010/main" val="42427312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26</a:t>
            </a:fld>
            <a:endParaRPr lang="sv-SE" dirty="0">
              <a:solidFill>
                <a:prstClr val="black">
                  <a:tint val="75000"/>
                </a:prstClr>
              </a:solidFill>
              <a:latin typeface="Calibri"/>
            </a:endParaRPr>
          </a:p>
        </p:txBody>
      </p:sp>
      <p:pic>
        <p:nvPicPr>
          <p:cNvPr id="5" name="Picture 4" descr="D0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381840"/>
            <a:ext cx="8936736" cy="5431536"/>
          </a:xfrm>
          <a:prstGeom prst="rect">
            <a:avLst/>
          </a:prstGeom>
        </p:spPr>
      </p:pic>
      <p:sp>
        <p:nvSpPr>
          <p:cNvPr id="6" name="Title 1"/>
          <p:cNvSpPr>
            <a:spLocks noGrp="1"/>
          </p:cNvSpPr>
          <p:nvPr>
            <p:ph type="title"/>
          </p:nvPr>
        </p:nvSpPr>
        <p:spPr>
          <a:xfrm>
            <a:off x="457200" y="274638"/>
            <a:ext cx="7139136" cy="1143000"/>
          </a:xfrm>
        </p:spPr>
        <p:txBody>
          <a:bodyPr/>
          <a:lstStyle/>
          <a:p>
            <a:r>
              <a:rPr lang="sv-SE" dirty="0" err="1"/>
              <a:t>Routing</a:t>
            </a:r>
            <a:r>
              <a:rPr lang="sv-SE" dirty="0"/>
              <a:t> </a:t>
            </a:r>
            <a:r>
              <a:rPr lang="sv-SE" dirty="0" err="1"/>
              <a:t>of</a:t>
            </a:r>
            <a:r>
              <a:rPr lang="sv-SE" dirty="0"/>
              <a:t> the </a:t>
            </a:r>
            <a:r>
              <a:rPr lang="sv-SE" dirty="0" err="1"/>
              <a:t>infrastructure</a:t>
            </a:r>
            <a:endParaRPr lang="en-US" dirty="0"/>
          </a:p>
        </p:txBody>
      </p:sp>
    </p:spTree>
    <p:extLst>
      <p:ext uri="{BB962C8B-B14F-4D97-AF65-F5344CB8AC3E}">
        <p14:creationId xmlns:p14="http://schemas.microsoft.com/office/powerpoint/2010/main" val="270337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v-SE" dirty="0"/>
              <a:t>8. </a:t>
            </a:r>
            <a:r>
              <a:rPr lang="sv-SE" dirty="0" err="1" smtClean="0"/>
              <a:t>Additional</a:t>
            </a:r>
            <a:r>
              <a:rPr lang="sv-SE" dirty="0" smtClean="0"/>
              <a:t> </a:t>
            </a:r>
            <a:r>
              <a:rPr lang="sv-SE" dirty="0" err="1" smtClean="0"/>
              <a:t>infrastructure</a:t>
            </a:r>
            <a:r>
              <a:rPr lang="sv-SE" dirty="0" smtClean="0"/>
              <a:t> </a:t>
            </a:r>
            <a:endParaRPr lang="sv-SE" dirty="0"/>
          </a:p>
        </p:txBody>
      </p:sp>
      <p:sp>
        <p:nvSpPr>
          <p:cNvPr id="10" name="Content Placeholder 2"/>
          <p:cNvSpPr txBox="1">
            <a:spLocks/>
          </p:cNvSpPr>
          <p:nvPr/>
        </p:nvSpPr>
        <p:spPr>
          <a:xfrm>
            <a:off x="1099954" y="1957203"/>
            <a:ext cx="7121180" cy="37916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200" dirty="0"/>
              <a:t>Air </a:t>
            </a:r>
            <a:r>
              <a:rPr lang="en-US" sz="2200" dirty="0" smtClean="0"/>
              <a:t>conditioning</a:t>
            </a:r>
            <a:endParaRPr lang="en-US" sz="2200" dirty="0"/>
          </a:p>
          <a:p>
            <a:pPr marL="400050" lvl="1" indent="0">
              <a:buNone/>
            </a:pPr>
            <a:r>
              <a:rPr lang="en-US" sz="1800" dirty="0"/>
              <a:t>Average temperature 22.0 ±2.0°C , No humidity </a:t>
            </a:r>
            <a:r>
              <a:rPr lang="en-US" sz="1800" dirty="0" smtClean="0"/>
              <a:t>requirement. No cooling only a ventilation system and heating.</a:t>
            </a:r>
          </a:p>
          <a:p>
            <a:pPr marL="0" indent="0">
              <a:buNone/>
            </a:pPr>
            <a:endParaRPr lang="sv-SE" sz="2200" dirty="0" smtClean="0"/>
          </a:p>
          <a:p>
            <a:r>
              <a:rPr lang="sv-SE" sz="2200" dirty="0" smtClean="0"/>
              <a:t>Argon gas (</a:t>
            </a:r>
            <a:r>
              <a:rPr lang="sv-SE" sz="2200" dirty="0"/>
              <a:t>Cylinder) </a:t>
            </a:r>
          </a:p>
          <a:p>
            <a:r>
              <a:rPr lang="sv-SE" sz="2200" dirty="0" smtClean="0"/>
              <a:t>Helium gas(</a:t>
            </a:r>
            <a:r>
              <a:rPr lang="sv-SE" sz="2200" dirty="0"/>
              <a:t>Cylinder</a:t>
            </a:r>
            <a:r>
              <a:rPr lang="sv-SE" sz="2200" dirty="0" smtClean="0"/>
              <a:t>)</a:t>
            </a:r>
          </a:p>
          <a:p>
            <a:pPr marL="342900" lvl="1" indent="-342900">
              <a:buFont typeface="Arial" panose="020B0604020202020204" pitchFamily="34" charset="0"/>
              <a:buChar char="•"/>
            </a:pPr>
            <a:r>
              <a:rPr lang="sv-SE" sz="2400" dirty="0"/>
              <a:t>3 </a:t>
            </a:r>
            <a:r>
              <a:rPr lang="sv-SE" sz="2400" dirty="0" err="1"/>
              <a:t>spare</a:t>
            </a:r>
            <a:r>
              <a:rPr lang="sv-SE" sz="2400" dirty="0"/>
              <a:t> gas </a:t>
            </a:r>
            <a:r>
              <a:rPr lang="sv-SE" sz="2400" dirty="0" err="1"/>
              <a:t>lines</a:t>
            </a:r>
            <a:r>
              <a:rPr lang="sv-SE" sz="2400" dirty="0"/>
              <a:t> in the </a:t>
            </a:r>
            <a:r>
              <a:rPr lang="sv-SE" sz="2400" dirty="0" err="1"/>
              <a:t>galle</a:t>
            </a:r>
            <a:r>
              <a:rPr lang="sv-SE" sz="2000" dirty="0" err="1"/>
              <a:t>ries</a:t>
            </a:r>
            <a:r>
              <a:rPr lang="sv-SE" sz="2000" dirty="0"/>
              <a:t>  </a:t>
            </a:r>
            <a:r>
              <a:rPr lang="sv-SE" sz="2200" dirty="0" smtClean="0"/>
              <a:t> </a:t>
            </a:r>
          </a:p>
          <a:p>
            <a:endParaRPr lang="sv-SE" sz="2200" dirty="0"/>
          </a:p>
          <a:p>
            <a:r>
              <a:rPr lang="sv-SE" sz="2200" dirty="0" err="1" smtClean="0"/>
              <a:t>Liquid</a:t>
            </a:r>
            <a:r>
              <a:rPr lang="sv-SE" sz="2200" dirty="0" smtClean="0"/>
              <a:t> Helium (Dewar)</a:t>
            </a:r>
          </a:p>
          <a:p>
            <a:pPr marL="400050" lvl="1" indent="0">
              <a:buNone/>
            </a:pPr>
            <a:r>
              <a:rPr lang="sv-SE" sz="1800" dirty="0" err="1" smtClean="0"/>
              <a:t>Liquefier</a:t>
            </a:r>
            <a:r>
              <a:rPr lang="sv-SE" sz="1800" dirty="0" smtClean="0"/>
              <a:t> </a:t>
            </a:r>
            <a:r>
              <a:rPr lang="sv-SE" sz="1800" dirty="0"/>
              <a:t>and </a:t>
            </a:r>
            <a:r>
              <a:rPr lang="sv-SE" sz="1800" dirty="0" err="1"/>
              <a:t>recovery</a:t>
            </a:r>
            <a:r>
              <a:rPr lang="sv-SE" sz="1800" dirty="0"/>
              <a:t> (</a:t>
            </a:r>
            <a:r>
              <a:rPr lang="sv-SE" sz="1800" dirty="0" err="1"/>
              <a:t>up</a:t>
            </a:r>
            <a:r>
              <a:rPr lang="sv-SE" sz="1800" dirty="0"/>
              <a:t> </a:t>
            </a:r>
            <a:r>
              <a:rPr lang="sv-SE" sz="1800" dirty="0" err="1"/>
              <a:t>to</a:t>
            </a:r>
            <a:r>
              <a:rPr lang="sv-SE" sz="1800" dirty="0"/>
              <a:t> the </a:t>
            </a:r>
            <a:r>
              <a:rPr lang="sv-SE" sz="1800" dirty="0" err="1"/>
              <a:t>collection</a:t>
            </a:r>
            <a:r>
              <a:rPr lang="sv-SE" sz="1800" dirty="0"/>
              <a:t> </a:t>
            </a:r>
            <a:r>
              <a:rPr lang="sv-SE" sz="1800" dirty="0" err="1"/>
              <a:t>point</a:t>
            </a:r>
            <a:r>
              <a:rPr lang="sv-SE" sz="1800" dirty="0"/>
              <a:t> </a:t>
            </a:r>
            <a:r>
              <a:rPr lang="sv-SE" sz="1800" dirty="0" smtClean="0"/>
              <a:t>in </a:t>
            </a:r>
            <a:r>
              <a:rPr lang="sv-SE" sz="1800" dirty="0"/>
              <a:t>the </a:t>
            </a:r>
            <a:r>
              <a:rPr lang="sv-SE" sz="1800" dirty="0" err="1"/>
              <a:t>gallery</a:t>
            </a:r>
            <a:r>
              <a:rPr lang="sv-SE" sz="1800" dirty="0" smtClean="0"/>
              <a:t>)</a:t>
            </a:r>
          </a:p>
          <a:p>
            <a:pPr>
              <a:buFontTx/>
              <a:buChar char="-"/>
            </a:pPr>
            <a:endParaRPr lang="sv-SE" dirty="0" smtClean="0">
              <a:solidFill>
                <a:schemeClr val="accent4"/>
              </a:solidFill>
            </a:endParaRPr>
          </a:p>
          <a:p>
            <a:endParaRPr lang="sv-SE" dirty="0"/>
          </a:p>
        </p:txBody>
      </p:sp>
      <p:sp>
        <p:nvSpPr>
          <p:cNvPr id="11" name="Rectangle 10"/>
          <p:cNvSpPr/>
          <p:nvPr/>
        </p:nvSpPr>
        <p:spPr>
          <a:xfrm>
            <a:off x="400492" y="6444458"/>
            <a:ext cx="4572000" cy="276999"/>
          </a:xfrm>
          <a:prstGeom prst="rect">
            <a:avLst/>
          </a:prstGeom>
          <a:solidFill>
            <a:schemeClr val="bg1"/>
          </a:solidFill>
        </p:spPr>
        <p:txBody>
          <a:bodyPr>
            <a:spAutoFit/>
          </a:bodyPr>
          <a:lstStyle/>
          <a:p>
            <a:r>
              <a:rPr lang="en-US" sz="1200" dirty="0" smtClean="0"/>
              <a:t>Air conditioning</a:t>
            </a:r>
            <a:r>
              <a:rPr lang="en-US" sz="1200" dirty="0"/>
              <a:t>: ESS-</a:t>
            </a:r>
            <a:r>
              <a:rPr lang="en-US" sz="1200" dirty="0" smtClean="0"/>
              <a:t>0056058, </a:t>
            </a:r>
            <a:r>
              <a:rPr lang="en-US" sz="1200" dirty="0"/>
              <a:t>ESS-0048000</a:t>
            </a:r>
            <a:r>
              <a:rPr lang="en-US" sz="1200" dirty="0" smtClean="0"/>
              <a:t> </a:t>
            </a:r>
            <a:endParaRPr lang="sv-SE" sz="1200" b="1" dirty="0"/>
          </a:p>
        </p:txBody>
      </p:sp>
      <p:sp>
        <p:nvSpPr>
          <p:cNvPr id="6" name="Rectangle 5"/>
          <p:cNvSpPr/>
          <p:nvPr/>
        </p:nvSpPr>
        <p:spPr>
          <a:xfrm>
            <a:off x="7564904" y="6533308"/>
            <a:ext cx="1328083" cy="276999"/>
          </a:xfrm>
          <a:prstGeom prst="rect">
            <a:avLst/>
          </a:prstGeom>
        </p:spPr>
        <p:txBody>
          <a:bodyPr wrap="none">
            <a:spAutoFit/>
          </a:bodyPr>
          <a:lstStyle/>
          <a:p>
            <a:r>
              <a:rPr lang="en-US" sz="1200" dirty="0" smtClean="0">
                <a:solidFill>
                  <a:srgbClr val="000000"/>
                </a:solidFill>
              </a:rPr>
              <a:t>Courtesy: </a:t>
            </a:r>
            <a:r>
              <a:rPr lang="en-US" sz="1200" dirty="0" err="1" smtClean="0">
                <a:solidFill>
                  <a:srgbClr val="000000"/>
                </a:solidFill>
              </a:rPr>
              <a:t>G.László</a:t>
            </a:r>
            <a:endParaRPr lang="en-US" sz="1200" dirty="0">
              <a:solidFill>
                <a:srgbClr val="000000"/>
              </a:solidFill>
            </a:endParaRPr>
          </a:p>
        </p:txBody>
      </p:sp>
    </p:spTree>
    <p:extLst>
      <p:ext uri="{BB962C8B-B14F-4D97-AF65-F5344CB8AC3E}">
        <p14:creationId xmlns:p14="http://schemas.microsoft.com/office/powerpoint/2010/main" val="27235925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v-SE" dirty="0"/>
              <a:t>8. </a:t>
            </a:r>
            <a:r>
              <a:rPr lang="sv-SE" dirty="0" err="1" smtClean="0"/>
              <a:t>Additional</a:t>
            </a:r>
            <a:r>
              <a:rPr lang="sv-SE" dirty="0" smtClean="0"/>
              <a:t> </a:t>
            </a:r>
            <a:r>
              <a:rPr lang="sv-SE" dirty="0" err="1" smtClean="0"/>
              <a:t>infrastructure</a:t>
            </a:r>
            <a:r>
              <a:rPr lang="sv-SE" dirty="0" smtClean="0"/>
              <a:t> </a:t>
            </a:r>
            <a:endParaRPr lang="sv-SE" dirty="0"/>
          </a:p>
        </p:txBody>
      </p:sp>
      <p:sp>
        <p:nvSpPr>
          <p:cNvPr id="6" name="Rectangle 5"/>
          <p:cNvSpPr/>
          <p:nvPr/>
        </p:nvSpPr>
        <p:spPr>
          <a:xfrm>
            <a:off x="7564904" y="6533308"/>
            <a:ext cx="1328083" cy="276999"/>
          </a:xfrm>
          <a:prstGeom prst="rect">
            <a:avLst/>
          </a:prstGeom>
        </p:spPr>
        <p:txBody>
          <a:bodyPr wrap="none">
            <a:spAutoFit/>
          </a:bodyPr>
          <a:lstStyle/>
          <a:p>
            <a:r>
              <a:rPr lang="en-US" sz="1200" dirty="0" smtClean="0">
                <a:solidFill>
                  <a:srgbClr val="000000"/>
                </a:solidFill>
              </a:rPr>
              <a:t>Courtesy: </a:t>
            </a:r>
            <a:r>
              <a:rPr lang="en-US" sz="1200" dirty="0" err="1" smtClean="0">
                <a:solidFill>
                  <a:srgbClr val="000000"/>
                </a:solidFill>
              </a:rPr>
              <a:t>G.László</a:t>
            </a:r>
            <a:endParaRPr lang="en-US" sz="1200" dirty="0">
              <a:solidFill>
                <a:srgbClr val="000000"/>
              </a:solidFill>
            </a:endParaRPr>
          </a:p>
        </p:txBody>
      </p:sp>
      <p:pic>
        <p:nvPicPr>
          <p:cNvPr id="2" name="Picture 1"/>
          <p:cNvPicPr>
            <a:picLocks noChangeAspect="1"/>
          </p:cNvPicPr>
          <p:nvPr/>
        </p:nvPicPr>
        <p:blipFill>
          <a:blip r:embed="rId2"/>
          <a:stretch>
            <a:fillRect/>
          </a:stretch>
        </p:blipFill>
        <p:spPr>
          <a:xfrm>
            <a:off x="141106" y="2164542"/>
            <a:ext cx="6902463" cy="3703528"/>
          </a:xfrm>
          <a:prstGeom prst="rect">
            <a:avLst/>
          </a:prstGeom>
        </p:spPr>
      </p:pic>
      <p:sp>
        <p:nvSpPr>
          <p:cNvPr id="4" name="TextBox 3"/>
          <p:cNvSpPr txBox="1"/>
          <p:nvPr/>
        </p:nvSpPr>
        <p:spPr>
          <a:xfrm>
            <a:off x="176383" y="1716703"/>
            <a:ext cx="2598712" cy="369332"/>
          </a:xfrm>
          <a:prstGeom prst="rect">
            <a:avLst/>
          </a:prstGeom>
          <a:noFill/>
        </p:spPr>
        <p:txBody>
          <a:bodyPr wrap="square" rtlCol="0">
            <a:spAutoFit/>
          </a:bodyPr>
          <a:lstStyle/>
          <a:p>
            <a:r>
              <a:rPr lang="en-US" dirty="0" smtClean="0"/>
              <a:t>Sprinklers</a:t>
            </a:r>
            <a:endParaRPr lang="en-US" dirty="0"/>
          </a:p>
        </p:txBody>
      </p:sp>
    </p:spTree>
    <p:extLst>
      <p:ext uri="{BB962C8B-B14F-4D97-AF65-F5344CB8AC3E}">
        <p14:creationId xmlns:p14="http://schemas.microsoft.com/office/powerpoint/2010/main" val="52384569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v-SE" dirty="0"/>
              <a:t>8. Cranes </a:t>
            </a:r>
          </a:p>
        </p:txBody>
      </p:sp>
      <p:sp>
        <p:nvSpPr>
          <p:cNvPr id="9" name="Content Placeholder 8"/>
          <p:cNvSpPr>
            <a:spLocks noGrp="1"/>
          </p:cNvSpPr>
          <p:nvPr>
            <p:ph idx="1"/>
          </p:nvPr>
        </p:nvSpPr>
        <p:spPr/>
        <p:txBody>
          <a:bodyPr/>
          <a:lstStyle/>
          <a:p>
            <a:endParaRPr lang="en-US"/>
          </a:p>
        </p:txBody>
      </p:sp>
      <p:grpSp>
        <p:nvGrpSpPr>
          <p:cNvPr id="2" name="Group 1"/>
          <p:cNvGrpSpPr/>
          <p:nvPr/>
        </p:nvGrpSpPr>
        <p:grpSpPr>
          <a:xfrm>
            <a:off x="512118" y="1674186"/>
            <a:ext cx="4804971" cy="4988024"/>
            <a:chOff x="512118" y="1674186"/>
            <a:chExt cx="4804971" cy="4988024"/>
          </a:xfrm>
        </p:grpSpPr>
        <p:pic>
          <p:nvPicPr>
            <p:cNvPr id="4" name="Picture 3"/>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512118" y="1674186"/>
              <a:ext cx="4804971" cy="4988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326780" y="1674186"/>
              <a:ext cx="1512168" cy="1512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89102" y="1854201"/>
            <a:ext cx="2596073" cy="253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6154" y="1441450"/>
            <a:ext cx="888703" cy="86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351722" y="4745413"/>
            <a:ext cx="3792278" cy="1754326"/>
          </a:xfrm>
          <a:prstGeom prst="rect">
            <a:avLst/>
          </a:prstGeom>
        </p:spPr>
        <p:txBody>
          <a:bodyPr wrap="square">
            <a:spAutoFit/>
          </a:bodyPr>
          <a:lstStyle/>
          <a:p>
            <a:r>
              <a:rPr lang="en-US" sz="1200" b="1" dirty="0"/>
              <a:t>D01 : </a:t>
            </a:r>
            <a:r>
              <a:rPr lang="en-GB" sz="1200" dirty="0"/>
              <a:t>ESS-0055303 (5ton), ESS-0055308 (7.5ton), ESS-0055305 (30ton)</a:t>
            </a:r>
            <a:endParaRPr lang="sv-SE" sz="1200" dirty="0"/>
          </a:p>
          <a:p>
            <a:r>
              <a:rPr lang="en-US" sz="1200" b="1" dirty="0"/>
              <a:t>D03 : </a:t>
            </a:r>
            <a:r>
              <a:rPr lang="en-GB" sz="1200" dirty="0"/>
              <a:t>ESS-0055307 (5ton), ESS-0055304 (7.5ton), ESS-0055306 (30ton)</a:t>
            </a:r>
            <a:endParaRPr lang="sv-SE" sz="1200" dirty="0"/>
          </a:p>
          <a:p>
            <a:r>
              <a:rPr lang="en-US" sz="1200" b="1" dirty="0"/>
              <a:t>E01 : </a:t>
            </a:r>
            <a:r>
              <a:rPr lang="en-GB" sz="1200" dirty="0"/>
              <a:t>ESS-0052338 (10ton)</a:t>
            </a:r>
            <a:endParaRPr lang="sv-SE" sz="1200" dirty="0"/>
          </a:p>
          <a:p>
            <a:r>
              <a:rPr lang="en-US" sz="1200" b="1" dirty="0"/>
              <a:t>E02 : </a:t>
            </a:r>
            <a:r>
              <a:rPr lang="en-GB" sz="1200" dirty="0"/>
              <a:t>ESS-0052339 (5ton)</a:t>
            </a:r>
            <a:endParaRPr lang="sv-SE" sz="1200" dirty="0"/>
          </a:p>
          <a:p>
            <a:r>
              <a:rPr lang="en-US" sz="1200" b="1" dirty="0"/>
              <a:t>E03, E04: </a:t>
            </a:r>
            <a:r>
              <a:rPr lang="en-GB" sz="1200" dirty="0"/>
              <a:t>ESS-0048477 (5/15 ton</a:t>
            </a:r>
            <a:r>
              <a:rPr lang="en-GB" sz="1200" dirty="0" smtClean="0"/>
              <a:t>)</a:t>
            </a:r>
          </a:p>
          <a:p>
            <a:r>
              <a:rPr lang="en-GB" sz="1200" b="1" dirty="0" smtClean="0"/>
              <a:t>Mobile crane </a:t>
            </a:r>
            <a:r>
              <a:rPr lang="en-GB" sz="1200" dirty="0"/>
              <a:t>(preliminary): </a:t>
            </a:r>
            <a:r>
              <a:rPr lang="en-GB" sz="1200" dirty="0">
                <a:hlinkClick r:id="rId6"/>
              </a:rPr>
              <a:t>https://</a:t>
            </a:r>
            <a:r>
              <a:rPr lang="en-GB" sz="1200" dirty="0" smtClean="0">
                <a:hlinkClick r:id="rId6"/>
              </a:rPr>
              <a:t>ess-ics.atlassian.net/wiki/display/SPD/Mobile+Cranes+in+E02</a:t>
            </a:r>
            <a:r>
              <a:rPr lang="en-GB" sz="1200" dirty="0" smtClean="0"/>
              <a:t> </a:t>
            </a:r>
            <a:endParaRPr lang="sv-SE" sz="1200" dirty="0"/>
          </a:p>
        </p:txBody>
      </p:sp>
      <p:sp>
        <p:nvSpPr>
          <p:cNvPr id="8" name="TextBox 7"/>
          <p:cNvSpPr txBox="1"/>
          <p:nvPr/>
        </p:nvSpPr>
        <p:spPr>
          <a:xfrm>
            <a:off x="3579627" y="2254103"/>
            <a:ext cx="1928037" cy="784830"/>
          </a:xfrm>
          <a:prstGeom prst="rect">
            <a:avLst/>
          </a:prstGeom>
          <a:noFill/>
        </p:spPr>
        <p:txBody>
          <a:bodyPr wrap="square" rtlCol="0">
            <a:spAutoFit/>
          </a:bodyPr>
          <a:lstStyle/>
          <a:p>
            <a:r>
              <a:rPr lang="sv-SE" sz="1500" dirty="0" smtClean="0"/>
              <a:t>There will be mobile gantry cranes in E02 with 10ton capacity</a:t>
            </a:r>
            <a:endParaRPr lang="sv-SE" sz="1500" dirty="0"/>
          </a:p>
        </p:txBody>
      </p:sp>
      <p:sp>
        <p:nvSpPr>
          <p:cNvPr id="11" name="Rectangle 10"/>
          <p:cNvSpPr/>
          <p:nvPr/>
        </p:nvSpPr>
        <p:spPr>
          <a:xfrm>
            <a:off x="7564904" y="6533308"/>
            <a:ext cx="1328083" cy="276999"/>
          </a:xfrm>
          <a:prstGeom prst="rect">
            <a:avLst/>
          </a:prstGeom>
        </p:spPr>
        <p:txBody>
          <a:bodyPr wrap="none">
            <a:spAutoFit/>
          </a:bodyPr>
          <a:lstStyle/>
          <a:p>
            <a:r>
              <a:rPr lang="en-US" sz="1200" dirty="0" smtClean="0">
                <a:solidFill>
                  <a:srgbClr val="000000"/>
                </a:solidFill>
              </a:rPr>
              <a:t>Courtesy: </a:t>
            </a:r>
            <a:r>
              <a:rPr lang="en-US" sz="1200" dirty="0" err="1" smtClean="0">
                <a:solidFill>
                  <a:srgbClr val="000000"/>
                </a:solidFill>
              </a:rPr>
              <a:t>G.László</a:t>
            </a:r>
            <a:endParaRPr lang="en-US" sz="1200" dirty="0">
              <a:solidFill>
                <a:srgbClr val="000000"/>
              </a:solidFill>
            </a:endParaRPr>
          </a:p>
        </p:txBody>
      </p:sp>
      <p:sp>
        <p:nvSpPr>
          <p:cNvPr id="12" name="TextBox 11"/>
          <p:cNvSpPr txBox="1"/>
          <p:nvPr/>
        </p:nvSpPr>
        <p:spPr>
          <a:xfrm>
            <a:off x="119264" y="4165055"/>
            <a:ext cx="1769533" cy="307777"/>
          </a:xfrm>
          <a:prstGeom prst="rect">
            <a:avLst/>
          </a:prstGeom>
          <a:noFill/>
        </p:spPr>
        <p:txBody>
          <a:bodyPr wrap="square" rtlCol="0">
            <a:spAutoFit/>
          </a:bodyPr>
          <a:lstStyle/>
          <a:p>
            <a:r>
              <a:rPr lang="en-US" sz="1400" dirty="0" smtClean="0"/>
              <a:t>Gap 3315mm</a:t>
            </a:r>
            <a:endParaRPr lang="en-US" sz="1400" dirty="0"/>
          </a:p>
        </p:txBody>
      </p:sp>
      <p:cxnSp>
        <p:nvCxnSpPr>
          <p:cNvPr id="13" name="Straight Arrow Connector 12"/>
          <p:cNvCxnSpPr/>
          <p:nvPr/>
        </p:nvCxnSpPr>
        <p:spPr>
          <a:xfrm>
            <a:off x="1211165" y="4350553"/>
            <a:ext cx="1199406"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54864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Summary</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3</a:t>
            </a:fld>
            <a:endParaRPr lang="sv-SE"/>
          </a:p>
        </p:txBody>
      </p:sp>
      <p:sp>
        <p:nvSpPr>
          <p:cNvPr id="5" name="Rectangle 4"/>
          <p:cNvSpPr/>
          <p:nvPr/>
        </p:nvSpPr>
        <p:spPr>
          <a:xfrm>
            <a:off x="350520" y="1356360"/>
            <a:ext cx="9113520" cy="2585323"/>
          </a:xfrm>
          <a:prstGeom prst="rect">
            <a:avLst/>
          </a:prstGeom>
        </p:spPr>
        <p:txBody>
          <a:bodyPr wrap="square">
            <a:spAutoFit/>
          </a:bodyPr>
          <a:lstStyle/>
          <a:p>
            <a:endParaRPr lang="en-US" dirty="0" smtClean="0"/>
          </a:p>
          <a:p>
            <a:pPr marL="285750" indent="-285750">
              <a:buFont typeface="Arial"/>
              <a:buChar char="•"/>
            </a:pPr>
            <a:r>
              <a:rPr lang="en-US" dirty="0" smtClean="0"/>
              <a:t>Halls and labs</a:t>
            </a:r>
          </a:p>
          <a:p>
            <a:pPr marL="285750" indent="-285750">
              <a:buFont typeface="Arial"/>
              <a:buChar char="•"/>
            </a:pPr>
            <a:r>
              <a:rPr lang="en-US" dirty="0"/>
              <a:t>Cranes and accessibility</a:t>
            </a:r>
          </a:p>
          <a:p>
            <a:pPr marL="285750" indent="-285750">
              <a:buFont typeface="Arial"/>
              <a:buChar char="•"/>
            </a:pPr>
            <a:r>
              <a:rPr lang="en-US" dirty="0" smtClean="0"/>
              <a:t>Routing </a:t>
            </a:r>
            <a:r>
              <a:rPr lang="en-US" dirty="0" smtClean="0"/>
              <a:t>the infrastructure supply</a:t>
            </a:r>
          </a:p>
          <a:p>
            <a:pPr marL="285750" indent="-285750">
              <a:buFont typeface="Arial"/>
              <a:buChar char="•"/>
            </a:pPr>
            <a:r>
              <a:rPr lang="en-US" dirty="0" smtClean="0"/>
              <a:t>Power </a:t>
            </a:r>
            <a:r>
              <a:rPr lang="en-US" dirty="0" smtClean="0"/>
              <a:t>and zones</a:t>
            </a:r>
          </a:p>
          <a:p>
            <a:pPr marL="285750" indent="-285750">
              <a:buFont typeface="Arial"/>
              <a:buChar char="•"/>
            </a:pPr>
            <a:r>
              <a:rPr lang="en-US" dirty="0" smtClean="0"/>
              <a:t>Bunker and interface with CF</a:t>
            </a:r>
          </a:p>
          <a:p>
            <a:pPr marL="285750" indent="-285750">
              <a:buFont typeface="Arial"/>
              <a:buChar char="•"/>
            </a:pPr>
            <a:r>
              <a:rPr lang="en-US" dirty="0" smtClean="0"/>
              <a:t>Logistics and NMX specific Infrastructure</a:t>
            </a:r>
          </a:p>
          <a:p>
            <a:pPr marL="285750" indent="-285750">
              <a:buFont typeface="Arial"/>
              <a:buChar char="•"/>
            </a:pPr>
            <a:r>
              <a:rPr lang="en-US" dirty="0" smtClean="0"/>
              <a:t>Water distribution</a:t>
            </a:r>
          </a:p>
          <a:p>
            <a:pPr marL="285750" indent="-285750">
              <a:buFont typeface="Arial"/>
              <a:buChar char="•"/>
            </a:pPr>
            <a:r>
              <a:rPr lang="en-US" dirty="0" smtClean="0"/>
              <a:t>Control hutches</a:t>
            </a:r>
          </a:p>
        </p:txBody>
      </p:sp>
      <p:sp>
        <p:nvSpPr>
          <p:cNvPr id="3" name="TextBox 2"/>
          <p:cNvSpPr txBox="1"/>
          <p:nvPr/>
        </p:nvSpPr>
        <p:spPr>
          <a:xfrm>
            <a:off x="651564" y="4318000"/>
            <a:ext cx="7388087" cy="646331"/>
          </a:xfrm>
          <a:prstGeom prst="rect">
            <a:avLst/>
          </a:prstGeom>
          <a:noFill/>
        </p:spPr>
        <p:txBody>
          <a:bodyPr wrap="square" rtlCol="0">
            <a:spAutoFit/>
          </a:bodyPr>
          <a:lstStyle/>
          <a:p>
            <a:r>
              <a:rPr lang="en-US" dirty="0" smtClean="0"/>
              <a:t>Minutes will be taken </a:t>
            </a:r>
          </a:p>
          <a:p>
            <a:endParaRPr lang="en-US" dirty="0" smtClean="0"/>
          </a:p>
        </p:txBody>
      </p:sp>
      <p:sp>
        <p:nvSpPr>
          <p:cNvPr id="6" name="Rectangle 5"/>
          <p:cNvSpPr/>
          <p:nvPr/>
        </p:nvSpPr>
        <p:spPr>
          <a:xfrm>
            <a:off x="541020" y="4920595"/>
            <a:ext cx="4572000" cy="923330"/>
          </a:xfrm>
          <a:prstGeom prst="rect">
            <a:avLst/>
          </a:prstGeom>
        </p:spPr>
        <p:txBody>
          <a:bodyPr>
            <a:spAutoFit/>
          </a:bodyPr>
          <a:lstStyle/>
          <a:p>
            <a:r>
              <a:rPr lang="en-US" dirty="0"/>
              <a:t>Question: What are the 3 main infrastructure issues currently hindering </a:t>
            </a:r>
            <a:r>
              <a:rPr lang="en-US" dirty="0" smtClean="0"/>
              <a:t>your </a:t>
            </a:r>
            <a:r>
              <a:rPr lang="en-US" dirty="0"/>
              <a:t>design work (except bunker and extraction system!)</a:t>
            </a:r>
          </a:p>
        </p:txBody>
      </p:sp>
    </p:spTree>
    <p:extLst>
      <p:ext uri="{BB962C8B-B14F-4D97-AF65-F5344CB8AC3E}">
        <p14:creationId xmlns:p14="http://schemas.microsoft.com/office/powerpoint/2010/main" val="1165543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v-SE" dirty="0" smtClean="0"/>
              <a:t>9. </a:t>
            </a:r>
            <a:r>
              <a:rPr lang="sv-SE" dirty="0"/>
              <a:t>Cranes </a:t>
            </a:r>
          </a:p>
        </p:txBody>
      </p:sp>
      <p:sp>
        <p:nvSpPr>
          <p:cNvPr id="2" name="Content Placeholder 1"/>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859582" y="1823616"/>
            <a:ext cx="3672408" cy="314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566" y="5280000"/>
            <a:ext cx="4403742" cy="793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5506938" y="1823616"/>
            <a:ext cx="2600537" cy="2628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66978" y="5171988"/>
            <a:ext cx="2272771" cy="550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66978" y="4595924"/>
            <a:ext cx="2327355" cy="587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564904" y="6533308"/>
            <a:ext cx="1328083" cy="276999"/>
          </a:xfrm>
          <a:prstGeom prst="rect">
            <a:avLst/>
          </a:prstGeom>
        </p:spPr>
        <p:txBody>
          <a:bodyPr wrap="none">
            <a:spAutoFit/>
          </a:bodyPr>
          <a:lstStyle/>
          <a:p>
            <a:r>
              <a:rPr lang="en-US" sz="1200" dirty="0" smtClean="0">
                <a:solidFill>
                  <a:srgbClr val="000000"/>
                </a:solidFill>
              </a:rPr>
              <a:t>Courtesy: </a:t>
            </a:r>
            <a:r>
              <a:rPr lang="en-US" sz="1200" dirty="0" err="1" smtClean="0">
                <a:solidFill>
                  <a:srgbClr val="000000"/>
                </a:solidFill>
              </a:rPr>
              <a:t>G.László</a:t>
            </a:r>
            <a:endParaRPr lang="en-US" sz="1200" dirty="0">
              <a:solidFill>
                <a:srgbClr val="000000"/>
              </a:solidFill>
            </a:endParaRPr>
          </a:p>
        </p:txBody>
      </p:sp>
    </p:spTree>
    <p:extLst>
      <p:ext uri="{BB962C8B-B14F-4D97-AF65-F5344CB8AC3E}">
        <p14:creationId xmlns:p14="http://schemas.microsoft.com/office/powerpoint/2010/main" val="67489105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v-SE" dirty="0" smtClean="0"/>
              <a:t>9. </a:t>
            </a:r>
            <a:r>
              <a:rPr lang="sv-SE" dirty="0" err="1" smtClean="0"/>
              <a:t>Cranes</a:t>
            </a:r>
            <a:endParaRPr lang="sv-SE" dirty="0"/>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4273" y="1772094"/>
            <a:ext cx="3061160" cy="378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98699" y="5656521"/>
            <a:ext cx="2480930" cy="369332"/>
          </a:xfrm>
          <a:prstGeom prst="rect">
            <a:avLst/>
          </a:prstGeom>
          <a:noFill/>
        </p:spPr>
        <p:txBody>
          <a:bodyPr wrap="square" rtlCol="0">
            <a:spAutoFit/>
          </a:bodyPr>
          <a:lstStyle/>
          <a:p>
            <a:pPr algn="ctr"/>
            <a:r>
              <a:rPr lang="sv-SE" b="1" dirty="0" smtClean="0"/>
              <a:t>LoKi Crane</a:t>
            </a:r>
            <a:endParaRPr lang="sv-SE" b="1" dirty="0"/>
          </a:p>
        </p:txBody>
      </p:sp>
      <p:sp>
        <p:nvSpPr>
          <p:cNvPr id="10" name="Content Placeholder 2"/>
          <p:cNvSpPr txBox="1">
            <a:spLocks/>
          </p:cNvSpPr>
          <p:nvPr/>
        </p:nvSpPr>
        <p:spPr>
          <a:xfrm>
            <a:off x="4912243" y="3156714"/>
            <a:ext cx="3629983" cy="1148438"/>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b="1" dirty="0" smtClean="0">
                <a:solidFill>
                  <a:srgbClr val="7030A0"/>
                </a:solidFill>
              </a:rPr>
              <a:t>CF has approved the mounting of the Lo-Ki Crane to D03 floor.</a:t>
            </a:r>
          </a:p>
          <a:p>
            <a:pPr marL="0" indent="0">
              <a:buNone/>
            </a:pPr>
            <a:endParaRPr lang="sv-SE" dirty="0" smtClean="0">
              <a:solidFill>
                <a:srgbClr val="7030A0"/>
              </a:solidFill>
            </a:endParaRPr>
          </a:p>
          <a:p>
            <a:pPr marL="0" indent="0">
              <a:buNone/>
            </a:pPr>
            <a:r>
              <a:rPr lang="sv-SE" dirty="0" smtClean="0">
                <a:solidFill>
                  <a:srgbClr val="7030A0"/>
                </a:solidFill>
              </a:rPr>
              <a:t>Arm length: 7m</a:t>
            </a:r>
          </a:p>
          <a:p>
            <a:pPr marL="0" indent="0">
              <a:buNone/>
            </a:pPr>
            <a:r>
              <a:rPr lang="sv-SE" dirty="0" smtClean="0">
                <a:solidFill>
                  <a:srgbClr val="7030A0"/>
                </a:solidFill>
              </a:rPr>
              <a:t>Capacity: 1500kg.</a:t>
            </a:r>
            <a:endParaRPr lang="sv-SE" dirty="0">
              <a:solidFill>
                <a:srgbClr val="7030A0"/>
              </a:solidFill>
            </a:endParaRPr>
          </a:p>
          <a:p>
            <a:pPr>
              <a:buFontTx/>
              <a:buChar char="-"/>
            </a:pPr>
            <a:endParaRPr lang="sv-SE" dirty="0" smtClean="0">
              <a:solidFill>
                <a:schemeClr val="accent4"/>
              </a:solidFill>
            </a:endParaRPr>
          </a:p>
          <a:p>
            <a:endParaRPr lang="sv-SE" dirty="0"/>
          </a:p>
        </p:txBody>
      </p:sp>
      <p:sp>
        <p:nvSpPr>
          <p:cNvPr id="7" name="Rectangle 6"/>
          <p:cNvSpPr/>
          <p:nvPr/>
        </p:nvSpPr>
        <p:spPr>
          <a:xfrm>
            <a:off x="7564904" y="6533308"/>
            <a:ext cx="1328083" cy="276999"/>
          </a:xfrm>
          <a:prstGeom prst="rect">
            <a:avLst/>
          </a:prstGeom>
        </p:spPr>
        <p:txBody>
          <a:bodyPr wrap="none">
            <a:spAutoFit/>
          </a:bodyPr>
          <a:lstStyle/>
          <a:p>
            <a:r>
              <a:rPr lang="en-US" sz="1200" dirty="0" smtClean="0">
                <a:solidFill>
                  <a:srgbClr val="000000"/>
                </a:solidFill>
              </a:rPr>
              <a:t>Courtesy: </a:t>
            </a:r>
            <a:r>
              <a:rPr lang="en-US" sz="1200" dirty="0" err="1" smtClean="0">
                <a:solidFill>
                  <a:srgbClr val="000000"/>
                </a:solidFill>
              </a:rPr>
              <a:t>G.László</a:t>
            </a:r>
            <a:endParaRPr lang="en-US" sz="1200" dirty="0">
              <a:solidFill>
                <a:srgbClr val="000000"/>
              </a:solidFill>
            </a:endParaRPr>
          </a:p>
        </p:txBody>
      </p:sp>
    </p:spTree>
    <p:extLst>
      <p:ext uri="{BB962C8B-B14F-4D97-AF65-F5344CB8AC3E}">
        <p14:creationId xmlns:p14="http://schemas.microsoft.com/office/powerpoint/2010/main" val="200998770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32</a:t>
            </a:fld>
            <a:endParaRPr lang="sv-SE"/>
          </a:p>
        </p:txBody>
      </p:sp>
      <p:pic>
        <p:nvPicPr>
          <p:cNvPr id="6" name="Content Placeholder 5" descr="D03 07.jpg"/>
          <p:cNvPicPr>
            <a:picLocks noGrp="1" noChangeAspect="1"/>
          </p:cNvPicPr>
          <p:nvPr>
            <p:ph idx="1"/>
          </p:nvPr>
        </p:nvPicPr>
        <p:blipFill>
          <a:blip r:embed="rId2" cstate="print">
            <a:extLst>
              <a:ext uri="{28A0092B-C50C-407E-A947-70E740481C1C}">
                <a14:useLocalDpi xmlns:a14="http://schemas.microsoft.com/office/drawing/2010/main" val="0"/>
              </a:ext>
            </a:extLst>
          </a:blip>
          <a:srcRect l="4317" r="4317"/>
          <a:stretch>
            <a:fillRect/>
          </a:stretch>
        </p:blipFill>
        <p:spPr/>
      </p:pic>
      <p:sp>
        <p:nvSpPr>
          <p:cNvPr id="8" name="Title 1"/>
          <p:cNvSpPr>
            <a:spLocks noGrp="1"/>
          </p:cNvSpPr>
          <p:nvPr>
            <p:ph type="title"/>
          </p:nvPr>
        </p:nvSpPr>
        <p:spPr>
          <a:xfrm>
            <a:off x="457200" y="274638"/>
            <a:ext cx="7139136" cy="1143000"/>
          </a:xfrm>
        </p:spPr>
        <p:txBody>
          <a:bodyPr/>
          <a:lstStyle/>
          <a:p>
            <a:r>
              <a:rPr lang="en-US" dirty="0"/>
              <a:t>Bunker and Interfaces with CF</a:t>
            </a:r>
          </a:p>
        </p:txBody>
      </p:sp>
    </p:spTree>
    <p:extLst>
      <p:ext uri="{BB962C8B-B14F-4D97-AF65-F5344CB8AC3E}">
        <p14:creationId xmlns:p14="http://schemas.microsoft.com/office/powerpoint/2010/main" val="1017734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03 09.jpg"/>
          <p:cNvPicPr>
            <a:picLocks noGrp="1" noChangeAspect="1"/>
          </p:cNvPicPr>
          <p:nvPr>
            <p:ph idx="1"/>
          </p:nvPr>
        </p:nvPicPr>
        <p:blipFill>
          <a:blip r:embed="rId2" cstate="print">
            <a:extLst>
              <a:ext uri="{28A0092B-C50C-407E-A947-70E740481C1C}">
                <a14:useLocalDpi xmlns:a14="http://schemas.microsoft.com/office/drawing/2010/main" val="0"/>
              </a:ext>
            </a:extLst>
          </a:blip>
          <a:srcRect l="5030" r="5030"/>
          <a:stretch>
            <a:fillRect/>
          </a:stretch>
        </p:blipFill>
        <p:spPr>
          <a:xfrm>
            <a:off x="449595" y="1600200"/>
            <a:ext cx="8229600" cy="4525963"/>
          </a:xfrm>
        </p:spPr>
      </p:pic>
      <p:sp>
        <p:nvSpPr>
          <p:cNvPr id="4" name="Slide Number Placeholder 3"/>
          <p:cNvSpPr>
            <a:spLocks noGrp="1"/>
          </p:cNvSpPr>
          <p:nvPr>
            <p:ph type="sldNum" sz="quarter" idx="12"/>
          </p:nvPr>
        </p:nvSpPr>
        <p:spPr/>
        <p:txBody>
          <a:bodyPr/>
          <a:lstStyle/>
          <a:p>
            <a:fld id="{551115BC-487E-4422-894C-CB7CD3E79223}" type="slidenum">
              <a:rPr lang="sv-SE" smtClean="0"/>
              <a:t>33</a:t>
            </a:fld>
            <a:endParaRPr lang="sv-SE"/>
          </a:p>
        </p:txBody>
      </p:sp>
      <p:cxnSp>
        <p:nvCxnSpPr>
          <p:cNvPr id="6" name="Straight Connector 5"/>
          <p:cNvCxnSpPr/>
          <p:nvPr/>
        </p:nvCxnSpPr>
        <p:spPr>
          <a:xfrm flipH="1">
            <a:off x="4236720" y="3505200"/>
            <a:ext cx="772160" cy="2580640"/>
          </a:xfrm>
          <a:prstGeom prst="line">
            <a:avLst/>
          </a:prstGeom>
          <a:ln w="571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2" name="Line Callout 2 1"/>
          <p:cNvSpPr/>
          <p:nvPr/>
        </p:nvSpPr>
        <p:spPr>
          <a:xfrm>
            <a:off x="6369716" y="3118558"/>
            <a:ext cx="2047883" cy="359066"/>
          </a:xfrm>
          <a:prstGeom prst="borderCallout2">
            <a:avLst>
              <a:gd name="adj1" fmla="val 18750"/>
              <a:gd name="adj2" fmla="val -8333"/>
              <a:gd name="adj3" fmla="val 18750"/>
              <a:gd name="adj4" fmla="val -16667"/>
              <a:gd name="adj5" fmla="val 357765"/>
              <a:gd name="adj6" fmla="val -77779"/>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Dilatation joint</a:t>
            </a:r>
            <a:endParaRPr lang="en-US" dirty="0"/>
          </a:p>
        </p:txBody>
      </p:sp>
      <p:sp>
        <p:nvSpPr>
          <p:cNvPr id="10" name="Title 1"/>
          <p:cNvSpPr>
            <a:spLocks noGrp="1"/>
          </p:cNvSpPr>
          <p:nvPr>
            <p:ph type="title"/>
          </p:nvPr>
        </p:nvSpPr>
        <p:spPr>
          <a:xfrm>
            <a:off x="457200" y="274638"/>
            <a:ext cx="7139136" cy="1143000"/>
          </a:xfrm>
        </p:spPr>
        <p:txBody>
          <a:bodyPr/>
          <a:lstStyle/>
          <a:p>
            <a:r>
              <a:rPr lang="en-US" dirty="0"/>
              <a:t>Bunker and Interfaces with CF</a:t>
            </a:r>
          </a:p>
        </p:txBody>
      </p:sp>
    </p:spTree>
    <p:extLst>
      <p:ext uri="{BB962C8B-B14F-4D97-AF65-F5344CB8AC3E}">
        <p14:creationId xmlns:p14="http://schemas.microsoft.com/office/powerpoint/2010/main" val="3568094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03 05.jpg"/>
          <p:cNvPicPr>
            <a:picLocks noGrp="1" noChangeAspect="1"/>
          </p:cNvPicPr>
          <p:nvPr>
            <p:ph idx="1"/>
          </p:nvPr>
        </p:nvPicPr>
        <p:blipFill>
          <a:blip r:embed="rId2" cstate="print">
            <a:extLst>
              <a:ext uri="{28A0092B-C50C-407E-A947-70E740481C1C}">
                <a14:useLocalDpi xmlns:a14="http://schemas.microsoft.com/office/drawing/2010/main" val="0"/>
              </a:ext>
            </a:extLst>
          </a:blip>
          <a:srcRect l="6437" r="6437"/>
          <a:stretch>
            <a:fillRect/>
          </a:stretch>
        </p:blipFill>
        <p:spPr/>
      </p:pic>
      <p:sp>
        <p:nvSpPr>
          <p:cNvPr id="4" name="Slide Number Placeholder 3"/>
          <p:cNvSpPr>
            <a:spLocks noGrp="1"/>
          </p:cNvSpPr>
          <p:nvPr>
            <p:ph type="sldNum" sz="quarter" idx="12"/>
          </p:nvPr>
        </p:nvSpPr>
        <p:spPr/>
        <p:txBody>
          <a:bodyPr/>
          <a:lstStyle/>
          <a:p>
            <a:fld id="{551115BC-487E-4422-894C-CB7CD3E79223}" type="slidenum">
              <a:rPr lang="sv-SE" smtClean="0"/>
              <a:t>34</a:t>
            </a:fld>
            <a:endParaRPr lang="sv-SE"/>
          </a:p>
        </p:txBody>
      </p:sp>
      <p:sp>
        <p:nvSpPr>
          <p:cNvPr id="6" name="Title 1"/>
          <p:cNvSpPr>
            <a:spLocks noGrp="1"/>
          </p:cNvSpPr>
          <p:nvPr>
            <p:ph type="title"/>
          </p:nvPr>
        </p:nvSpPr>
        <p:spPr>
          <a:xfrm>
            <a:off x="0" y="1304315"/>
            <a:ext cx="7139136" cy="1143000"/>
          </a:xfrm>
        </p:spPr>
        <p:txBody>
          <a:bodyPr/>
          <a:lstStyle/>
          <a:p>
            <a:r>
              <a:rPr lang="en-US" dirty="0" smtClean="0">
                <a:solidFill>
                  <a:srgbClr val="000000"/>
                </a:solidFill>
              </a:rPr>
              <a:t>Transition D03 – E02</a:t>
            </a:r>
            <a:endParaRPr lang="en-US" dirty="0">
              <a:solidFill>
                <a:srgbClr val="000000"/>
              </a:solidFill>
            </a:endParaRPr>
          </a:p>
        </p:txBody>
      </p:sp>
      <p:sp>
        <p:nvSpPr>
          <p:cNvPr id="8" name="Title 1"/>
          <p:cNvSpPr txBox="1">
            <a:spLocks/>
          </p:cNvSpPr>
          <p:nvPr/>
        </p:nvSpPr>
        <p:spPr>
          <a:xfrm>
            <a:off x="457200" y="274638"/>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smtClean="0"/>
              <a:t>Bunker and Interfaces with CF</a:t>
            </a:r>
            <a:endParaRPr lang="en-US" dirty="0"/>
          </a:p>
        </p:txBody>
      </p:sp>
    </p:spTree>
    <p:extLst>
      <p:ext uri="{BB962C8B-B14F-4D97-AF65-F5344CB8AC3E}">
        <p14:creationId xmlns:p14="http://schemas.microsoft.com/office/powerpoint/2010/main" val="3995497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35</a:t>
            </a:fld>
            <a:endParaRPr lang="sv-SE"/>
          </a:p>
        </p:txBody>
      </p:sp>
      <p:pic>
        <p:nvPicPr>
          <p:cNvPr id="6" name="Picture 5" descr="Capture holes in w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873" y="2763719"/>
            <a:ext cx="6596342" cy="4094281"/>
          </a:xfrm>
          <a:prstGeom prst="rect">
            <a:avLst/>
          </a:prstGeom>
        </p:spPr>
      </p:pic>
      <p:pic>
        <p:nvPicPr>
          <p:cNvPr id="5" name="Content Placeholder 4" descr="Capture holes in wall 2.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25" t="455" r="321" b="53781"/>
          <a:stretch/>
        </p:blipFill>
        <p:spPr>
          <a:xfrm>
            <a:off x="766679" y="1430550"/>
            <a:ext cx="7485051" cy="1558511"/>
          </a:xfrm>
        </p:spPr>
      </p:pic>
      <p:pic>
        <p:nvPicPr>
          <p:cNvPr id="3" name="Picture 2"/>
          <p:cNvPicPr>
            <a:picLocks noChangeAspect="1"/>
          </p:cNvPicPr>
          <p:nvPr/>
        </p:nvPicPr>
        <p:blipFill>
          <a:blip r:embed="rId4"/>
          <a:stretch>
            <a:fillRect/>
          </a:stretch>
        </p:blipFill>
        <p:spPr>
          <a:xfrm>
            <a:off x="449263" y="5185832"/>
            <a:ext cx="280609" cy="245533"/>
          </a:xfrm>
          <a:prstGeom prst="rect">
            <a:avLst/>
          </a:prstGeom>
        </p:spPr>
      </p:pic>
      <p:pic>
        <p:nvPicPr>
          <p:cNvPr id="8" name="Picture 7"/>
          <p:cNvPicPr>
            <a:picLocks noChangeAspect="1"/>
          </p:cNvPicPr>
          <p:nvPr/>
        </p:nvPicPr>
        <p:blipFill>
          <a:blip r:embed="rId5"/>
          <a:stretch>
            <a:fillRect/>
          </a:stretch>
        </p:blipFill>
        <p:spPr>
          <a:xfrm>
            <a:off x="559330" y="5536989"/>
            <a:ext cx="65721" cy="45719"/>
          </a:xfrm>
          <a:prstGeom prst="rect">
            <a:avLst/>
          </a:prstGeom>
        </p:spPr>
      </p:pic>
      <p:sp>
        <p:nvSpPr>
          <p:cNvPr id="9" name="TextBox 8"/>
          <p:cNvSpPr txBox="1"/>
          <p:nvPr/>
        </p:nvSpPr>
        <p:spPr>
          <a:xfrm>
            <a:off x="729722" y="5172075"/>
            <a:ext cx="3239028" cy="276999"/>
          </a:xfrm>
          <a:prstGeom prst="rect">
            <a:avLst/>
          </a:prstGeom>
          <a:noFill/>
        </p:spPr>
        <p:txBody>
          <a:bodyPr wrap="square" rtlCol="0">
            <a:spAutoFit/>
          </a:bodyPr>
          <a:lstStyle/>
          <a:p>
            <a:r>
              <a:rPr lang="en-US" sz="1200" dirty="0" smtClean="0"/>
              <a:t>1.5x1.5 m</a:t>
            </a:r>
            <a:r>
              <a:rPr lang="en-US" sz="1200" baseline="30000" dirty="0" smtClean="0"/>
              <a:t>2</a:t>
            </a:r>
            <a:r>
              <a:rPr lang="en-US" sz="1200" dirty="0" smtClean="0"/>
              <a:t> hole for instrument shielding</a:t>
            </a:r>
            <a:endParaRPr lang="en-US" sz="1200" dirty="0"/>
          </a:p>
        </p:txBody>
      </p:sp>
      <p:sp>
        <p:nvSpPr>
          <p:cNvPr id="10" name="TextBox 9"/>
          <p:cNvSpPr txBox="1"/>
          <p:nvPr/>
        </p:nvSpPr>
        <p:spPr>
          <a:xfrm>
            <a:off x="736072" y="5375275"/>
            <a:ext cx="3448578" cy="276999"/>
          </a:xfrm>
          <a:prstGeom prst="rect">
            <a:avLst/>
          </a:prstGeom>
          <a:noFill/>
        </p:spPr>
        <p:txBody>
          <a:bodyPr wrap="square" rtlCol="0">
            <a:spAutoFit/>
          </a:bodyPr>
          <a:lstStyle/>
          <a:p>
            <a:r>
              <a:rPr lang="en-US" sz="1200" dirty="0" smtClean="0"/>
              <a:t>D=200mm penetration for cables and media</a:t>
            </a:r>
            <a:endParaRPr lang="en-US" sz="1200" dirty="0"/>
          </a:p>
        </p:txBody>
      </p:sp>
      <p:sp>
        <p:nvSpPr>
          <p:cNvPr id="13" name="Title 1"/>
          <p:cNvSpPr>
            <a:spLocks noGrp="1"/>
          </p:cNvSpPr>
          <p:nvPr>
            <p:ph type="title"/>
          </p:nvPr>
        </p:nvSpPr>
        <p:spPr>
          <a:xfrm>
            <a:off x="457200" y="274638"/>
            <a:ext cx="7139136" cy="1143000"/>
          </a:xfrm>
        </p:spPr>
        <p:txBody>
          <a:bodyPr/>
          <a:lstStyle/>
          <a:p>
            <a:r>
              <a:rPr lang="en-US" dirty="0"/>
              <a:t>Bunker and Interfaces with CF</a:t>
            </a:r>
          </a:p>
        </p:txBody>
      </p:sp>
    </p:spTree>
    <p:extLst>
      <p:ext uri="{BB962C8B-B14F-4D97-AF65-F5344CB8AC3E}">
        <p14:creationId xmlns:p14="http://schemas.microsoft.com/office/powerpoint/2010/main" val="3652612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0366" y="1678074"/>
            <a:ext cx="4896634" cy="492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sv-SE" dirty="0" smtClean="0"/>
              <a:t>9. Considerations for logistics inside the halls</a:t>
            </a:r>
            <a:endParaRPr lang="sv-SE" dirty="0"/>
          </a:p>
        </p:txBody>
      </p:sp>
      <p:sp>
        <p:nvSpPr>
          <p:cNvPr id="2" name="Rectangle 1"/>
          <p:cNvSpPr/>
          <p:nvPr/>
        </p:nvSpPr>
        <p:spPr>
          <a:xfrm>
            <a:off x="5387163" y="2593163"/>
            <a:ext cx="3324446" cy="2893100"/>
          </a:xfrm>
          <a:prstGeom prst="rect">
            <a:avLst/>
          </a:prstGeom>
        </p:spPr>
        <p:txBody>
          <a:bodyPr wrap="square">
            <a:spAutoFit/>
          </a:bodyPr>
          <a:lstStyle/>
          <a:p>
            <a:r>
              <a:rPr lang="en-US" sz="1400" b="1" dirty="0" smtClean="0"/>
              <a:t>General logistics: </a:t>
            </a:r>
            <a:r>
              <a:rPr lang="en-US" sz="1400" dirty="0" smtClean="0"/>
              <a:t>planning of logistics has started, comments are welcome: </a:t>
            </a:r>
          </a:p>
          <a:p>
            <a:r>
              <a:rPr lang="en-US" sz="1400" dirty="0">
                <a:hlinkClick r:id="rId3"/>
              </a:rPr>
              <a:t>https://</a:t>
            </a:r>
            <a:r>
              <a:rPr lang="en-US" sz="1400" dirty="0" smtClean="0">
                <a:hlinkClick r:id="rId3"/>
              </a:rPr>
              <a:t>ess-ics.atlassian.net/wiki/display/SPD/Logistics+in+D01%2C+D03%2C+E01%2C+E02</a:t>
            </a:r>
            <a:r>
              <a:rPr lang="en-US" sz="1400" dirty="0" smtClean="0"/>
              <a:t> </a:t>
            </a:r>
          </a:p>
          <a:p>
            <a:endParaRPr lang="en-US" sz="1400" dirty="0" smtClean="0"/>
          </a:p>
          <a:p>
            <a:r>
              <a:rPr lang="en-US" sz="1400" b="1" dirty="0" smtClean="0"/>
              <a:t>Crane logistics: </a:t>
            </a:r>
            <a:r>
              <a:rPr lang="en-US" sz="1400" dirty="0" smtClean="0"/>
              <a:t>Not analyzed in detail</a:t>
            </a:r>
          </a:p>
          <a:p>
            <a:endParaRPr lang="en-US" sz="1400" dirty="0"/>
          </a:p>
          <a:p>
            <a:r>
              <a:rPr lang="en-US" sz="1400" b="1" dirty="0"/>
              <a:t>Shielding logistics</a:t>
            </a:r>
            <a:r>
              <a:rPr lang="en-US" sz="1400" b="1" dirty="0" smtClean="0"/>
              <a:t>: </a:t>
            </a:r>
            <a:r>
              <a:rPr lang="en-US" sz="1400" dirty="0"/>
              <a:t>Not analyzed in detail</a:t>
            </a:r>
          </a:p>
          <a:p>
            <a:endParaRPr lang="en-US" sz="1400" dirty="0" smtClean="0"/>
          </a:p>
          <a:p>
            <a:r>
              <a:rPr lang="en-US" sz="1400" b="1" dirty="0" smtClean="0"/>
              <a:t>Logistics for vehicle and personal traffic: </a:t>
            </a:r>
            <a:r>
              <a:rPr lang="en-US" sz="1400" dirty="0" smtClean="0"/>
              <a:t> </a:t>
            </a:r>
            <a:r>
              <a:rPr lang="en-US" sz="1400" dirty="0"/>
              <a:t>Not analyzed in </a:t>
            </a:r>
            <a:r>
              <a:rPr lang="en-US" sz="1400" dirty="0" smtClean="0"/>
              <a:t>detail (,</a:t>
            </a:r>
            <a:r>
              <a:rPr lang="en-US" sz="1400" b="1" dirty="0" smtClean="0"/>
              <a:t>but)</a:t>
            </a:r>
            <a:endParaRPr lang="en-US" sz="1400" dirty="0" smtClean="0"/>
          </a:p>
          <a:p>
            <a:endParaRPr lang="en-US" sz="1400" dirty="0"/>
          </a:p>
        </p:txBody>
      </p:sp>
      <p:pic>
        <p:nvPicPr>
          <p:cNvPr id="205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26956" y="1580640"/>
            <a:ext cx="1316555" cy="173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V="1">
            <a:off x="576725" y="3963559"/>
            <a:ext cx="147248" cy="29450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0" y="2625024"/>
            <a:ext cx="320023" cy="18505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26025" y="2214563"/>
            <a:ext cx="320023" cy="18505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3294693" y="1760900"/>
            <a:ext cx="398799" cy="7263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521571" y="4386911"/>
            <a:ext cx="404937" cy="9816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392728" y="5479037"/>
            <a:ext cx="495980" cy="514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4619932" y="6632518"/>
            <a:ext cx="11287" cy="20707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618947" y="3521800"/>
            <a:ext cx="986" cy="36714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7564904" y="6533308"/>
            <a:ext cx="1328083" cy="276999"/>
          </a:xfrm>
          <a:prstGeom prst="rect">
            <a:avLst/>
          </a:prstGeom>
        </p:spPr>
        <p:txBody>
          <a:bodyPr wrap="none">
            <a:spAutoFit/>
          </a:bodyPr>
          <a:lstStyle/>
          <a:p>
            <a:r>
              <a:rPr lang="en-US" sz="1200" dirty="0" smtClean="0">
                <a:solidFill>
                  <a:srgbClr val="000000"/>
                </a:solidFill>
              </a:rPr>
              <a:t>Courtesy: </a:t>
            </a:r>
            <a:r>
              <a:rPr lang="en-US" sz="1200" dirty="0" err="1" smtClean="0">
                <a:solidFill>
                  <a:srgbClr val="000000"/>
                </a:solidFill>
              </a:rPr>
              <a:t>G.László</a:t>
            </a:r>
            <a:endParaRPr lang="en-US" sz="1200" dirty="0">
              <a:solidFill>
                <a:srgbClr val="000000"/>
              </a:solidFill>
            </a:endParaRPr>
          </a:p>
        </p:txBody>
      </p:sp>
    </p:spTree>
    <p:extLst>
      <p:ext uri="{BB962C8B-B14F-4D97-AF65-F5344CB8AC3E}">
        <p14:creationId xmlns:p14="http://schemas.microsoft.com/office/powerpoint/2010/main" val="310229586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v-SE" dirty="0" err="1" smtClean="0"/>
              <a:t>Logistics</a:t>
            </a:r>
            <a:r>
              <a:rPr lang="sv-SE" dirty="0" smtClean="0"/>
              <a:t> and NMX </a:t>
            </a:r>
            <a:r>
              <a:rPr lang="sv-SE" dirty="0" err="1" smtClean="0"/>
              <a:t>Specific</a:t>
            </a:r>
            <a:r>
              <a:rPr lang="sv-SE" dirty="0" smtClean="0"/>
              <a:t> </a:t>
            </a:r>
            <a:r>
              <a:rPr lang="sv-SE" dirty="0" err="1" smtClean="0"/>
              <a:t>infrastructure</a:t>
            </a:r>
            <a:endParaRPr lang="sv-SE" dirty="0"/>
          </a:p>
        </p:txBody>
      </p:sp>
      <p:sp>
        <p:nvSpPr>
          <p:cNvPr id="2" name="Rectangle 1"/>
          <p:cNvSpPr/>
          <p:nvPr/>
        </p:nvSpPr>
        <p:spPr>
          <a:xfrm>
            <a:off x="793898" y="1473200"/>
            <a:ext cx="7651602" cy="5262979"/>
          </a:xfrm>
          <a:prstGeom prst="rect">
            <a:avLst/>
          </a:prstGeom>
        </p:spPr>
        <p:txBody>
          <a:bodyPr wrap="square">
            <a:spAutoFit/>
          </a:bodyPr>
          <a:lstStyle/>
          <a:p>
            <a:r>
              <a:rPr lang="en-US" sz="1400" b="1" dirty="0" smtClean="0"/>
              <a:t>Considerations for free </a:t>
            </a:r>
            <a:r>
              <a:rPr lang="en-US" sz="1400" b="1" dirty="0"/>
              <a:t>path between the instruments and the building wall</a:t>
            </a:r>
          </a:p>
          <a:p>
            <a:endParaRPr lang="en-US" sz="1400" dirty="0" smtClean="0"/>
          </a:p>
          <a:p>
            <a:r>
              <a:rPr lang="en-US" sz="1400" dirty="0" smtClean="0"/>
              <a:t>Fire Safety path width: 0.9m</a:t>
            </a:r>
          </a:p>
          <a:p>
            <a:r>
              <a:rPr lang="en-US" sz="1400" dirty="0" smtClean="0"/>
              <a:t>Size of vehicles: Truck (not oversized): 2.55m, 10 Ton forklift: 2.25 m.</a:t>
            </a:r>
          </a:p>
          <a:p>
            <a:r>
              <a:rPr lang="en-US" sz="1400" dirty="0" smtClean="0"/>
              <a:t>Trucks will have dedicated loading areas at the bay doors. From these spots the goods will be transferred by forklifts or cranes.</a:t>
            </a:r>
            <a:br>
              <a:rPr lang="en-US" sz="1400" dirty="0" smtClean="0"/>
            </a:br>
            <a:endParaRPr lang="en-US" sz="1400" dirty="0" smtClean="0"/>
          </a:p>
          <a:p>
            <a:r>
              <a:rPr lang="en-US" sz="1400" dirty="0" smtClean="0"/>
              <a:t>Number and size of lanes (Free path rules)</a:t>
            </a:r>
          </a:p>
          <a:p>
            <a:pPr lvl="1"/>
            <a:r>
              <a:rPr lang="en-US" sz="1400" dirty="0" smtClean="0"/>
              <a:t>Strategy: Every instrument sample area has to be accessible by a 10Ton forklift with a maximum distance of 2m.</a:t>
            </a:r>
          </a:p>
          <a:p>
            <a:pPr lvl="1"/>
            <a:r>
              <a:rPr lang="en-US" sz="1400" dirty="0" smtClean="0"/>
              <a:t>There should be a possibility at every 60m where forklifts are able to overtake each other with proper visibility conditions. (Minimum width: 2.3m+2.3m+0.9m=5.5m, minimum length: 3x5.5m=16.5m).</a:t>
            </a:r>
          </a:p>
          <a:p>
            <a:pPr lvl="1"/>
            <a:r>
              <a:rPr lang="en-US" sz="1400" dirty="0" smtClean="0"/>
              <a:t>There should be a possibility at every 60m where forklifts can turn around /Right Angle Stacking Aisle/: width: 6.5m, length: 5m.</a:t>
            </a:r>
          </a:p>
          <a:p>
            <a:pPr lvl="1"/>
            <a:r>
              <a:rPr lang="en-US" sz="1400" dirty="0" smtClean="0"/>
              <a:t>One lane passages are possible between this places with a width of the maximum object size (see 4.): 3.6m.</a:t>
            </a:r>
          </a:p>
          <a:p>
            <a:pPr lvl="1"/>
            <a:r>
              <a:rPr lang="en-US" sz="1400" dirty="0" smtClean="0"/>
              <a:t>There is an option for narrow passage if both side of the place can be approached by a truck. The width of the passage should be the width of a forklift plus 0.4m (2.7m). If there is a necessity for changing direction after the narrow passage (e.g.: corner of the building) the forklift should be able to turn safely: Length (loaded) 6m, Turning radius(outside): 3.9m.</a:t>
            </a:r>
          </a:p>
          <a:p>
            <a:pPr lvl="1"/>
            <a:r>
              <a:rPr lang="en-US" sz="1400" dirty="0" smtClean="0"/>
              <a:t>In case of the above-mentioned options the possible maneuvers has to be considered.</a:t>
            </a:r>
          </a:p>
          <a:p>
            <a:r>
              <a:rPr lang="en-US" sz="1400" dirty="0" smtClean="0"/>
              <a:t>Maximum width of transported objects: door width-0.1m=3.6m</a:t>
            </a:r>
          </a:p>
          <a:p>
            <a:r>
              <a:rPr lang="en-US" sz="1400" dirty="0" smtClean="0"/>
              <a:t>Landing and transfer spots has to be also considered</a:t>
            </a:r>
            <a:endParaRPr lang="en-US" sz="1400" dirty="0"/>
          </a:p>
        </p:txBody>
      </p:sp>
    </p:spTree>
    <p:extLst>
      <p:ext uri="{BB962C8B-B14F-4D97-AF65-F5344CB8AC3E}">
        <p14:creationId xmlns:p14="http://schemas.microsoft.com/office/powerpoint/2010/main" val="106224833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3030" y="1666240"/>
            <a:ext cx="2134870" cy="923330"/>
          </a:xfrm>
          <a:prstGeom prst="rect">
            <a:avLst/>
          </a:prstGeom>
          <a:noFill/>
        </p:spPr>
        <p:txBody>
          <a:bodyPr wrap="square" rtlCol="0">
            <a:spAutoFit/>
          </a:bodyPr>
          <a:lstStyle/>
          <a:p>
            <a:r>
              <a:rPr lang="en-US" dirty="0" smtClean="0"/>
              <a:t>NMX Preliminary real estate </a:t>
            </a:r>
          </a:p>
          <a:p>
            <a:endParaRPr lang="sv-SE"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793" y="1585805"/>
            <a:ext cx="6675691" cy="4730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4322" y="2764368"/>
            <a:ext cx="1656037" cy="2308324"/>
          </a:xfrm>
          <a:prstGeom prst="rect">
            <a:avLst/>
          </a:prstGeom>
          <a:noFill/>
        </p:spPr>
        <p:txBody>
          <a:bodyPr wrap="square" rtlCol="0">
            <a:spAutoFit/>
          </a:bodyPr>
          <a:lstStyle/>
          <a:p>
            <a:r>
              <a:rPr lang="en-US" dirty="0" smtClean="0"/>
              <a:t>Still missing: </a:t>
            </a:r>
          </a:p>
          <a:p>
            <a:endParaRPr lang="en-US" dirty="0"/>
          </a:p>
          <a:p>
            <a:r>
              <a:rPr lang="en-US" dirty="0" smtClean="0"/>
              <a:t>-Space for SE preparation</a:t>
            </a:r>
          </a:p>
          <a:p>
            <a:endParaRPr lang="en-US" dirty="0" smtClean="0"/>
          </a:p>
          <a:p>
            <a:r>
              <a:rPr lang="en-US" dirty="0" smtClean="0"/>
              <a:t>-Space for Installation logistics</a:t>
            </a:r>
            <a:endParaRPr lang="en-US" dirty="0"/>
          </a:p>
        </p:txBody>
      </p:sp>
      <p:sp>
        <p:nvSpPr>
          <p:cNvPr id="6" name="TextBox 5"/>
          <p:cNvSpPr txBox="1"/>
          <p:nvPr/>
        </p:nvSpPr>
        <p:spPr>
          <a:xfrm rot="1637444">
            <a:off x="2913537" y="3948325"/>
            <a:ext cx="480882" cy="246221"/>
          </a:xfrm>
          <a:prstGeom prst="rect">
            <a:avLst/>
          </a:prstGeom>
          <a:solidFill>
            <a:schemeClr val="bg1"/>
          </a:solidFill>
        </p:spPr>
        <p:txBody>
          <a:bodyPr wrap="square" rtlCol="0">
            <a:spAutoFit/>
          </a:bodyPr>
          <a:lstStyle/>
          <a:p>
            <a:r>
              <a:rPr lang="en-US" sz="1000" dirty="0" smtClean="0"/>
              <a:t>4059</a:t>
            </a:r>
            <a:endParaRPr lang="en-US" sz="1000" dirty="0"/>
          </a:p>
        </p:txBody>
      </p:sp>
      <p:sp>
        <p:nvSpPr>
          <p:cNvPr id="8" name="TextBox 7"/>
          <p:cNvSpPr txBox="1"/>
          <p:nvPr/>
        </p:nvSpPr>
        <p:spPr>
          <a:xfrm rot="1637444">
            <a:off x="2736796" y="4516650"/>
            <a:ext cx="480882" cy="246221"/>
          </a:xfrm>
          <a:prstGeom prst="rect">
            <a:avLst/>
          </a:prstGeom>
          <a:solidFill>
            <a:schemeClr val="bg1"/>
          </a:solidFill>
        </p:spPr>
        <p:txBody>
          <a:bodyPr wrap="square" rtlCol="0">
            <a:spAutoFit/>
          </a:bodyPr>
          <a:lstStyle/>
          <a:p>
            <a:r>
              <a:rPr lang="en-US" sz="1000" dirty="0" smtClean="0"/>
              <a:t>3800</a:t>
            </a:r>
            <a:endParaRPr lang="en-US" sz="1000" dirty="0"/>
          </a:p>
        </p:txBody>
      </p:sp>
      <p:sp>
        <p:nvSpPr>
          <p:cNvPr id="9" name="TextBox 8"/>
          <p:cNvSpPr txBox="1"/>
          <p:nvPr/>
        </p:nvSpPr>
        <p:spPr>
          <a:xfrm rot="17912499">
            <a:off x="3221511" y="3661519"/>
            <a:ext cx="480882" cy="246221"/>
          </a:xfrm>
          <a:prstGeom prst="rect">
            <a:avLst/>
          </a:prstGeom>
          <a:solidFill>
            <a:schemeClr val="bg1"/>
          </a:solidFill>
        </p:spPr>
        <p:txBody>
          <a:bodyPr wrap="square" rtlCol="0">
            <a:spAutoFit/>
          </a:bodyPr>
          <a:lstStyle/>
          <a:p>
            <a:r>
              <a:rPr lang="en-US" sz="1000" dirty="0" smtClean="0"/>
              <a:t>6700</a:t>
            </a:r>
            <a:endParaRPr lang="en-US" sz="1000" dirty="0"/>
          </a:p>
        </p:txBody>
      </p:sp>
      <p:sp>
        <p:nvSpPr>
          <p:cNvPr id="10" name="TextBox 9"/>
          <p:cNvSpPr txBox="1"/>
          <p:nvPr/>
        </p:nvSpPr>
        <p:spPr>
          <a:xfrm rot="17912499">
            <a:off x="3722103" y="2802152"/>
            <a:ext cx="480882" cy="246221"/>
          </a:xfrm>
          <a:prstGeom prst="rect">
            <a:avLst/>
          </a:prstGeom>
          <a:solidFill>
            <a:schemeClr val="bg1"/>
          </a:solidFill>
        </p:spPr>
        <p:txBody>
          <a:bodyPr wrap="square" rtlCol="0">
            <a:spAutoFit/>
          </a:bodyPr>
          <a:lstStyle/>
          <a:p>
            <a:r>
              <a:rPr lang="en-US" sz="1000" dirty="0" smtClean="0"/>
              <a:t>5700</a:t>
            </a:r>
            <a:endParaRPr lang="en-US" sz="1000" dirty="0"/>
          </a:p>
        </p:txBody>
      </p:sp>
      <p:sp>
        <p:nvSpPr>
          <p:cNvPr id="11" name="TextBox 10"/>
          <p:cNvSpPr txBox="1"/>
          <p:nvPr/>
        </p:nvSpPr>
        <p:spPr>
          <a:xfrm rot="17912499">
            <a:off x="4076661" y="2167156"/>
            <a:ext cx="480882" cy="246221"/>
          </a:xfrm>
          <a:prstGeom prst="rect">
            <a:avLst/>
          </a:prstGeom>
          <a:solidFill>
            <a:schemeClr val="bg1"/>
          </a:solidFill>
        </p:spPr>
        <p:txBody>
          <a:bodyPr wrap="square" rtlCol="0">
            <a:spAutoFit/>
          </a:bodyPr>
          <a:lstStyle/>
          <a:p>
            <a:r>
              <a:rPr lang="en-US" sz="1000" dirty="0" smtClean="0"/>
              <a:t>3700</a:t>
            </a:r>
          </a:p>
        </p:txBody>
      </p:sp>
      <p:sp>
        <p:nvSpPr>
          <p:cNvPr id="12" name="TextBox 11"/>
          <p:cNvSpPr txBox="1"/>
          <p:nvPr/>
        </p:nvSpPr>
        <p:spPr>
          <a:xfrm rot="17940000">
            <a:off x="6534101" y="3981139"/>
            <a:ext cx="480882" cy="246221"/>
          </a:xfrm>
          <a:prstGeom prst="rect">
            <a:avLst/>
          </a:prstGeom>
          <a:solidFill>
            <a:schemeClr val="bg1"/>
          </a:solidFill>
        </p:spPr>
        <p:txBody>
          <a:bodyPr wrap="square" rtlCol="0">
            <a:spAutoFit/>
          </a:bodyPr>
          <a:lstStyle/>
          <a:p>
            <a:r>
              <a:rPr lang="en-US" sz="1000" dirty="0" smtClean="0"/>
              <a:t>3700</a:t>
            </a:r>
          </a:p>
        </p:txBody>
      </p:sp>
      <p:sp>
        <p:nvSpPr>
          <p:cNvPr id="13" name="TextBox 12"/>
          <p:cNvSpPr txBox="1"/>
          <p:nvPr/>
        </p:nvSpPr>
        <p:spPr>
          <a:xfrm rot="17816034">
            <a:off x="4832710" y="5558751"/>
            <a:ext cx="479289" cy="246221"/>
          </a:xfrm>
          <a:prstGeom prst="rect">
            <a:avLst/>
          </a:prstGeom>
          <a:solidFill>
            <a:schemeClr val="bg1"/>
          </a:solidFill>
        </p:spPr>
        <p:txBody>
          <a:bodyPr wrap="square" rtlCol="0">
            <a:spAutoFit/>
          </a:bodyPr>
          <a:lstStyle/>
          <a:p>
            <a:r>
              <a:rPr lang="en-US" sz="1000" dirty="0" smtClean="0"/>
              <a:t>2223</a:t>
            </a:r>
          </a:p>
        </p:txBody>
      </p:sp>
      <p:sp>
        <p:nvSpPr>
          <p:cNvPr id="14" name="TextBox 13"/>
          <p:cNvSpPr txBox="1"/>
          <p:nvPr/>
        </p:nvSpPr>
        <p:spPr>
          <a:xfrm rot="17815550">
            <a:off x="5451837" y="5663525"/>
            <a:ext cx="479289" cy="246221"/>
          </a:xfrm>
          <a:prstGeom prst="rect">
            <a:avLst/>
          </a:prstGeom>
          <a:solidFill>
            <a:schemeClr val="bg1"/>
          </a:solidFill>
        </p:spPr>
        <p:txBody>
          <a:bodyPr wrap="square" rtlCol="0">
            <a:spAutoFit/>
          </a:bodyPr>
          <a:lstStyle/>
          <a:p>
            <a:r>
              <a:rPr lang="en-US" sz="1000" dirty="0" smtClean="0"/>
              <a:t>2100</a:t>
            </a:r>
          </a:p>
        </p:txBody>
      </p:sp>
      <p:cxnSp>
        <p:nvCxnSpPr>
          <p:cNvPr id="15" name="Straight Connector 14"/>
          <p:cNvCxnSpPr/>
          <p:nvPr/>
        </p:nvCxnSpPr>
        <p:spPr>
          <a:xfrm flipH="1">
            <a:off x="3390900" y="2590800"/>
            <a:ext cx="977900" cy="17081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62450" y="2597150"/>
            <a:ext cx="1524000" cy="8572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89625" y="3460750"/>
            <a:ext cx="730250" cy="9461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6010275" y="4416425"/>
            <a:ext cx="612775" cy="11493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flipV="1">
            <a:off x="5768976" y="5403851"/>
            <a:ext cx="257174" cy="14922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5330825" y="5400675"/>
            <a:ext cx="434975" cy="95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397250" y="4289425"/>
            <a:ext cx="1943100" cy="11239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26" name="TextBox 1025"/>
          <p:cNvSpPr txBox="1"/>
          <p:nvPr/>
        </p:nvSpPr>
        <p:spPr>
          <a:xfrm rot="20711693">
            <a:off x="4203700" y="3725332"/>
            <a:ext cx="1625600" cy="553998"/>
          </a:xfrm>
          <a:prstGeom prst="rect">
            <a:avLst/>
          </a:prstGeom>
          <a:noFill/>
        </p:spPr>
        <p:txBody>
          <a:bodyPr wrap="square" rtlCol="0">
            <a:spAutoFit/>
          </a:bodyPr>
          <a:lstStyle/>
          <a:p>
            <a:r>
              <a:rPr lang="en-US" sz="3000" dirty="0" smtClean="0">
                <a:solidFill>
                  <a:schemeClr val="bg1">
                    <a:lumMod val="75000"/>
                  </a:schemeClr>
                </a:solidFill>
              </a:rPr>
              <a:t>DRAFT</a:t>
            </a:r>
            <a:endParaRPr lang="en-US" sz="3000" dirty="0">
              <a:solidFill>
                <a:schemeClr val="bg1">
                  <a:lumMod val="75000"/>
                </a:schemeClr>
              </a:solidFill>
            </a:endParaRPr>
          </a:p>
        </p:txBody>
      </p:sp>
      <p:cxnSp>
        <p:nvCxnSpPr>
          <p:cNvPr id="1030" name="Straight Arrow Connector 1029"/>
          <p:cNvCxnSpPr/>
          <p:nvPr/>
        </p:nvCxnSpPr>
        <p:spPr>
          <a:xfrm flipV="1">
            <a:off x="2692400" y="4749800"/>
            <a:ext cx="211667" cy="381000"/>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32" name="Straight Arrow Connector 1031"/>
          <p:cNvCxnSpPr/>
          <p:nvPr/>
        </p:nvCxnSpPr>
        <p:spPr>
          <a:xfrm flipH="1">
            <a:off x="4436533" y="1676400"/>
            <a:ext cx="160867" cy="237067"/>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34" name="Straight Arrow Connector 1033"/>
          <p:cNvCxnSpPr/>
          <p:nvPr/>
        </p:nvCxnSpPr>
        <p:spPr>
          <a:xfrm flipH="1" flipV="1">
            <a:off x="7052733" y="4258734"/>
            <a:ext cx="482600" cy="279400"/>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flipV="1">
            <a:off x="5985933" y="5715001"/>
            <a:ext cx="482600" cy="279400"/>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36" name="Straight Connector 1035"/>
          <p:cNvCxnSpPr/>
          <p:nvPr/>
        </p:nvCxnSpPr>
        <p:spPr>
          <a:xfrm>
            <a:off x="4606925" y="2063750"/>
            <a:ext cx="1679575" cy="96837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038" name="Straight Connector 1037"/>
          <p:cNvCxnSpPr/>
          <p:nvPr/>
        </p:nvCxnSpPr>
        <p:spPr>
          <a:xfrm>
            <a:off x="6292850" y="3032125"/>
            <a:ext cx="644525" cy="84455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9" name="Title 2"/>
          <p:cNvSpPr>
            <a:spLocks noGrp="1"/>
          </p:cNvSpPr>
          <p:nvPr>
            <p:ph type="title"/>
          </p:nvPr>
        </p:nvSpPr>
        <p:spPr>
          <a:xfrm>
            <a:off x="457200" y="274638"/>
            <a:ext cx="7139136" cy="1143000"/>
          </a:xfrm>
        </p:spPr>
        <p:txBody>
          <a:bodyPr/>
          <a:lstStyle/>
          <a:p>
            <a:r>
              <a:rPr lang="sv-SE" dirty="0" err="1" smtClean="0"/>
              <a:t>Logistics</a:t>
            </a:r>
            <a:r>
              <a:rPr lang="sv-SE" dirty="0" smtClean="0"/>
              <a:t> and NMX </a:t>
            </a:r>
            <a:r>
              <a:rPr lang="sv-SE" dirty="0" err="1" smtClean="0"/>
              <a:t>Specific</a:t>
            </a:r>
            <a:r>
              <a:rPr lang="sv-SE" dirty="0" smtClean="0"/>
              <a:t> </a:t>
            </a:r>
            <a:r>
              <a:rPr lang="sv-SE" dirty="0" err="1" smtClean="0"/>
              <a:t>infrastructure</a:t>
            </a:r>
            <a:endParaRPr lang="sv-SE" dirty="0"/>
          </a:p>
        </p:txBody>
      </p:sp>
    </p:spTree>
    <p:extLst>
      <p:ext uri="{BB962C8B-B14F-4D97-AF65-F5344CB8AC3E}">
        <p14:creationId xmlns:p14="http://schemas.microsoft.com/office/powerpoint/2010/main" val="1737494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4330"/>
            <a:ext cx="7139136" cy="1143000"/>
          </a:xfrm>
        </p:spPr>
        <p:txBody>
          <a:bodyPr>
            <a:normAutofit/>
          </a:bodyPr>
          <a:lstStyle/>
          <a:p>
            <a:r>
              <a:rPr lang="en-US" sz="2000" dirty="0" smtClean="0">
                <a:solidFill>
                  <a:schemeClr val="tx1"/>
                </a:solidFill>
              </a:rPr>
              <a:t>NMX Infrastructure inside the cave</a:t>
            </a:r>
            <a:endParaRPr lang="en-US" sz="2000" dirty="0">
              <a:solidFill>
                <a:schemeClr val="tx1"/>
              </a:solidFill>
            </a:endParaRPr>
          </a:p>
        </p:txBody>
      </p:sp>
      <p:sp>
        <p:nvSpPr>
          <p:cNvPr id="3" name="Content Placeholder 2"/>
          <p:cNvSpPr>
            <a:spLocks noGrp="1"/>
          </p:cNvSpPr>
          <p:nvPr>
            <p:ph idx="1"/>
          </p:nvPr>
        </p:nvSpPr>
        <p:spPr>
          <a:xfrm>
            <a:off x="362373" y="2214563"/>
            <a:ext cx="8229600" cy="4525963"/>
          </a:xfrm>
        </p:spPr>
        <p:txBody>
          <a:bodyPr>
            <a:normAutofit/>
          </a:bodyPr>
          <a:lstStyle/>
          <a:p>
            <a:r>
              <a:rPr lang="en-US" dirty="0" err="1" smtClean="0"/>
              <a:t>Climatization</a:t>
            </a:r>
            <a:r>
              <a:rPr lang="en-US" dirty="0" smtClean="0"/>
              <a:t> (22°±2)</a:t>
            </a:r>
          </a:p>
          <a:p>
            <a:r>
              <a:rPr lang="en-US" dirty="0" smtClean="0"/>
              <a:t>False floor</a:t>
            </a:r>
            <a:endParaRPr lang="en-US" dirty="0"/>
          </a:p>
          <a:p>
            <a:r>
              <a:rPr lang="en-US" dirty="0" smtClean="0"/>
              <a:t>Crane</a:t>
            </a:r>
          </a:p>
          <a:p>
            <a:r>
              <a:rPr lang="en-US" dirty="0" smtClean="0"/>
              <a:t>Sprinklers</a:t>
            </a:r>
            <a:endParaRPr lang="en-US" dirty="0"/>
          </a:p>
          <a:p>
            <a:r>
              <a:rPr lang="en-US" dirty="0" smtClean="0"/>
              <a:t>Lifting platform</a:t>
            </a:r>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39</a:t>
            </a:fld>
            <a:endParaRPr lang="sv-SE"/>
          </a:p>
        </p:txBody>
      </p:sp>
      <p:pic>
        <p:nvPicPr>
          <p:cNvPr id="6" name="Picture 5" descr="Exp cave 09 inside.jpg"/>
          <p:cNvPicPr>
            <a:picLocks noChangeAspect="1"/>
          </p:cNvPicPr>
          <p:nvPr/>
        </p:nvPicPr>
        <p:blipFill rotWithShape="1">
          <a:blip r:embed="rId3" cstate="print">
            <a:extLst>
              <a:ext uri="{28A0092B-C50C-407E-A947-70E740481C1C}">
                <a14:useLocalDpi xmlns:a14="http://schemas.microsoft.com/office/drawing/2010/main" val="0"/>
              </a:ext>
            </a:extLst>
          </a:blip>
          <a:srcRect r="4891"/>
          <a:stretch/>
        </p:blipFill>
        <p:spPr>
          <a:xfrm>
            <a:off x="4147062" y="1688869"/>
            <a:ext cx="4996938" cy="3462772"/>
          </a:xfrm>
          <a:prstGeom prst="rect">
            <a:avLst/>
          </a:prstGeom>
        </p:spPr>
      </p:pic>
      <p:sp>
        <p:nvSpPr>
          <p:cNvPr id="7" name="TextBox 6"/>
          <p:cNvSpPr txBox="1"/>
          <p:nvPr/>
        </p:nvSpPr>
        <p:spPr>
          <a:xfrm rot="19670453">
            <a:off x="5951170" y="2929521"/>
            <a:ext cx="1869440" cy="707886"/>
          </a:xfrm>
          <a:prstGeom prst="rect">
            <a:avLst/>
          </a:prstGeom>
          <a:noFill/>
        </p:spPr>
        <p:txBody>
          <a:bodyPr wrap="square" rtlCol="0">
            <a:spAutoFit/>
          </a:bodyPr>
          <a:lstStyle/>
          <a:p>
            <a:r>
              <a:rPr lang="en-US" sz="4000" dirty="0" smtClean="0">
                <a:solidFill>
                  <a:schemeClr val="bg1">
                    <a:lumMod val="50000"/>
                  </a:schemeClr>
                </a:solidFill>
              </a:rPr>
              <a:t>DRAFT</a:t>
            </a:r>
            <a:endParaRPr lang="en-US" sz="4000" dirty="0">
              <a:solidFill>
                <a:schemeClr val="bg1">
                  <a:lumMod val="50000"/>
                </a:schemeClr>
              </a:solidFill>
            </a:endParaRPr>
          </a:p>
        </p:txBody>
      </p:sp>
      <p:sp>
        <p:nvSpPr>
          <p:cNvPr id="8" name="Title 2"/>
          <p:cNvSpPr txBox="1">
            <a:spLocks/>
          </p:cNvSpPr>
          <p:nvPr/>
        </p:nvSpPr>
        <p:spPr>
          <a:xfrm>
            <a:off x="457200" y="274638"/>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sv-SE" smtClean="0"/>
              <a:t>Logistics and NMX Specific infrastructure</a:t>
            </a:r>
            <a:endParaRPr lang="sv-SE" dirty="0"/>
          </a:p>
        </p:txBody>
      </p:sp>
    </p:spTree>
    <p:extLst>
      <p:ext uri="{BB962C8B-B14F-4D97-AF65-F5344CB8AC3E}">
        <p14:creationId xmlns:p14="http://schemas.microsoft.com/office/powerpoint/2010/main" val="2945801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 Halls and labs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4</a:t>
            </a:fld>
            <a:endParaRPr lang="sv-SE" dirty="0"/>
          </a:p>
        </p:txBody>
      </p:sp>
      <p:grpSp>
        <p:nvGrpSpPr>
          <p:cNvPr id="15" name="Group 14"/>
          <p:cNvGrpSpPr>
            <a:grpSpLocks noChangeAspect="1"/>
          </p:cNvGrpSpPr>
          <p:nvPr/>
        </p:nvGrpSpPr>
        <p:grpSpPr>
          <a:xfrm>
            <a:off x="4154842" y="1596345"/>
            <a:ext cx="4928361" cy="4958797"/>
            <a:chOff x="6853" y="843881"/>
            <a:chExt cx="5861291" cy="5897487"/>
          </a:xfrm>
        </p:grpSpPr>
        <p:pic>
          <p:nvPicPr>
            <p:cNvPr id="6" name="Picture 5" descr="IKON layou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3" y="843881"/>
              <a:ext cx="5861291" cy="5897487"/>
            </a:xfrm>
            <a:prstGeom prst="rect">
              <a:avLst/>
            </a:prstGeom>
          </p:spPr>
        </p:pic>
        <p:grpSp>
          <p:nvGrpSpPr>
            <p:cNvPr id="7" name="Group 6"/>
            <p:cNvGrpSpPr/>
            <p:nvPr/>
          </p:nvGrpSpPr>
          <p:grpSpPr>
            <a:xfrm>
              <a:off x="2323762" y="3879183"/>
              <a:ext cx="1692120" cy="234000"/>
              <a:chOff x="5616000" y="3933056"/>
              <a:chExt cx="1620296" cy="310310"/>
            </a:xfrm>
          </p:grpSpPr>
          <p:cxnSp>
            <p:nvCxnSpPr>
              <p:cNvPr id="8" name="Straight Connector 7"/>
              <p:cNvCxnSpPr/>
              <p:nvPr/>
            </p:nvCxnSpPr>
            <p:spPr>
              <a:xfrm flipH="1">
                <a:off x="5616000" y="3933056"/>
                <a:ext cx="1584176" cy="0"/>
              </a:xfrm>
              <a:prstGeom prst="line">
                <a:avLst/>
              </a:prstGeom>
              <a:ln>
                <a:solidFill>
                  <a:srgbClr val="3399CC"/>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5634000" y="3946278"/>
                <a:ext cx="1602296" cy="2970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464962" y="5013176"/>
              <a:ext cx="518088" cy="361082"/>
              <a:chOff x="6635750" y="4941168"/>
              <a:chExt cx="518088" cy="361082"/>
            </a:xfrm>
          </p:grpSpPr>
          <p:cxnSp>
            <p:nvCxnSpPr>
              <p:cNvPr id="11" name="Straight Connector 10"/>
              <p:cNvCxnSpPr/>
              <p:nvPr/>
            </p:nvCxnSpPr>
            <p:spPr>
              <a:xfrm rot="120000">
                <a:off x="7146000" y="5026467"/>
                <a:ext cx="7838" cy="274687"/>
              </a:xfrm>
              <a:prstGeom prst="line">
                <a:avLst/>
              </a:prstGeom>
              <a:ln w="635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6635750" y="4941168"/>
                <a:ext cx="514350" cy="361082"/>
                <a:chOff x="6635750" y="4941168"/>
                <a:chExt cx="514350" cy="361082"/>
              </a:xfrm>
            </p:grpSpPr>
            <p:sp>
              <p:nvSpPr>
                <p:cNvPr id="13" name="Freeform 12"/>
                <p:cNvSpPr/>
                <p:nvPr/>
              </p:nvSpPr>
              <p:spPr>
                <a:xfrm>
                  <a:off x="6635750" y="5006975"/>
                  <a:ext cx="514350" cy="295275"/>
                </a:xfrm>
                <a:custGeom>
                  <a:avLst/>
                  <a:gdLst>
                    <a:gd name="connsiteX0" fmla="*/ 0 w 514350"/>
                    <a:gd name="connsiteY0" fmla="*/ 0 h 295275"/>
                    <a:gd name="connsiteX1" fmla="*/ 193675 w 514350"/>
                    <a:gd name="connsiteY1" fmla="*/ 241300 h 295275"/>
                    <a:gd name="connsiteX2" fmla="*/ 514350 w 514350"/>
                    <a:gd name="connsiteY2" fmla="*/ 295275 h 295275"/>
                  </a:gdLst>
                  <a:ahLst/>
                  <a:cxnLst>
                    <a:cxn ang="0">
                      <a:pos x="connsiteX0" y="connsiteY0"/>
                    </a:cxn>
                    <a:cxn ang="0">
                      <a:pos x="connsiteX1" y="connsiteY1"/>
                    </a:cxn>
                    <a:cxn ang="0">
                      <a:pos x="connsiteX2" y="connsiteY2"/>
                    </a:cxn>
                  </a:cxnLst>
                  <a:rect l="l" t="t" r="r" b="b"/>
                  <a:pathLst>
                    <a:path w="514350" h="295275">
                      <a:moveTo>
                        <a:pt x="0" y="0"/>
                      </a:moveTo>
                      <a:cubicBezTo>
                        <a:pt x="53975" y="96044"/>
                        <a:pt x="107950" y="192088"/>
                        <a:pt x="193675" y="241300"/>
                      </a:cubicBezTo>
                      <a:cubicBezTo>
                        <a:pt x="279400" y="290512"/>
                        <a:pt x="396875" y="292893"/>
                        <a:pt x="514350" y="295275"/>
                      </a:cubicBezTo>
                    </a:path>
                  </a:pathLst>
                </a:custGeom>
                <a:ln w="635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a:stCxn id="13" idx="0"/>
                </p:cNvCxnSpPr>
                <p:nvPr/>
              </p:nvCxnSpPr>
              <p:spPr>
                <a:xfrm flipV="1">
                  <a:off x="6635750" y="4941168"/>
                  <a:ext cx="96490" cy="65807"/>
                </a:xfrm>
                <a:prstGeom prst="line">
                  <a:avLst/>
                </a:prstGeom>
                <a:ln w="635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grpSp>
        </p:grpSp>
      </p:grpSp>
      <p:pic>
        <p:nvPicPr>
          <p:cNvPr id="2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749201">
            <a:off x="7257225" y="1774652"/>
            <a:ext cx="856184" cy="86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rot="2449723">
            <a:off x="8612578" y="1548926"/>
            <a:ext cx="333670" cy="369332"/>
          </a:xfrm>
          <a:prstGeom prst="rect">
            <a:avLst/>
          </a:prstGeom>
          <a:solidFill>
            <a:schemeClr val="bg1"/>
          </a:solidFill>
        </p:spPr>
        <p:txBody>
          <a:bodyPr wrap="none" rtlCol="0">
            <a:spAutoFit/>
          </a:bodyPr>
          <a:lstStyle/>
          <a:p>
            <a:r>
              <a:rPr lang="en-US" dirty="0" smtClean="0"/>
              <a:t>N</a:t>
            </a:r>
            <a:endParaRPr lang="en-US" dirty="0"/>
          </a:p>
        </p:txBody>
      </p:sp>
      <p:sp>
        <p:nvSpPr>
          <p:cNvPr id="16" name="Line Callout 2 15"/>
          <p:cNvSpPr/>
          <p:nvPr/>
        </p:nvSpPr>
        <p:spPr>
          <a:xfrm>
            <a:off x="3748369" y="2423968"/>
            <a:ext cx="755650" cy="285750"/>
          </a:xfrm>
          <a:prstGeom prst="borderCallout2">
            <a:avLst>
              <a:gd name="adj1" fmla="val 20972"/>
              <a:gd name="adj2" fmla="val 100528"/>
              <a:gd name="adj3" fmla="val 18750"/>
              <a:gd name="adj4" fmla="val 126371"/>
              <a:gd name="adj5" fmla="val 50255"/>
              <a:gd name="adj6" fmla="val 126657"/>
            </a:avLst>
          </a:prstGeom>
          <a:solidFill>
            <a:srgbClr val="95B3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solidFill>
                  <a:schemeClr val="tx1"/>
                </a:solidFill>
              </a:rPr>
              <a:t>E03</a:t>
            </a:r>
            <a:endParaRPr lang="en-US" dirty="0">
              <a:ln>
                <a:solidFill>
                  <a:schemeClr val="tx1"/>
                </a:solidFill>
              </a:ln>
              <a:solidFill>
                <a:schemeClr val="tx1"/>
              </a:solidFill>
            </a:endParaRPr>
          </a:p>
        </p:txBody>
      </p:sp>
      <p:sp>
        <p:nvSpPr>
          <p:cNvPr id="35" name="Line Callout 2 34"/>
          <p:cNvSpPr/>
          <p:nvPr/>
        </p:nvSpPr>
        <p:spPr>
          <a:xfrm>
            <a:off x="4298122" y="1771650"/>
            <a:ext cx="755650" cy="285750"/>
          </a:xfrm>
          <a:prstGeom prst="borderCallout2">
            <a:avLst>
              <a:gd name="adj1" fmla="val 20972"/>
              <a:gd name="adj2" fmla="val 100528"/>
              <a:gd name="adj3" fmla="val 18750"/>
              <a:gd name="adj4" fmla="val 126371"/>
              <a:gd name="adj5" fmla="val 99167"/>
              <a:gd name="adj6" fmla="val 165991"/>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solidFill>
                  <a:schemeClr val="tx1"/>
                </a:solidFill>
              </a:rPr>
              <a:t>E04</a:t>
            </a:r>
            <a:endParaRPr lang="en-US" dirty="0">
              <a:ln>
                <a:solidFill>
                  <a:schemeClr val="tx1"/>
                </a:solidFill>
              </a:ln>
              <a:solidFill>
                <a:schemeClr val="tx1"/>
              </a:solidFill>
            </a:endParaRPr>
          </a:p>
        </p:txBody>
      </p:sp>
      <p:sp>
        <p:nvSpPr>
          <p:cNvPr id="40" name="Line Callout 2 39"/>
          <p:cNvSpPr/>
          <p:nvPr/>
        </p:nvSpPr>
        <p:spPr>
          <a:xfrm>
            <a:off x="3656905" y="3293885"/>
            <a:ext cx="755650" cy="285750"/>
          </a:xfrm>
          <a:prstGeom prst="borderCallout2">
            <a:avLst>
              <a:gd name="adj1" fmla="val 20972"/>
              <a:gd name="adj2" fmla="val 100528"/>
              <a:gd name="adj3" fmla="val 18750"/>
              <a:gd name="adj4" fmla="val 126371"/>
              <a:gd name="adj5" fmla="val 35340"/>
              <a:gd name="adj6" fmla="val 140960"/>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solidFill>
                  <a:schemeClr val="tx1"/>
                </a:solidFill>
              </a:rPr>
              <a:t>E01</a:t>
            </a:r>
            <a:endParaRPr lang="en-US" dirty="0">
              <a:ln>
                <a:solidFill>
                  <a:schemeClr val="tx1"/>
                </a:solidFill>
              </a:ln>
              <a:solidFill>
                <a:schemeClr val="tx1"/>
              </a:solidFill>
            </a:endParaRPr>
          </a:p>
        </p:txBody>
      </p:sp>
      <p:sp>
        <p:nvSpPr>
          <p:cNvPr id="41" name="Line Callout 2 40"/>
          <p:cNvSpPr/>
          <p:nvPr/>
        </p:nvSpPr>
        <p:spPr>
          <a:xfrm>
            <a:off x="4148153" y="3935250"/>
            <a:ext cx="755650" cy="285750"/>
          </a:xfrm>
          <a:prstGeom prst="borderCallout2">
            <a:avLst>
              <a:gd name="adj1" fmla="val 20972"/>
              <a:gd name="adj2" fmla="val 100528"/>
              <a:gd name="adj3" fmla="val 18750"/>
              <a:gd name="adj4" fmla="val 126371"/>
              <a:gd name="adj5" fmla="val -74642"/>
              <a:gd name="adj6" fmla="val 165276"/>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solidFill>
                  <a:schemeClr val="tx1"/>
                </a:solidFill>
              </a:rPr>
              <a:t>E02</a:t>
            </a:r>
            <a:endParaRPr lang="en-US" dirty="0">
              <a:ln>
                <a:solidFill>
                  <a:schemeClr val="tx1"/>
                </a:solidFill>
              </a:ln>
              <a:solidFill>
                <a:schemeClr val="tx1"/>
              </a:solidFill>
            </a:endParaRPr>
          </a:p>
        </p:txBody>
      </p:sp>
      <p:sp>
        <p:nvSpPr>
          <p:cNvPr id="42" name="Line Callout 2 41"/>
          <p:cNvSpPr/>
          <p:nvPr/>
        </p:nvSpPr>
        <p:spPr>
          <a:xfrm>
            <a:off x="7766993" y="3189076"/>
            <a:ext cx="755650" cy="285750"/>
          </a:xfrm>
          <a:prstGeom prst="borderCallout2">
            <a:avLst>
              <a:gd name="adj1" fmla="val 16527"/>
              <a:gd name="adj2" fmla="val 528"/>
              <a:gd name="adj3" fmla="val 16528"/>
              <a:gd name="adj4" fmla="val -25730"/>
              <a:gd name="adj5" fmla="val 336226"/>
              <a:gd name="adj6" fmla="val -57110"/>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a:solidFill>
                    <a:schemeClr val="tx1"/>
                  </a:solidFill>
                </a:ln>
                <a:solidFill>
                  <a:schemeClr val="tx1"/>
                </a:solidFill>
              </a:rPr>
              <a:t>D</a:t>
            </a:r>
            <a:r>
              <a:rPr lang="en-US" dirty="0" smtClean="0">
                <a:ln>
                  <a:solidFill>
                    <a:schemeClr val="tx1"/>
                  </a:solidFill>
                </a:ln>
                <a:solidFill>
                  <a:schemeClr val="tx1"/>
                </a:solidFill>
              </a:rPr>
              <a:t>03</a:t>
            </a:r>
            <a:endParaRPr lang="en-US" dirty="0">
              <a:ln>
                <a:solidFill>
                  <a:schemeClr val="tx1"/>
                </a:solidFill>
              </a:ln>
              <a:solidFill>
                <a:schemeClr val="tx1"/>
              </a:solidFill>
            </a:endParaRPr>
          </a:p>
        </p:txBody>
      </p:sp>
      <p:sp>
        <p:nvSpPr>
          <p:cNvPr id="44" name="Line Callout 2 43"/>
          <p:cNvSpPr/>
          <p:nvPr/>
        </p:nvSpPr>
        <p:spPr>
          <a:xfrm>
            <a:off x="4462956" y="4526465"/>
            <a:ext cx="755650" cy="285750"/>
          </a:xfrm>
          <a:prstGeom prst="borderCallout2">
            <a:avLst>
              <a:gd name="adj1" fmla="val 20972"/>
              <a:gd name="adj2" fmla="val 100528"/>
              <a:gd name="adj3" fmla="val 18750"/>
              <a:gd name="adj4" fmla="val 126371"/>
              <a:gd name="adj5" fmla="val 68436"/>
              <a:gd name="adj6" fmla="val 150794"/>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solidFill>
                  <a:schemeClr val="tx1"/>
                </a:solidFill>
              </a:rPr>
              <a:t>D02</a:t>
            </a:r>
            <a:endParaRPr lang="en-US" dirty="0">
              <a:ln>
                <a:solidFill>
                  <a:schemeClr val="tx1"/>
                </a:solidFill>
              </a:ln>
              <a:solidFill>
                <a:schemeClr val="tx1"/>
              </a:solidFill>
            </a:endParaRPr>
          </a:p>
        </p:txBody>
      </p:sp>
      <p:sp>
        <p:nvSpPr>
          <p:cNvPr id="45" name="Line Callout 2 44"/>
          <p:cNvSpPr/>
          <p:nvPr/>
        </p:nvSpPr>
        <p:spPr>
          <a:xfrm>
            <a:off x="5117406" y="6259609"/>
            <a:ext cx="755650" cy="285750"/>
          </a:xfrm>
          <a:prstGeom prst="borderCallout2">
            <a:avLst>
              <a:gd name="adj1" fmla="val 20972"/>
              <a:gd name="adj2" fmla="val 100528"/>
              <a:gd name="adj3" fmla="val 18750"/>
              <a:gd name="adj4" fmla="val 126371"/>
              <a:gd name="adj5" fmla="val -81213"/>
              <a:gd name="adj6" fmla="val 166242"/>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solidFill>
                  <a:schemeClr val="tx1"/>
                </a:solidFill>
              </a:rPr>
              <a:t>D01</a:t>
            </a:r>
            <a:endParaRPr lang="en-US" dirty="0">
              <a:ln>
                <a:solidFill>
                  <a:schemeClr val="tx1"/>
                </a:solidFill>
              </a:ln>
              <a:solidFill>
                <a:schemeClr val="tx1"/>
              </a:solidFill>
            </a:endParaRPr>
          </a:p>
        </p:txBody>
      </p:sp>
      <p:sp>
        <p:nvSpPr>
          <p:cNvPr id="46" name="Line Callout 2 45"/>
          <p:cNvSpPr/>
          <p:nvPr/>
        </p:nvSpPr>
        <p:spPr>
          <a:xfrm>
            <a:off x="7962906" y="3617976"/>
            <a:ext cx="755650" cy="285750"/>
          </a:xfrm>
          <a:prstGeom prst="borderCallout2">
            <a:avLst>
              <a:gd name="adj1" fmla="val 96901"/>
              <a:gd name="adj2" fmla="val 63999"/>
              <a:gd name="adj3" fmla="val 140564"/>
              <a:gd name="adj4" fmla="val 78899"/>
              <a:gd name="adj5" fmla="val 180580"/>
              <a:gd name="adj6" fmla="val 90412"/>
            </a:avLst>
          </a:prstGeom>
          <a:solidFill>
            <a:srgbClr val="95B3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solidFill>
                  <a:schemeClr val="tx1"/>
                </a:solidFill>
              </a:rPr>
              <a:t>D04</a:t>
            </a:r>
            <a:endParaRPr lang="en-US" dirty="0">
              <a:ln>
                <a:solidFill>
                  <a:schemeClr val="tx1"/>
                </a:solidFill>
              </a:ln>
              <a:solidFill>
                <a:schemeClr val="tx1"/>
              </a:solidFill>
            </a:endParaRPr>
          </a:p>
        </p:txBody>
      </p:sp>
      <p:sp>
        <p:nvSpPr>
          <p:cNvPr id="48" name="Line Callout 2 47"/>
          <p:cNvSpPr/>
          <p:nvPr/>
        </p:nvSpPr>
        <p:spPr>
          <a:xfrm>
            <a:off x="4524224" y="5271374"/>
            <a:ext cx="755650" cy="285750"/>
          </a:xfrm>
          <a:prstGeom prst="borderCallout2">
            <a:avLst>
              <a:gd name="adj1" fmla="val 20972"/>
              <a:gd name="adj2" fmla="val 100528"/>
              <a:gd name="adj3" fmla="val 18750"/>
              <a:gd name="adj4" fmla="val 126371"/>
              <a:gd name="adj5" fmla="val 99167"/>
              <a:gd name="adj6" fmla="val 165991"/>
            </a:avLst>
          </a:prstGeom>
          <a:solidFill>
            <a:srgbClr val="95B3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solidFill>
                  <a:schemeClr val="tx1"/>
                </a:solidFill>
              </a:rPr>
              <a:t>D08</a:t>
            </a:r>
            <a:endParaRPr lang="en-US" dirty="0">
              <a:ln>
                <a:solidFill>
                  <a:schemeClr val="tx1"/>
                </a:solidFill>
              </a:ln>
              <a:solidFill>
                <a:schemeClr val="tx1"/>
              </a:solidFill>
            </a:endParaRPr>
          </a:p>
        </p:txBody>
      </p:sp>
      <p:sp>
        <p:nvSpPr>
          <p:cNvPr id="30" name="TextBox 29"/>
          <p:cNvSpPr txBox="1"/>
          <p:nvPr/>
        </p:nvSpPr>
        <p:spPr>
          <a:xfrm>
            <a:off x="0" y="4135781"/>
            <a:ext cx="3600000" cy="2052000"/>
          </a:xfrm>
          <a:prstGeom prst="rect">
            <a:avLst/>
          </a:prstGeom>
          <a:noFill/>
          <a:ln>
            <a:solidFill>
              <a:schemeClr val="tx1"/>
            </a:solidFill>
          </a:ln>
        </p:spPr>
        <p:txBody>
          <a:bodyPr wrap="square" numCol="2" rtlCol="0">
            <a:spAutoFit/>
          </a:bodyPr>
          <a:lstStyle/>
          <a:p>
            <a:r>
              <a:rPr lang="en-US" sz="1400" b="1" dirty="0" smtClean="0"/>
              <a:t>Hall3</a:t>
            </a:r>
            <a:endParaRPr lang="en-US" sz="1400" b="1" dirty="0"/>
          </a:p>
          <a:p>
            <a:r>
              <a:rPr lang="en-US" sz="1400" dirty="0"/>
              <a:t>W1 NMX</a:t>
            </a:r>
          </a:p>
          <a:p>
            <a:r>
              <a:rPr lang="en-US" sz="1400" dirty="0"/>
              <a:t>W2 Beer</a:t>
            </a:r>
          </a:p>
          <a:p>
            <a:r>
              <a:rPr lang="en-US" sz="1400" dirty="0"/>
              <a:t>W3 C-Spec</a:t>
            </a:r>
          </a:p>
          <a:p>
            <a:r>
              <a:rPr lang="en-US" sz="1400" dirty="0"/>
              <a:t>W4 </a:t>
            </a:r>
            <a:r>
              <a:rPr lang="en-US" sz="1400" dirty="0" err="1"/>
              <a:t>Bifrost</a:t>
            </a:r>
            <a:endParaRPr lang="en-US" sz="1400" dirty="0"/>
          </a:p>
          <a:p>
            <a:r>
              <a:rPr lang="en-US" sz="1400" dirty="0"/>
              <a:t>W5 Miracles</a:t>
            </a:r>
          </a:p>
          <a:p>
            <a:r>
              <a:rPr lang="en-US" sz="1400" dirty="0"/>
              <a:t>W6 Magic</a:t>
            </a:r>
          </a:p>
          <a:p>
            <a:r>
              <a:rPr lang="en-US" sz="1400" dirty="0"/>
              <a:t>W7 T-Rex</a:t>
            </a:r>
          </a:p>
          <a:p>
            <a:r>
              <a:rPr lang="en-US" sz="1400" dirty="0"/>
              <a:t>W8 </a:t>
            </a:r>
            <a:r>
              <a:rPr lang="en-US" sz="1400" dirty="0" err="1" smtClean="0"/>
              <a:t>Heimdal</a:t>
            </a:r>
            <a:endParaRPr lang="en-US" sz="1400" dirty="0" smtClean="0"/>
          </a:p>
          <a:p>
            <a:r>
              <a:rPr lang="en-US" sz="1400" b="1" dirty="0"/>
              <a:t>E03</a:t>
            </a:r>
          </a:p>
          <a:p>
            <a:r>
              <a:rPr lang="en-US" sz="1400" dirty="0"/>
              <a:t>1 × Engineering</a:t>
            </a:r>
          </a:p>
          <a:p>
            <a:endParaRPr lang="en-US" sz="1400" dirty="0"/>
          </a:p>
          <a:p>
            <a:r>
              <a:rPr lang="en-US" sz="1400" b="1" dirty="0"/>
              <a:t>E04</a:t>
            </a:r>
          </a:p>
          <a:p>
            <a:r>
              <a:rPr lang="en-US" sz="1400" dirty="0"/>
              <a:t>1 × LS/SCM</a:t>
            </a:r>
          </a:p>
          <a:p>
            <a:r>
              <a:rPr lang="en-US" sz="1400" dirty="0"/>
              <a:t>1 × cold room</a:t>
            </a:r>
          </a:p>
          <a:p>
            <a:r>
              <a:rPr lang="en-US" sz="1400" dirty="0"/>
              <a:t>1 × </a:t>
            </a:r>
            <a:r>
              <a:rPr lang="en-US" sz="1400" dirty="0" smtClean="0"/>
              <a:t>instrument </a:t>
            </a:r>
            <a:r>
              <a:rPr lang="en-US" sz="1400" dirty="0"/>
              <a:t>room</a:t>
            </a:r>
          </a:p>
          <a:p>
            <a:r>
              <a:rPr lang="en-US" sz="1400" dirty="0"/>
              <a:t>1 × Basic chemistry</a:t>
            </a:r>
          </a:p>
          <a:p>
            <a:r>
              <a:rPr lang="en-US" sz="1400" dirty="0"/>
              <a:t>1 </a:t>
            </a:r>
            <a:r>
              <a:rPr lang="en-US" sz="1400" dirty="0" smtClean="0"/>
              <a:t>× </a:t>
            </a:r>
            <a:r>
              <a:rPr lang="en-US" sz="1400" dirty="0" err="1" smtClean="0"/>
              <a:t>characterisation</a:t>
            </a:r>
            <a:endParaRPr lang="en-US" sz="1400" dirty="0"/>
          </a:p>
          <a:p>
            <a:endParaRPr lang="en-US" sz="1400" dirty="0"/>
          </a:p>
        </p:txBody>
      </p:sp>
      <p:sp>
        <p:nvSpPr>
          <p:cNvPr id="31" name="TextBox 30"/>
          <p:cNvSpPr txBox="1"/>
          <p:nvPr/>
        </p:nvSpPr>
        <p:spPr>
          <a:xfrm>
            <a:off x="0" y="1471485"/>
            <a:ext cx="3600000" cy="1584000"/>
          </a:xfrm>
          <a:prstGeom prst="rect">
            <a:avLst/>
          </a:prstGeom>
          <a:noFill/>
          <a:ln>
            <a:solidFill>
              <a:schemeClr val="tx1"/>
            </a:solidFill>
          </a:ln>
        </p:spPr>
        <p:txBody>
          <a:bodyPr wrap="square" numCol="2" rtlCol="0">
            <a:spAutoFit/>
          </a:bodyPr>
          <a:lstStyle/>
          <a:p>
            <a:r>
              <a:rPr lang="en-US" sz="1400" b="1" dirty="0" smtClean="0"/>
              <a:t>Hall 1</a:t>
            </a:r>
          </a:p>
          <a:p>
            <a:r>
              <a:rPr lang="en-US" sz="1400" dirty="0" smtClean="0"/>
              <a:t>E1 </a:t>
            </a:r>
            <a:r>
              <a:rPr lang="en-US" sz="1400" dirty="0" err="1"/>
              <a:t>Estia</a:t>
            </a:r>
            <a:endParaRPr lang="en-US" sz="1400" dirty="0"/>
          </a:p>
          <a:p>
            <a:r>
              <a:rPr lang="en-US" sz="1400" dirty="0"/>
              <a:t>E7 Vespa</a:t>
            </a:r>
          </a:p>
          <a:p>
            <a:r>
              <a:rPr lang="en-US" sz="1400" dirty="0"/>
              <a:t>E8 </a:t>
            </a:r>
            <a:r>
              <a:rPr lang="en-US" sz="1400" dirty="0" err="1"/>
              <a:t>Skadi</a:t>
            </a:r>
            <a:endParaRPr lang="en-US" sz="1400" dirty="0"/>
          </a:p>
          <a:p>
            <a:r>
              <a:rPr lang="en-US" sz="1400" dirty="0"/>
              <a:t>S2 Odin</a:t>
            </a:r>
          </a:p>
          <a:p>
            <a:r>
              <a:rPr lang="en-US" sz="1400" dirty="0"/>
              <a:t>S4 Dream</a:t>
            </a:r>
          </a:p>
          <a:p>
            <a:r>
              <a:rPr lang="en-US" sz="1400" dirty="0"/>
              <a:t>S11 </a:t>
            </a:r>
            <a:r>
              <a:rPr lang="en-US" sz="1400" dirty="0" err="1" smtClean="0">
                <a:solidFill>
                  <a:srgbClr val="FF0000"/>
                </a:solidFill>
              </a:rPr>
              <a:t>Vor</a:t>
            </a:r>
            <a:endParaRPr lang="en-US" sz="1400" dirty="0"/>
          </a:p>
          <a:p>
            <a:r>
              <a:rPr lang="en-US" sz="1400" b="1" dirty="0" smtClean="0"/>
              <a:t>D07</a:t>
            </a:r>
            <a:endParaRPr lang="en-US" sz="1400" b="1" dirty="0"/>
          </a:p>
          <a:p>
            <a:r>
              <a:rPr lang="en-US" sz="1400" dirty="0"/>
              <a:t>1 × LS/SCM</a:t>
            </a:r>
          </a:p>
          <a:p>
            <a:r>
              <a:rPr lang="en-US" sz="1400" dirty="0"/>
              <a:t>1 × cold room</a:t>
            </a:r>
          </a:p>
          <a:p>
            <a:endParaRPr lang="en-US" sz="1400" dirty="0"/>
          </a:p>
          <a:p>
            <a:r>
              <a:rPr lang="en-US" sz="1400" b="1" dirty="0"/>
              <a:t>D08</a:t>
            </a:r>
          </a:p>
          <a:p>
            <a:r>
              <a:rPr lang="en-US" sz="1400" dirty="0"/>
              <a:t>1 × Basic chemistry</a:t>
            </a:r>
          </a:p>
          <a:p>
            <a:endParaRPr lang="en-US" sz="1400" dirty="0"/>
          </a:p>
        </p:txBody>
      </p:sp>
      <p:sp>
        <p:nvSpPr>
          <p:cNvPr id="32" name="TextBox 31"/>
          <p:cNvSpPr txBox="1"/>
          <p:nvPr/>
        </p:nvSpPr>
        <p:spPr>
          <a:xfrm>
            <a:off x="0" y="3121018"/>
            <a:ext cx="3600000" cy="936000"/>
          </a:xfrm>
          <a:prstGeom prst="rect">
            <a:avLst/>
          </a:prstGeom>
          <a:noFill/>
          <a:ln>
            <a:solidFill>
              <a:schemeClr val="tx1"/>
            </a:solidFill>
          </a:ln>
        </p:spPr>
        <p:txBody>
          <a:bodyPr wrap="square" numCol="2" rtlCol="0">
            <a:spAutoFit/>
          </a:bodyPr>
          <a:lstStyle/>
          <a:p>
            <a:r>
              <a:rPr lang="en-US" sz="1400" b="1" dirty="0"/>
              <a:t>Hall 2</a:t>
            </a:r>
          </a:p>
          <a:p>
            <a:r>
              <a:rPr lang="en-US" sz="1400" dirty="0"/>
              <a:t>N1 </a:t>
            </a:r>
            <a:r>
              <a:rPr lang="en-US" sz="1400" dirty="0">
                <a:solidFill>
                  <a:srgbClr val="FF0000"/>
                </a:solidFill>
              </a:rPr>
              <a:t>HR-NSE</a:t>
            </a:r>
          </a:p>
          <a:p>
            <a:r>
              <a:rPr lang="en-US" sz="1400" dirty="0"/>
              <a:t>N5 </a:t>
            </a:r>
            <a:r>
              <a:rPr lang="en-US" sz="1400" dirty="0" err="1"/>
              <a:t>Freia</a:t>
            </a:r>
            <a:endParaRPr lang="en-US" sz="1400" dirty="0"/>
          </a:p>
          <a:p>
            <a:r>
              <a:rPr lang="en-US" sz="1400" dirty="0"/>
              <a:t>N7 </a:t>
            </a:r>
            <a:r>
              <a:rPr lang="en-US" sz="1400" dirty="0" smtClean="0"/>
              <a:t>Loki</a:t>
            </a:r>
            <a:endParaRPr lang="en-US" sz="1400" dirty="0"/>
          </a:p>
          <a:p>
            <a:r>
              <a:rPr lang="en-US" sz="1400" b="1" dirty="0"/>
              <a:t>D04</a:t>
            </a:r>
          </a:p>
          <a:p>
            <a:r>
              <a:rPr lang="en-US" sz="1400" dirty="0"/>
              <a:t>1 × LS/SCM </a:t>
            </a:r>
          </a:p>
          <a:p>
            <a:r>
              <a:rPr lang="en-US" sz="1400" dirty="0"/>
              <a:t>1 × cold room</a:t>
            </a:r>
          </a:p>
          <a:p>
            <a:r>
              <a:rPr lang="en-US" sz="1400" dirty="0"/>
              <a:t>2 × instrument </a:t>
            </a:r>
            <a:r>
              <a:rPr lang="en-US" sz="1400" dirty="0" smtClean="0"/>
              <a:t>room</a:t>
            </a:r>
            <a:endParaRPr lang="en-US" sz="1400" dirty="0"/>
          </a:p>
          <a:p>
            <a:endParaRPr lang="en-US" sz="1600" dirty="0"/>
          </a:p>
        </p:txBody>
      </p:sp>
      <p:sp>
        <p:nvSpPr>
          <p:cNvPr id="34" name="TextBox 33"/>
          <p:cNvSpPr txBox="1"/>
          <p:nvPr/>
        </p:nvSpPr>
        <p:spPr>
          <a:xfrm>
            <a:off x="1948874" y="6189631"/>
            <a:ext cx="1762021" cy="369332"/>
          </a:xfrm>
          <a:prstGeom prst="rect">
            <a:avLst/>
          </a:prstGeom>
          <a:noFill/>
        </p:spPr>
        <p:txBody>
          <a:bodyPr wrap="none" rtlCol="0">
            <a:spAutoFit/>
          </a:bodyPr>
          <a:lstStyle/>
          <a:p>
            <a:r>
              <a:rPr lang="en-US" dirty="0" smtClean="0">
                <a:solidFill>
                  <a:srgbClr val="FF0000"/>
                </a:solidFill>
              </a:rPr>
              <a:t>Total = 14 + RML</a:t>
            </a:r>
            <a:endParaRPr lang="en-US" dirty="0">
              <a:solidFill>
                <a:srgbClr val="FF0000"/>
              </a:solidFill>
            </a:endParaRPr>
          </a:p>
        </p:txBody>
      </p:sp>
      <p:sp>
        <p:nvSpPr>
          <p:cNvPr id="36" name="TextBox 35"/>
          <p:cNvSpPr txBox="1"/>
          <p:nvPr/>
        </p:nvSpPr>
        <p:spPr>
          <a:xfrm>
            <a:off x="142256" y="6408875"/>
            <a:ext cx="2852409" cy="369332"/>
          </a:xfrm>
          <a:prstGeom prst="rect">
            <a:avLst/>
          </a:prstGeom>
          <a:noFill/>
        </p:spPr>
        <p:txBody>
          <a:bodyPr wrap="square" rtlCol="0">
            <a:spAutoFit/>
          </a:bodyPr>
          <a:lstStyle/>
          <a:p>
            <a:r>
              <a:rPr lang="en-US" dirty="0" smtClean="0"/>
              <a:t>Courtesy: </a:t>
            </a:r>
            <a:r>
              <a:rPr lang="en-US" dirty="0" err="1" smtClean="0"/>
              <a:t>P.Henry</a:t>
            </a:r>
            <a:endParaRPr lang="en-US" dirty="0"/>
          </a:p>
        </p:txBody>
      </p:sp>
      <p:sp>
        <p:nvSpPr>
          <p:cNvPr id="37" name="Line Callout 2 36"/>
          <p:cNvSpPr/>
          <p:nvPr/>
        </p:nvSpPr>
        <p:spPr>
          <a:xfrm>
            <a:off x="6316072" y="6411280"/>
            <a:ext cx="755650" cy="285750"/>
          </a:xfrm>
          <a:prstGeom prst="borderCallout2">
            <a:avLst>
              <a:gd name="adj1" fmla="val 20972"/>
              <a:gd name="adj2" fmla="val 100528"/>
              <a:gd name="adj3" fmla="val 18750"/>
              <a:gd name="adj4" fmla="val 126371"/>
              <a:gd name="adj5" fmla="val -95396"/>
              <a:gd name="adj6" fmla="val 156408"/>
            </a:avLst>
          </a:prstGeom>
          <a:solidFill>
            <a:srgbClr val="95B3D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n>
                  <a:solidFill>
                    <a:schemeClr val="tx1"/>
                  </a:solidFill>
                </a:ln>
                <a:solidFill>
                  <a:schemeClr val="tx1"/>
                </a:solidFill>
              </a:rPr>
              <a:t>D07</a:t>
            </a:r>
            <a:endParaRPr lang="en-US" dirty="0">
              <a:ln>
                <a:solidFill>
                  <a:schemeClr val="tx1"/>
                </a:solidFill>
              </a:ln>
              <a:solidFill>
                <a:schemeClr val="tx1"/>
              </a:solidFill>
            </a:endParaRPr>
          </a:p>
        </p:txBody>
      </p:sp>
    </p:spTree>
    <p:extLst>
      <p:ext uri="{BB962C8B-B14F-4D97-AF65-F5344CB8AC3E}">
        <p14:creationId xmlns:p14="http://schemas.microsoft.com/office/powerpoint/2010/main" val="1839790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6433"/>
            <a:ext cx="7139136" cy="1143000"/>
          </a:xfrm>
        </p:spPr>
        <p:txBody>
          <a:bodyPr/>
          <a:lstStyle/>
          <a:p>
            <a:r>
              <a:rPr lang="en-US" dirty="0" smtClean="0">
                <a:solidFill>
                  <a:srgbClr val="000000"/>
                </a:solidFill>
              </a:rPr>
              <a:t>Infrastructure outside the cave</a:t>
            </a:r>
            <a:endParaRPr lang="sv-SE" dirty="0">
              <a:solidFill>
                <a:srgbClr val="000000"/>
              </a:solidFill>
            </a:endParaRPr>
          </a:p>
        </p:txBody>
      </p:sp>
      <p:pic>
        <p:nvPicPr>
          <p:cNvPr id="4" name="Picture 3" descr="E01 pictorial 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00797"/>
            <a:ext cx="9144000" cy="4266137"/>
          </a:xfrm>
          <a:prstGeom prst="rect">
            <a:avLst/>
          </a:prstGeom>
        </p:spPr>
      </p:pic>
      <p:sp>
        <p:nvSpPr>
          <p:cNvPr id="5" name="Title 2"/>
          <p:cNvSpPr txBox="1">
            <a:spLocks/>
          </p:cNvSpPr>
          <p:nvPr/>
        </p:nvSpPr>
        <p:spPr>
          <a:xfrm>
            <a:off x="457200" y="274638"/>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sv-SE" smtClean="0"/>
              <a:t>Logistics and NMX Specific infrastructure</a:t>
            </a:r>
            <a:endParaRPr lang="sv-SE" dirty="0"/>
          </a:p>
        </p:txBody>
      </p:sp>
    </p:spTree>
    <p:extLst>
      <p:ext uri="{BB962C8B-B14F-4D97-AF65-F5344CB8AC3E}">
        <p14:creationId xmlns:p14="http://schemas.microsoft.com/office/powerpoint/2010/main" val="2683094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41</a:t>
            </a:fld>
            <a:endParaRPr lang="sv-SE"/>
          </a:p>
        </p:txBody>
      </p:sp>
      <p:pic>
        <p:nvPicPr>
          <p:cNvPr id="5" name="Picture 4" descr="E01 pictorial 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01608"/>
            <a:ext cx="9144000" cy="4539463"/>
          </a:xfrm>
          <a:prstGeom prst="rect">
            <a:avLst/>
          </a:prstGeom>
        </p:spPr>
      </p:pic>
      <p:sp>
        <p:nvSpPr>
          <p:cNvPr id="6" name="Title 1"/>
          <p:cNvSpPr>
            <a:spLocks noGrp="1"/>
          </p:cNvSpPr>
          <p:nvPr>
            <p:ph type="title"/>
          </p:nvPr>
        </p:nvSpPr>
        <p:spPr>
          <a:xfrm>
            <a:off x="457200" y="274638"/>
            <a:ext cx="7139136" cy="1143000"/>
          </a:xfrm>
        </p:spPr>
        <p:txBody>
          <a:bodyPr/>
          <a:lstStyle/>
          <a:p>
            <a:r>
              <a:rPr lang="en-US" dirty="0" smtClean="0"/>
              <a:t>Infrastructure outside the cave</a:t>
            </a:r>
            <a:endParaRPr lang="sv-SE" dirty="0"/>
          </a:p>
        </p:txBody>
      </p:sp>
    </p:spTree>
    <p:extLst>
      <p:ext uri="{BB962C8B-B14F-4D97-AF65-F5344CB8AC3E}">
        <p14:creationId xmlns:p14="http://schemas.microsoft.com/office/powerpoint/2010/main" val="1739222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9014" y="1663976"/>
            <a:ext cx="6646333" cy="4675703"/>
          </a:xfrm>
          <a:prstGeom prst="rect">
            <a:avLst/>
          </a:prstGeom>
        </p:spPr>
      </p:pic>
      <p:sp>
        <p:nvSpPr>
          <p:cNvPr id="4" name="TextBox 3"/>
          <p:cNvSpPr txBox="1"/>
          <p:nvPr/>
        </p:nvSpPr>
        <p:spPr>
          <a:xfrm>
            <a:off x="203200" y="1968500"/>
            <a:ext cx="2120900" cy="2308324"/>
          </a:xfrm>
          <a:prstGeom prst="rect">
            <a:avLst/>
          </a:prstGeom>
          <a:noFill/>
        </p:spPr>
        <p:txBody>
          <a:bodyPr wrap="square" rtlCol="0">
            <a:spAutoFit/>
          </a:bodyPr>
          <a:lstStyle/>
          <a:p>
            <a:r>
              <a:rPr lang="en-US" dirty="0" smtClean="0"/>
              <a:t>Early stage considerations on</a:t>
            </a:r>
          </a:p>
          <a:p>
            <a:endParaRPr lang="en-US" dirty="0" smtClean="0"/>
          </a:p>
          <a:p>
            <a:pPr marL="285750" indent="-285750">
              <a:buFontTx/>
              <a:buChar char="-"/>
            </a:pPr>
            <a:r>
              <a:rPr lang="en-US" dirty="0" smtClean="0"/>
              <a:t>Control racks</a:t>
            </a:r>
          </a:p>
          <a:p>
            <a:pPr marL="285750" indent="-285750">
              <a:buFontTx/>
              <a:buChar char="-"/>
            </a:pPr>
            <a:r>
              <a:rPr lang="en-US" dirty="0" smtClean="0"/>
              <a:t>Lifting platform</a:t>
            </a:r>
          </a:p>
          <a:p>
            <a:pPr marL="285750" indent="-285750">
              <a:buFontTx/>
              <a:buChar char="-"/>
            </a:pPr>
            <a:r>
              <a:rPr lang="en-US" dirty="0" err="1" smtClean="0"/>
              <a:t>Trunking</a:t>
            </a:r>
            <a:endParaRPr lang="en-US" dirty="0" smtClean="0"/>
          </a:p>
          <a:p>
            <a:pPr marL="285750" indent="-285750">
              <a:buFontTx/>
              <a:buChar char="-"/>
            </a:pPr>
            <a:r>
              <a:rPr lang="en-US" dirty="0"/>
              <a:t>S</a:t>
            </a:r>
            <a:r>
              <a:rPr lang="en-US" dirty="0" smtClean="0"/>
              <a:t>tairs</a:t>
            </a:r>
          </a:p>
          <a:p>
            <a:pPr marL="285750" indent="-285750">
              <a:buFontTx/>
              <a:buChar char="-"/>
            </a:pPr>
            <a:endParaRPr lang="en-US" dirty="0"/>
          </a:p>
        </p:txBody>
      </p:sp>
      <p:sp>
        <p:nvSpPr>
          <p:cNvPr id="6" name="Title 2"/>
          <p:cNvSpPr>
            <a:spLocks noGrp="1"/>
          </p:cNvSpPr>
          <p:nvPr>
            <p:ph type="title"/>
          </p:nvPr>
        </p:nvSpPr>
        <p:spPr>
          <a:xfrm>
            <a:off x="457200" y="274638"/>
            <a:ext cx="7139136" cy="1143000"/>
          </a:xfrm>
        </p:spPr>
        <p:txBody>
          <a:bodyPr/>
          <a:lstStyle/>
          <a:p>
            <a:r>
              <a:rPr lang="sv-SE" dirty="0" err="1" smtClean="0"/>
              <a:t>Logistics</a:t>
            </a:r>
            <a:r>
              <a:rPr lang="sv-SE" dirty="0" smtClean="0"/>
              <a:t> and NMX </a:t>
            </a:r>
            <a:r>
              <a:rPr lang="sv-SE" dirty="0" err="1" smtClean="0"/>
              <a:t>Specific</a:t>
            </a:r>
            <a:r>
              <a:rPr lang="sv-SE" dirty="0" smtClean="0"/>
              <a:t> </a:t>
            </a:r>
            <a:r>
              <a:rPr lang="sv-SE" dirty="0" err="1" smtClean="0"/>
              <a:t>infrastructure</a:t>
            </a:r>
            <a:endParaRPr lang="sv-SE" dirty="0"/>
          </a:p>
        </p:txBody>
      </p:sp>
    </p:spTree>
    <p:extLst>
      <p:ext uri="{BB962C8B-B14F-4D97-AF65-F5344CB8AC3E}">
        <p14:creationId xmlns:p14="http://schemas.microsoft.com/office/powerpoint/2010/main" val="3941640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01 pictorial.jpg"/>
          <p:cNvPicPr>
            <a:picLocks noChangeAspect="1"/>
          </p:cNvPicPr>
          <p:nvPr/>
        </p:nvPicPr>
        <p:blipFill rotWithShape="1">
          <a:blip r:embed="rId2" cstate="print">
            <a:extLst>
              <a:ext uri="{28A0092B-C50C-407E-A947-70E740481C1C}">
                <a14:useLocalDpi xmlns:a14="http://schemas.microsoft.com/office/drawing/2010/main" val="0"/>
              </a:ext>
            </a:extLst>
          </a:blip>
          <a:srcRect l="31889"/>
          <a:stretch/>
        </p:blipFill>
        <p:spPr>
          <a:xfrm>
            <a:off x="4372118" y="1563798"/>
            <a:ext cx="4657582" cy="3287602"/>
          </a:xfrm>
          <a:prstGeom prst="rect">
            <a:avLst/>
          </a:prstGeom>
        </p:spPr>
      </p:pic>
      <p:sp>
        <p:nvSpPr>
          <p:cNvPr id="4" name="TextBox 3"/>
          <p:cNvSpPr txBox="1"/>
          <p:nvPr/>
        </p:nvSpPr>
        <p:spPr>
          <a:xfrm>
            <a:off x="-63500" y="1382174"/>
            <a:ext cx="4603417" cy="3416320"/>
          </a:xfrm>
          <a:prstGeom prst="rect">
            <a:avLst/>
          </a:prstGeom>
          <a:noFill/>
        </p:spPr>
        <p:txBody>
          <a:bodyPr wrap="square" rtlCol="0">
            <a:spAutoFit/>
          </a:bodyPr>
          <a:lstStyle/>
          <a:p>
            <a:r>
              <a:rPr lang="en-US" dirty="0" smtClean="0"/>
              <a:t>Water cooled racks to recover 90% of dissipated power from the instrument</a:t>
            </a:r>
          </a:p>
          <a:p>
            <a:endParaRPr lang="en-US" dirty="0"/>
          </a:p>
          <a:p>
            <a:r>
              <a:rPr lang="en-US" dirty="0" smtClean="0"/>
              <a:t>Where EMI shielding is not a problem, rack farms may allow some savings</a:t>
            </a:r>
          </a:p>
          <a:p>
            <a:endParaRPr lang="en-US" dirty="0"/>
          </a:p>
          <a:p>
            <a:r>
              <a:rPr lang="en-US" dirty="0" smtClean="0"/>
              <a:t>Chopper control system ESS</a:t>
            </a:r>
            <a:r>
              <a:rPr lang="en-US" dirty="0"/>
              <a:t>-</a:t>
            </a:r>
            <a:r>
              <a:rPr lang="en-US" dirty="0" smtClean="0"/>
              <a:t>0043775</a:t>
            </a:r>
          </a:p>
          <a:p>
            <a:endParaRPr lang="en-US" dirty="0" smtClean="0"/>
          </a:p>
          <a:p>
            <a:r>
              <a:rPr lang="en-US" dirty="0" smtClean="0"/>
              <a:t>Allowed noise level is not yet communicated </a:t>
            </a:r>
          </a:p>
          <a:p>
            <a:endParaRPr lang="en-US" dirty="0" smtClean="0"/>
          </a:p>
          <a:p>
            <a:endParaRPr lang="en-US" dirty="0"/>
          </a:p>
          <a:p>
            <a:endParaRPr lang="en-US"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39700" y="4013200"/>
            <a:ext cx="3937000" cy="2755900"/>
          </a:xfrm>
          <a:prstGeom prst="rect">
            <a:avLst/>
          </a:prstGeom>
        </p:spPr>
      </p:pic>
      <p:sp>
        <p:nvSpPr>
          <p:cNvPr id="8" name="Rectangle 7"/>
          <p:cNvSpPr/>
          <p:nvPr/>
        </p:nvSpPr>
        <p:spPr>
          <a:xfrm>
            <a:off x="4119562" y="6049943"/>
            <a:ext cx="3622357" cy="646331"/>
          </a:xfrm>
          <a:prstGeom prst="rect">
            <a:avLst/>
          </a:prstGeom>
        </p:spPr>
        <p:txBody>
          <a:bodyPr wrap="square">
            <a:spAutoFit/>
          </a:bodyPr>
          <a:lstStyle/>
          <a:p>
            <a:pPr lvl="0"/>
            <a:r>
              <a:rPr lang="en-US" dirty="0">
                <a:solidFill>
                  <a:prstClr val="black"/>
                </a:solidFill>
              </a:rPr>
              <a:t>ESS-0017175 ACCSYS Standardization document</a:t>
            </a:r>
          </a:p>
        </p:txBody>
      </p:sp>
      <p:sp>
        <p:nvSpPr>
          <p:cNvPr id="9" name="Title 2"/>
          <p:cNvSpPr>
            <a:spLocks noGrp="1"/>
          </p:cNvSpPr>
          <p:nvPr>
            <p:ph type="title"/>
          </p:nvPr>
        </p:nvSpPr>
        <p:spPr>
          <a:xfrm>
            <a:off x="457200" y="274638"/>
            <a:ext cx="7139136" cy="1143000"/>
          </a:xfrm>
        </p:spPr>
        <p:txBody>
          <a:bodyPr/>
          <a:lstStyle/>
          <a:p>
            <a:r>
              <a:rPr lang="sv-SE" dirty="0" err="1" smtClean="0"/>
              <a:t>Logistics</a:t>
            </a:r>
            <a:r>
              <a:rPr lang="sv-SE" dirty="0" smtClean="0"/>
              <a:t> and NMX </a:t>
            </a:r>
            <a:r>
              <a:rPr lang="sv-SE" dirty="0" err="1" smtClean="0"/>
              <a:t>Specific</a:t>
            </a:r>
            <a:r>
              <a:rPr lang="sv-SE" dirty="0" smtClean="0"/>
              <a:t> </a:t>
            </a:r>
            <a:r>
              <a:rPr lang="sv-SE" dirty="0" err="1" smtClean="0"/>
              <a:t>infrastructure</a:t>
            </a:r>
            <a:endParaRPr lang="sv-SE" dirty="0"/>
          </a:p>
        </p:txBody>
      </p:sp>
    </p:spTree>
    <p:extLst>
      <p:ext uri="{BB962C8B-B14F-4D97-AF65-F5344CB8AC3E}">
        <p14:creationId xmlns:p14="http://schemas.microsoft.com/office/powerpoint/2010/main" val="1509528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distribution (WP16)</a:t>
            </a:r>
            <a:endParaRPr lang="sv-SE"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0586" y="1506140"/>
            <a:ext cx="6933414" cy="4875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2092" y="1778063"/>
            <a:ext cx="7185660" cy="5079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893536" y="5034412"/>
            <a:ext cx="1921282" cy="477054"/>
          </a:xfrm>
          <a:prstGeom prst="rect">
            <a:avLst/>
          </a:prstGeom>
          <a:noFill/>
        </p:spPr>
        <p:txBody>
          <a:bodyPr wrap="square" rtlCol="0">
            <a:spAutoFit/>
          </a:bodyPr>
          <a:lstStyle/>
          <a:p>
            <a:r>
              <a:rPr lang="en-US" sz="2500" dirty="0" smtClean="0">
                <a:solidFill>
                  <a:schemeClr val="bg1">
                    <a:lumMod val="75000"/>
                  </a:schemeClr>
                </a:solidFill>
              </a:rPr>
              <a:t>DRAFT</a:t>
            </a:r>
            <a:endParaRPr lang="en-US" sz="2500" dirty="0">
              <a:solidFill>
                <a:schemeClr val="bg1">
                  <a:lumMod val="75000"/>
                </a:schemeClr>
              </a:solidFill>
            </a:endParaRPr>
          </a:p>
        </p:txBody>
      </p:sp>
      <p:sp>
        <p:nvSpPr>
          <p:cNvPr id="7" name="TextBox 6"/>
          <p:cNvSpPr txBox="1"/>
          <p:nvPr/>
        </p:nvSpPr>
        <p:spPr>
          <a:xfrm>
            <a:off x="5369166" y="5271479"/>
            <a:ext cx="1921282" cy="477054"/>
          </a:xfrm>
          <a:prstGeom prst="rect">
            <a:avLst/>
          </a:prstGeom>
          <a:noFill/>
        </p:spPr>
        <p:txBody>
          <a:bodyPr wrap="square" rtlCol="0">
            <a:spAutoFit/>
          </a:bodyPr>
          <a:lstStyle/>
          <a:p>
            <a:r>
              <a:rPr lang="en-US" sz="2500" dirty="0" smtClean="0">
                <a:solidFill>
                  <a:schemeClr val="bg1">
                    <a:lumMod val="75000"/>
                  </a:schemeClr>
                </a:solidFill>
              </a:rPr>
              <a:t>DRAFT</a:t>
            </a:r>
            <a:endParaRPr lang="en-US" sz="2500" dirty="0">
              <a:solidFill>
                <a:schemeClr val="bg1">
                  <a:lumMod val="75000"/>
                </a:schemeClr>
              </a:solidFill>
            </a:endParaRPr>
          </a:p>
        </p:txBody>
      </p:sp>
    </p:spTree>
    <p:extLst>
      <p:ext uri="{BB962C8B-B14F-4D97-AF65-F5344CB8AC3E}">
        <p14:creationId xmlns:p14="http://schemas.microsoft.com/office/powerpoint/2010/main" val="3034605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Science Directorate\Scientific Projects division\Public Read Write\NMX\NMX Graphics\NMX Snapshots\NMX - 04 Sept 2014\NMX - 04 Sept 2014 - 005.JPG"/>
          <p:cNvPicPr>
            <a:picLocks noChangeAspect="1" noChangeArrowheads="1"/>
          </p:cNvPicPr>
          <p:nvPr/>
        </p:nvPicPr>
        <p:blipFill rotWithShape="1">
          <a:blip r:embed="rId3">
            <a:extLst>
              <a:ext uri="{28A0092B-C50C-407E-A947-70E740481C1C}">
                <a14:useLocalDpi xmlns:a14="http://schemas.microsoft.com/office/drawing/2010/main"/>
              </a:ext>
            </a:extLst>
          </a:blip>
          <a:srcRect l="-1" r="11630"/>
          <a:stretch/>
        </p:blipFill>
        <p:spPr bwMode="auto">
          <a:xfrm>
            <a:off x="4785488" y="3967064"/>
            <a:ext cx="4188416" cy="27554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Science Directorate\Scientific Projects division\Public Read Write\NMX\NMX Graphics\NMX Snapshots\NMX - 04 Sept 2014\NMX - 04 Sept 2014 - 004.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3302" t="10578" r="12062" b="-10578"/>
          <a:stretch/>
        </p:blipFill>
        <p:spPr bwMode="auto">
          <a:xfrm>
            <a:off x="169334" y="3960141"/>
            <a:ext cx="4390800" cy="30671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Control hutch</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45</a:t>
            </a:fld>
            <a:endParaRPr lang="sv-SE"/>
          </a:p>
        </p:txBody>
      </p:sp>
      <p:pic>
        <p:nvPicPr>
          <p:cNvPr id="3" name="Picture 2" descr="NMX - 12 Sept 2014 - 006.JPG"/>
          <p:cNvPicPr>
            <a:picLocks noChangeAspect="1"/>
          </p:cNvPicPr>
          <p:nvPr/>
        </p:nvPicPr>
        <p:blipFill rotWithShape="1">
          <a:blip r:embed="rId5" cstate="print">
            <a:extLst>
              <a:ext uri="{28A0092B-C50C-407E-A947-70E740481C1C}">
                <a14:useLocalDpi xmlns:a14="http://schemas.microsoft.com/office/drawing/2010/main" val="0"/>
              </a:ext>
            </a:extLst>
          </a:blip>
          <a:srcRect l="1591" t="11325" r="9432" b="4842"/>
          <a:stretch/>
        </p:blipFill>
        <p:spPr>
          <a:xfrm>
            <a:off x="4720229" y="1543997"/>
            <a:ext cx="4368659" cy="2282934"/>
          </a:xfrm>
          <a:prstGeom prst="rect">
            <a:avLst/>
          </a:prstGeom>
        </p:spPr>
      </p:pic>
      <p:sp>
        <p:nvSpPr>
          <p:cNvPr id="6" name="Rectangle 5"/>
          <p:cNvSpPr/>
          <p:nvPr/>
        </p:nvSpPr>
        <p:spPr>
          <a:xfrm>
            <a:off x="0" y="1427880"/>
            <a:ext cx="6733159" cy="2862323"/>
          </a:xfrm>
          <a:prstGeom prst="rect">
            <a:avLst/>
          </a:prstGeom>
        </p:spPr>
        <p:txBody>
          <a:bodyPr wrap="square">
            <a:spAutoFit/>
          </a:bodyPr>
          <a:lstStyle/>
          <a:p>
            <a:r>
              <a:rPr lang="en-US" dirty="0" smtClean="0"/>
              <a:t>Adherence to national standards to be assessed</a:t>
            </a:r>
          </a:p>
          <a:p>
            <a:r>
              <a:rPr lang="en-US" dirty="0" smtClean="0"/>
              <a:t>BFS  </a:t>
            </a:r>
            <a:r>
              <a:rPr lang="en-US" dirty="0">
                <a:hlinkClick r:id="rId6"/>
              </a:rPr>
              <a:t>http://www.boverket.se/en/start-in-english</a:t>
            </a:r>
            <a:r>
              <a:rPr lang="en-US" dirty="0" smtClean="0">
                <a:hlinkClick r:id="rId6"/>
              </a:rPr>
              <a:t>/</a:t>
            </a:r>
            <a:endParaRPr lang="en-US" dirty="0" smtClean="0"/>
          </a:p>
          <a:p>
            <a:r>
              <a:rPr lang="en-US" dirty="0" smtClean="0"/>
              <a:t>National board of housing, building …</a:t>
            </a:r>
            <a:endParaRPr lang="en-US" b="1" dirty="0"/>
          </a:p>
          <a:p>
            <a:endParaRPr lang="en-US" dirty="0" smtClean="0"/>
          </a:p>
          <a:p>
            <a:r>
              <a:rPr lang="en-US" dirty="0" smtClean="0"/>
              <a:t>AFS </a:t>
            </a:r>
            <a:r>
              <a:rPr lang="en-US" dirty="0">
                <a:hlinkClick r:id="rId7"/>
              </a:rPr>
              <a:t>https://www.av.se/en</a:t>
            </a:r>
            <a:r>
              <a:rPr lang="en-US" dirty="0" smtClean="0">
                <a:hlinkClick r:id="rId7"/>
              </a:rPr>
              <a:t>/</a:t>
            </a:r>
            <a:r>
              <a:rPr lang="en-US" dirty="0" smtClean="0"/>
              <a:t> </a:t>
            </a:r>
          </a:p>
          <a:p>
            <a:r>
              <a:rPr lang="en-US" dirty="0" smtClean="0"/>
              <a:t>Swedish work environment authority </a:t>
            </a:r>
          </a:p>
          <a:p>
            <a:r>
              <a:rPr lang="en-US" dirty="0"/>
              <a:t>(</a:t>
            </a:r>
            <a:r>
              <a:rPr lang="en-US" dirty="0" smtClean="0"/>
              <a:t>also in </a:t>
            </a:r>
            <a:r>
              <a:rPr lang="en-US" dirty="0" err="1" smtClean="0"/>
              <a:t>english</a:t>
            </a:r>
            <a:r>
              <a:rPr lang="en-US" dirty="0" smtClean="0"/>
              <a:t>!)</a:t>
            </a:r>
          </a:p>
          <a:p>
            <a:endParaRPr lang="en-US" dirty="0"/>
          </a:p>
          <a:p>
            <a:r>
              <a:rPr lang="en-US" dirty="0" smtClean="0"/>
              <a:t>BFS 2011:26 section 5 ( Safety in case of fire)</a:t>
            </a:r>
          </a:p>
          <a:p>
            <a:endParaRPr lang="en-US" dirty="0"/>
          </a:p>
        </p:txBody>
      </p:sp>
      <p:sp>
        <p:nvSpPr>
          <p:cNvPr id="7"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sv-SE" smtClean="0"/>
              <a:pPr/>
              <a:t>45</a:t>
            </a:fld>
            <a:endParaRPr lang="sv-SE"/>
          </a:p>
        </p:txBody>
      </p:sp>
      <p:sp>
        <p:nvSpPr>
          <p:cNvPr id="8" name="TextBox 7"/>
          <p:cNvSpPr txBox="1"/>
          <p:nvPr/>
        </p:nvSpPr>
        <p:spPr>
          <a:xfrm rot="16200000">
            <a:off x="967712" y="4651411"/>
            <a:ext cx="1645920" cy="369332"/>
          </a:xfrm>
          <a:prstGeom prst="rect">
            <a:avLst/>
          </a:prstGeom>
          <a:noFill/>
        </p:spPr>
        <p:txBody>
          <a:bodyPr wrap="square" rtlCol="0">
            <a:spAutoFit/>
          </a:bodyPr>
          <a:lstStyle/>
          <a:p>
            <a:r>
              <a:rPr lang="en-GB" dirty="0" smtClean="0"/>
              <a:t>Control Hutch </a:t>
            </a:r>
          </a:p>
        </p:txBody>
      </p:sp>
      <p:sp>
        <p:nvSpPr>
          <p:cNvPr id="9" name="TextBox 8"/>
          <p:cNvSpPr txBox="1"/>
          <p:nvPr/>
        </p:nvSpPr>
        <p:spPr>
          <a:xfrm rot="16200000">
            <a:off x="349997" y="4500034"/>
            <a:ext cx="1066800" cy="646331"/>
          </a:xfrm>
          <a:prstGeom prst="rect">
            <a:avLst/>
          </a:prstGeom>
          <a:noFill/>
        </p:spPr>
        <p:txBody>
          <a:bodyPr wrap="square" rtlCol="0">
            <a:spAutoFit/>
          </a:bodyPr>
          <a:lstStyle/>
          <a:p>
            <a:r>
              <a:rPr lang="en-GB" dirty="0" smtClean="0"/>
              <a:t>Technical area</a:t>
            </a:r>
            <a:endParaRPr lang="en-GB" dirty="0"/>
          </a:p>
        </p:txBody>
      </p:sp>
      <p:sp>
        <p:nvSpPr>
          <p:cNvPr id="11" name="Slide Number Placeholder 3"/>
          <p:cNvSpPr txBox="1">
            <a:spLocks/>
          </p:cNvSpPr>
          <p:nvPr/>
        </p:nvSpPr>
        <p:spPr>
          <a:xfrm flipH="1">
            <a:off x="8686799" y="6531333"/>
            <a:ext cx="45719" cy="190141"/>
          </a:xfrm>
          <a:prstGeom prst="rect">
            <a:avLst/>
          </a:prstGeom>
        </p:spPr>
        <p:txBody>
          <a:bodyPr vert="horz" lIns="91440" tIns="45720" rIns="91440" bIns="45720" rtlCol="0" anchor="ct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sv-SE" smtClean="0"/>
              <a:pPr/>
              <a:t>45</a:t>
            </a:fld>
            <a:endParaRPr lang="sv-SE"/>
          </a:p>
        </p:txBody>
      </p:sp>
      <p:sp>
        <p:nvSpPr>
          <p:cNvPr id="15" name="TextBox 14"/>
          <p:cNvSpPr txBox="1"/>
          <p:nvPr/>
        </p:nvSpPr>
        <p:spPr>
          <a:xfrm>
            <a:off x="5742913" y="4609078"/>
            <a:ext cx="1645920" cy="923330"/>
          </a:xfrm>
          <a:prstGeom prst="rect">
            <a:avLst/>
          </a:prstGeom>
          <a:noFill/>
        </p:spPr>
        <p:txBody>
          <a:bodyPr wrap="square" rtlCol="0">
            <a:spAutoFit/>
          </a:bodyPr>
          <a:lstStyle/>
          <a:p>
            <a:r>
              <a:rPr lang="en-GB" dirty="0" smtClean="0"/>
              <a:t>Sample preparation area</a:t>
            </a:r>
          </a:p>
        </p:txBody>
      </p:sp>
      <p:pic>
        <p:nvPicPr>
          <p:cNvPr id="5" name="Picture 4"/>
          <p:cNvPicPr>
            <a:picLocks noChangeAspect="1"/>
          </p:cNvPicPr>
          <p:nvPr/>
        </p:nvPicPr>
        <p:blipFill>
          <a:blip r:embed="rId8"/>
          <a:stretch>
            <a:fillRect/>
          </a:stretch>
        </p:blipFill>
        <p:spPr>
          <a:xfrm>
            <a:off x="1455104" y="3809001"/>
            <a:ext cx="6212574" cy="1395503"/>
          </a:xfrm>
          <a:prstGeom prst="rect">
            <a:avLst/>
          </a:prstGeom>
        </p:spPr>
      </p:pic>
    </p:spTree>
    <p:extLst>
      <p:ext uri="{BB962C8B-B14F-4D97-AF65-F5344CB8AC3E}">
        <p14:creationId xmlns:p14="http://schemas.microsoft.com/office/powerpoint/2010/main" val="1070242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urgent interface definition	</a:t>
            </a:r>
            <a:endParaRPr lang="en-US" dirty="0"/>
          </a:p>
        </p:txBody>
      </p:sp>
      <p:sp>
        <p:nvSpPr>
          <p:cNvPr id="13" name="Rectangle 12"/>
          <p:cNvSpPr/>
          <p:nvPr/>
        </p:nvSpPr>
        <p:spPr>
          <a:xfrm>
            <a:off x="2044700" y="3284835"/>
            <a:ext cx="4572000" cy="923330"/>
          </a:xfrm>
          <a:prstGeom prst="rect">
            <a:avLst/>
          </a:prstGeom>
        </p:spPr>
        <p:txBody>
          <a:bodyPr>
            <a:spAutoFit/>
          </a:bodyPr>
          <a:lstStyle/>
          <a:p>
            <a:r>
              <a:rPr lang="en-US" dirty="0"/>
              <a:t>Question: What are the 3 main infrastructure issues currently hindering </a:t>
            </a:r>
            <a:r>
              <a:rPr lang="en-US" dirty="0" smtClean="0"/>
              <a:t>your </a:t>
            </a:r>
            <a:r>
              <a:rPr lang="en-US" dirty="0"/>
              <a:t>design work (except bunker and extraction system!)</a:t>
            </a:r>
          </a:p>
        </p:txBody>
      </p:sp>
    </p:spTree>
    <p:extLst>
      <p:ext uri="{BB962C8B-B14F-4D97-AF65-F5344CB8AC3E}">
        <p14:creationId xmlns:p14="http://schemas.microsoft.com/office/powerpoint/2010/main" val="809550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47</a:t>
            </a:fld>
            <a:endParaRPr lang="sv-SE"/>
          </a:p>
        </p:txBody>
      </p:sp>
      <p:sp>
        <p:nvSpPr>
          <p:cNvPr id="5" name="TextBox 4"/>
          <p:cNvSpPr txBox="1"/>
          <p:nvPr/>
        </p:nvSpPr>
        <p:spPr>
          <a:xfrm>
            <a:off x="2771800" y="3356992"/>
            <a:ext cx="4392488" cy="1631216"/>
          </a:xfrm>
          <a:prstGeom prst="rect">
            <a:avLst/>
          </a:prstGeom>
          <a:noFill/>
        </p:spPr>
        <p:txBody>
          <a:bodyPr wrap="square" rtlCol="0">
            <a:spAutoFit/>
          </a:bodyPr>
          <a:lstStyle/>
          <a:p>
            <a:r>
              <a:rPr lang="en-GB" sz="5000" dirty="0" smtClean="0"/>
              <a:t>Thank you</a:t>
            </a:r>
          </a:p>
          <a:p>
            <a:endParaRPr lang="en-GB" sz="5000" dirty="0"/>
          </a:p>
        </p:txBody>
      </p:sp>
    </p:spTree>
    <p:extLst>
      <p:ext uri="{BB962C8B-B14F-4D97-AF65-F5344CB8AC3E}">
        <p14:creationId xmlns:p14="http://schemas.microsoft.com/office/powerpoint/2010/main" val="2898072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E03</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5</a:t>
            </a:fld>
            <a:endParaRPr lang="sv-SE" dirty="0"/>
          </a:p>
        </p:txBody>
      </p:sp>
      <p:pic>
        <p:nvPicPr>
          <p:cNvPr id="6" name="Picture 5" descr="E03_11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6266" y="1512322"/>
            <a:ext cx="4902237" cy="5013022"/>
          </a:xfrm>
          <a:prstGeom prst="rect">
            <a:avLst/>
          </a:prstGeom>
        </p:spPr>
      </p:pic>
      <p:pic>
        <p:nvPicPr>
          <p:cNvPr id="5" name="Picture 4" descr="E03_10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1509306"/>
            <a:ext cx="4788024" cy="5088046"/>
          </a:xfrm>
          <a:prstGeom prst="rect">
            <a:avLst/>
          </a:prstGeom>
        </p:spPr>
      </p:pic>
      <p:sp>
        <p:nvSpPr>
          <p:cNvPr id="7" name="TextBox 6"/>
          <p:cNvSpPr txBox="1"/>
          <p:nvPr/>
        </p:nvSpPr>
        <p:spPr>
          <a:xfrm>
            <a:off x="395536" y="1628800"/>
            <a:ext cx="1071815" cy="369332"/>
          </a:xfrm>
          <a:prstGeom prst="rect">
            <a:avLst/>
          </a:prstGeom>
          <a:noFill/>
        </p:spPr>
        <p:txBody>
          <a:bodyPr wrap="none" rtlCol="0">
            <a:spAutoFit/>
          </a:bodyPr>
          <a:lstStyle/>
          <a:p>
            <a:r>
              <a:rPr lang="en-US" dirty="0" smtClean="0"/>
              <a:t>Level 100</a:t>
            </a:r>
            <a:endParaRPr lang="en-US" dirty="0"/>
          </a:p>
        </p:txBody>
      </p:sp>
      <p:sp>
        <p:nvSpPr>
          <p:cNvPr id="8" name="TextBox 7"/>
          <p:cNvSpPr txBox="1"/>
          <p:nvPr/>
        </p:nvSpPr>
        <p:spPr>
          <a:xfrm>
            <a:off x="5292080" y="1628800"/>
            <a:ext cx="1071815" cy="369332"/>
          </a:xfrm>
          <a:prstGeom prst="rect">
            <a:avLst/>
          </a:prstGeom>
          <a:noFill/>
        </p:spPr>
        <p:txBody>
          <a:bodyPr wrap="none" rtlCol="0">
            <a:spAutoFit/>
          </a:bodyPr>
          <a:lstStyle/>
          <a:p>
            <a:r>
              <a:rPr lang="en-US" dirty="0" smtClean="0"/>
              <a:t>Level 110</a:t>
            </a:r>
            <a:endParaRPr lang="en-US" dirty="0"/>
          </a:p>
        </p:txBody>
      </p:sp>
      <p:sp>
        <p:nvSpPr>
          <p:cNvPr id="3" name="Freeform 2"/>
          <p:cNvSpPr/>
          <p:nvPr/>
        </p:nvSpPr>
        <p:spPr>
          <a:xfrm>
            <a:off x="1963247" y="1639375"/>
            <a:ext cx="2682456" cy="1905045"/>
          </a:xfrm>
          <a:custGeom>
            <a:avLst/>
            <a:gdLst>
              <a:gd name="connsiteX0" fmla="*/ 375803 w 2682456"/>
              <a:gd name="connsiteY0" fmla="*/ 0 h 1905045"/>
              <a:gd name="connsiteX1" fmla="*/ 0 w 2682456"/>
              <a:gd name="connsiteY1" fmla="*/ 667414 h 1905045"/>
              <a:gd name="connsiteX2" fmla="*/ 2164107 w 2682456"/>
              <a:gd name="connsiteY2" fmla="*/ 1905045 h 1905045"/>
              <a:gd name="connsiteX3" fmla="*/ 2682456 w 2682456"/>
              <a:gd name="connsiteY3" fmla="*/ 1308909 h 1905045"/>
              <a:gd name="connsiteX4" fmla="*/ 375803 w 2682456"/>
              <a:gd name="connsiteY4" fmla="*/ 0 h 190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456" h="1905045">
                <a:moveTo>
                  <a:pt x="375803" y="0"/>
                </a:moveTo>
                <a:lnTo>
                  <a:pt x="0" y="667414"/>
                </a:lnTo>
                <a:lnTo>
                  <a:pt x="2164107" y="1905045"/>
                </a:lnTo>
                <a:lnTo>
                  <a:pt x="2682456" y="1308909"/>
                </a:lnTo>
                <a:lnTo>
                  <a:pt x="375803" y="0"/>
                </a:lnTo>
                <a:close/>
              </a:path>
            </a:pathLst>
          </a:custGeom>
          <a:solidFill>
            <a:srgbClr val="FF6600">
              <a:alpha val="50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6354040" y="1667971"/>
            <a:ext cx="2682456" cy="1905045"/>
          </a:xfrm>
          <a:custGeom>
            <a:avLst/>
            <a:gdLst>
              <a:gd name="connsiteX0" fmla="*/ 375803 w 2682456"/>
              <a:gd name="connsiteY0" fmla="*/ 0 h 1905045"/>
              <a:gd name="connsiteX1" fmla="*/ 0 w 2682456"/>
              <a:gd name="connsiteY1" fmla="*/ 667414 h 1905045"/>
              <a:gd name="connsiteX2" fmla="*/ 2164107 w 2682456"/>
              <a:gd name="connsiteY2" fmla="*/ 1905045 h 1905045"/>
              <a:gd name="connsiteX3" fmla="*/ 2682456 w 2682456"/>
              <a:gd name="connsiteY3" fmla="*/ 1308909 h 1905045"/>
              <a:gd name="connsiteX4" fmla="*/ 375803 w 2682456"/>
              <a:gd name="connsiteY4" fmla="*/ 0 h 1905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456" h="1905045">
                <a:moveTo>
                  <a:pt x="375803" y="0"/>
                </a:moveTo>
                <a:lnTo>
                  <a:pt x="0" y="667414"/>
                </a:lnTo>
                <a:lnTo>
                  <a:pt x="2164107" y="1905045"/>
                </a:lnTo>
                <a:lnTo>
                  <a:pt x="2682456" y="1308909"/>
                </a:lnTo>
                <a:lnTo>
                  <a:pt x="375803" y="0"/>
                </a:lnTo>
                <a:close/>
              </a:path>
            </a:pathLst>
          </a:custGeom>
          <a:solidFill>
            <a:srgbClr val="FF6600">
              <a:alpha val="50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1755907" y="2306789"/>
            <a:ext cx="2364967" cy="1535700"/>
          </a:xfrm>
          <a:custGeom>
            <a:avLst/>
            <a:gdLst>
              <a:gd name="connsiteX0" fmla="*/ 213819 w 2364967"/>
              <a:gd name="connsiteY0" fmla="*/ 0 h 1535700"/>
              <a:gd name="connsiteX1" fmla="*/ 0 w 2364967"/>
              <a:gd name="connsiteY1" fmla="*/ 356386 h 1535700"/>
              <a:gd name="connsiteX2" fmla="*/ 2112272 w 2364967"/>
              <a:gd name="connsiteY2" fmla="*/ 1535700 h 1535700"/>
              <a:gd name="connsiteX3" fmla="*/ 2364967 w 2364967"/>
              <a:gd name="connsiteY3" fmla="*/ 1224672 h 1535700"/>
              <a:gd name="connsiteX4" fmla="*/ 213819 w 2364967"/>
              <a:gd name="connsiteY4" fmla="*/ 0 h 153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967" h="1535700">
                <a:moveTo>
                  <a:pt x="213819" y="0"/>
                </a:moveTo>
                <a:lnTo>
                  <a:pt x="0" y="356386"/>
                </a:lnTo>
                <a:lnTo>
                  <a:pt x="2112272" y="1535700"/>
                </a:lnTo>
                <a:lnTo>
                  <a:pt x="2364967" y="1224672"/>
                </a:lnTo>
                <a:lnTo>
                  <a:pt x="213819" y="0"/>
                </a:lnTo>
                <a:close/>
              </a:path>
            </a:pathLst>
          </a:cu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6156176" y="2348880"/>
            <a:ext cx="2364967" cy="1535700"/>
          </a:xfrm>
          <a:custGeom>
            <a:avLst/>
            <a:gdLst>
              <a:gd name="connsiteX0" fmla="*/ 213819 w 2364967"/>
              <a:gd name="connsiteY0" fmla="*/ 0 h 1535700"/>
              <a:gd name="connsiteX1" fmla="*/ 0 w 2364967"/>
              <a:gd name="connsiteY1" fmla="*/ 356386 h 1535700"/>
              <a:gd name="connsiteX2" fmla="*/ 2112272 w 2364967"/>
              <a:gd name="connsiteY2" fmla="*/ 1535700 h 1535700"/>
              <a:gd name="connsiteX3" fmla="*/ 2364967 w 2364967"/>
              <a:gd name="connsiteY3" fmla="*/ 1224672 h 1535700"/>
              <a:gd name="connsiteX4" fmla="*/ 213819 w 2364967"/>
              <a:gd name="connsiteY4" fmla="*/ 0 h 153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967" h="1535700">
                <a:moveTo>
                  <a:pt x="213819" y="0"/>
                </a:moveTo>
                <a:lnTo>
                  <a:pt x="0" y="356386"/>
                </a:lnTo>
                <a:lnTo>
                  <a:pt x="2112272" y="1535700"/>
                </a:lnTo>
                <a:lnTo>
                  <a:pt x="2364967" y="1224672"/>
                </a:lnTo>
                <a:lnTo>
                  <a:pt x="213819" y="0"/>
                </a:lnTo>
                <a:close/>
              </a:path>
            </a:pathLst>
          </a:cu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1069095" y="2902926"/>
            <a:ext cx="2805564" cy="2067038"/>
          </a:xfrm>
          <a:custGeom>
            <a:avLst/>
            <a:gdLst>
              <a:gd name="connsiteX0" fmla="*/ 570184 w 2805564"/>
              <a:gd name="connsiteY0" fmla="*/ 0 h 2067038"/>
              <a:gd name="connsiteX1" fmla="*/ 1075574 w 2805564"/>
              <a:gd name="connsiteY1" fmla="*/ 265669 h 2067038"/>
              <a:gd name="connsiteX2" fmla="*/ 1198682 w 2805564"/>
              <a:gd name="connsiteY2" fmla="*/ 51838 h 2067038"/>
              <a:gd name="connsiteX3" fmla="*/ 2805564 w 2805564"/>
              <a:gd name="connsiteY3" fmla="*/ 933083 h 2067038"/>
              <a:gd name="connsiteX4" fmla="*/ 1950288 w 2805564"/>
              <a:gd name="connsiteY4" fmla="*/ 2067038 h 2067038"/>
              <a:gd name="connsiteX5" fmla="*/ 0 w 2805564"/>
              <a:gd name="connsiteY5" fmla="*/ 965482 h 2067038"/>
              <a:gd name="connsiteX6" fmla="*/ 570184 w 2805564"/>
              <a:gd name="connsiteY6" fmla="*/ 0 h 206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5564" h="2067038">
                <a:moveTo>
                  <a:pt x="570184" y="0"/>
                </a:moveTo>
                <a:lnTo>
                  <a:pt x="1075574" y="265669"/>
                </a:lnTo>
                <a:lnTo>
                  <a:pt x="1198682" y="51838"/>
                </a:lnTo>
                <a:lnTo>
                  <a:pt x="2805564" y="933083"/>
                </a:lnTo>
                <a:lnTo>
                  <a:pt x="1950288" y="2067038"/>
                </a:lnTo>
                <a:lnTo>
                  <a:pt x="0" y="965482"/>
                </a:lnTo>
                <a:lnTo>
                  <a:pt x="570184" y="0"/>
                </a:lnTo>
                <a:close/>
              </a:path>
            </a:pathLst>
          </a:custGeom>
          <a:solidFill>
            <a:srgbClr val="008000">
              <a:alpha val="50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5436096" y="2924944"/>
            <a:ext cx="2805564" cy="2067038"/>
          </a:xfrm>
          <a:custGeom>
            <a:avLst/>
            <a:gdLst>
              <a:gd name="connsiteX0" fmla="*/ 570184 w 2805564"/>
              <a:gd name="connsiteY0" fmla="*/ 0 h 2067038"/>
              <a:gd name="connsiteX1" fmla="*/ 1075574 w 2805564"/>
              <a:gd name="connsiteY1" fmla="*/ 265669 h 2067038"/>
              <a:gd name="connsiteX2" fmla="*/ 1198682 w 2805564"/>
              <a:gd name="connsiteY2" fmla="*/ 51838 h 2067038"/>
              <a:gd name="connsiteX3" fmla="*/ 2805564 w 2805564"/>
              <a:gd name="connsiteY3" fmla="*/ 933083 h 2067038"/>
              <a:gd name="connsiteX4" fmla="*/ 1950288 w 2805564"/>
              <a:gd name="connsiteY4" fmla="*/ 2067038 h 2067038"/>
              <a:gd name="connsiteX5" fmla="*/ 0 w 2805564"/>
              <a:gd name="connsiteY5" fmla="*/ 965482 h 2067038"/>
              <a:gd name="connsiteX6" fmla="*/ 570184 w 2805564"/>
              <a:gd name="connsiteY6" fmla="*/ 0 h 206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5564" h="2067038">
                <a:moveTo>
                  <a:pt x="570184" y="0"/>
                </a:moveTo>
                <a:lnTo>
                  <a:pt x="1075574" y="265669"/>
                </a:lnTo>
                <a:lnTo>
                  <a:pt x="1198682" y="51838"/>
                </a:lnTo>
                <a:lnTo>
                  <a:pt x="2805564" y="933083"/>
                </a:lnTo>
                <a:lnTo>
                  <a:pt x="1950288" y="2067038"/>
                </a:lnTo>
                <a:lnTo>
                  <a:pt x="0" y="965482"/>
                </a:lnTo>
                <a:lnTo>
                  <a:pt x="570184" y="0"/>
                </a:lnTo>
                <a:close/>
              </a:path>
            </a:pathLst>
          </a:custGeom>
          <a:solidFill>
            <a:srgbClr val="008000">
              <a:alpha val="50000"/>
            </a:srgb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375803" y="3894327"/>
            <a:ext cx="2630621" cy="2306789"/>
          </a:xfrm>
          <a:custGeom>
            <a:avLst/>
            <a:gdLst>
              <a:gd name="connsiteX0" fmla="*/ 686812 w 2630621"/>
              <a:gd name="connsiteY0" fmla="*/ 0 h 2306789"/>
              <a:gd name="connsiteX1" fmla="*/ 0 w 2630621"/>
              <a:gd name="connsiteY1" fmla="*/ 1257070 h 2306789"/>
              <a:gd name="connsiteX2" fmla="*/ 1879015 w 2630621"/>
              <a:gd name="connsiteY2" fmla="*/ 2306789 h 2306789"/>
              <a:gd name="connsiteX3" fmla="*/ 2630621 w 2630621"/>
              <a:gd name="connsiteY3" fmla="*/ 1088597 h 2306789"/>
              <a:gd name="connsiteX4" fmla="*/ 686812 w 2630621"/>
              <a:gd name="connsiteY4" fmla="*/ 0 h 2306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621" h="2306789">
                <a:moveTo>
                  <a:pt x="686812" y="0"/>
                </a:moveTo>
                <a:lnTo>
                  <a:pt x="0" y="1257070"/>
                </a:lnTo>
                <a:lnTo>
                  <a:pt x="1879015" y="2306789"/>
                </a:lnTo>
                <a:lnTo>
                  <a:pt x="2630621" y="1088597"/>
                </a:lnTo>
                <a:lnTo>
                  <a:pt x="686812" y="0"/>
                </a:lnTo>
                <a:close/>
              </a:path>
            </a:pathLst>
          </a:custGeom>
          <a:solidFill>
            <a:srgbClr val="3366FF">
              <a:alpha val="50000"/>
            </a:srgb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4788024" y="3861048"/>
            <a:ext cx="2630621" cy="2306789"/>
          </a:xfrm>
          <a:custGeom>
            <a:avLst/>
            <a:gdLst>
              <a:gd name="connsiteX0" fmla="*/ 686812 w 2630621"/>
              <a:gd name="connsiteY0" fmla="*/ 0 h 2306789"/>
              <a:gd name="connsiteX1" fmla="*/ 0 w 2630621"/>
              <a:gd name="connsiteY1" fmla="*/ 1257070 h 2306789"/>
              <a:gd name="connsiteX2" fmla="*/ 1879015 w 2630621"/>
              <a:gd name="connsiteY2" fmla="*/ 2306789 h 2306789"/>
              <a:gd name="connsiteX3" fmla="*/ 2630621 w 2630621"/>
              <a:gd name="connsiteY3" fmla="*/ 1088597 h 2306789"/>
              <a:gd name="connsiteX4" fmla="*/ 686812 w 2630621"/>
              <a:gd name="connsiteY4" fmla="*/ 0 h 2306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621" h="2306789">
                <a:moveTo>
                  <a:pt x="686812" y="0"/>
                </a:moveTo>
                <a:lnTo>
                  <a:pt x="0" y="1257070"/>
                </a:lnTo>
                <a:lnTo>
                  <a:pt x="1879015" y="2306789"/>
                </a:lnTo>
                <a:lnTo>
                  <a:pt x="2630621" y="1088597"/>
                </a:lnTo>
                <a:lnTo>
                  <a:pt x="686812" y="0"/>
                </a:lnTo>
                <a:close/>
              </a:path>
            </a:pathLst>
          </a:custGeom>
          <a:solidFill>
            <a:srgbClr val="3366FF">
              <a:alpha val="50000"/>
            </a:srgb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1626320" y="2663175"/>
            <a:ext cx="628498" cy="511900"/>
          </a:xfrm>
          <a:custGeom>
            <a:avLst/>
            <a:gdLst>
              <a:gd name="connsiteX0" fmla="*/ 129587 w 628498"/>
              <a:gd name="connsiteY0" fmla="*/ 0 h 511900"/>
              <a:gd name="connsiteX1" fmla="*/ 0 w 628498"/>
              <a:gd name="connsiteY1" fmla="*/ 226791 h 511900"/>
              <a:gd name="connsiteX2" fmla="*/ 518349 w 628498"/>
              <a:gd name="connsiteY2" fmla="*/ 511900 h 511900"/>
              <a:gd name="connsiteX3" fmla="*/ 628498 w 628498"/>
              <a:gd name="connsiteY3" fmla="*/ 291589 h 511900"/>
              <a:gd name="connsiteX4" fmla="*/ 129587 w 628498"/>
              <a:gd name="connsiteY4" fmla="*/ 0 h 51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98" h="511900">
                <a:moveTo>
                  <a:pt x="129587" y="0"/>
                </a:moveTo>
                <a:lnTo>
                  <a:pt x="0" y="226791"/>
                </a:lnTo>
                <a:lnTo>
                  <a:pt x="518349" y="511900"/>
                </a:lnTo>
                <a:lnTo>
                  <a:pt x="628498" y="291589"/>
                </a:lnTo>
                <a:lnTo>
                  <a:pt x="129587" y="0"/>
                </a:lnTo>
                <a:close/>
              </a:path>
            </a:pathLst>
          </a:custGeom>
          <a:solidFill>
            <a:srgbClr val="3366FF">
              <a:alpha val="50000"/>
            </a:srgb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6012160" y="2701076"/>
            <a:ext cx="628498" cy="511900"/>
          </a:xfrm>
          <a:custGeom>
            <a:avLst/>
            <a:gdLst>
              <a:gd name="connsiteX0" fmla="*/ 129587 w 628498"/>
              <a:gd name="connsiteY0" fmla="*/ 0 h 511900"/>
              <a:gd name="connsiteX1" fmla="*/ 0 w 628498"/>
              <a:gd name="connsiteY1" fmla="*/ 226791 h 511900"/>
              <a:gd name="connsiteX2" fmla="*/ 518349 w 628498"/>
              <a:gd name="connsiteY2" fmla="*/ 511900 h 511900"/>
              <a:gd name="connsiteX3" fmla="*/ 628498 w 628498"/>
              <a:gd name="connsiteY3" fmla="*/ 291589 h 511900"/>
              <a:gd name="connsiteX4" fmla="*/ 129587 w 628498"/>
              <a:gd name="connsiteY4" fmla="*/ 0 h 51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98" h="511900">
                <a:moveTo>
                  <a:pt x="129587" y="0"/>
                </a:moveTo>
                <a:lnTo>
                  <a:pt x="0" y="226791"/>
                </a:lnTo>
                <a:lnTo>
                  <a:pt x="518349" y="511900"/>
                </a:lnTo>
                <a:lnTo>
                  <a:pt x="628498" y="291589"/>
                </a:lnTo>
                <a:lnTo>
                  <a:pt x="129587" y="0"/>
                </a:lnTo>
                <a:close/>
              </a:path>
            </a:pathLst>
          </a:custGeom>
          <a:solidFill>
            <a:srgbClr val="3366FF">
              <a:alpha val="50000"/>
            </a:srgb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rot="1786013">
            <a:off x="777930" y="4335393"/>
            <a:ext cx="1968096" cy="646331"/>
          </a:xfrm>
          <a:prstGeom prst="rect">
            <a:avLst/>
          </a:prstGeom>
          <a:noFill/>
        </p:spPr>
        <p:txBody>
          <a:bodyPr wrap="square" rtlCol="0">
            <a:spAutoFit/>
          </a:bodyPr>
          <a:lstStyle/>
          <a:p>
            <a:r>
              <a:rPr lang="en-US" dirty="0"/>
              <a:t>Loading Bay</a:t>
            </a:r>
          </a:p>
          <a:p>
            <a:endParaRPr lang="en-US" dirty="0"/>
          </a:p>
        </p:txBody>
      </p:sp>
      <p:sp>
        <p:nvSpPr>
          <p:cNvPr id="21" name="TextBox 20"/>
          <p:cNvSpPr txBox="1"/>
          <p:nvPr/>
        </p:nvSpPr>
        <p:spPr>
          <a:xfrm rot="1786013">
            <a:off x="1756481" y="3912777"/>
            <a:ext cx="1968096" cy="646331"/>
          </a:xfrm>
          <a:prstGeom prst="rect">
            <a:avLst/>
          </a:prstGeom>
          <a:noFill/>
        </p:spPr>
        <p:txBody>
          <a:bodyPr wrap="square" rtlCol="0">
            <a:spAutoFit/>
          </a:bodyPr>
          <a:lstStyle/>
          <a:p>
            <a:r>
              <a:rPr lang="en-US" dirty="0" smtClean="0"/>
              <a:t>Sample environment</a:t>
            </a:r>
            <a:endParaRPr lang="en-US" dirty="0"/>
          </a:p>
        </p:txBody>
      </p:sp>
      <p:sp>
        <p:nvSpPr>
          <p:cNvPr id="22" name="TextBox 21"/>
          <p:cNvSpPr txBox="1"/>
          <p:nvPr/>
        </p:nvSpPr>
        <p:spPr>
          <a:xfrm rot="1786013">
            <a:off x="1691126" y="2747890"/>
            <a:ext cx="1968096" cy="646331"/>
          </a:xfrm>
          <a:prstGeom prst="rect">
            <a:avLst/>
          </a:prstGeom>
          <a:noFill/>
        </p:spPr>
        <p:txBody>
          <a:bodyPr wrap="square" rtlCol="0">
            <a:spAutoFit/>
          </a:bodyPr>
          <a:lstStyle/>
          <a:p>
            <a:r>
              <a:rPr lang="en-US" dirty="0" smtClean="0"/>
              <a:t>Optics assembly</a:t>
            </a:r>
            <a:endParaRPr lang="en-US" dirty="0"/>
          </a:p>
          <a:p>
            <a:endParaRPr lang="en-US" dirty="0"/>
          </a:p>
        </p:txBody>
      </p:sp>
      <p:sp>
        <p:nvSpPr>
          <p:cNvPr id="23" name="TextBox 22"/>
          <p:cNvSpPr txBox="1"/>
          <p:nvPr/>
        </p:nvSpPr>
        <p:spPr>
          <a:xfrm rot="1786013">
            <a:off x="2110225" y="2131940"/>
            <a:ext cx="1968096" cy="646331"/>
          </a:xfrm>
          <a:prstGeom prst="rect">
            <a:avLst/>
          </a:prstGeom>
          <a:noFill/>
        </p:spPr>
        <p:txBody>
          <a:bodyPr wrap="square" rtlCol="0">
            <a:spAutoFit/>
          </a:bodyPr>
          <a:lstStyle/>
          <a:p>
            <a:r>
              <a:rPr lang="en-US" dirty="0" smtClean="0"/>
              <a:t>Slime</a:t>
            </a:r>
            <a:endParaRPr lang="en-US" dirty="0"/>
          </a:p>
          <a:p>
            <a:endParaRPr lang="en-US" dirty="0"/>
          </a:p>
        </p:txBody>
      </p:sp>
    </p:spTree>
    <p:extLst>
      <p:ext uri="{BB962C8B-B14F-4D97-AF65-F5344CB8AC3E}">
        <p14:creationId xmlns:p14="http://schemas.microsoft.com/office/powerpoint/2010/main" val="3430820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E04</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6</a:t>
            </a:fld>
            <a:endParaRPr lang="sv-SE" dirty="0"/>
          </a:p>
        </p:txBody>
      </p:sp>
      <p:pic>
        <p:nvPicPr>
          <p:cNvPr id="5" name="Picture 4" descr="E04_10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611" y="1494309"/>
            <a:ext cx="4943794" cy="3816424"/>
          </a:xfrm>
          <a:prstGeom prst="rect">
            <a:avLst/>
          </a:prstGeom>
        </p:spPr>
      </p:pic>
      <p:pic>
        <p:nvPicPr>
          <p:cNvPr id="6" name="Picture 5" descr="E04_11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960" y="2996952"/>
            <a:ext cx="4902544" cy="3816424"/>
          </a:xfrm>
          <a:prstGeom prst="rect">
            <a:avLst/>
          </a:prstGeom>
        </p:spPr>
      </p:pic>
      <p:sp>
        <p:nvSpPr>
          <p:cNvPr id="7" name="TextBox 6"/>
          <p:cNvSpPr txBox="1"/>
          <p:nvPr/>
        </p:nvSpPr>
        <p:spPr>
          <a:xfrm>
            <a:off x="323528" y="1628800"/>
            <a:ext cx="1071815" cy="369332"/>
          </a:xfrm>
          <a:prstGeom prst="rect">
            <a:avLst/>
          </a:prstGeom>
          <a:noFill/>
        </p:spPr>
        <p:txBody>
          <a:bodyPr wrap="none" rtlCol="0">
            <a:spAutoFit/>
          </a:bodyPr>
          <a:lstStyle/>
          <a:p>
            <a:r>
              <a:rPr lang="en-US" dirty="0" smtClean="0"/>
              <a:t>Level 100</a:t>
            </a:r>
            <a:endParaRPr lang="en-US" dirty="0"/>
          </a:p>
        </p:txBody>
      </p:sp>
      <p:sp>
        <p:nvSpPr>
          <p:cNvPr id="8" name="TextBox 7"/>
          <p:cNvSpPr txBox="1"/>
          <p:nvPr/>
        </p:nvSpPr>
        <p:spPr>
          <a:xfrm>
            <a:off x="7308304" y="2348880"/>
            <a:ext cx="1071815" cy="369332"/>
          </a:xfrm>
          <a:prstGeom prst="rect">
            <a:avLst/>
          </a:prstGeom>
          <a:noFill/>
        </p:spPr>
        <p:txBody>
          <a:bodyPr wrap="none" rtlCol="0">
            <a:spAutoFit/>
          </a:bodyPr>
          <a:lstStyle/>
          <a:p>
            <a:r>
              <a:rPr lang="en-US" dirty="0" smtClean="0"/>
              <a:t>Level 110</a:t>
            </a:r>
            <a:endParaRPr lang="en-US" dirty="0"/>
          </a:p>
        </p:txBody>
      </p:sp>
      <p:sp>
        <p:nvSpPr>
          <p:cNvPr id="3" name="Freeform 2"/>
          <p:cNvSpPr/>
          <p:nvPr/>
        </p:nvSpPr>
        <p:spPr>
          <a:xfrm>
            <a:off x="1483774" y="2598378"/>
            <a:ext cx="1490253" cy="2015200"/>
          </a:xfrm>
          <a:custGeom>
            <a:avLst/>
            <a:gdLst>
              <a:gd name="connsiteX0" fmla="*/ 673854 w 1490253"/>
              <a:gd name="connsiteY0" fmla="*/ 0 h 2015200"/>
              <a:gd name="connsiteX1" fmla="*/ 194381 w 1490253"/>
              <a:gd name="connsiteY1" fmla="*/ 336946 h 2015200"/>
              <a:gd name="connsiteX2" fmla="*/ 667374 w 1490253"/>
              <a:gd name="connsiteY2" fmla="*/ 1030279 h 2015200"/>
              <a:gd name="connsiteX3" fmla="*/ 0 w 1490253"/>
              <a:gd name="connsiteY3" fmla="*/ 1509780 h 2015200"/>
              <a:gd name="connsiteX4" fmla="*/ 362844 w 1490253"/>
              <a:gd name="connsiteY4" fmla="*/ 2015200 h 2015200"/>
              <a:gd name="connsiteX5" fmla="*/ 1490253 w 1490253"/>
              <a:gd name="connsiteY5" fmla="*/ 1198753 h 2015200"/>
              <a:gd name="connsiteX6" fmla="*/ 673854 w 1490253"/>
              <a:gd name="connsiteY6" fmla="*/ 0 h 2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0253" h="2015200">
                <a:moveTo>
                  <a:pt x="673854" y="0"/>
                </a:moveTo>
                <a:lnTo>
                  <a:pt x="194381" y="336946"/>
                </a:lnTo>
                <a:lnTo>
                  <a:pt x="667374" y="1030279"/>
                </a:lnTo>
                <a:lnTo>
                  <a:pt x="0" y="1509780"/>
                </a:lnTo>
                <a:lnTo>
                  <a:pt x="362844" y="2015200"/>
                </a:lnTo>
                <a:lnTo>
                  <a:pt x="1490253" y="1198753"/>
                </a:lnTo>
                <a:lnTo>
                  <a:pt x="673854" y="0"/>
                </a:lnTo>
                <a:close/>
              </a:path>
            </a:pathLst>
          </a:cu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2656539" y="1613456"/>
            <a:ext cx="1457856" cy="1373706"/>
          </a:xfrm>
          <a:custGeom>
            <a:avLst/>
            <a:gdLst>
              <a:gd name="connsiteX0" fmla="*/ 0 w 1457856"/>
              <a:gd name="connsiteY0" fmla="*/ 647975 h 1373706"/>
              <a:gd name="connsiteX1" fmla="*/ 472993 w 1457856"/>
              <a:gd name="connsiteY1" fmla="*/ 1373706 h 1373706"/>
              <a:gd name="connsiteX2" fmla="*/ 1457856 w 1457856"/>
              <a:gd name="connsiteY2" fmla="*/ 712772 h 1373706"/>
              <a:gd name="connsiteX3" fmla="*/ 991342 w 1457856"/>
              <a:gd name="connsiteY3" fmla="*/ 0 h 1373706"/>
              <a:gd name="connsiteX4" fmla="*/ 0 w 1457856"/>
              <a:gd name="connsiteY4" fmla="*/ 647975 h 1373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856" h="1373706">
                <a:moveTo>
                  <a:pt x="0" y="647975"/>
                </a:moveTo>
                <a:lnTo>
                  <a:pt x="472993" y="1373706"/>
                </a:lnTo>
                <a:lnTo>
                  <a:pt x="1457856" y="712772"/>
                </a:lnTo>
                <a:lnTo>
                  <a:pt x="991342" y="0"/>
                </a:lnTo>
                <a:lnTo>
                  <a:pt x="0" y="647975"/>
                </a:lnTo>
                <a:close/>
              </a:path>
            </a:pathLst>
          </a:custGeom>
          <a:solidFill>
            <a:srgbClr val="FF6600">
              <a:alpha val="50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3382227" y="2319749"/>
            <a:ext cx="1166285" cy="1023799"/>
          </a:xfrm>
          <a:custGeom>
            <a:avLst/>
            <a:gdLst>
              <a:gd name="connsiteX0" fmla="*/ 0 w 1166285"/>
              <a:gd name="connsiteY0" fmla="*/ 485981 h 1023799"/>
              <a:gd name="connsiteX1" fmla="*/ 369324 w 1166285"/>
              <a:gd name="connsiteY1" fmla="*/ 1023799 h 1023799"/>
              <a:gd name="connsiteX2" fmla="*/ 1166285 w 1166285"/>
              <a:gd name="connsiteY2" fmla="*/ 583177 h 1023799"/>
              <a:gd name="connsiteX3" fmla="*/ 745127 w 1166285"/>
              <a:gd name="connsiteY3" fmla="*/ 0 h 1023799"/>
              <a:gd name="connsiteX4" fmla="*/ 0 w 1166285"/>
              <a:gd name="connsiteY4" fmla="*/ 485981 h 1023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85" h="1023799">
                <a:moveTo>
                  <a:pt x="0" y="485981"/>
                </a:moveTo>
                <a:lnTo>
                  <a:pt x="369324" y="1023799"/>
                </a:lnTo>
                <a:lnTo>
                  <a:pt x="1166285" y="583177"/>
                </a:lnTo>
                <a:lnTo>
                  <a:pt x="745127" y="0"/>
                </a:lnTo>
                <a:lnTo>
                  <a:pt x="0" y="485981"/>
                </a:lnTo>
                <a:close/>
              </a:path>
            </a:pathLst>
          </a:custGeom>
          <a:solidFill>
            <a:srgbClr val="3366FF">
              <a:alpha val="50000"/>
            </a:srgb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2656539" y="3103798"/>
            <a:ext cx="628498" cy="680373"/>
          </a:xfrm>
          <a:custGeom>
            <a:avLst/>
            <a:gdLst>
              <a:gd name="connsiteX0" fmla="*/ 0 w 628498"/>
              <a:gd name="connsiteY0" fmla="*/ 187912 h 680373"/>
              <a:gd name="connsiteX1" fmla="*/ 298050 w 628498"/>
              <a:gd name="connsiteY1" fmla="*/ 0 h 680373"/>
              <a:gd name="connsiteX2" fmla="*/ 628498 w 628498"/>
              <a:gd name="connsiteY2" fmla="*/ 505420 h 680373"/>
              <a:gd name="connsiteX3" fmla="*/ 336926 w 628498"/>
              <a:gd name="connsiteY3" fmla="*/ 680373 h 680373"/>
              <a:gd name="connsiteX4" fmla="*/ 0 w 628498"/>
              <a:gd name="connsiteY4" fmla="*/ 187912 h 6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98" h="680373">
                <a:moveTo>
                  <a:pt x="0" y="187912"/>
                </a:moveTo>
                <a:lnTo>
                  <a:pt x="298050" y="0"/>
                </a:lnTo>
                <a:lnTo>
                  <a:pt x="628498" y="505420"/>
                </a:lnTo>
                <a:lnTo>
                  <a:pt x="336926" y="680373"/>
                </a:lnTo>
                <a:lnTo>
                  <a:pt x="0" y="187912"/>
                </a:lnTo>
                <a:close/>
              </a:path>
            </a:pathLst>
          </a:custGeom>
          <a:solidFill>
            <a:srgbClr val="3366FF">
              <a:alpha val="50000"/>
            </a:srgb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161984" y="3764732"/>
            <a:ext cx="1684634" cy="1496821"/>
          </a:xfrm>
          <a:custGeom>
            <a:avLst/>
            <a:gdLst>
              <a:gd name="connsiteX0" fmla="*/ 285092 w 1684634"/>
              <a:gd name="connsiteY0" fmla="*/ 0 h 1496821"/>
              <a:gd name="connsiteX1" fmla="*/ 0 w 1684634"/>
              <a:gd name="connsiteY1" fmla="*/ 187912 h 1496821"/>
              <a:gd name="connsiteX2" fmla="*/ 926549 w 1684634"/>
              <a:gd name="connsiteY2" fmla="*/ 1496821 h 1496821"/>
              <a:gd name="connsiteX3" fmla="*/ 1684634 w 1684634"/>
              <a:gd name="connsiteY3" fmla="*/ 855326 h 1496821"/>
              <a:gd name="connsiteX4" fmla="*/ 1315311 w 1684634"/>
              <a:gd name="connsiteY4" fmla="*/ 336947 h 1496821"/>
              <a:gd name="connsiteX5" fmla="*/ 771044 w 1684634"/>
              <a:gd name="connsiteY5" fmla="*/ 706292 h 1496821"/>
              <a:gd name="connsiteX6" fmla="*/ 285092 w 1684634"/>
              <a:gd name="connsiteY6" fmla="*/ 0 h 149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4634" h="1496821">
                <a:moveTo>
                  <a:pt x="285092" y="0"/>
                </a:moveTo>
                <a:lnTo>
                  <a:pt x="0" y="187912"/>
                </a:lnTo>
                <a:lnTo>
                  <a:pt x="926549" y="1496821"/>
                </a:lnTo>
                <a:lnTo>
                  <a:pt x="1684634" y="855326"/>
                </a:lnTo>
                <a:lnTo>
                  <a:pt x="1315311" y="336947"/>
                </a:lnTo>
                <a:lnTo>
                  <a:pt x="771044" y="706292"/>
                </a:lnTo>
                <a:lnTo>
                  <a:pt x="285092" y="0"/>
                </a:lnTo>
                <a:close/>
              </a:path>
            </a:pathLst>
          </a:custGeom>
          <a:solidFill>
            <a:srgbClr val="3366FF">
              <a:alpha val="50000"/>
            </a:srgb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6861645" y="3084359"/>
            <a:ext cx="1729989" cy="1373705"/>
          </a:xfrm>
          <a:custGeom>
            <a:avLst/>
            <a:gdLst>
              <a:gd name="connsiteX0" fmla="*/ 0 w 1729989"/>
              <a:gd name="connsiteY0" fmla="*/ 829407 h 1373705"/>
              <a:gd name="connsiteX1" fmla="*/ 1244037 w 1729989"/>
              <a:gd name="connsiteY1" fmla="*/ 0 h 1373705"/>
              <a:gd name="connsiteX2" fmla="*/ 1729989 w 1729989"/>
              <a:gd name="connsiteY2" fmla="*/ 699812 h 1373705"/>
              <a:gd name="connsiteX3" fmla="*/ 1483774 w 1729989"/>
              <a:gd name="connsiteY3" fmla="*/ 874765 h 1373705"/>
              <a:gd name="connsiteX4" fmla="*/ 1380104 w 1729989"/>
              <a:gd name="connsiteY4" fmla="*/ 706292 h 1373705"/>
              <a:gd name="connsiteX5" fmla="*/ 382282 w 1729989"/>
              <a:gd name="connsiteY5" fmla="*/ 1373705 h 1373705"/>
              <a:gd name="connsiteX6" fmla="*/ 0 w 1729989"/>
              <a:gd name="connsiteY6" fmla="*/ 829407 h 137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9989" h="1373705">
                <a:moveTo>
                  <a:pt x="0" y="829407"/>
                </a:moveTo>
                <a:lnTo>
                  <a:pt x="1244037" y="0"/>
                </a:lnTo>
                <a:lnTo>
                  <a:pt x="1729989" y="699812"/>
                </a:lnTo>
                <a:lnTo>
                  <a:pt x="1483774" y="874765"/>
                </a:lnTo>
                <a:lnTo>
                  <a:pt x="1380104" y="706292"/>
                </a:lnTo>
                <a:lnTo>
                  <a:pt x="382282" y="1373705"/>
                </a:lnTo>
                <a:lnTo>
                  <a:pt x="0" y="829407"/>
                </a:lnTo>
                <a:close/>
              </a:path>
            </a:pathLst>
          </a:custGeom>
          <a:solidFill>
            <a:srgbClr val="FF6600">
              <a:alpha val="50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5105737" y="3790651"/>
            <a:ext cx="3887618" cy="2941804"/>
          </a:xfrm>
          <a:custGeom>
            <a:avLst/>
            <a:gdLst>
              <a:gd name="connsiteX0" fmla="*/ 3226723 w 3887618"/>
              <a:gd name="connsiteY0" fmla="*/ 174953 h 2941804"/>
              <a:gd name="connsiteX1" fmla="*/ 3472939 w 3887618"/>
              <a:gd name="connsiteY1" fmla="*/ 0 h 2941804"/>
              <a:gd name="connsiteX2" fmla="*/ 3887618 w 3887618"/>
              <a:gd name="connsiteY2" fmla="*/ 589657 h 2941804"/>
              <a:gd name="connsiteX3" fmla="*/ 2598225 w 3887618"/>
              <a:gd name="connsiteY3" fmla="*/ 1334827 h 2941804"/>
              <a:gd name="connsiteX4" fmla="*/ 2241860 w 3887618"/>
              <a:gd name="connsiteY4" fmla="*/ 822927 h 2941804"/>
              <a:gd name="connsiteX5" fmla="*/ 1166286 w 3887618"/>
              <a:gd name="connsiteY5" fmla="*/ 1561618 h 2941804"/>
              <a:gd name="connsiteX6" fmla="*/ 1529130 w 3887618"/>
              <a:gd name="connsiteY6" fmla="*/ 2054079 h 2941804"/>
              <a:gd name="connsiteX7" fmla="*/ 414680 w 3887618"/>
              <a:gd name="connsiteY7" fmla="*/ 2941804 h 2941804"/>
              <a:gd name="connsiteX8" fmla="*/ 0 w 3887618"/>
              <a:gd name="connsiteY8" fmla="*/ 2339188 h 2941804"/>
              <a:gd name="connsiteX9" fmla="*/ 511870 w 3887618"/>
              <a:gd name="connsiteY9" fmla="*/ 2021680 h 2941804"/>
              <a:gd name="connsiteX10" fmla="*/ 395242 w 3887618"/>
              <a:gd name="connsiteY10" fmla="*/ 1846727 h 2941804"/>
              <a:gd name="connsiteX11" fmla="*/ 3110094 w 3887618"/>
              <a:gd name="connsiteY11" fmla="*/ 12959 h 2941804"/>
              <a:gd name="connsiteX12" fmla="*/ 3226723 w 3887618"/>
              <a:gd name="connsiteY12" fmla="*/ 174953 h 294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7618" h="2941804">
                <a:moveTo>
                  <a:pt x="3226723" y="174953"/>
                </a:moveTo>
                <a:lnTo>
                  <a:pt x="3472939" y="0"/>
                </a:lnTo>
                <a:lnTo>
                  <a:pt x="3887618" y="589657"/>
                </a:lnTo>
                <a:lnTo>
                  <a:pt x="2598225" y="1334827"/>
                </a:lnTo>
                <a:lnTo>
                  <a:pt x="2241860" y="822927"/>
                </a:lnTo>
                <a:lnTo>
                  <a:pt x="1166286" y="1561618"/>
                </a:lnTo>
                <a:lnTo>
                  <a:pt x="1529130" y="2054079"/>
                </a:lnTo>
                <a:lnTo>
                  <a:pt x="414680" y="2941804"/>
                </a:lnTo>
                <a:lnTo>
                  <a:pt x="0" y="2339188"/>
                </a:lnTo>
                <a:lnTo>
                  <a:pt x="511870" y="2021680"/>
                </a:lnTo>
                <a:lnTo>
                  <a:pt x="395242" y="1846727"/>
                </a:lnTo>
                <a:lnTo>
                  <a:pt x="3110094" y="12959"/>
                </a:lnTo>
                <a:lnTo>
                  <a:pt x="3226723" y="174953"/>
                </a:lnTo>
                <a:close/>
              </a:path>
            </a:pathLst>
          </a:custGeom>
          <a:solidFill>
            <a:srgbClr val="3366FF">
              <a:alpha val="50000"/>
            </a:srgb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4626265" y="3920246"/>
            <a:ext cx="2624141" cy="2222552"/>
          </a:xfrm>
          <a:custGeom>
            <a:avLst/>
            <a:gdLst>
              <a:gd name="connsiteX0" fmla="*/ 2624141 w 2624141"/>
              <a:gd name="connsiteY0" fmla="*/ 537818 h 2222552"/>
              <a:gd name="connsiteX1" fmla="*/ 887672 w 2624141"/>
              <a:gd name="connsiteY1" fmla="*/ 1717132 h 2222552"/>
              <a:gd name="connsiteX2" fmla="*/ 997821 w 2624141"/>
              <a:gd name="connsiteY2" fmla="*/ 1892085 h 2222552"/>
              <a:gd name="connsiteX3" fmla="*/ 466514 w 2624141"/>
              <a:gd name="connsiteY3" fmla="*/ 2222552 h 2222552"/>
              <a:gd name="connsiteX4" fmla="*/ 0 w 2624141"/>
              <a:gd name="connsiteY4" fmla="*/ 1496821 h 2222552"/>
              <a:gd name="connsiteX5" fmla="*/ 2241859 w 2624141"/>
              <a:gd name="connsiteY5" fmla="*/ 0 h 2222552"/>
              <a:gd name="connsiteX6" fmla="*/ 2624141 w 2624141"/>
              <a:gd name="connsiteY6" fmla="*/ 537818 h 22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4141" h="2222552">
                <a:moveTo>
                  <a:pt x="2624141" y="537818"/>
                </a:moveTo>
                <a:lnTo>
                  <a:pt x="887672" y="1717132"/>
                </a:lnTo>
                <a:lnTo>
                  <a:pt x="997821" y="1892085"/>
                </a:lnTo>
                <a:lnTo>
                  <a:pt x="466514" y="2222552"/>
                </a:lnTo>
                <a:lnTo>
                  <a:pt x="0" y="1496821"/>
                </a:lnTo>
                <a:lnTo>
                  <a:pt x="2241859" y="0"/>
                </a:lnTo>
                <a:lnTo>
                  <a:pt x="2624141" y="537818"/>
                </a:lnTo>
                <a:close/>
              </a:path>
            </a:pathLst>
          </a:custGeom>
          <a:solidFill>
            <a:srgbClr val="FFFF00">
              <a:alpha val="50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6861645" y="4626538"/>
            <a:ext cx="835837" cy="816448"/>
          </a:xfrm>
          <a:custGeom>
            <a:avLst/>
            <a:gdLst>
              <a:gd name="connsiteX0" fmla="*/ 0 w 835837"/>
              <a:gd name="connsiteY0" fmla="*/ 330467 h 816448"/>
              <a:gd name="connsiteX1" fmla="*/ 479472 w 835837"/>
              <a:gd name="connsiteY1" fmla="*/ 0 h 816448"/>
              <a:gd name="connsiteX2" fmla="*/ 835837 w 835837"/>
              <a:gd name="connsiteY2" fmla="*/ 498940 h 816448"/>
              <a:gd name="connsiteX3" fmla="*/ 336926 w 835837"/>
              <a:gd name="connsiteY3" fmla="*/ 816448 h 816448"/>
              <a:gd name="connsiteX4" fmla="*/ 0 w 835837"/>
              <a:gd name="connsiteY4" fmla="*/ 330467 h 816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37" h="816448">
                <a:moveTo>
                  <a:pt x="0" y="330467"/>
                </a:moveTo>
                <a:lnTo>
                  <a:pt x="479472" y="0"/>
                </a:lnTo>
                <a:lnTo>
                  <a:pt x="835837" y="498940"/>
                </a:lnTo>
                <a:lnTo>
                  <a:pt x="336926" y="816448"/>
                </a:lnTo>
                <a:lnTo>
                  <a:pt x="0" y="330467"/>
                </a:lnTo>
                <a:close/>
              </a:path>
            </a:pathLst>
          </a:custGeom>
          <a:solidFill>
            <a:srgbClr val="FFFF00">
              <a:alpha val="50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6272023" y="5235634"/>
            <a:ext cx="544266" cy="615576"/>
          </a:xfrm>
          <a:custGeom>
            <a:avLst/>
            <a:gdLst>
              <a:gd name="connsiteX0" fmla="*/ 0 w 544266"/>
              <a:gd name="connsiteY0" fmla="*/ 116635 h 615576"/>
              <a:gd name="connsiteX1" fmla="*/ 356365 w 544266"/>
              <a:gd name="connsiteY1" fmla="*/ 615576 h 615576"/>
              <a:gd name="connsiteX2" fmla="*/ 544266 w 544266"/>
              <a:gd name="connsiteY2" fmla="*/ 479501 h 615576"/>
              <a:gd name="connsiteX3" fmla="*/ 194381 w 544266"/>
              <a:gd name="connsiteY3" fmla="*/ 0 h 615576"/>
              <a:gd name="connsiteX4" fmla="*/ 0 w 544266"/>
              <a:gd name="connsiteY4" fmla="*/ 116635 h 61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266" h="615576">
                <a:moveTo>
                  <a:pt x="0" y="116635"/>
                </a:moveTo>
                <a:lnTo>
                  <a:pt x="356365" y="615576"/>
                </a:lnTo>
                <a:lnTo>
                  <a:pt x="544266" y="479501"/>
                </a:lnTo>
                <a:lnTo>
                  <a:pt x="194381" y="0"/>
                </a:lnTo>
                <a:lnTo>
                  <a:pt x="0" y="116635"/>
                </a:lnTo>
                <a:close/>
              </a:path>
            </a:pathLst>
          </a:custGeom>
          <a:solidFill>
            <a:srgbClr val="FFFF00">
              <a:alpha val="50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6479362" y="4969964"/>
            <a:ext cx="706251" cy="758130"/>
          </a:xfrm>
          <a:custGeom>
            <a:avLst/>
            <a:gdLst>
              <a:gd name="connsiteX0" fmla="*/ 706251 w 706251"/>
              <a:gd name="connsiteY0" fmla="*/ 479501 h 758130"/>
              <a:gd name="connsiteX1" fmla="*/ 369324 w 706251"/>
              <a:gd name="connsiteY1" fmla="*/ 0 h 758130"/>
              <a:gd name="connsiteX2" fmla="*/ 0 w 706251"/>
              <a:gd name="connsiteY2" fmla="*/ 246231 h 758130"/>
              <a:gd name="connsiteX3" fmla="*/ 343406 w 706251"/>
              <a:gd name="connsiteY3" fmla="*/ 758130 h 758130"/>
              <a:gd name="connsiteX4" fmla="*/ 706251 w 706251"/>
              <a:gd name="connsiteY4" fmla="*/ 479501 h 75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251" h="758130">
                <a:moveTo>
                  <a:pt x="706251" y="479501"/>
                </a:moveTo>
                <a:lnTo>
                  <a:pt x="369324" y="0"/>
                </a:lnTo>
                <a:lnTo>
                  <a:pt x="0" y="246231"/>
                </a:lnTo>
                <a:lnTo>
                  <a:pt x="343406" y="758130"/>
                </a:lnTo>
                <a:lnTo>
                  <a:pt x="706251" y="479501"/>
                </a:lnTo>
                <a:close/>
              </a:path>
            </a:pathLst>
          </a:custGeom>
          <a:solidFill>
            <a:srgbClr val="3366FF">
              <a:alpha val="50000"/>
            </a:srgb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a:off x="443468" y="2923123"/>
            <a:ext cx="1713397" cy="1542200"/>
          </a:xfrm>
          <a:custGeom>
            <a:avLst/>
            <a:gdLst>
              <a:gd name="connsiteX0" fmla="*/ 0 w 1713397"/>
              <a:gd name="connsiteY0" fmla="*/ 816459 h 1542200"/>
              <a:gd name="connsiteX1" fmla="*/ 473704 w 1713397"/>
              <a:gd name="connsiteY1" fmla="*/ 1542200 h 1542200"/>
              <a:gd name="connsiteX2" fmla="*/ 1713397 w 1713397"/>
              <a:gd name="connsiteY2" fmla="*/ 705582 h 1542200"/>
              <a:gd name="connsiteX3" fmla="*/ 1219536 w 1713397"/>
              <a:gd name="connsiteY3" fmla="*/ 0 h 1542200"/>
              <a:gd name="connsiteX4" fmla="*/ 0 w 1713397"/>
              <a:gd name="connsiteY4" fmla="*/ 816459 h 154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397" h="1542200">
                <a:moveTo>
                  <a:pt x="0" y="816459"/>
                </a:moveTo>
                <a:lnTo>
                  <a:pt x="473704" y="1542200"/>
                </a:lnTo>
                <a:lnTo>
                  <a:pt x="1713397" y="705582"/>
                </a:lnTo>
                <a:lnTo>
                  <a:pt x="1219536" y="0"/>
                </a:lnTo>
                <a:lnTo>
                  <a:pt x="0" y="816459"/>
                </a:lnTo>
                <a:close/>
              </a:path>
            </a:pathLst>
          </a:custGeom>
          <a:solidFill>
            <a:srgbClr val="FF6600">
              <a:alpha val="50000"/>
            </a:srgb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rot="19562923">
            <a:off x="1639135" y="3870748"/>
            <a:ext cx="677779" cy="369332"/>
          </a:xfrm>
          <a:prstGeom prst="rect">
            <a:avLst/>
          </a:prstGeom>
          <a:noFill/>
        </p:spPr>
        <p:txBody>
          <a:bodyPr wrap="square" rtlCol="0">
            <a:spAutoFit/>
          </a:bodyPr>
          <a:lstStyle/>
          <a:p>
            <a:r>
              <a:rPr lang="en-US" dirty="0" smtClean="0"/>
              <a:t>MCA</a:t>
            </a:r>
            <a:endParaRPr lang="en-US" dirty="0"/>
          </a:p>
        </p:txBody>
      </p:sp>
      <p:sp>
        <p:nvSpPr>
          <p:cNvPr id="22" name="TextBox 21"/>
          <p:cNvSpPr txBox="1"/>
          <p:nvPr/>
        </p:nvSpPr>
        <p:spPr>
          <a:xfrm rot="3350112">
            <a:off x="1780980" y="3054692"/>
            <a:ext cx="1406650" cy="369332"/>
          </a:xfrm>
          <a:prstGeom prst="rect">
            <a:avLst/>
          </a:prstGeom>
          <a:noFill/>
        </p:spPr>
        <p:txBody>
          <a:bodyPr wrap="square" rtlCol="0">
            <a:spAutoFit/>
          </a:bodyPr>
          <a:lstStyle/>
          <a:p>
            <a:r>
              <a:rPr lang="en-US" dirty="0" smtClean="0"/>
              <a:t>Detectors</a:t>
            </a:r>
            <a:endParaRPr lang="en-US" dirty="0"/>
          </a:p>
        </p:txBody>
      </p:sp>
    </p:spTree>
    <p:extLst>
      <p:ext uri="{BB962C8B-B14F-4D97-AF65-F5344CB8AC3E}">
        <p14:creationId xmlns:p14="http://schemas.microsoft.com/office/powerpoint/2010/main" val="393825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05894" y="1454149"/>
            <a:ext cx="6129844" cy="5268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ubrik 7"/>
          <p:cNvSpPr>
            <a:spLocks noGrp="1"/>
          </p:cNvSpPr>
          <p:nvPr>
            <p:ph type="title"/>
          </p:nvPr>
        </p:nvSpPr>
        <p:spPr/>
        <p:txBody>
          <a:bodyPr/>
          <a:lstStyle/>
          <a:p>
            <a:r>
              <a:rPr lang="en-US" b="1" dirty="0"/>
              <a:t>Floor capacity and floor level</a:t>
            </a:r>
            <a:br>
              <a:rPr lang="en-US" b="1" dirty="0"/>
            </a:br>
            <a:r>
              <a:rPr lang="it-IT" b="1" dirty="0"/>
              <a:t>in D01, D03, E01, E02.</a:t>
            </a:r>
            <a:endParaRPr lang="it-IT" dirty="0"/>
          </a:p>
        </p:txBody>
      </p:sp>
      <p:sp>
        <p:nvSpPr>
          <p:cNvPr id="2" name="TextBox 1"/>
          <p:cNvSpPr txBox="1"/>
          <p:nvPr/>
        </p:nvSpPr>
        <p:spPr>
          <a:xfrm>
            <a:off x="1727200" y="782320"/>
            <a:ext cx="184666" cy="369332"/>
          </a:xfrm>
          <a:prstGeom prst="rect">
            <a:avLst/>
          </a:prstGeom>
          <a:noFill/>
        </p:spPr>
        <p:txBody>
          <a:bodyPr wrap="none" rtlCol="0">
            <a:spAutoFit/>
          </a:bodyPr>
          <a:lstStyle/>
          <a:p>
            <a:endParaRPr lang="en-US" dirty="0"/>
          </a:p>
        </p:txBody>
      </p:sp>
      <p:sp>
        <p:nvSpPr>
          <p:cNvPr id="3" name="Rectangle 2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4" name="Rectangle 2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altLang="sv-SE"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41"/>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36" name="Rectangle 4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altLang="sv-SE" sz="1800" b="0" i="0" u="none" strike="noStrike" cap="none" normalizeH="0" baseline="0" smtClean="0">
              <a:ln>
                <a:noFill/>
              </a:ln>
              <a:solidFill>
                <a:schemeClr val="tx1"/>
              </a:solidFill>
              <a:effectLst/>
              <a:latin typeface="Arial" pitchFamily="34" charset="0"/>
              <a:cs typeface="Arial" pitchFamily="34" charset="0"/>
            </a:endParaRPr>
          </a:p>
        </p:txBody>
      </p:sp>
      <p:sp>
        <p:nvSpPr>
          <p:cNvPr id="37" name="Rectangle 66"/>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sp>
        <p:nvSpPr>
          <p:cNvPr id="39" name="Rectangle 73"/>
          <p:cNvSpPr>
            <a:spLocks noChangeArrowheads="1"/>
          </p:cNvSpPr>
          <p:nvPr/>
        </p:nvSpPr>
        <p:spPr bwMode="auto">
          <a:xfrm>
            <a:off x="304800" y="762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altLang="sv-SE" sz="1800" b="0" i="0" u="none" strike="noStrike" cap="none" normalizeH="0" baseline="0" smtClean="0">
              <a:ln>
                <a:noFill/>
              </a:ln>
              <a:solidFill>
                <a:schemeClr val="tx1"/>
              </a:solidFill>
              <a:effectLst/>
              <a:latin typeface="Arial" pitchFamily="34" charset="0"/>
              <a:cs typeface="Arial" pitchFamily="34" charset="0"/>
            </a:endParaRPr>
          </a:p>
        </p:txBody>
      </p:sp>
      <p:pic>
        <p:nvPicPr>
          <p:cNvPr id="6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2504" y="1441450"/>
            <a:ext cx="888703" cy="86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438900" y="1781175"/>
            <a:ext cx="2447925" cy="3785652"/>
          </a:xfrm>
          <a:prstGeom prst="rect">
            <a:avLst/>
          </a:prstGeom>
          <a:noFill/>
        </p:spPr>
        <p:txBody>
          <a:bodyPr wrap="square" rtlCol="0">
            <a:spAutoFit/>
          </a:bodyPr>
          <a:lstStyle/>
          <a:p>
            <a:r>
              <a:rPr lang="sv-SE" sz="1600" b="1" dirty="0" smtClean="0"/>
              <a:t>Floor settlement requirement under the instruments </a:t>
            </a:r>
          </a:p>
          <a:p>
            <a:endParaRPr lang="sv-SE" sz="1600" dirty="0"/>
          </a:p>
          <a:p>
            <a:r>
              <a:rPr lang="en-US" sz="1600" dirty="0"/>
              <a:t>The floor in the experimental halls and bunker </a:t>
            </a:r>
            <a:r>
              <a:rPr lang="en-US" sz="1600"/>
              <a:t>area </a:t>
            </a:r>
            <a:r>
              <a:rPr lang="en-US" sz="1600" smtClean="0"/>
              <a:t>will </a:t>
            </a:r>
            <a:r>
              <a:rPr lang="en-US" sz="1600" dirty="0"/>
              <a:t>due to dynamics loading have a stability for elastic movement</a:t>
            </a:r>
            <a:r>
              <a:rPr lang="en-US" sz="1600" dirty="0" smtClean="0"/>
              <a:t>.: </a:t>
            </a:r>
            <a:r>
              <a:rPr lang="sv-SE" sz="1600" b="1" dirty="0" smtClean="0"/>
              <a:t>3mm</a:t>
            </a:r>
          </a:p>
          <a:p>
            <a:endParaRPr lang="en-US" sz="1600" dirty="0" smtClean="0"/>
          </a:p>
          <a:p>
            <a:r>
              <a:rPr lang="en-US" sz="1600" dirty="0" smtClean="0"/>
              <a:t>Stability </a:t>
            </a:r>
            <a:r>
              <a:rPr lang="en-US" sz="1600" dirty="0"/>
              <a:t>for creep/deformation over the lifespan of the </a:t>
            </a:r>
            <a:r>
              <a:rPr lang="en-US" sz="1600" dirty="0" smtClean="0"/>
              <a:t>facility: </a:t>
            </a:r>
            <a:r>
              <a:rPr lang="sv-SE" sz="1600" b="1" dirty="0" smtClean="0"/>
              <a:t>3mm</a:t>
            </a:r>
            <a:endParaRPr lang="sv-SE" sz="1600" b="1" dirty="0"/>
          </a:p>
        </p:txBody>
      </p:sp>
    </p:spTree>
    <p:extLst>
      <p:ext uri="{BB962C8B-B14F-4D97-AF65-F5344CB8AC3E}">
        <p14:creationId xmlns:p14="http://schemas.microsoft.com/office/powerpoint/2010/main" val="4082953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8</a:t>
            </a:fld>
            <a:endParaRPr lang="sv-SE"/>
          </a:p>
        </p:txBody>
      </p:sp>
      <p:pic>
        <p:nvPicPr>
          <p:cNvPr id="6" name="Picture 5"/>
          <p:cNvPicPr>
            <a:picLocks noChangeAspect="1"/>
          </p:cNvPicPr>
          <p:nvPr/>
        </p:nvPicPr>
        <p:blipFill>
          <a:blip r:embed="rId2"/>
          <a:stretch>
            <a:fillRect/>
          </a:stretch>
        </p:blipFill>
        <p:spPr>
          <a:xfrm>
            <a:off x="88348" y="1532434"/>
            <a:ext cx="2952151" cy="2078783"/>
          </a:xfrm>
          <a:prstGeom prst="rect">
            <a:avLst/>
          </a:prstGeom>
        </p:spPr>
      </p:pic>
      <p:sp>
        <p:nvSpPr>
          <p:cNvPr id="7" name="Rectangle 6"/>
          <p:cNvSpPr/>
          <p:nvPr/>
        </p:nvSpPr>
        <p:spPr>
          <a:xfrm>
            <a:off x="430696" y="1689652"/>
            <a:ext cx="1137478" cy="94973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111155" y="2214563"/>
            <a:ext cx="7032845" cy="4643437"/>
          </a:xfrm>
          <a:prstGeom prst="rect">
            <a:avLst/>
          </a:prstGeom>
        </p:spPr>
      </p:pic>
      <p:sp>
        <p:nvSpPr>
          <p:cNvPr id="11" name="Rubrik 7"/>
          <p:cNvSpPr>
            <a:spLocks noGrp="1"/>
          </p:cNvSpPr>
          <p:nvPr>
            <p:ph type="title"/>
          </p:nvPr>
        </p:nvSpPr>
        <p:spPr>
          <a:xfrm>
            <a:off x="457200" y="274638"/>
            <a:ext cx="7139136" cy="1143000"/>
          </a:xfrm>
        </p:spPr>
        <p:txBody>
          <a:bodyPr/>
          <a:lstStyle/>
          <a:p>
            <a:r>
              <a:rPr lang="en-US" b="1" dirty="0"/>
              <a:t>Floor capacity and floor level</a:t>
            </a:r>
            <a:br>
              <a:rPr lang="en-US" b="1" dirty="0"/>
            </a:br>
            <a:r>
              <a:rPr lang="it-IT" b="1" dirty="0"/>
              <a:t>in D01, D03, E01, E02.</a:t>
            </a:r>
            <a:endParaRPr lang="it-IT" dirty="0"/>
          </a:p>
        </p:txBody>
      </p:sp>
    </p:spTree>
    <p:extLst>
      <p:ext uri="{BB962C8B-B14F-4D97-AF65-F5344CB8AC3E}">
        <p14:creationId xmlns:p14="http://schemas.microsoft.com/office/powerpoint/2010/main" val="1094215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9</a:t>
            </a:fld>
            <a:endParaRPr lang="sv-SE"/>
          </a:p>
        </p:txBody>
      </p:sp>
      <p:pic>
        <p:nvPicPr>
          <p:cNvPr id="5" name="Content Placeholder 4" descr="Screen Shot 2016-08-30 at 09.35.32.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5844" t="16052" r="40096" b="39158"/>
          <a:stretch/>
        </p:blipFill>
        <p:spPr>
          <a:xfrm>
            <a:off x="135467" y="1854197"/>
            <a:ext cx="4842933" cy="3987803"/>
          </a:xfrm>
          <a:prstGeom prst="rect">
            <a:avLst/>
          </a:prstGeom>
        </p:spPr>
      </p:pic>
      <p:cxnSp>
        <p:nvCxnSpPr>
          <p:cNvPr id="9" name="Straight Arrow Connector 8"/>
          <p:cNvCxnSpPr/>
          <p:nvPr/>
        </p:nvCxnSpPr>
        <p:spPr>
          <a:xfrm flipH="1">
            <a:off x="2269067" y="2835699"/>
            <a:ext cx="2882056" cy="55096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H="1" flipV="1">
            <a:off x="2201333" y="3606800"/>
            <a:ext cx="2949790" cy="192024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0" name="Picture 9" descr="Screen Shot 2016-08-30 at 10.29.06.png"/>
          <p:cNvPicPr>
            <a:picLocks noChangeAspect="1"/>
          </p:cNvPicPr>
          <p:nvPr/>
        </p:nvPicPr>
        <p:blipFill rotWithShape="1">
          <a:blip r:embed="rId3">
            <a:extLst>
              <a:ext uri="{28A0092B-C50C-407E-A947-70E740481C1C}">
                <a14:useLocalDpi xmlns:a14="http://schemas.microsoft.com/office/drawing/2010/main" val="0"/>
              </a:ext>
            </a:extLst>
          </a:blip>
          <a:srcRect l="1748" t="13573" r="35285" b="21707"/>
          <a:stretch/>
        </p:blipFill>
        <p:spPr>
          <a:xfrm>
            <a:off x="5158094" y="4229883"/>
            <a:ext cx="3665121" cy="2425550"/>
          </a:xfrm>
          <a:prstGeom prst="rect">
            <a:avLst/>
          </a:prstGeom>
        </p:spPr>
      </p:pic>
      <p:pic>
        <p:nvPicPr>
          <p:cNvPr id="13" name="Picture 2" descr="G:\Science Directorate\_Public Read Write\Visits to facilities\ESS-SITE\ESS Construction site August 2016 Giuseppe\ESS Site\IMG_925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3941"/>
          <a:stretch/>
        </p:blipFill>
        <p:spPr bwMode="auto">
          <a:xfrm>
            <a:off x="5145468" y="1549914"/>
            <a:ext cx="3839400" cy="2559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creen Shot 2016-08-30 at 10.28.51.png"/>
          <p:cNvPicPr>
            <a:picLocks noChangeAspect="1"/>
          </p:cNvPicPr>
          <p:nvPr/>
        </p:nvPicPr>
        <p:blipFill rotWithShape="1">
          <a:blip r:embed="rId5">
            <a:extLst>
              <a:ext uri="{28A0092B-C50C-407E-A947-70E740481C1C}">
                <a14:useLocalDpi xmlns:a14="http://schemas.microsoft.com/office/drawing/2010/main" val="0"/>
              </a:ext>
            </a:extLst>
          </a:blip>
          <a:srcRect l="21513" t="12737"/>
          <a:stretch/>
        </p:blipFill>
        <p:spPr>
          <a:xfrm>
            <a:off x="5115109" y="4259996"/>
            <a:ext cx="3691599" cy="2363889"/>
          </a:xfrm>
          <a:prstGeom prst="rect">
            <a:avLst/>
          </a:prstGeom>
        </p:spPr>
      </p:pic>
      <p:pic>
        <p:nvPicPr>
          <p:cNvPr id="3" name="Picture 2" descr="DPP_0038.JPG"/>
          <p:cNvPicPr>
            <a:picLocks noChangeAspect="1"/>
          </p:cNvPicPr>
          <p:nvPr/>
        </p:nvPicPr>
        <p:blipFill rotWithShape="1">
          <a:blip r:embed="rId6" cstate="print">
            <a:extLst>
              <a:ext uri="{28A0092B-C50C-407E-A947-70E740481C1C}">
                <a14:useLocalDpi xmlns:a14="http://schemas.microsoft.com/office/drawing/2010/main" val="0"/>
              </a:ext>
            </a:extLst>
          </a:blip>
          <a:srcRect l="20111"/>
          <a:stretch/>
        </p:blipFill>
        <p:spPr>
          <a:xfrm>
            <a:off x="5161280" y="2935010"/>
            <a:ext cx="3982720" cy="3323549"/>
          </a:xfrm>
          <a:prstGeom prst="rect">
            <a:avLst/>
          </a:prstGeom>
        </p:spPr>
      </p:pic>
      <p:pic>
        <p:nvPicPr>
          <p:cNvPr id="2" name="Picture 1" descr="DPP_0027.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1920" y="1463040"/>
            <a:ext cx="3596640" cy="5394960"/>
          </a:xfrm>
          <a:prstGeom prst="rect">
            <a:avLst/>
          </a:prstGeom>
        </p:spPr>
      </p:pic>
      <p:pic>
        <p:nvPicPr>
          <p:cNvPr id="15" name="Picture 14" descr="E02.jpg"/>
          <p:cNvPicPr>
            <a:picLocks noChangeAspect="1"/>
          </p:cNvPicPr>
          <p:nvPr/>
        </p:nvPicPr>
        <p:blipFill rotWithShape="1">
          <a:blip r:embed="rId8" cstate="print">
            <a:extLst>
              <a:ext uri="{28A0092B-C50C-407E-A947-70E740481C1C}">
                <a14:useLocalDpi xmlns:a14="http://schemas.microsoft.com/office/drawing/2010/main" val="0"/>
              </a:ext>
            </a:extLst>
          </a:blip>
          <a:srcRect t="5075"/>
          <a:stretch/>
        </p:blipFill>
        <p:spPr>
          <a:xfrm>
            <a:off x="1" y="1446265"/>
            <a:ext cx="9144000" cy="5411735"/>
          </a:xfrm>
          <a:prstGeom prst="rect">
            <a:avLst/>
          </a:prstGeom>
        </p:spPr>
      </p:pic>
      <p:sp>
        <p:nvSpPr>
          <p:cNvPr id="16" name="Rubrik 7"/>
          <p:cNvSpPr>
            <a:spLocks noGrp="1"/>
          </p:cNvSpPr>
          <p:nvPr>
            <p:ph type="title"/>
          </p:nvPr>
        </p:nvSpPr>
        <p:spPr>
          <a:xfrm>
            <a:off x="457200" y="274638"/>
            <a:ext cx="7139136" cy="1143000"/>
          </a:xfrm>
        </p:spPr>
        <p:txBody>
          <a:bodyPr/>
          <a:lstStyle/>
          <a:p>
            <a:r>
              <a:rPr lang="en-US" b="1" dirty="0"/>
              <a:t>Floor capacity and floor level</a:t>
            </a:r>
            <a:br>
              <a:rPr lang="en-US" b="1" dirty="0"/>
            </a:br>
            <a:r>
              <a:rPr lang="it-IT" b="1" dirty="0"/>
              <a:t>in D01, D03, E01, E02.</a:t>
            </a:r>
            <a:endParaRPr lang="it-IT" dirty="0"/>
          </a:p>
        </p:txBody>
      </p:sp>
    </p:spTree>
    <p:extLst>
      <p:ext uri="{BB962C8B-B14F-4D97-AF65-F5344CB8AC3E}">
        <p14:creationId xmlns:p14="http://schemas.microsoft.com/office/powerpoint/2010/main" val="2880940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SS Core Powerpoint templat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 Core Powerpoint template.potx</Template>
  <TotalTime>15477</TotalTime>
  <Words>1937</Words>
  <Application>Microsoft Macintosh PowerPoint</Application>
  <PresentationFormat>On-screen Show (4:3)</PresentationFormat>
  <Paragraphs>458</Paragraphs>
  <Slides>47</Slides>
  <Notes>7</Notes>
  <HiddenSlides>2</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ESS Core Powerpoint template</vt:lpstr>
      <vt:lpstr>D03-E01-E02 Infrastructure</vt:lpstr>
      <vt:lpstr>3D Graphical Rendering</vt:lpstr>
      <vt:lpstr>Summary</vt:lpstr>
      <vt:lpstr>Instrument Halls and labs</vt:lpstr>
      <vt:lpstr>E03</vt:lpstr>
      <vt:lpstr>E04</vt:lpstr>
      <vt:lpstr>Floor capacity and floor level in D01, D03, E01, E02.</vt:lpstr>
      <vt:lpstr>Floor capacity and floor level in D01, D03, E01, E02.</vt:lpstr>
      <vt:lpstr>Floor capacity and floor level in D01, D03, E01, E02.</vt:lpstr>
      <vt:lpstr>Floor capacity and floor level in D01, D03, E01, E02.</vt:lpstr>
      <vt:lpstr>Floor capacity and floor level in D01, D03, E01, E02.</vt:lpstr>
      <vt:lpstr>PowerPoint Presentation</vt:lpstr>
      <vt:lpstr>1. Nitrogen/Deionized water/Compressed Air/LAN </vt:lpstr>
      <vt:lpstr>2. Cooling water</vt:lpstr>
      <vt:lpstr>3. Fume hoods and exhaust pipes for sample environments</vt:lpstr>
      <vt:lpstr>4. Tap and waste water </vt:lpstr>
      <vt:lpstr>5. CF Power outlets</vt:lpstr>
      <vt:lpstr>6. Instrument Power distribution Concept</vt:lpstr>
      <vt:lpstr>Passage between E01 to D03</vt:lpstr>
      <vt:lpstr>6. Cabinet placement Concept</vt:lpstr>
      <vt:lpstr>6. Instrument Power distribution Concept</vt:lpstr>
      <vt:lpstr>7. ICS/DMSC Concept </vt:lpstr>
      <vt:lpstr>Routing of the infrastructure</vt:lpstr>
      <vt:lpstr>Routing of the infrastructure</vt:lpstr>
      <vt:lpstr>Routing of the infrastructure</vt:lpstr>
      <vt:lpstr>Routing of the infrastructure</vt:lpstr>
      <vt:lpstr>8. Additional infrastructure </vt:lpstr>
      <vt:lpstr>8. Additional infrastructure </vt:lpstr>
      <vt:lpstr>8. Cranes </vt:lpstr>
      <vt:lpstr>9. Cranes </vt:lpstr>
      <vt:lpstr>9. Cranes</vt:lpstr>
      <vt:lpstr>Bunker and Interfaces with CF</vt:lpstr>
      <vt:lpstr>Bunker and Interfaces with CF</vt:lpstr>
      <vt:lpstr>Transition D03 – E02</vt:lpstr>
      <vt:lpstr>Bunker and Interfaces with CF</vt:lpstr>
      <vt:lpstr>9. Considerations for logistics inside the halls</vt:lpstr>
      <vt:lpstr>Logistics and NMX Specific infrastructure</vt:lpstr>
      <vt:lpstr>Logistics and NMX Specific infrastructure</vt:lpstr>
      <vt:lpstr>NMX Infrastructure inside the cave</vt:lpstr>
      <vt:lpstr>Infrastructure outside the cave</vt:lpstr>
      <vt:lpstr>Infrastructure outside the cave</vt:lpstr>
      <vt:lpstr>Logistics and NMX Specific infrastructure</vt:lpstr>
      <vt:lpstr>Logistics and NMX Specific infrastructure</vt:lpstr>
      <vt:lpstr>Water distribution (WP16)</vt:lpstr>
      <vt:lpstr>Control hutch</vt:lpstr>
      <vt:lpstr>Most urgent interface definition </vt:lpstr>
      <vt:lpstr>PowerPoint Presentation</vt:lpstr>
    </vt:vector>
  </TitlesOfParts>
  <Company>ESS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Giuseppe Aprigliano</cp:lastModifiedBy>
  <cp:revision>728</cp:revision>
  <dcterms:created xsi:type="dcterms:W3CDTF">2013-10-29T16:05:10Z</dcterms:created>
  <dcterms:modified xsi:type="dcterms:W3CDTF">2016-09-15T07:25:01Z</dcterms:modified>
</cp:coreProperties>
</file>