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446" r:id="rId3"/>
    <p:sldId id="456" r:id="rId4"/>
    <p:sldId id="457" r:id="rId5"/>
    <p:sldId id="458" r:id="rId6"/>
    <p:sldId id="459" r:id="rId7"/>
    <p:sldId id="460" r:id="rId8"/>
    <p:sldId id="461" r:id="rId9"/>
    <p:sldId id="420" r:id="rId10"/>
    <p:sldId id="451" r:id="rId11"/>
    <p:sldId id="452" r:id="rId12"/>
    <p:sldId id="454" r:id="rId13"/>
    <p:sldId id="453" r:id="rId14"/>
    <p:sldId id="455" r:id="rId15"/>
    <p:sldId id="447" r:id="rId16"/>
    <p:sldId id="448" r:id="rId17"/>
    <p:sldId id="422" r:id="rId18"/>
    <p:sldId id="449" r:id="rId19"/>
    <p:sldId id="450" r:id="rId20"/>
  </p:sldIdLst>
  <p:sldSz cx="10688638" cy="7562850"/>
  <p:notesSz cx="6858000" cy="9144000"/>
  <p:defaultTextStyle>
    <a:defPPr>
      <a:defRPr lang="sv-S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719DE-B7C0-C34E-8A89-90376FD079D0}">
          <p14:sldIdLst>
            <p14:sldId id="446"/>
            <p14:sldId id="456"/>
            <p14:sldId id="457"/>
            <p14:sldId id="458"/>
            <p14:sldId id="459"/>
            <p14:sldId id="460"/>
            <p14:sldId id="461"/>
            <p14:sldId id="420"/>
            <p14:sldId id="451"/>
            <p14:sldId id="452"/>
            <p14:sldId id="454"/>
            <p14:sldId id="453"/>
            <p14:sldId id="455"/>
            <p14:sldId id="447"/>
            <p14:sldId id="448"/>
            <p14:sldId id="422"/>
          </p14:sldIdLst>
        </p14:section>
        <p14:section name="Additionals" id="{7069D554-05D9-4E4D-83A1-C4CA3D34D90C}">
          <p14:sldIdLst>
            <p14:sldId id="449"/>
            <p14:sldId id="4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2" autoAdjust="0"/>
    <p:restoredTop sz="98711" autoAdjust="0"/>
  </p:normalViewPr>
  <p:slideViewPr>
    <p:cSldViewPr snapToGrid="0" snapToObjects="1">
      <p:cViewPr>
        <p:scale>
          <a:sx n="100" d="100"/>
          <a:sy n="100" d="100"/>
        </p:scale>
        <p:origin x="-208" y="264"/>
      </p:cViewPr>
      <p:guideLst>
        <p:guide orient="horz" pos="1359"/>
        <p:guide orient="horz" pos="1001"/>
        <p:guide pos="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22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51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 show some more specific questions</a:t>
            </a:r>
            <a:r>
              <a:rPr lang="en-US" baseline="0" dirty="0" smtClean="0"/>
              <a:t> that had to do with instrument commission costs on complex items such as a SANS chopper in a collimator drum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also the question that dealt of how do I cost my choppers when planning to have an upgrade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An extra chopper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concern is related the common problem that suppliers have when they try to cost given insufficient information from ESS about the bunker environment . Its very important that the ESS management remember its very difficult to get accurate costing</a:t>
            </a:r>
            <a:r>
              <a:rPr lang="en-US" baseline="0" dirty="0"/>
              <a:t> </a:t>
            </a:r>
            <a:r>
              <a:rPr lang="en-US" baseline="0" dirty="0" smtClean="0"/>
              <a:t>to +- 10% given the rough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was a common suggestion</a:t>
            </a:r>
            <a:r>
              <a:rPr lang="en-US" baseline="0" dirty="0" smtClean="0"/>
              <a:t> from instruments. Try to find commonalities so the costs can go down. It</a:t>
            </a:r>
            <a:r>
              <a:rPr lang="fr-FR" baseline="0" dirty="0" smtClean="0"/>
              <a:t>’</a:t>
            </a:r>
            <a:r>
              <a:rPr lang="en-US" baseline="0" dirty="0" smtClean="0"/>
              <a:t>s a very good suggestion that will help suppliers to plan their operations and staffing in preparation for the orders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final</a:t>
            </a:r>
            <a:r>
              <a:rPr lang="en-US" baseline="0" dirty="0" smtClean="0"/>
              <a:t> reminder from the parallel session in preparation for the TG2 review . Communication between teams and ESS is crucial at this point so that instruments can pass the tollgate 2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7279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documents</a:t>
            </a:r>
            <a:r>
              <a:rPr lang="en-US" baseline="0" dirty="0" smtClean="0"/>
              <a:t> that are required / please contact us communicate discuss/ constant dialogue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857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</a:t>
            </a:r>
            <a:r>
              <a:rPr lang="en-US" baseline="0" dirty="0" smtClean="0"/>
              <a:t> am showing some of the main challenges the different instruments faced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 the bottom I explain some of the ways to overcome these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 am trying to </a:t>
            </a:r>
            <a:r>
              <a:rPr lang="en-US" baseline="0" dirty="0" err="1" smtClean="0"/>
              <a:t>summarise</a:t>
            </a:r>
            <a:r>
              <a:rPr lang="en-US" baseline="0" dirty="0" smtClean="0"/>
              <a:t> what we tried to do in the the costing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start by trying to show the diversity</a:t>
            </a:r>
            <a:r>
              <a:rPr lang="en-US" baseline="0" dirty="0" smtClean="0"/>
              <a:t> of opinions and the way instruments </a:t>
            </a:r>
            <a:r>
              <a:rPr lang="en-US" baseline="0" dirty="0" err="1" smtClean="0"/>
              <a:t>costed</a:t>
            </a:r>
            <a:r>
              <a:rPr lang="en-US" baseline="0" dirty="0" smtClean="0"/>
              <a:t> their instruments.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From the discussions it seems that getting a supplier and NCG cost verification was the most accurate and comprehensive way to get an accurate cost breakdown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70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52" y="2349390"/>
            <a:ext cx="9085342" cy="1621111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7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3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2016-09-16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852" y="287441"/>
            <a:ext cx="1935952" cy="97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770" y="0"/>
            <a:ext cx="6736068" cy="1589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5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93771" y="2156814"/>
            <a:ext cx="5572194" cy="4169184"/>
          </a:xfrm>
        </p:spPr>
        <p:txBody>
          <a:bodyPr lIns="0" tIns="0" rIns="0" bIns="0">
            <a:noAutofit/>
          </a:bodyPr>
          <a:lstStyle>
            <a:lvl1pPr marL="391077" indent="-391077" algn="l">
              <a:lnSpc>
                <a:spcPct val="90000"/>
              </a:lnSpc>
              <a:buFont typeface="Arial"/>
              <a:buChar char="•"/>
              <a:defRPr sz="27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770" y="0"/>
            <a:ext cx="6736068" cy="1589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7254173" y="2156814"/>
            <a:ext cx="2897809" cy="273383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2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3771" y="2156814"/>
            <a:ext cx="5572194" cy="4169184"/>
          </a:xfrm>
        </p:spPr>
        <p:txBody>
          <a:bodyPr lIns="0" tIns="0" rIns="0" bIns="0">
            <a:noAutofit/>
          </a:bodyPr>
          <a:lstStyle>
            <a:lvl1pPr marL="452664" marR="0" indent="-391077" algn="l" defTabSz="521437" rtl="0" eaLnBrk="1" fontAlgn="auto" latinLnBrk="0" hangingPunct="1">
              <a:lnSpc>
                <a:spcPct val="100000"/>
              </a:lnSpc>
              <a:spcBef>
                <a:spcPts val="1369"/>
              </a:spcBef>
              <a:spcAft>
                <a:spcPts val="684"/>
              </a:spcAft>
              <a:buClrTx/>
              <a:buSzTx/>
              <a:buFont typeface="Arial"/>
              <a:buChar char="•"/>
              <a:tabLst/>
              <a:defRPr sz="2700" b="0">
                <a:solidFill>
                  <a:schemeClr val="bg1"/>
                </a:solidFill>
              </a:defRPr>
            </a:lvl1pPr>
            <a:lvl2pPr marL="739044" marR="0" indent="-266877" algn="l" defTabSz="521437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228"/>
              </a:spcAft>
              <a:buClrTx/>
              <a:buSzPct val="75000"/>
              <a:buFont typeface="Lucida Grande"/>
              <a:buChar char="-"/>
              <a:tabLst/>
              <a:defRPr sz="2100" baseline="0">
                <a:solidFill>
                  <a:srgbClr val="FFFFFF"/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3770" y="0"/>
            <a:ext cx="6736068" cy="158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3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3771" y="2156814"/>
            <a:ext cx="5572194" cy="4169184"/>
          </a:xfrm>
        </p:spPr>
        <p:txBody>
          <a:bodyPr lIns="0" tIns="0" rIns="0" bIns="0">
            <a:noAutofit/>
          </a:bodyPr>
          <a:lstStyle>
            <a:lvl1pPr marL="452664" marR="0" indent="-391077" algn="l" defTabSz="521437" rtl="0" eaLnBrk="1" fontAlgn="auto" latinLnBrk="0" hangingPunct="1">
              <a:lnSpc>
                <a:spcPct val="100000"/>
              </a:lnSpc>
              <a:spcBef>
                <a:spcPts val="1369"/>
              </a:spcBef>
              <a:spcAft>
                <a:spcPts val="684"/>
              </a:spcAft>
              <a:buClrTx/>
              <a:buSzTx/>
              <a:buFont typeface="Arial"/>
              <a:buChar char="•"/>
              <a:tabLst/>
              <a:defRPr sz="2700" b="0">
                <a:solidFill>
                  <a:srgbClr val="0094CA"/>
                </a:solidFill>
              </a:defRPr>
            </a:lvl1pPr>
            <a:lvl2pPr marL="739044" marR="0" indent="-266877" algn="l" defTabSz="521437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228"/>
              </a:spcAft>
              <a:buClrTx/>
              <a:buSzPct val="75000"/>
              <a:buFont typeface="Lucida Grande"/>
              <a:buChar char="-"/>
              <a:tabLst/>
              <a:defRPr sz="2100" baseline="0">
                <a:solidFill>
                  <a:srgbClr val="0094CA"/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3770" y="0"/>
            <a:ext cx="6736068" cy="158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6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705" y="1"/>
            <a:ext cx="7092358" cy="1589688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6279" y="2166898"/>
            <a:ext cx="7640551" cy="4454098"/>
          </a:xfrm>
        </p:spPr>
        <p:txBody>
          <a:bodyPr/>
          <a:lstStyle>
            <a:lvl1pPr marL="0" indent="0">
              <a:buNone/>
              <a:defRPr/>
            </a:lvl1pPr>
            <a:lvl2pPr marL="521437" indent="0">
              <a:buNone/>
              <a:defRPr/>
            </a:lvl2pPr>
            <a:lvl3pPr marL="1042873" indent="0">
              <a:buNone/>
              <a:defRPr/>
            </a:lvl3pPr>
            <a:lvl4pPr marL="1564310" indent="0">
              <a:buNone/>
              <a:defRPr/>
            </a:lvl4pPr>
            <a:lvl5pPr marL="2085746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3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05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3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6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9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9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256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81154" y="1601673"/>
            <a:ext cx="1133434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0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745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91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10688638" cy="1855698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95" y="400098"/>
            <a:ext cx="2019900" cy="1019496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27232" y="144153"/>
            <a:ext cx="7352627" cy="16211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6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561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2016-09-16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3770" y="2166898"/>
            <a:ext cx="7640551" cy="4454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2016-09-16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73" y="417687"/>
            <a:ext cx="1589533" cy="802279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93770" y="0"/>
            <a:ext cx="6736068" cy="1589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sldNum="0" hdr="0" ftr="0" dt="0"/>
  <p:txStyles>
    <p:titleStyle>
      <a:lvl1pPr algn="l" defTabSz="521437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737"/>
        </a:lnSpc>
        <a:spcBef>
          <a:spcPct val="20000"/>
        </a:spcBef>
        <a:spcAft>
          <a:spcPts val="1369"/>
        </a:spcAft>
        <a:buFont typeface="Wingdings" charset="2"/>
        <a:buNone/>
        <a:defRPr sz="2300" kern="1200">
          <a:solidFill>
            <a:srgbClr val="0094CA"/>
          </a:solidFill>
          <a:latin typeface="+mn-lt"/>
          <a:ea typeface="+mn-ea"/>
          <a:cs typeface="+mn-cs"/>
        </a:defRPr>
      </a:lvl1pPr>
      <a:lvl2pPr marL="521437" indent="0" algn="l" defTabSz="521437" rtl="0" eaLnBrk="1" latinLnBrk="0" hangingPunct="1">
        <a:spcBef>
          <a:spcPct val="20000"/>
        </a:spcBef>
        <a:buFont typeface="Wingdings" charset="2"/>
        <a:buNone/>
        <a:defRPr sz="2300" kern="1200">
          <a:solidFill>
            <a:srgbClr val="0094CA"/>
          </a:solidFill>
          <a:latin typeface="+mn-lt"/>
          <a:ea typeface="+mn-ea"/>
          <a:cs typeface="+mn-cs"/>
        </a:defRPr>
      </a:lvl2pPr>
      <a:lvl3pPr marL="1042873" indent="0" algn="l" defTabSz="521437" rtl="0" eaLnBrk="1" latinLnBrk="0" hangingPunct="1">
        <a:spcBef>
          <a:spcPct val="20000"/>
        </a:spcBef>
        <a:buFont typeface="Wingdings" charset="2"/>
        <a:buNone/>
        <a:defRPr sz="2300" kern="1200">
          <a:solidFill>
            <a:srgbClr val="0094CA"/>
          </a:solidFill>
          <a:latin typeface="+mn-lt"/>
          <a:ea typeface="+mn-ea"/>
          <a:cs typeface="+mn-cs"/>
        </a:defRPr>
      </a:lvl3pPr>
      <a:lvl4pPr marL="1564310" indent="0" algn="l" defTabSz="521437" rtl="0" eaLnBrk="1" latinLnBrk="0" hangingPunct="1">
        <a:spcBef>
          <a:spcPct val="20000"/>
        </a:spcBef>
        <a:buFont typeface="Wingdings" charset="2"/>
        <a:buNone/>
        <a:defRPr sz="2300" kern="1200">
          <a:solidFill>
            <a:srgbClr val="0094CA"/>
          </a:solidFill>
          <a:latin typeface="+mn-lt"/>
          <a:ea typeface="+mn-ea"/>
          <a:cs typeface="+mn-cs"/>
        </a:defRPr>
      </a:lvl4pPr>
      <a:lvl5pPr marL="2085746" indent="0" algn="l" defTabSz="521437" rtl="0" eaLnBrk="1" latinLnBrk="0" hangingPunct="1">
        <a:spcBef>
          <a:spcPct val="20000"/>
        </a:spcBef>
        <a:buFont typeface="Wingdings" charset="2"/>
        <a:buNone/>
        <a:defRPr sz="2300" kern="1200">
          <a:solidFill>
            <a:srgbClr val="0094CA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s-ics.atlassian.net/wiki/display/SD/CONTACT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4" y="2034431"/>
            <a:ext cx="8248842" cy="2305537"/>
          </a:xfrm>
        </p:spPr>
        <p:txBody>
          <a:bodyPr>
            <a:normAutofit/>
          </a:bodyPr>
          <a:lstStyle/>
          <a:p>
            <a:pPr algn="ctr"/>
            <a:r>
              <a:rPr lang="en-GB" sz="4600" dirty="0" smtClean="0">
                <a:solidFill>
                  <a:schemeClr val="bg1"/>
                </a:solidFill>
              </a:rPr>
              <a:t>MCA/Chopper </a:t>
            </a:r>
            <a:r>
              <a:rPr lang="en-GB" sz="4600" dirty="0">
                <a:solidFill>
                  <a:schemeClr val="bg1"/>
                </a:solidFill>
              </a:rPr>
              <a:t>parallel </a:t>
            </a:r>
            <a:r>
              <a:rPr lang="en-GB" sz="4600" dirty="0" smtClean="0">
                <a:solidFill>
                  <a:schemeClr val="bg1"/>
                </a:solidFill>
              </a:rPr>
              <a:t>sessions</a:t>
            </a:r>
            <a:endParaRPr lang="en-GB" sz="4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070" y="4521808"/>
            <a:ext cx="7482047" cy="769333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Peter </a:t>
            </a:r>
            <a:r>
              <a:rPr lang="en-GB" sz="1800" dirty="0" err="1" smtClean="0">
                <a:solidFill>
                  <a:schemeClr val="bg1"/>
                </a:solidFill>
              </a:rPr>
              <a:t>Harbott</a:t>
            </a:r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on </a:t>
            </a:r>
            <a:r>
              <a:rPr lang="en-GB" sz="1800" dirty="0">
                <a:solidFill>
                  <a:schemeClr val="bg1"/>
                </a:solidFill>
              </a:rPr>
              <a:t>behalf of </a:t>
            </a:r>
            <a:r>
              <a:rPr lang="en-GB" sz="1800" dirty="0" smtClean="0">
                <a:solidFill>
                  <a:schemeClr val="bg1"/>
                </a:solidFill>
              </a:rPr>
              <a:t>all teams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476" y="6836348"/>
            <a:ext cx="5344319" cy="392565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IKON11  14-16 September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" y="6601754"/>
            <a:ext cx="1893273" cy="961096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5" name="TextBox 4"/>
          <p:cNvSpPr txBox="1"/>
          <p:nvPr/>
        </p:nvSpPr>
        <p:spPr>
          <a:xfrm>
            <a:off x="7175501" y="6712748"/>
            <a:ext cx="350043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Motion Control &amp; Automation Group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400"/>
            <a:ext cx="281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4914900" cy="1589600"/>
          </a:xfrm>
        </p:spPr>
        <p:txBody>
          <a:bodyPr/>
          <a:lstStyle/>
          <a:p>
            <a:r>
              <a:rPr lang="en-US" dirty="0" smtClean="0"/>
              <a:t>Neutron Chopper Systems</a:t>
            </a:r>
            <a:br>
              <a:rPr lang="en-US" dirty="0" smtClean="0"/>
            </a:br>
            <a:r>
              <a:rPr lang="en-US" dirty="0" smtClean="0"/>
              <a:t>Common Costing Challenges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407579" y="2082378"/>
            <a:ext cx="9602808" cy="476292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Supplier scope of work: Is integration, installation and commissioning included?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Double counting of components : e.g. Costing chopper drives should not be in the motion control cost, </a:t>
            </a:r>
            <a:r>
              <a:rPr lang="en-US" b="1" dirty="0" smtClean="0">
                <a:solidFill>
                  <a:schemeClr val="tx1"/>
                </a:solidFill>
              </a:rPr>
              <a:t>BUT</a:t>
            </a:r>
            <a:r>
              <a:rPr lang="en-US" dirty="0" smtClean="0">
                <a:solidFill>
                  <a:schemeClr val="tx1"/>
                </a:solidFill>
              </a:rPr>
              <a:t> Chopper translation stage should be in MCA costing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Double counting of manpower: Many instruments already include </a:t>
            </a:r>
            <a:r>
              <a:rPr lang="en-US" dirty="0" err="1" smtClean="0">
                <a:solidFill>
                  <a:schemeClr val="tx1"/>
                </a:solidFill>
              </a:rPr>
              <a:t>labour</a:t>
            </a:r>
            <a:r>
              <a:rPr lang="en-US" dirty="0" smtClean="0">
                <a:solidFill>
                  <a:schemeClr val="tx1"/>
                </a:solidFill>
              </a:rPr>
              <a:t> costs for commissioning, Chopper suppliers also include same costs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Important to: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…Understand the ESS instrument PBS structure i.e. what is needed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…Request </a:t>
            </a:r>
            <a:r>
              <a:rPr lang="en-US" dirty="0">
                <a:solidFill>
                  <a:srgbClr val="0000FF"/>
                </a:solidFill>
              </a:rPr>
              <a:t>detailed scope of work from suppliers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…Understand </a:t>
            </a:r>
            <a:r>
              <a:rPr lang="en-US" dirty="0">
                <a:solidFill>
                  <a:srgbClr val="0000FF"/>
                </a:solidFill>
              </a:rPr>
              <a:t>the assumptions made by suppliers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…Communicate </a:t>
            </a:r>
            <a:r>
              <a:rPr lang="en-US" dirty="0">
                <a:solidFill>
                  <a:srgbClr val="0000FF"/>
                </a:solidFill>
              </a:rPr>
              <a:t>with technology </a:t>
            </a:r>
            <a:r>
              <a:rPr lang="en-US" dirty="0" smtClean="0">
                <a:solidFill>
                  <a:srgbClr val="0000FF"/>
                </a:solidFill>
              </a:rPr>
              <a:t>groups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199" y="40200"/>
            <a:ext cx="5994401" cy="1589600"/>
          </a:xfrm>
        </p:spPr>
        <p:txBody>
          <a:bodyPr/>
          <a:lstStyle/>
          <a:p>
            <a:r>
              <a:rPr lang="en-US" dirty="0" smtClean="0"/>
              <a:t>Neutron Chopper Systems</a:t>
            </a:r>
            <a:br>
              <a:rPr lang="en-US" dirty="0" smtClean="0"/>
            </a:br>
            <a:r>
              <a:rPr lang="en-US" dirty="0" smtClean="0"/>
              <a:t>Costing Challenges - Commissioning and Upgrade paths</a:t>
            </a:r>
            <a:endParaRPr lang="en-US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407579" y="2349078"/>
            <a:ext cx="9602808" cy="476292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do we deal </a:t>
            </a:r>
            <a:r>
              <a:rPr lang="en-US" dirty="0" smtClean="0">
                <a:solidFill>
                  <a:schemeClr val="tx1"/>
                </a:solidFill>
              </a:rPr>
              <a:t>with costing commissioning of inseparable items i.e. a chopper in a collimator 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 we deal with upgrade programs ?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Include basic preparatory infrastructure in baseline </a:t>
            </a:r>
            <a:r>
              <a:rPr lang="en-US" dirty="0" smtClean="0">
                <a:solidFill>
                  <a:srgbClr val="0000FF"/>
                </a:solidFill>
              </a:rPr>
              <a:t>budget i.e. tubing baseplate , shielding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Make sure commissioning costs are </a:t>
            </a:r>
            <a:r>
              <a:rPr lang="en-US" dirty="0" smtClean="0">
                <a:solidFill>
                  <a:srgbClr val="0000FF"/>
                </a:solidFill>
              </a:rPr>
              <a:t>accounted for in at least </a:t>
            </a:r>
            <a:r>
              <a:rPr lang="en-US" dirty="0">
                <a:solidFill>
                  <a:srgbClr val="0000FF"/>
                </a:solidFill>
              </a:rPr>
              <a:t>one of the work units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Make sure the supplier and tech. groups have been informed on the scope of work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40200"/>
            <a:ext cx="6362700" cy="1589600"/>
          </a:xfrm>
        </p:spPr>
        <p:txBody>
          <a:bodyPr/>
          <a:lstStyle/>
          <a:p>
            <a:r>
              <a:rPr lang="en-US" dirty="0" smtClean="0"/>
              <a:t>Neutron Chopper Systems Costing Challenges – Accurate supplier costing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763178" y="2806067"/>
            <a:ext cx="9602808" cy="2261022"/>
          </a:xfrm>
        </p:spPr>
        <p:txBody>
          <a:bodyPr/>
          <a:lstStyle/>
          <a:p>
            <a:pPr marL="472167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Concerns: ESS needs to provide ASAP clarity on Bunker design to suppliers and partners, It affects chopper design, installation, remote access and tooling costs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Suppliers need to be informed that if using ESS Integration Standards, tooling is  at 0 cost and remote access in bunker components is guaranteed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Communication with Tech . Groups is strongly encouraged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9" y="40200"/>
            <a:ext cx="6032501" cy="1589600"/>
          </a:xfrm>
        </p:spPr>
        <p:txBody>
          <a:bodyPr/>
          <a:lstStyle/>
          <a:p>
            <a:r>
              <a:rPr lang="en-US" dirty="0" smtClean="0"/>
              <a:t>Neutron Chopper Systems</a:t>
            </a:r>
            <a:br>
              <a:rPr lang="en-US" dirty="0" smtClean="0"/>
            </a:br>
            <a:r>
              <a:rPr lang="en-US" dirty="0" smtClean="0"/>
              <a:t>Costing Challenges – Reducing Cost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610779" y="2590378"/>
            <a:ext cx="9602808" cy="2261022"/>
          </a:xfrm>
        </p:spPr>
        <p:txBody>
          <a:bodyPr/>
          <a:lstStyle/>
          <a:p>
            <a:pPr marL="472167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Common component needs between instruments: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Bulk ordering , special supplier agreements, collaboration between instruments ?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Prepare suppliers for ESS needs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ESS and partners need to act now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Reminder: When using standard components, design cost is absorbed by technology groups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00" y="215902"/>
            <a:ext cx="5664200" cy="1231899"/>
          </a:xfrm>
        </p:spPr>
        <p:txBody>
          <a:bodyPr lIns="97710" tIns="48856" rIns="97710" bIns="48856">
            <a:normAutofit fontScale="90000"/>
          </a:bodyPr>
          <a:lstStyle/>
          <a:p>
            <a:r>
              <a:rPr lang="en-US" dirty="0" smtClean="0"/>
              <a:t>Neutron Chopper Systems - </a:t>
            </a:r>
            <a:r>
              <a:rPr lang="en-US" dirty="0"/>
              <a:t>TG2 </a:t>
            </a:r>
            <a:r>
              <a:rPr lang="en-US" dirty="0" smtClean="0"/>
              <a:t>review Reminder </a:t>
            </a:r>
            <a:br>
              <a:rPr lang="en-US" dirty="0" smtClean="0"/>
            </a:br>
            <a:r>
              <a:rPr lang="en-US" dirty="0" smtClean="0"/>
              <a:t>ESS needs you ! </a:t>
            </a:r>
            <a:endParaRPr lang="en-US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230311" y="1891185"/>
            <a:ext cx="69451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Request from your </a:t>
            </a:r>
            <a:r>
              <a:rPr lang="en-US" dirty="0"/>
              <a:t>NCG contact </a:t>
            </a:r>
            <a:r>
              <a:rPr lang="en-US" dirty="0" smtClean="0"/>
              <a:t>a detailed costing estimate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Discuss ASAP with your NCG contact about completing together the NCS questionnaire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A55FF"/>
                </a:solidFill>
              </a:rPr>
              <a:t>Your contact fills the TG2 review document and discusses with the team leader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3A55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instrument team should attempt to rectify and address concerns 4 weeks before TG2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3A55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A55FF"/>
                </a:solidFill>
              </a:rPr>
              <a:t>The NCG contact sends the final Review summary to the </a:t>
            </a:r>
            <a:r>
              <a:rPr lang="en-US" b="1" u="sng" dirty="0" smtClean="0">
                <a:solidFill>
                  <a:srgbClr val="3A55FF"/>
                </a:solidFill>
              </a:rPr>
              <a:t>NSS management 2 weeks before the TG2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38" y="2565400"/>
            <a:ext cx="2552700" cy="318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399" y="279400"/>
            <a:ext cx="5203663" cy="1016000"/>
          </a:xfrm>
        </p:spPr>
        <p:txBody>
          <a:bodyPr lIns="97710" tIns="48856" rIns="97710" bIns="48856">
            <a:normAutofit/>
          </a:bodyPr>
          <a:lstStyle/>
          <a:p>
            <a:r>
              <a:rPr lang="en-US" dirty="0" smtClean="0"/>
              <a:t>TG2 Review</a:t>
            </a:r>
            <a:endParaRPr lang="en-US" sz="23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2899" y="1859852"/>
            <a:ext cx="7162801" cy="5188648"/>
          </a:xfrm>
          <a:prstGeom prst="rect">
            <a:avLst/>
          </a:prstGeom>
        </p:spPr>
        <p:txBody>
          <a:bodyPr vert="horz" lIns="97710" tIns="48856" rIns="97710" bIns="48856" rtlCol="0">
            <a:normAutofit lnSpcReduction="10000"/>
          </a:bodyPr>
          <a:lstStyle>
            <a:lvl1pPr marL="384170" indent="-384170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32362" indent="-320140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558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92784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05007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7229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9455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679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3904" indent="-256112" algn="l" defTabSz="102444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Key Documentation for TG2 </a:t>
            </a:r>
            <a:r>
              <a:rPr lang="en-US" sz="2400" b="1" dirty="0" smtClean="0">
                <a:solidFill>
                  <a:srgbClr val="000000"/>
                </a:solidFill>
              </a:rPr>
              <a:t>review 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MCA Ph1 Guidelines: ESS-0049514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NCS </a:t>
            </a:r>
            <a:r>
              <a:rPr lang="en-GB" sz="2400" dirty="0">
                <a:solidFill>
                  <a:srgbClr val="000000"/>
                </a:solidFill>
              </a:rPr>
              <a:t>TG2 </a:t>
            </a:r>
            <a:r>
              <a:rPr lang="en-GB" sz="2400" dirty="0" smtClean="0">
                <a:solidFill>
                  <a:srgbClr val="000000"/>
                </a:solidFill>
              </a:rPr>
              <a:t>Questionnaire: </a:t>
            </a:r>
            <a:r>
              <a:rPr lang="en-GB" sz="2400" dirty="0">
                <a:solidFill>
                  <a:srgbClr val="000000"/>
                </a:solidFill>
              </a:rPr>
              <a:t>ESS-</a:t>
            </a:r>
            <a:r>
              <a:rPr lang="en-GB" sz="2400" dirty="0" smtClean="0">
                <a:solidFill>
                  <a:srgbClr val="000000"/>
                </a:solidFill>
              </a:rPr>
              <a:t>0059934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NCS </a:t>
            </a:r>
            <a:r>
              <a:rPr lang="en-GB" sz="2400" dirty="0">
                <a:solidFill>
                  <a:srgbClr val="000000"/>
                </a:solidFill>
              </a:rPr>
              <a:t>TG2 Review </a:t>
            </a:r>
            <a:r>
              <a:rPr lang="en-GB" sz="2400" dirty="0" smtClean="0">
                <a:solidFill>
                  <a:srgbClr val="000000"/>
                </a:solidFill>
              </a:rPr>
              <a:t>Summary: </a:t>
            </a:r>
            <a:r>
              <a:rPr lang="en-GB" sz="2400" dirty="0">
                <a:solidFill>
                  <a:srgbClr val="000000"/>
                </a:solidFill>
              </a:rPr>
              <a:t>ESS-</a:t>
            </a:r>
            <a:r>
              <a:rPr lang="en-GB" sz="2400" dirty="0" smtClean="0">
                <a:solidFill>
                  <a:srgbClr val="000000"/>
                </a:solidFill>
              </a:rPr>
              <a:t>0060423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NCS Cost Estimate </a:t>
            </a:r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en-US" sz="2400" dirty="0" smtClean="0">
                <a:solidFill>
                  <a:srgbClr val="000000"/>
                </a:solidFill>
              </a:rPr>
              <a:t>ocument:  </a:t>
            </a:r>
            <a:r>
              <a:rPr lang="en-US" sz="2400" dirty="0">
                <a:solidFill>
                  <a:srgbClr val="000000"/>
                </a:solidFill>
              </a:rPr>
              <a:t>ESS-</a:t>
            </a:r>
            <a:r>
              <a:rPr lang="en-US" sz="2400" dirty="0" smtClean="0">
                <a:solidFill>
                  <a:srgbClr val="000000"/>
                </a:solidFill>
              </a:rPr>
              <a:t>0060400</a:t>
            </a:r>
          </a:p>
          <a:p>
            <a:pPr marL="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Or simply ask your Instrument  Representatives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linkClick r:id="rId3"/>
              </a:rPr>
              <a:t>https://ess-ics.atlassian.net/wiki/display/SD/CONTACTS</a:t>
            </a:r>
            <a:endParaRPr lang="en-US" sz="2400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93771" y="3501320"/>
            <a:ext cx="9367741" cy="1052911"/>
          </a:xfrm>
        </p:spPr>
        <p:txBody>
          <a:bodyPr/>
          <a:lstStyle/>
          <a:p>
            <a:pPr marL="61587" indent="0" algn="ctr">
              <a:buNone/>
            </a:pPr>
            <a:r>
              <a:rPr lang="en-US" sz="5000" dirty="0" smtClean="0">
                <a:solidFill>
                  <a:schemeClr val="tx1"/>
                </a:solidFill>
              </a:rPr>
              <a:t>Thank you -&gt; Questions</a:t>
            </a:r>
            <a:r>
              <a:rPr lang="en-US" sz="5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Chopper control </a:t>
            </a:r>
            <a:r>
              <a:rPr lang="en-US" dirty="0" smtClean="0"/>
              <a:t>systems</a:t>
            </a:r>
            <a:br>
              <a:rPr lang="en-US" dirty="0" smtClean="0"/>
            </a:br>
            <a:r>
              <a:rPr lang="en-US" dirty="0" smtClean="0"/>
              <a:t>-Steps-</a:t>
            </a:r>
            <a:endParaRPr lang="en-US" sz="2700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610779" y="1589600"/>
            <a:ext cx="9602808" cy="5812772"/>
          </a:xfrm>
        </p:spPr>
        <p:txBody>
          <a:bodyPr/>
          <a:lstStyle/>
          <a:p>
            <a:pPr marL="583024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Define moving parts of the instruments</a:t>
            </a:r>
          </a:p>
          <a:p>
            <a:pPr marL="869404" lvl="1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Fill table of motion (raw version)</a:t>
            </a:r>
          </a:p>
          <a:p>
            <a:pPr marL="869404" lvl="1" indent="-521437">
              <a:buFont typeface="Wingdings" charset="2"/>
              <a:buAutoNum type="arabicPlain"/>
            </a:pPr>
            <a:r>
              <a:rPr lang="en-US" dirty="0">
                <a:solidFill>
                  <a:schemeClr val="tx1"/>
                </a:solidFill>
              </a:rPr>
              <a:t>Mark what's included in and what's excluded of MCA work </a:t>
            </a:r>
            <a:r>
              <a:rPr lang="en-US" dirty="0" smtClean="0">
                <a:solidFill>
                  <a:schemeClr val="tx1"/>
                </a:solidFill>
              </a:rPr>
              <a:t>package</a:t>
            </a:r>
          </a:p>
          <a:p>
            <a:pPr marL="869404" lvl="1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Move chopper axes (if any) to the chopper work package (WP)</a:t>
            </a:r>
          </a:p>
          <a:p>
            <a:pPr marL="583024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Define technical solutions for axes inside the MCA WP</a:t>
            </a:r>
          </a:p>
          <a:p>
            <a:pPr marL="869404" lvl="1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Identify axes that are covered by the Generic Motion Control. </a:t>
            </a:r>
            <a:r>
              <a:rPr lang="en-US" dirty="0" err="1" smtClean="0">
                <a:solidFill>
                  <a:schemeClr val="tx1"/>
                </a:solidFill>
              </a:rPr>
              <a:t>Finalise</a:t>
            </a:r>
            <a:r>
              <a:rPr lang="en-US" dirty="0" smtClean="0">
                <a:solidFill>
                  <a:schemeClr val="tx1"/>
                </a:solidFill>
              </a:rPr>
              <a:t> the Table of Motion restricted to these axes.</a:t>
            </a:r>
          </a:p>
          <a:p>
            <a:pPr marL="869404" lvl="1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Identify axes that are covered by Motion Control with high volume of axes. Sketch the technical solution to be able to budget. Include potential development work.</a:t>
            </a:r>
          </a:p>
          <a:p>
            <a:pPr marL="869404" lvl="1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Identify motions that are covered by Special Purpose Motion Control. Sketch technical solution and define what part is in the MCA WP.</a:t>
            </a:r>
          </a:p>
          <a:p>
            <a:pPr marL="583024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Budget equipment</a:t>
            </a:r>
          </a:p>
          <a:p>
            <a:pPr marL="583024" indent="-521437">
              <a:buFont typeface="Wingdings" charset="2"/>
              <a:buAutoNum type="arabicPlain"/>
            </a:pPr>
            <a:r>
              <a:rPr lang="en-US" dirty="0" smtClean="0">
                <a:solidFill>
                  <a:schemeClr val="tx1"/>
                </a:solidFill>
              </a:rPr>
              <a:t>Budget manpower</a:t>
            </a:r>
          </a:p>
        </p:txBody>
      </p:sp>
    </p:spTree>
    <p:extLst>
      <p:ext uri="{BB962C8B-B14F-4D97-AF65-F5344CB8AC3E}">
        <p14:creationId xmlns:p14="http://schemas.microsoft.com/office/powerpoint/2010/main" val="25236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3770" y="2156814"/>
            <a:ext cx="9821829" cy="4169184"/>
          </a:xfrm>
        </p:spPr>
        <p:txBody>
          <a:bodyPr/>
          <a:lstStyle/>
          <a:p>
            <a:r>
              <a:rPr lang="en-US" sz="1400" b="1" dirty="0" smtClean="0"/>
              <a:t>IKON11</a:t>
            </a:r>
            <a:r>
              <a:rPr lang="en-US" sz="1400" dirty="0" smtClean="0"/>
              <a:t>: </a:t>
            </a:r>
            <a:r>
              <a:rPr lang="en-US" sz="1400" b="1" dirty="0" smtClean="0"/>
              <a:t>Questions </a:t>
            </a:r>
            <a:r>
              <a:rPr lang="en-US" sz="1400" b="1" dirty="0"/>
              <a:t>in </a:t>
            </a:r>
            <a:r>
              <a:rPr lang="en-US" sz="1400" b="1" dirty="0" err="1"/>
              <a:t>parallell</a:t>
            </a:r>
            <a:r>
              <a:rPr lang="en-US" sz="1400" b="1" dirty="0"/>
              <a:t> </a:t>
            </a:r>
            <a:r>
              <a:rPr lang="en-US" sz="1400" b="1" dirty="0" err="1" smtClean="0"/>
              <a:t>sessi</a:t>
            </a:r>
            <a:endParaRPr lang="en-US" sz="1400" dirty="0"/>
          </a:p>
          <a:p>
            <a:r>
              <a:rPr lang="en-US" sz="1400" b="1" dirty="0"/>
              <a:t>Design update</a:t>
            </a:r>
            <a:endParaRPr lang="en-US" sz="1400" dirty="0"/>
          </a:p>
          <a:p>
            <a:r>
              <a:rPr lang="en-US" sz="1400" dirty="0"/>
              <a:t>Chopper control racks, need space around the bunker for the choppers in the bunker.</a:t>
            </a:r>
          </a:p>
          <a:p>
            <a:r>
              <a:rPr lang="en-US" sz="1400" dirty="0"/>
              <a:t>Cable lengths need to be 45-55 meters between the rack and the choppers in the the bunker for the north sector.</a:t>
            </a:r>
          </a:p>
          <a:p>
            <a:r>
              <a:rPr lang="en-US" sz="1400" dirty="0"/>
              <a:t>What will be the design of the T0 chopper? T0 calculation needed for Dream</a:t>
            </a:r>
          </a:p>
          <a:p>
            <a:r>
              <a:rPr lang="en-US" sz="1400" dirty="0"/>
              <a:t>CHIM needs to be tested</a:t>
            </a:r>
          </a:p>
          <a:p>
            <a:r>
              <a:rPr lang="en-US" sz="1400" dirty="0"/>
              <a:t>Is the Chopper group doing neutronics calculations, are you providing support for </a:t>
            </a:r>
            <a:r>
              <a:rPr lang="en-US" sz="1400" dirty="0" err="1"/>
              <a:t>McStas</a:t>
            </a:r>
            <a:r>
              <a:rPr lang="en-US" sz="1400" dirty="0"/>
              <a:t>?</a:t>
            </a:r>
          </a:p>
          <a:p>
            <a:r>
              <a:rPr lang="en-US" sz="1400" dirty="0"/>
              <a:t>Who is paying for the development of T0.</a:t>
            </a:r>
          </a:p>
          <a:p>
            <a:r>
              <a:rPr lang="en-US" sz="1400" dirty="0"/>
              <a:t>First Chopper position of the Dream instrument</a:t>
            </a:r>
            <a:r>
              <a:rPr lang="en-US" sz="1400" dirty="0" smtClean="0"/>
              <a:t>?</a:t>
            </a:r>
            <a:endParaRPr lang="en-US" sz="1400" dirty="0"/>
          </a:p>
          <a:p>
            <a:r>
              <a:rPr lang="en-US" sz="1400" b="1" dirty="0"/>
              <a:t>TG2 Review</a:t>
            </a:r>
            <a:endParaRPr lang="en-US" sz="1400" dirty="0"/>
          </a:p>
          <a:p>
            <a:r>
              <a:rPr lang="en-US" sz="1400" dirty="0"/>
              <a:t>Is the questionnaire a part of the TG2 documentation?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4914900" cy="1589600"/>
          </a:xfrm>
        </p:spPr>
        <p:txBody>
          <a:bodyPr/>
          <a:lstStyle/>
          <a:p>
            <a:r>
              <a:rPr lang="en-US" dirty="0" smtClean="0"/>
              <a:t>Parallel Session Motion Control</a:t>
            </a:r>
            <a:r>
              <a:rPr lang="en-US" dirty="0"/>
              <a:t> </a:t>
            </a:r>
            <a:r>
              <a:rPr lang="en-US" dirty="0" smtClean="0"/>
              <a:t>+ Chopper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407579" y="2082378"/>
            <a:ext cx="9602808" cy="4762922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Updates on the current progress in the groups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Presentation and discussion of the TG2 review (Check list)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Costing exercise: Presentation of the chopper/MCA costing for SKADI, DREAM</a:t>
            </a:r>
            <a:r>
              <a:rPr lang="en-US" sz="2800" smtClean="0">
                <a:solidFill>
                  <a:schemeClr val="tx1"/>
                </a:solidFill>
              </a:rPr>
              <a:t>, </a:t>
            </a:r>
            <a:r>
              <a:rPr lang="en-US" sz="2800" smtClean="0">
                <a:solidFill>
                  <a:schemeClr val="tx1"/>
                </a:solidFill>
              </a:rPr>
              <a:t>NMX, HEIMDAL </a:t>
            </a:r>
            <a:r>
              <a:rPr lang="en-US" sz="2800" dirty="0" smtClean="0">
                <a:solidFill>
                  <a:schemeClr val="tx1"/>
                </a:solidFill>
              </a:rPr>
              <a:t>and BIFROST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Concentrate on costing exercise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Overview of the different approaches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Defining Guidelines 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Details in the talks on INDICO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4914900" cy="1589600"/>
          </a:xfrm>
        </p:spPr>
        <p:txBody>
          <a:bodyPr/>
          <a:lstStyle/>
          <a:p>
            <a:r>
              <a:rPr lang="en-US" dirty="0" smtClean="0"/>
              <a:t>Costing Motion Control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407579" y="2082378"/>
            <a:ext cx="9602808" cy="4762922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What Do you want to do?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How Do you want to do it?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How much does it cost?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Define moving parts (“Axes”) of an instrument &gt;&gt; Table of Motion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Define what's included, what’s excluded</a:t>
            </a:r>
          </a:p>
          <a:p>
            <a:pPr lvl="1">
              <a:buFont typeface="Wingdings" charset="2"/>
              <a:buChar char="u"/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Identify what’s Generic Motion Control, what’s Special Purpose Motion Control</a:t>
            </a:r>
          </a:p>
          <a:p>
            <a:pPr lvl="1">
              <a:buFont typeface="Wingdings" charset="2"/>
              <a:buChar char="u"/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Calculate Equipment cost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Calculate Manpower cost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u"/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4914900" cy="1589600"/>
          </a:xfrm>
        </p:spPr>
        <p:txBody>
          <a:bodyPr/>
          <a:lstStyle/>
          <a:p>
            <a:r>
              <a:rPr lang="en-US" dirty="0" smtClean="0"/>
              <a:t>Costing Motion Control – Included, Excluded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559979" y="1917278"/>
            <a:ext cx="9602808" cy="1651422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Examples of included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Axes with pneumatic actuators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Fixed installations of sample environment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Equipment: Motion Control Electronics, Racks </a:t>
            </a:r>
            <a:r>
              <a:rPr lang="en-US" dirty="0" smtClean="0">
                <a:solidFill>
                  <a:srgbClr val="0000FF"/>
                </a:solidFill>
              </a:rPr>
              <a:t>etc.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559979" y="3669878"/>
            <a:ext cx="9602808" cy="1651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664" marR="0" indent="-391077" algn="l" defTabSz="521437" rtl="0" eaLnBrk="1" fontAlgn="auto" latinLnBrk="0" hangingPunct="1">
              <a:lnSpc>
                <a:spcPct val="100000"/>
              </a:lnSpc>
              <a:spcBef>
                <a:spcPts val="1369"/>
              </a:spcBef>
              <a:spcAft>
                <a:spcPts val="684"/>
              </a:spcAft>
              <a:buClrTx/>
              <a:buSzTx/>
              <a:buFont typeface="Arial"/>
              <a:buChar char="•"/>
              <a:tabLst/>
              <a:defRPr sz="27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739044" marR="0" indent="-266877" algn="l" defTabSz="521437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228"/>
              </a:spcAft>
              <a:buClrTx/>
              <a:buSzPct val="75000"/>
              <a:buFont typeface="Lucida Grande"/>
              <a:buChar char="-"/>
              <a:tabLst/>
              <a:defRPr sz="21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Examples of excluded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Chopper axes   						</a:t>
            </a:r>
            <a:r>
              <a:rPr lang="en-US" dirty="0" smtClean="0">
                <a:solidFill>
                  <a:srgbClr val="0000FF"/>
                </a:solidFill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&gt;  Chopper Group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Vacuum valves (</a:t>
            </a:r>
            <a:r>
              <a:rPr lang="en-US" dirty="0" smtClean="0">
                <a:solidFill>
                  <a:srgbClr val="0000FF"/>
                </a:solidFill>
              </a:rPr>
              <a:t>gate valves) </a:t>
            </a:r>
            <a:r>
              <a:rPr lang="en-US" dirty="0">
                <a:solidFill>
                  <a:srgbClr val="0000FF"/>
                </a:solidFill>
              </a:rPr>
              <a:t>			&gt;&gt; Vacuum Group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Mobile sample environment equipment 	&gt;&gt; SE Group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559979" y="5486400"/>
            <a:ext cx="9602808" cy="16514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664" marR="0" indent="-391077" algn="l" defTabSz="521437" rtl="0" eaLnBrk="1" fontAlgn="auto" latinLnBrk="0" hangingPunct="1">
              <a:lnSpc>
                <a:spcPct val="100000"/>
              </a:lnSpc>
              <a:spcBef>
                <a:spcPts val="1369"/>
              </a:spcBef>
              <a:spcAft>
                <a:spcPts val="684"/>
              </a:spcAft>
              <a:buClrTx/>
              <a:buSzTx/>
              <a:buFont typeface="Arial"/>
              <a:buChar char="•"/>
              <a:tabLst/>
              <a:defRPr sz="27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739044" marR="0" indent="-266877" algn="l" defTabSz="521437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228"/>
              </a:spcAft>
              <a:buClrTx/>
              <a:buSzPct val="75000"/>
              <a:buFont typeface="Lucida Grande"/>
              <a:buChar char="-"/>
              <a:tabLst/>
              <a:defRPr sz="21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To be decided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Equipment: Cables, connectors, motors, sensors etc.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236335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4914900" cy="1589600"/>
          </a:xfrm>
        </p:spPr>
        <p:txBody>
          <a:bodyPr/>
          <a:lstStyle/>
          <a:p>
            <a:r>
              <a:rPr lang="en-US" dirty="0" smtClean="0"/>
              <a:t>Costing Motion Control – How to calculate Equipment?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407578" y="5511800"/>
            <a:ext cx="9854021" cy="179070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Table of Motion is the key document (example DREAM)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Use an average number for equipment for each axis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This number varies according to the requirements (Accuracy, radiation, technology)</a:t>
            </a:r>
          </a:p>
          <a:p>
            <a:pPr lvl="1">
              <a:buFont typeface="Wingdings" charset="2"/>
              <a:buChar char="u"/>
            </a:pPr>
            <a:r>
              <a:rPr lang="en-US" dirty="0">
                <a:solidFill>
                  <a:srgbClr val="0000FF"/>
                </a:solidFill>
              </a:rPr>
              <a:t>Don’t forget cabinets, cables etc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MCA Group supports you in finding these numbers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  <p:pic>
        <p:nvPicPr>
          <p:cNvPr id="7" name="Picture 6" descr="Screen Shot 2016-09-15 at 10.23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44" y="1629800"/>
            <a:ext cx="8280920" cy="37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5168900" cy="1589600"/>
          </a:xfrm>
        </p:spPr>
        <p:txBody>
          <a:bodyPr/>
          <a:lstStyle/>
          <a:p>
            <a:r>
              <a:rPr lang="en-US" dirty="0" smtClean="0"/>
              <a:t>Costing Motion Control – How to calculate Manpower I ?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435100" y="6489278"/>
            <a:ext cx="8307408" cy="77512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Example SKADI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Taking numbers from previous instruments projects and adapt them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  <p:pic>
        <p:nvPicPr>
          <p:cNvPr id="3" name="Picture 2" descr="Screen Shot 2016-09-16 at 06.53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629800"/>
            <a:ext cx="6282267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0200"/>
            <a:ext cx="5168900" cy="1589600"/>
          </a:xfrm>
        </p:spPr>
        <p:txBody>
          <a:bodyPr/>
          <a:lstStyle/>
          <a:p>
            <a:r>
              <a:rPr lang="en-US" dirty="0" smtClean="0"/>
              <a:t>Costing Motion Control – How to calculate Manpower II ?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435100" y="6400378"/>
            <a:ext cx="8307408" cy="107357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Example NMX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Design + Work breakdown and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stimations on that level</a:t>
            </a:r>
          </a:p>
          <a:p>
            <a:pPr lvl="1">
              <a:buFont typeface="Wingdings" charset="2"/>
              <a:buChar char="u"/>
            </a:pPr>
            <a:r>
              <a:rPr lang="en-US" dirty="0" smtClean="0">
                <a:solidFill>
                  <a:srgbClr val="0000FF"/>
                </a:solidFill>
              </a:rPr>
              <a:t>MCA Group supports you in this tasks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  <p:pic>
        <p:nvPicPr>
          <p:cNvPr id="4" name="Picture 3" descr="Screen Shot 2016-09-16 at 07.0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714078"/>
            <a:ext cx="8915400" cy="4661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74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0"/>
            <a:ext cx="5180421" cy="1589600"/>
          </a:xfrm>
        </p:spPr>
        <p:txBody>
          <a:bodyPr/>
          <a:lstStyle/>
          <a:p>
            <a:r>
              <a:rPr lang="en-US" dirty="0" smtClean="0"/>
              <a:t>Neutron Chopper Systems</a:t>
            </a:r>
            <a:br>
              <a:rPr lang="en-US" dirty="0" smtClean="0"/>
            </a:br>
            <a:r>
              <a:rPr lang="en-US" dirty="0" smtClean="0"/>
              <a:t>Common Costing Challenges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080679" y="3009478"/>
            <a:ext cx="7987121" cy="2108622"/>
          </a:xfrm>
        </p:spPr>
        <p:txBody>
          <a:bodyPr/>
          <a:lstStyle/>
          <a:p>
            <a:pPr marL="472167" lvl="1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From </a:t>
            </a:r>
            <a:r>
              <a:rPr lang="en-US" sz="2800" dirty="0" smtClean="0">
                <a:solidFill>
                  <a:schemeClr val="tx1"/>
                </a:solidFill>
              </a:rPr>
              <a:t>P1 </a:t>
            </a:r>
            <a:r>
              <a:rPr lang="en-US" sz="2800" dirty="0">
                <a:solidFill>
                  <a:schemeClr val="tx1"/>
                </a:solidFill>
              </a:rPr>
              <a:t>to operation</a:t>
            </a:r>
          </a:p>
          <a:p>
            <a:pPr lvl="1"/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Trying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quantify cost </a:t>
            </a:r>
            <a:r>
              <a:rPr lang="en-US" sz="2800" dirty="0">
                <a:solidFill>
                  <a:schemeClr val="tx1"/>
                </a:solidFill>
              </a:rPr>
              <a:t>contributors to building </a:t>
            </a:r>
            <a:r>
              <a:rPr lang="en-US" sz="2800" dirty="0" smtClean="0">
                <a:solidFill>
                  <a:schemeClr val="tx1"/>
                </a:solidFill>
              </a:rPr>
              <a:t>a chopper </a:t>
            </a:r>
            <a:r>
              <a:rPr lang="en-US" sz="2800" dirty="0">
                <a:solidFill>
                  <a:schemeClr val="tx1"/>
                </a:solidFill>
              </a:rPr>
              <a:t>system at </a:t>
            </a:r>
            <a:r>
              <a:rPr lang="en-US" sz="2800" dirty="0" smtClean="0">
                <a:solidFill>
                  <a:schemeClr val="tx1"/>
                </a:solidFill>
              </a:rPr>
              <a:t>ESS </a:t>
            </a:r>
          </a:p>
          <a:p>
            <a:pPr marL="472167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72167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00" y="40200"/>
            <a:ext cx="6159500" cy="1589600"/>
          </a:xfrm>
        </p:spPr>
        <p:txBody>
          <a:bodyPr/>
          <a:lstStyle/>
          <a:p>
            <a:r>
              <a:rPr lang="en-US" dirty="0" smtClean="0"/>
              <a:t>Neutron Chopper Systems Costing Challenges – Diversity of approaches</a:t>
            </a: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845978" y="4822624"/>
            <a:ext cx="6323422" cy="2857922"/>
          </a:xfrm>
        </p:spPr>
        <p:txBody>
          <a:bodyPr/>
          <a:lstStyle/>
          <a:p>
            <a:pPr marL="472167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Instruments depend on: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Supplier costing or,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NCG costing or,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Supplier costing + NCG costing  (recommended) 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509178" y="2197100"/>
            <a:ext cx="9602808" cy="228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664" marR="0" indent="-391077" algn="l" defTabSz="521437" rtl="0" eaLnBrk="1" fontAlgn="auto" latinLnBrk="0" hangingPunct="1">
              <a:lnSpc>
                <a:spcPct val="100000"/>
              </a:lnSpc>
              <a:spcBef>
                <a:spcPts val="1369"/>
              </a:spcBef>
              <a:spcAft>
                <a:spcPts val="684"/>
              </a:spcAft>
              <a:buClrTx/>
              <a:buSzTx/>
              <a:buFont typeface="Arial"/>
              <a:buChar char="•"/>
              <a:tabLst/>
              <a:defRPr sz="2700" b="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739044" marR="0" indent="-266877" algn="l" defTabSz="521437" rtl="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228"/>
              </a:spcAft>
              <a:buClrTx/>
              <a:buSzPct val="75000"/>
              <a:buFont typeface="Lucida Grande"/>
              <a:buChar char="-"/>
              <a:tabLst/>
              <a:defRPr sz="2100" kern="1200" baseline="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Wingdings" charset="2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tx1"/>
                </a:solidFill>
              </a:rPr>
              <a:t>Quote “I depend on the ESS technology groups for an accurate costing that includes everything necessary for an ESS compatible instrument”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Quotes “ Reaching a budget within ±10% is difficult, instruments need clarity and help from ESS”</a:t>
            </a:r>
          </a:p>
          <a:p>
            <a:pPr marL="472167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72167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006" r="9459"/>
          <a:stretch/>
        </p:blipFill>
        <p:spPr>
          <a:xfrm>
            <a:off x="139700" y="279400"/>
            <a:ext cx="215782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23392</TotalTime>
  <Words>1509</Words>
  <Application>Microsoft Macintosh PowerPoint</Application>
  <PresentationFormat>Custom</PresentationFormat>
  <Paragraphs>196</Paragraphs>
  <Slides>18</Slides>
  <Notes>17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Anpassad formgivning</vt:lpstr>
      <vt:lpstr>1_Office-tema</vt:lpstr>
      <vt:lpstr>MCA/Chopper parallel sessions</vt:lpstr>
      <vt:lpstr>Parallel Session Motion Control + Chopper</vt:lpstr>
      <vt:lpstr>Costing Motion Control</vt:lpstr>
      <vt:lpstr>Costing Motion Control – Included, Excluded</vt:lpstr>
      <vt:lpstr>Costing Motion Control – How to calculate Equipment?</vt:lpstr>
      <vt:lpstr>Costing Motion Control – How to calculate Manpower I ?</vt:lpstr>
      <vt:lpstr>Costing Motion Control – How to calculate Manpower II ?</vt:lpstr>
      <vt:lpstr>Neutron Chopper Systems Common Costing Challenges</vt:lpstr>
      <vt:lpstr>Neutron Chopper Systems Costing Challenges – Diversity of approaches</vt:lpstr>
      <vt:lpstr>Neutron Chopper Systems Common Costing Challenges</vt:lpstr>
      <vt:lpstr>Neutron Chopper Systems Costing Challenges - Commissioning and Upgrade paths</vt:lpstr>
      <vt:lpstr>Neutron Chopper Systems Costing Challenges – Accurate supplier costing</vt:lpstr>
      <vt:lpstr>Neutron Chopper Systems Costing Challenges – Reducing Cost</vt:lpstr>
      <vt:lpstr>Neutron Chopper Systems - TG2 review Reminder  ESS needs you ! </vt:lpstr>
      <vt:lpstr>TG2 Review</vt:lpstr>
      <vt:lpstr>PowerPoint Presentation</vt:lpstr>
      <vt:lpstr>Chopper control systems -Steps-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Thomas Gahl</cp:lastModifiedBy>
  <cp:revision>527</cp:revision>
  <cp:lastPrinted>2016-09-16T06:21:54Z</cp:lastPrinted>
  <dcterms:created xsi:type="dcterms:W3CDTF">2013-09-21T18:00:17Z</dcterms:created>
  <dcterms:modified xsi:type="dcterms:W3CDTF">2016-09-16T06:21:57Z</dcterms:modified>
</cp:coreProperties>
</file>