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0C10-9D96-EA49-A075-80668F1771D4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4043E-AB63-4A40-96D8-6FEDE4155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27kW/instrument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43E-AB63-4A40-96D8-6FEDE4155F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for Utility panels </a:t>
            </a:r>
            <a:r>
              <a:rPr lang="en-US" dirty="0" err="1" smtClean="0"/>
              <a:t>tbd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043E-AB63-4A40-96D8-6FEDE4155F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014CBC-F47E-8542-A00B-EE1300D60E6E}" type="datetimeFigureOut">
              <a:rPr lang="en-US" smtClean="0"/>
              <a:pPr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FFAE93-AE5B-484F-A1E9-16A53093F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Halls and </a:t>
            </a:r>
            <a:r>
              <a:rPr lang="en-US" dirty="0" err="1" smtClean="0"/>
              <a:t>Infrstructure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DREAM, ODIN, VESPA Instrument Group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Settlement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049" y="1438435"/>
            <a:ext cx="5555051" cy="484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5367" y="1745734"/>
            <a:ext cx="2447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bg1"/>
                </a:solidFill>
              </a:rPr>
              <a:t>Floor settlement requirement under the instruments 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The floor in the experimental halls and bunker area </a:t>
            </a:r>
            <a:r>
              <a:rPr lang="en-US" sz="1600" dirty="0" smtClean="0">
                <a:solidFill>
                  <a:schemeClr val="bg1"/>
                </a:solidFill>
              </a:rPr>
              <a:t>will </a:t>
            </a:r>
            <a:r>
              <a:rPr lang="en-US" sz="1600" dirty="0">
                <a:solidFill>
                  <a:schemeClr val="bg1"/>
                </a:solidFill>
              </a:rPr>
              <a:t>due to dynamics loading have a stability for </a:t>
            </a:r>
            <a:r>
              <a:rPr lang="en-US" sz="1600" dirty="0">
                <a:solidFill>
                  <a:srgbClr val="FF0000"/>
                </a:solidFill>
              </a:rPr>
              <a:t>elastic movement</a:t>
            </a:r>
            <a:r>
              <a:rPr lang="en-US" sz="1600" dirty="0" smtClean="0">
                <a:solidFill>
                  <a:srgbClr val="FF0000"/>
                </a:solidFill>
              </a:rPr>
              <a:t>.: </a:t>
            </a:r>
            <a:r>
              <a:rPr lang="sv-SE" sz="1600" b="1" dirty="0" smtClean="0">
                <a:solidFill>
                  <a:srgbClr val="FF0000"/>
                </a:solidFill>
              </a:rPr>
              <a:t>3mm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Stability </a:t>
            </a:r>
            <a:r>
              <a:rPr lang="en-US" sz="1600" dirty="0">
                <a:solidFill>
                  <a:schemeClr val="bg1"/>
                </a:solidFill>
              </a:rPr>
              <a:t>for </a:t>
            </a:r>
            <a:r>
              <a:rPr lang="en-US" sz="1600" dirty="0">
                <a:solidFill>
                  <a:srgbClr val="FF0000"/>
                </a:solidFill>
              </a:rPr>
              <a:t>creep/deformation </a:t>
            </a:r>
            <a:r>
              <a:rPr lang="en-US" sz="1600" b="1" i="1" dirty="0">
                <a:solidFill>
                  <a:srgbClr val="FF0000"/>
                </a:solidFill>
              </a:rPr>
              <a:t>over the lifespan</a:t>
            </a:r>
            <a:r>
              <a:rPr lang="en-US" sz="1600" dirty="0">
                <a:solidFill>
                  <a:schemeClr val="bg1"/>
                </a:solidFill>
              </a:rPr>
              <a:t> of the </a:t>
            </a:r>
            <a:r>
              <a:rPr lang="en-US" sz="1600" dirty="0" smtClean="0">
                <a:solidFill>
                  <a:schemeClr val="bg1"/>
                </a:solidFill>
              </a:rPr>
              <a:t>facility: </a:t>
            </a:r>
            <a:r>
              <a:rPr lang="sv-SE" sz="1600" b="1" dirty="0" smtClean="0">
                <a:solidFill>
                  <a:srgbClr val="FF0000"/>
                </a:solidFill>
              </a:rPr>
              <a:t>3mm</a:t>
            </a:r>
            <a:endParaRPr lang="sv-SE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9463" y="1828800"/>
            <a:ext cx="379750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183562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Infrastructure routing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6968" y="1835629"/>
            <a:ext cx="3790950" cy="394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1" y="1835629"/>
            <a:ext cx="1504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Nitrogen/Deionized</a:t>
            </a:r>
            <a:r>
              <a:rPr lang="sv-SE" dirty="0" smtClean="0"/>
              <a:t> </a:t>
            </a:r>
            <a:r>
              <a:rPr lang="sv-SE" dirty="0" err="1" smtClean="0"/>
              <a:t>water/Compressed</a:t>
            </a:r>
            <a:r>
              <a:rPr lang="sv-SE" dirty="0" smtClean="0"/>
              <a:t> Air/LAN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9463" y="1828800"/>
            <a:ext cx="379750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3700" y="18288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Water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6968" y="1828800"/>
            <a:ext cx="3790951" cy="39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8042" y="1828800"/>
            <a:ext cx="1414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Fume hoods</a:t>
            </a:r>
          </a:p>
          <a:p>
            <a:r>
              <a:rPr lang="en-US" dirty="0" smtClean="0"/>
              <a:t>Exhausts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950" y="1828800"/>
            <a:ext cx="3790952" cy="394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2490" y="182245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 Water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65902" y="1822450"/>
            <a:ext cx="3797047" cy="395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44842" y="1828800"/>
            <a:ext cx="160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outlets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distribution concept</a:t>
            </a:r>
            <a:endParaRPr lang="en-US" dirty="0"/>
          </a:p>
        </p:txBody>
      </p:sp>
      <p:sp>
        <p:nvSpPr>
          <p:cNvPr id="79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765820" y="1771652"/>
            <a:ext cx="7597131" cy="4222750"/>
            <a:chOff x="305190" y="1771650"/>
            <a:chExt cx="8178410" cy="4489450"/>
          </a:xfrm>
        </p:grpSpPr>
        <p:sp>
          <p:nvSpPr>
            <p:cNvPr id="4" name="Rectangle 3"/>
            <p:cNvSpPr/>
            <p:nvPr/>
          </p:nvSpPr>
          <p:spPr>
            <a:xfrm>
              <a:off x="1117600" y="2603500"/>
              <a:ext cx="5613400" cy="1346200"/>
            </a:xfrm>
            <a:prstGeom prst="rect">
              <a:avLst/>
            </a:prstGeom>
            <a:gradFill>
              <a:gsLst>
                <a:gs pos="0">
                  <a:srgbClr val="CCFFCC"/>
                </a:gs>
                <a:gs pos="100000">
                  <a:srgbClr val="FFFCE7"/>
                </a:gs>
              </a:gsLst>
              <a:lin ang="16200000" scaled="0"/>
            </a:gradFill>
            <a:ln w="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469123" y="23050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78050" y="1936750"/>
              <a:ext cx="4559300" cy="392658"/>
            </a:xfrm>
            <a:prstGeom prst="rect">
              <a:avLst/>
            </a:prstGeom>
            <a:solidFill>
              <a:srgbClr val="FFA3A3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Substation </a:t>
              </a:r>
              <a:endParaRPr lang="sv-SE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419600" y="2565400"/>
              <a:ext cx="88900" cy="952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Straight Connector 7"/>
            <p:cNvCxnSpPr>
              <a:stCxn id="10" idx="0"/>
              <a:endCxn id="7" idx="4"/>
            </p:cNvCxnSpPr>
            <p:nvPr/>
          </p:nvCxnSpPr>
          <p:spPr>
            <a:xfrm flipV="1">
              <a:off x="4464050" y="2660650"/>
              <a:ext cx="0" cy="12255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57400" y="3162300"/>
              <a:ext cx="1460500" cy="6871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Galery/Halls</a:t>
              </a:r>
              <a:endParaRPr lang="sv-SE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419600" y="3886200"/>
              <a:ext cx="88900" cy="952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462773" y="39814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67100" y="4241800"/>
              <a:ext cx="2235200" cy="1145253"/>
            </a:xfrm>
            <a:prstGeom prst="rect">
              <a:avLst/>
            </a:prstGeom>
            <a:solidFill>
              <a:srgbClr val="75FFB3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Instrument distribution panel </a:t>
              </a:r>
            </a:p>
            <a:p>
              <a:pPr algn="ctr"/>
              <a:r>
                <a:rPr lang="sv-SE" sz="1600" dirty="0" smtClean="0"/>
                <a:t>/Main grounding zone./</a:t>
              </a:r>
              <a:endParaRPr lang="sv-SE" sz="1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5993123" y="50736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193023" y="231140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738873" y="23050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695700" y="2559050"/>
              <a:ext cx="88900" cy="952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Oval 16"/>
            <p:cNvSpPr/>
            <p:nvPr/>
          </p:nvSpPr>
          <p:spPr>
            <a:xfrm>
              <a:off x="5143500" y="2565400"/>
              <a:ext cx="88900" cy="952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5186673" y="2660650"/>
              <a:ext cx="1" cy="129540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057900" y="3892550"/>
              <a:ext cx="88900" cy="952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181600" y="3937000"/>
              <a:ext cx="889000" cy="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91200" y="4248150"/>
              <a:ext cx="2235200" cy="883481"/>
            </a:xfrm>
            <a:prstGeom prst="rect">
              <a:avLst/>
            </a:prstGeom>
            <a:solidFill>
              <a:srgbClr val="75FFB3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Instrument distribution panel </a:t>
              </a:r>
            </a:p>
            <a:p>
              <a:pPr algn="ctr"/>
              <a:r>
                <a:rPr lang="sv-SE" sz="1600" dirty="0" smtClean="0"/>
                <a:t>/Grounding zone X/</a:t>
              </a:r>
              <a:endParaRPr lang="sv-SE" sz="16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6108700" y="3987800"/>
              <a:ext cx="635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732523" y="2641600"/>
              <a:ext cx="1" cy="129540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67050" y="3933825"/>
              <a:ext cx="685800" cy="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978150" y="3898900"/>
              <a:ext cx="88900" cy="952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3022600" y="3981450"/>
              <a:ext cx="5074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23950" y="4241800"/>
              <a:ext cx="2235200" cy="8834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Bunker distribution panel </a:t>
              </a:r>
            </a:p>
            <a:p>
              <a:pPr algn="ctr"/>
              <a:r>
                <a:rPr lang="sv-SE" sz="1600" dirty="0" smtClean="0"/>
                <a:t>/Bunker zone/</a:t>
              </a:r>
              <a:endParaRPr lang="sv-SE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5523572" y="5602880"/>
              <a:ext cx="913884" cy="3644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Lights</a:t>
              </a:r>
              <a:endParaRPr lang="sv-SE" sz="16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6913873" y="508000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200000">
              <a:off x="6444323" y="5609231"/>
              <a:ext cx="913884" cy="3644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Motion</a:t>
              </a:r>
              <a:endParaRPr lang="sv-SE" sz="16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7809223" y="508000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200000">
              <a:off x="7339673" y="5609231"/>
              <a:ext cx="913884" cy="3644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...</a:t>
              </a:r>
              <a:endParaRPr lang="sv-SE" sz="16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6463023" y="50736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6200000">
              <a:off x="5993473" y="5470349"/>
              <a:ext cx="913884" cy="6295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Chopper</a:t>
              </a:r>
              <a:endParaRPr lang="sv-SE" sz="16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371073" y="50736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6901523" y="5470350"/>
              <a:ext cx="913884" cy="6295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Vacuum</a:t>
              </a:r>
              <a:endParaRPr lang="sv-SE" sz="16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3688073" y="506730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16200000">
              <a:off x="3218523" y="5596529"/>
              <a:ext cx="913884" cy="3644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Light</a:t>
              </a:r>
              <a:endParaRPr lang="sv-SE" sz="16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4608823" y="50736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4139273" y="5470349"/>
              <a:ext cx="913884" cy="6295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Detector</a:t>
              </a:r>
              <a:endParaRPr lang="sv-SE" sz="1600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504173" y="50736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6200000">
              <a:off x="5034623" y="5602880"/>
              <a:ext cx="913884" cy="3644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...</a:t>
              </a:r>
              <a:endParaRPr lang="sv-SE" sz="16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4157973" y="506730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6200000">
              <a:off x="3688424" y="5596529"/>
              <a:ext cx="913884" cy="3644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Motion</a:t>
              </a:r>
              <a:endParaRPr lang="sv-SE" sz="16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5066023" y="506730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6200000">
              <a:off x="4596472" y="5596529"/>
              <a:ext cx="913884" cy="3644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SAD</a:t>
              </a:r>
              <a:endParaRPr lang="sv-SE" sz="160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1344923" y="50736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16200000">
              <a:off x="875373" y="5561464"/>
              <a:ext cx="913884" cy="4472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050" dirty="0" smtClean="0"/>
                <a:t>Instrument 1</a:t>
              </a:r>
              <a:endParaRPr lang="sv-SE" sz="105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2265673" y="508000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161023" y="508000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814823" y="50736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16200000">
              <a:off x="1345273" y="5561464"/>
              <a:ext cx="913884" cy="4472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050" dirty="0"/>
                <a:t>Instrument </a:t>
              </a:r>
              <a:r>
                <a:rPr lang="sv-SE" sz="1050" dirty="0" smtClean="0"/>
                <a:t>2</a:t>
              </a:r>
              <a:endParaRPr lang="sv-SE" sz="105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2722873" y="50736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6200000">
              <a:off x="1802473" y="5567813"/>
              <a:ext cx="913884" cy="4472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050" dirty="0"/>
                <a:t>Instrument </a:t>
              </a:r>
              <a:r>
                <a:rPr lang="sv-SE" sz="1050" dirty="0" smtClean="0"/>
                <a:t>3</a:t>
              </a:r>
              <a:endParaRPr lang="sv-SE" sz="1050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2259673" y="5567813"/>
              <a:ext cx="913884" cy="4472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050" dirty="0"/>
                <a:t>Instrument </a:t>
              </a:r>
              <a:r>
                <a:rPr lang="sv-SE" sz="1050" dirty="0" smtClean="0"/>
                <a:t>4</a:t>
              </a:r>
              <a:endParaRPr lang="sv-SE" sz="1050" dirty="0"/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2704173" y="5580513"/>
              <a:ext cx="913884" cy="4472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050" dirty="0"/>
                <a:t>Instrument X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6596373" y="23050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6546850" y="2565400"/>
              <a:ext cx="88900" cy="952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5866123" y="230505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822950" y="2559050"/>
              <a:ext cx="88900" cy="952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3065773" y="229870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3016250" y="2559050"/>
              <a:ext cx="88900" cy="952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2335523" y="2298700"/>
              <a:ext cx="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292350" y="2552700"/>
              <a:ext cx="88900" cy="952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5861050" y="2654300"/>
              <a:ext cx="635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6584950" y="2667000"/>
              <a:ext cx="635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30450" y="2647950"/>
              <a:ext cx="635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060700" y="2641600"/>
              <a:ext cx="6350" cy="260350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889750" y="1771650"/>
              <a:ext cx="1593850" cy="88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>
                  <a:solidFill>
                    <a:srgbClr val="FF0000"/>
                  </a:solidFill>
                </a:rPr>
                <a:t>CF responsibity CF budget</a:t>
              </a:r>
              <a:endParaRPr lang="sv-SE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850900" y="2533650"/>
              <a:ext cx="7518400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44550" y="4114800"/>
              <a:ext cx="2578100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31850" y="2533650"/>
              <a:ext cx="0" cy="1587500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375650" y="2533650"/>
              <a:ext cx="0" cy="2603500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416300" y="4108450"/>
              <a:ext cx="0" cy="1035050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422650" y="5149850"/>
              <a:ext cx="4953000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800850" y="2889250"/>
              <a:ext cx="1644650" cy="1145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>
                  <a:solidFill>
                    <a:srgbClr val="FF0000"/>
                  </a:solidFill>
                </a:rPr>
                <a:t>NSS responsibity, Instrument budget</a:t>
              </a:r>
              <a:endParaRPr lang="sv-SE" sz="16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-69845" y="4295877"/>
              <a:ext cx="1644650" cy="894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>
                  <a:solidFill>
                    <a:schemeClr val="accent6">
                      <a:lumMod val="75000"/>
                    </a:schemeClr>
                  </a:solidFill>
                </a:rPr>
                <a:t>NSS responsibity, NSS budget</a:t>
              </a:r>
              <a:endParaRPr lang="sv-SE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14723" y="1425388"/>
            <a:ext cx="4748227" cy="5077092"/>
            <a:chOff x="512118" y="1674186"/>
            <a:chExt cx="4804971" cy="49880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18" y="1674186"/>
              <a:ext cx="4804971" cy="4988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326780" y="1674186"/>
              <a:ext cx="1512168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9463" y="1845445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 will be crane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Coverage throughout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15891" y="6313575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749201">
            <a:off x="5319916" y="1731877"/>
            <a:ext cx="856184" cy="86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rot="2449723">
            <a:off x="6675269" y="1506151"/>
            <a:ext cx="3336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719597" y="1490524"/>
            <a:ext cx="5369482" cy="5086979"/>
            <a:chOff x="1719596" y="1425388"/>
            <a:chExt cx="5574979" cy="5253312"/>
          </a:xfrm>
        </p:grpSpPr>
        <p:sp>
          <p:nvSpPr>
            <p:cNvPr id="27" name="Rectangle 26"/>
            <p:cNvSpPr/>
            <p:nvPr/>
          </p:nvSpPr>
          <p:spPr>
            <a:xfrm>
              <a:off x="2051599" y="1425388"/>
              <a:ext cx="5242976" cy="525331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217533" y="1553570"/>
              <a:ext cx="4928361" cy="4958797"/>
              <a:chOff x="6853" y="843881"/>
              <a:chExt cx="5861291" cy="5897487"/>
            </a:xfrm>
          </p:grpSpPr>
          <p:pic>
            <p:nvPicPr>
              <p:cNvPr id="6" name="Picture 5" descr="IKON layou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853" y="843881"/>
                <a:ext cx="5861291" cy="5897487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2323762" y="4846382"/>
                <a:ext cx="1692120" cy="310310"/>
                <a:chOff x="5616000" y="3933056"/>
                <a:chExt cx="1620296" cy="310310"/>
              </a:xfrm>
            </p:grpSpPr>
            <p:cxnSp>
              <p:nvCxnSpPr>
                <p:cNvPr id="13" name="Straight Connector 7"/>
                <p:cNvCxnSpPr/>
                <p:nvPr/>
              </p:nvCxnSpPr>
              <p:spPr>
                <a:xfrm flipH="1">
                  <a:off x="5616000" y="3933056"/>
                  <a:ext cx="1584176" cy="0"/>
                </a:xfrm>
                <a:prstGeom prst="line">
                  <a:avLst/>
                </a:prstGeom>
                <a:ln>
                  <a:solidFill>
                    <a:srgbClr val="3399CC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5634000" y="3946278"/>
                  <a:ext cx="1602296" cy="297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464962" y="5013176"/>
                <a:ext cx="518088" cy="361082"/>
                <a:chOff x="6635750" y="4941168"/>
                <a:chExt cx="518088" cy="361082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rot="120000">
                  <a:off x="7146000" y="5026467"/>
                  <a:ext cx="7838" cy="274687"/>
                </a:xfrm>
                <a:prstGeom prst="line">
                  <a:avLst/>
                </a:prstGeom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11"/>
                <p:cNvGrpSpPr/>
                <p:nvPr/>
              </p:nvGrpSpPr>
              <p:grpSpPr>
                <a:xfrm>
                  <a:off x="6635750" y="4941168"/>
                  <a:ext cx="514350" cy="361082"/>
                  <a:chOff x="6635750" y="4941168"/>
                  <a:chExt cx="514350" cy="361082"/>
                </a:xfrm>
              </p:grpSpPr>
              <p:sp>
                <p:nvSpPr>
                  <p:cNvPr id="11" name="Freeform 10"/>
                  <p:cNvSpPr/>
                  <p:nvPr/>
                </p:nvSpPr>
                <p:spPr>
                  <a:xfrm>
                    <a:off x="6635750" y="5006975"/>
                    <a:ext cx="514350" cy="295275"/>
                  </a:xfrm>
                  <a:custGeom>
                    <a:avLst/>
                    <a:gdLst>
                      <a:gd name="connsiteX0" fmla="*/ 0 w 514350"/>
                      <a:gd name="connsiteY0" fmla="*/ 0 h 295275"/>
                      <a:gd name="connsiteX1" fmla="*/ 193675 w 514350"/>
                      <a:gd name="connsiteY1" fmla="*/ 241300 h 295275"/>
                      <a:gd name="connsiteX2" fmla="*/ 514350 w 514350"/>
                      <a:gd name="connsiteY2" fmla="*/ 29527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14350" h="295275">
                        <a:moveTo>
                          <a:pt x="0" y="0"/>
                        </a:moveTo>
                        <a:cubicBezTo>
                          <a:pt x="53975" y="96044"/>
                          <a:pt x="107950" y="192088"/>
                          <a:pt x="193675" y="241300"/>
                        </a:cubicBezTo>
                        <a:cubicBezTo>
                          <a:pt x="279400" y="290512"/>
                          <a:pt x="396875" y="292893"/>
                          <a:pt x="514350" y="295275"/>
                        </a:cubicBezTo>
                      </a:path>
                    </a:pathLst>
                  </a:custGeom>
                  <a:ln w="6350">
                    <a:solidFill>
                      <a:schemeClr val="bg2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" name="Straight Connector 11"/>
                  <p:cNvCxnSpPr>
                    <a:stCxn id="11" idx="0"/>
                  </p:cNvCxnSpPr>
                  <p:nvPr/>
                </p:nvCxnSpPr>
                <p:spPr>
                  <a:xfrm flipV="1">
                    <a:off x="6635750" y="4941168"/>
                    <a:ext cx="96490" cy="65807"/>
                  </a:xfrm>
                  <a:prstGeom prst="line">
                    <a:avLst/>
                  </a:prstGeom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7" name="Line Callout 2 16"/>
            <p:cNvSpPr/>
            <p:nvPr/>
          </p:nvSpPr>
          <p:spPr>
            <a:xfrm>
              <a:off x="1811060" y="2381193"/>
              <a:ext cx="755650" cy="285750"/>
            </a:xfrm>
            <a:prstGeom prst="borderCallout2">
              <a:avLst>
                <a:gd name="adj1" fmla="val 20972"/>
                <a:gd name="adj2" fmla="val 100528"/>
                <a:gd name="adj3" fmla="val 18750"/>
                <a:gd name="adj4" fmla="val 126371"/>
                <a:gd name="adj5" fmla="val 18793"/>
                <a:gd name="adj6" fmla="val 126657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E03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Line Callout 2 17"/>
            <p:cNvSpPr/>
            <p:nvPr/>
          </p:nvSpPr>
          <p:spPr>
            <a:xfrm>
              <a:off x="2360813" y="1728875"/>
              <a:ext cx="755650" cy="285750"/>
            </a:xfrm>
            <a:prstGeom prst="borderCallout2">
              <a:avLst>
                <a:gd name="adj1" fmla="val 20972"/>
                <a:gd name="adj2" fmla="val 100528"/>
                <a:gd name="adj3" fmla="val 18750"/>
                <a:gd name="adj4" fmla="val 126371"/>
                <a:gd name="adj5" fmla="val 99167"/>
                <a:gd name="adj6" fmla="val 165991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E04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Line Callout 2 18"/>
            <p:cNvSpPr/>
            <p:nvPr/>
          </p:nvSpPr>
          <p:spPr>
            <a:xfrm>
              <a:off x="1719596" y="3251110"/>
              <a:ext cx="755650" cy="285750"/>
            </a:xfrm>
            <a:prstGeom prst="borderCallout2">
              <a:avLst>
                <a:gd name="adj1" fmla="val 20972"/>
                <a:gd name="adj2" fmla="val 100528"/>
                <a:gd name="adj3" fmla="val 18750"/>
                <a:gd name="adj4" fmla="val 126371"/>
                <a:gd name="adj5" fmla="val 35340"/>
                <a:gd name="adj6" fmla="val 14096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E01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Line Callout 2 19"/>
            <p:cNvSpPr/>
            <p:nvPr/>
          </p:nvSpPr>
          <p:spPr>
            <a:xfrm>
              <a:off x="2210844" y="3892475"/>
              <a:ext cx="755650" cy="285750"/>
            </a:xfrm>
            <a:prstGeom prst="borderCallout2">
              <a:avLst>
                <a:gd name="adj1" fmla="val 20972"/>
                <a:gd name="adj2" fmla="val 100528"/>
                <a:gd name="adj3" fmla="val 18750"/>
                <a:gd name="adj4" fmla="val 126371"/>
                <a:gd name="adj5" fmla="val -74642"/>
                <a:gd name="adj6" fmla="val 16527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E02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1" name="Line Callout 2 20"/>
            <p:cNvSpPr/>
            <p:nvPr/>
          </p:nvSpPr>
          <p:spPr>
            <a:xfrm>
              <a:off x="5829684" y="3146301"/>
              <a:ext cx="755650" cy="285750"/>
            </a:xfrm>
            <a:prstGeom prst="borderCallout2">
              <a:avLst>
                <a:gd name="adj1" fmla="val 16527"/>
                <a:gd name="adj2" fmla="val 528"/>
                <a:gd name="adj3" fmla="val 16528"/>
                <a:gd name="adj4" fmla="val -25730"/>
                <a:gd name="adj5" fmla="val 336226"/>
                <a:gd name="adj6" fmla="val -5711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</a:t>
              </a:r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03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2" name="Line Callout 2 21"/>
            <p:cNvSpPr/>
            <p:nvPr/>
          </p:nvSpPr>
          <p:spPr>
            <a:xfrm>
              <a:off x="2525647" y="4483690"/>
              <a:ext cx="755650" cy="285750"/>
            </a:xfrm>
            <a:prstGeom prst="borderCallout2">
              <a:avLst>
                <a:gd name="adj1" fmla="val 20972"/>
                <a:gd name="adj2" fmla="val 100528"/>
                <a:gd name="adj3" fmla="val 18750"/>
                <a:gd name="adj4" fmla="val 126371"/>
                <a:gd name="adj5" fmla="val 68436"/>
                <a:gd name="adj6" fmla="val 150794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</a:t>
              </a:r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01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Line Callout 2 22"/>
            <p:cNvSpPr/>
            <p:nvPr/>
          </p:nvSpPr>
          <p:spPr>
            <a:xfrm>
              <a:off x="3180097" y="6216834"/>
              <a:ext cx="755650" cy="285750"/>
            </a:xfrm>
            <a:prstGeom prst="borderCallout2">
              <a:avLst>
                <a:gd name="adj1" fmla="val 20972"/>
                <a:gd name="adj2" fmla="val 100528"/>
                <a:gd name="adj3" fmla="val 18750"/>
                <a:gd name="adj4" fmla="val 126371"/>
                <a:gd name="adj5" fmla="val -81213"/>
                <a:gd name="adj6" fmla="val 16624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D02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Line Callout 2 23"/>
            <p:cNvSpPr/>
            <p:nvPr/>
          </p:nvSpPr>
          <p:spPr>
            <a:xfrm>
              <a:off x="6025597" y="3575201"/>
              <a:ext cx="755650" cy="285750"/>
            </a:xfrm>
            <a:prstGeom prst="borderCallout2">
              <a:avLst>
                <a:gd name="adj1" fmla="val 96901"/>
                <a:gd name="adj2" fmla="val 63999"/>
                <a:gd name="adj3" fmla="val 140564"/>
                <a:gd name="adj4" fmla="val 78899"/>
                <a:gd name="adj5" fmla="val 180580"/>
                <a:gd name="adj6" fmla="val 9041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D04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Line Callout 2 24"/>
            <p:cNvSpPr/>
            <p:nvPr/>
          </p:nvSpPr>
          <p:spPr>
            <a:xfrm>
              <a:off x="2586915" y="5228599"/>
              <a:ext cx="755650" cy="285750"/>
            </a:xfrm>
            <a:prstGeom prst="borderCallout2">
              <a:avLst>
                <a:gd name="adj1" fmla="val 20972"/>
                <a:gd name="adj2" fmla="val 100528"/>
                <a:gd name="adj3" fmla="val 18750"/>
                <a:gd name="adj4" fmla="val 126371"/>
                <a:gd name="adj5" fmla="val 99167"/>
                <a:gd name="adj6" fmla="val 165991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D08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Line Callout 2 25"/>
            <p:cNvSpPr/>
            <p:nvPr/>
          </p:nvSpPr>
          <p:spPr>
            <a:xfrm>
              <a:off x="4378763" y="6368505"/>
              <a:ext cx="755650" cy="285750"/>
            </a:xfrm>
            <a:prstGeom prst="borderCallout2">
              <a:avLst>
                <a:gd name="adj1" fmla="val 20972"/>
                <a:gd name="adj2" fmla="val 100528"/>
                <a:gd name="adj3" fmla="val 18750"/>
                <a:gd name="adj4" fmla="val 126371"/>
                <a:gd name="adj5" fmla="val -95396"/>
                <a:gd name="adj6" fmla="val 156408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D07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Issues/Questions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Grounding areas (e.g. technical equipment in different area from drive units)</a:t>
            </a:r>
          </a:p>
          <a:p>
            <a:r>
              <a:rPr lang="en-US" dirty="0" smtClean="0"/>
              <a:t>Specialty gases can be supplied in bottles AFTER safety review</a:t>
            </a:r>
          </a:p>
          <a:p>
            <a:r>
              <a:rPr lang="en-US" dirty="0" smtClean="0"/>
              <a:t>General safety issues (Swedish regulations </a:t>
            </a:r>
            <a:r>
              <a:rPr lang="en-US" dirty="0" err="1" smtClean="0"/>
              <a:t>vs</a:t>
            </a:r>
            <a:r>
              <a:rPr lang="en-US" dirty="0" smtClean="0"/>
              <a:t> local)</a:t>
            </a:r>
          </a:p>
          <a:p>
            <a:r>
              <a:rPr lang="en-US" dirty="0" smtClean="0"/>
              <a:t>Bunker </a:t>
            </a:r>
            <a:r>
              <a:rPr lang="en-US" dirty="0" err="1" smtClean="0"/>
              <a:t>baseplate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Elevation (beam height): additional slab to reduce beam height i.e. </a:t>
            </a:r>
            <a:r>
              <a:rPr lang="en-US" dirty="0" smtClean="0"/>
              <a:t>shielding</a:t>
            </a:r>
          </a:p>
          <a:p>
            <a:r>
              <a:rPr lang="en-US" dirty="0" smtClean="0"/>
              <a:t>Clearance to building wall (distance and height)</a:t>
            </a:r>
          </a:p>
          <a:p>
            <a:r>
              <a:rPr lang="en-US" dirty="0" smtClean="0"/>
              <a:t>Air Conditioning</a:t>
            </a:r>
          </a:p>
          <a:p>
            <a:r>
              <a:rPr lang="en-US" dirty="0" smtClean="0"/>
              <a:t>Money ;-)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714</TotalTime>
  <Words>247</Words>
  <Application>Microsoft Macintosh PowerPoint</Application>
  <PresentationFormat>On-screen Show (4:3)</PresentationFormat>
  <Paragraphs>75</Paragraphs>
  <Slides>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Revolution</vt:lpstr>
      <vt:lpstr>Halls and Infrstructure</vt:lpstr>
      <vt:lpstr>Floor Settlement</vt:lpstr>
      <vt:lpstr>Infrastructure</vt:lpstr>
      <vt:lpstr>Infrastructure</vt:lpstr>
      <vt:lpstr>Infrastructure</vt:lpstr>
      <vt:lpstr>Power distribution concept</vt:lpstr>
      <vt:lpstr>Cranes</vt:lpstr>
      <vt:lpstr>Lab Spaces</vt:lpstr>
      <vt:lpstr>Issues/Questions</vt:lpstr>
    </vt:vector>
  </TitlesOfParts>
  <Company>UC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Halls and Infrstructure</dc:title>
  <dc:creator>Michael Lerche</dc:creator>
  <cp:lastModifiedBy>Michael Lerche</cp:lastModifiedBy>
  <cp:revision>4</cp:revision>
  <dcterms:created xsi:type="dcterms:W3CDTF">2016-09-15T20:03:52Z</dcterms:created>
  <dcterms:modified xsi:type="dcterms:W3CDTF">2016-09-16T06:31:33Z</dcterms:modified>
</cp:coreProperties>
</file>