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7" r:id="rId4"/>
    <p:sldId id="258" r:id="rId5"/>
    <p:sldId id="276" r:id="rId6"/>
    <p:sldId id="269" r:id="rId7"/>
    <p:sldId id="274" r:id="rId8"/>
    <p:sldId id="279" r:id="rId9"/>
    <p:sldId id="280" r:id="rId10"/>
    <p:sldId id="275" r:id="rId11"/>
    <p:sldId id="281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DEC1C2B-DAB0-48F0-B5EA-8956AEAA1964}">
          <p14:sldIdLst>
            <p14:sldId id="256"/>
            <p14:sldId id="257"/>
            <p14:sldId id="277"/>
            <p14:sldId id="258"/>
            <p14:sldId id="276"/>
            <p14:sldId id="269"/>
            <p14:sldId id="274"/>
            <p14:sldId id="279"/>
            <p14:sldId id="280"/>
            <p14:sldId id="275"/>
            <p14:sldId id="28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826" autoAdjust="0"/>
    <p:restoredTop sz="93251" autoAdjust="0"/>
  </p:normalViewPr>
  <p:slideViewPr>
    <p:cSldViewPr>
      <p:cViewPr>
        <p:scale>
          <a:sx n="100" d="100"/>
          <a:sy n="100" d="100"/>
        </p:scale>
        <p:origin x="-2338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2016-09-16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2016-09-16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2016-09-16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2016-09-16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2016-09-16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2016-09-16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noProof="0" dirty="0" smtClean="0"/>
              <a:t>Neutron Beam Extraction: Feedback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noProof="0" dirty="0" smtClean="0">
                <a:solidFill>
                  <a:schemeClr val="bg1"/>
                </a:solidFill>
              </a:rPr>
              <a:t>Damian Martin Rodriguez </a:t>
            </a:r>
          </a:p>
          <a:p>
            <a:r>
              <a:rPr lang="en-GB" sz="2000" noProof="0" dirty="0" smtClean="0">
                <a:solidFill>
                  <a:schemeClr val="bg1"/>
                </a:solidFill>
              </a:rPr>
              <a:t>on behalf of Bengt Jönsson, Jarich Koning and Iain Sutton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fld id="{656E358F-28A8-D04A-99E6-206C49444CD4}" type="datetime3">
              <a:rPr lang="sv-SE" sz="1400" smtClean="0">
                <a:solidFill>
                  <a:srgbClr val="FFFFFF"/>
                </a:solidFill>
              </a:rPr>
              <a:t>16-09-16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(for instrument teams 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specification of the optics inside NBEX:</a:t>
            </a:r>
          </a:p>
          <a:p>
            <a:pPr lvl="1"/>
            <a:r>
              <a:rPr lang="en-US" dirty="0" smtClean="0"/>
              <a:t>CAD models for Target Division (check space requirements)</a:t>
            </a:r>
          </a:p>
          <a:p>
            <a:pPr lvl="1"/>
            <a:r>
              <a:rPr lang="en-US" dirty="0" smtClean="0"/>
              <a:t>Specification of geometry and coating as input for discussion with guide manufacturers (Template table will be provided)</a:t>
            </a:r>
          </a:p>
          <a:p>
            <a:r>
              <a:rPr lang="en-US" dirty="0" smtClean="0"/>
              <a:t>Integration of </a:t>
            </a:r>
            <a:r>
              <a:rPr lang="en-US" dirty="0" err="1" smtClean="0"/>
              <a:t>bispectral</a:t>
            </a:r>
            <a:r>
              <a:rPr lang="en-US" dirty="0" smtClean="0"/>
              <a:t> switch with light shutter: If you have interest, please let us know (T-REX (yes), DREAM (no), MAGIC (?) )</a:t>
            </a:r>
            <a:endParaRPr lang="en-US" dirty="0"/>
          </a:p>
          <a:p>
            <a:r>
              <a:rPr lang="en-US" dirty="0" smtClean="0"/>
              <a:t>Send it to your contact person (Damian, cc. Gabor and Ken)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4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(for NBEX)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 </a:t>
            </a:r>
            <a:r>
              <a:rPr lang="en-US" dirty="0" smtClean="0"/>
              <a:t>current status in </a:t>
            </a:r>
            <a:r>
              <a:rPr lang="en-US" dirty="0" smtClean="0"/>
              <a:t>Confluence </a:t>
            </a:r>
            <a:r>
              <a:rPr lang="en-US" dirty="0" smtClean="0"/>
              <a:t>wiki</a:t>
            </a:r>
            <a:endParaRPr lang="en-US" dirty="0" smtClean="0"/>
          </a:p>
          <a:p>
            <a:r>
              <a:rPr lang="en-US" dirty="0" smtClean="0"/>
              <a:t>Provide clarity on safety cases in Neutron Beam Window</a:t>
            </a:r>
          </a:p>
          <a:p>
            <a:r>
              <a:rPr lang="en-US" dirty="0" smtClean="0"/>
              <a:t>Provide clarity on scope of supply from ESS</a:t>
            </a:r>
          </a:p>
          <a:p>
            <a:r>
              <a:rPr lang="en-US" dirty="0" smtClean="0"/>
              <a:t>Initiate discussions with guide manufacturers regarding technical solutions in monolith optics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850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talk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session </a:t>
            </a:r>
          </a:p>
          <a:p>
            <a:r>
              <a:rPr lang="en-US" dirty="0" smtClean="0"/>
              <a:t>Feedback from the parallel sessions</a:t>
            </a:r>
          </a:p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session: Schedule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NSS Requirements (Damian Martin Rodriguez)</a:t>
            </a:r>
          </a:p>
          <a:p>
            <a:r>
              <a:rPr lang="en-US" dirty="0" smtClean="0"/>
              <a:t>NBEX Optics and ‘fast track’ (Iain Sutton)</a:t>
            </a:r>
          </a:p>
          <a:p>
            <a:r>
              <a:rPr lang="en-US" dirty="0" smtClean="0"/>
              <a:t>NBEX Design (Jarich Koning &amp; Bengt Jönsson)</a:t>
            </a:r>
          </a:p>
          <a:p>
            <a:r>
              <a:rPr lang="en-US" dirty="0" smtClean="0"/>
              <a:t>Free discussion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65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The session: Introduction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049091"/>
          </a:xfrm>
        </p:spPr>
        <p:txBody>
          <a:bodyPr/>
          <a:lstStyle/>
          <a:p>
            <a:r>
              <a:rPr lang="en-GB" dirty="0" smtClean="0"/>
              <a:t>Beam extraction is a vital part of the Neutron Beam Transport System as it defines the amount of neutrons that can be transported to the sample.</a:t>
            </a:r>
          </a:p>
          <a:p>
            <a:r>
              <a:rPr lang="en-GB" dirty="0" smtClean="0"/>
              <a:t>It is placed in a very difficult environment.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4</a:t>
            </a:fld>
            <a:endParaRPr lang="en-GB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512050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session: Fast Track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581128"/>
            <a:ext cx="8229600" cy="1761059"/>
          </a:xfrm>
        </p:spPr>
        <p:txBody>
          <a:bodyPr>
            <a:noAutofit/>
          </a:bodyPr>
          <a:lstStyle/>
          <a:p>
            <a:r>
              <a:rPr lang="en-US" sz="1600" dirty="0" smtClean="0"/>
              <a:t>The optics inside NBEX as a special work package for early delivery in Target before first neutrons</a:t>
            </a:r>
          </a:p>
          <a:p>
            <a:r>
              <a:rPr lang="en-US" sz="1600" dirty="0" smtClean="0"/>
              <a:t>Collaboration with guide vendors for optics assembly (optics + cooling + alignment) solutions compatible with NBEX and validated by ESS and SSM</a:t>
            </a:r>
          </a:p>
          <a:p>
            <a:r>
              <a:rPr lang="en-US" sz="1600" dirty="0" smtClean="0"/>
              <a:t>Goal: to facilitate the timely delivery of in-monolith optics for 16 instrument before monolith closure</a:t>
            </a:r>
          </a:p>
          <a:p>
            <a:r>
              <a:rPr lang="en-US" sz="1600" dirty="0" smtClean="0"/>
              <a:t>Time constraint: Freezing of in-monolith optic design for Q2 2017</a:t>
            </a:r>
            <a:endParaRPr lang="sv-SE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  <p:pic>
        <p:nvPicPr>
          <p:cNvPr id="5" name="Content Placeholder 5" descr="FT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" t="1481" r="3258" b="-842"/>
          <a:stretch/>
        </p:blipFill>
        <p:spPr>
          <a:xfrm>
            <a:off x="1907704" y="1484784"/>
            <a:ext cx="5168858" cy="29098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96984" y="3503737"/>
            <a:ext cx="117211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595959"/>
                </a:solidFill>
              </a:rPr>
              <a:t>End Q2 </a:t>
            </a:r>
          </a:p>
          <a:p>
            <a:pPr algn="ctr"/>
            <a:r>
              <a:rPr lang="en-US" sz="1100" dirty="0" smtClean="0">
                <a:solidFill>
                  <a:srgbClr val="595959"/>
                </a:solidFill>
              </a:rPr>
              <a:t>In-monolith optic</a:t>
            </a:r>
          </a:p>
          <a:p>
            <a:pPr algn="ctr"/>
            <a:r>
              <a:rPr lang="en-US" sz="1100" dirty="0" smtClean="0">
                <a:solidFill>
                  <a:srgbClr val="595959"/>
                </a:solidFill>
              </a:rPr>
              <a:t>Design Freeze</a:t>
            </a:r>
            <a:endParaRPr lang="en-US" sz="1100" dirty="0">
              <a:solidFill>
                <a:srgbClr val="595959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51920" y="3212975"/>
            <a:ext cx="0" cy="11816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11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74625" cy="1143000"/>
          </a:xfrm>
        </p:spPr>
        <p:txBody>
          <a:bodyPr/>
          <a:lstStyle/>
          <a:p>
            <a:r>
              <a:rPr lang="en-GB" dirty="0" smtClean="0"/>
              <a:t>The session: NBEX design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88224" y="6309320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1115BC-487E-4422-894C-CB7CD3E79223}" type="slidenum">
              <a:rPr lang="sv-SE" smtClean="0"/>
              <a:pPr/>
              <a:t>6</a:t>
            </a:fld>
            <a:endParaRPr lang="sv-SE" dirty="0"/>
          </a:p>
        </p:txBody>
      </p:sp>
      <p:pic>
        <p:nvPicPr>
          <p:cNvPr id="8" name="Picture 2" descr="G:\Machines Directorate\Target division\Public Read Write\Jarich\2016-09-14 IKON\NBEX post-PDR\overview0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51" r="29574"/>
          <a:stretch/>
        </p:blipFill>
        <p:spPr bwMode="auto">
          <a:xfrm>
            <a:off x="5331825" y="-28320"/>
            <a:ext cx="3812175" cy="688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/>
          <p:nvPr/>
        </p:nvSpPr>
        <p:spPr>
          <a:xfrm>
            <a:off x="5477436" y="4061012"/>
            <a:ext cx="1855693" cy="2653553"/>
          </a:xfrm>
          <a:custGeom>
            <a:avLst/>
            <a:gdLst>
              <a:gd name="connsiteX0" fmla="*/ 0 w 1846729"/>
              <a:gd name="connsiteY0" fmla="*/ 2653553 h 2653553"/>
              <a:gd name="connsiteX1" fmla="*/ 1846729 w 1846729"/>
              <a:gd name="connsiteY1" fmla="*/ 2563906 h 2653553"/>
              <a:gd name="connsiteX2" fmla="*/ 1846729 w 1846729"/>
              <a:gd name="connsiteY2" fmla="*/ 421341 h 2653553"/>
              <a:gd name="connsiteX3" fmla="*/ 1658471 w 1846729"/>
              <a:gd name="connsiteY3" fmla="*/ 430306 h 2653553"/>
              <a:gd name="connsiteX4" fmla="*/ 1658471 w 1846729"/>
              <a:gd name="connsiteY4" fmla="*/ 125506 h 2653553"/>
              <a:gd name="connsiteX5" fmla="*/ 1559859 w 1846729"/>
              <a:gd name="connsiteY5" fmla="*/ 125506 h 2653553"/>
              <a:gd name="connsiteX6" fmla="*/ 1532965 w 1846729"/>
              <a:gd name="connsiteY6" fmla="*/ 197223 h 2653553"/>
              <a:gd name="connsiteX7" fmla="*/ 1532965 w 1846729"/>
              <a:gd name="connsiteY7" fmla="*/ 1075764 h 2653553"/>
              <a:gd name="connsiteX8" fmla="*/ 1389529 w 1846729"/>
              <a:gd name="connsiteY8" fmla="*/ 1084729 h 2653553"/>
              <a:gd name="connsiteX9" fmla="*/ 1389529 w 1846729"/>
              <a:gd name="connsiteY9" fmla="*/ 179294 h 2653553"/>
              <a:gd name="connsiteX10" fmla="*/ 1326776 w 1846729"/>
              <a:gd name="connsiteY10" fmla="*/ 107576 h 2653553"/>
              <a:gd name="connsiteX11" fmla="*/ 1102659 w 1846729"/>
              <a:gd name="connsiteY11" fmla="*/ 26894 h 2653553"/>
              <a:gd name="connsiteX12" fmla="*/ 1075765 w 1846729"/>
              <a:gd name="connsiteY12" fmla="*/ 0 h 2653553"/>
              <a:gd name="connsiteX13" fmla="*/ 1075765 w 1846729"/>
              <a:gd name="connsiteY13" fmla="*/ 690282 h 2653553"/>
              <a:gd name="connsiteX14" fmla="*/ 358588 w 1846729"/>
              <a:gd name="connsiteY14" fmla="*/ 726141 h 2653553"/>
              <a:gd name="connsiteX15" fmla="*/ 358588 w 1846729"/>
              <a:gd name="connsiteY15" fmla="*/ 806823 h 2653553"/>
              <a:gd name="connsiteX16" fmla="*/ 71718 w 1846729"/>
              <a:gd name="connsiteY16" fmla="*/ 842682 h 2653553"/>
              <a:gd name="connsiteX0" fmla="*/ 0 w 1846729"/>
              <a:gd name="connsiteY0" fmla="*/ 2653553 h 2653553"/>
              <a:gd name="connsiteX1" fmla="*/ 1846729 w 1846729"/>
              <a:gd name="connsiteY1" fmla="*/ 2563906 h 2653553"/>
              <a:gd name="connsiteX2" fmla="*/ 1846729 w 1846729"/>
              <a:gd name="connsiteY2" fmla="*/ 421341 h 2653553"/>
              <a:gd name="connsiteX3" fmla="*/ 1658471 w 1846729"/>
              <a:gd name="connsiteY3" fmla="*/ 430306 h 2653553"/>
              <a:gd name="connsiteX4" fmla="*/ 1658471 w 1846729"/>
              <a:gd name="connsiteY4" fmla="*/ 125506 h 2653553"/>
              <a:gd name="connsiteX5" fmla="*/ 1559859 w 1846729"/>
              <a:gd name="connsiteY5" fmla="*/ 125506 h 2653553"/>
              <a:gd name="connsiteX6" fmla="*/ 1532965 w 1846729"/>
              <a:gd name="connsiteY6" fmla="*/ 197223 h 2653553"/>
              <a:gd name="connsiteX7" fmla="*/ 1532965 w 1846729"/>
              <a:gd name="connsiteY7" fmla="*/ 1075764 h 2653553"/>
              <a:gd name="connsiteX8" fmla="*/ 1389529 w 1846729"/>
              <a:gd name="connsiteY8" fmla="*/ 1084729 h 2653553"/>
              <a:gd name="connsiteX9" fmla="*/ 1389529 w 1846729"/>
              <a:gd name="connsiteY9" fmla="*/ 179294 h 2653553"/>
              <a:gd name="connsiteX10" fmla="*/ 1326776 w 1846729"/>
              <a:gd name="connsiteY10" fmla="*/ 107576 h 2653553"/>
              <a:gd name="connsiteX11" fmla="*/ 1102659 w 1846729"/>
              <a:gd name="connsiteY11" fmla="*/ 26894 h 2653553"/>
              <a:gd name="connsiteX12" fmla="*/ 1075765 w 1846729"/>
              <a:gd name="connsiteY12" fmla="*/ 0 h 2653553"/>
              <a:gd name="connsiteX13" fmla="*/ 1075765 w 1846729"/>
              <a:gd name="connsiteY13" fmla="*/ 690282 h 2653553"/>
              <a:gd name="connsiteX14" fmla="*/ 358588 w 1846729"/>
              <a:gd name="connsiteY14" fmla="*/ 726141 h 2653553"/>
              <a:gd name="connsiteX15" fmla="*/ 358588 w 1846729"/>
              <a:gd name="connsiteY15" fmla="*/ 806823 h 2653553"/>
              <a:gd name="connsiteX16" fmla="*/ 71718 w 1846729"/>
              <a:gd name="connsiteY16" fmla="*/ 842682 h 2653553"/>
              <a:gd name="connsiteX17" fmla="*/ 0 w 1846729"/>
              <a:gd name="connsiteY17" fmla="*/ 2653553 h 2653553"/>
              <a:gd name="connsiteX0" fmla="*/ 8964 w 1855693"/>
              <a:gd name="connsiteY0" fmla="*/ 2653553 h 2653553"/>
              <a:gd name="connsiteX1" fmla="*/ 1855693 w 1855693"/>
              <a:gd name="connsiteY1" fmla="*/ 2563906 h 2653553"/>
              <a:gd name="connsiteX2" fmla="*/ 1855693 w 1855693"/>
              <a:gd name="connsiteY2" fmla="*/ 421341 h 2653553"/>
              <a:gd name="connsiteX3" fmla="*/ 1667435 w 1855693"/>
              <a:gd name="connsiteY3" fmla="*/ 430306 h 2653553"/>
              <a:gd name="connsiteX4" fmla="*/ 1667435 w 1855693"/>
              <a:gd name="connsiteY4" fmla="*/ 125506 h 2653553"/>
              <a:gd name="connsiteX5" fmla="*/ 1568823 w 1855693"/>
              <a:gd name="connsiteY5" fmla="*/ 125506 h 2653553"/>
              <a:gd name="connsiteX6" fmla="*/ 1541929 w 1855693"/>
              <a:gd name="connsiteY6" fmla="*/ 197223 h 2653553"/>
              <a:gd name="connsiteX7" fmla="*/ 1541929 w 1855693"/>
              <a:gd name="connsiteY7" fmla="*/ 1075764 h 2653553"/>
              <a:gd name="connsiteX8" fmla="*/ 1398493 w 1855693"/>
              <a:gd name="connsiteY8" fmla="*/ 1084729 h 2653553"/>
              <a:gd name="connsiteX9" fmla="*/ 1398493 w 1855693"/>
              <a:gd name="connsiteY9" fmla="*/ 179294 h 2653553"/>
              <a:gd name="connsiteX10" fmla="*/ 1335740 w 1855693"/>
              <a:gd name="connsiteY10" fmla="*/ 107576 h 2653553"/>
              <a:gd name="connsiteX11" fmla="*/ 1111623 w 1855693"/>
              <a:gd name="connsiteY11" fmla="*/ 26894 h 2653553"/>
              <a:gd name="connsiteX12" fmla="*/ 1084729 w 1855693"/>
              <a:gd name="connsiteY12" fmla="*/ 0 h 2653553"/>
              <a:gd name="connsiteX13" fmla="*/ 1084729 w 1855693"/>
              <a:gd name="connsiteY13" fmla="*/ 690282 h 2653553"/>
              <a:gd name="connsiteX14" fmla="*/ 367552 w 1855693"/>
              <a:gd name="connsiteY14" fmla="*/ 726141 h 2653553"/>
              <a:gd name="connsiteX15" fmla="*/ 367552 w 1855693"/>
              <a:gd name="connsiteY15" fmla="*/ 806823 h 2653553"/>
              <a:gd name="connsiteX16" fmla="*/ 0 w 1855693"/>
              <a:gd name="connsiteY16" fmla="*/ 842682 h 2653553"/>
              <a:gd name="connsiteX17" fmla="*/ 8964 w 1855693"/>
              <a:gd name="connsiteY17" fmla="*/ 2653553 h 265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55693" h="2653553">
                <a:moveTo>
                  <a:pt x="8964" y="2653553"/>
                </a:moveTo>
                <a:lnTo>
                  <a:pt x="1855693" y="2563906"/>
                </a:lnTo>
                <a:lnTo>
                  <a:pt x="1855693" y="421341"/>
                </a:lnTo>
                <a:lnTo>
                  <a:pt x="1667435" y="430306"/>
                </a:lnTo>
                <a:lnTo>
                  <a:pt x="1667435" y="125506"/>
                </a:lnTo>
                <a:lnTo>
                  <a:pt x="1568823" y="125506"/>
                </a:lnTo>
                <a:lnTo>
                  <a:pt x="1541929" y="197223"/>
                </a:lnTo>
                <a:lnTo>
                  <a:pt x="1541929" y="1075764"/>
                </a:lnTo>
                <a:lnTo>
                  <a:pt x="1398493" y="1084729"/>
                </a:lnTo>
                <a:lnTo>
                  <a:pt x="1398493" y="179294"/>
                </a:lnTo>
                <a:lnTo>
                  <a:pt x="1335740" y="107576"/>
                </a:lnTo>
                <a:lnTo>
                  <a:pt x="1111623" y="26894"/>
                </a:lnTo>
                <a:lnTo>
                  <a:pt x="1084729" y="0"/>
                </a:lnTo>
                <a:lnTo>
                  <a:pt x="1084729" y="690282"/>
                </a:lnTo>
                <a:lnTo>
                  <a:pt x="367552" y="726141"/>
                </a:lnTo>
                <a:lnTo>
                  <a:pt x="367552" y="806823"/>
                </a:lnTo>
                <a:lnTo>
                  <a:pt x="0" y="842682"/>
                </a:lnTo>
                <a:lnTo>
                  <a:pt x="8964" y="2653553"/>
                </a:lnTo>
                <a:close/>
              </a:path>
            </a:pathLst>
          </a:custGeom>
          <a:solidFill>
            <a:srgbClr val="FFFFFF">
              <a:alpha val="50196"/>
            </a:srgbClr>
          </a:solidFill>
          <a:ln>
            <a:solidFill>
              <a:srgbClr val="FFFF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 Box 208"/>
          <p:cNvSpPr txBox="1"/>
          <p:nvPr/>
        </p:nvSpPr>
        <p:spPr>
          <a:xfrm>
            <a:off x="5444716" y="1620940"/>
            <a:ext cx="544580" cy="21945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en-GB" sz="1100" dirty="0" smtClean="0">
                <a:effectLst/>
                <a:ea typeface="Calibri"/>
                <a:cs typeface="Times New Roman"/>
              </a:rPr>
              <a:t>BBG</a:t>
            </a:r>
            <a:endParaRPr lang="sv-SE" dirty="0">
              <a:effectLst/>
              <a:ea typeface="Calibri"/>
              <a:cs typeface="Times New Roman"/>
            </a:endParaRPr>
          </a:p>
        </p:txBody>
      </p:sp>
      <p:cxnSp>
        <p:nvCxnSpPr>
          <p:cNvPr id="11" name="Straight Arrow Connector 10"/>
          <p:cNvCxnSpPr>
            <a:stCxn id="10" idx="3"/>
          </p:cNvCxnSpPr>
          <p:nvPr/>
        </p:nvCxnSpPr>
        <p:spPr>
          <a:xfrm>
            <a:off x="5989296" y="1730669"/>
            <a:ext cx="743000" cy="131840"/>
          </a:xfrm>
          <a:prstGeom prst="straightConnector1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212"/>
          <p:cNvSpPr txBox="1"/>
          <p:nvPr/>
        </p:nvSpPr>
        <p:spPr>
          <a:xfrm>
            <a:off x="7696495" y="1862509"/>
            <a:ext cx="464995" cy="21945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en-GB" sz="1100" dirty="0" smtClean="0">
                <a:effectLst/>
                <a:ea typeface="Calibri"/>
                <a:cs typeface="Times New Roman"/>
              </a:rPr>
              <a:t>NBPI</a:t>
            </a:r>
            <a:endParaRPr lang="sv-SE" dirty="0">
              <a:effectLst/>
              <a:ea typeface="Calibri"/>
              <a:cs typeface="Times New Roman"/>
            </a:endParaRPr>
          </a:p>
        </p:txBody>
      </p:sp>
      <p:sp>
        <p:nvSpPr>
          <p:cNvPr id="13" name="Text Box 221"/>
          <p:cNvSpPr txBox="1"/>
          <p:nvPr/>
        </p:nvSpPr>
        <p:spPr>
          <a:xfrm>
            <a:off x="7683048" y="3828478"/>
            <a:ext cx="1220458" cy="21945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en-GB" sz="1100" dirty="0">
                <a:effectLst/>
                <a:ea typeface="Calibri"/>
                <a:cs typeface="Times New Roman"/>
              </a:rPr>
              <a:t>Floor filler block</a:t>
            </a:r>
            <a:endParaRPr lang="sv-SE" dirty="0">
              <a:effectLst/>
              <a:ea typeface="Calibri"/>
              <a:cs typeface="Times New Roman"/>
            </a:endParaRPr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>
          <a:xfrm flipH="1" flipV="1">
            <a:off x="7020272" y="3883343"/>
            <a:ext cx="662776" cy="54864"/>
          </a:xfrm>
          <a:prstGeom prst="straightConnector1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225"/>
          <p:cNvSpPr txBox="1"/>
          <p:nvPr/>
        </p:nvSpPr>
        <p:spPr>
          <a:xfrm>
            <a:off x="7590499" y="5988198"/>
            <a:ext cx="1293224" cy="21945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en-GB" sz="1100" dirty="0">
                <a:effectLst/>
                <a:ea typeface="Calibri"/>
                <a:cs typeface="Times New Roman"/>
              </a:rPr>
              <a:t>Rigid chain actuator</a:t>
            </a:r>
            <a:endParaRPr lang="sv-SE" dirty="0">
              <a:effectLst/>
              <a:ea typeface="Calibri"/>
              <a:cs typeface="Times New Roman"/>
            </a:endParaRPr>
          </a:p>
        </p:txBody>
      </p:sp>
      <p:cxnSp>
        <p:nvCxnSpPr>
          <p:cNvPr id="16" name="Straight Arrow Connector 15"/>
          <p:cNvCxnSpPr>
            <a:stCxn id="15" idx="1"/>
          </p:cNvCxnSpPr>
          <p:nvPr/>
        </p:nvCxnSpPr>
        <p:spPr>
          <a:xfrm flipH="1">
            <a:off x="7020272" y="6097927"/>
            <a:ext cx="570227" cy="211393"/>
          </a:xfrm>
          <a:prstGeom prst="straightConnector1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227"/>
          <p:cNvSpPr txBox="1"/>
          <p:nvPr/>
        </p:nvSpPr>
        <p:spPr>
          <a:xfrm>
            <a:off x="5259595" y="2081967"/>
            <a:ext cx="806612" cy="4109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en-GB" sz="1100" dirty="0" smtClean="0">
                <a:effectLst/>
                <a:ea typeface="Calibri"/>
                <a:cs typeface="Times New Roman"/>
              </a:rPr>
              <a:t>Bunker </a:t>
            </a:r>
            <a:r>
              <a:rPr lang="en-GB" sz="1100" dirty="0">
                <a:effectLst/>
                <a:ea typeface="Calibri"/>
                <a:cs typeface="Times New Roman"/>
              </a:rPr>
              <a:t>roof support</a:t>
            </a:r>
            <a:endParaRPr lang="sv-SE" dirty="0">
              <a:effectLst/>
              <a:ea typeface="Calibri"/>
              <a:cs typeface="Times New Roman"/>
            </a:endParaRPr>
          </a:p>
        </p:txBody>
      </p:sp>
      <p:cxnSp>
        <p:nvCxnSpPr>
          <p:cNvPr id="18" name="Straight Arrow Connector 17"/>
          <p:cNvCxnSpPr>
            <a:stCxn id="17" idx="3"/>
          </p:cNvCxnSpPr>
          <p:nvPr/>
        </p:nvCxnSpPr>
        <p:spPr>
          <a:xfrm>
            <a:off x="6066207" y="2287432"/>
            <a:ext cx="594025" cy="205464"/>
          </a:xfrm>
          <a:prstGeom prst="straightConnector1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219"/>
          <p:cNvSpPr txBox="1"/>
          <p:nvPr/>
        </p:nvSpPr>
        <p:spPr>
          <a:xfrm>
            <a:off x="7683048" y="3460445"/>
            <a:ext cx="1293224" cy="21945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en-GB" sz="1100" dirty="0" smtClean="0">
                <a:effectLst/>
                <a:ea typeface="Calibri"/>
                <a:cs typeface="Times New Roman"/>
              </a:rPr>
              <a:t>Floor fill shielding</a:t>
            </a:r>
            <a:endParaRPr lang="sv-SE" dirty="0">
              <a:effectLst/>
              <a:ea typeface="Calibri"/>
              <a:cs typeface="Times New Roman"/>
            </a:endParaRPr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flipH="1" flipV="1">
            <a:off x="7242814" y="3460445"/>
            <a:ext cx="440234" cy="109729"/>
          </a:xfrm>
          <a:prstGeom prst="straightConnector1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221"/>
          <p:cNvSpPr txBox="1"/>
          <p:nvPr/>
        </p:nvSpPr>
        <p:spPr>
          <a:xfrm>
            <a:off x="5216098" y="4505686"/>
            <a:ext cx="1118388" cy="21945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en-GB" sz="1100" dirty="0" smtClean="0">
                <a:effectLst/>
                <a:ea typeface="Calibri"/>
                <a:cs typeface="Times New Roman"/>
              </a:rPr>
              <a:t>Handling tooling</a:t>
            </a:r>
          </a:p>
        </p:txBody>
      </p:sp>
      <p:cxnSp>
        <p:nvCxnSpPr>
          <p:cNvPr id="22" name="Straight Arrow Connector 21"/>
          <p:cNvCxnSpPr>
            <a:stCxn id="21" idx="3"/>
            <a:endCxn id="9" idx="13"/>
          </p:cNvCxnSpPr>
          <p:nvPr/>
        </p:nvCxnSpPr>
        <p:spPr>
          <a:xfrm>
            <a:off x="6334486" y="4615415"/>
            <a:ext cx="227679" cy="135879"/>
          </a:xfrm>
          <a:prstGeom prst="straightConnector1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208"/>
          <p:cNvSpPr txBox="1"/>
          <p:nvPr/>
        </p:nvSpPr>
        <p:spPr>
          <a:xfrm>
            <a:off x="8219980" y="3076983"/>
            <a:ext cx="791580" cy="21945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en-GB" sz="1100" dirty="0" smtClean="0">
                <a:effectLst/>
                <a:ea typeface="Calibri"/>
                <a:cs typeface="Times New Roman"/>
              </a:rPr>
              <a:t>Flange/NBW</a:t>
            </a:r>
            <a:endParaRPr lang="sv-SE" dirty="0">
              <a:effectLst/>
              <a:ea typeface="Calibri"/>
              <a:cs typeface="Times New Roman"/>
            </a:endParaRPr>
          </a:p>
        </p:txBody>
      </p:sp>
      <p:cxnSp>
        <p:nvCxnSpPr>
          <p:cNvPr id="24" name="Straight Arrow Connector 23"/>
          <p:cNvCxnSpPr>
            <a:stCxn id="23" idx="0"/>
          </p:cNvCxnSpPr>
          <p:nvPr/>
        </p:nvCxnSpPr>
        <p:spPr>
          <a:xfrm flipH="1" flipV="1">
            <a:off x="7176239" y="2240868"/>
            <a:ext cx="1439531" cy="836115"/>
          </a:xfrm>
          <a:prstGeom prst="straightConnector1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208"/>
          <p:cNvSpPr txBox="1"/>
          <p:nvPr/>
        </p:nvSpPr>
        <p:spPr>
          <a:xfrm>
            <a:off x="5444716" y="908720"/>
            <a:ext cx="544580" cy="21945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en-GB" sz="1100" dirty="0" smtClean="0">
                <a:effectLst/>
                <a:ea typeface="Calibri"/>
                <a:cs typeface="Times New Roman"/>
              </a:rPr>
              <a:t>GBS</a:t>
            </a:r>
            <a:endParaRPr lang="sv-SE" dirty="0">
              <a:effectLst/>
              <a:ea typeface="Calibri"/>
              <a:cs typeface="Times New Roman"/>
            </a:endParaRPr>
          </a:p>
        </p:txBody>
      </p:sp>
      <p:cxnSp>
        <p:nvCxnSpPr>
          <p:cNvPr id="26" name="Straight Arrow Connector 25"/>
          <p:cNvCxnSpPr>
            <a:stCxn id="25" idx="3"/>
          </p:cNvCxnSpPr>
          <p:nvPr/>
        </p:nvCxnSpPr>
        <p:spPr>
          <a:xfrm>
            <a:off x="5989296" y="1018449"/>
            <a:ext cx="743000" cy="131840"/>
          </a:xfrm>
          <a:prstGeom prst="straightConnector1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225"/>
          <p:cNvSpPr txBox="1"/>
          <p:nvPr/>
        </p:nvSpPr>
        <p:spPr>
          <a:xfrm>
            <a:off x="7573368" y="4751294"/>
            <a:ext cx="1139092" cy="21945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en-GB" sz="1100" dirty="0" smtClean="0">
                <a:effectLst/>
                <a:ea typeface="Calibri"/>
                <a:cs typeface="Times New Roman"/>
              </a:rPr>
              <a:t>Shutter actuator</a:t>
            </a:r>
            <a:endParaRPr lang="sv-SE" dirty="0">
              <a:effectLst/>
              <a:ea typeface="Calibri"/>
              <a:cs typeface="Times New Roman"/>
            </a:endParaRPr>
          </a:p>
        </p:txBody>
      </p:sp>
      <p:cxnSp>
        <p:nvCxnSpPr>
          <p:cNvPr id="28" name="Straight Arrow Connector 27"/>
          <p:cNvCxnSpPr>
            <a:stCxn id="27" idx="1"/>
          </p:cNvCxnSpPr>
          <p:nvPr/>
        </p:nvCxnSpPr>
        <p:spPr>
          <a:xfrm flipH="1" flipV="1">
            <a:off x="6912260" y="4185085"/>
            <a:ext cx="661108" cy="675938"/>
          </a:xfrm>
          <a:prstGeom prst="straightConnector1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219"/>
          <p:cNvSpPr txBox="1"/>
          <p:nvPr/>
        </p:nvSpPr>
        <p:spPr>
          <a:xfrm>
            <a:off x="5477436" y="3286955"/>
            <a:ext cx="786752" cy="22835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en-GB" sz="1100" dirty="0" smtClean="0">
                <a:effectLst/>
                <a:ea typeface="Calibri"/>
                <a:cs typeface="Times New Roman"/>
              </a:rPr>
              <a:t>GBS hooks</a:t>
            </a:r>
            <a:endParaRPr lang="sv-SE" dirty="0">
              <a:effectLst/>
              <a:ea typeface="Calibri"/>
              <a:cs typeface="Times New Roman"/>
            </a:endParaRPr>
          </a:p>
        </p:txBody>
      </p:sp>
      <p:cxnSp>
        <p:nvCxnSpPr>
          <p:cNvPr id="30" name="Straight Arrow Connector 29"/>
          <p:cNvCxnSpPr>
            <a:stCxn id="29" idx="0"/>
          </p:cNvCxnSpPr>
          <p:nvPr/>
        </p:nvCxnSpPr>
        <p:spPr>
          <a:xfrm flipV="1">
            <a:off x="5870812" y="2604061"/>
            <a:ext cx="968046" cy="682894"/>
          </a:xfrm>
          <a:prstGeom prst="straightConnector1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51520" y="3153006"/>
            <a:ext cx="3589919" cy="3523172"/>
            <a:chOff x="1554873" y="1818157"/>
            <a:chExt cx="3589919" cy="3523172"/>
          </a:xfrm>
        </p:grpSpPr>
        <p:sp>
          <p:nvSpPr>
            <p:cNvPr id="31" name="Slide Number Placeholder 3"/>
            <p:cNvSpPr txBox="1">
              <a:spLocks/>
            </p:cNvSpPr>
            <p:nvPr/>
          </p:nvSpPr>
          <p:spPr>
            <a:xfrm>
              <a:off x="3244965" y="5050986"/>
              <a:ext cx="1564257" cy="24559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sv-SE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551115BC-487E-4422-894C-CB7CD3E79223}" type="slidenum">
                <a:rPr lang="sv-SE" smtClean="0"/>
                <a:pPr/>
                <a:t>6</a:t>
              </a:fld>
              <a:endParaRPr lang="sv-SE"/>
            </a:p>
          </p:txBody>
        </p:sp>
        <p:pic>
          <p:nvPicPr>
            <p:cNvPr id="32" name="Picture 5" descr="H:\Projects\16p001 ESS\work\NBEX post-PDR\033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120" r="42134"/>
            <a:stretch/>
          </p:blipFill>
          <p:spPr bwMode="auto">
            <a:xfrm>
              <a:off x="1554873" y="1818751"/>
              <a:ext cx="1346220" cy="35219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6" descr="H:\Projects\16p001 ESS\work\NBEX post-PDR\036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836" r="35613"/>
            <a:stretch/>
          </p:blipFill>
          <p:spPr bwMode="auto">
            <a:xfrm>
              <a:off x="2848715" y="1818157"/>
              <a:ext cx="2296077" cy="35231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Parallelogram 33"/>
            <p:cNvSpPr/>
            <p:nvPr/>
          </p:nvSpPr>
          <p:spPr>
            <a:xfrm rot="5400000" flipH="1">
              <a:off x="1346244" y="2753253"/>
              <a:ext cx="1816270" cy="923876"/>
            </a:xfrm>
            <a:prstGeom prst="parallelogram">
              <a:avLst>
                <a:gd name="adj" fmla="val 2368"/>
              </a:avLst>
            </a:prstGeom>
            <a:noFill/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7" name="Curved Up Arrow 36"/>
            <p:cNvSpPr/>
            <p:nvPr/>
          </p:nvSpPr>
          <p:spPr>
            <a:xfrm>
              <a:off x="2142610" y="5091890"/>
              <a:ext cx="1412211" cy="230061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951026" y="1554624"/>
            <a:ext cx="3118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Overview of the system</a:t>
            </a:r>
            <a:endParaRPr lang="sv-SE" sz="2400" dirty="0"/>
          </a:p>
        </p:txBody>
      </p:sp>
      <p:cxnSp>
        <p:nvCxnSpPr>
          <p:cNvPr id="48" name="Straight Arrow Connector 47"/>
          <p:cNvCxnSpPr>
            <a:stCxn id="46" idx="3"/>
          </p:cNvCxnSpPr>
          <p:nvPr/>
        </p:nvCxnSpPr>
        <p:spPr>
          <a:xfrm>
            <a:off x="4069957" y="1785457"/>
            <a:ext cx="126186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82146" y="2262063"/>
            <a:ext cx="3073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Neutron Beam window</a:t>
            </a:r>
            <a:endParaRPr lang="sv-SE" sz="2400" dirty="0"/>
          </a:p>
        </p:txBody>
      </p:sp>
      <p:cxnSp>
        <p:nvCxnSpPr>
          <p:cNvPr id="51" name="Straight Arrow Connector 50"/>
          <p:cNvCxnSpPr>
            <a:stCxn id="50" idx="2"/>
          </p:cNvCxnSpPr>
          <p:nvPr/>
        </p:nvCxnSpPr>
        <p:spPr>
          <a:xfrm>
            <a:off x="1918913" y="2723728"/>
            <a:ext cx="22699" cy="4629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2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and comments from instrument teams (Fast track)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track timeline is very tight as instrument teams are in different stages of development</a:t>
            </a:r>
          </a:p>
          <a:p>
            <a:r>
              <a:rPr lang="en-US" dirty="0" smtClean="0"/>
              <a:t>Instrument teams pointed out that successive changes in the moderator baseline can compromise the schedule</a:t>
            </a:r>
          </a:p>
          <a:p>
            <a:r>
              <a:rPr lang="en-US" dirty="0" smtClean="0"/>
              <a:t>Concerns about the actual workload of guide manufacturers affecting the timeline of the fast track</a:t>
            </a:r>
          </a:p>
          <a:p>
            <a:r>
              <a:rPr lang="en-US" dirty="0" smtClean="0"/>
              <a:t>Some lack of clarity on the scope of delivery of the beam extraction systems</a:t>
            </a:r>
          </a:p>
          <a:p>
            <a:endParaRPr lang="en-US" dirty="0" smtClean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23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and comments from instrument teams (Technical solution)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requirements seem OK for most of the instruments.</a:t>
            </a:r>
          </a:p>
          <a:p>
            <a:r>
              <a:rPr lang="en-US" dirty="0" smtClean="0"/>
              <a:t>Si wafers inside monolith can have some issues:</a:t>
            </a:r>
          </a:p>
          <a:p>
            <a:pPr lvl="1"/>
            <a:r>
              <a:rPr lang="en-US" dirty="0" smtClean="0"/>
              <a:t>Active cell handling (in discussions with Target)</a:t>
            </a:r>
          </a:p>
          <a:p>
            <a:pPr lvl="1"/>
            <a:r>
              <a:rPr lang="en-US" dirty="0" smtClean="0"/>
              <a:t>Cooling of Si wafers in vacuum (preliminary studies say it is not an issue, but needs to be analyzed thoroughly)</a:t>
            </a:r>
          </a:p>
          <a:p>
            <a:r>
              <a:rPr lang="en-US" dirty="0" smtClean="0"/>
              <a:t>Neutron beam window thickness for safety case: different depending on instrument or standard for all? 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587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and comments from instrument teams (Technical solution)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it possible integration of bi-spectral switch inside the light shutter system ? (T-REX expressed interest, DREAM not, MAGIC ?)</a:t>
            </a:r>
          </a:p>
          <a:p>
            <a:r>
              <a:rPr lang="en-US" dirty="0" err="1" smtClean="0"/>
              <a:t>Estia</a:t>
            </a:r>
            <a:r>
              <a:rPr lang="en-US" dirty="0" smtClean="0"/>
              <a:t> team has requested a non standard configuration for light shutter (under discussion)</a:t>
            </a:r>
          </a:p>
          <a:p>
            <a:r>
              <a:rPr lang="en-US" dirty="0" smtClean="0"/>
              <a:t>Need of communication </a:t>
            </a:r>
            <a:r>
              <a:rPr lang="en-US" dirty="0" smtClean="0"/>
              <a:t>of latest </a:t>
            </a:r>
            <a:r>
              <a:rPr lang="en-US" dirty="0" smtClean="0"/>
              <a:t>advances </a:t>
            </a:r>
            <a:r>
              <a:rPr lang="en-US" dirty="0" smtClean="0"/>
              <a:t>in </a:t>
            </a:r>
            <a:r>
              <a:rPr lang="en-US" dirty="0" smtClean="0"/>
              <a:t>Confluence wiki regarding beam extraction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038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SS Core Powerpoint" id="{F02C5803-D437-4A4B-B279-84472F47EB33}" vid="{77746F4A-52A9-724A-84EC-D1436FAAE3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</Template>
  <TotalTime>1024</TotalTime>
  <Words>564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ESS Core Powerpoint</vt:lpstr>
      <vt:lpstr>Neutron Beam Extraction: Feedback</vt:lpstr>
      <vt:lpstr>Outline of the talk</vt:lpstr>
      <vt:lpstr>The session: Schedule</vt:lpstr>
      <vt:lpstr>The session: Introduction</vt:lpstr>
      <vt:lpstr>The session: Fast Track</vt:lpstr>
      <vt:lpstr>The session: NBEX design</vt:lpstr>
      <vt:lpstr>Feedback and comments from instrument teams (Fast track)</vt:lpstr>
      <vt:lpstr>Feedback and comments from instrument teams (Technical solution)</vt:lpstr>
      <vt:lpstr>Feedback and comments from instrument teams (Technical solution)</vt:lpstr>
      <vt:lpstr>Tasks (for instrument teams )</vt:lpstr>
      <vt:lpstr>Tasks (for NBEX)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Neutron Beam Extraction System: Current Status</dc:title>
  <dc:creator>Damian Martin Rodriguez</dc:creator>
  <cp:lastModifiedBy>Damian Martin Rodriguez</cp:lastModifiedBy>
  <cp:revision>49</cp:revision>
  <dcterms:created xsi:type="dcterms:W3CDTF">2016-09-01T07:28:37Z</dcterms:created>
  <dcterms:modified xsi:type="dcterms:W3CDTF">2016-09-16T06:43:18Z</dcterms:modified>
</cp:coreProperties>
</file>