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366" r:id="rId3"/>
    <p:sldId id="373" r:id="rId4"/>
    <p:sldId id="360" r:id="rId5"/>
    <p:sldId id="362" r:id="rId6"/>
    <p:sldId id="340" r:id="rId7"/>
    <p:sldId id="343" r:id="rId8"/>
    <p:sldId id="344" r:id="rId9"/>
    <p:sldId id="342" r:id="rId10"/>
    <p:sldId id="350" r:id="rId11"/>
    <p:sldId id="351" r:id="rId12"/>
    <p:sldId id="352" r:id="rId13"/>
    <p:sldId id="353" r:id="rId14"/>
    <p:sldId id="354" r:id="rId15"/>
    <p:sldId id="356" r:id="rId16"/>
    <p:sldId id="357" r:id="rId17"/>
    <p:sldId id="346" r:id="rId18"/>
    <p:sldId id="347" r:id="rId19"/>
    <p:sldId id="361" r:id="rId20"/>
    <p:sldId id="370" r:id="rId21"/>
    <p:sldId id="371" r:id="rId22"/>
    <p:sldId id="376" r:id="rId23"/>
    <p:sldId id="372" r:id="rId24"/>
    <p:sldId id="359" r:id="rId25"/>
    <p:sldId id="375" r:id="rId26"/>
    <p:sldId id="377" r:id="rId27"/>
    <p:sldId id="374" r:id="rId28"/>
    <p:sldId id="378" r:id="rId29"/>
  </p:sldIdLst>
  <p:sldSz cx="9144000" cy="6858000" type="screen4x3"/>
  <p:notesSz cx="6858000" cy="9144000"/>
  <p:defaultTextStyle>
    <a:defPPr>
      <a:defRPr lang="sv-SE"/>
    </a:defPPr>
    <a:lvl1pPr marL="0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8858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7716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86574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15433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44291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73149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02007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30865" algn="l" defTabSz="8577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FF6"/>
    <a:srgbClr val="FFD7F8"/>
    <a:srgbClr val="EEEEE6"/>
    <a:srgbClr val="EEE6DF"/>
    <a:srgbClr val="FFFFA0"/>
    <a:srgbClr val="FFBBDB"/>
    <a:srgbClr val="FF00FF"/>
    <a:srgbClr val="020000"/>
    <a:srgbClr val="FF2FF4"/>
    <a:srgbClr val="A0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3" autoAdjust="0"/>
    <p:restoredTop sz="94630" autoAdjust="0"/>
  </p:normalViewPr>
  <p:slideViewPr>
    <p:cSldViewPr>
      <p:cViewPr varScale="1">
        <p:scale>
          <a:sx n="78" d="100"/>
          <a:sy n="78" d="100"/>
        </p:scale>
        <p:origin x="-960" y="-11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4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14/09/16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8858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57716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86574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15433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44291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3149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2007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0865" algn="l" defTabSz="85771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5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3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2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3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14/09/16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60651"/>
            <a:ext cx="1656184" cy="8860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755576" y="6453336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rgbClr val="FF0000"/>
                </a:solidFill>
                <a:latin typeface="Papyrus"/>
                <a:cs typeface="Papyrus"/>
              </a:rPr>
              <a:t>Instruments </a:t>
            </a:r>
            <a:r>
              <a:rPr lang="en-GB" sz="2000" dirty="0" err="1" smtClean="0">
                <a:solidFill>
                  <a:srgbClr val="FF0000"/>
                </a:solidFill>
                <a:latin typeface="Papyrus"/>
                <a:cs typeface="Papyrus"/>
              </a:rPr>
              <a:t>beamline</a:t>
            </a:r>
            <a:r>
              <a:rPr lang="en-GB" sz="2000" dirty="0" smtClean="0">
                <a:solidFill>
                  <a:srgbClr val="FF0000"/>
                </a:solidFill>
                <a:latin typeface="Papyrus"/>
                <a:cs typeface="Papyrus"/>
              </a:rPr>
              <a:t> in the bunker </a:t>
            </a:r>
            <a:endParaRPr lang="en-GB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80512" cy="83671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14/09/16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>
            <a:lvl1pPr>
              <a:defRPr sz="2000" b="1">
                <a:solidFill>
                  <a:srgbClr val="FF0000"/>
                </a:solidFill>
                <a:latin typeface="Papyrus"/>
                <a:cs typeface="Papyrus"/>
              </a:defRPr>
            </a:lvl1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016" y="44624"/>
            <a:ext cx="1370480" cy="7332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755576" y="6453336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dirty="0" smtClean="0">
                <a:solidFill>
                  <a:srgbClr val="FF0000"/>
                </a:solidFill>
                <a:latin typeface="Papyrus"/>
                <a:cs typeface="Papyrus"/>
              </a:rPr>
              <a:t>Instruments </a:t>
            </a:r>
            <a:r>
              <a:rPr lang="en-GB" sz="1600" dirty="0" err="1" smtClean="0">
                <a:solidFill>
                  <a:srgbClr val="FF0000"/>
                </a:solidFill>
                <a:latin typeface="Papyrus"/>
                <a:cs typeface="Papyrus"/>
              </a:rPr>
              <a:t>beamline</a:t>
            </a:r>
            <a:r>
              <a:rPr lang="en-GB" sz="1600" dirty="0" smtClean="0">
                <a:solidFill>
                  <a:srgbClr val="FF0000"/>
                </a:solidFill>
                <a:latin typeface="Papyrus"/>
                <a:cs typeface="Papyrus"/>
              </a:rPr>
              <a:t> in the bunker </a:t>
            </a:r>
            <a:endParaRPr lang="en-GB" sz="16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1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apyrus"/>
                <a:cs typeface="Papyru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14/09/16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755576" y="6453336"/>
            <a:ext cx="7772400" cy="432048"/>
          </a:xfrm>
          <a:prstGeom prst="rect">
            <a:avLst/>
          </a:prstGeom>
        </p:spPr>
        <p:txBody>
          <a:bodyPr vert="horz" lIns="85772" tIns="42885" rIns="85772" bIns="42885" rtlCol="0" anchor="ctr">
            <a:no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solidFill>
                  <a:srgbClr val="FF0000"/>
                </a:solidFill>
                <a:latin typeface="Papyrus"/>
                <a:cs typeface="Papyrus"/>
              </a:rPr>
              <a:t>Instruments </a:t>
            </a:r>
            <a:r>
              <a:rPr lang="en-GB" sz="2000" dirty="0" err="1" smtClean="0">
                <a:solidFill>
                  <a:srgbClr val="FF0000"/>
                </a:solidFill>
                <a:latin typeface="Papyrus"/>
                <a:cs typeface="Papyrus"/>
              </a:rPr>
              <a:t>beamline</a:t>
            </a:r>
            <a:r>
              <a:rPr lang="en-GB" sz="2000" dirty="0" smtClean="0">
                <a:solidFill>
                  <a:srgbClr val="FF0000"/>
                </a:solidFill>
                <a:latin typeface="Papyrus"/>
                <a:cs typeface="Papyrus"/>
              </a:rPr>
              <a:t> in the bunker </a:t>
            </a:r>
            <a:endParaRPr lang="en-GB" sz="2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7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858" indent="0">
              <a:buNone/>
              <a:defRPr sz="1800" b="1"/>
            </a:lvl2pPr>
            <a:lvl3pPr marL="857716" indent="0">
              <a:buNone/>
              <a:defRPr sz="1700" b="1"/>
            </a:lvl3pPr>
            <a:lvl4pPr marL="1286574" indent="0">
              <a:buNone/>
              <a:defRPr sz="1500" b="1"/>
            </a:lvl4pPr>
            <a:lvl5pPr marL="1715433" indent="0">
              <a:buNone/>
              <a:defRPr sz="1500" b="1"/>
            </a:lvl5pPr>
            <a:lvl6pPr marL="2144291" indent="0">
              <a:buNone/>
              <a:defRPr sz="1500" b="1"/>
            </a:lvl6pPr>
            <a:lvl7pPr marL="2573149" indent="0">
              <a:buNone/>
              <a:defRPr sz="1500" b="1"/>
            </a:lvl7pPr>
            <a:lvl8pPr marL="3002007" indent="0">
              <a:buNone/>
              <a:defRPr sz="1500" b="1"/>
            </a:lvl8pPr>
            <a:lvl9pPr marL="34308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7" cy="3951288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8858" indent="0">
              <a:buNone/>
              <a:defRPr sz="1800" b="1"/>
            </a:lvl2pPr>
            <a:lvl3pPr marL="857716" indent="0">
              <a:buNone/>
              <a:defRPr sz="1700" b="1"/>
            </a:lvl3pPr>
            <a:lvl4pPr marL="1286574" indent="0">
              <a:buNone/>
              <a:defRPr sz="1500" b="1"/>
            </a:lvl4pPr>
            <a:lvl5pPr marL="1715433" indent="0">
              <a:buNone/>
              <a:defRPr sz="1500" b="1"/>
            </a:lvl5pPr>
            <a:lvl6pPr marL="2144291" indent="0">
              <a:buNone/>
              <a:defRPr sz="1500" b="1"/>
            </a:lvl6pPr>
            <a:lvl7pPr marL="2573149" indent="0">
              <a:buNone/>
              <a:defRPr sz="1500" b="1"/>
            </a:lvl7pPr>
            <a:lvl8pPr marL="3002007" indent="0">
              <a:buNone/>
              <a:defRPr sz="1500" b="1"/>
            </a:lvl8pPr>
            <a:lvl9pPr marL="343086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14/09/16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1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72" tIns="42885" rIns="85772" bIns="42885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85772" tIns="42885" rIns="85772" bIns="428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8229600" cy="4525963"/>
          </a:xfrm>
          <a:prstGeom prst="rect">
            <a:avLst/>
          </a:prstGeom>
        </p:spPr>
        <p:txBody>
          <a:bodyPr vert="horz" lIns="85772" tIns="42885" rIns="85772" bIns="4288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85772" tIns="42885" rIns="85772" bIns="4288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14/09/16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85772" tIns="42885" rIns="85772" bIns="4288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3"/>
            <a:ext cx="2133600" cy="365125"/>
          </a:xfrm>
          <a:prstGeom prst="rect">
            <a:avLst/>
          </a:prstGeom>
        </p:spPr>
        <p:txBody>
          <a:bodyPr vert="horz" lIns="85772" tIns="42885" rIns="85772" bIns="4288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857716" rtl="0" eaLnBrk="1" latinLnBrk="0" hangingPunct="1">
        <a:spcBef>
          <a:spcPct val="0"/>
        </a:spcBef>
        <a:buNone/>
        <a:defRPr sz="30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1643" indent="-321643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96894" indent="-268036" algn="l" defTabSz="8577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072145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01004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929862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58720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7578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6436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294" indent="-214429" algn="l" defTabSz="857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8858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7716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6574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5433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4291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3149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2007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0865" algn="l" defTabSz="857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48" y="195897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sz="3800" dirty="0" smtClean="0">
                <a:solidFill>
                  <a:srgbClr val="FF0000"/>
                </a:solidFill>
                <a:latin typeface="Papyrus"/>
                <a:cs typeface="Papyrus"/>
              </a:rPr>
              <a:t>Instruments </a:t>
            </a:r>
            <a:r>
              <a:rPr lang="en-GB" sz="3800" dirty="0" err="1" smtClean="0">
                <a:solidFill>
                  <a:srgbClr val="FF0000"/>
                </a:solidFill>
                <a:latin typeface="Papyrus"/>
                <a:cs typeface="Papyrus"/>
              </a:rPr>
              <a:t>beamline</a:t>
            </a:r>
            <a:r>
              <a:rPr lang="en-GB" sz="3800" dirty="0" smtClean="0">
                <a:solidFill>
                  <a:srgbClr val="FF0000"/>
                </a:solidFill>
                <a:latin typeface="Papyrus"/>
                <a:cs typeface="Papyrus"/>
              </a:rPr>
              <a:t> in the bunker </a:t>
            </a:r>
            <a:endParaRPr lang="en-GB" sz="38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553" y="3980656"/>
            <a:ext cx="7376863" cy="1752600"/>
          </a:xfrm>
        </p:spPr>
        <p:txBody>
          <a:bodyPr>
            <a:noAutofit/>
          </a:bodyPr>
          <a:lstStyle/>
          <a:p>
            <a:r>
              <a:rPr lang="en-GB" sz="2100" dirty="0">
                <a:solidFill>
                  <a:schemeClr val="bg1"/>
                </a:solidFill>
                <a:latin typeface="Calisto MT"/>
                <a:cs typeface="Calisto MT"/>
              </a:rPr>
              <a:t>Valentina Santoro</a:t>
            </a:r>
          </a:p>
          <a:p>
            <a:r>
              <a:rPr lang="en-GB" sz="2100" dirty="0">
                <a:solidFill>
                  <a:schemeClr val="bg1"/>
                </a:solidFill>
                <a:latin typeface="Calisto MT"/>
                <a:cs typeface="Calisto MT"/>
              </a:rPr>
              <a:t>on Behalf of </a:t>
            </a:r>
            <a:r>
              <a:rPr lang="en-GB" sz="2100" dirty="0" err="1">
                <a:solidFill>
                  <a:schemeClr val="bg1"/>
                </a:solidFill>
                <a:latin typeface="Calisto MT"/>
                <a:cs typeface="Calisto MT"/>
              </a:rPr>
              <a:t>Neutro</a:t>
            </a:r>
            <a:r>
              <a:rPr lang="en-GB" sz="2100" dirty="0">
                <a:solidFill>
                  <a:schemeClr val="bg1"/>
                </a:solidFill>
                <a:latin typeface="Calisto MT"/>
                <a:cs typeface="Calisto MT"/>
              </a:rPr>
              <a:t>n and Optics Shielding Group @ ESS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47059" y="1852706"/>
            <a:ext cx="18466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686799" cy="1143000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NMX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in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t</a:t>
            </a:r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he Bunker </a:t>
            </a:r>
            <a:endParaRPr lang="en-GB" b="1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 descr="Bunk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7628"/>
            <a:ext cx="6299200" cy="5473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4220" y="3893567"/>
            <a:ext cx="21477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Candara"/>
                <a:cs typeface="Candara"/>
              </a:rPr>
              <a:t>SHORT INSTRUMENT</a:t>
            </a:r>
            <a:br>
              <a:rPr lang="en-US" b="1" dirty="0" smtClean="0">
                <a:solidFill>
                  <a:srgbClr val="3366FF"/>
                </a:solidFill>
                <a:latin typeface="Candara"/>
                <a:cs typeface="Candara"/>
              </a:rPr>
            </a:br>
            <a:r>
              <a:rPr lang="en-US" b="1" dirty="0" smtClean="0">
                <a:solidFill>
                  <a:srgbClr val="3366FF"/>
                </a:solidFill>
                <a:latin typeface="Candara"/>
                <a:cs typeface="Candara"/>
              </a:rPr>
              <a:t>SECTOR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4169" y="980728"/>
            <a:ext cx="20400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Candara"/>
                <a:cs typeface="Candara"/>
              </a:rPr>
              <a:t>LONG INSTRUMENT</a:t>
            </a:r>
            <a:br>
              <a:rPr lang="en-US" b="1" dirty="0" smtClean="0">
                <a:solidFill>
                  <a:srgbClr val="3366FF"/>
                </a:solidFill>
                <a:latin typeface="Candara"/>
                <a:cs typeface="Candara"/>
              </a:rPr>
            </a:br>
            <a:r>
              <a:rPr lang="en-US" b="1" dirty="0" smtClean="0">
                <a:solidFill>
                  <a:srgbClr val="3366FF"/>
                </a:solidFill>
                <a:latin typeface="Candara"/>
                <a:cs typeface="Candara"/>
              </a:rPr>
              <a:t>SECTOR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91880" y="2636912"/>
            <a:ext cx="2592288" cy="115212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65387" y="3645024"/>
            <a:ext cx="758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24.5 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1880" y="1516722"/>
            <a:ext cx="5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W1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627784" y="2924944"/>
            <a:ext cx="144016" cy="864096"/>
          </a:xfrm>
          <a:prstGeom prst="straightConnector1">
            <a:avLst/>
          </a:prstGeom>
          <a:ln>
            <a:solidFill>
              <a:srgbClr val="3366FF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48064" y="4797152"/>
            <a:ext cx="288032" cy="432048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85405" y="5373216"/>
            <a:ext cx="654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3</a:t>
            </a:r>
            <a:r>
              <a:rPr lang="en-US" sz="1600" dirty="0" smtClean="0">
                <a:solidFill>
                  <a:srgbClr val="008000"/>
                </a:solidFill>
              </a:rPr>
              <a:t>.5 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04253" y="1948770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NMX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1800" y="3162454"/>
            <a:ext cx="758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11.5 m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88224" y="5805264"/>
            <a:ext cx="2497737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16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723" y="1484784"/>
            <a:ext cx="141000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ndara"/>
                <a:cs typeface="Candara"/>
              </a:rPr>
              <a:t>Proton Beam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979712" y="1916832"/>
            <a:ext cx="504056" cy="43204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adViewWestSe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1835696" cy="19157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271" y="4797152"/>
            <a:ext cx="618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ndara"/>
                <a:cs typeface="Candara"/>
              </a:rPr>
              <a:t>NMX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51520" y="5157192"/>
            <a:ext cx="41757" cy="68001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3568" y="4725144"/>
            <a:ext cx="1074583" cy="353943"/>
          </a:xfrm>
          <a:prstGeom prst="rect">
            <a:avLst/>
          </a:prstGeom>
          <a:solidFill>
            <a:srgbClr val="CEFFF6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ndara"/>
                <a:cs typeface="Candara"/>
              </a:rPr>
              <a:t>CAD view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83671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275781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dera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0024"/>
            <a:ext cx="3816424" cy="37635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07904" y="3789040"/>
            <a:ext cx="5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W1 </a:t>
            </a:r>
          </a:p>
        </p:txBody>
      </p:sp>
      <p:pic>
        <p:nvPicPr>
          <p:cNvPr id="7" name="Picture 6" descr="spectrumModBunk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46942"/>
            <a:ext cx="4680520" cy="3174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686799" cy="1143000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NMX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in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t</a:t>
            </a:r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he Bunker:  2m from the Moderator  </a:t>
            </a:r>
            <a:endParaRPr lang="en-GB" b="1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11</a:t>
            </a:fld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71139" y="1352962"/>
            <a:ext cx="305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Neutron Energy Spectrum</a:t>
            </a:r>
          </a:p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2m from the moderator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851920" y="3861048"/>
            <a:ext cx="2376264" cy="64807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5724128" y="5805264"/>
            <a:ext cx="3386335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1412776"/>
            <a:ext cx="60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1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</a:rPr>
              <a:t>eV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3022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erato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519404"/>
            <a:ext cx="4392487" cy="3728995"/>
          </a:xfrm>
          <a:prstGeom prst="rect">
            <a:avLst/>
          </a:prstGeom>
        </p:spPr>
      </p:pic>
      <p:pic>
        <p:nvPicPr>
          <p:cNvPr id="8" name="Picture 7" descr="spectrumNMXLeth5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4028787" cy="2732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686799" cy="1143000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NMX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in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t</a:t>
            </a:r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he Bunker: 6m from the moderator </a:t>
            </a:r>
            <a:endParaRPr lang="en-GB" b="1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211960" y="4469050"/>
            <a:ext cx="5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W1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1560" y="980728"/>
            <a:ext cx="305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Neutron Energy Spectrum</a:t>
            </a:r>
          </a:p>
          <a:p>
            <a:r>
              <a:rPr lang="en-US" sz="2000" b="1" dirty="0">
                <a:solidFill>
                  <a:srgbClr val="3366FF"/>
                </a:solidFill>
                <a:latin typeface="Candara"/>
                <a:cs typeface="Candara"/>
              </a:rPr>
              <a:t>6</a:t>
            </a:r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m from the moderator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67944" y="3276600"/>
            <a:ext cx="1224136" cy="94448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5652120" y="5157192"/>
            <a:ext cx="3386335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331386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41397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mM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1774"/>
            <a:ext cx="4968552" cy="4269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686799" cy="1143000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NMX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in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the Bunker: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 12m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from the moderator  </a:t>
            </a:r>
            <a:endParaRPr lang="en-GB" b="1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419872" y="3284984"/>
            <a:ext cx="5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W1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980728"/>
            <a:ext cx="305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Neutron Energy Spectrum</a:t>
            </a:r>
          </a:p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12m from the moderator </a:t>
            </a:r>
          </a:p>
        </p:txBody>
      </p:sp>
      <p:pic>
        <p:nvPicPr>
          <p:cNvPr id="5" name="Picture 4" descr="spectrumNMXLeth12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960440" cy="268581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4644008" y="3140968"/>
            <a:ext cx="864096" cy="656456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5746671" y="4941168"/>
            <a:ext cx="3386335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362489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nk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4983708" cy="443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686799" cy="1143000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NMX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in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the Bunker: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 18m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from the moderator  </a:t>
            </a:r>
            <a:endParaRPr lang="en-GB" b="1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14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59832" y="2852936"/>
            <a:ext cx="5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W1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980728"/>
            <a:ext cx="305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Neutron Energy Spectrum</a:t>
            </a:r>
          </a:p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18m from the moderator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652120" y="4797152"/>
            <a:ext cx="3386335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7" name="Picture 6" descr="spectrumNMXLeth18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62370"/>
            <a:ext cx="3888432" cy="263698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419872" y="2924944"/>
            <a:ext cx="2160240" cy="728464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123362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ectrumNMXLeth24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4176464" cy="2832314"/>
          </a:xfrm>
          <a:prstGeom prst="rect">
            <a:avLst/>
          </a:prstGeom>
        </p:spPr>
      </p:pic>
      <p:pic>
        <p:nvPicPr>
          <p:cNvPr id="6" name="Picture 5" descr="Bunk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975596" cy="353657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635896" y="3068960"/>
            <a:ext cx="1296144" cy="51244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686799" cy="1143000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rgbClr val="FF0000"/>
                </a:solidFill>
                <a:latin typeface="Papyrus"/>
                <a:cs typeface="Papyrus"/>
              </a:rPr>
              <a:t>NMX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in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the Bunker: </a:t>
            </a:r>
            <a:r>
              <a:rPr lang="en-GB" b="1" dirty="0" smtClean="0">
                <a:solidFill>
                  <a:srgbClr val="FF0000"/>
                </a:solidFill>
                <a:latin typeface="Papyrus"/>
                <a:cs typeface="Papyrus"/>
              </a:rPr>
              <a:t> 24m </a:t>
            </a:r>
            <a:r>
              <a:rPr lang="en-GB" b="1" dirty="0">
                <a:solidFill>
                  <a:srgbClr val="FF0000"/>
                </a:solidFill>
                <a:latin typeface="Papyrus"/>
                <a:cs typeface="Papyrus"/>
              </a:rPr>
              <a:t>from the moderator  </a:t>
            </a:r>
            <a:endParaRPr lang="en-GB" b="1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15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059832" y="3645024"/>
            <a:ext cx="50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W1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980728"/>
            <a:ext cx="305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Neutron Energy Spectrum</a:t>
            </a:r>
          </a:p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24m from the moderator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746671" y="5805264"/>
            <a:ext cx="3386335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36775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139136" cy="1143000"/>
          </a:xfrm>
        </p:spPr>
        <p:txBody>
          <a:bodyPr>
            <a:normAutofit/>
          </a:bodyPr>
          <a:lstStyle/>
          <a:p>
            <a:r>
              <a:rPr lang="en-GB" sz="2600" noProof="0" dirty="0" smtClean="0">
                <a:solidFill>
                  <a:srgbClr val="FF0000"/>
                </a:solidFill>
                <a:latin typeface="Papyrus"/>
                <a:cs typeface="Papyrus"/>
              </a:rPr>
              <a:t>NMX Energy Spectra</a:t>
            </a:r>
            <a:r>
              <a:rPr lang="en-GB" sz="2600" dirty="0">
                <a:solidFill>
                  <a:srgbClr val="FF0000"/>
                </a:solidFill>
                <a:latin typeface="Papyrus"/>
                <a:cs typeface="Papyrus"/>
              </a:rPr>
              <a:t> </a:t>
            </a:r>
            <a:endParaRPr lang="en-GB" sz="2600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16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55776" y="908720"/>
            <a:ext cx="3024336" cy="926976"/>
          </a:xfrm>
          <a:prstGeom prst="rect">
            <a:avLst/>
          </a:prstGeom>
        </p:spPr>
        <p:txBody>
          <a:bodyPr vert="horz" lIns="85772" tIns="42885" rIns="85772" bIns="42885" rtlCol="0" anchor="ctr">
            <a:normAutofit fontScale="92500"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 smtClean="0">
                <a:solidFill>
                  <a:schemeClr val="tx1"/>
                </a:solidFill>
                <a:latin typeface="Papyrus"/>
                <a:cs typeface="Papyrus"/>
              </a:rPr>
              <a:t>MCNP entries/divided by Bin Width </a:t>
            </a:r>
            <a:endParaRPr lang="en-GB" sz="26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pic>
        <p:nvPicPr>
          <p:cNvPr id="3" name="Picture 2" descr="spectrumNMXLeth_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3318"/>
            <a:ext cx="7947992" cy="539001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724128" y="188640"/>
            <a:ext cx="3386335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NMX Original Design  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62539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MXRe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6" b="18406"/>
          <a:stretch>
            <a:fillRect/>
          </a:stretch>
        </p:blipFill>
        <p:spPr>
          <a:xfrm>
            <a:off x="251520" y="1495325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6" name="Picture 5" descr="scalecompari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908" y="4606114"/>
            <a:ext cx="1507043" cy="155919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476672"/>
            <a:ext cx="8424936" cy="576064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FootPrint</a:t>
            </a:r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 of the beam at the bunker wall for  W1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148500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5" name="Picture 4" descr="DifferentBeam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8" y="179536"/>
            <a:ext cx="6781800" cy="6273800"/>
          </a:xfrm>
          <a:prstGeom prst="rect">
            <a:avLst/>
          </a:prstGeom>
        </p:spPr>
      </p:pic>
      <p:pic>
        <p:nvPicPr>
          <p:cNvPr id="6" name="Picture 5" descr="scalecompari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908" y="4437112"/>
            <a:ext cx="1507043" cy="15591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44624"/>
            <a:ext cx="8136904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FootPrint</a:t>
            </a:r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 of the beam </a:t>
            </a:r>
            <a:r>
              <a:rPr lang="en-GB" sz="2000" b="1" dirty="0">
                <a:solidFill>
                  <a:srgbClr val="FF0000"/>
                </a:solidFill>
                <a:latin typeface="Chalkduster"/>
                <a:cs typeface="Chalkduster"/>
              </a:rPr>
              <a:t>@</a:t>
            </a:r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 the bunker wall </a:t>
            </a:r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for W8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147209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ectrumNMX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1800"/>
            <a:ext cx="8839200" cy="599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240130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4624"/>
            <a:ext cx="53051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Papyrus"/>
                <a:cs typeface="Papyrus"/>
              </a:rPr>
              <a:t>Our fantastic tool  </a:t>
            </a:r>
            <a:endParaRPr lang="en-US" sz="5000" b="1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7" y="2132856"/>
            <a:ext cx="4707326" cy="3273623"/>
          </a:xfrm>
        </p:spPr>
      </p:pic>
      <p:pic>
        <p:nvPicPr>
          <p:cNvPr id="7" name="Picture 6" descr="MCNPMO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60" y="1886530"/>
            <a:ext cx="4632052" cy="3918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1052736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Candara"/>
                <a:cs typeface="Candara"/>
              </a:rPr>
              <a:t>Bunker 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Candara"/>
                <a:cs typeface="Candara"/>
              </a:rPr>
              <a:t>Engineering Model </a:t>
            </a:r>
            <a:endParaRPr lang="en-US" sz="3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980728"/>
            <a:ext cx="23201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Candara"/>
                <a:cs typeface="Candara"/>
              </a:rPr>
              <a:t>Bunker 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Candara"/>
                <a:cs typeface="Candara"/>
              </a:rPr>
              <a:t>MCNP Model </a:t>
            </a:r>
            <a:endParaRPr lang="en-US" sz="30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5632651"/>
            <a:ext cx="8229600" cy="1108717"/>
          </a:xfrm>
          <a:prstGeom prst="rect">
            <a:avLst/>
          </a:prstGeom>
        </p:spPr>
        <p:txBody>
          <a:bodyPr vert="horz" lIns="85772" tIns="42885" rIns="85772" bIns="42885" rtlCol="0">
            <a:normAutofit fontScale="92500" lnSpcReduction="10000"/>
          </a:bodyPr>
          <a:lstStyle>
            <a:lvl1pPr marL="321643" indent="-321643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6894" indent="-268036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145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100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29862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8720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7578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6436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5294" indent="-214429" algn="l" defTabSz="8577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solidFill>
                  <a:srgbClr val="000000"/>
                </a:solidFill>
                <a:latin typeface="Candara"/>
                <a:cs typeface="Candara"/>
              </a:rPr>
              <a:t>Comblayer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 Model 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for 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target +Bunker </a:t>
            </a:r>
            <a:endParaRPr lang="en-US" sz="36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-&gt; produce very detailed input file for 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MCNP6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2769" y="4736757"/>
            <a:ext cx="12297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NORTH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0518" y="2132856"/>
            <a:ext cx="993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WEST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16477"/>
            <a:ext cx="12012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SOUTH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4581128"/>
            <a:ext cx="903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EAST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6747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EAMPi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41040"/>
            <a:ext cx="3782620" cy="42721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THE DREAM BEAM 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LINE  @ S3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2" name="Picture 1" descr="DREAM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4" y="4884808"/>
            <a:ext cx="8784976" cy="848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2199" y="4587225"/>
            <a:ext cx="12537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ndara"/>
                <a:cs typeface="Candara"/>
              </a:rPr>
              <a:t>T0 Chopper </a:t>
            </a:r>
            <a:endParaRPr lang="en-US" dirty="0">
              <a:solidFill>
                <a:srgbClr val="008000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4653136"/>
            <a:ext cx="12537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ndara"/>
                <a:cs typeface="Candara"/>
              </a:rPr>
              <a:t>T0 Chopper </a:t>
            </a:r>
            <a:endParaRPr lang="en-US" dirty="0">
              <a:solidFill>
                <a:srgbClr val="008000"/>
              </a:solidFill>
              <a:latin typeface="Candara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4253" y="5373216"/>
            <a:ext cx="97975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Band </a:t>
            </a:r>
          </a:p>
          <a:p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Control</a:t>
            </a:r>
          </a:p>
          <a:p>
            <a:r>
              <a:rPr lang="en-US" dirty="0" smtClean="0">
                <a:solidFill>
                  <a:srgbClr val="FF0000"/>
                </a:solidFill>
                <a:latin typeface="Candara"/>
                <a:cs typeface="Candara"/>
              </a:rPr>
              <a:t>Chopper </a:t>
            </a:r>
            <a:endParaRPr lang="en-US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4010" y="5765775"/>
            <a:ext cx="12918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Pulse Shape</a:t>
            </a:r>
          </a:p>
          <a:p>
            <a:r>
              <a:rPr lang="en-US" dirty="0" smtClean="0">
                <a:solidFill>
                  <a:srgbClr val="0000FF"/>
                </a:solidFill>
                <a:latin typeface="Candara"/>
                <a:cs typeface="Candara"/>
              </a:rPr>
              <a:t> Chopper </a:t>
            </a:r>
            <a:endParaRPr lang="en-US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83942"/>
            <a:ext cx="1475656" cy="553998"/>
          </a:xfrm>
          <a:prstGeom prst="rect">
            <a:avLst/>
          </a:prstGeom>
          <a:solidFill>
            <a:srgbClr val="CEFF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DREAM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67744" y="5445224"/>
            <a:ext cx="432048" cy="36004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131840" y="5517232"/>
            <a:ext cx="43204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63888" y="1124744"/>
            <a:ext cx="24036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SOUTH SECTOR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0870" y="2216477"/>
            <a:ext cx="5171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00FF"/>
                </a:solidFill>
                <a:latin typeface="Candara"/>
                <a:cs typeface="Candara"/>
              </a:rPr>
              <a:t>S3</a:t>
            </a:r>
            <a:endParaRPr lang="en-US" sz="26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2259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ectrumNM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2" y="987348"/>
            <a:ext cx="8020000" cy="54388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SPECTRUM OUT OF THE BUNKER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83942"/>
            <a:ext cx="1475656" cy="553998"/>
          </a:xfrm>
          <a:prstGeom prst="rect">
            <a:avLst/>
          </a:prstGeom>
          <a:solidFill>
            <a:srgbClr val="CEFF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DREAM</a:t>
            </a:r>
          </a:p>
        </p:txBody>
      </p:sp>
    </p:spTree>
    <p:extLst>
      <p:ext uri="{BB962C8B-B14F-4D97-AF65-F5344CB8AC3E}">
        <p14:creationId xmlns:p14="http://schemas.microsoft.com/office/powerpoint/2010/main" val="1293595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22</a:t>
            </a:fld>
            <a:endParaRPr lang="sv-SE" dirty="0"/>
          </a:p>
        </p:txBody>
      </p:sp>
      <p:pic>
        <p:nvPicPr>
          <p:cNvPr id="2" name="Picture 1" descr="neutrondo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6" y="1014485"/>
            <a:ext cx="8020000" cy="54388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692696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Dose </a:t>
            </a:r>
            <a:r>
              <a:rPr lang="en-GB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pSv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*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cm</a:t>
            </a:r>
            <a:r>
              <a:rPr lang="en-GB" b="1" baseline="30000" dirty="0" smtClean="0">
                <a:solidFill>
                  <a:srgbClr val="FF0000"/>
                </a:solidFill>
                <a:latin typeface="Chalkduster"/>
                <a:cs typeface="Chalkduster"/>
              </a:rPr>
              <a:t>2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  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versus Neutron Energy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108618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 Dose out of the bunker 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2" name="Picture 1" descr="DosespectrumNM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2974"/>
            <a:ext cx="8839200" cy="599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83942"/>
            <a:ext cx="1475656" cy="553998"/>
          </a:xfrm>
          <a:prstGeom prst="rect">
            <a:avLst/>
          </a:prstGeom>
          <a:solidFill>
            <a:srgbClr val="CEFFF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DREAM</a:t>
            </a:r>
          </a:p>
        </p:txBody>
      </p:sp>
    </p:spTree>
    <p:extLst>
      <p:ext uri="{BB962C8B-B14F-4D97-AF65-F5344CB8AC3E}">
        <p14:creationId xmlns:p14="http://schemas.microsoft.com/office/powerpoint/2010/main" val="171409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24</a:t>
            </a:fld>
            <a:endParaRPr lang="sv-SE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965040"/>
            <a:ext cx="871410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Candara"/>
                <a:cs typeface="Candara"/>
              </a:rPr>
              <a:t>The </a:t>
            </a:r>
            <a:r>
              <a:rPr lang="en-US" sz="3600" dirty="0" smtClean="0">
                <a:latin typeface="Candara"/>
                <a:cs typeface="Candara"/>
              </a:rPr>
              <a:t>Bunker is ready </a:t>
            </a:r>
            <a:r>
              <a:rPr lang="en-US" sz="3000" dirty="0" smtClean="0">
                <a:latin typeface="Candara"/>
                <a:cs typeface="Candara"/>
              </a:rPr>
              <a:t>(in our MCNP model)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Candara"/>
                <a:cs typeface="Candara"/>
              </a:rPr>
              <a:t>We </a:t>
            </a:r>
            <a:r>
              <a:rPr lang="en-US" sz="3600" dirty="0" smtClean="0">
                <a:latin typeface="Candara"/>
                <a:cs typeface="Candara"/>
              </a:rPr>
              <a:t>have showed some preliminary studies of </a:t>
            </a:r>
            <a:r>
              <a:rPr lang="en-US" sz="3600" dirty="0" smtClean="0">
                <a:latin typeface="Candara"/>
                <a:cs typeface="Candara"/>
              </a:rPr>
              <a:t>DREAM (straight ) and </a:t>
            </a:r>
            <a:r>
              <a:rPr lang="en-US" sz="3600" dirty="0">
                <a:latin typeface="Candara"/>
                <a:cs typeface="Candara"/>
              </a:rPr>
              <a:t>NMX </a:t>
            </a:r>
            <a:r>
              <a:rPr lang="en-US" sz="3600" dirty="0" smtClean="0">
                <a:latin typeface="Candara"/>
                <a:cs typeface="Candara"/>
              </a:rPr>
              <a:t>(curved) in the bunker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latin typeface="Candara"/>
                <a:cs typeface="Candara"/>
              </a:rPr>
              <a:t>Next Step is to improve significantly the statistics </a:t>
            </a:r>
            <a:r>
              <a:rPr lang="en-US" sz="2000" dirty="0">
                <a:latin typeface="Candara"/>
                <a:cs typeface="Candara"/>
              </a:rPr>
              <a:t>(done very soon  we produced a source term  at 2m) </a:t>
            </a:r>
            <a:endParaRPr lang="en-US" sz="3600" dirty="0" smtClean="0">
              <a:latin typeface="Candara"/>
              <a:cs typeface="Candara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Candara"/>
                <a:cs typeface="Candara"/>
              </a:rPr>
              <a:t>We have built a tool that allow you to test and optimize your instrument in the bunker  </a:t>
            </a:r>
          </a:p>
          <a:p>
            <a:pPr marL="571500" indent="-571500">
              <a:buFont typeface="Arial"/>
              <a:buChar char="•"/>
            </a:pPr>
            <a:endParaRPr lang="en-US" sz="3600" dirty="0" smtClean="0"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6818"/>
            <a:ext cx="2987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Papyrus"/>
                <a:cs typeface="Papyrus"/>
              </a:rPr>
              <a:t>Conclusions</a:t>
            </a:r>
            <a:endParaRPr lang="en-US" sz="4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61217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1771754" y="2924944"/>
            <a:ext cx="4888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Papyrus"/>
                <a:cs typeface="Papyrus"/>
              </a:rPr>
              <a:t>BACK –UP SLIDES </a:t>
            </a:r>
            <a:endParaRPr lang="en-US" sz="4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56344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44624"/>
            <a:ext cx="8280920" cy="648072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Dose </a:t>
            </a:r>
            <a:r>
              <a:rPr lang="en-GB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S</a:t>
            </a:r>
            <a:r>
              <a:rPr lang="en-GB" b="1" dirty="0" err="1">
                <a:solidFill>
                  <a:srgbClr val="FF0000"/>
                </a:solidFill>
                <a:latin typeface="Chalkduster"/>
                <a:cs typeface="Chalkduster"/>
              </a:rPr>
              <a:t>v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/</a:t>
            </a:r>
            <a:r>
              <a:rPr lang="en-GB" b="1" dirty="0" smtClean="0">
                <a:solidFill>
                  <a:srgbClr val="FF0000"/>
                </a:solidFill>
                <a:latin typeface="Chalkduster"/>
                <a:cs typeface="Chalkduster"/>
              </a:rPr>
              <a:t>h versus Neutron Energy</a:t>
            </a:r>
            <a:endParaRPr lang="en-GB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3" name="Picture 2" descr="DosespectrumNMXmicr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6" y="818976"/>
            <a:ext cx="8839200" cy="599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135705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27</a:t>
            </a:fld>
            <a:endParaRPr lang="sv-SE" dirty="0"/>
          </a:p>
        </p:txBody>
      </p:sp>
      <p:sp>
        <p:nvSpPr>
          <p:cNvPr id="2" name="TextBox 1"/>
          <p:cNvSpPr txBox="1"/>
          <p:nvPr/>
        </p:nvSpPr>
        <p:spPr>
          <a:xfrm>
            <a:off x="429898" y="1124744"/>
            <a:ext cx="7958526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Candara"/>
                <a:cs typeface="Candara"/>
              </a:rPr>
              <a:t>We </a:t>
            </a:r>
            <a:r>
              <a:rPr lang="en-US" sz="3600" dirty="0" smtClean="0">
                <a:latin typeface="Candara"/>
                <a:cs typeface="Candara"/>
              </a:rPr>
              <a:t>have showed some preliminary studies of these beam line  </a:t>
            </a:r>
            <a:r>
              <a:rPr lang="en-US" sz="3600" dirty="0" smtClean="0">
                <a:latin typeface="Candara"/>
                <a:cs typeface="Candara"/>
              </a:rPr>
              <a:t>in the bunker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latin typeface="Candara"/>
                <a:cs typeface="Candara"/>
              </a:rPr>
              <a:t>DREAM </a:t>
            </a:r>
            <a:r>
              <a:rPr lang="en-US" sz="3600" dirty="0" smtClean="0">
                <a:latin typeface="Candara"/>
                <a:cs typeface="Candara"/>
              </a:rPr>
              <a:t>(straight ) and </a:t>
            </a:r>
            <a:r>
              <a:rPr lang="en-US" sz="3600" dirty="0">
                <a:latin typeface="Candara"/>
                <a:cs typeface="Candara"/>
              </a:rPr>
              <a:t>NMX </a:t>
            </a:r>
            <a:r>
              <a:rPr lang="en-US" sz="3600" dirty="0" smtClean="0">
                <a:latin typeface="Candara"/>
                <a:cs typeface="Candara"/>
              </a:rPr>
              <a:t>(curved) are </a:t>
            </a:r>
            <a:r>
              <a:rPr lang="en-US" sz="3600" dirty="0">
                <a:latin typeface="Candara"/>
                <a:cs typeface="Candara"/>
              </a:rPr>
              <a:t>two interesting </a:t>
            </a:r>
            <a:r>
              <a:rPr lang="en-US" sz="3600" dirty="0" err="1">
                <a:latin typeface="Candara"/>
                <a:cs typeface="Candara"/>
              </a:rPr>
              <a:t>beamline</a:t>
            </a:r>
            <a:r>
              <a:rPr lang="en-US" sz="3600" dirty="0">
                <a:latin typeface="Candara"/>
                <a:cs typeface="Candara"/>
              </a:rPr>
              <a:t> </a:t>
            </a:r>
            <a:endParaRPr lang="en-US" sz="3600" dirty="0" smtClean="0">
              <a:latin typeface="Candara"/>
              <a:cs typeface="Candara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Candara"/>
                <a:cs typeface="Candara"/>
              </a:rPr>
              <a:t>Next Step is to improve significantly the statistics </a:t>
            </a:r>
            <a:r>
              <a:rPr lang="en-US" sz="2000" dirty="0" smtClean="0">
                <a:latin typeface="Candara"/>
                <a:cs typeface="Candara"/>
              </a:rPr>
              <a:t>(done very soon  we produced a source term  at 2m) </a:t>
            </a:r>
            <a:endParaRPr lang="en-US" sz="3600" dirty="0" smtClean="0">
              <a:latin typeface="Candara"/>
              <a:cs typeface="Candara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Candara"/>
                <a:cs typeface="Candara"/>
              </a:rPr>
              <a:t>Bunker is ready and test are on-going  </a:t>
            </a:r>
            <a:endParaRPr lang="en-US" sz="3600" dirty="0" smtClean="0"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6818"/>
            <a:ext cx="2987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Papyrus"/>
                <a:cs typeface="Papyrus"/>
              </a:rPr>
              <a:t>Conclusions</a:t>
            </a:r>
            <a:endParaRPr lang="en-US" sz="400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44818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28</a:t>
            </a:fld>
            <a:endParaRPr lang="sv-SE" dirty="0"/>
          </a:p>
        </p:txBody>
      </p:sp>
      <p:pic>
        <p:nvPicPr>
          <p:cNvPr id="7" name="Picture 6" descr="spectrumNMX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40"/>
            <a:ext cx="8839200" cy="599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274392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867327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Papyrus"/>
                <a:cs typeface="Papyrus"/>
              </a:rPr>
              <a:t>Stuart </a:t>
            </a:r>
            <a:r>
              <a:rPr lang="en-US" dirty="0" err="1" smtClean="0">
                <a:solidFill>
                  <a:srgbClr val="FF0000"/>
                </a:solidFill>
                <a:latin typeface="Papyrus"/>
                <a:cs typeface="Papyrus"/>
              </a:rPr>
              <a:t>inventented</a:t>
            </a:r>
            <a:r>
              <a:rPr lang="en-US" dirty="0" smtClean="0">
                <a:solidFill>
                  <a:srgbClr val="FF0000"/>
                </a:solidFill>
                <a:latin typeface="Papyrus"/>
                <a:cs typeface="Papyrus"/>
              </a:rPr>
              <a:t> the bunker and I’m testing it </a:t>
            </a:r>
            <a:endParaRPr lang="en-US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5" name="Picture 4" descr="slide_229341_1032860_fr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291276"/>
            <a:ext cx="8604448" cy="53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556792"/>
            <a:ext cx="8229600" cy="4421085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All the studies done in these slides are for finding the best solution for the NMX </a:t>
            </a:r>
            <a:r>
              <a:rPr lang="en-US" sz="3600" dirty="0" err="1" smtClean="0">
                <a:solidFill>
                  <a:srgbClr val="000000"/>
                </a:solidFill>
                <a:latin typeface="Candara"/>
                <a:cs typeface="Candara"/>
              </a:rPr>
              <a:t>beamline</a:t>
            </a:r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Some preliminary studies of the DREAM beam line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Candara"/>
                <a:cs typeface="Candara"/>
              </a:rPr>
              <a:t>After 14m all the spectra suffer from low statistics (we are working on that)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Candara"/>
                <a:cs typeface="Candara"/>
              </a:rPr>
              <a:t>All the studies presented here are showing the beam line </a:t>
            </a:r>
            <a:r>
              <a:rPr lang="en-US" sz="3600" dirty="0" smtClean="0">
                <a:solidFill>
                  <a:srgbClr val="FF0000"/>
                </a:solidFill>
                <a:latin typeface="Candara"/>
                <a:cs typeface="Candara"/>
              </a:rPr>
              <a:t>inside </a:t>
            </a:r>
            <a:r>
              <a:rPr lang="en-US" sz="3600" dirty="0" smtClean="0">
                <a:solidFill>
                  <a:srgbClr val="FF0000"/>
                </a:solidFill>
                <a:latin typeface="Candara"/>
                <a:cs typeface="Candara"/>
              </a:rPr>
              <a:t>the bunker </a:t>
            </a:r>
            <a:r>
              <a:rPr lang="en-US" sz="3600" dirty="0" smtClean="0">
                <a:solidFill>
                  <a:srgbClr val="FF0000"/>
                </a:solidFill>
                <a:latin typeface="Candara"/>
                <a:cs typeface="Candara"/>
              </a:rPr>
              <a:t>or out of the bunker wall </a:t>
            </a:r>
            <a:endParaRPr lang="en-US" sz="3600" dirty="0" smtClean="0">
              <a:solidFill>
                <a:srgbClr val="FF0000"/>
              </a:solidFill>
              <a:latin typeface="Candara"/>
              <a:cs typeface="Candara"/>
            </a:endParaRPr>
          </a:p>
          <a:p>
            <a:pPr marL="0" indent="0">
              <a:buNone/>
            </a:pPr>
            <a:endParaRPr lang="en-US" sz="3600" dirty="0" smtClean="0">
              <a:latin typeface="Candara"/>
              <a:cs typeface="Candara"/>
            </a:endParaRPr>
          </a:p>
          <a:p>
            <a:pPr marL="0" indent="0">
              <a:buNone/>
            </a:pPr>
            <a:endParaRPr lang="en-US" sz="3600" dirty="0">
              <a:latin typeface="Candara"/>
              <a:cs typeface="Candara"/>
            </a:endParaRPr>
          </a:p>
          <a:p>
            <a:pPr marL="0" indent="0">
              <a:buNone/>
            </a:pPr>
            <a:endParaRPr lang="en-US" sz="3600" dirty="0">
              <a:latin typeface="Candara"/>
              <a:cs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4624"/>
            <a:ext cx="28777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Papyrus"/>
                <a:cs typeface="Papyrus"/>
              </a:rPr>
              <a:t>Reminder</a:t>
            </a:r>
            <a:endParaRPr lang="en-US" sz="5000" b="1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15206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i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" y="2132856"/>
            <a:ext cx="9144000" cy="3126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8256"/>
            <a:ext cx="8280920" cy="11430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Papyrus"/>
                <a:cs typeface="Papyrus"/>
              </a:rPr>
              <a:t>NMX beam line from the moderator to the bunker wall</a:t>
            </a:r>
            <a:endParaRPr lang="en-GB" sz="2600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64288" y="1340768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Neutron Flux </a:t>
            </a:r>
          </a:p>
          <a:p>
            <a:r>
              <a:rPr lang="en-US" sz="2400" dirty="0" smtClean="0">
                <a:latin typeface="Candara"/>
                <a:cs typeface="Candara"/>
              </a:rPr>
              <a:t>      n/cm</a:t>
            </a:r>
            <a:r>
              <a:rPr lang="en-US" sz="2400" baseline="30000" dirty="0" smtClean="0">
                <a:latin typeface="Candara"/>
                <a:cs typeface="Candara"/>
              </a:rPr>
              <a:t>2</a:t>
            </a:r>
            <a:r>
              <a:rPr lang="en-US" sz="2400" dirty="0" smtClean="0">
                <a:latin typeface="Candara"/>
                <a:cs typeface="Candara"/>
              </a:rPr>
              <a:t>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19672" y="1412776"/>
            <a:ext cx="4752528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Neutrons Energy &gt; 0.1 </a:t>
            </a:r>
            <a:r>
              <a:rPr lang="en-GB" sz="20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keV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0192" y="2823319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Moderator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2348880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Bunker Wall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362561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u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4" y="2204864"/>
            <a:ext cx="2364188" cy="2836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139136" cy="11430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Papyrus"/>
                <a:cs typeface="Papyrus"/>
              </a:rPr>
              <a:t>Slice of the beam line at 6m</a:t>
            </a:r>
            <a:endParaRPr lang="en-GB" sz="2600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 descr="Scaletal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2" y="4149080"/>
            <a:ext cx="1325240" cy="2057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64288" y="3174067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Neutron Flux </a:t>
            </a:r>
          </a:p>
          <a:p>
            <a:r>
              <a:rPr lang="en-US" sz="2400" dirty="0" smtClean="0">
                <a:latin typeface="Candara"/>
                <a:cs typeface="Candara"/>
              </a:rPr>
              <a:t>      n/cm</a:t>
            </a:r>
            <a:r>
              <a:rPr lang="en-US" sz="2400" baseline="30000" dirty="0" smtClean="0">
                <a:latin typeface="Candara"/>
                <a:cs typeface="Candara"/>
              </a:rPr>
              <a:t>2</a:t>
            </a:r>
            <a:r>
              <a:rPr lang="en-US" sz="2400" dirty="0" smtClean="0">
                <a:latin typeface="Candara"/>
                <a:cs typeface="Candara"/>
              </a:rPr>
              <a:t>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100898"/>
            <a:ext cx="81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Guide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0" y="980728"/>
            <a:ext cx="4752528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Neutrons Energy &gt; 0.1 </a:t>
            </a:r>
            <a:r>
              <a:rPr lang="en-GB" sz="20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keV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12" name="Picture 11" descr="6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3277154" cy="4047728"/>
          </a:xfrm>
          <a:prstGeom prst="rect">
            <a:avLst/>
          </a:prstGeom>
        </p:spPr>
      </p:pic>
      <p:pic>
        <p:nvPicPr>
          <p:cNvPr id="13" name="Picture 12" descr="Sca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73216"/>
            <a:ext cx="1224136" cy="10669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257925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m_tr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8" y="1395486"/>
            <a:ext cx="4094584" cy="4992613"/>
          </a:xfrm>
          <a:prstGeom prst="rect">
            <a:avLst/>
          </a:prstGeom>
        </p:spPr>
      </p:pic>
      <p:pic>
        <p:nvPicPr>
          <p:cNvPr id="14" name="Picture 13" descr="Gu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1788124" cy="2145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139136" cy="11430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Papyrus"/>
                <a:cs typeface="Papyrus"/>
              </a:rPr>
              <a:t>Slice of the beam line </a:t>
            </a:r>
            <a:r>
              <a:rPr lang="en-GB" sz="2600" smtClean="0">
                <a:solidFill>
                  <a:srgbClr val="FF0000"/>
                </a:solidFill>
                <a:latin typeface="Papyrus"/>
                <a:cs typeface="Papyrus"/>
              </a:rPr>
              <a:t>at 12m</a:t>
            </a:r>
            <a:endParaRPr lang="en-GB" sz="2600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 descr="Scaletal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2" y="4149080"/>
            <a:ext cx="1325240" cy="2057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64288" y="3174067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Neutron Flux </a:t>
            </a:r>
          </a:p>
          <a:p>
            <a:r>
              <a:rPr lang="en-US" sz="2400" dirty="0" smtClean="0">
                <a:latin typeface="Candara"/>
                <a:cs typeface="Candara"/>
              </a:rPr>
              <a:t>      n/cm</a:t>
            </a:r>
            <a:r>
              <a:rPr lang="en-US" sz="2400" baseline="30000" dirty="0" smtClean="0">
                <a:latin typeface="Candara"/>
                <a:cs typeface="Candara"/>
              </a:rPr>
              <a:t>2</a:t>
            </a:r>
            <a:r>
              <a:rPr lang="en-US" sz="2400" dirty="0" smtClean="0">
                <a:latin typeface="Candara"/>
                <a:cs typeface="Candara"/>
              </a:rPr>
              <a:t>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560" y="2564904"/>
            <a:ext cx="81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Guide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0" y="980728"/>
            <a:ext cx="4752528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Neutrons Energy &gt; 0.1 </a:t>
            </a:r>
            <a:r>
              <a:rPr lang="en-GB" sz="20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keV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13" name="Picture 12" descr="Sca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73216"/>
            <a:ext cx="1224136" cy="10669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222006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mtru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48" y="1580724"/>
            <a:ext cx="3887068" cy="4731176"/>
          </a:xfrm>
          <a:prstGeom prst="rect">
            <a:avLst/>
          </a:prstGeom>
        </p:spPr>
      </p:pic>
      <p:pic>
        <p:nvPicPr>
          <p:cNvPr id="14" name="Picture 13" descr="Gu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1788124" cy="2145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139136" cy="11430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Papyrus"/>
                <a:cs typeface="Papyrus"/>
              </a:rPr>
              <a:t>Slice of the beam line at 18m</a:t>
            </a:r>
            <a:endParaRPr lang="en-GB" sz="2600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 descr="Scaletal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2" y="4149080"/>
            <a:ext cx="1325240" cy="2057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64288" y="3174067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Neutron Flux </a:t>
            </a:r>
          </a:p>
          <a:p>
            <a:r>
              <a:rPr lang="en-US" sz="2400" dirty="0" smtClean="0">
                <a:latin typeface="Candara"/>
                <a:cs typeface="Candara"/>
              </a:rPr>
              <a:t>      n/cm</a:t>
            </a:r>
            <a:r>
              <a:rPr lang="en-US" sz="2400" baseline="30000" dirty="0" smtClean="0">
                <a:latin typeface="Candara"/>
                <a:cs typeface="Candara"/>
              </a:rPr>
              <a:t>2</a:t>
            </a:r>
            <a:r>
              <a:rPr lang="en-US" sz="2400" dirty="0" smtClean="0">
                <a:latin typeface="Candara"/>
                <a:cs typeface="Candara"/>
              </a:rPr>
              <a:t>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560" y="2564904"/>
            <a:ext cx="81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Guide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0" y="980728"/>
            <a:ext cx="4752528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Neutrons Energy &gt; 0.1 </a:t>
            </a:r>
            <a:r>
              <a:rPr lang="en-GB" sz="20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keV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13" name="Picture 12" descr="Sca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229200"/>
            <a:ext cx="1224136" cy="10669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403394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173696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u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4" y="2204864"/>
            <a:ext cx="2364188" cy="2836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139136" cy="114300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FF0000"/>
                </a:solidFill>
                <a:latin typeface="Papyrus"/>
                <a:cs typeface="Papyrus"/>
              </a:rPr>
              <a:t>Slice of the beam line at </a:t>
            </a:r>
            <a:r>
              <a:rPr lang="en-GB" sz="2600" dirty="0" smtClean="0">
                <a:solidFill>
                  <a:srgbClr val="FF0000"/>
                </a:solidFill>
                <a:latin typeface="Papyrus"/>
                <a:cs typeface="Papyrus"/>
              </a:rPr>
              <a:t>24 </a:t>
            </a:r>
            <a:r>
              <a:rPr lang="en-GB" sz="2600" dirty="0" smtClean="0">
                <a:solidFill>
                  <a:srgbClr val="FF0000"/>
                </a:solidFill>
                <a:latin typeface="Papyrus"/>
                <a:cs typeface="Papyrus"/>
              </a:rPr>
              <a:t>m</a:t>
            </a:r>
            <a:endParaRPr lang="en-GB" sz="2600" noProof="0" dirty="0">
              <a:solidFill>
                <a:srgbClr val="FF0000"/>
              </a:solidFill>
              <a:latin typeface="Papyrus"/>
              <a:cs typeface="Papyru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 descr="Scaletal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64" y="4149080"/>
            <a:ext cx="1325240" cy="2057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80312" y="3068960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ndara"/>
                <a:cs typeface="Candara"/>
              </a:rPr>
              <a:t>Neutron Flux </a:t>
            </a:r>
          </a:p>
          <a:p>
            <a:r>
              <a:rPr lang="en-US" sz="2400" dirty="0" smtClean="0">
                <a:latin typeface="Candara"/>
                <a:cs typeface="Candara"/>
              </a:rPr>
              <a:t>      n/cm</a:t>
            </a:r>
            <a:r>
              <a:rPr lang="en-US" sz="2400" baseline="30000" dirty="0" smtClean="0">
                <a:latin typeface="Candara"/>
                <a:cs typeface="Candara"/>
              </a:rPr>
              <a:t>2</a:t>
            </a:r>
            <a:r>
              <a:rPr lang="en-US" sz="2400" dirty="0" smtClean="0">
                <a:latin typeface="Candara"/>
                <a:cs typeface="Candara"/>
              </a:rPr>
              <a:t>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3100898"/>
            <a:ext cx="81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  <a:latin typeface="Candara"/>
                <a:cs typeface="Candara"/>
              </a:rPr>
              <a:t>Guide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31840" y="980728"/>
            <a:ext cx="4752528" cy="504056"/>
          </a:xfrm>
          <a:prstGeom prst="rect">
            <a:avLst/>
          </a:prstGeom>
          <a:solidFill>
            <a:srgbClr val="FFD7F8"/>
          </a:solidFill>
          <a:ln>
            <a:solidFill>
              <a:srgbClr val="FF0000"/>
            </a:solidFill>
          </a:ln>
        </p:spPr>
        <p:txBody>
          <a:bodyPr vert="horz" lIns="85772" tIns="42885" rIns="85772" bIns="42885" rtlCol="0" anchor="ctr">
            <a:normAutofit/>
          </a:bodyPr>
          <a:lstStyle>
            <a:lvl1pPr algn="l" defTabSz="857716" rtl="0" eaLnBrk="1" latinLnBrk="0" hangingPunct="1"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FF0000"/>
                </a:solidFill>
                <a:latin typeface="Chalkduster"/>
                <a:cs typeface="Chalkduster"/>
              </a:rPr>
              <a:t>Neutrons Energy &gt; 0.1 </a:t>
            </a:r>
            <a:r>
              <a:rPr lang="en-GB" sz="2000" b="1" dirty="0" err="1" smtClean="0">
                <a:solidFill>
                  <a:srgbClr val="FF0000"/>
                </a:solidFill>
                <a:latin typeface="Chalkduster"/>
                <a:cs typeface="Chalkduster"/>
              </a:rPr>
              <a:t>keV</a:t>
            </a:r>
            <a:endParaRPr lang="en-GB" sz="2000" b="1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pic>
        <p:nvPicPr>
          <p:cNvPr id="13" name="Picture 12" descr="Sca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85184"/>
            <a:ext cx="1224136" cy="1066983"/>
          </a:xfrm>
          <a:prstGeom prst="rect">
            <a:avLst/>
          </a:prstGeom>
        </p:spPr>
      </p:pic>
      <p:pic>
        <p:nvPicPr>
          <p:cNvPr id="3" name="Picture 2" descr="239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8840"/>
            <a:ext cx="3528392" cy="42752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40152" y="3789040"/>
            <a:ext cx="1728192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ndara"/>
                <a:cs typeface="Candara"/>
              </a:rPr>
              <a:t>Main  Beam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andara"/>
                <a:cs typeface="Candara"/>
              </a:rPr>
              <a:t>somewhere here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283942"/>
            <a:ext cx="1008112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Candara"/>
                <a:cs typeface="Candara"/>
              </a:rPr>
              <a:t>NMX </a:t>
            </a:r>
          </a:p>
        </p:txBody>
      </p:sp>
    </p:spTree>
    <p:extLst>
      <p:ext uri="{BB962C8B-B14F-4D97-AF65-F5344CB8AC3E}">
        <p14:creationId xmlns:p14="http://schemas.microsoft.com/office/powerpoint/2010/main" val="135090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19946</TotalTime>
  <Words>598</Words>
  <Application>Microsoft Macintosh PowerPoint</Application>
  <PresentationFormat>On-screen Show (4:3)</PresentationFormat>
  <Paragraphs>165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ESS Core Powerpoint</vt:lpstr>
      <vt:lpstr>Instruments beamline in the bunker </vt:lpstr>
      <vt:lpstr>PowerPoint Presentation</vt:lpstr>
      <vt:lpstr>Stuart inventented the bunker and I’m testing it </vt:lpstr>
      <vt:lpstr>PowerPoint Presentation</vt:lpstr>
      <vt:lpstr>NMX beam line from the moderator to the bunker wall</vt:lpstr>
      <vt:lpstr>Slice of the beam line at 6m</vt:lpstr>
      <vt:lpstr>Slice of the beam line at 12m</vt:lpstr>
      <vt:lpstr>Slice of the beam line at 18m</vt:lpstr>
      <vt:lpstr>Slice of the beam line at 24 m</vt:lpstr>
      <vt:lpstr>NMX in the Bunker </vt:lpstr>
      <vt:lpstr>NMX in the Bunker:  2m from the Moderator  </vt:lpstr>
      <vt:lpstr>NMX in the Bunker: 6m from the moderator </vt:lpstr>
      <vt:lpstr>NMX in the Bunker:  12m from the moderator  </vt:lpstr>
      <vt:lpstr>NMX in the Bunker:  18m from the moderator  </vt:lpstr>
      <vt:lpstr>NMX in the Bunker:  24m from the moderator  </vt:lpstr>
      <vt:lpstr>NMX Energy Spectra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Valentina Santoro</cp:lastModifiedBy>
  <cp:revision>1127</cp:revision>
  <cp:lastPrinted>2016-09-02T13:12:56Z</cp:lastPrinted>
  <dcterms:created xsi:type="dcterms:W3CDTF">2013-10-29T16:05:10Z</dcterms:created>
  <dcterms:modified xsi:type="dcterms:W3CDTF">2016-09-14T08:29:33Z</dcterms:modified>
</cp:coreProperties>
</file>