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4" r:id="rId2"/>
  </p:sldMasterIdLst>
  <p:notesMasterIdLst>
    <p:notesMasterId r:id="rId36"/>
  </p:notesMasterIdLst>
  <p:sldIdLst>
    <p:sldId id="256" r:id="rId3"/>
    <p:sldId id="257" r:id="rId4"/>
    <p:sldId id="385" r:id="rId5"/>
    <p:sldId id="387" r:id="rId6"/>
    <p:sldId id="388" r:id="rId7"/>
    <p:sldId id="386" r:id="rId8"/>
    <p:sldId id="392" r:id="rId9"/>
    <p:sldId id="362" r:id="rId10"/>
    <p:sldId id="376" r:id="rId11"/>
    <p:sldId id="381" r:id="rId12"/>
    <p:sldId id="384" r:id="rId13"/>
    <p:sldId id="379" r:id="rId14"/>
    <p:sldId id="333" r:id="rId15"/>
    <p:sldId id="360" r:id="rId16"/>
    <p:sldId id="373" r:id="rId17"/>
    <p:sldId id="375" r:id="rId18"/>
    <p:sldId id="390" r:id="rId19"/>
    <p:sldId id="378" r:id="rId20"/>
    <p:sldId id="334" r:id="rId21"/>
    <p:sldId id="359" r:id="rId22"/>
    <p:sldId id="363" r:id="rId23"/>
    <p:sldId id="364" r:id="rId24"/>
    <p:sldId id="383" r:id="rId25"/>
    <p:sldId id="366" r:id="rId26"/>
    <p:sldId id="335" r:id="rId27"/>
    <p:sldId id="369" r:id="rId28"/>
    <p:sldId id="395" r:id="rId29"/>
    <p:sldId id="371" r:id="rId30"/>
    <p:sldId id="370" r:id="rId31"/>
    <p:sldId id="396" r:id="rId32"/>
    <p:sldId id="368" r:id="rId33"/>
    <p:sldId id="372" r:id="rId34"/>
    <p:sldId id="394" r:id="rId3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2A697E-743B-4E6E-862D-545308B673A9}">
          <p14:sldIdLst>
            <p14:sldId id="256"/>
            <p14:sldId id="257"/>
            <p14:sldId id="385"/>
            <p14:sldId id="387"/>
            <p14:sldId id="388"/>
            <p14:sldId id="386"/>
            <p14:sldId id="392"/>
            <p14:sldId id="362"/>
            <p14:sldId id="376"/>
            <p14:sldId id="381"/>
            <p14:sldId id="384"/>
            <p14:sldId id="379"/>
            <p14:sldId id="333"/>
            <p14:sldId id="360"/>
            <p14:sldId id="373"/>
            <p14:sldId id="375"/>
            <p14:sldId id="390"/>
            <p14:sldId id="378"/>
            <p14:sldId id="334"/>
            <p14:sldId id="359"/>
            <p14:sldId id="363"/>
            <p14:sldId id="364"/>
            <p14:sldId id="383"/>
            <p14:sldId id="366"/>
            <p14:sldId id="335"/>
            <p14:sldId id="369"/>
            <p14:sldId id="395"/>
            <p14:sldId id="371"/>
            <p14:sldId id="370"/>
            <p14:sldId id="396"/>
            <p14:sldId id="368"/>
            <p14:sldId id="372"/>
            <p14:sldId id="394"/>
          </p14:sldIdLst>
        </p14:section>
        <p14:section name="Backup slides" id="{3754A6F6-A2AB-4743-A57F-56FF8CB38DC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5375" autoAdjust="0"/>
  </p:normalViewPr>
  <p:slideViewPr>
    <p:cSldViewPr>
      <p:cViewPr varScale="1">
        <p:scale>
          <a:sx n="188" d="100"/>
          <a:sy n="188" d="100"/>
        </p:scale>
        <p:origin x="-1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13/09/16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4BDC-B033-443E-A19F-40D061C680D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116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40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405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81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5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 engineer main contact for ESS delays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78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MS indicated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40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site manager – support</a:t>
            </a:r>
          </a:p>
          <a:p>
            <a:r>
              <a:rPr lang="en-US" dirty="0" smtClean="0"/>
              <a:t>NSS site manager – authority (within scope/area…)</a:t>
            </a:r>
          </a:p>
          <a:p>
            <a:r>
              <a:rPr lang="en-US" dirty="0" smtClean="0"/>
              <a:t>Each instrument needs someone that</a:t>
            </a:r>
            <a:r>
              <a:rPr lang="en-US" baseline="0" dirty="0" smtClean="0"/>
              <a:t> can correspond to the NSS site manager.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88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to find the right level of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528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193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65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4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13/09/16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13/09/16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13/09/16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13/09/16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29 August 2016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ESS Site Installation - N.Gazis,T.Lexholm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4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29 August 2016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ESS Site Installation - N.Gazis,T.Lexholm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29 August 2016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ESS Site Installation - N.Gazis,T.Lexholm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29 August 2016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ESS Site Installation - N.Gazis,T.Lexholm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13/09/16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29 August 2016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ESS Site Installation - N.Gazis,T.Lexholm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2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n.andersson@esss.se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How to manage </a:t>
            </a:r>
            <a:r>
              <a:rPr lang="sv-SE" sz="4000" dirty="0" err="1" smtClean="0"/>
              <a:t>your</a:t>
            </a:r>
            <a:r>
              <a:rPr lang="sv-SE" sz="4000" dirty="0" smtClean="0"/>
              <a:t> </a:t>
            </a:r>
            <a:r>
              <a:rPr lang="sv-SE" sz="4000" dirty="0"/>
              <a:t>S</a:t>
            </a:r>
            <a:r>
              <a:rPr lang="sv-SE" sz="4000" dirty="0" smtClean="0"/>
              <a:t>chedule </a:t>
            </a:r>
            <a:br>
              <a:rPr lang="sv-SE" sz="4000" dirty="0" smtClean="0"/>
            </a:br>
            <a:r>
              <a:rPr lang="sv-SE" sz="4000" dirty="0" smtClean="0"/>
              <a:t>and Risks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NSS </a:t>
            </a:r>
            <a:r>
              <a:rPr lang="sv-SE" sz="2000" dirty="0" err="1" smtClean="0">
                <a:solidFill>
                  <a:schemeClr val="bg1"/>
                </a:solidFill>
              </a:rPr>
              <a:t>Planners</a:t>
            </a:r>
            <a:endParaRPr lang="sv-SE" sz="2000" dirty="0" smtClean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1600" dirty="0" smtClean="0">
                <a:solidFill>
                  <a:schemeClr val="bg1"/>
                </a:solidFill>
              </a:rPr>
              <a:t>Jörgen Andersson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Sofie Ossowski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Clement </a:t>
            </a:r>
            <a:r>
              <a:rPr lang="sv-SE" sz="1600" dirty="0" err="1" smtClean="0">
                <a:solidFill>
                  <a:schemeClr val="bg1"/>
                </a:solidFill>
              </a:rPr>
              <a:t>Matheron</a:t>
            </a:r>
            <a:endParaRPr lang="sv-SE" sz="16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Ikon, 2016-09-14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Installation on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Installation planning identified as key success factor</a:t>
            </a:r>
          </a:p>
          <a:p>
            <a:pPr lvl="1"/>
            <a:r>
              <a:rPr lang="en-US" sz="1800" i="1" dirty="0" smtClean="0"/>
              <a:t>Accelerator and Target first in line. Starting now.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ESS Guidelines for integration and installation ongoing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ESS Installation coordinators to be in place for aligning detailed plans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i="1" dirty="0" smtClean="0"/>
              <a:t>IK partners are required to establish integration and installation process. </a:t>
            </a:r>
            <a:br>
              <a:rPr lang="en-US" sz="1800" i="1" dirty="0" smtClean="0"/>
            </a:br>
            <a:r>
              <a:rPr lang="en-US" sz="1800" i="1" dirty="0" smtClean="0"/>
              <a:t>We encourage to start this at an early stage.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86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Over all site organization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85"/>
          <p:cNvGrpSpPr/>
          <p:nvPr/>
        </p:nvGrpSpPr>
        <p:grpSpPr>
          <a:xfrm>
            <a:off x="395536" y="1613529"/>
            <a:ext cx="6480720" cy="4911815"/>
            <a:chOff x="519884" y="9596"/>
            <a:chExt cx="6371805" cy="4642252"/>
          </a:xfrm>
        </p:grpSpPr>
        <p:sp>
          <p:nvSpPr>
            <p:cNvPr id="14" name="Freeform 14"/>
            <p:cNvSpPr/>
            <p:nvPr/>
          </p:nvSpPr>
          <p:spPr>
            <a:xfrm>
              <a:off x="3281002" y="9596"/>
              <a:ext cx="2473366" cy="694995"/>
            </a:xfrm>
            <a:custGeom>
              <a:avLst/>
              <a:gdLst>
                <a:gd name="connsiteX0" fmla="*/ 0 w 3842325"/>
                <a:gd name="connsiteY0" fmla="*/ 0 h 1199051"/>
                <a:gd name="connsiteX1" fmla="*/ 3842325 w 3842325"/>
                <a:gd name="connsiteY1" fmla="*/ 0 h 1199051"/>
                <a:gd name="connsiteX2" fmla="*/ 3842325 w 3842325"/>
                <a:gd name="connsiteY2" fmla="*/ 1199051 h 1199051"/>
                <a:gd name="connsiteX3" fmla="*/ 0 w 3842325"/>
                <a:gd name="connsiteY3" fmla="*/ 1199051 h 1199051"/>
                <a:gd name="connsiteX4" fmla="*/ 0 w 3842325"/>
                <a:gd name="connsiteY4" fmla="*/ 0 h 119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325" h="1199051">
                  <a:moveTo>
                    <a:pt x="0" y="0"/>
                  </a:moveTo>
                  <a:lnTo>
                    <a:pt x="3842325" y="0"/>
                  </a:lnTo>
                  <a:lnTo>
                    <a:pt x="3842325" y="1199051"/>
                  </a:lnTo>
                  <a:lnTo>
                    <a:pt x="0" y="1199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>
                  <a:solidFill>
                    <a:prstClr val="black"/>
                  </a:solidFill>
                </a:rPr>
                <a:t>Over all Site Manager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 	Deputy Site Manager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/>
            <p:nvPr/>
          </p:nvSpPr>
          <p:spPr>
            <a:xfrm>
              <a:off x="2160050" y="1044871"/>
              <a:ext cx="1970527" cy="1121481"/>
            </a:xfrm>
            <a:custGeom>
              <a:avLst/>
              <a:gdLst>
                <a:gd name="connsiteX0" fmla="*/ 0 w 1970527"/>
                <a:gd name="connsiteY0" fmla="*/ 0 h 1061051"/>
                <a:gd name="connsiteX1" fmla="*/ 1970527 w 1970527"/>
                <a:gd name="connsiteY1" fmla="*/ 0 h 1061051"/>
                <a:gd name="connsiteX2" fmla="*/ 1970527 w 1970527"/>
                <a:gd name="connsiteY2" fmla="*/ 1061051 h 1061051"/>
                <a:gd name="connsiteX3" fmla="*/ 0 w 1970527"/>
                <a:gd name="connsiteY3" fmla="*/ 1061051 h 1061051"/>
                <a:gd name="connsiteX4" fmla="*/ 0 w 1970527"/>
                <a:gd name="connsiteY4" fmla="*/ 0 h 106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27" h="1061051">
                  <a:moveTo>
                    <a:pt x="0" y="0"/>
                  </a:moveTo>
                  <a:lnTo>
                    <a:pt x="1970527" y="0"/>
                  </a:lnTo>
                  <a:lnTo>
                    <a:pt x="1970527" y="1061051"/>
                  </a:lnTo>
                  <a:lnTo>
                    <a:pt x="0" y="106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9050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1400" b="1" dirty="0" smtClean="0">
                  <a:solidFill>
                    <a:prstClr val="black"/>
                  </a:solidFill>
                </a:rPr>
                <a:t>Over all QC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 smtClean="0">
                  <a:solidFill>
                    <a:prstClr val="black"/>
                  </a:solidFill>
                </a:rPr>
                <a:t>Installation Inspection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 err="1" smtClean="0">
                  <a:solidFill>
                    <a:prstClr val="black"/>
                  </a:solidFill>
                </a:rPr>
                <a:t>Receival</a:t>
              </a:r>
              <a:r>
                <a:rPr lang="en-GB" sz="800" dirty="0" smtClean="0">
                  <a:solidFill>
                    <a:prstClr val="black"/>
                  </a:solidFill>
                </a:rPr>
                <a:t> inspection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 smtClean="0">
                  <a:solidFill>
                    <a:prstClr val="black"/>
                  </a:solidFill>
                </a:rPr>
                <a:t>NDT (X-ray, PT, UT etc.)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 smtClean="0">
                  <a:solidFill>
                    <a:prstClr val="black"/>
                  </a:solidFill>
                </a:rPr>
                <a:t>Accredited Inspection Body AIB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 smtClean="0">
                  <a:solidFill>
                    <a:prstClr val="black"/>
                  </a:solidFill>
                </a:rPr>
                <a:t>Accredited Body AB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 smtClean="0">
                  <a:solidFill>
                    <a:prstClr val="black"/>
                  </a:solidFill>
                </a:rPr>
                <a:t>Final quality documentation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3"/>
            <p:cNvSpPr/>
            <p:nvPr/>
          </p:nvSpPr>
          <p:spPr>
            <a:xfrm>
              <a:off x="4921163" y="1248564"/>
              <a:ext cx="1970526" cy="719365"/>
            </a:xfrm>
            <a:custGeom>
              <a:avLst/>
              <a:gdLst>
                <a:gd name="connsiteX0" fmla="*/ 0 w 1970527"/>
                <a:gd name="connsiteY0" fmla="*/ 0 h 1061051"/>
                <a:gd name="connsiteX1" fmla="*/ 1970527 w 1970527"/>
                <a:gd name="connsiteY1" fmla="*/ 0 h 1061051"/>
                <a:gd name="connsiteX2" fmla="*/ 1970527 w 1970527"/>
                <a:gd name="connsiteY2" fmla="*/ 1061051 h 1061051"/>
                <a:gd name="connsiteX3" fmla="*/ 0 w 1970527"/>
                <a:gd name="connsiteY3" fmla="*/ 1061051 h 1061051"/>
                <a:gd name="connsiteX4" fmla="*/ 0 w 1970527"/>
                <a:gd name="connsiteY4" fmla="*/ 0 h 106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27" h="1061051">
                  <a:moveTo>
                    <a:pt x="0" y="0"/>
                  </a:moveTo>
                  <a:lnTo>
                    <a:pt x="1970527" y="0"/>
                  </a:lnTo>
                  <a:lnTo>
                    <a:pt x="1970527" y="1061051"/>
                  </a:lnTo>
                  <a:lnTo>
                    <a:pt x="0" y="106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 smtClean="0">
                  <a:solidFill>
                    <a:prstClr val="black"/>
                  </a:solidFill>
                </a:rPr>
                <a:t>Site Admin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 smtClean="0">
                  <a:solidFill>
                    <a:prstClr val="black"/>
                  </a:solidFill>
                </a:rPr>
                <a:t>Time </a:t>
              </a:r>
              <a:r>
                <a:rPr lang="en-GB" sz="800" dirty="0">
                  <a:solidFill>
                    <a:prstClr val="black"/>
                  </a:solidFill>
                </a:rPr>
                <a:t>Schedule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 smtClean="0">
                  <a:solidFill>
                    <a:prstClr val="black"/>
                  </a:solidFill>
                </a:rPr>
                <a:t>Financial control</a:t>
              </a:r>
              <a:endParaRPr lang="en-GB" sz="800" dirty="0">
                <a:solidFill>
                  <a:prstClr val="black"/>
                </a:solidFill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>
                  <a:solidFill>
                    <a:prstClr val="black"/>
                  </a:solidFill>
                </a:rPr>
                <a:t>Procurement inst. </a:t>
              </a:r>
              <a:r>
                <a:rPr lang="en-GB" sz="800" dirty="0" smtClean="0">
                  <a:solidFill>
                    <a:prstClr val="black"/>
                  </a:solidFill>
                </a:rPr>
                <a:t>hardware/manpower</a:t>
              </a:r>
            </a:p>
          </p:txBody>
        </p:sp>
        <p:sp>
          <p:nvSpPr>
            <p:cNvPr id="24" name="Freeform 17"/>
            <p:cNvSpPr/>
            <p:nvPr/>
          </p:nvSpPr>
          <p:spPr>
            <a:xfrm>
              <a:off x="519884" y="2982131"/>
              <a:ext cx="1402213" cy="1669717"/>
            </a:xfrm>
            <a:custGeom>
              <a:avLst/>
              <a:gdLst>
                <a:gd name="connsiteX0" fmla="*/ 0 w 2037796"/>
                <a:gd name="connsiteY0" fmla="*/ 0 h 1072955"/>
                <a:gd name="connsiteX1" fmla="*/ 2037796 w 2037796"/>
                <a:gd name="connsiteY1" fmla="*/ 0 h 1072955"/>
                <a:gd name="connsiteX2" fmla="*/ 2037796 w 2037796"/>
                <a:gd name="connsiteY2" fmla="*/ 1072955 h 1072955"/>
                <a:gd name="connsiteX3" fmla="*/ 0 w 2037796"/>
                <a:gd name="connsiteY3" fmla="*/ 1072955 h 1072955"/>
                <a:gd name="connsiteX4" fmla="*/ 0 w 2037796"/>
                <a:gd name="connsiteY4" fmla="*/ 0 h 107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796" h="1072955">
                  <a:moveTo>
                    <a:pt x="0" y="0"/>
                  </a:moveTo>
                  <a:lnTo>
                    <a:pt x="2037796" y="0"/>
                  </a:lnTo>
                  <a:lnTo>
                    <a:pt x="2037796" y="1072955"/>
                  </a:lnTo>
                  <a:lnTo>
                    <a:pt x="0" y="1072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9050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 smtClean="0">
                  <a:solidFill>
                    <a:prstClr val="black"/>
                  </a:solidFill>
                </a:rPr>
                <a:t>Temporary Services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Scaffolding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Laydown Areas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Crane Drivers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Logistics/Transport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Warehouse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Heavy lifting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Temporary Power &amp; Fluids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Concrete Boring/Drilling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Survey/Alignment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Waste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Rak 33"/>
          <p:cNvCxnSpPr/>
          <p:nvPr/>
        </p:nvCxnSpPr>
        <p:spPr>
          <a:xfrm flipH="1">
            <a:off x="4493867" y="2348880"/>
            <a:ext cx="6125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>
            <a:off x="4055931" y="3284984"/>
            <a:ext cx="81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/>
        </p:nvCxnSpPr>
        <p:spPr>
          <a:xfrm>
            <a:off x="1115616" y="4221088"/>
            <a:ext cx="6470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66"/>
          <p:cNvCxnSpPr/>
          <p:nvPr/>
        </p:nvCxnSpPr>
        <p:spPr>
          <a:xfrm>
            <a:off x="2761277" y="4221088"/>
            <a:ext cx="10523" cy="5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67"/>
          <p:cNvCxnSpPr/>
          <p:nvPr/>
        </p:nvCxnSpPr>
        <p:spPr>
          <a:xfrm>
            <a:off x="1115616" y="4221088"/>
            <a:ext cx="0" cy="5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7"/>
          <p:cNvSpPr/>
          <p:nvPr/>
        </p:nvSpPr>
        <p:spPr>
          <a:xfrm>
            <a:off x="2235077" y="4758671"/>
            <a:ext cx="1052402" cy="470530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TD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Site Manager</a:t>
            </a:r>
          </a:p>
        </p:txBody>
      </p:sp>
      <p:sp>
        <p:nvSpPr>
          <p:cNvPr id="52" name="Freeform 17"/>
          <p:cNvSpPr/>
          <p:nvPr/>
        </p:nvSpPr>
        <p:spPr>
          <a:xfrm>
            <a:off x="3563888" y="4758670"/>
            <a:ext cx="994134" cy="470530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ACC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Site Manager</a:t>
            </a:r>
          </a:p>
        </p:txBody>
      </p:sp>
      <p:sp>
        <p:nvSpPr>
          <p:cNvPr id="53" name="Freeform 17"/>
          <p:cNvSpPr/>
          <p:nvPr/>
        </p:nvSpPr>
        <p:spPr>
          <a:xfrm>
            <a:off x="4808997" y="4758670"/>
            <a:ext cx="966172" cy="470530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NSS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Site Manager</a:t>
            </a:r>
          </a:p>
        </p:txBody>
      </p:sp>
      <p:sp>
        <p:nvSpPr>
          <p:cNvPr id="54" name="Freeform 17"/>
          <p:cNvSpPr/>
          <p:nvPr/>
        </p:nvSpPr>
        <p:spPr>
          <a:xfrm>
            <a:off x="5926174" y="4758670"/>
            <a:ext cx="1022090" cy="470530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ICS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Site Manager</a:t>
            </a:r>
          </a:p>
        </p:txBody>
      </p:sp>
      <p:sp>
        <p:nvSpPr>
          <p:cNvPr id="58" name="Freeform 17"/>
          <p:cNvSpPr/>
          <p:nvPr/>
        </p:nvSpPr>
        <p:spPr>
          <a:xfrm>
            <a:off x="7099269" y="4758670"/>
            <a:ext cx="994134" cy="470530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CF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Site Manager</a:t>
            </a:r>
          </a:p>
        </p:txBody>
      </p:sp>
      <p:cxnSp>
        <p:nvCxnSpPr>
          <p:cNvPr id="60" name="Rak 59"/>
          <p:cNvCxnSpPr/>
          <p:nvPr/>
        </p:nvCxnSpPr>
        <p:spPr>
          <a:xfrm>
            <a:off x="4057421" y="4221088"/>
            <a:ext cx="10523" cy="5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60"/>
          <p:cNvCxnSpPr/>
          <p:nvPr/>
        </p:nvCxnSpPr>
        <p:spPr>
          <a:xfrm>
            <a:off x="5292080" y="4221088"/>
            <a:ext cx="10523" cy="5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/>
          <p:nvPr/>
        </p:nvCxnSpPr>
        <p:spPr>
          <a:xfrm>
            <a:off x="6433685" y="4221088"/>
            <a:ext cx="10523" cy="5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62"/>
          <p:cNvCxnSpPr/>
          <p:nvPr/>
        </p:nvCxnSpPr>
        <p:spPr>
          <a:xfrm>
            <a:off x="7585813" y="4221088"/>
            <a:ext cx="10523" cy="5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17"/>
          <p:cNvSpPr/>
          <p:nvPr/>
        </p:nvSpPr>
        <p:spPr>
          <a:xfrm>
            <a:off x="7380312" y="1793198"/>
            <a:ext cx="1426181" cy="1419778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Framework Agreements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Workshop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Welders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Fitters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Electrical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I&amp;C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Technicians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 smtClean="0">
                <a:solidFill>
                  <a:prstClr val="black"/>
                </a:solidFill>
              </a:rPr>
              <a:t>Etc.</a:t>
            </a:r>
            <a:endParaRPr lang="en-GB" sz="800" dirty="0">
              <a:solidFill>
                <a:prstClr val="black"/>
              </a:solidFill>
            </a:endParaRPr>
          </a:p>
        </p:txBody>
      </p:sp>
      <p:cxnSp>
        <p:nvCxnSpPr>
          <p:cNvPr id="13" name="Rak pil 12"/>
          <p:cNvCxnSpPr/>
          <p:nvPr/>
        </p:nvCxnSpPr>
        <p:spPr>
          <a:xfrm flipV="1">
            <a:off x="6732240" y="2829620"/>
            <a:ext cx="648072" cy="671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17"/>
          <p:cNvSpPr/>
          <p:nvPr/>
        </p:nvSpPr>
        <p:spPr>
          <a:xfrm>
            <a:off x="6925019" y="5949280"/>
            <a:ext cx="455293" cy="432048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 dirty="0">
              <a:solidFill>
                <a:prstClr val="black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 dirty="0" smtClean="0">
              <a:solidFill>
                <a:prstClr val="black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7380312" y="591966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smtClean="0">
                <a:solidFill>
                  <a:prstClr val="black"/>
                </a:solidFill>
              </a:rPr>
              <a:t>Service from outside the project organization</a:t>
            </a:r>
            <a:endParaRPr lang="sv-SE" sz="1200" i="1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7704" y="6492875"/>
            <a:ext cx="3384376" cy="365125"/>
          </a:xfrm>
        </p:spPr>
        <p:txBody>
          <a:bodyPr/>
          <a:lstStyle/>
          <a:p>
            <a:r>
              <a:rPr lang="sv-SE" i="1" dirty="0" smtClean="0">
                <a:solidFill>
                  <a:prstClr val="black">
                    <a:tint val="75000"/>
                  </a:prstClr>
                </a:solidFill>
              </a:rPr>
              <a:t>ESS Site Installation - </a:t>
            </a:r>
            <a:r>
              <a:rPr lang="sv-SE" i="1" dirty="0" err="1" smtClean="0">
                <a:solidFill>
                  <a:prstClr val="black">
                    <a:tint val="75000"/>
                  </a:prstClr>
                </a:solidFill>
              </a:rPr>
              <a:t>N.Gazis,T.Lexholm</a:t>
            </a:r>
            <a:r>
              <a:rPr lang="sv-SE" i="1" dirty="0" smtClean="0">
                <a:solidFill>
                  <a:prstClr val="black">
                    <a:tint val="75000"/>
                  </a:prstClr>
                </a:solidFill>
              </a:rPr>
              <a:t> Aug 2016</a:t>
            </a:r>
            <a:endParaRPr lang="sv-SE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reeform 17"/>
          <p:cNvSpPr/>
          <p:nvPr/>
        </p:nvSpPr>
        <p:spPr>
          <a:xfrm>
            <a:off x="4837395" y="5668217"/>
            <a:ext cx="966172" cy="686554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NSS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 smtClean="0">
                <a:solidFill>
                  <a:prstClr val="black"/>
                </a:solidFill>
              </a:rPr>
              <a:t>Lead Engineer Gabor Laszlo</a:t>
            </a:r>
          </a:p>
        </p:txBody>
      </p:sp>
      <p:cxnSp>
        <p:nvCxnSpPr>
          <p:cNvPr id="30" name="Rak 60"/>
          <p:cNvCxnSpPr/>
          <p:nvPr/>
        </p:nvCxnSpPr>
        <p:spPr>
          <a:xfrm>
            <a:off x="5281557" y="5241341"/>
            <a:ext cx="10523" cy="4268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716016" y="4365104"/>
            <a:ext cx="1152128" cy="2232248"/>
          </a:xfrm>
          <a:prstGeom prst="ellipse">
            <a:avLst/>
          </a:prstGeom>
          <a:noFill/>
          <a:ln w="349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3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SS </a:t>
            </a:r>
            <a:r>
              <a:rPr lang="en-US" dirty="0" smtClean="0"/>
              <a:t>and partners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66" y="1484784"/>
            <a:ext cx="864096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 smtClean="0"/>
              <a:t>Anticipate integrated approach between the NSS Project office  </a:t>
            </a:r>
          </a:p>
          <a:p>
            <a:pPr marL="0" indent="0">
              <a:buNone/>
            </a:pPr>
            <a:r>
              <a:rPr lang="en-US" sz="1600" i="1" dirty="0" smtClean="0"/>
              <a:t>and </a:t>
            </a:r>
            <a:r>
              <a:rPr lang="en-US" sz="1600" i="1" dirty="0"/>
              <a:t>c</a:t>
            </a:r>
            <a:r>
              <a:rPr lang="en-US" sz="1600" i="1" dirty="0" smtClean="0"/>
              <a:t>ollaborating </a:t>
            </a:r>
            <a:r>
              <a:rPr lang="en-US" sz="1600" i="1" dirty="0"/>
              <a:t>P</a:t>
            </a:r>
            <a:r>
              <a:rPr lang="en-US" sz="1600" i="1" dirty="0" smtClean="0"/>
              <a:t>roject offices at institutes with large involvement in ESS instruments.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5" name="Oval 4"/>
          <p:cNvSpPr/>
          <p:nvPr/>
        </p:nvSpPr>
        <p:spPr>
          <a:xfrm>
            <a:off x="3347864" y="2342459"/>
            <a:ext cx="3063376" cy="921703"/>
          </a:xfrm>
          <a:prstGeom prst="ellipse">
            <a:avLst/>
          </a:prstGeom>
          <a:solidFill>
            <a:srgbClr val="149E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232"/>
            <a:endParaRPr lang="en-US" sz="3200" b="1" dirty="0">
              <a:solidFill>
                <a:srgbClr val="149ED6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1407" y="2566645"/>
            <a:ext cx="314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232"/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NSS Project Support (PS)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 defTabSz="1028232"/>
            <a:endParaRPr lang="en-US" dirty="0" smtClean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17926" y="2927864"/>
            <a:ext cx="1800200" cy="4616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4687976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/>
              <a:t>Principles for collaborating/interacting:</a:t>
            </a:r>
          </a:p>
          <a:p>
            <a:pPr lvl="1">
              <a:spcBef>
                <a:spcPts val="0"/>
              </a:spcBef>
            </a:pPr>
            <a:endParaRPr lang="en-US" sz="1000" dirty="0" smtClean="0"/>
          </a:p>
          <a:p>
            <a:pPr marL="800100" lvl="1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600" dirty="0" smtClean="0"/>
              <a:t>Best practice</a:t>
            </a:r>
          </a:p>
          <a:p>
            <a:pPr marL="800100" lvl="1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600" dirty="0" smtClean="0"/>
              <a:t>Good </a:t>
            </a:r>
            <a:r>
              <a:rPr lang="en-US" sz="1600" dirty="0"/>
              <a:t>&amp; regular communication </a:t>
            </a:r>
          </a:p>
          <a:p>
            <a:pPr marL="800100" lvl="1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600" dirty="0"/>
              <a:t>Openness and collaborative approach</a:t>
            </a:r>
          </a:p>
          <a:p>
            <a:pPr marL="800100" lvl="1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600" dirty="0" smtClean="0"/>
              <a:t>Continuous improvements</a:t>
            </a:r>
            <a:endParaRPr lang="en-US" sz="1600" dirty="0" smtClean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7544" y="3378427"/>
            <a:ext cx="1656183" cy="504969"/>
            <a:chOff x="3995936" y="3289548"/>
            <a:chExt cx="2016224" cy="1872208"/>
          </a:xfrm>
        </p:grpSpPr>
        <p:sp>
          <p:nvSpPr>
            <p:cNvPr id="11" name="Oval 10"/>
            <p:cNvSpPr/>
            <p:nvPr/>
          </p:nvSpPr>
          <p:spPr>
            <a:xfrm>
              <a:off x="4067944" y="3289548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232"/>
              <a:endParaRPr lang="en-US" sz="32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95936" y="3577582"/>
              <a:ext cx="2016224" cy="1079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232"/>
              <a:r>
                <a:rPr lang="en-US" dirty="0" err="1" smtClean="0">
                  <a:solidFill>
                    <a:srgbClr val="FFFFFF"/>
                  </a:solidFill>
                  <a:latin typeface="Helvetica"/>
                  <a:cs typeface="Helvetica"/>
                </a:rPr>
                <a:t>Jülich</a:t>
              </a:r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 PS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 defTabSz="1028232"/>
              <a:endParaRPr lang="en-US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39752" y="3641085"/>
            <a:ext cx="1656183" cy="724019"/>
            <a:chOff x="3995936" y="3289548"/>
            <a:chExt cx="2016224" cy="2684352"/>
          </a:xfrm>
        </p:grpSpPr>
        <p:sp>
          <p:nvSpPr>
            <p:cNvPr id="18" name="Oval 17"/>
            <p:cNvSpPr/>
            <p:nvPr/>
          </p:nvSpPr>
          <p:spPr>
            <a:xfrm>
              <a:off x="4067944" y="3289548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232"/>
              <a:endParaRPr lang="en-US" sz="32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95936" y="3577582"/>
              <a:ext cx="2016224" cy="239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232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ISIS PS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 defTabSz="1028232"/>
              <a:endParaRPr lang="en-US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0513" y="3724482"/>
            <a:ext cx="1656183" cy="712630"/>
            <a:chOff x="3995936" y="3331774"/>
            <a:chExt cx="2016224" cy="2642126"/>
          </a:xfrm>
        </p:grpSpPr>
        <p:sp>
          <p:nvSpPr>
            <p:cNvPr id="21" name="Oval 20"/>
            <p:cNvSpPr/>
            <p:nvPr/>
          </p:nvSpPr>
          <p:spPr>
            <a:xfrm>
              <a:off x="4067944" y="3331774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232"/>
              <a:endParaRPr lang="en-US" sz="32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5936" y="3577582"/>
              <a:ext cx="2016224" cy="239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232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LLB PS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 defTabSz="1028232"/>
              <a:endParaRPr lang="en-US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2160" y="3641085"/>
            <a:ext cx="1656183" cy="724019"/>
            <a:chOff x="3995936" y="3289548"/>
            <a:chExt cx="2016224" cy="2684352"/>
          </a:xfrm>
        </p:grpSpPr>
        <p:sp>
          <p:nvSpPr>
            <p:cNvPr id="24" name="Oval 23"/>
            <p:cNvSpPr/>
            <p:nvPr/>
          </p:nvSpPr>
          <p:spPr>
            <a:xfrm>
              <a:off x="4067944" y="3289548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232"/>
              <a:endParaRPr lang="en-US" sz="32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95936" y="3577582"/>
              <a:ext cx="2016224" cy="239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232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PSI PS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 defTabSz="1028232"/>
              <a:endParaRPr lang="en-US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12360" y="3574373"/>
            <a:ext cx="1224135" cy="724019"/>
            <a:chOff x="3995936" y="3289548"/>
            <a:chExt cx="2016224" cy="2684352"/>
          </a:xfrm>
        </p:grpSpPr>
        <p:sp>
          <p:nvSpPr>
            <p:cNvPr id="27" name="Oval 26"/>
            <p:cNvSpPr/>
            <p:nvPr/>
          </p:nvSpPr>
          <p:spPr>
            <a:xfrm>
              <a:off x="4067944" y="3289548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232"/>
              <a:endParaRPr lang="en-US" sz="32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95936" y="3577582"/>
              <a:ext cx="2016224" cy="239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232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…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 defTabSz="1028232"/>
              <a:endParaRPr lang="en-US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29" name="Straight Arrow Connector 28"/>
          <p:cNvCxnSpPr>
            <a:endCxn id="18" idx="0"/>
          </p:cNvCxnSpPr>
          <p:nvPr/>
        </p:nvCxnSpPr>
        <p:spPr>
          <a:xfrm flipH="1">
            <a:off x="3167843" y="3183077"/>
            <a:ext cx="875593" cy="458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1" idx="0"/>
          </p:cNvCxnSpPr>
          <p:nvPr/>
        </p:nvCxnSpPr>
        <p:spPr>
          <a:xfrm>
            <a:off x="5076056" y="3212976"/>
            <a:ext cx="22548" cy="5115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0"/>
          </p:cNvCxnSpPr>
          <p:nvPr/>
        </p:nvCxnSpPr>
        <p:spPr>
          <a:xfrm>
            <a:off x="5940152" y="3140968"/>
            <a:ext cx="900099" cy="500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7" idx="1"/>
          </p:cNvCxnSpPr>
          <p:nvPr/>
        </p:nvCxnSpPr>
        <p:spPr>
          <a:xfrm>
            <a:off x="6370353" y="2961289"/>
            <a:ext cx="1652191" cy="687035"/>
          </a:xfrm>
          <a:prstGeom prst="straightConnector1">
            <a:avLst/>
          </a:prstGeom>
          <a:ln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2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Schedule guidelines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Earned value and progress reporting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Risk register and risk reporting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Summary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8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Project Planning guidelines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281339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Use MS Project or similar to create a detailed plan aligned with baseline</a:t>
            </a:r>
            <a:br>
              <a:rPr lang="en-US" sz="1800" b="1" dirty="0" smtClean="0"/>
            </a:br>
            <a:r>
              <a:rPr lang="en-US" sz="1800" dirty="0" smtClean="0"/>
              <a:t>(proposal to council including </a:t>
            </a:r>
            <a:r>
              <a:rPr lang="en-US" sz="1800" b="1" dirty="0" smtClean="0"/>
              <a:t>cost </a:t>
            </a:r>
            <a:r>
              <a:rPr lang="en-US" sz="1800" b="1" dirty="0"/>
              <a:t>book values for instruments </a:t>
            </a:r>
            <a:r>
              <a:rPr lang="en-US" sz="1800" dirty="0"/>
              <a:t>and all other activities as well as the preliminary </a:t>
            </a:r>
            <a:r>
              <a:rPr lang="en-US" sz="1800" dirty="0" smtClean="0"/>
              <a:t>schedule)</a:t>
            </a:r>
            <a:endParaRPr lang="sv-SE" sz="1800" b="1" dirty="0" smtClean="0">
              <a:solidFill>
                <a:srgbClr val="FF0000"/>
              </a:solidFill>
            </a:endParaRPr>
          </a:p>
          <a:p>
            <a:r>
              <a:rPr lang="en-US" sz="1800" dirty="0"/>
              <a:t>The detailed plan shall </a:t>
            </a:r>
            <a:r>
              <a:rPr lang="en-US" sz="1800" b="1" dirty="0"/>
              <a:t>include the full project scope </a:t>
            </a:r>
            <a:r>
              <a:rPr lang="en-US" sz="1800" dirty="0"/>
              <a:t>broken up into work packages and work units with </a:t>
            </a:r>
            <a:r>
              <a:rPr lang="en-US" sz="1800" b="1" dirty="0"/>
              <a:t>linked activities </a:t>
            </a:r>
            <a:r>
              <a:rPr lang="en-US" sz="1800" dirty="0"/>
              <a:t>showing a critical path with </a:t>
            </a:r>
            <a:r>
              <a:rPr lang="en-US" sz="1800" dirty="0" smtClean="0"/>
              <a:t>dependencies. </a:t>
            </a:r>
            <a:r>
              <a:rPr lang="sv-SE" sz="1800" dirty="0" smtClean="0">
                <a:solidFill>
                  <a:srgbClr val="000000"/>
                </a:solidFill>
              </a:rPr>
              <a:t>Resource </a:t>
            </a:r>
            <a:r>
              <a:rPr lang="sv-SE" sz="1800" dirty="0">
                <a:solidFill>
                  <a:srgbClr val="000000"/>
                </a:solidFill>
              </a:rPr>
              <a:t>load </a:t>
            </a:r>
            <a:r>
              <a:rPr lang="sv-SE" sz="1800" dirty="0" smtClean="0">
                <a:solidFill>
                  <a:srgbClr val="000000"/>
                </a:solidFill>
              </a:rPr>
              <a:t>activities – track where staff is deployed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b="1" dirty="0" smtClean="0"/>
              <a:t>Use </a:t>
            </a:r>
            <a:r>
              <a:rPr lang="en-US" sz="1800" b="1" dirty="0"/>
              <a:t>schedule margin to minimize risk for slippage of deliverables 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Track </a:t>
            </a:r>
            <a:r>
              <a:rPr lang="en-US" sz="1800" b="1" dirty="0" smtClean="0">
                <a:solidFill>
                  <a:srgbClr val="000000"/>
                </a:solidFill>
              </a:rPr>
              <a:t>contingency </a:t>
            </a:r>
            <a:r>
              <a:rPr lang="en-US" sz="1800" b="1" dirty="0">
                <a:solidFill>
                  <a:srgbClr val="000000"/>
                </a:solidFill>
              </a:rPr>
              <a:t>as tool for early </a:t>
            </a:r>
            <a:r>
              <a:rPr lang="en-US" sz="1800" b="1" dirty="0" smtClean="0">
                <a:solidFill>
                  <a:srgbClr val="000000"/>
                </a:solidFill>
              </a:rPr>
              <a:t>warning</a:t>
            </a:r>
          </a:p>
          <a:p>
            <a:pPr marL="457200" lvl="1" indent="0">
              <a:buNone/>
            </a:pPr>
            <a:endParaRPr lang="en-US" sz="1800" b="1" dirty="0"/>
          </a:p>
          <a:p>
            <a:pPr lvl="1"/>
            <a:r>
              <a:rPr lang="en-US" sz="1800" i="1" dirty="0"/>
              <a:t>Part of the detailed plan (high level) will be mirrored in 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ESS </a:t>
            </a:r>
            <a:r>
              <a:rPr lang="en-US" sz="1800" i="1" dirty="0"/>
              <a:t>planning tool (Primavera P6)</a:t>
            </a:r>
          </a:p>
          <a:p>
            <a:endParaRPr lang="sv-SE" sz="1800" b="1" dirty="0" smtClean="0"/>
          </a:p>
          <a:p>
            <a:endParaRPr lang="sv-S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39A5-CB38-411D-838F-84F504105F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0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Milestones/key deliverables in TA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When drafting </a:t>
            </a:r>
            <a:r>
              <a:rPr lang="en-US" sz="1800" b="1" dirty="0"/>
              <a:t>the milestones/key deliverables in the Technical </a:t>
            </a:r>
            <a:r>
              <a:rPr lang="en-US" sz="1800" b="1" dirty="0" smtClean="0"/>
              <a:t>Annex, </a:t>
            </a:r>
            <a:br>
              <a:rPr lang="en-US" sz="1800" b="1" dirty="0" smtClean="0"/>
            </a:br>
            <a:r>
              <a:rPr lang="en-US" sz="1800" b="1" dirty="0" smtClean="0"/>
              <a:t>consider </a:t>
            </a:r>
            <a:r>
              <a:rPr lang="en-US" sz="1800" b="1" dirty="0"/>
              <a:t>that</a:t>
            </a:r>
            <a:r>
              <a:rPr lang="en-US" sz="1800" b="1" dirty="0" smtClean="0"/>
              <a:t>:</a:t>
            </a:r>
            <a:br>
              <a:rPr lang="en-US" sz="1800" b="1" dirty="0" smtClean="0"/>
            </a:br>
            <a:endParaRPr lang="en-US" sz="1800" b="1" dirty="0"/>
          </a:p>
          <a:p>
            <a:pPr lvl="1"/>
            <a:r>
              <a:rPr lang="en-US" sz="1800" dirty="0"/>
              <a:t>Key deliverables and milestones with earn value weight (i.e. with </a:t>
            </a:r>
            <a:r>
              <a:rPr lang="en-US" sz="1800" dirty="0" smtClean="0"/>
              <a:t>cost value</a:t>
            </a:r>
            <a:r>
              <a:rPr lang="en-US" sz="1800" dirty="0"/>
              <a:t>) should be in NSS schedule as well as in the partner schedule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n-US" sz="1800" dirty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number of milestones </a:t>
            </a:r>
            <a:r>
              <a:rPr lang="en-US" sz="1800" dirty="0" smtClean="0"/>
              <a:t>in the TA should </a:t>
            </a:r>
            <a:r>
              <a:rPr lang="en-US" sz="1800" dirty="0"/>
              <a:t>be relevant to the size and schedule of the instrument project, but in </a:t>
            </a:r>
            <a:r>
              <a:rPr lang="en-US" sz="1800" dirty="0">
                <a:solidFill>
                  <a:srgbClr val="000000"/>
                </a:solidFill>
              </a:rPr>
              <a:t>general </a:t>
            </a:r>
            <a:r>
              <a:rPr lang="en-US" sz="1800" dirty="0" smtClean="0">
                <a:solidFill>
                  <a:srgbClr val="000000"/>
                </a:solidFill>
              </a:rPr>
              <a:t>5-10 high level </a:t>
            </a:r>
            <a:r>
              <a:rPr lang="en-US" sz="1800" dirty="0" smtClean="0"/>
              <a:t>milestones</a:t>
            </a:r>
            <a:br>
              <a:rPr lang="en-US" sz="1800" dirty="0" smtClean="0"/>
            </a:b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Outside the TA, 1-5 milestones per quarter are expected to be mirrored in the ESS plan and the partner’s plan.</a:t>
            </a:r>
            <a:br>
              <a:rPr lang="en-US" sz="1800" dirty="0" smtClean="0"/>
            </a:br>
            <a:endParaRPr lang="en-US" sz="1800" dirty="0"/>
          </a:p>
          <a:p>
            <a:pPr lvl="1"/>
            <a:r>
              <a:rPr lang="en-US" sz="1800" dirty="0"/>
              <a:t>Any change to the committed dates while executing the plan needs approval from NSS </a:t>
            </a:r>
            <a:r>
              <a:rPr lang="en-US" sz="1800" dirty="0" smtClean="0"/>
              <a:t>Project leader (i.e. undergo ESS Change Control)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5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execution &amp; 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363272" cy="4525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/>
              <a:t>partner and NSS will have monthly </a:t>
            </a:r>
            <a:r>
              <a:rPr lang="en-US" sz="2000" b="1" dirty="0" smtClean="0"/>
              <a:t>progress updates including: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Partner provide NSS with a copy of their full plan (MS project or similar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/>
              <a:t>Progress on milestones mirrored in the NSS planning tool (milestones with </a:t>
            </a:r>
            <a:r>
              <a:rPr lang="en-US" sz="2000" dirty="0" smtClean="0"/>
              <a:t>earned </a:t>
            </a:r>
            <a:r>
              <a:rPr lang="en-US" sz="2000" dirty="0"/>
              <a:t>value weight will be the basis for the planned value curve</a:t>
            </a:r>
            <a:r>
              <a:rPr lang="en-US" sz="2000" dirty="0" smtClean="0"/>
              <a:t>).</a:t>
            </a:r>
            <a:endParaRPr lang="en-US" sz="2000" dirty="0"/>
          </a:p>
          <a:p>
            <a:pPr lvl="1"/>
            <a:r>
              <a:rPr lang="en-US" sz="2000" dirty="0"/>
              <a:t>Review and discuss total schedule and key </a:t>
            </a:r>
            <a:r>
              <a:rPr lang="en-US" sz="2000" dirty="0" smtClean="0"/>
              <a:t>deliverables</a:t>
            </a:r>
          </a:p>
          <a:p>
            <a:pPr lvl="1"/>
            <a:r>
              <a:rPr lang="en-US" sz="2000" dirty="0" smtClean="0"/>
              <a:t>Reporting project issues and risks</a:t>
            </a:r>
          </a:p>
          <a:p>
            <a:pPr lvl="1"/>
            <a:r>
              <a:rPr lang="en-US" sz="2000" dirty="0" smtClean="0"/>
              <a:t>Use of Instrument Project contingency</a:t>
            </a:r>
            <a:endParaRPr lang="en-US" sz="2000" dirty="0"/>
          </a:p>
          <a:p>
            <a:pPr lvl="1"/>
            <a:r>
              <a:rPr lang="en-US" sz="2000" dirty="0"/>
              <a:t>Any changes to key deliverables/milestones are under NSS Change Control and must be approved by NSS </a:t>
            </a:r>
            <a:r>
              <a:rPr lang="en-US" sz="2000" dirty="0" smtClean="0"/>
              <a:t>Project </a:t>
            </a:r>
            <a:r>
              <a:rPr lang="en-US" sz="2000" dirty="0"/>
              <a:t>leader.</a:t>
            </a:r>
          </a:p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589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Milestones &amp; Deliverables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72" y="1437832"/>
            <a:ext cx="7557841" cy="54201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02189" y="2249026"/>
            <a:ext cx="4620770" cy="2922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phase 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Phase 1</a:t>
            </a:r>
          </a:p>
          <a:p>
            <a:pPr lvl="1"/>
            <a:r>
              <a:rPr lang="en-US" sz="1800" dirty="0" smtClean="0"/>
              <a:t>STAP meeting (50% of contract value)</a:t>
            </a:r>
          </a:p>
          <a:p>
            <a:pPr lvl="1"/>
            <a:r>
              <a:rPr lang="en-US" sz="1800" dirty="0" smtClean="0"/>
              <a:t>Scope setting meeting (20</a:t>
            </a:r>
            <a:r>
              <a:rPr lang="en-US" sz="1800" dirty="0"/>
              <a:t>% of contract value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Submission of TG2 documents </a:t>
            </a:r>
            <a:r>
              <a:rPr lang="en-US" sz="1800" dirty="0"/>
              <a:t>(20% of contract value)</a:t>
            </a:r>
            <a:endParaRPr lang="en-US" sz="1800" dirty="0" smtClean="0"/>
          </a:p>
          <a:p>
            <a:pPr lvl="1"/>
            <a:r>
              <a:rPr lang="en-US" sz="1800" dirty="0" smtClean="0"/>
              <a:t>TG2 / PDR completed (10</a:t>
            </a:r>
            <a:r>
              <a:rPr lang="en-US" sz="1800" dirty="0"/>
              <a:t>% of contract value</a:t>
            </a:r>
            <a:r>
              <a:rPr lang="en-US" sz="1800" dirty="0" smtClean="0"/>
              <a:t>)</a:t>
            </a: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i="1" dirty="0" smtClean="0"/>
              <a:t>General set up implemented in all TA’s for Phase 1.</a:t>
            </a:r>
          </a:p>
          <a:p>
            <a:pPr marL="457200" lvl="1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dirty="0"/>
              <a:t>Draft MS suggestion for phase 2</a:t>
            </a:r>
          </a:p>
          <a:p>
            <a:pPr lvl="1"/>
            <a:r>
              <a:rPr lang="en-US" sz="1800" dirty="0"/>
              <a:t>Component / sub-system CDR</a:t>
            </a:r>
          </a:p>
          <a:p>
            <a:pPr lvl="1"/>
            <a:r>
              <a:rPr lang="en-US" sz="1800" dirty="0"/>
              <a:t>Contract signing with vendors and contractors</a:t>
            </a:r>
          </a:p>
          <a:p>
            <a:pPr lvl="1"/>
            <a:r>
              <a:rPr lang="en-US" sz="1800" dirty="0"/>
              <a:t>Submission of TG3 documents</a:t>
            </a:r>
          </a:p>
          <a:p>
            <a:pPr lvl="1"/>
            <a:r>
              <a:rPr lang="en-US" sz="1800" dirty="0"/>
              <a:t>TG3 / CDR completed </a:t>
            </a:r>
            <a:endParaRPr lang="sv-SE" sz="1800" dirty="0"/>
          </a:p>
          <a:p>
            <a:pPr marL="457200" lvl="1" indent="0">
              <a:buNone/>
            </a:pPr>
            <a:endParaRPr lang="en-US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007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Schedule guidelines</a:t>
            </a:r>
            <a:endParaRPr lang="en-US" dirty="0" smtClean="0"/>
          </a:p>
          <a:p>
            <a:r>
              <a:rPr lang="en-US" dirty="0" smtClean="0"/>
              <a:t>Earned value and progress reporting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Risk register and risk reporting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Summary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8229600" cy="4525963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Scheduling guidelines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Earned value and progress reporting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Risk register and risk reporting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15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139136" cy="1143000"/>
          </a:xfrm>
        </p:spPr>
        <p:txBody>
          <a:bodyPr/>
          <a:lstStyle/>
          <a:p>
            <a:r>
              <a:rPr lang="en-US" dirty="0" smtClean="0"/>
              <a:t>Project report template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66102"/>
            <a:ext cx="4944855" cy="573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43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484784"/>
            <a:ext cx="1975638" cy="1624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/>
              <a:t>How to </a:t>
            </a:r>
            <a:r>
              <a:rPr lang="en-US" i="1" dirty="0" smtClean="0"/>
              <a:t>measure </a:t>
            </a:r>
            <a:r>
              <a:rPr lang="en-US" i="1" dirty="0"/>
              <a:t>project performance?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12292"/>
            <a:ext cx="6275040" cy="803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Earned Value Management (EVM) </a:t>
            </a:r>
            <a:r>
              <a:rPr lang="en-US" sz="2200" dirty="0" smtClean="0"/>
              <a:t>is the tool used for defining success in meeting the project schedule.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endParaRPr lang="en-US" sz="2200" dirty="0">
              <a:solidFill>
                <a:srgbClr val="C0504D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495256" y="2533901"/>
            <a:ext cx="8229600" cy="803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EVM </a:t>
            </a:r>
            <a:r>
              <a:rPr lang="en-US" sz="2200" dirty="0" smtClean="0"/>
              <a:t>integrates project scope, cost and schedule measures. </a:t>
            </a:r>
            <a:endParaRPr lang="en-US" sz="2200" dirty="0">
              <a:solidFill>
                <a:srgbClr val="C0504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70" y="3270994"/>
            <a:ext cx="6582640" cy="3587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8724" y="3558332"/>
            <a:ext cx="481696" cy="2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5165" y="3141837"/>
            <a:ext cx="8810510" cy="15974"/>
          </a:xfrm>
          <a:prstGeom prst="line">
            <a:avLst/>
          </a:prstGeom>
          <a:ln w="38100" cmpd="sng">
            <a:solidFill>
              <a:schemeClr val="accent2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6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Earned value </a:t>
            </a:r>
            <a:r>
              <a:rPr lang="sv-SE" b="1" dirty="0" smtClean="0"/>
              <a:t>- key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68" y="1600200"/>
            <a:ext cx="8507288" cy="45651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Planned Value (PV) – what you plan to do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Earned Value (EV) – what you accomplished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Actual cost (AC) – what you have spent</a:t>
            </a:r>
          </a:p>
          <a:p>
            <a:endParaRPr lang="en-US" sz="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39A5-CB38-411D-838F-84F504105F6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7215"/>
            <a:ext cx="4974528" cy="315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80000" y="6480000"/>
            <a:ext cx="1008112" cy="2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07504" y="609329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CPI = EV/AC = 1 by definition for in kind </a:t>
            </a:r>
            <a:r>
              <a:rPr lang="en-US" sz="1600" dirty="0" smtClean="0">
                <a:solidFill>
                  <a:srgbClr val="000000"/>
                </a:solidFill>
              </a:rPr>
              <a:t>contracts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SPI &gt; 1 means ahead of schedule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79715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935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reporting – two examples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989"/>
            <a:ext cx="8964488" cy="36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08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SPI variances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39A5-CB38-411D-838F-84F504105F6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62247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Potential causes of </a:t>
            </a:r>
            <a:r>
              <a:rPr lang="sv-SE" sz="2400" b="1" i="1" dirty="0" err="1" smtClean="0"/>
              <a:t>schedule</a:t>
            </a:r>
            <a:r>
              <a:rPr lang="sv-SE" sz="2400" dirty="0" smtClean="0"/>
              <a:t> </a:t>
            </a:r>
            <a:r>
              <a:rPr lang="sv-SE" sz="2400" dirty="0" err="1" smtClean="0"/>
              <a:t>variances</a:t>
            </a:r>
            <a:endParaRPr lang="sv-SE" sz="2400" dirty="0"/>
          </a:p>
          <a:p>
            <a:endParaRPr lang="sv-SE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Ambitious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Inaccurate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Work </a:t>
            </a:r>
            <a:r>
              <a:rPr lang="sv-SE" sz="2400" dirty="0"/>
              <a:t>complexity not in line with </a:t>
            </a:r>
            <a:r>
              <a:rPr lang="sv-SE" sz="2400" dirty="0" smtClean="0"/>
              <a:t>estimations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Resource availability differs from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Revised execution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Vendor and subcontractor performance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Rework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Unclear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Scope creep	</a:t>
            </a:r>
          </a:p>
          <a:p>
            <a:r>
              <a:rPr lang="sv-SE" sz="2400" dirty="0" smtClean="0"/>
              <a:t> 		</a:t>
            </a:r>
          </a:p>
        </p:txBody>
      </p:sp>
    </p:spTree>
    <p:extLst>
      <p:ext uri="{BB962C8B-B14F-4D97-AF65-F5344CB8AC3E}">
        <p14:creationId xmlns:p14="http://schemas.microsoft.com/office/powerpoint/2010/main" val="357402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Schedule guidelines</a:t>
            </a:r>
            <a:endParaRPr lang="en-US" dirty="0" smtClean="0"/>
          </a:p>
          <a:p>
            <a:r>
              <a:rPr lang="en-US" dirty="0" smtClean="0">
                <a:solidFill>
                  <a:srgbClr val="D9D9D9"/>
                </a:solidFill>
              </a:rPr>
              <a:t>Earned value and progress reporting</a:t>
            </a:r>
          </a:p>
          <a:p>
            <a:r>
              <a:rPr lang="en-US" dirty="0" smtClean="0"/>
              <a:t>Risk register and risk reporting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Summary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communication and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363272" cy="506916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Risk communication is a central part of Risk Management</a:t>
            </a:r>
          </a:p>
          <a:p>
            <a:r>
              <a:rPr lang="en-GB" sz="2400" b="1" dirty="0"/>
              <a:t>F</a:t>
            </a:r>
            <a:r>
              <a:rPr lang="en-GB" sz="2400" b="1" dirty="0" smtClean="0"/>
              <a:t>requent reporting of the risk exposure will help all parties understand what might influence the projects</a:t>
            </a:r>
          </a:p>
          <a:p>
            <a:r>
              <a:rPr lang="en-GB" sz="2400" b="1" dirty="0" smtClean="0"/>
              <a:t>Inputs to risk registers form part of what is being reported</a:t>
            </a:r>
          </a:p>
          <a:p>
            <a:pPr lvl="1"/>
            <a:r>
              <a:rPr lang="en-GB" sz="2000" dirty="0" smtClean="0"/>
              <a:t>Carefully consider what is entered in the register</a:t>
            </a:r>
          </a:p>
          <a:p>
            <a:r>
              <a:rPr lang="en-GB" sz="2400" b="1" dirty="0" smtClean="0"/>
              <a:t>Several </a:t>
            </a:r>
            <a:r>
              <a:rPr lang="en-GB" sz="2400" b="1" dirty="0"/>
              <a:t>stakeholders on all levels have interest of ESS </a:t>
            </a:r>
            <a:r>
              <a:rPr lang="en-GB" sz="2400" b="1" dirty="0" smtClean="0"/>
              <a:t>project risks, </a:t>
            </a:r>
            <a:r>
              <a:rPr lang="en-GB" sz="2400" b="1" dirty="0"/>
              <a:t>e.g. </a:t>
            </a:r>
            <a:endParaRPr lang="en-GB" sz="2400" b="1" dirty="0" smtClean="0"/>
          </a:p>
          <a:p>
            <a:pPr lvl="1"/>
            <a:r>
              <a:rPr lang="en-GB" sz="2000" dirty="0" smtClean="0"/>
              <a:t>Project Management teams</a:t>
            </a:r>
          </a:p>
          <a:p>
            <a:pPr lvl="1"/>
            <a:r>
              <a:rPr lang="en-GB" sz="2000" dirty="0" smtClean="0"/>
              <a:t>ESS senior management</a:t>
            </a:r>
            <a:endParaRPr lang="en-GB" sz="2000" dirty="0"/>
          </a:p>
          <a:p>
            <a:pPr lvl="1"/>
            <a:r>
              <a:rPr lang="en-GB" sz="2000" dirty="0" smtClean="0"/>
              <a:t>ESS ERIC council, SAC</a:t>
            </a:r>
            <a:r>
              <a:rPr lang="en-GB" sz="2000" dirty="0"/>
              <a:t>, </a:t>
            </a:r>
            <a:r>
              <a:rPr lang="en-GB" sz="2000" dirty="0" smtClean="0"/>
              <a:t>AFC</a:t>
            </a:r>
          </a:p>
          <a:p>
            <a:pPr lvl="1"/>
            <a:r>
              <a:rPr lang="en-GB" sz="2000" dirty="0" smtClean="0"/>
              <a:t>Other committees and partners</a:t>
            </a:r>
            <a:endParaRPr lang="en-GB" sz="20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501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 - example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13681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Risk description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etrics with assessed likelihood and impact</a:t>
            </a:r>
          </a:p>
          <a:p>
            <a:r>
              <a:rPr lang="en-US" sz="2000" dirty="0" smtClean="0"/>
              <a:t>Action plans</a:t>
            </a:r>
            <a:endParaRPr lang="sv-SE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889248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2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risk areas in instrument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363272" cy="506916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Inadequate or insufficient verification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Available resources do not meet needs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Ambiguous or insufficient set of requirements*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Late delivery of key components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Logistics arrangement not in line with needs</a:t>
            </a:r>
          </a:p>
          <a:p>
            <a:pPr marL="0" lvl="1" indent="0">
              <a:buNone/>
            </a:pPr>
            <a:endParaRPr lang="en-GB" sz="2000" dirty="0" smtClean="0"/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1800" i="1" dirty="0" smtClean="0"/>
              <a:t>* Both functional and non-functional requirements</a:t>
            </a:r>
            <a:endParaRPr lang="en-GB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communication and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50691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monthly report contains:</a:t>
            </a:r>
          </a:p>
          <a:p>
            <a:pPr lvl="1"/>
            <a:r>
              <a:rPr lang="en-GB" sz="1800" dirty="0" smtClean="0"/>
              <a:t>Summary of most severe risks  </a:t>
            </a:r>
          </a:p>
          <a:p>
            <a:pPr lvl="1"/>
            <a:r>
              <a:rPr lang="en-GB" sz="1800" dirty="0" smtClean="0"/>
              <a:t>How the risk exposure has changed over time</a:t>
            </a:r>
          </a:p>
          <a:p>
            <a:pPr lvl="1"/>
            <a:r>
              <a:rPr lang="en-GB" sz="1800" dirty="0" smtClean="0"/>
              <a:t>Risk treatment status; actions closed and planned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pPr lvl="1"/>
            <a:endParaRPr lang="en-GB" sz="1800" dirty="0" smtClean="0"/>
          </a:p>
          <a:p>
            <a:pPr marL="457200" lvl="1" indent="0">
              <a:buNone/>
            </a:pPr>
            <a:endParaRPr lang="en-GB" sz="18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33538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5549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[</a:t>
            </a:r>
            <a:r>
              <a:rPr kumimoji="0" lang="en-GB" altLang="sv-SE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1]</a:t>
            </a:r>
            <a:r>
              <a:rPr kumimoji="0" lang="en-GB" alt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Include change rising/falling/steady</a:t>
            </a:r>
            <a:endParaRPr kumimoji="0" lang="en-GB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7" y="3068960"/>
            <a:ext cx="8317185" cy="246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36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4" y="3429000"/>
            <a:ext cx="2592152" cy="3312368"/>
            <a:chOff x="1691816" y="3429000"/>
            <a:chExt cx="2592152" cy="3312368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365104"/>
              <a:ext cx="1224000" cy="2376264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00800" cy="1143000"/>
          </a:xfrm>
        </p:spPr>
        <p:txBody>
          <a:bodyPr/>
          <a:lstStyle/>
          <a:p>
            <a:r>
              <a:rPr lang="en-US" dirty="0" smtClean="0"/>
              <a:t>NSS Organization -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SSM application</a:t>
              </a:r>
              <a:endParaRPr sz="900" dirty="0" smtClean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Safety Systems analysis &amp; design</a:t>
              </a:r>
              <a:endParaRPr sz="900" dirty="0" smtClean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7" y="3212976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Budgets &amp; workflow</a:t>
                  </a:r>
                  <a:endParaRPr sz="1000" b="1" dirty="0" smtClean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Schedule</a:t>
                  </a:r>
                  <a:endParaRPr sz="1000" b="1" dirty="0" smtClean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Neutron Bunker</a:t>
                  </a:r>
                </a:p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 smtClean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1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82800" y="2132856"/>
              <a:ext cx="1213336" cy="2160240"/>
              <a:chOff x="4026154" y="1903250"/>
              <a:chExt cx="1213336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Memoranda of Understanding</a:t>
                </a:r>
                <a:endParaRPr sz="900" dirty="0" smtClean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089126"/>
                <a:ext cx="1066391" cy="57839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Heads Of Agreements </a:t>
                </a:r>
                <a:br>
                  <a:rPr lang="en-AU" sz="1000" b="1" dirty="0" smtClean="0"/>
                </a:br>
                <a:r>
                  <a:rPr lang="en-AU" sz="1000" b="1" dirty="0" smtClean="0"/>
                  <a:t>(&amp; IKCA’s)</a:t>
                </a:r>
                <a:endParaRPr sz="900" dirty="0" smtClean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773126"/>
                <a:ext cx="1065736" cy="2903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Technical Annexes</a:t>
                </a:r>
                <a:endParaRPr sz="900" dirty="0" smtClean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4029754" y="1903250"/>
                <a:ext cx="0" cy="20160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82243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931177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422150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Partner coordination</a:t>
              </a:r>
              <a:endParaRPr sz="900" dirty="0" smtClean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79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NMX (ESS)</a:t>
                  </a:r>
                  <a:endParaRPr sz="1000" b="1" dirty="0" smtClean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HEIMDAL (ÅU)</a:t>
                  </a:r>
                  <a:endParaRPr sz="1000" b="1" dirty="0" smtClean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MAGIC (LLB)</a:t>
                  </a:r>
                  <a:endParaRPr sz="1000" b="1" dirty="0" smtClean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DREAM (FRJ)</a:t>
                  </a:r>
                  <a:endParaRPr sz="1000" b="1" dirty="0" smtClean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FREIA (ISIS)</a:t>
                    </a:r>
                    <a:endParaRPr sz="1000" b="1" dirty="0" smtClean="0"/>
                  </a:p>
                  <a:p>
                    <a:pPr lvl="0" algn="l">
                      <a:spcBef>
                        <a:spcPts val="300"/>
                      </a:spcBef>
                      <a:buSzPct val="100000"/>
                    </a:pPr>
                    <a:endParaRPr sz="900" dirty="0" smtClean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SKADI (FRJ)</a:t>
                    </a:r>
                    <a:endParaRPr sz="1000" b="1" dirty="0" smtClean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ESTIA (PSI)</a:t>
                    </a:r>
                    <a:endParaRPr sz="1000" b="1" dirty="0" smtClean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ODIN (TUM/PSI)</a:t>
                  </a:r>
                  <a:endParaRPr sz="1000" b="1" dirty="0" smtClean="0"/>
                </a:p>
                <a:p>
                  <a:pPr lvl="0" algn="l">
                    <a:spcBef>
                      <a:spcPts val="300"/>
                    </a:spcBef>
                    <a:buSzPct val="100000"/>
                  </a:pPr>
                  <a:endParaRPr sz="900" dirty="0" smtClean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BEER (HZG/NPI)</a:t>
                  </a:r>
                  <a:endParaRPr sz="1000" b="1" dirty="0" smtClean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365104"/>
              <a:ext cx="1099037" cy="2228019"/>
              <a:chOff x="3112923" y="3963021"/>
              <a:chExt cx="1099037" cy="22280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3963021"/>
                <a:ext cx="1099037" cy="2228019"/>
                <a:chOff x="3328947" y="4451759"/>
                <a:chExt cx="1099037" cy="2228019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451759"/>
                  <a:ext cx="1099037" cy="2228019"/>
                  <a:chOff x="4409068" y="4144851"/>
                  <a:chExt cx="1099037" cy="2228019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44851"/>
                    <a:ext cx="1064886" cy="672970"/>
                    <a:chOff x="4427984" y="3983978"/>
                    <a:chExt cx="1064886" cy="672970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3983978"/>
                      <a:ext cx="1063186" cy="303350"/>
                      <a:chOff x="4276721" y="5004978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04978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 lvl="0" algn="l">
                          <a:spcBef>
                            <a:spcPts val="300"/>
                          </a:spcBef>
                        </a:pPr>
                        <a:r>
                          <a:rPr lang="en-AU" sz="1000" b="1" dirty="0" smtClean="0"/>
                          <a:t> C-SPEC (TUM)</a:t>
                        </a:r>
                        <a:endParaRPr sz="1000" b="1" dirty="0" smtClean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344018"/>
                      <a:ext cx="1063820" cy="312930"/>
                      <a:chOff x="1973886" y="2589305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589305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 lvl="0" algn="l">
                          <a:spcBef>
                            <a:spcPts val="300"/>
                          </a:spcBef>
                        </a:pPr>
                        <a:r>
                          <a:rPr lang="en-AU" sz="1000" b="1" dirty="0" smtClean="0"/>
                          <a:t>T-REX (FZJ)</a:t>
                        </a:r>
                        <a:endParaRPr sz="1000" b="1" dirty="0" smtClean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33321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4409068" y="4864931"/>
                    <a:ext cx="1099037" cy="1507939"/>
                    <a:chOff x="4409068" y="4864931"/>
                    <a:chExt cx="1099037" cy="1507939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4409068" y="4864931"/>
                      <a:ext cx="1099037" cy="1368152"/>
                      <a:chOff x="4426002" y="4864931"/>
                      <a:chExt cx="1099037" cy="1368152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4429749" y="4864931"/>
                        <a:ext cx="1095289" cy="306908"/>
                        <a:chOff x="1997980" y="3782861"/>
                        <a:chExt cx="1095289" cy="306908"/>
                      </a:xfrm>
                    </p:grpSpPr>
                    <p:sp>
                      <p:nvSpPr>
                        <p:cNvPr id="39" name="Shape 54"/>
                        <p:cNvSpPr/>
                        <p:nvPr/>
                      </p:nvSpPr>
                      <p:spPr>
                        <a:xfrm>
                          <a:off x="2142436" y="3782861"/>
                          <a:ext cx="950833" cy="3069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BIFROST (DTU)</a:t>
                          </a:r>
                          <a:endParaRPr sz="1000" b="1" dirty="0" smtClean="0"/>
                        </a:p>
                        <a:p>
                          <a:pPr lvl="0" algn="l">
                            <a:spcBef>
                              <a:spcPts val="300"/>
                            </a:spcBef>
                            <a:buSzPct val="100000"/>
                          </a:pPr>
                          <a:endParaRPr sz="900" dirty="0" smtClean="0"/>
                        </a:p>
                      </p:txBody>
                    </p:sp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1997980" y="3926877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4426002" y="5224971"/>
                        <a:ext cx="1099037" cy="649329"/>
                        <a:chOff x="588004" y="3746005"/>
                        <a:chExt cx="1099037" cy="649329"/>
                      </a:xfrm>
                    </p:grpSpPr>
                    <p:sp>
                      <p:nvSpPr>
                        <p:cNvPr id="37" name="Shape 54"/>
                        <p:cNvSpPr/>
                        <p:nvPr/>
                      </p:nvSpPr>
                      <p:spPr>
                        <a:xfrm>
                          <a:off x="742099" y="3746005"/>
                          <a:ext cx="944942" cy="4064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MIRACLES (ESS Bilbao)</a:t>
                          </a:r>
                          <a:endParaRPr sz="1000" b="1" dirty="0" smtClean="0"/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rot="21540000">
                          <a:off x="588004" y="4395334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4429749" y="5729027"/>
                        <a:ext cx="1095288" cy="504056"/>
                        <a:chOff x="634086" y="3623364"/>
                        <a:chExt cx="1095288" cy="504056"/>
                      </a:xfrm>
                    </p:grpSpPr>
                    <p:sp>
                      <p:nvSpPr>
                        <p:cNvPr id="35" name="Shape 54"/>
                        <p:cNvSpPr/>
                        <p:nvPr/>
                      </p:nvSpPr>
                      <p:spPr>
                        <a:xfrm>
                          <a:off x="784433" y="3623364"/>
                          <a:ext cx="944941" cy="28380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VESPA(CNR)</a:t>
                          </a:r>
                          <a:endParaRPr sz="1000" b="1" dirty="0" smtClean="0"/>
                        </a:p>
                      </p:txBody>
                    </p:sp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>
                          <a:off x="634086" y="4127420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</p:grpSp>
                <p:sp>
                  <p:nvSpPr>
                    <p:cNvPr id="31" name="Shape 54"/>
                    <p:cNvSpPr/>
                    <p:nvPr/>
                  </p:nvSpPr>
                  <p:spPr>
                    <a:xfrm>
                      <a:off x="4563163" y="6089067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 lvl="0" algn="l">
                        <a:spcBef>
                          <a:spcPts val="300"/>
                        </a:spcBef>
                      </a:pPr>
                      <a:r>
                        <a:rPr lang="en-A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VOR or HR-NSE</a:t>
                      </a:r>
                      <a:endParaRPr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>
                <a:off x="3131840" y="4159101"/>
                <a:ext cx="0" cy="19080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96400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66835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769717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45796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1" y="2780928"/>
            <a:ext cx="8999588" cy="600164"/>
            <a:chOff x="54001" y="1844824"/>
            <a:chExt cx="8999588" cy="600164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4"/>
              <a:chOff x="2051920" y="1628800"/>
              <a:chExt cx="7001669" cy="600164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4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 smtClean="0"/>
                  <a:t>Lead Scientist: </a:t>
                </a:r>
                <a:r>
                  <a:rPr lang="en-AU" sz="1100" dirty="0" smtClean="0"/>
                  <a:t>Ken Andersen</a:t>
                </a:r>
              </a:p>
              <a:p>
                <a:pPr lvl="0" algn="ctr"/>
                <a:r>
                  <a:rPr lang="en-AU" sz="1100" b="1" dirty="0"/>
                  <a:t>Lead </a:t>
                </a:r>
                <a:r>
                  <a:rPr lang="en-AU" sz="1100" b="1" dirty="0" smtClean="0"/>
                  <a:t>Engineer:</a:t>
                </a:r>
                <a:r>
                  <a:rPr lang="en-AU" sz="1100" dirty="0" smtClean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248000" y="1651649"/>
                <a:ext cx="1800000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 smtClean="0"/>
                  <a:t>Lead: </a:t>
                </a:r>
                <a:r>
                  <a:rPr lang="en-AU" sz="1100" dirty="0" smtClean="0"/>
                  <a:t>Sara </a:t>
                </a:r>
                <a:r>
                  <a:rPr lang="en-AU" sz="1100" dirty="0" err="1" smtClean="0"/>
                  <a:t>Ghatnekar</a:t>
                </a:r>
                <a:r>
                  <a:rPr lang="en-AU" sz="1100" dirty="0" smtClean="0"/>
                  <a:t>-Nilsson</a:t>
                </a:r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 smtClean="0"/>
                  <a:t>Lead: </a:t>
                </a:r>
                <a:r>
                  <a:rPr lang="en-AU" sz="1100" dirty="0" err="1" smtClean="0"/>
                  <a:t>Zvonko</a:t>
                </a:r>
                <a:r>
                  <a:rPr lang="en-AU" sz="1100" dirty="0" smtClean="0"/>
                  <a:t> </a:t>
                </a:r>
                <a:r>
                  <a:rPr lang="en-AU" sz="1100" dirty="0" err="1" smtClean="0"/>
                  <a:t>Lazic</a:t>
                </a:r>
                <a:endParaRPr lang="en-AU" sz="1100" dirty="0" smtClean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 smtClean="0"/>
                  <a:t>Lead: </a:t>
                </a:r>
                <a:r>
                  <a:rPr lang="en-AU" sz="1100" dirty="0" err="1" smtClean="0"/>
                  <a:t>Sofie</a:t>
                </a:r>
                <a:r>
                  <a:rPr lang="en-AU" sz="1100" dirty="0" smtClean="0"/>
                  <a:t> </a:t>
                </a:r>
                <a:r>
                  <a:rPr lang="en-AU" sz="1100" dirty="0" err="1" smtClean="0"/>
                  <a:t>Ossowski</a:t>
                </a:r>
                <a:endParaRPr lang="en-AU" sz="1100" dirty="0" smtClean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 smtClean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 smtClean="0"/>
                <a:t>Lead: </a:t>
              </a:r>
              <a:r>
                <a:rPr lang="en-AU" sz="1100" dirty="0" smtClean="0"/>
                <a:t>Arno </a:t>
              </a:r>
              <a:r>
                <a:rPr lang="en-AU" sz="1100" dirty="0" err="1" smtClean="0"/>
                <a:t>Hiess</a:t>
              </a:r>
              <a:r>
                <a:rPr lang="en-AU" sz="1100" dirty="0" smtClean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59631" y="1521969"/>
            <a:ext cx="7129055" cy="969766"/>
            <a:chOff x="1259631" y="945905"/>
            <a:chExt cx="7129055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63888" y="945905"/>
              <a:ext cx="2088494" cy="573231"/>
              <a:chOff x="6349699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93946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49699" y="712276"/>
                <a:ext cx="2088494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Director for Science</a:t>
                </a:r>
              </a:p>
              <a:p>
                <a:pPr lvl="0" algn="ctr"/>
                <a:r>
                  <a:rPr lang="en-AU" sz="1100" dirty="0" smtClean="0"/>
                  <a:t>Andreas Schreyer</a:t>
                </a:r>
                <a:endParaRPr lang="en-AU" sz="11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1259631" y="1484784"/>
              <a:ext cx="1988977" cy="430887"/>
              <a:chOff x="1684980" y="655975"/>
              <a:chExt cx="1398225" cy="43088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2798636" y="871999"/>
                <a:ext cx="284569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9" name="Shape 67"/>
              <p:cNvSpPr/>
              <p:nvPr/>
            </p:nvSpPr>
            <p:spPr>
              <a:xfrm>
                <a:off x="1684980" y="655975"/>
                <a:ext cx="1106758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ESS Technical Board</a:t>
                </a:r>
              </a:p>
              <a:p>
                <a:pPr lvl="0" algn="ctr"/>
                <a:r>
                  <a:rPr lang="en-AU" sz="1100" dirty="0" smtClean="0"/>
                  <a:t>Chair: Roland </a:t>
                </a:r>
                <a:r>
                  <a:rPr lang="en-AU" sz="1100" dirty="0" err="1" smtClean="0"/>
                  <a:t>Garoby</a:t>
                </a:r>
                <a:endParaRPr lang="en-AU" sz="1100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5940152" y="1484784"/>
              <a:ext cx="2448534" cy="430887"/>
              <a:chOff x="5908820" y="841693"/>
              <a:chExt cx="2448534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908820" y="1057717"/>
                <a:ext cx="358256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268860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Instrument Collaboration Board</a:t>
                </a:r>
              </a:p>
              <a:p>
                <a:pPr lvl="0" algn="ctr"/>
                <a:r>
                  <a:rPr lang="en-AU" sz="1100" dirty="0" smtClean="0"/>
                  <a:t>Chair: Andreas Schreyer</a:t>
                </a:r>
                <a:endParaRPr lang="en-AU" sz="1100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 smtClean="0"/>
                <a:t>Four Instrument Classes</a:t>
              </a:r>
            </a:p>
            <a:p>
              <a:pPr marL="93663" indent="-93663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 smtClean="0"/>
                <a:t>Large scale structures</a:t>
              </a:r>
            </a:p>
            <a:p>
              <a:pPr marL="93663" indent="-93663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 smtClean="0"/>
                <a:t>Engineering &amp; imaging</a:t>
              </a:r>
            </a:p>
            <a:p>
              <a:pPr marL="93663" indent="-93663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63" indent="-93663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 smtClean="0"/>
                <a:t>Diffraction</a:t>
              </a:r>
              <a:endParaRPr lang="en-US" sz="1100" dirty="0"/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43608" y="5373216"/>
              <a:ext cx="2232248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7596336" y="2492896"/>
            <a:ext cx="1512168" cy="2520280"/>
          </a:xfrm>
          <a:prstGeom prst="ellipse">
            <a:avLst/>
          </a:prstGeom>
          <a:noFill/>
          <a:ln w="349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8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30</a:t>
            </a:fld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Schedule guidelines</a:t>
            </a:r>
            <a:endParaRPr lang="en-US" dirty="0" smtClean="0"/>
          </a:p>
          <a:p>
            <a:r>
              <a:rPr lang="en-US" dirty="0" smtClean="0">
                <a:solidFill>
                  <a:srgbClr val="D9D9D9"/>
                </a:solidFill>
              </a:rPr>
              <a:t>Earned value and progress reporting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Risk register and risk reporting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3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Summary – scheduling and EV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 smtClean="0">
                <a:solidFill>
                  <a:srgbClr val="000000"/>
                </a:solidFill>
              </a:rPr>
              <a:t>ESS expectations on a good project plan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The project plan shall cover the full project scope</a:t>
            </a:r>
            <a:endParaRPr lang="sv-SE" sz="2000" dirty="0" smtClean="0">
              <a:solidFill>
                <a:srgbClr val="000000"/>
              </a:solidFill>
            </a:endParaRPr>
          </a:p>
          <a:p>
            <a:r>
              <a:rPr lang="sv-SE" sz="2000" dirty="0" smtClean="0">
                <a:solidFill>
                  <a:srgbClr val="000000"/>
                </a:solidFill>
              </a:rPr>
              <a:t>Define robust and resource loaded activities</a:t>
            </a:r>
          </a:p>
          <a:p>
            <a:r>
              <a:rPr lang="sv-SE" sz="2000" dirty="0" smtClean="0">
                <a:solidFill>
                  <a:srgbClr val="000000"/>
                </a:solidFill>
              </a:rPr>
              <a:t>Identify all activitity dependencies</a:t>
            </a:r>
          </a:p>
          <a:p>
            <a:r>
              <a:rPr lang="en-US" sz="2000" dirty="0"/>
              <a:t>Key deliverables and milestones with earn value weight</a:t>
            </a:r>
            <a:endParaRPr lang="sv-SE" sz="2000" dirty="0" smtClean="0">
              <a:solidFill>
                <a:srgbClr val="000000"/>
              </a:solidFill>
            </a:endParaRPr>
          </a:p>
          <a:p>
            <a:r>
              <a:rPr lang="sv-SE" sz="2000" dirty="0" smtClean="0">
                <a:solidFill>
                  <a:srgbClr val="000000"/>
                </a:solidFill>
              </a:rPr>
              <a:t>Keep the plan consistent with all approved </a:t>
            </a:r>
            <a:r>
              <a:rPr lang="sv-SE" sz="2000" dirty="0" err="1" smtClean="0">
                <a:solidFill>
                  <a:srgbClr val="000000"/>
                </a:solidFill>
              </a:rPr>
              <a:t>change</a:t>
            </a:r>
            <a:r>
              <a:rPr lang="sv-SE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</a:rPr>
              <a:t>requests</a:t>
            </a:r>
            <a:endParaRPr lang="sv-SE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2000" b="1" dirty="0" err="1" smtClean="0">
                <a:solidFill>
                  <a:srgbClr val="000000"/>
                </a:solidFill>
              </a:rPr>
              <a:t>Use</a:t>
            </a:r>
            <a:r>
              <a:rPr lang="sv-SE" sz="2000" b="1" dirty="0" smtClean="0">
                <a:solidFill>
                  <a:srgbClr val="000000"/>
                </a:solidFill>
              </a:rPr>
              <a:t> </a:t>
            </a:r>
            <a:r>
              <a:rPr lang="sv-SE" sz="2000" b="1" dirty="0" err="1" smtClean="0">
                <a:solidFill>
                  <a:srgbClr val="000000"/>
                </a:solidFill>
              </a:rPr>
              <a:t>earned</a:t>
            </a:r>
            <a:r>
              <a:rPr lang="sv-SE" sz="2000" b="1" dirty="0" smtClean="0">
                <a:solidFill>
                  <a:srgbClr val="000000"/>
                </a:solidFill>
              </a:rPr>
              <a:t> </a:t>
            </a:r>
            <a:r>
              <a:rPr lang="sv-SE" sz="2000" b="1" dirty="0" err="1" smtClean="0">
                <a:solidFill>
                  <a:srgbClr val="000000"/>
                </a:solidFill>
              </a:rPr>
              <a:t>value</a:t>
            </a:r>
            <a:r>
              <a:rPr lang="sv-SE" sz="2000" b="1" dirty="0" smtClean="0">
                <a:solidFill>
                  <a:srgbClr val="000000"/>
                </a:solidFill>
              </a:rPr>
              <a:t> </a:t>
            </a:r>
            <a:r>
              <a:rPr lang="sv-SE" sz="2000" b="1" dirty="0" err="1" smtClean="0">
                <a:solidFill>
                  <a:srgbClr val="000000"/>
                </a:solidFill>
              </a:rPr>
              <a:t>variance</a:t>
            </a:r>
            <a:r>
              <a:rPr lang="sv-SE" sz="2000" b="1" dirty="0" smtClean="0">
                <a:solidFill>
                  <a:srgbClr val="000000"/>
                </a:solidFill>
              </a:rPr>
              <a:t> </a:t>
            </a:r>
            <a:r>
              <a:rPr lang="sv-SE" sz="2000" b="1" dirty="0" err="1" smtClean="0">
                <a:solidFill>
                  <a:srgbClr val="000000"/>
                </a:solidFill>
              </a:rPr>
              <a:t>analysis</a:t>
            </a:r>
            <a:r>
              <a:rPr lang="sv-SE" sz="2000" b="1" dirty="0" smtClean="0">
                <a:solidFill>
                  <a:srgbClr val="000000"/>
                </a:solidFill>
              </a:rPr>
              <a:t> </a:t>
            </a:r>
            <a:r>
              <a:rPr lang="sv-SE" sz="2000" b="1" dirty="0" err="1" smtClean="0">
                <a:solidFill>
                  <a:srgbClr val="000000"/>
                </a:solidFill>
              </a:rPr>
              <a:t>to</a:t>
            </a:r>
            <a:endParaRPr lang="sv-SE" sz="2000" b="1" dirty="0" smtClean="0">
              <a:solidFill>
                <a:srgbClr val="000000"/>
              </a:solidFill>
            </a:endParaRPr>
          </a:p>
          <a:p>
            <a:r>
              <a:rPr lang="sv-SE" sz="2000" dirty="0" smtClean="0">
                <a:solidFill>
                  <a:srgbClr val="000000"/>
                </a:solidFill>
              </a:rPr>
              <a:t>Monitor and Control your project/work packages</a:t>
            </a:r>
          </a:p>
          <a:p>
            <a:r>
              <a:rPr lang="sv-SE" sz="2000" dirty="0" smtClean="0">
                <a:solidFill>
                  <a:srgbClr val="000000"/>
                </a:solidFill>
              </a:rPr>
              <a:t>Communicate cost and schedule performance</a:t>
            </a:r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39A5-CB38-411D-838F-84F504105F6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6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 - How we work with risks at ESS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32</a:t>
            </a:fld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97152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Projects are driving their internal </a:t>
            </a:r>
            <a:r>
              <a:rPr lang="en-US" sz="2000" b="1" dirty="0"/>
              <a:t>Risk Management </a:t>
            </a:r>
            <a:r>
              <a:rPr lang="en-US" sz="2000" b="1" dirty="0" smtClean="0"/>
              <a:t>work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Risk registers are owned and maintained by the </a:t>
            </a:r>
            <a:r>
              <a:rPr lang="en-US" sz="2000" b="1" dirty="0" smtClean="0"/>
              <a:t>projects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risk register shall include metrics with assessment of likelihood and impact severity</a:t>
            </a:r>
            <a:endParaRPr lang="en-US" sz="2000" b="1" dirty="0"/>
          </a:p>
          <a:p>
            <a:pPr lvl="0"/>
            <a:r>
              <a:rPr lang="en-US" sz="2000" b="1" dirty="0" smtClean="0"/>
              <a:t>Focus:</a:t>
            </a:r>
            <a:endParaRPr lang="en-US" sz="2000" b="1" dirty="0"/>
          </a:p>
          <a:p>
            <a:pPr lvl="1"/>
            <a:r>
              <a:rPr lang="en-US" sz="2000" dirty="0" smtClean="0"/>
              <a:t>Make sure that </a:t>
            </a:r>
            <a:r>
              <a:rPr lang="en-US" sz="2000" dirty="0"/>
              <a:t>work with Risk Management </a:t>
            </a:r>
            <a:r>
              <a:rPr lang="en-US" sz="2000" dirty="0" smtClean="0"/>
              <a:t>progresses</a:t>
            </a:r>
            <a:endParaRPr lang="en-US" sz="2000" dirty="0"/>
          </a:p>
          <a:p>
            <a:pPr lvl="1"/>
            <a:r>
              <a:rPr lang="en-US" sz="2000" dirty="0" smtClean="0"/>
              <a:t>Risk communication within </a:t>
            </a:r>
            <a:r>
              <a:rPr lang="en-US" sz="2000" dirty="0"/>
              <a:t>and between Projects</a:t>
            </a:r>
          </a:p>
          <a:p>
            <a:pPr lvl="1"/>
            <a:r>
              <a:rPr lang="en-US" sz="2000" dirty="0" smtClean="0"/>
              <a:t>Monthly reporting based on updated risk register</a:t>
            </a:r>
          </a:p>
          <a:p>
            <a:r>
              <a:rPr lang="en-US" sz="2000" b="1" dirty="0" smtClean="0"/>
              <a:t>Risks and risk treatments are handled on the most suitable level – always assign responsibility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2924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33</a:t>
            </a:fld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339752" y="1772816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Instrument Projects </a:t>
            </a:r>
            <a:r>
              <a:rPr lang="en-US" sz="1600" i="1" dirty="0" smtClean="0"/>
              <a:t>coordination</a:t>
            </a:r>
            <a:endParaRPr lang="en-US" sz="1600" dirty="0" smtClean="0"/>
          </a:p>
          <a:p>
            <a:r>
              <a:rPr lang="en-US" sz="1600" dirty="0" err="1" smtClean="0"/>
              <a:t>Jörgen</a:t>
            </a:r>
            <a:r>
              <a:rPr lang="en-US" sz="1600" dirty="0" smtClean="0"/>
              <a:t> </a:t>
            </a:r>
            <a:r>
              <a:rPr lang="en-US" sz="1600" dirty="0" err="1" smtClean="0"/>
              <a:t>Andersson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3"/>
              </a:rPr>
              <a:t>Jorgen.andersson@esss.se</a:t>
            </a:r>
            <a:endParaRPr lang="en-US" sz="1600" dirty="0" smtClean="0"/>
          </a:p>
          <a:p>
            <a:r>
              <a:rPr lang="en-US" sz="1600" dirty="0" smtClean="0"/>
              <a:t>+46721792156</a:t>
            </a:r>
          </a:p>
        </p:txBody>
      </p:sp>
      <p:pic>
        <p:nvPicPr>
          <p:cNvPr id="5" name="Picture 4" descr="Sofie_Botegard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941168"/>
            <a:ext cx="2596345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522920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NSS Project Management &amp; Interfaces,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Bunker Project</a:t>
            </a:r>
            <a:endParaRPr lang="en-US" sz="1600" dirty="0" smtClean="0"/>
          </a:p>
          <a:p>
            <a:r>
              <a:rPr lang="en-US" sz="1600" dirty="0" smtClean="0"/>
              <a:t>Sofie Ossowski</a:t>
            </a:r>
          </a:p>
          <a:p>
            <a:r>
              <a:rPr lang="en-US" sz="1600" dirty="0" smtClean="0">
                <a:hlinkClick r:id="rId3"/>
              </a:rPr>
              <a:t>Sofie.ossowski@esss.se</a:t>
            </a:r>
            <a:endParaRPr lang="en-US" sz="1600" dirty="0" smtClean="0"/>
          </a:p>
          <a:p>
            <a:r>
              <a:rPr lang="en-US" sz="1600" dirty="0" smtClean="0"/>
              <a:t>+46721792095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357301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NSS Support Projects </a:t>
            </a:r>
            <a:r>
              <a:rPr lang="en-US" sz="1600" i="1" dirty="0" smtClean="0"/>
              <a:t>&amp; </a:t>
            </a:r>
            <a:r>
              <a:rPr lang="en-US" sz="1600" i="1" dirty="0" smtClean="0"/>
              <a:t>Operations </a:t>
            </a:r>
            <a:r>
              <a:rPr lang="en-US" sz="1600" i="1" dirty="0" smtClean="0"/>
              <a:t>Planning</a:t>
            </a:r>
            <a:endParaRPr lang="en-US" sz="1600" dirty="0" smtClean="0"/>
          </a:p>
          <a:p>
            <a:r>
              <a:rPr lang="en-US" sz="1600" dirty="0" smtClean="0"/>
              <a:t>Clement </a:t>
            </a:r>
            <a:r>
              <a:rPr lang="en-US" sz="1600" dirty="0" err="1" smtClean="0"/>
              <a:t>Matheron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Clement.matheron@esss.se</a:t>
            </a:r>
            <a:endParaRPr lang="en-US" sz="1600" dirty="0" smtClean="0"/>
          </a:p>
          <a:p>
            <a:r>
              <a:rPr lang="en-US" sz="1600" dirty="0" smtClean="0"/>
              <a:t>+46721792397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03560"/>
            <a:ext cx="1924319" cy="17814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1524843" cy="18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25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3059832" y="3429000"/>
            <a:ext cx="2592152" cy="3312368"/>
            <a:chOff x="1691816" y="3429000"/>
            <a:chExt cx="2592152" cy="3312368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365104"/>
              <a:ext cx="1224000" cy="2376264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98976" cy="1143000"/>
          </a:xfrm>
        </p:spPr>
        <p:txBody>
          <a:bodyPr/>
          <a:lstStyle/>
          <a:p>
            <a:r>
              <a:rPr lang="en-US" dirty="0" smtClean="0"/>
              <a:t>Planning &amp; Project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grpSp>
        <p:nvGrpSpPr>
          <p:cNvPr id="10" name="Group 9"/>
          <p:cNvGrpSpPr/>
          <p:nvPr/>
        </p:nvGrpSpPr>
        <p:grpSpPr>
          <a:xfrm>
            <a:off x="6228184" y="3303312"/>
            <a:ext cx="1656184" cy="2934000"/>
            <a:chOff x="6083418" y="2439216"/>
            <a:chExt cx="1656184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656184" cy="2934000"/>
              <a:chOff x="5852192" y="2347472"/>
              <a:chExt cx="1656184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38697" y="4129344"/>
                <a:ext cx="1368152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DMSC</a:t>
                </a:r>
              </a:p>
              <a:p>
                <a:pPr lvl="0" algn="l">
                  <a:spcBef>
                    <a:spcPts val="300"/>
                  </a:spcBef>
                </a:pPr>
                <a:r>
                  <a:rPr lang="en-AU" sz="1000" dirty="0" smtClean="0"/>
                  <a:t>Clement </a:t>
                </a:r>
                <a:r>
                  <a:rPr lang="en-AU" sz="1000" dirty="0" err="1" smtClean="0"/>
                  <a:t>Matheron</a:t>
                </a:r>
                <a:endParaRPr lang="en-AU" sz="1000" dirty="0" smtClean="0"/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38697" y="3049224"/>
                <a:ext cx="1368152" cy="93610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Instrument Technology</a:t>
                </a:r>
              </a:p>
              <a:p>
                <a:pPr lvl="0" algn="l">
                  <a:spcBef>
                    <a:spcPts val="300"/>
                  </a:spcBef>
                </a:pPr>
                <a:r>
                  <a:rPr lang="en-AU" sz="1000" i="1" dirty="0" smtClean="0"/>
                  <a:t>Choppers, NOSG, MCA &amp; Detector Systems</a:t>
                </a:r>
              </a:p>
              <a:p>
                <a:pPr lvl="0" algn="l">
                  <a:spcBef>
                    <a:spcPts val="300"/>
                  </a:spcBef>
                </a:pPr>
                <a:r>
                  <a:rPr lang="en-AU" sz="1000" dirty="0" smtClean="0"/>
                  <a:t>Clement </a:t>
                </a:r>
                <a:r>
                  <a:rPr lang="en-AU" sz="1000" dirty="0" err="1" smtClean="0"/>
                  <a:t>Matheron</a:t>
                </a:r>
                <a:r>
                  <a:rPr lang="en-AU" sz="1000" dirty="0" smtClean="0"/>
                  <a:t> &amp; Sofie Ossowski</a:t>
                </a: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656184" cy="2934000"/>
                <a:chOff x="5852192" y="2347472"/>
                <a:chExt cx="1656184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1" name="Shape 54"/>
                <p:cNvSpPr/>
                <p:nvPr/>
              </p:nvSpPr>
              <p:spPr>
                <a:xfrm>
                  <a:off x="6108737" y="2473160"/>
                  <a:ext cx="1399639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Science Support Systems</a:t>
                  </a:r>
                </a:p>
                <a:p>
                  <a:pPr lvl="0" algn="l">
                    <a:spcBef>
                      <a:spcPts val="300"/>
                    </a:spcBef>
                  </a:pPr>
                  <a:r>
                    <a:rPr lang="en-AU" sz="1000" dirty="0" smtClean="0"/>
                    <a:t>Sofie Ossowski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70751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283576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93" name="Straight Connector 92"/>
            <p:cNvCxnSpPr/>
            <p:nvPr/>
          </p:nvCxnSpPr>
          <p:spPr>
            <a:xfrm>
              <a:off x="6084168" y="4437112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0" name="Group 119"/>
          <p:cNvGrpSpPr/>
          <p:nvPr/>
        </p:nvGrpSpPr>
        <p:grpSpPr>
          <a:xfrm>
            <a:off x="896400" y="2557736"/>
            <a:ext cx="7596000" cy="295200"/>
            <a:chOff x="671524" y="1360570"/>
            <a:chExt cx="7596000" cy="295200"/>
          </a:xfrm>
        </p:grpSpPr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258892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491140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435356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179512" y="2852936"/>
            <a:ext cx="8874077" cy="432048"/>
            <a:chOff x="179512" y="1916832"/>
            <a:chExt cx="8874077" cy="432048"/>
          </a:xfrm>
        </p:grpSpPr>
        <p:grpSp>
          <p:nvGrpSpPr>
            <p:cNvPr id="132" name="Group 131"/>
            <p:cNvGrpSpPr/>
            <p:nvPr/>
          </p:nvGrpSpPr>
          <p:grpSpPr>
            <a:xfrm>
              <a:off x="1835696" y="1916832"/>
              <a:ext cx="7217893" cy="432048"/>
              <a:chOff x="1835696" y="1700808"/>
              <a:chExt cx="7217893" cy="432048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3564088" y="1701969"/>
                <a:ext cx="1511968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Neutron Instruments</a:t>
                </a:r>
                <a:endParaRPr lang="en-AU" sz="1100" dirty="0"/>
              </a:p>
              <a:p>
                <a:pPr lvl="0" algn="ctr"/>
                <a:r>
                  <a:rPr lang="en-AU" sz="1100" dirty="0" err="1" smtClean="0"/>
                  <a:t>Jörgen</a:t>
                </a:r>
                <a:r>
                  <a:rPr lang="en-AU" sz="1100" dirty="0" smtClean="0"/>
                  <a:t> </a:t>
                </a:r>
                <a:r>
                  <a:rPr lang="en-AU" sz="1100" dirty="0" err="1" smtClean="0"/>
                  <a:t>Andersson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1835696" y="1700808"/>
                <a:ext cx="1368152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Bunker &amp; Integration</a:t>
                </a:r>
                <a:endParaRPr lang="en-AU" sz="1100" dirty="0"/>
              </a:p>
              <a:p>
                <a:pPr lvl="0" algn="ctr"/>
                <a:r>
                  <a:rPr lang="en-AU" sz="1100" dirty="0" smtClean="0"/>
                  <a:t>Sofie Ossowski</a:t>
                </a:r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5292080" y="1701969"/>
                <a:ext cx="2232248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NSS Support Projects</a:t>
                </a:r>
              </a:p>
              <a:p>
                <a:pPr lvl="0" algn="ctr"/>
                <a:r>
                  <a:rPr lang="en-AU" sz="1100" dirty="0" smtClean="0"/>
                  <a:t>Clement </a:t>
                </a:r>
                <a:r>
                  <a:rPr lang="en-AU" sz="1100" dirty="0" err="1" smtClean="0"/>
                  <a:t>Matheron</a:t>
                </a:r>
                <a:r>
                  <a:rPr lang="en-AU" sz="1100" dirty="0" smtClean="0"/>
                  <a:t> &amp; Sofie Ossowski</a:t>
                </a:r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701969"/>
                <a:ext cx="1385245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Operations Planning</a:t>
                </a:r>
                <a:endParaRPr lang="en-AU" sz="1100" dirty="0"/>
              </a:p>
              <a:p>
                <a:pPr lvl="0" algn="ctr"/>
                <a:r>
                  <a:rPr lang="en-AU" sz="1100" dirty="0" smtClean="0"/>
                  <a:t>Clement </a:t>
                </a:r>
                <a:r>
                  <a:rPr lang="en-AU" sz="1100" dirty="0" err="1" smtClean="0"/>
                  <a:t>Matheron</a:t>
                </a:r>
                <a:endParaRPr lang="en-AU" sz="1100" dirty="0" smtClean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179512" y="1917993"/>
              <a:ext cx="1368152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 smtClean="0"/>
                <a:t>Project management</a:t>
              </a:r>
            </a:p>
            <a:p>
              <a:pPr lvl="0" algn="ctr"/>
              <a:r>
                <a:rPr lang="en-AU" sz="1100" dirty="0" smtClean="0"/>
                <a:t>Sofie Ossowski</a:t>
              </a:r>
            </a:p>
          </p:txBody>
        </p:sp>
      </p:grpSp>
      <p:sp>
        <p:nvSpPr>
          <p:cNvPr id="131" name="Shape 67"/>
          <p:cNvSpPr/>
          <p:nvPr/>
        </p:nvSpPr>
        <p:spPr>
          <a:xfrm>
            <a:off x="2987824" y="1964740"/>
            <a:ext cx="3240360" cy="600164"/>
          </a:xfrm>
          <a:prstGeom prst="rect">
            <a:avLst/>
          </a:prstGeom>
          <a:ln w="254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en-AU" sz="1400" b="1" dirty="0" smtClean="0"/>
              <a:t>Planning &amp; Project Support</a:t>
            </a:r>
          </a:p>
          <a:p>
            <a:pPr lvl="0" algn="ctr"/>
            <a:endParaRPr lang="en-AU" sz="800" b="1" dirty="0" smtClean="0"/>
          </a:p>
          <a:p>
            <a:pPr lvl="0" algn="ctr"/>
            <a:r>
              <a:rPr lang="en-AU" sz="1100" dirty="0" smtClean="0"/>
              <a:t>Budget &amp; workflows, Schedule &amp; EV, Risk management</a:t>
            </a:r>
            <a:endParaRPr lang="en-AU" sz="11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67208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NMX (ESS)</a:t>
                  </a:r>
                  <a:endParaRPr sz="1000" b="1" dirty="0" smtClean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HEIMDAL (ÅU)</a:t>
                  </a:r>
                  <a:endParaRPr sz="1000" b="1" dirty="0" smtClean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MAGIC (LLB)</a:t>
                  </a:r>
                  <a:endParaRPr sz="1000" b="1" dirty="0" smtClean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DREAM (FRJ)</a:t>
                  </a:r>
                  <a:endParaRPr sz="1000" b="1" dirty="0" smtClean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FREIA (ISIS)</a:t>
                    </a:r>
                    <a:endParaRPr sz="1000" b="1" dirty="0" smtClean="0"/>
                  </a:p>
                  <a:p>
                    <a:pPr lvl="0" algn="l">
                      <a:spcBef>
                        <a:spcPts val="300"/>
                      </a:spcBef>
                      <a:buSzPct val="100000"/>
                    </a:pPr>
                    <a:endParaRPr sz="900" dirty="0" smtClean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SKADI (FRJ)</a:t>
                    </a:r>
                    <a:endParaRPr sz="1000" b="1" dirty="0" smtClean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ESTIA (PSI)</a:t>
                    </a:r>
                    <a:endParaRPr sz="1000" b="1" dirty="0" smtClean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ODIN (TUM/PSI)</a:t>
                  </a:r>
                  <a:endParaRPr sz="1000" b="1" dirty="0" smtClean="0"/>
                </a:p>
                <a:p>
                  <a:pPr lvl="0" algn="l">
                    <a:spcBef>
                      <a:spcPts val="300"/>
                    </a:spcBef>
                    <a:buSzPct val="100000"/>
                  </a:pPr>
                  <a:endParaRPr sz="900" dirty="0" smtClean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BEER (HZG/NPI)</a:t>
                  </a:r>
                  <a:endParaRPr sz="1000" b="1" dirty="0" smtClean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365104"/>
              <a:ext cx="1099037" cy="2228019"/>
              <a:chOff x="3112923" y="3963021"/>
              <a:chExt cx="1099037" cy="22280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3963021"/>
                <a:ext cx="1099037" cy="2228019"/>
                <a:chOff x="3328947" y="4451759"/>
                <a:chExt cx="1099037" cy="2228019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451759"/>
                  <a:ext cx="1099037" cy="2228019"/>
                  <a:chOff x="4409068" y="4144851"/>
                  <a:chExt cx="1099037" cy="2228019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44851"/>
                    <a:ext cx="1064886" cy="672970"/>
                    <a:chOff x="4427984" y="3983978"/>
                    <a:chExt cx="1064886" cy="672970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3983978"/>
                      <a:ext cx="1063186" cy="303350"/>
                      <a:chOff x="4276721" y="5004978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04978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 lvl="0" algn="l">
                          <a:spcBef>
                            <a:spcPts val="300"/>
                          </a:spcBef>
                        </a:pPr>
                        <a:r>
                          <a:rPr lang="en-AU" sz="1000" b="1" dirty="0" smtClean="0"/>
                          <a:t> C-SPEC (TUM)</a:t>
                        </a:r>
                        <a:endParaRPr sz="1000" b="1" dirty="0" smtClean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344018"/>
                      <a:ext cx="1063820" cy="312930"/>
                      <a:chOff x="1973886" y="2589305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589305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 lvl="0" algn="l">
                          <a:spcBef>
                            <a:spcPts val="300"/>
                          </a:spcBef>
                        </a:pPr>
                        <a:r>
                          <a:rPr lang="en-AU" sz="1000" b="1" dirty="0" smtClean="0"/>
                          <a:t>T-REX (FZJ)</a:t>
                        </a:r>
                        <a:endParaRPr sz="1000" b="1" dirty="0" smtClean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33321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4409068" y="4864931"/>
                    <a:ext cx="1099037" cy="1507939"/>
                    <a:chOff x="4409068" y="4864931"/>
                    <a:chExt cx="1099037" cy="1507939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4409068" y="4864931"/>
                      <a:ext cx="1099037" cy="1368152"/>
                      <a:chOff x="4426002" y="4864931"/>
                      <a:chExt cx="1099037" cy="1368152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4429749" y="4864931"/>
                        <a:ext cx="1095289" cy="306908"/>
                        <a:chOff x="1997980" y="3782861"/>
                        <a:chExt cx="1095289" cy="306908"/>
                      </a:xfrm>
                    </p:grpSpPr>
                    <p:sp>
                      <p:nvSpPr>
                        <p:cNvPr id="39" name="Shape 54"/>
                        <p:cNvSpPr/>
                        <p:nvPr/>
                      </p:nvSpPr>
                      <p:spPr>
                        <a:xfrm>
                          <a:off x="2142436" y="3782861"/>
                          <a:ext cx="950833" cy="3069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BIFROST (DTU)</a:t>
                          </a:r>
                          <a:endParaRPr sz="1000" b="1" dirty="0" smtClean="0"/>
                        </a:p>
                        <a:p>
                          <a:pPr lvl="0" algn="l">
                            <a:spcBef>
                              <a:spcPts val="300"/>
                            </a:spcBef>
                            <a:buSzPct val="100000"/>
                          </a:pPr>
                          <a:endParaRPr sz="900" dirty="0" smtClean="0"/>
                        </a:p>
                      </p:txBody>
                    </p:sp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1997980" y="3926877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4426002" y="5224971"/>
                        <a:ext cx="1099037" cy="649329"/>
                        <a:chOff x="588004" y="3746005"/>
                        <a:chExt cx="1099037" cy="649329"/>
                      </a:xfrm>
                    </p:grpSpPr>
                    <p:sp>
                      <p:nvSpPr>
                        <p:cNvPr id="37" name="Shape 54"/>
                        <p:cNvSpPr/>
                        <p:nvPr/>
                      </p:nvSpPr>
                      <p:spPr>
                        <a:xfrm>
                          <a:off x="742099" y="3746005"/>
                          <a:ext cx="944942" cy="4064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MIRACLES (ESS Bilbao)</a:t>
                          </a:r>
                          <a:endParaRPr sz="1000" b="1" dirty="0" smtClean="0"/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rot="21540000">
                          <a:off x="588004" y="4395334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4429749" y="5729027"/>
                        <a:ext cx="1095288" cy="504056"/>
                        <a:chOff x="634086" y="3623364"/>
                        <a:chExt cx="1095288" cy="504056"/>
                      </a:xfrm>
                    </p:grpSpPr>
                    <p:sp>
                      <p:nvSpPr>
                        <p:cNvPr id="35" name="Shape 54"/>
                        <p:cNvSpPr/>
                        <p:nvPr/>
                      </p:nvSpPr>
                      <p:spPr>
                        <a:xfrm>
                          <a:off x="784433" y="3623364"/>
                          <a:ext cx="944941" cy="28380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VESPA(CNR)</a:t>
                          </a:r>
                          <a:endParaRPr sz="1000" b="1" dirty="0" smtClean="0"/>
                        </a:p>
                      </p:txBody>
                    </p:sp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>
                          <a:off x="634086" y="4127420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</p:grpSp>
                <p:sp>
                  <p:nvSpPr>
                    <p:cNvPr id="31" name="Shape 54"/>
                    <p:cNvSpPr/>
                    <p:nvPr/>
                  </p:nvSpPr>
                  <p:spPr>
                    <a:xfrm>
                      <a:off x="4563163" y="6089067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 lvl="0" algn="l">
                        <a:spcBef>
                          <a:spcPts val="300"/>
                        </a:spcBef>
                      </a:pPr>
                      <a:r>
                        <a:rPr lang="en-A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VOR or HR-NSE</a:t>
                      </a:r>
                      <a:endParaRPr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>
                <a:off x="3131840" y="4159101"/>
                <a:ext cx="0" cy="19080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55" name="Group 154"/>
          <p:cNvGrpSpPr/>
          <p:nvPr/>
        </p:nvGrpSpPr>
        <p:grpSpPr>
          <a:xfrm>
            <a:off x="467544" y="3284984"/>
            <a:ext cx="1656184" cy="1656184"/>
            <a:chOff x="5852192" y="2347472"/>
            <a:chExt cx="1656184" cy="1656184"/>
          </a:xfrm>
        </p:grpSpPr>
        <p:sp>
          <p:nvSpPr>
            <p:cNvPr id="158" name="Shape 54"/>
            <p:cNvSpPr/>
            <p:nvPr/>
          </p:nvSpPr>
          <p:spPr>
            <a:xfrm>
              <a:off x="6138697" y="3049224"/>
              <a:ext cx="1368152" cy="5223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Conventional Facilities Interfaces</a:t>
              </a:r>
              <a:endParaRPr lang="en-AU" sz="1000" dirty="0" smtClean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5852192" y="2347472"/>
              <a:ext cx="1656184" cy="1656184"/>
              <a:chOff x="5852192" y="2347472"/>
              <a:chExt cx="1656184" cy="1656184"/>
            </a:xfrm>
          </p:grpSpPr>
          <p:cxnSp>
            <p:nvCxnSpPr>
              <p:cNvPr id="160" name="Straight Arrow Connector 159"/>
              <p:cNvCxnSpPr/>
              <p:nvPr/>
            </p:nvCxnSpPr>
            <p:spPr>
              <a:xfrm flipH="1">
                <a:off x="5852192" y="2347472"/>
                <a:ext cx="390" cy="165618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arrow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61" name="Shape 54"/>
              <p:cNvSpPr/>
              <p:nvPr/>
            </p:nvSpPr>
            <p:spPr>
              <a:xfrm>
                <a:off x="6108737" y="2473160"/>
                <a:ext cx="1399639" cy="43204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Target Interfaces</a:t>
                </a:r>
                <a:endParaRPr lang="en-AU" sz="1000" dirty="0" smtClean="0"/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>
                <a:off x="5852192" y="2707512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5852192" y="328357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156997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115616" y="3429000"/>
            <a:ext cx="2592152" cy="3312368"/>
            <a:chOff x="1691816" y="3429000"/>
            <a:chExt cx="2592152" cy="3312368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365104"/>
              <a:ext cx="1224000" cy="2376264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98976" cy="1143000"/>
          </a:xfrm>
        </p:spPr>
        <p:txBody>
          <a:bodyPr/>
          <a:lstStyle/>
          <a:p>
            <a:r>
              <a:rPr lang="en-US" dirty="0" smtClean="0"/>
              <a:t>Planning &amp; Project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134" name="Shape 67"/>
          <p:cNvSpPr/>
          <p:nvPr/>
        </p:nvSpPr>
        <p:spPr>
          <a:xfrm>
            <a:off x="1619872" y="2926105"/>
            <a:ext cx="1511968" cy="430887"/>
          </a:xfrm>
          <a:prstGeom prst="rect">
            <a:avLst/>
          </a:prstGeom>
          <a:ln w="254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en-AU" sz="1100" b="1" dirty="0" smtClean="0"/>
              <a:t>Neutron Instruments</a:t>
            </a:r>
            <a:endParaRPr lang="en-AU" sz="1100" dirty="0"/>
          </a:p>
          <a:p>
            <a:pPr lvl="0" algn="ctr"/>
            <a:r>
              <a:rPr lang="en-AU" sz="1100" dirty="0" err="1" smtClean="0"/>
              <a:t>Jörgen</a:t>
            </a:r>
            <a:r>
              <a:rPr lang="en-AU" sz="1100" dirty="0" smtClean="0"/>
              <a:t> </a:t>
            </a:r>
            <a:r>
              <a:rPr lang="en-AU" sz="1100" dirty="0" err="1" smtClean="0"/>
              <a:t>Andersson</a:t>
            </a:r>
            <a:endParaRPr lang="en-AU" sz="800" dirty="0"/>
          </a:p>
        </p:txBody>
      </p:sp>
      <p:sp>
        <p:nvSpPr>
          <p:cNvPr id="131" name="Shape 67"/>
          <p:cNvSpPr/>
          <p:nvPr/>
        </p:nvSpPr>
        <p:spPr>
          <a:xfrm>
            <a:off x="827584" y="2036748"/>
            <a:ext cx="3240360" cy="600164"/>
          </a:xfrm>
          <a:prstGeom prst="rect">
            <a:avLst/>
          </a:prstGeom>
          <a:ln w="254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en-AU" sz="1400" b="1" dirty="0" smtClean="0"/>
              <a:t>Planning &amp; Project Support</a:t>
            </a:r>
          </a:p>
          <a:p>
            <a:pPr lvl="0" algn="ctr"/>
            <a:endParaRPr lang="en-AU" sz="800" b="1" dirty="0" smtClean="0"/>
          </a:p>
          <a:p>
            <a:pPr lvl="0" algn="ctr"/>
            <a:r>
              <a:rPr lang="en-AU" sz="1100" dirty="0" smtClean="0"/>
              <a:t>Budget &amp; workflows, Schedule &amp; EV, Risk management</a:t>
            </a:r>
            <a:endParaRPr lang="en-AU" sz="11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59632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NMX (ESS)</a:t>
                  </a:r>
                  <a:endParaRPr sz="1000" b="1" dirty="0" smtClean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HEIMDAL (ÅU)</a:t>
                  </a:r>
                  <a:endParaRPr sz="1000" b="1" dirty="0" smtClean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MAGIC (LLB)</a:t>
                  </a:r>
                  <a:endParaRPr sz="1000" b="1" dirty="0" smtClean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DREAM (FRJ)</a:t>
                  </a:r>
                  <a:endParaRPr sz="1000" b="1" dirty="0" smtClean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FREIA (ISIS)</a:t>
                    </a:r>
                    <a:endParaRPr sz="1000" b="1" dirty="0" smtClean="0"/>
                  </a:p>
                  <a:p>
                    <a:pPr lvl="0" algn="l">
                      <a:spcBef>
                        <a:spcPts val="300"/>
                      </a:spcBef>
                      <a:buSzPct val="100000"/>
                    </a:pPr>
                    <a:endParaRPr sz="900" dirty="0" smtClean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SKADI (FRJ)</a:t>
                    </a:r>
                    <a:endParaRPr sz="1000" b="1" dirty="0" smtClean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ESTIA (PSI)</a:t>
                    </a:r>
                    <a:endParaRPr sz="1000" b="1" dirty="0" smtClean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ODIN (TUM/PSI)</a:t>
                  </a:r>
                  <a:endParaRPr sz="1000" b="1" dirty="0" smtClean="0"/>
                </a:p>
                <a:p>
                  <a:pPr lvl="0" algn="l">
                    <a:spcBef>
                      <a:spcPts val="300"/>
                    </a:spcBef>
                    <a:buSzPct val="100000"/>
                  </a:pPr>
                  <a:endParaRPr sz="900" dirty="0" smtClean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BEER (HZG/NPI)</a:t>
                  </a:r>
                  <a:endParaRPr sz="1000" b="1" dirty="0" smtClean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365104"/>
              <a:ext cx="1099037" cy="2228019"/>
              <a:chOff x="3112923" y="3963021"/>
              <a:chExt cx="1099037" cy="22280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3963021"/>
                <a:ext cx="1099037" cy="2228019"/>
                <a:chOff x="3328947" y="4451759"/>
                <a:chExt cx="1099037" cy="2228019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451759"/>
                  <a:ext cx="1099037" cy="2228019"/>
                  <a:chOff x="4409068" y="4144851"/>
                  <a:chExt cx="1099037" cy="2228019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44851"/>
                    <a:ext cx="1064886" cy="672970"/>
                    <a:chOff x="4427984" y="3983978"/>
                    <a:chExt cx="1064886" cy="672970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3983978"/>
                      <a:ext cx="1063186" cy="303350"/>
                      <a:chOff x="4276721" y="5004978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04978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 lvl="0" algn="l">
                          <a:spcBef>
                            <a:spcPts val="300"/>
                          </a:spcBef>
                        </a:pPr>
                        <a:r>
                          <a:rPr lang="en-AU" sz="1000" b="1" dirty="0" smtClean="0"/>
                          <a:t> C-SPEC (TUM)</a:t>
                        </a:r>
                        <a:endParaRPr sz="1000" b="1" dirty="0" smtClean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344018"/>
                      <a:ext cx="1063820" cy="312930"/>
                      <a:chOff x="1973886" y="2589305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589305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 lvl="0" algn="l">
                          <a:spcBef>
                            <a:spcPts val="300"/>
                          </a:spcBef>
                        </a:pPr>
                        <a:r>
                          <a:rPr lang="en-AU" sz="1000" b="1" dirty="0" smtClean="0"/>
                          <a:t>T-REX (FZJ)</a:t>
                        </a:r>
                        <a:endParaRPr sz="1000" b="1" dirty="0" smtClean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33321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4409068" y="4864931"/>
                    <a:ext cx="1099037" cy="1507939"/>
                    <a:chOff x="4409068" y="4864931"/>
                    <a:chExt cx="1099037" cy="1507939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4409068" y="4864931"/>
                      <a:ext cx="1099037" cy="1368152"/>
                      <a:chOff x="4426002" y="4864931"/>
                      <a:chExt cx="1099037" cy="1368152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4429749" y="4864931"/>
                        <a:ext cx="1095289" cy="306908"/>
                        <a:chOff x="1997980" y="3782861"/>
                        <a:chExt cx="1095289" cy="306908"/>
                      </a:xfrm>
                    </p:grpSpPr>
                    <p:sp>
                      <p:nvSpPr>
                        <p:cNvPr id="39" name="Shape 54"/>
                        <p:cNvSpPr/>
                        <p:nvPr/>
                      </p:nvSpPr>
                      <p:spPr>
                        <a:xfrm>
                          <a:off x="2142436" y="3782861"/>
                          <a:ext cx="950833" cy="3069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BIFROST (DTU)</a:t>
                          </a:r>
                          <a:endParaRPr sz="1000" b="1" dirty="0" smtClean="0"/>
                        </a:p>
                        <a:p>
                          <a:pPr lvl="0" algn="l">
                            <a:spcBef>
                              <a:spcPts val="300"/>
                            </a:spcBef>
                            <a:buSzPct val="100000"/>
                          </a:pPr>
                          <a:endParaRPr sz="900" dirty="0" smtClean="0"/>
                        </a:p>
                      </p:txBody>
                    </p:sp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1997980" y="3926877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4426002" y="5224971"/>
                        <a:ext cx="1099037" cy="649329"/>
                        <a:chOff x="588004" y="3746005"/>
                        <a:chExt cx="1099037" cy="649329"/>
                      </a:xfrm>
                    </p:grpSpPr>
                    <p:sp>
                      <p:nvSpPr>
                        <p:cNvPr id="37" name="Shape 54"/>
                        <p:cNvSpPr/>
                        <p:nvPr/>
                      </p:nvSpPr>
                      <p:spPr>
                        <a:xfrm>
                          <a:off x="742099" y="3746005"/>
                          <a:ext cx="944942" cy="4064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MIRACLES (ESS Bilbao)</a:t>
                          </a:r>
                          <a:endParaRPr sz="1000" b="1" dirty="0" smtClean="0"/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rot="21540000">
                          <a:off x="588004" y="4395334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4429749" y="5729027"/>
                        <a:ext cx="1095288" cy="504056"/>
                        <a:chOff x="634086" y="3623364"/>
                        <a:chExt cx="1095288" cy="504056"/>
                      </a:xfrm>
                    </p:grpSpPr>
                    <p:sp>
                      <p:nvSpPr>
                        <p:cNvPr id="35" name="Shape 54"/>
                        <p:cNvSpPr/>
                        <p:nvPr/>
                      </p:nvSpPr>
                      <p:spPr>
                        <a:xfrm>
                          <a:off x="784433" y="3623364"/>
                          <a:ext cx="944941" cy="28380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VESPA(CNR)</a:t>
                          </a:r>
                          <a:endParaRPr sz="1000" b="1" dirty="0" smtClean="0"/>
                        </a:p>
                      </p:txBody>
                    </p:sp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>
                          <a:off x="634086" y="4127420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</p:grpSp>
                <p:sp>
                  <p:nvSpPr>
                    <p:cNvPr id="31" name="Shape 54"/>
                    <p:cNvSpPr/>
                    <p:nvPr/>
                  </p:nvSpPr>
                  <p:spPr>
                    <a:xfrm>
                      <a:off x="4563163" y="6089067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 lvl="0" algn="l">
                        <a:spcBef>
                          <a:spcPts val="300"/>
                        </a:spcBef>
                      </a:pPr>
                      <a:r>
                        <a:rPr lang="en-A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VOR or HR-NSE</a:t>
                      </a:r>
                      <a:endParaRPr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>
                <a:off x="3131840" y="4159101"/>
                <a:ext cx="0" cy="19080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104" name="TextBox 103"/>
          <p:cNvSpPr txBox="1"/>
          <p:nvPr/>
        </p:nvSpPr>
        <p:spPr>
          <a:xfrm>
            <a:off x="4499992" y="4437112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Support to IK instruments Project teams: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Monthly progress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Earned value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Integration with ESS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exchange on Procurement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Advisory</a:t>
            </a:r>
            <a:endParaRPr lang="en-US" sz="1600" dirty="0"/>
          </a:p>
        </p:txBody>
      </p:sp>
      <p:sp>
        <p:nvSpPr>
          <p:cNvPr id="105" name="Shape 67"/>
          <p:cNvSpPr/>
          <p:nvPr/>
        </p:nvSpPr>
        <p:spPr>
          <a:xfrm>
            <a:off x="5220072" y="3068960"/>
            <a:ext cx="1800000" cy="600164"/>
          </a:xfrm>
          <a:prstGeom prst="rect">
            <a:avLst/>
          </a:prstGeom>
          <a:ln w="254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en-AU" sz="1100" b="1" dirty="0" smtClean="0"/>
              <a:t>NSS In-Kind Office</a:t>
            </a:r>
            <a:endParaRPr lang="en-AU" sz="1100" b="1" dirty="0"/>
          </a:p>
          <a:p>
            <a:pPr lvl="0" algn="ctr"/>
            <a:r>
              <a:rPr lang="en-AU" sz="1100" dirty="0" smtClean="0"/>
              <a:t>Sara </a:t>
            </a:r>
            <a:r>
              <a:rPr lang="en-AU" sz="1100" dirty="0" err="1" smtClean="0"/>
              <a:t>Ghatnekar</a:t>
            </a:r>
            <a:r>
              <a:rPr lang="en-AU" sz="1100" dirty="0" smtClean="0"/>
              <a:t> Nilsson </a:t>
            </a:r>
          </a:p>
          <a:p>
            <a:pPr lvl="0" algn="ctr"/>
            <a:r>
              <a:rPr lang="en-AU" sz="1100" dirty="0" err="1" smtClean="0"/>
              <a:t>Michela</a:t>
            </a:r>
            <a:r>
              <a:rPr lang="en-AU" sz="1100" dirty="0" smtClean="0"/>
              <a:t> Dell Anno </a:t>
            </a:r>
            <a:r>
              <a:rPr lang="en-AU" sz="1100" dirty="0" err="1" smtClean="0"/>
              <a:t>Boulton</a:t>
            </a:r>
            <a:endParaRPr lang="en-AU" sz="1100" dirty="0"/>
          </a:p>
        </p:txBody>
      </p:sp>
      <p:sp>
        <p:nvSpPr>
          <p:cNvPr id="3" name="Left Arrow 2"/>
          <p:cNvSpPr/>
          <p:nvPr/>
        </p:nvSpPr>
        <p:spPr>
          <a:xfrm>
            <a:off x="4067944" y="3284984"/>
            <a:ext cx="648072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Arrow 106"/>
          <p:cNvSpPr/>
          <p:nvPr/>
        </p:nvSpPr>
        <p:spPr>
          <a:xfrm rot="10800000">
            <a:off x="4220344" y="3437384"/>
            <a:ext cx="648072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2339752" y="2636912"/>
            <a:ext cx="0" cy="288032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602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ubrik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7056784" cy="1143000"/>
          </a:xfrm>
        </p:spPr>
        <p:txBody>
          <a:bodyPr>
            <a:normAutofit/>
          </a:bodyPr>
          <a:lstStyle/>
          <a:p>
            <a:r>
              <a:rPr lang="sv-SE" sz="3600" dirty="0" smtClean="0"/>
              <a:t>High Level Schedule – NSS/ESS </a:t>
            </a:r>
            <a:r>
              <a:rPr lang="sv-SE" sz="3600" i="1" dirty="0" smtClean="0"/>
              <a:t/>
            </a:r>
            <a:br>
              <a:rPr lang="sv-SE" sz="3600" i="1" dirty="0" smtClean="0"/>
            </a:br>
            <a:r>
              <a:rPr lang="sv-SE" sz="1400" i="1" dirty="0" smtClean="0">
                <a:solidFill>
                  <a:srgbClr val="FF0000"/>
                </a:solidFill>
              </a:rPr>
              <a:t>	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76156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2014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67730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9303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50877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2017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2451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2018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34025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5599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2020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7173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2021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8746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2022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82937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2023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74510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2024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6084" y="1599081"/>
            <a:ext cx="59157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rgbClr val="0070C0"/>
                </a:solidFill>
              </a:rPr>
              <a:t>2025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0" y="1951200"/>
            <a:ext cx="1932844" cy="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31275" y="1916832"/>
            <a:ext cx="9211787" cy="4717789"/>
            <a:chOff x="-31275" y="1927285"/>
            <a:chExt cx="9211787" cy="4717789"/>
          </a:xfrm>
        </p:grpSpPr>
        <p:sp>
          <p:nvSpPr>
            <p:cNvPr id="10" name="TextBox 9"/>
            <p:cNvSpPr txBox="1"/>
            <p:nvPr/>
          </p:nvSpPr>
          <p:spPr>
            <a:xfrm>
              <a:off x="5348299" y="2359333"/>
              <a:ext cx="2032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err="1" smtClean="0"/>
                <a:t>First</a:t>
              </a:r>
              <a:r>
                <a:rPr lang="sv-SE" sz="1200" dirty="0" smtClean="0"/>
                <a:t> neutron </a:t>
              </a:r>
              <a:r>
                <a:rPr lang="sv-SE" sz="1200" dirty="0" err="1" smtClean="0"/>
                <a:t>measurement</a:t>
              </a:r>
              <a:r>
                <a:rPr lang="sv-SE" sz="1200" dirty="0" smtClean="0"/>
                <a:t> (test </a:t>
              </a:r>
              <a:r>
                <a:rPr lang="sv-SE" sz="1200" dirty="0" err="1" smtClean="0"/>
                <a:t>beamline</a:t>
              </a:r>
              <a:r>
                <a:rPr lang="sv-SE" sz="1200" dirty="0" smtClean="0"/>
                <a:t>)</a:t>
              </a:r>
              <a:endParaRPr lang="en-US" sz="1200" dirty="0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2572967" y="1948088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986355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166295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760429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348193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938683" y="194995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534503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122651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719450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293828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879634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472789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062895" y="1956321"/>
              <a:ext cx="0" cy="46887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-7940" y="1927285"/>
              <a:ext cx="1901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i="1" dirty="0" smtClean="0"/>
                <a:t>Global &amp; Project MS</a:t>
              </a:r>
              <a:endParaRPr lang="sv-SE" sz="1600" b="1" i="1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40733" y="2841903"/>
              <a:ext cx="8990333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220072" y="1999293"/>
              <a:ext cx="25588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err="1" smtClean="0"/>
                <a:t>Machine</a:t>
              </a:r>
              <a:r>
                <a:rPr lang="sv-SE" sz="1200" dirty="0" smtClean="0"/>
                <a:t> ready for 1st </a:t>
              </a:r>
              <a:r>
                <a:rPr lang="sv-SE" sz="1200" dirty="0" err="1"/>
                <a:t>B</a:t>
              </a:r>
              <a:r>
                <a:rPr lang="sv-SE" sz="1200" dirty="0" err="1" smtClean="0"/>
                <a:t>eam</a:t>
              </a:r>
              <a:r>
                <a:rPr lang="en-US" sz="1200" dirty="0" smtClean="0"/>
                <a:t> on target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98028" y="2503349"/>
              <a:ext cx="1582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Start </a:t>
              </a:r>
              <a:r>
                <a:rPr lang="sv-SE" sz="1200" dirty="0" err="1" smtClean="0"/>
                <a:t>User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Programme</a:t>
              </a:r>
              <a:endParaRPr lang="en-US" sz="1200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40733" y="3799493"/>
              <a:ext cx="8990333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40733" y="4858127"/>
              <a:ext cx="8990333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5237" y="6442303"/>
              <a:ext cx="8990333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40733" y="3850015"/>
              <a:ext cx="1359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i="1" dirty="0" smtClean="0"/>
                <a:t>Test beamline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0733" y="2791381"/>
              <a:ext cx="1534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i="1" dirty="0" smtClean="0"/>
                <a:t>Neutron Bunker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-31275" y="4879613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i="1" dirty="0" err="1" smtClean="0"/>
                <a:t>First</a:t>
              </a:r>
              <a:r>
                <a:rPr lang="sv-SE" sz="1600" b="1" i="1" dirty="0" smtClean="0"/>
                <a:t> </a:t>
              </a:r>
              <a:r>
                <a:rPr lang="sv-SE" sz="1600" b="1" i="1" dirty="0" err="1" smtClean="0"/>
                <a:t>User</a:t>
              </a:r>
              <a:r>
                <a:rPr lang="sv-SE" sz="1600" b="1" i="1" dirty="0" smtClean="0"/>
                <a:t> Instrument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65970" y="3717032"/>
              <a:ext cx="1342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Preliminary design</a:t>
              </a:r>
              <a:endParaRPr lang="en-US" sz="1200" dirty="0"/>
            </a:p>
          </p:txBody>
        </p:sp>
        <p:cxnSp>
          <p:nvCxnSpPr>
            <p:cNvPr id="42" name="Straight Connector 41"/>
            <p:cNvCxnSpPr>
              <a:endCxn id="94" idx="1"/>
            </p:cNvCxnSpPr>
            <p:nvPr/>
          </p:nvCxnSpPr>
          <p:spPr>
            <a:xfrm flipV="1">
              <a:off x="3779912" y="3855532"/>
              <a:ext cx="386058" cy="55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139952" y="4077072"/>
              <a:ext cx="360040" cy="1045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4501895" y="3933056"/>
              <a:ext cx="11502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Detailed design</a:t>
              </a:r>
              <a:endParaRPr lang="en-US" sz="1200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499992" y="4293096"/>
              <a:ext cx="43204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865269" y="4149080"/>
              <a:ext cx="19982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Manufacture &amp; procurement</a:t>
              </a:r>
              <a:endParaRPr lang="en-US" sz="1200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4932040" y="4509120"/>
              <a:ext cx="3600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5225309" y="4365104"/>
              <a:ext cx="1878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Installation and integration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V="1">
              <a:off x="5304256" y="4728905"/>
              <a:ext cx="203848" cy="6692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494523" y="4581128"/>
              <a:ext cx="13817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Hot </a:t>
              </a:r>
              <a:r>
                <a:rPr lang="sv-SE" sz="1200" dirty="0" err="1" smtClean="0"/>
                <a:t>commissioning</a:t>
              </a:r>
              <a:endParaRPr lang="sv-SE" sz="1200" dirty="0" smtClean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141855" y="3007985"/>
              <a:ext cx="11502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Detailed design</a:t>
              </a:r>
              <a:endParaRPr lang="en-US" sz="1200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3707904" y="3140968"/>
              <a:ext cx="43204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733977" y="3234462"/>
              <a:ext cx="19982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Manufacture &amp; procurement</a:t>
              </a:r>
              <a:endParaRPr lang="en-US" sz="1200" dirty="0"/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V="1">
              <a:off x="4788024" y="3573017"/>
              <a:ext cx="504056" cy="104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5285649" y="3439453"/>
              <a:ext cx="1878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Installation and integration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5292080" y="3717032"/>
              <a:ext cx="216024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5494523" y="3583469"/>
              <a:ext cx="13817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Hot </a:t>
              </a:r>
              <a:r>
                <a:rPr lang="sv-SE" sz="1200" dirty="0" err="1" smtClean="0"/>
                <a:t>commissioning</a:t>
              </a:r>
              <a:endParaRPr lang="sv-SE" sz="1200" dirty="0" smtClean="0"/>
            </a:p>
          </p:txBody>
        </p:sp>
        <p:sp>
          <p:nvSpPr>
            <p:cNvPr id="86" name="4-Point Star 85"/>
            <p:cNvSpPr/>
            <p:nvPr/>
          </p:nvSpPr>
          <p:spPr>
            <a:xfrm>
              <a:off x="3707904" y="2071301"/>
              <a:ext cx="124314" cy="154469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83588" y="2143309"/>
              <a:ext cx="1364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Full </a:t>
              </a:r>
              <a:r>
                <a:rPr lang="sv-SE" sz="1200" dirty="0" err="1" smtClean="0"/>
                <a:t>Scope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strategy</a:t>
              </a:r>
              <a:endParaRPr lang="sv-SE" sz="1200" dirty="0" smtClean="0"/>
            </a:p>
            <a:p>
              <a:r>
                <a:rPr lang="sv-SE" sz="1200" dirty="0" smtClean="0"/>
                <a:t>Instruments 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3209085" y="5229200"/>
              <a:ext cx="79208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001173" y="5445226"/>
              <a:ext cx="1506931" cy="104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4003076" y="5085184"/>
              <a:ext cx="11502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Detailed design</a:t>
              </a:r>
              <a:endParaRPr lang="en-US" sz="1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580112" y="5301208"/>
              <a:ext cx="19982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Manufacture &amp; procurement</a:t>
              </a:r>
              <a:endParaRPr lang="en-US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84168" y="5578207"/>
              <a:ext cx="1878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Installation and integration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025509" y="5794231"/>
              <a:ext cx="13817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Hot </a:t>
              </a:r>
              <a:r>
                <a:rPr lang="sv-SE" sz="1200" dirty="0" err="1" smtClean="0"/>
                <a:t>commissioning</a:t>
              </a:r>
              <a:endParaRPr lang="sv-SE" sz="1200" dirty="0" smtClean="0"/>
            </a:p>
          </p:txBody>
        </p:sp>
        <p:cxnSp>
          <p:nvCxnSpPr>
            <p:cNvPr id="128" name="Straight Connector 127"/>
            <p:cNvCxnSpPr>
              <a:endCxn id="111" idx="1"/>
            </p:cNvCxnSpPr>
            <p:nvPr/>
          </p:nvCxnSpPr>
          <p:spPr>
            <a:xfrm flipV="1">
              <a:off x="4193999" y="3372962"/>
              <a:ext cx="539978" cy="55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200973" y="5013176"/>
              <a:ext cx="100811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3209085" y="4869160"/>
              <a:ext cx="1342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Preliminary design</a:t>
              </a:r>
              <a:endParaRPr lang="en-US" sz="1200" dirty="0"/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7097517" y="6226279"/>
              <a:ext cx="1944216" cy="6692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8294662" y="5938247"/>
              <a:ext cx="8190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Operation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742033" y="2919428"/>
              <a:ext cx="965871" cy="55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3661914" y="2780928"/>
              <a:ext cx="1342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 dirty="0" smtClean="0"/>
                <a:t>Preliminary design</a:t>
              </a:r>
              <a:endParaRPr lang="en-US" sz="12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5508104" y="5733256"/>
            <a:ext cx="5760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156176" y="5949280"/>
            <a:ext cx="86409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4-Point Star 91"/>
          <p:cNvSpPr/>
          <p:nvPr/>
        </p:nvSpPr>
        <p:spPr>
          <a:xfrm>
            <a:off x="5148064" y="2060848"/>
            <a:ext cx="124314" cy="15446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4-Point Star 92"/>
          <p:cNvSpPr/>
          <p:nvPr/>
        </p:nvSpPr>
        <p:spPr>
          <a:xfrm>
            <a:off x="5292080" y="2348880"/>
            <a:ext cx="124314" cy="15446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4-Point Star 95"/>
          <p:cNvSpPr/>
          <p:nvPr/>
        </p:nvSpPr>
        <p:spPr>
          <a:xfrm>
            <a:off x="7596336" y="2420888"/>
            <a:ext cx="124314" cy="15446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creen Shot 2016-04-07 at 19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6480720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V1.6,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5018494"/>
            <a:chOff x="1979712" y="1362834"/>
            <a:chExt cx="5868928" cy="5018494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7798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427221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31840" y="1362834"/>
              <a:ext cx="4716800" cy="553998"/>
              <a:chOff x="3131840" y="1362834"/>
              <a:chExt cx="4716800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31840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95936" y="1409001"/>
                <a:ext cx="72008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Early Access D01/D03</a:t>
                </a:r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9992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D01/D03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003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6" y="1512000"/>
            <a:ext cx="5400600" cy="1242000"/>
            <a:chOff x="35496" y="1512000"/>
            <a:chExt cx="5400600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267744" y="1835166"/>
              <a:ext cx="2922529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6" y="1512000"/>
              <a:ext cx="223224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83905">
            <a:off x="3082339" y="3126389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782" y="692783"/>
            <a:ext cx="3093114" cy="1277358"/>
            <a:chOff x="3809782" y="692783"/>
            <a:chExt cx="309311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809782" y="1312828"/>
              <a:ext cx="1964786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2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512" y="3462099"/>
            <a:ext cx="8784976" cy="3135253"/>
            <a:chOff x="179512" y="3501008"/>
            <a:chExt cx="8784976" cy="3135253"/>
          </a:xfrm>
        </p:grpSpPr>
        <p:sp>
          <p:nvSpPr>
            <p:cNvPr id="3" name="TextBox 2"/>
            <p:cNvSpPr txBox="1"/>
            <p:nvPr/>
          </p:nvSpPr>
          <p:spPr>
            <a:xfrm>
              <a:off x="3491880" y="5805264"/>
              <a:ext cx="51753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  <a:latin typeface="+mj-lt"/>
                </a:rPr>
                <a:t>Change </a:t>
              </a:r>
              <a:r>
                <a:rPr lang="en-US" sz="1600" b="1" i="1" dirty="0">
                  <a:solidFill>
                    <a:srgbClr val="000000"/>
                  </a:solidFill>
                  <a:latin typeface="+mj-lt"/>
                </a:rPr>
                <a:t>requests </a:t>
              </a:r>
              <a:r>
                <a:rPr lang="en-US" sz="1600" b="1" i="1" dirty="0" smtClean="0">
                  <a:solidFill>
                    <a:srgbClr val="000000"/>
                  </a:solidFill>
                  <a:latin typeface="+mj-lt"/>
                </a:rPr>
                <a:t>to be communicated with </a:t>
              </a:r>
              <a:r>
                <a:rPr lang="en-US" sz="1600" b="1" i="1" dirty="0">
                  <a:solidFill>
                    <a:srgbClr val="000000"/>
                  </a:solidFill>
                  <a:latin typeface="+mj-lt"/>
                </a:rPr>
                <a:t>the Instrument </a:t>
              </a:r>
              <a:endParaRPr lang="en-US" sz="1600" b="1" i="1" dirty="0" smtClean="0">
                <a:solidFill>
                  <a:srgbClr val="000000"/>
                </a:solidFill>
                <a:latin typeface="+mj-lt"/>
              </a:endParaRPr>
            </a:p>
            <a:p>
              <a:r>
                <a:rPr lang="en-US" sz="1600" b="1" i="1" dirty="0" smtClean="0">
                  <a:solidFill>
                    <a:srgbClr val="000000"/>
                  </a:solidFill>
                  <a:latin typeface="+mj-lt"/>
                </a:rPr>
                <a:t>Class Coordinator and Lead </a:t>
              </a:r>
              <a:r>
                <a:rPr lang="en-US" sz="1600" b="1" i="1" dirty="0">
                  <a:solidFill>
                    <a:srgbClr val="000000"/>
                  </a:solidFill>
                  <a:latin typeface="+mj-lt"/>
                </a:rPr>
                <a:t>Instrument Engineer</a:t>
              </a:r>
            </a:p>
            <a:p>
              <a:endParaRPr lang="en-US" sz="1600" i="1" dirty="0"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6200000">
              <a:off x="3419872" y="260648"/>
              <a:ext cx="2304256" cy="8784976"/>
            </a:xfrm>
            <a:prstGeom prst="ellipse">
              <a:avLst/>
            </a:prstGeom>
            <a:noFill/>
            <a:ln w="349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344816" cy="1143000"/>
          </a:xfrm>
        </p:spPr>
        <p:txBody>
          <a:bodyPr/>
          <a:lstStyle/>
          <a:p>
            <a:r>
              <a:rPr lang="sv-SE" dirty="0" smtClean="0"/>
              <a:t>Schedule and scope change- approval flow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v-SE" sz="4500" b="1" dirty="0" smtClean="0">
              <a:solidFill>
                <a:srgbClr val="000000"/>
              </a:solidFill>
            </a:endParaRPr>
          </a:p>
          <a:p>
            <a:r>
              <a:rPr lang="sv-SE" sz="2200" b="1" dirty="0" smtClean="0">
                <a:solidFill>
                  <a:schemeClr val="bg1">
                    <a:lumMod val="50000"/>
                  </a:schemeClr>
                </a:solidFill>
              </a:rPr>
              <a:t>Class A </a:t>
            </a: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– ESS ERIC council</a:t>
            </a:r>
          </a:p>
          <a:p>
            <a:pPr lvl="1"/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Technical specification in Programme Plan</a:t>
            </a:r>
          </a:p>
          <a:p>
            <a:pPr lvl="1"/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5-7 overall milestones</a:t>
            </a:r>
          </a:p>
          <a:p>
            <a:pPr lvl="1"/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Total budget 1843 M€</a:t>
            </a:r>
            <a:b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sv-S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2200" b="1" dirty="0" smtClean="0">
                <a:solidFill>
                  <a:schemeClr val="bg1">
                    <a:lumMod val="50000"/>
                  </a:schemeClr>
                </a:solidFill>
              </a:rPr>
              <a:t>Class B </a:t>
            </a: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– CEO</a:t>
            </a:r>
          </a:p>
          <a:p>
            <a:pPr lvl="1"/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ESS level configuration (including ICD PBS L2)</a:t>
            </a:r>
          </a:p>
          <a:p>
            <a:pPr lvl="1"/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About 30 milestones with dependencies between projects</a:t>
            </a:r>
          </a:p>
          <a:p>
            <a:pPr lvl="1"/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Project budget, </a:t>
            </a:r>
            <a:r>
              <a:rPr lang="sv-SE" sz="2200" dirty="0" err="1" smtClean="0">
                <a:solidFill>
                  <a:schemeClr val="bg1">
                    <a:lumMod val="50000"/>
                  </a:schemeClr>
                </a:solidFill>
              </a:rPr>
              <a:t>use</a:t>
            </a: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 of contingency</a:t>
            </a:r>
            <a:r>
              <a:rPr lang="sv-SE" sz="2200" dirty="0" smtClean="0">
                <a:solidFill>
                  <a:srgbClr val="000000"/>
                </a:solidFill>
              </a:rPr>
              <a:t/>
            </a:r>
            <a:br>
              <a:rPr lang="sv-SE" sz="2200" dirty="0" smtClean="0">
                <a:solidFill>
                  <a:srgbClr val="000000"/>
                </a:solidFill>
              </a:rPr>
            </a:br>
            <a:endParaRPr lang="sv-SE" sz="2200" dirty="0" smtClean="0">
              <a:solidFill>
                <a:srgbClr val="000000"/>
              </a:solidFill>
            </a:endParaRPr>
          </a:p>
          <a:p>
            <a:r>
              <a:rPr lang="sv-SE" sz="2200" b="1" dirty="0" smtClean="0">
                <a:solidFill>
                  <a:srgbClr val="000000"/>
                </a:solidFill>
              </a:rPr>
              <a:t>Class C </a:t>
            </a:r>
            <a:r>
              <a:rPr lang="sv-SE" sz="2200" dirty="0" smtClean="0">
                <a:solidFill>
                  <a:srgbClr val="000000"/>
                </a:solidFill>
              </a:rPr>
              <a:t>– Project Manager  -&gt;  </a:t>
            </a:r>
            <a:r>
              <a:rPr lang="en-US" sz="2200" b="1" dirty="0" smtClean="0">
                <a:solidFill>
                  <a:srgbClr val="000000"/>
                </a:solidFill>
              </a:rPr>
              <a:t>Change decisions </a:t>
            </a:r>
            <a:r>
              <a:rPr lang="en-US" sz="2200" b="1" dirty="0">
                <a:solidFill>
                  <a:srgbClr val="000000"/>
                </a:solidFill>
              </a:rPr>
              <a:t>are made at NSS Project coordination </a:t>
            </a:r>
            <a:r>
              <a:rPr lang="en-US" sz="2200" b="1" dirty="0" smtClean="0">
                <a:solidFill>
                  <a:srgbClr val="000000"/>
                </a:solidFill>
              </a:rPr>
              <a:t>meetings</a:t>
            </a:r>
            <a:endParaRPr lang="en-US" sz="2200" b="1" dirty="0">
              <a:solidFill>
                <a:srgbClr val="000000"/>
              </a:solidFill>
            </a:endParaRPr>
          </a:p>
          <a:p>
            <a:pPr lvl="1"/>
            <a:r>
              <a:rPr lang="sv-SE" sz="2200" dirty="0" smtClean="0">
                <a:solidFill>
                  <a:srgbClr val="000000"/>
                </a:solidFill>
              </a:rPr>
              <a:t>Project configuration</a:t>
            </a:r>
          </a:p>
          <a:p>
            <a:pPr lvl="1"/>
            <a:r>
              <a:rPr lang="sv-SE" sz="2200" dirty="0" smtClean="0">
                <a:solidFill>
                  <a:srgbClr val="000000"/>
                </a:solidFill>
              </a:rPr>
              <a:t>Project activities and milestones (not part of Class B)</a:t>
            </a:r>
          </a:p>
          <a:p>
            <a:pPr lvl="1"/>
            <a:r>
              <a:rPr lang="sv-SE" sz="2200" dirty="0" err="1" smtClean="0">
                <a:solidFill>
                  <a:srgbClr val="000000"/>
                </a:solidFill>
              </a:rPr>
              <a:t>Sub-project</a:t>
            </a:r>
            <a:r>
              <a:rPr lang="sv-SE" sz="2200" dirty="0" smtClean="0">
                <a:solidFill>
                  <a:srgbClr val="000000"/>
                </a:solidFill>
              </a:rPr>
              <a:t> budget distribution</a:t>
            </a:r>
            <a:br>
              <a:rPr lang="sv-SE" sz="2200" dirty="0" smtClean="0">
                <a:solidFill>
                  <a:srgbClr val="000000"/>
                </a:solidFill>
              </a:rPr>
            </a:br>
            <a:endParaRPr lang="sv-SE" sz="2200" dirty="0" smtClean="0">
              <a:solidFill>
                <a:srgbClr val="000000"/>
              </a:solidFill>
            </a:endParaRPr>
          </a:p>
          <a:p>
            <a:r>
              <a:rPr lang="sv-SE" sz="2200" b="1" dirty="0" smtClean="0">
                <a:solidFill>
                  <a:srgbClr val="000000"/>
                </a:solidFill>
              </a:rPr>
              <a:t>Class D (E) </a:t>
            </a:r>
            <a:r>
              <a:rPr lang="sv-SE" sz="2200" dirty="0" smtClean="0">
                <a:solidFill>
                  <a:srgbClr val="000000"/>
                </a:solidFill>
              </a:rPr>
              <a:t>– </a:t>
            </a:r>
            <a:r>
              <a:rPr lang="sv-SE" sz="2200" dirty="0" err="1" smtClean="0">
                <a:solidFill>
                  <a:srgbClr val="000000"/>
                </a:solidFill>
              </a:rPr>
              <a:t>Sub-project</a:t>
            </a:r>
            <a:r>
              <a:rPr lang="sv-SE" sz="2200" dirty="0" smtClean="0">
                <a:solidFill>
                  <a:srgbClr val="000000"/>
                </a:solidFill>
              </a:rPr>
              <a:t> Manager / Instrument Class </a:t>
            </a:r>
            <a:r>
              <a:rPr lang="sv-SE" sz="2200" dirty="0" err="1" smtClean="0">
                <a:solidFill>
                  <a:srgbClr val="000000"/>
                </a:solidFill>
              </a:rPr>
              <a:t>Coordinator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1"/>
            <a:r>
              <a:rPr lang="sv-SE" sz="2200" dirty="0" err="1" smtClean="0">
                <a:solidFill>
                  <a:srgbClr val="000000"/>
                </a:solidFill>
              </a:rPr>
              <a:t>Sub-project</a:t>
            </a:r>
            <a:r>
              <a:rPr lang="sv-SE" sz="2200" dirty="0" smtClean="0">
                <a:solidFill>
                  <a:srgbClr val="000000"/>
                </a:solidFill>
              </a:rPr>
              <a:t> </a:t>
            </a:r>
            <a:r>
              <a:rPr lang="sv-SE" sz="2200" dirty="0" err="1" smtClean="0">
                <a:solidFill>
                  <a:srgbClr val="000000"/>
                </a:solidFill>
              </a:rPr>
              <a:t>configuration</a:t>
            </a:r>
            <a:endParaRPr lang="sv-SE" sz="2200" dirty="0" smtClean="0">
              <a:solidFill>
                <a:srgbClr val="000000"/>
              </a:solidFill>
            </a:endParaRPr>
          </a:p>
          <a:p>
            <a:pPr lvl="1"/>
            <a:r>
              <a:rPr lang="sv-SE" sz="2200" dirty="0" err="1" smtClean="0">
                <a:solidFill>
                  <a:srgbClr val="000000"/>
                </a:solidFill>
              </a:rPr>
              <a:t>Sub-project</a:t>
            </a:r>
            <a:r>
              <a:rPr lang="sv-SE" sz="2200" dirty="0" smtClean="0">
                <a:solidFill>
                  <a:srgbClr val="000000"/>
                </a:solidFill>
              </a:rPr>
              <a:t> </a:t>
            </a:r>
            <a:r>
              <a:rPr lang="sv-SE" sz="2200" dirty="0" err="1" smtClean="0">
                <a:solidFill>
                  <a:srgbClr val="000000"/>
                </a:solidFill>
              </a:rPr>
              <a:t>activity</a:t>
            </a:r>
            <a:r>
              <a:rPr lang="sv-SE" sz="2200" dirty="0" smtClean="0">
                <a:solidFill>
                  <a:srgbClr val="000000"/>
                </a:solidFill>
              </a:rPr>
              <a:t> rescheduling without impact on Project level</a:t>
            </a:r>
          </a:p>
          <a:p>
            <a:pPr lvl="1"/>
            <a:endParaRPr lang="sv-SE" sz="2600" dirty="0" smtClean="0"/>
          </a:p>
        </p:txBody>
      </p:sp>
    </p:spTree>
    <p:extLst>
      <p:ext uri="{BB962C8B-B14F-4D97-AF65-F5344CB8AC3E}">
        <p14:creationId xmlns:p14="http://schemas.microsoft.com/office/powerpoint/2010/main" val="302841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</a:t>
            </a:r>
            <a:r>
              <a:rPr lang="en-US" dirty="0"/>
              <a:t>C</a:t>
            </a:r>
            <a:r>
              <a:rPr lang="en-US" dirty="0" smtClean="0"/>
              <a:t>hange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853136"/>
          </a:xfrm>
        </p:spPr>
        <p:txBody>
          <a:bodyPr>
            <a:noAutofit/>
          </a:bodyPr>
          <a:lstStyle/>
          <a:p>
            <a:r>
              <a:rPr lang="en-US" sz="1600" b="1" dirty="0"/>
              <a:t>Instrument key MS delayed</a:t>
            </a:r>
          </a:p>
          <a:p>
            <a:pPr lvl="1"/>
            <a:r>
              <a:rPr lang="en-US" sz="1600" dirty="0"/>
              <a:t>Partner institute discuss with NSS project (through </a:t>
            </a:r>
            <a:r>
              <a:rPr lang="en-US" sz="1600" dirty="0" smtClean="0"/>
              <a:t>Instrument </a:t>
            </a:r>
            <a:r>
              <a:rPr lang="en-US" sz="1600" dirty="0"/>
              <a:t>C</a:t>
            </a:r>
            <a:r>
              <a:rPr lang="en-US" sz="1600" dirty="0" smtClean="0"/>
              <a:t>lass </a:t>
            </a:r>
            <a:r>
              <a:rPr lang="en-US" sz="1600" dirty="0"/>
              <a:t>C</a:t>
            </a:r>
            <a:r>
              <a:rPr lang="en-US" sz="1600" dirty="0" smtClean="0"/>
              <a:t>oordinator </a:t>
            </a:r>
            <a:r>
              <a:rPr lang="en-US" sz="1600" dirty="0"/>
              <a:t>and </a:t>
            </a:r>
            <a:r>
              <a:rPr lang="en-US" sz="1600" dirty="0" smtClean="0"/>
              <a:t>Lead </a:t>
            </a:r>
            <a:r>
              <a:rPr lang="en-US" sz="1600" dirty="0"/>
              <a:t>engineer) and ask for formal change request</a:t>
            </a:r>
          </a:p>
          <a:p>
            <a:pPr lvl="1"/>
            <a:r>
              <a:rPr lang="en-US" sz="1600" dirty="0"/>
              <a:t>NSS </a:t>
            </a:r>
            <a:r>
              <a:rPr lang="en-US" sz="1600" dirty="0" smtClean="0"/>
              <a:t>coordinator </a:t>
            </a:r>
            <a:r>
              <a:rPr lang="en-US" sz="1600" dirty="0"/>
              <a:t>revise/discuss implications on ESS level</a:t>
            </a:r>
          </a:p>
          <a:p>
            <a:pPr lvl="1"/>
            <a:r>
              <a:rPr lang="en-US" sz="1600" dirty="0"/>
              <a:t>Decision (&amp; updating plans if approved</a:t>
            </a:r>
            <a:r>
              <a:rPr lang="en-US" sz="1600" dirty="0" smtClean="0"/>
              <a:t>)</a:t>
            </a:r>
          </a:p>
          <a:p>
            <a:pPr marL="457200" lvl="1" indent="0">
              <a:buNone/>
            </a:pPr>
            <a:endParaRPr lang="en-US" sz="1600" b="1" dirty="0"/>
          </a:p>
          <a:p>
            <a:r>
              <a:rPr lang="en-US" sz="1600" b="1" dirty="0" smtClean="0"/>
              <a:t>ESS key MS for Instrument delayed</a:t>
            </a:r>
          </a:p>
          <a:p>
            <a:pPr lvl="1"/>
            <a:r>
              <a:rPr lang="en-US" sz="1600" dirty="0" smtClean="0"/>
              <a:t>NSS Project to inform potentially affected partner institute</a:t>
            </a:r>
          </a:p>
          <a:p>
            <a:pPr lvl="1"/>
            <a:r>
              <a:rPr lang="en-US" sz="1600" dirty="0" smtClean="0"/>
              <a:t>Re-plan accordingly and following change process</a:t>
            </a:r>
          </a:p>
          <a:p>
            <a:pPr lvl="1"/>
            <a:r>
              <a:rPr lang="en-US" sz="1600" dirty="0" smtClean="0"/>
              <a:t>P6 updated with new dates after approval from Change Control Board</a:t>
            </a:r>
            <a:br>
              <a:rPr lang="en-US" sz="1600" dirty="0" smtClean="0"/>
            </a:b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Change control process needed for any suggested scope change</a:t>
            </a:r>
          </a:p>
          <a:p>
            <a:pPr marL="457200" lvl="1" indent="0">
              <a:buNone/>
            </a:pPr>
            <a:r>
              <a:rPr lang="en-US" sz="1600" i="1" dirty="0" smtClean="0"/>
              <a:t>Including scope and schedule impact analysis</a:t>
            </a:r>
          </a:p>
          <a:p>
            <a:pPr marL="457200" lvl="1" indent="0">
              <a:buNone/>
            </a:pPr>
            <a:endParaRPr lang="en-US" sz="1600" i="1" dirty="0"/>
          </a:p>
          <a:p>
            <a:pPr marL="457200" lvl="1" indent="0">
              <a:buNone/>
            </a:pPr>
            <a:r>
              <a:rPr lang="en-US" sz="1600" i="1" dirty="0" smtClean="0"/>
              <a:t>Before approval of change all scope and schedule issues shall be handled as forecast and/or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261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6732</TotalTime>
  <Words>1927</Words>
  <Application>Microsoft Macintosh PowerPoint</Application>
  <PresentationFormat>On-screen Show (4:3)</PresentationFormat>
  <Paragraphs>533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ESS Core Powerpoint template</vt:lpstr>
      <vt:lpstr>1_ESS Core Powerpoint template</vt:lpstr>
      <vt:lpstr>How to manage your Schedule  and Risks</vt:lpstr>
      <vt:lpstr>Agenda</vt:lpstr>
      <vt:lpstr>NSS Organization - Project management</vt:lpstr>
      <vt:lpstr>Planning &amp; Project support</vt:lpstr>
      <vt:lpstr>Planning &amp; Project support</vt:lpstr>
      <vt:lpstr>High Level Schedule – NSS/ESS   </vt:lpstr>
      <vt:lpstr>Neutron Beam Instrument Draft Schedule    V1.6, 7th April 2016</vt:lpstr>
      <vt:lpstr>Schedule and scope change- approval flow</vt:lpstr>
      <vt:lpstr>Examples – Change control</vt:lpstr>
      <vt:lpstr>Preparing for Installation on site</vt:lpstr>
      <vt:lpstr>Preliminary Over all site organization</vt:lpstr>
      <vt:lpstr>NSS and partners </vt:lpstr>
      <vt:lpstr>Agenda</vt:lpstr>
      <vt:lpstr>Project Planning guidelines</vt:lpstr>
      <vt:lpstr>Milestones/key deliverables in TA</vt:lpstr>
      <vt:lpstr>Project execution &amp; follow up</vt:lpstr>
      <vt:lpstr>Key Milestones &amp; Deliverables</vt:lpstr>
      <vt:lpstr>Milestones phase 1</vt:lpstr>
      <vt:lpstr>Agenda</vt:lpstr>
      <vt:lpstr>Project report template</vt:lpstr>
      <vt:lpstr>How to measure project performance?</vt:lpstr>
      <vt:lpstr>Earned value - key components</vt:lpstr>
      <vt:lpstr>Variance reporting – two examples</vt:lpstr>
      <vt:lpstr>SPI variances</vt:lpstr>
      <vt:lpstr>Agenda</vt:lpstr>
      <vt:lpstr>Risk communication and reporting</vt:lpstr>
      <vt:lpstr>Risk register - example</vt:lpstr>
      <vt:lpstr>Typical risk areas in instrument projects</vt:lpstr>
      <vt:lpstr>Risk communication and reporting</vt:lpstr>
      <vt:lpstr>Agenda</vt:lpstr>
      <vt:lpstr>Summary – scheduling and EV</vt:lpstr>
      <vt:lpstr>Summary - How we work with risks at ESS</vt:lpstr>
      <vt:lpstr>Contact us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Sofie Ossowski</cp:lastModifiedBy>
  <cp:revision>287</cp:revision>
  <dcterms:created xsi:type="dcterms:W3CDTF">2013-10-29T16:05:10Z</dcterms:created>
  <dcterms:modified xsi:type="dcterms:W3CDTF">2016-09-13T12:59:47Z</dcterms:modified>
</cp:coreProperties>
</file>