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63" r:id="rId5"/>
    <p:sldId id="272" r:id="rId6"/>
    <p:sldId id="273" r:id="rId7"/>
    <p:sldId id="274" r:id="rId8"/>
    <p:sldId id="264" r:id="rId9"/>
    <p:sldId id="265" r:id="rId10"/>
    <p:sldId id="270" r:id="rId11"/>
    <p:sldId id="271" r:id="rId12"/>
    <p:sldId id="266" r:id="rId13"/>
    <p:sldId id="267" r:id="rId14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25" d="100"/>
          <a:sy n="125" d="100"/>
        </p:scale>
        <p:origin x="-1872" y="-136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09.09.16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September 9,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9,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C00-2140-594D-AB24-2AEDC0B16D3D}" type="datetimeFigureOut">
              <a:rPr lang="de-DE" smtClean="0"/>
              <a:t>09.09.16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3F89-1F75-2F44-848E-39A630E673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75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C00-2140-594D-AB24-2AEDC0B16D3D}" type="datetimeFigureOut">
              <a:rPr lang="de-DE" smtClean="0"/>
              <a:t>09.09.16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3F89-1F75-2F44-848E-39A630E673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13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A182C-CFE1-43D7-B315-74C564866B9C}" type="datetime4">
              <a:rPr lang="de-DE" smtClean="0"/>
              <a:pPr/>
              <a:t>September 9,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gif"/><Relationship Id="rId8" Type="http://schemas.openxmlformats.org/officeDocument/2006/relationships/image" Target="../media/image9.gif"/><Relationship Id="rId9" Type="http://schemas.openxmlformats.org/officeDocument/2006/relationships/image" Target="../media/image10.png"/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SKADI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Budget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14. September 2016 | Sebastian Jaksch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smtClean="0"/>
              <a:t>Selected </a:t>
            </a:r>
            <a:r>
              <a:rPr lang="de-DE" dirty="0" err="1" smtClean="0"/>
              <a:t>Issues</a:t>
            </a:r>
            <a:r>
              <a:rPr lang="de-DE" dirty="0" smtClean="0"/>
              <a:t>: </a:t>
            </a:r>
            <a:r>
              <a:rPr lang="de-DE" dirty="0" err="1" smtClean="0"/>
              <a:t>Chopper</a:t>
            </a:r>
            <a:r>
              <a:rPr lang="de-DE" dirty="0" smtClean="0"/>
              <a:t> Setup</a:t>
            </a:r>
            <a:endParaRPr lang="de-DE" dirty="0"/>
          </a:p>
        </p:txBody>
      </p:sp>
      <p:pic>
        <p:nvPicPr>
          <p:cNvPr id="11" name="Picture 10" descr="Bildschirmfoto 2016-09-09 um 14.2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5075541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270892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chopper</a:t>
            </a:r>
            <a:r>
              <a:rPr lang="de-DE" dirty="0" smtClean="0"/>
              <a:t> </a:t>
            </a:r>
            <a:r>
              <a:rPr lang="de-DE" dirty="0" err="1" smtClean="0"/>
              <a:t>disks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(max. </a:t>
            </a:r>
            <a:r>
              <a:rPr lang="de-DE" dirty="0" err="1" smtClean="0"/>
              <a:t>flux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At</a:t>
            </a:r>
            <a:r>
              <a:rPr lang="de-DE" dirty="0" smtClean="0"/>
              <a:t> integer multiples (1% </a:t>
            </a:r>
            <a:r>
              <a:rPr lang="de-DE" dirty="0" err="1" smtClean="0"/>
              <a:t>wavelength</a:t>
            </a:r>
            <a:r>
              <a:rPr lang="de-DE" dirty="0" smtClean="0"/>
              <a:t> </a:t>
            </a:r>
            <a:r>
              <a:rPr lang="de-DE" dirty="0" err="1" smtClean="0"/>
              <a:t>res</a:t>
            </a:r>
            <a:r>
              <a:rPr lang="de-DE" dirty="0" smtClean="0"/>
              <a:t>.)</a:t>
            </a:r>
          </a:p>
        </p:txBody>
      </p:sp>
      <p:pic>
        <p:nvPicPr>
          <p:cNvPr id="13" name="Picture 12" descr="HiRes20mCo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79"/>
            <a:ext cx="3744416" cy="2318333"/>
          </a:xfrm>
          <a:prstGeom prst="rect">
            <a:avLst/>
          </a:prstGeom>
        </p:spPr>
      </p:pic>
      <p:pic>
        <p:nvPicPr>
          <p:cNvPr id="14" name="Picture 13" descr="LowResColl20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744416" cy="23183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04048" y="2708920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double </a:t>
            </a:r>
            <a:r>
              <a:rPr lang="de-DE" dirty="0" err="1"/>
              <a:t>disk</a:t>
            </a:r>
            <a:r>
              <a:rPr lang="de-DE" dirty="0"/>
              <a:t> </a:t>
            </a:r>
            <a:r>
              <a:rPr lang="de-DE" dirty="0" err="1"/>
              <a:t>choppers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/>
              <a:t>Get</a:t>
            </a:r>
            <a:r>
              <a:rPr lang="de-DE" dirty="0"/>
              <a:t> a high-resolution </a:t>
            </a:r>
            <a:r>
              <a:rPr lang="de-DE" dirty="0" err="1"/>
              <a:t>mode</a:t>
            </a:r>
            <a:r>
              <a:rPr lang="de-DE" dirty="0"/>
              <a:t> „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 smtClean="0"/>
              <a:t>“</a:t>
            </a:r>
          </a:p>
          <a:p>
            <a:pPr marL="285750" indent="-285750">
              <a:buFont typeface="Arial"/>
              <a:buChar char="•"/>
            </a:pPr>
            <a:r>
              <a:rPr lang="de-DE" b="1" dirty="0" smtClean="0"/>
              <a:t>WAIT FOR PARALLEL SESSION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3978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smtClean="0"/>
              <a:t>Selected </a:t>
            </a:r>
            <a:r>
              <a:rPr lang="de-DE" dirty="0" err="1" smtClean="0"/>
              <a:t>Issues</a:t>
            </a:r>
            <a:r>
              <a:rPr lang="de-DE" dirty="0" smtClean="0"/>
              <a:t>: </a:t>
            </a:r>
            <a:r>
              <a:rPr lang="de-DE" dirty="0" err="1" smtClean="0"/>
              <a:t>Shielding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90872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diametrically</a:t>
            </a:r>
            <a:r>
              <a:rPr lang="de-DE" dirty="0" smtClean="0"/>
              <a:t> </a:t>
            </a:r>
            <a:r>
              <a:rPr lang="de-DE" dirty="0" err="1" smtClean="0"/>
              <a:t>opposites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Perfect</a:t>
            </a:r>
            <a:r>
              <a:rPr lang="de-DE" dirty="0" smtClean="0"/>
              <a:t>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Operation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Heavy </a:t>
            </a:r>
            <a:r>
              <a:rPr lang="de-DE" dirty="0" err="1" smtClean="0"/>
              <a:t>Shielding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Easy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disassemble</a:t>
            </a:r>
            <a:r>
              <a:rPr lang="de-DE" dirty="0" smtClean="0"/>
              <a:t>/</a:t>
            </a:r>
            <a:r>
              <a:rPr lang="de-DE" dirty="0" err="1" smtClean="0"/>
              <a:t>move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Not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bulky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endParaRPr lang="de-DE" dirty="0"/>
          </a:p>
        </p:txBody>
      </p:sp>
      <p:pic>
        <p:nvPicPr>
          <p:cNvPr id="13" name="Picture 12" descr="Bild Kolli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709718" cy="3168352"/>
          </a:xfrm>
          <a:prstGeom prst="rect">
            <a:avLst/>
          </a:prstGeom>
        </p:spPr>
      </p:pic>
      <p:pic>
        <p:nvPicPr>
          <p:cNvPr id="14" name="Picture 13" descr="Bild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4355976" cy="2397584"/>
          </a:xfrm>
          <a:prstGeom prst="rect">
            <a:avLst/>
          </a:prstGeom>
        </p:spPr>
      </p:pic>
      <p:pic>
        <p:nvPicPr>
          <p:cNvPr id="15" name="Picture 14" descr="Bild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44480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1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>
          <a:xfrm>
            <a:off x="611560" y="188640"/>
            <a:ext cx="8172480" cy="576064"/>
          </a:xfrm>
        </p:spPr>
        <p:txBody>
          <a:bodyPr/>
          <a:lstStyle/>
          <a:p>
            <a:r>
              <a:rPr lang="de-DE" dirty="0" smtClean="0"/>
              <a:t>Take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message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484784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From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our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scope</a:t>
            </a:r>
            <a:r>
              <a:rPr lang="de-DE" b="1" u="sng" dirty="0" smtClean="0"/>
              <a:t>/</a:t>
            </a:r>
            <a:r>
              <a:rPr lang="de-DE" b="1" u="sng" dirty="0" err="1" smtClean="0"/>
              <a:t>budget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discussion</a:t>
            </a:r>
            <a:r>
              <a:rPr lang="de-DE" b="1" u="sng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expensive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: Focus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Try </a:t>
            </a:r>
            <a:r>
              <a:rPr lang="de-DE" dirty="0" err="1" smtClean="0"/>
              <a:t>and</a:t>
            </a:r>
            <a:r>
              <a:rPr lang="de-DE" dirty="0" smtClean="0"/>
              <a:t> find </a:t>
            </a:r>
            <a:r>
              <a:rPr lang="de-DE" dirty="0" err="1" smtClean="0"/>
              <a:t>commonalities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: Sharing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caring</a:t>
            </a:r>
            <a:r>
              <a:rPr lang="de-DE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Shielding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Shielding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Shielding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r>
              <a:rPr lang="de-DE" dirty="0" smtClean="0">
                <a:sym typeface="Wingdings"/>
              </a:rPr>
              <a:t>Open </a:t>
            </a:r>
            <a:r>
              <a:rPr lang="de-DE" dirty="0" err="1" smtClean="0">
                <a:sym typeface="Wingdings"/>
              </a:rPr>
              <a:t>proposal</a:t>
            </a: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(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details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please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contact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either</a:t>
            </a:r>
            <a:r>
              <a:rPr lang="de-DE" dirty="0" smtClean="0">
                <a:sym typeface="Wingdings"/>
              </a:rPr>
              <a:t> PSI </a:t>
            </a:r>
            <a:r>
              <a:rPr lang="de-DE" dirty="0" err="1" smtClean="0">
                <a:sym typeface="Wingdings"/>
              </a:rPr>
              <a:t>or</a:t>
            </a:r>
            <a:r>
              <a:rPr lang="de-DE" dirty="0" smtClean="0">
                <a:sym typeface="Wingdings"/>
              </a:rPr>
              <a:t> JCNS </a:t>
            </a:r>
            <a:r>
              <a:rPr lang="de-DE" dirty="0" err="1" smtClean="0">
                <a:sym typeface="Wingdings"/>
              </a:rPr>
              <a:t>teams</a:t>
            </a:r>
            <a:r>
              <a:rPr lang="de-DE" dirty="0" smtClean="0">
                <a:sym typeface="Wingdings"/>
              </a:rPr>
              <a:t>):</a:t>
            </a:r>
          </a:p>
          <a:p>
            <a:r>
              <a:rPr lang="de-DE" dirty="0" smtClean="0">
                <a:sym typeface="Wingdings"/>
              </a:rPr>
              <a:t>Create </a:t>
            </a:r>
            <a:r>
              <a:rPr lang="de-DE" dirty="0" err="1" smtClean="0">
                <a:sym typeface="Wingdings"/>
              </a:rPr>
              <a:t>two</a:t>
            </a: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(</a:t>
            </a:r>
            <a:r>
              <a:rPr lang="de-DE" dirty="0" err="1" smtClean="0">
                <a:sym typeface="Wingdings"/>
              </a:rPr>
              <a:t>hot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cold</a:t>
            </a:r>
            <a:r>
              <a:rPr lang="de-DE" dirty="0" smtClean="0">
                <a:sym typeface="Wingdings"/>
              </a:rPr>
              <a:t>) </a:t>
            </a:r>
            <a:r>
              <a:rPr lang="de-DE" dirty="0" err="1" smtClean="0">
                <a:sym typeface="Wingdings"/>
              </a:rPr>
              <a:t>standard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shieldings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at</a:t>
            </a:r>
            <a:r>
              <a:rPr lang="de-DE" dirty="0" smtClean="0">
                <a:sym typeface="Wingdings"/>
              </a:rPr>
              <a:t> least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collimation</a:t>
            </a:r>
            <a:r>
              <a:rPr lang="de-DE" dirty="0" smtClean="0">
                <a:sym typeface="Wingdings"/>
              </a:rPr>
              <a:t>)</a:t>
            </a:r>
          </a:p>
          <a:p>
            <a:endParaRPr lang="de-DE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sym typeface="Wingdings"/>
              </a:rPr>
              <a:t>Buy</a:t>
            </a:r>
            <a:r>
              <a:rPr lang="de-DE" dirty="0" smtClean="0">
                <a:sym typeface="Wingdings"/>
              </a:rPr>
              <a:t> larger </a:t>
            </a:r>
            <a:r>
              <a:rPr lang="de-DE" dirty="0" err="1" smtClean="0">
                <a:sym typeface="Wingdings"/>
              </a:rPr>
              <a:t>quantities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save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sym typeface="Wingdings"/>
              </a:rPr>
              <a:t>Easier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handle </a:t>
            </a:r>
            <a:r>
              <a:rPr lang="de-DE" dirty="0" err="1" smtClean="0">
                <a:sym typeface="Wingdings"/>
              </a:rPr>
              <a:t>later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everybody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knows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how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do </a:t>
            </a:r>
            <a:r>
              <a:rPr lang="de-DE" dirty="0" err="1" smtClean="0">
                <a:sym typeface="Wingdings"/>
              </a:rPr>
              <a:t>it</a:t>
            </a:r>
            <a:r>
              <a:rPr lang="de-DE" dirty="0" smtClean="0">
                <a:sym typeface="Wingdings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sym typeface="Wingdings"/>
              </a:rPr>
              <a:t>We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willing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share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our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collimation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shielding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cold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instruments</a:t>
            </a:r>
            <a:r>
              <a:rPr lang="de-DE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2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Sylvain </a:t>
            </a:r>
            <a:r>
              <a:rPr lang="de-DE" dirty="0" err="1" smtClean="0"/>
              <a:t>Désert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Jacques </a:t>
            </a:r>
            <a:r>
              <a:rPr lang="de-DE" dirty="0" err="1" smtClean="0"/>
              <a:t>Jestin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Henrich </a:t>
            </a:r>
            <a:r>
              <a:rPr lang="de-DE" dirty="0" err="1" smtClean="0"/>
              <a:t>Frielinghaus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Romuald </a:t>
            </a:r>
            <a:r>
              <a:rPr lang="de-DE" dirty="0" err="1" smtClean="0"/>
              <a:t>Hanslik</a:t>
            </a:r>
            <a:r>
              <a:rPr lang="de-DE" dirty="0" smtClean="0"/>
              <a:t>, FZJ</a:t>
            </a:r>
          </a:p>
          <a:p>
            <a:pPr marL="0" indent="0">
              <a:buNone/>
            </a:pPr>
            <a:r>
              <a:rPr lang="de-DE" dirty="0" smtClean="0"/>
              <a:t>Achim </a:t>
            </a:r>
            <a:r>
              <a:rPr lang="de-DE" dirty="0" err="1" smtClean="0"/>
              <a:t>Gussen</a:t>
            </a:r>
            <a:r>
              <a:rPr lang="de-DE" dirty="0" smtClean="0"/>
              <a:t>, FZJ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C00-2140-594D-AB24-2AEDC0B16D3D}" type="datetimeFigureOut">
              <a:rPr lang="de-DE" smtClean="0"/>
              <a:t>09.09.16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3F89-1F75-2F44-848E-39A630E673E9}" type="slidenum">
              <a:rPr lang="de-DE" smtClean="0"/>
              <a:t>13</a:t>
            </a:fld>
            <a:endParaRPr lang="de-DE"/>
          </a:p>
        </p:txBody>
      </p:sp>
      <p:pic>
        <p:nvPicPr>
          <p:cNvPr id="7" name="Bild 4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1114135" cy="1111431"/>
          </a:xfrm>
          <a:prstGeom prst="rect">
            <a:avLst/>
          </a:prstGeom>
        </p:spPr>
      </p:pic>
      <p:pic>
        <p:nvPicPr>
          <p:cNvPr id="8" name="Bild 1" descr="LL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2386400" cy="1594407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51085"/>
              </p:ext>
            </p:extLst>
          </p:nvPr>
        </p:nvGraphicFramePr>
        <p:xfrm>
          <a:off x="4355976" y="3645024"/>
          <a:ext cx="2730628" cy="119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5" imgW="3340800" imgH="1406880" progId="AcroExch.Document.7">
                  <p:embed/>
                </p:oleObj>
              </mc:Choice>
              <mc:Fallback>
                <p:oleObj name="Acrobat Document" r:id="rId5" imgW="3340800" imgH="14068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723"/>
                      <a:stretch>
                        <a:fillRect/>
                      </a:stretch>
                    </p:blipFill>
                    <p:spPr bwMode="auto">
                      <a:xfrm>
                        <a:off x="4355976" y="3645024"/>
                        <a:ext cx="2730628" cy="1191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2276872"/>
            <a:ext cx="7344816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de-DE" sz="4000" dirty="0" smtClean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de-DE" sz="4000" dirty="0" smtClean="0">
                <a:solidFill>
                  <a:prstClr val="black"/>
                </a:solidFill>
              </a:rPr>
              <a:t>... </a:t>
            </a:r>
            <a:r>
              <a:rPr lang="de-DE" sz="4000" dirty="0" err="1" smtClean="0">
                <a:solidFill>
                  <a:prstClr val="black"/>
                </a:solidFill>
              </a:rPr>
              <a:t>and</a:t>
            </a:r>
            <a:r>
              <a:rPr lang="de-DE" sz="4000" dirty="0" smtClean="0">
                <a:solidFill>
                  <a:prstClr val="black"/>
                </a:solidFill>
              </a:rPr>
              <a:t> </a:t>
            </a:r>
            <a:r>
              <a:rPr lang="de-DE" sz="4000" dirty="0" err="1" smtClean="0">
                <a:solidFill>
                  <a:prstClr val="black"/>
                </a:solidFill>
              </a:rPr>
              <a:t>you</a:t>
            </a:r>
            <a:r>
              <a:rPr lang="de-DE" sz="4000" dirty="0" smtClean="0">
                <a:solidFill>
                  <a:prstClr val="black"/>
                </a:solidFill>
              </a:rPr>
              <a:t>, </a:t>
            </a:r>
            <a:r>
              <a:rPr lang="de-DE" sz="4000" dirty="0" err="1" smtClean="0">
                <a:solidFill>
                  <a:prstClr val="black"/>
                </a:solidFill>
              </a:rPr>
              <a:t>for</a:t>
            </a:r>
            <a:r>
              <a:rPr lang="de-DE" sz="4000" dirty="0" smtClean="0">
                <a:solidFill>
                  <a:prstClr val="black"/>
                </a:solidFill>
              </a:rPr>
              <a:t> YOUR </a:t>
            </a:r>
            <a:r>
              <a:rPr lang="de-DE" sz="4000" dirty="0" err="1" smtClean="0">
                <a:solidFill>
                  <a:prstClr val="black"/>
                </a:solidFill>
              </a:rPr>
              <a:t>attention</a:t>
            </a:r>
            <a:r>
              <a:rPr lang="de-DE" sz="4000" dirty="0" smtClean="0">
                <a:solidFill>
                  <a:prstClr val="black"/>
                </a:solidFill>
              </a:rPr>
              <a:t>!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18308" y="2364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4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" descr="101216_skyrmionen2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2514607" cy="12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32656"/>
            <a:ext cx="1730641" cy="1297981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04664"/>
            <a:ext cx="1545838" cy="1168283"/>
          </a:xfrm>
          <a:prstGeom prst="rect">
            <a:avLst/>
          </a:prstGeom>
        </p:spPr>
      </p:pic>
      <p:pic>
        <p:nvPicPr>
          <p:cNvPr id="12" name="Bild 11" descr="pochain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1339684" cy="1431026"/>
          </a:xfrm>
          <a:prstGeom prst="rect">
            <a:avLst/>
          </a:prstGeom>
        </p:spPr>
      </p:pic>
      <p:grpSp>
        <p:nvGrpSpPr>
          <p:cNvPr id="54" name="Gruppierung 53"/>
          <p:cNvGrpSpPr/>
          <p:nvPr/>
        </p:nvGrpSpPr>
        <p:grpSpPr>
          <a:xfrm>
            <a:off x="114393" y="4168312"/>
            <a:ext cx="9000273" cy="2687975"/>
            <a:chOff x="114393" y="3620471"/>
            <a:chExt cx="9000273" cy="2687975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-1" r="84021"/>
            <a:stretch/>
          </p:blipFill>
          <p:spPr bwMode="auto">
            <a:xfrm>
              <a:off x="8801193" y="3620471"/>
              <a:ext cx="313473" cy="48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69956" y="4115529"/>
              <a:ext cx="87852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530318" y="3971066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14418" y="4331429"/>
              <a:ext cx="454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omic Sans MS" charset="0"/>
                </a:rPr>
                <a:t>1</a:t>
              </a:r>
              <a:r>
                <a:rPr lang="en-US">
                  <a:latin typeface="Comic Sans MS" charset="0"/>
                </a:rPr>
                <a:t>Å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0955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790793" y="4271618"/>
              <a:ext cx="5937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omic Sans MS" charset="0"/>
                </a:rPr>
                <a:t>10</a:t>
              </a:r>
              <a:r>
                <a:rPr lang="en-US" dirty="0" err="1">
                  <a:latin typeface="Comic Sans MS" charset="0"/>
                </a:rPr>
                <a:t>Å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3581400" y="3962400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3390993" y="4271618"/>
              <a:ext cx="733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omic Sans MS" charset="0"/>
                </a:rPr>
                <a:t>100</a:t>
              </a:r>
              <a:r>
                <a:rPr lang="en-US" dirty="0" err="1">
                  <a:latin typeface="Comic Sans MS" charset="0"/>
                </a:rPr>
                <a:t>Å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52959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4914993" y="4271618"/>
              <a:ext cx="873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omic Sans MS" charset="0"/>
                </a:rPr>
                <a:t>1000</a:t>
              </a:r>
              <a:r>
                <a:rPr lang="en-US" dirty="0" err="1">
                  <a:latin typeface="Comic Sans MS" charset="0"/>
                </a:rPr>
                <a:t>Å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68199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>
              <a:off x="6515193" y="4271618"/>
              <a:ext cx="606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omic Sans MS" charset="0"/>
                </a:rPr>
                <a:t>1µ</a:t>
              </a:r>
              <a:r>
                <a:rPr lang="de-DE" sz="600">
                  <a:latin typeface="Comic Sans MS" charset="0"/>
                </a:rPr>
                <a:t> </a:t>
              </a:r>
              <a:r>
                <a:rPr lang="de-DE">
                  <a:latin typeface="Comic Sans MS" charset="0"/>
                </a:rPr>
                <a:t>m</a:t>
              </a:r>
              <a:endParaRPr lang="en-US">
                <a:latin typeface="Comic Sans MS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 flipV="1">
              <a:off x="1638393" y="5795618"/>
              <a:ext cx="45720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6224775" y="5600893"/>
              <a:ext cx="0" cy="56209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3392742" y="5785226"/>
              <a:ext cx="12313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800" dirty="0" smtClean="0">
                  <a:solidFill>
                    <a:srgbClr val="FF0000"/>
                  </a:solidFill>
                  <a:latin typeface="Comic Sans MS" charset="0"/>
                </a:rPr>
                <a:t>SANS</a:t>
              </a:r>
              <a:endParaRPr lang="de-DE" sz="2800" dirty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V="1">
              <a:off x="6286593" y="5795618"/>
              <a:ext cx="12192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7658193" y="5795618"/>
              <a:ext cx="10668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6362793" y="5841053"/>
              <a:ext cx="10990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 smtClean="0">
                  <a:solidFill>
                    <a:srgbClr val="FF0000"/>
                  </a:solidFill>
                  <a:latin typeface="Comic Sans MS" charset="0"/>
                </a:rPr>
                <a:t>VSANS</a:t>
              </a:r>
              <a:endParaRPr lang="de-DE" sz="2000" dirty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7581993" y="5841053"/>
              <a:ext cx="12703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 smtClean="0">
                  <a:solidFill>
                    <a:srgbClr val="FF0000"/>
                  </a:solidFill>
                  <a:latin typeface="Comic Sans MS" charset="0"/>
                </a:rPr>
                <a:t>SESANS</a:t>
              </a:r>
              <a:endParaRPr lang="de-DE" sz="2000" dirty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H="1">
              <a:off x="114393" y="4881218"/>
              <a:ext cx="883919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4097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30861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46863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62103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88011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190593" y="4805018"/>
              <a:ext cx="7271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i="1" dirty="0" smtClean="0">
                  <a:latin typeface="Times New Roman"/>
                  <a:cs typeface="Times New Roman"/>
                </a:rPr>
                <a:t>Q</a:t>
              </a:r>
              <a:endParaRPr lang="de-DE" sz="4000" i="1" dirty="0">
                <a:latin typeface="Times New Roman"/>
                <a:cs typeface="Times New Roman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181193" y="5033618"/>
              <a:ext cx="5908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2705193" y="5033618"/>
              <a:ext cx="7891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0.1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229193" y="5033618"/>
              <a:ext cx="9300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0.01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8191593" y="3966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5753193" y="5033618"/>
              <a:ext cx="107095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0.001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7581993" y="4728818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7810593" y="4271618"/>
              <a:ext cx="751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10µ</a:t>
              </a:r>
              <a:r>
                <a:rPr lang="de-DE" sz="600" dirty="0" smtClean="0">
                  <a:latin typeface="Comic Sans MS" charset="0"/>
                </a:rPr>
                <a:t> </a:t>
              </a:r>
              <a:r>
                <a:rPr lang="de-DE" dirty="0">
                  <a:latin typeface="Comic Sans MS" charset="0"/>
                </a:rPr>
                <a:t>m</a:t>
              </a:r>
              <a:endParaRPr lang="en-US" dirty="0">
                <a:latin typeface="Comic Sans MS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124793" y="5033618"/>
              <a:ext cx="8897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10</a:t>
              </a:r>
              <a:r>
                <a:rPr lang="de-DE" baseline="30000" dirty="0" smtClean="0">
                  <a:latin typeface="Comic Sans MS" charset="0"/>
                </a:rPr>
                <a:t>-4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8216281" y="5033618"/>
              <a:ext cx="8897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omic Sans MS" charset="0"/>
                </a:rPr>
                <a:t>10</a:t>
              </a:r>
              <a:r>
                <a:rPr lang="de-DE" baseline="30000" dirty="0" smtClean="0">
                  <a:latin typeface="Comic Sans MS" charset="0"/>
                </a:rPr>
                <a:t>-5</a:t>
              </a:r>
              <a:r>
                <a:rPr lang="en-US" dirty="0" smtClean="0">
                  <a:latin typeface="Comic Sans MS" charset="0"/>
                </a:rPr>
                <a:t>Å</a:t>
              </a:r>
              <a:r>
                <a:rPr lang="en-US" baseline="30000" dirty="0" smtClean="0">
                  <a:latin typeface="Comic Sans MS" charset="0"/>
                </a:rPr>
                <a:t>-1</a:t>
              </a:r>
              <a:endParaRPr lang="en-US" baseline="30000" dirty="0">
                <a:latin typeface="Comic Sans MS" charset="0"/>
              </a:endParaRPr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>
              <a:off x="7581993" y="5600893"/>
              <a:ext cx="0" cy="56209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>
              <a:off x="8852318" y="5600893"/>
              <a:ext cx="0" cy="56209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59"/>
            <p:cNvSpPr>
              <a:spLocks noChangeShapeType="1"/>
            </p:cNvSpPr>
            <p:nvPr/>
          </p:nvSpPr>
          <p:spPr bwMode="auto">
            <a:xfrm>
              <a:off x="1424602" y="5571663"/>
              <a:ext cx="0" cy="56209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7" name="Gruppierung 76"/>
          <p:cNvGrpSpPr/>
          <p:nvPr/>
        </p:nvGrpSpPr>
        <p:grpSpPr>
          <a:xfrm>
            <a:off x="755576" y="836712"/>
            <a:ext cx="1655762" cy="977900"/>
            <a:chOff x="-134752" y="1616974"/>
            <a:chExt cx="1655762" cy="977900"/>
          </a:xfrm>
        </p:grpSpPr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197035" y="1772549"/>
              <a:ext cx="1152525" cy="82232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585973" y="21932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44748" y="19773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25610" y="19773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-134752" y="2193237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160648" y="1616974"/>
              <a:ext cx="360362" cy="360363"/>
            </a:xfrm>
            <a:prstGeom prst="ellipse">
              <a:avLst/>
            </a:prstGeom>
            <a:solidFill>
              <a:srgbClr val="FFCC00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 flipV="1">
              <a:off x="133535" y="2183712"/>
              <a:ext cx="217487" cy="142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V="1">
              <a:off x="873310" y="2193237"/>
              <a:ext cx="198437" cy="142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 flipV="1">
              <a:off x="1166998" y="1901137"/>
              <a:ext cx="130175" cy="1905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12948" y="2191649"/>
              <a:ext cx="141287" cy="146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0" name="Bild 79" descr="fig4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2896"/>
            <a:ext cx="1600200" cy="2074002"/>
          </a:xfrm>
          <a:prstGeom prst="rect">
            <a:avLst/>
          </a:prstGeom>
        </p:spPr>
      </p:pic>
      <p:pic>
        <p:nvPicPr>
          <p:cNvPr id="81" name="Bild 80" descr="fig2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45" y="3122879"/>
            <a:ext cx="1443548" cy="1387362"/>
          </a:xfrm>
          <a:prstGeom prst="rect">
            <a:avLst/>
          </a:prstGeom>
        </p:spPr>
      </p:pic>
      <p:sp>
        <p:nvSpPr>
          <p:cNvPr id="84" name="Freihandform 83"/>
          <p:cNvSpPr/>
          <p:nvPr/>
        </p:nvSpPr>
        <p:spPr>
          <a:xfrm>
            <a:off x="1327674" y="2085372"/>
            <a:ext cx="6193955" cy="805470"/>
          </a:xfrm>
          <a:custGeom>
            <a:avLst/>
            <a:gdLst>
              <a:gd name="connsiteX0" fmla="*/ 5685912 w 5685912"/>
              <a:gd name="connsiteY0" fmla="*/ 310058 h 685246"/>
              <a:gd name="connsiteX1" fmla="*/ 4690156 w 5685912"/>
              <a:gd name="connsiteY1" fmla="*/ 108034 h 685246"/>
              <a:gd name="connsiteX2" fmla="*/ 2871818 w 5685912"/>
              <a:gd name="connsiteY2" fmla="*/ 35882 h 685246"/>
              <a:gd name="connsiteX3" fmla="*/ 0 w 5685912"/>
              <a:gd name="connsiteY3" fmla="*/ 685246 h 68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5912" h="685246">
                <a:moveTo>
                  <a:pt x="5685912" y="310058"/>
                </a:moveTo>
                <a:cubicBezTo>
                  <a:pt x="5422542" y="231894"/>
                  <a:pt x="5159172" y="153730"/>
                  <a:pt x="4690156" y="108034"/>
                </a:cubicBezTo>
                <a:cubicBezTo>
                  <a:pt x="4221140" y="62338"/>
                  <a:pt x="3653511" y="-60320"/>
                  <a:pt x="2871818" y="35882"/>
                </a:cubicBezTo>
                <a:cubicBezTo>
                  <a:pt x="2090125" y="132084"/>
                  <a:pt x="0" y="685246"/>
                  <a:pt x="0" y="685246"/>
                </a:cubicBezTo>
              </a:path>
            </a:pathLst>
          </a:custGeom>
          <a:ln w="190500">
            <a:solidFill>
              <a:srgbClr val="72BD44"/>
            </a:solidFill>
            <a:headEnd type="stealth"/>
            <a:tailEnd type="stealth"/>
          </a:ln>
          <a:effectLst>
            <a:outerShdw blurRad="40000" dist="63500" dir="5400000" rotWithShape="0">
              <a:srgbClr val="008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2" name="Bild 8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1561141" cy="1417152"/>
          </a:xfrm>
          <a:prstGeom prst="rect">
            <a:avLst/>
          </a:prstGeom>
        </p:spPr>
      </p:pic>
      <p:pic>
        <p:nvPicPr>
          <p:cNvPr id="10" name="Bild 9" descr="l_2858_caren-alpert4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r="8927"/>
          <a:stretch/>
        </p:blipFill>
        <p:spPr>
          <a:xfrm>
            <a:off x="6832663" y="3063315"/>
            <a:ext cx="1982693" cy="12804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844824"/>
            <a:ext cx="11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Polymers</a:t>
            </a:r>
            <a:endParaRPr lang="de-DE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2492896"/>
            <a:ext cx="107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Proteins</a:t>
            </a:r>
            <a:endParaRPr lang="de-DE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340768"/>
            <a:ext cx="2113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Magnetic</a:t>
            </a:r>
            <a:r>
              <a:rPr lang="de-DE" sz="2000" b="1" dirty="0" smtClean="0"/>
              <a:t> Systems</a:t>
            </a:r>
            <a:endParaRPr lang="de-DE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492896"/>
            <a:ext cx="1972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Viruses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Cells</a:t>
            </a:r>
            <a:endParaRPr lang="de-DE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92280" y="2636912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Food Science</a:t>
            </a:r>
            <a:endParaRPr lang="de-DE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4716016" y="1700808"/>
            <a:ext cx="213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Geological Studies</a:t>
            </a:r>
            <a:endParaRPr lang="de-DE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020272" y="16288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Electronics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33609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56AEF-35B4-43AE-9A3F-FBFB3D6BED1E}" type="datetime4">
              <a:rPr lang="de-DE" smtClean="0"/>
              <a:t>September 9, 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>
          <a:xfrm>
            <a:off x="2267744" y="188640"/>
            <a:ext cx="7488832" cy="576064"/>
          </a:xfrm>
        </p:spPr>
        <p:txBody>
          <a:bodyPr/>
          <a:lstStyle/>
          <a:p>
            <a:r>
              <a:rPr lang="de-DE" dirty="0" smtClean="0"/>
              <a:t>Science Case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83568" y="1628800"/>
            <a:ext cx="4824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Flexibility</a:t>
            </a:r>
            <a:r>
              <a:rPr lang="en-US" dirty="0" smtClean="0"/>
              <a:t> </a:t>
            </a:r>
            <a:r>
              <a:rPr lang="en-US" dirty="0"/>
              <a:t>(sample area is approx. 3x3 m</a:t>
            </a:r>
            <a:r>
              <a:rPr lang="en-US" baseline="30000" dirty="0"/>
              <a:t>2</a:t>
            </a:r>
            <a:r>
              <a:rPr lang="en-US" dirty="0"/>
              <a:t>, and versatile collimation) for custom sample environments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Very small Q</a:t>
            </a:r>
            <a:r>
              <a:rPr lang="en-US" dirty="0"/>
              <a:t> by focusing optics, for accessing length scales in the µm range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High dynamic Q-range</a:t>
            </a:r>
            <a:r>
              <a:rPr lang="en-US" dirty="0"/>
              <a:t> covering three orders of magnitude simultaneously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Polarization</a:t>
            </a:r>
            <a:r>
              <a:rPr lang="en-US" dirty="0"/>
              <a:t> for magnetic samples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High time-resolution</a:t>
            </a:r>
            <a:r>
              <a:rPr lang="en-US" dirty="0"/>
              <a:t> together with</a:t>
            </a:r>
            <a:br>
              <a:rPr lang="en-US" dirty="0"/>
            </a:br>
            <a:r>
              <a:rPr lang="en-US" dirty="0"/>
              <a:t>Q-range will allow for the in-situ investigation of fast, non-reversible processes in a single measurement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idx="17"/>
          </p:nvPr>
        </p:nvSpPr>
        <p:spPr>
          <a:xfrm>
            <a:off x="683568" y="1196752"/>
            <a:ext cx="8172480" cy="576064"/>
          </a:xfrm>
        </p:spPr>
        <p:txBody>
          <a:bodyPr/>
          <a:lstStyle/>
          <a:p>
            <a:r>
              <a:rPr lang="en-US" dirty="0" smtClean="0"/>
              <a:t>Science Case </a:t>
            </a:r>
            <a:r>
              <a:rPr lang="en-US" dirty="0" smtClean="0">
                <a:sym typeface="Wingdings"/>
              </a:rPr>
              <a:t> Design Goals</a:t>
            </a:r>
            <a:endParaRPr lang="en-US" dirty="0"/>
          </a:p>
          <a:p>
            <a:endParaRPr lang="de-DE" dirty="0"/>
          </a:p>
        </p:txBody>
      </p:sp>
      <p:pic>
        <p:nvPicPr>
          <p:cNvPr id="10" name="Picture 9" descr="nano-foa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852936"/>
            <a:ext cx="1485900" cy="1485900"/>
          </a:xfrm>
          <a:prstGeom prst="rect">
            <a:avLst/>
          </a:prstGeom>
        </p:spPr>
      </p:pic>
      <p:pic>
        <p:nvPicPr>
          <p:cNvPr id="11" name="Picture 10" descr="rock-ge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1485900" cy="1485900"/>
          </a:xfrm>
          <a:prstGeom prst="rect">
            <a:avLst/>
          </a:prstGeom>
        </p:spPr>
      </p:pic>
      <p:pic>
        <p:nvPicPr>
          <p:cNvPr id="12" name="Picture 11" descr="Heating-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24744"/>
            <a:ext cx="1486800" cy="1486800"/>
          </a:xfrm>
          <a:prstGeom prst="rect">
            <a:avLst/>
          </a:prstGeom>
        </p:spPr>
      </p:pic>
      <p:pic>
        <p:nvPicPr>
          <p:cNvPr id="13" name="Bild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717032"/>
            <a:ext cx="1486800" cy="1486800"/>
          </a:xfrm>
          <a:prstGeom prst="rect">
            <a:avLst/>
          </a:prstGeom>
        </p:spPr>
      </p:pic>
      <p:pic>
        <p:nvPicPr>
          <p:cNvPr id="14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37112"/>
            <a:ext cx="1486800" cy="19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8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10445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1 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Relaxed </a:t>
            </a:r>
            <a:r>
              <a:rPr lang="de-DE" dirty="0" err="1" smtClean="0"/>
              <a:t>footprint</a:t>
            </a:r>
            <a:r>
              <a:rPr lang="de-DE" dirty="0" smtClean="0"/>
              <a:t> (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6°)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Polarizer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movable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4 </a:t>
            </a:r>
            <a:r>
              <a:rPr lang="de-DE" dirty="0" err="1" smtClean="0"/>
              <a:t>choppers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high-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high-resolution </a:t>
            </a:r>
            <a:r>
              <a:rPr lang="de-DE" dirty="0" err="1" smtClean="0"/>
              <a:t>mode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Upgradeable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scope</a:t>
            </a:r>
            <a:endParaRPr lang="de-DE" dirty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2 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Sample </a:t>
            </a:r>
            <a:r>
              <a:rPr lang="de-DE" dirty="0" err="1" smtClean="0"/>
              <a:t>environment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9, 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>
          <a:xfrm>
            <a:off x="611560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73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9,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look</a:t>
            </a:r>
            <a:r>
              <a:rPr lang="de-DE" dirty="0" smtClean="0"/>
              <a:t>: Beam </a:t>
            </a:r>
            <a:r>
              <a:rPr lang="de-DE" dirty="0" err="1" smtClean="0"/>
              <a:t>Extraction</a:t>
            </a:r>
            <a:endParaRPr lang="de-DE" dirty="0" smtClean="0"/>
          </a:p>
        </p:txBody>
      </p:sp>
      <p:pic>
        <p:nvPicPr>
          <p:cNvPr id="7" name="Picture 6" descr="SKADI beam extrak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326229" cy="4032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01317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Get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sight</a:t>
            </a:r>
            <a:r>
              <a:rPr lang="de-DE" dirty="0" smtClean="0"/>
              <a:t> fast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Low Background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bunker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80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9,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look</a:t>
            </a:r>
            <a:r>
              <a:rPr lang="de-DE" dirty="0" smtClean="0"/>
              <a:t>: Exit </a:t>
            </a:r>
            <a:r>
              <a:rPr lang="de-DE" dirty="0" err="1" smtClean="0"/>
              <a:t>the</a:t>
            </a:r>
            <a:r>
              <a:rPr lang="de-DE" dirty="0" smtClean="0"/>
              <a:t> Bunker</a:t>
            </a:r>
            <a:endParaRPr lang="de-DE" dirty="0"/>
          </a:p>
        </p:txBody>
      </p:sp>
      <p:pic>
        <p:nvPicPr>
          <p:cNvPr id="7" name="Picture 6" descr="SKADI chopper I-polarisator-flip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184833" cy="3954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01317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Heavy </a:t>
            </a:r>
            <a:r>
              <a:rPr lang="de-DE" dirty="0" err="1" smtClean="0"/>
              <a:t>Shutter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Polarizer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First </a:t>
            </a:r>
            <a:r>
              <a:rPr lang="de-DE" dirty="0" err="1" smtClean="0"/>
              <a:t>Chopper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22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9,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16632"/>
            <a:ext cx="7488832" cy="576064"/>
          </a:xfrm>
        </p:spPr>
        <p:txBody>
          <a:bodyPr/>
          <a:lstStyle/>
          <a:p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look</a:t>
            </a:r>
            <a:r>
              <a:rPr lang="de-DE" dirty="0" smtClean="0"/>
              <a:t>: Sample Area</a:t>
            </a:r>
            <a:endParaRPr lang="de-DE" dirty="0"/>
          </a:p>
        </p:txBody>
      </p:sp>
      <p:pic>
        <p:nvPicPr>
          <p:cNvPr id="7" name="Picture 6" descr="SKADI sample area with det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4614859" cy="2540076"/>
          </a:xfrm>
          <a:prstGeom prst="rect">
            <a:avLst/>
          </a:prstGeom>
        </p:spPr>
      </p:pic>
      <p:pic>
        <p:nvPicPr>
          <p:cNvPr id="8" name="Picture 7" descr="SKADI sample area with emergency shu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529141" cy="2492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48478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Versatile (large) Volume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Accessible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door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roof</a:t>
            </a:r>
            <a:r>
              <a:rPr lang="de-DE" dirty="0" smtClean="0"/>
              <a:t> </a:t>
            </a:r>
            <a:r>
              <a:rPr lang="de-DE" dirty="0" err="1" smtClean="0"/>
              <a:t>hatch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2210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Emergency </a:t>
            </a:r>
            <a:r>
              <a:rPr lang="de-DE" dirty="0" err="1" smtClean="0"/>
              <a:t>shutter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wall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43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9, 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>
          <a:xfrm>
            <a:off x="611560" y="188640"/>
            <a:ext cx="8172480" cy="576064"/>
          </a:xfrm>
        </p:spPr>
        <p:txBody>
          <a:bodyPr/>
          <a:lstStyle/>
          <a:p>
            <a:r>
              <a:rPr lang="de-DE" dirty="0" smtClean="0"/>
              <a:t>Budget </a:t>
            </a:r>
            <a:r>
              <a:rPr lang="de-DE" dirty="0" err="1" smtClean="0"/>
              <a:t>Overview</a:t>
            </a:r>
            <a:endParaRPr lang="de-D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86143"/>
              </p:ext>
            </p:extLst>
          </p:nvPr>
        </p:nvGraphicFramePr>
        <p:xfrm>
          <a:off x="827584" y="980728"/>
          <a:ext cx="3744416" cy="5112570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</a:tblGrid>
              <a:tr h="239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Shielding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€ 2,000,000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€ 3,073,200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€ 779,480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€ 403,500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Detector and Beam Monitors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€ 3,730,000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Data Acquisition and Analysis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Motion Control and Automation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€ 545,200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€ 861,000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€ 250,000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Vacuum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PSS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€ 114,640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Contingency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€ 1,175,702.00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€ 12,932,722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1556792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Main </a:t>
            </a:r>
            <a:r>
              <a:rPr lang="de-DE" dirty="0" err="1" smtClean="0"/>
              <a:t>contribution</a:t>
            </a:r>
            <a:r>
              <a:rPr lang="de-DE" dirty="0" smtClean="0"/>
              <a:t>: </a:t>
            </a:r>
            <a:r>
              <a:rPr lang="de-DE" dirty="0" err="1" smtClean="0"/>
              <a:t>Optics</a:t>
            </a:r>
            <a:r>
              <a:rPr lang="de-DE" dirty="0" smtClean="0"/>
              <a:t>,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Approx</a:t>
            </a:r>
            <a:r>
              <a:rPr lang="de-DE" dirty="0" smtClean="0"/>
              <a:t>. 25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Focus on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ESS </a:t>
            </a:r>
            <a:r>
              <a:rPr lang="de-DE" dirty="0" err="1" smtClean="0"/>
              <a:t>needed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Interaction/Sharing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, </a:t>
            </a:r>
            <a:r>
              <a:rPr lang="de-DE" dirty="0" err="1" smtClean="0"/>
              <a:t>especially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Sample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Shielding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6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September 9, 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smtClean="0"/>
              <a:t>Selected </a:t>
            </a:r>
            <a:r>
              <a:rPr lang="de-DE" dirty="0" err="1" smtClean="0"/>
              <a:t>Issues</a:t>
            </a:r>
            <a:r>
              <a:rPr lang="de-DE" dirty="0" smtClean="0"/>
              <a:t>: </a:t>
            </a:r>
            <a:r>
              <a:rPr lang="de-DE" dirty="0" err="1" smtClean="0"/>
              <a:t>SoNDe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683568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b="1" dirty="0"/>
              <a:t>High time-resolution</a:t>
            </a:r>
            <a:r>
              <a:rPr lang="en-US" dirty="0"/>
              <a:t> together with</a:t>
            </a:r>
            <a:br>
              <a:rPr lang="en-US" dirty="0"/>
            </a:br>
            <a:r>
              <a:rPr lang="en-US" dirty="0"/>
              <a:t>Q-range will allow for the in-situ investigation of fast, non-reversible processes in a single measurement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683568" y="2060848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latin typeface="Calibri"/>
                <a:cs typeface="Calibri"/>
              </a:rPr>
              <a:t>Develop a large area PSD neutron detector with: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high</a:t>
            </a:r>
            <a:r>
              <a:rPr lang="en-GB" dirty="0">
                <a:latin typeface="Calibri"/>
                <a:cs typeface="Calibri"/>
              </a:rPr>
              <a:t>-flux </a:t>
            </a:r>
            <a:r>
              <a:rPr lang="en-GB" dirty="0" smtClean="0">
                <a:latin typeface="Calibri"/>
                <a:cs typeface="Calibri"/>
              </a:rPr>
              <a:t>capability (</a:t>
            </a:r>
            <a:r>
              <a:rPr lang="en-GB" dirty="0">
                <a:latin typeface="Calibri"/>
                <a:cs typeface="Calibri"/>
              </a:rPr>
              <a:t>gain factor of 20 over current detectors)</a:t>
            </a:r>
            <a:endParaRPr lang="de-DE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high-resolution of </a:t>
            </a:r>
            <a:r>
              <a:rPr lang="en-GB" dirty="0" smtClean="0">
                <a:latin typeface="Calibri"/>
                <a:cs typeface="Calibri"/>
              </a:rPr>
              <a:t>at least 3 </a:t>
            </a:r>
            <a:r>
              <a:rPr lang="en-GB" dirty="0">
                <a:latin typeface="Calibri"/>
                <a:cs typeface="Calibri"/>
              </a:rPr>
              <a:t>mm by single-pixel </a:t>
            </a:r>
            <a:r>
              <a:rPr lang="en-GB" dirty="0" smtClean="0">
                <a:latin typeface="Calibri"/>
                <a:cs typeface="Calibri"/>
              </a:rPr>
              <a:t>technique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efficiency </a:t>
            </a:r>
            <a:r>
              <a:rPr lang="en-GB" dirty="0">
                <a:latin typeface="Calibri"/>
                <a:cs typeface="Calibri"/>
              </a:rPr>
              <a:t>of 80 % or more</a:t>
            </a:r>
            <a:endParaRPr lang="de-DE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no beam stop </a:t>
            </a:r>
            <a:r>
              <a:rPr lang="en-GB" dirty="0" smtClean="0">
                <a:latin typeface="Calibri"/>
                <a:cs typeface="Calibri"/>
              </a:rPr>
              <a:t>necessary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strategic </a:t>
            </a:r>
            <a:r>
              <a:rPr lang="en-GB" dirty="0">
                <a:latin typeface="Calibri"/>
                <a:cs typeface="Calibri"/>
              </a:rPr>
              <a:t>independence of </a:t>
            </a:r>
            <a:r>
              <a:rPr lang="en-GB" baseline="30000" dirty="0">
                <a:latin typeface="Calibri"/>
                <a:cs typeface="Calibri"/>
              </a:rPr>
              <a:t>3</a:t>
            </a:r>
            <a:r>
              <a:rPr lang="en-GB" dirty="0">
                <a:latin typeface="Calibri"/>
                <a:cs typeface="Calibri"/>
              </a:rPr>
              <a:t>He</a:t>
            </a:r>
            <a:endParaRPr lang="de-DE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time-of-flight (TOF) capability, </a:t>
            </a:r>
            <a:r>
              <a:rPr lang="en-GB" dirty="0" smtClean="0">
                <a:latin typeface="Calibri"/>
                <a:cs typeface="Calibri"/>
              </a:rPr>
              <a:t>time </a:t>
            </a:r>
            <a:r>
              <a:rPr lang="en-GB" dirty="0">
                <a:latin typeface="Calibri"/>
                <a:cs typeface="Calibri"/>
              </a:rPr>
              <a:t>resolution in the µs regime</a:t>
            </a:r>
            <a:endParaRPr lang="de-DE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modularity</a:t>
            </a:r>
            <a:endParaRPr lang="de-DE" dirty="0">
              <a:latin typeface="Calibri"/>
              <a:cs typeface="Calibri"/>
            </a:endParaRPr>
          </a:p>
        </p:txBody>
      </p:sp>
      <p:pic>
        <p:nvPicPr>
          <p:cNvPr id="9" name="Picture 8" descr="2x2 Demonstrator sideward 20160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4704"/>
            <a:ext cx="3227851" cy="24208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52120" y="335699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de-DE" dirty="0" smtClean="0">
                <a:latin typeface="Calibri"/>
                <a:cs typeface="Calibri"/>
              </a:rPr>
              <a:t>High </a:t>
            </a:r>
            <a:r>
              <a:rPr lang="de-DE" dirty="0" err="1" smtClean="0">
                <a:latin typeface="Calibri"/>
                <a:cs typeface="Calibri"/>
              </a:rPr>
              <a:t>bugdet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contribution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smtClean="0">
                <a:latin typeface="Calibri"/>
                <a:cs typeface="Calibri"/>
                <a:sym typeface="Wingdings"/>
              </a:rPr>
              <a:t> High </a:t>
            </a:r>
            <a:r>
              <a:rPr lang="de-DE" dirty="0" err="1" smtClean="0">
                <a:latin typeface="Calibri"/>
                <a:cs typeface="Calibri"/>
                <a:sym typeface="Wingdings"/>
              </a:rPr>
              <a:t>risk</a:t>
            </a:r>
            <a:endParaRPr lang="de-DE" dirty="0" smtClean="0">
              <a:latin typeface="Calibri"/>
              <a:cs typeface="Calibri"/>
              <a:sym typeface="Wingdings"/>
            </a:endParaRPr>
          </a:p>
          <a:p>
            <a:pPr marL="285750" lvl="0" indent="-285750">
              <a:buFont typeface="Arial"/>
              <a:buChar char="•"/>
            </a:pPr>
            <a:r>
              <a:rPr lang="de-DE" dirty="0" err="1" smtClean="0">
                <a:latin typeface="Calibri"/>
                <a:cs typeface="Calibri"/>
                <a:sym typeface="Wingdings"/>
              </a:rPr>
              <a:t>Distinguish</a:t>
            </a:r>
            <a:r>
              <a:rPr lang="de-DE" dirty="0" smtClean="0">
                <a:latin typeface="Calibri"/>
                <a:cs typeface="Calibri"/>
                <a:sym typeface="Wingdings"/>
              </a:rPr>
              <a:t> in </a:t>
            </a:r>
            <a:r>
              <a:rPr lang="de-DE" dirty="0" err="1" smtClean="0">
                <a:latin typeface="Calibri"/>
                <a:cs typeface="Calibri"/>
                <a:sym typeface="Wingdings"/>
              </a:rPr>
              <a:t>performance</a:t>
            </a:r>
            <a:r>
              <a:rPr lang="de-DE" dirty="0" smtClean="0">
                <a:latin typeface="Calibri"/>
                <a:cs typeface="Calibri"/>
                <a:sym typeface="Wingdings"/>
              </a:rPr>
              <a:t> </a:t>
            </a:r>
            <a:r>
              <a:rPr lang="de-DE" dirty="0" err="1" smtClean="0">
                <a:latin typeface="Calibri"/>
                <a:cs typeface="Calibri"/>
                <a:sym typeface="Wingdings"/>
              </a:rPr>
              <a:t>from</a:t>
            </a:r>
            <a:r>
              <a:rPr lang="de-DE" dirty="0" smtClean="0">
                <a:latin typeface="Calibri"/>
                <a:cs typeface="Calibri"/>
                <a:sym typeface="Wingdings"/>
              </a:rPr>
              <a:t> </a:t>
            </a:r>
            <a:r>
              <a:rPr lang="de-DE" dirty="0" err="1" smtClean="0">
                <a:latin typeface="Calibri"/>
                <a:cs typeface="Calibri"/>
                <a:sym typeface="Wingdings"/>
              </a:rPr>
              <a:t>existing</a:t>
            </a:r>
            <a:r>
              <a:rPr lang="de-DE" dirty="0" smtClean="0">
                <a:latin typeface="Calibri"/>
                <a:cs typeface="Calibri"/>
                <a:sym typeface="Wingdings"/>
              </a:rPr>
              <a:t> SANS </a:t>
            </a:r>
            <a:r>
              <a:rPr lang="de-DE" dirty="0" err="1" smtClean="0">
                <a:latin typeface="Calibri"/>
                <a:cs typeface="Calibri"/>
                <a:sym typeface="Wingdings"/>
              </a:rPr>
              <a:t>instruments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1" name="Inhaltsplatzhalter 13"/>
          <p:cNvSpPr>
            <a:spLocks noGrp="1"/>
          </p:cNvSpPr>
          <p:nvPr>
            <p:ph idx="17"/>
          </p:nvPr>
        </p:nvSpPr>
        <p:spPr>
          <a:xfrm>
            <a:off x="2123728" y="5517232"/>
            <a:ext cx="5256584" cy="576064"/>
          </a:xfrm>
        </p:spPr>
        <p:txBody>
          <a:bodyPr/>
          <a:lstStyle/>
          <a:p>
            <a:r>
              <a:rPr lang="de-DE" dirty="0" smtClean="0"/>
              <a:t>Workshop on </a:t>
            </a:r>
            <a:r>
              <a:rPr lang="de-DE" dirty="0" err="1" smtClean="0"/>
              <a:t>Oct</a:t>
            </a:r>
            <a:r>
              <a:rPr lang="de-DE" dirty="0" smtClean="0"/>
              <a:t>. 17th – 19th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58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CNS-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JCNS-Presentation.pptx</Template>
  <TotalTime>624</TotalTime>
  <Words>603</Words>
  <Application>Microsoft Macintosh PowerPoint</Application>
  <PresentationFormat>On-screen Show (4:3)</PresentationFormat>
  <Paragraphs>170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JCNS-Presentation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Sebastian Jaksch</cp:lastModifiedBy>
  <cp:revision>71</cp:revision>
  <cp:lastPrinted>2011-05-13T10:04:16Z</cp:lastPrinted>
  <dcterms:created xsi:type="dcterms:W3CDTF">2011-04-21T10:53:40Z</dcterms:created>
  <dcterms:modified xsi:type="dcterms:W3CDTF">2016-09-09T13:36:49Z</dcterms:modified>
</cp:coreProperties>
</file>