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8" r:id="rId4"/>
    <p:sldId id="290" r:id="rId5"/>
    <p:sldId id="279" r:id="rId6"/>
    <p:sldId id="281" r:id="rId7"/>
    <p:sldId id="282" r:id="rId8"/>
    <p:sldId id="283" r:id="rId9"/>
    <p:sldId id="284" r:id="rId10"/>
    <p:sldId id="291" r:id="rId11"/>
    <p:sldId id="292" r:id="rId12"/>
    <p:sldId id="293" r:id="rId13"/>
    <p:sldId id="294" r:id="rId14"/>
  </p:sldIdLst>
  <p:sldSz cx="9907588" cy="6858000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60093"/>
    <a:srgbClr val="FF66FF"/>
    <a:srgbClr val="FFAA71"/>
    <a:srgbClr val="FF6600"/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29" autoAdjust="0"/>
  </p:normalViewPr>
  <p:slideViewPr>
    <p:cSldViewPr>
      <p:cViewPr varScale="1">
        <p:scale>
          <a:sx n="83" d="100"/>
          <a:sy n="83" d="100"/>
        </p:scale>
        <p:origin x="-1314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331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74C8501-D57E-41DB-B2FE-071662F98261}" type="datetimeFigureOut">
              <a:rPr lang="en-CA"/>
              <a:pPr>
                <a:defRPr/>
              </a:pPr>
              <a:t>16/04/2013</a:t>
            </a:fld>
            <a:endParaRPr lang="en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D5928EFE-3F66-40C0-81B5-683166B1BFF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2113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1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536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768350"/>
            <a:ext cx="5535612" cy="38322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9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5312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1812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7CF815F5-7A95-4FB3-A420-8B63156F182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2364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44F90D6E-2D1F-4DA6-8DB8-CE285BEA58CB}" type="slidenum">
              <a:rPr lang="pt-PT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</a:t>
            </a:fld>
            <a:endParaRPr lang="pt-P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082F4D91-D8AA-4307-92B9-441F2AEB2FB1}" type="slidenum">
              <a:rPr lang="pt-PT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10</a:t>
            </a:fld>
            <a:endParaRPr lang="pt-P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082F4D91-D8AA-4307-92B9-441F2AEB2FB1}" type="slidenum">
              <a:rPr lang="pt-PT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11</a:t>
            </a:fld>
            <a:endParaRPr lang="pt-P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082F4D91-D8AA-4307-92B9-441F2AEB2FB1}" type="slidenum">
              <a:rPr lang="pt-PT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12</a:t>
            </a:fld>
            <a:endParaRPr lang="pt-P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082F4D91-D8AA-4307-92B9-441F2AEB2FB1}" type="slidenum">
              <a:rPr lang="pt-PT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</a:t>
            </a:fld>
            <a:endParaRPr lang="pt-P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082F4D91-D8AA-4307-92B9-441F2AEB2FB1}" type="slidenum">
              <a:rPr lang="pt-PT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pt-P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D7083DE4-70EC-40E4-8FA0-1E8A860233F1}" type="slidenum">
              <a:rPr lang="pt-PT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4</a:t>
            </a:fld>
            <a:endParaRPr lang="pt-P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D7083DE4-70EC-40E4-8FA0-1E8A860233F1}" type="slidenum">
              <a:rPr lang="pt-PT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5</a:t>
            </a:fld>
            <a:endParaRPr lang="pt-P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D7083DE4-70EC-40E4-8FA0-1E8A860233F1}" type="slidenum">
              <a:rPr lang="pt-PT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</a:t>
            </a:fld>
            <a:endParaRPr lang="pt-P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D7083DE4-70EC-40E4-8FA0-1E8A860233F1}" type="slidenum">
              <a:rPr lang="pt-PT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7</a:t>
            </a:fld>
            <a:endParaRPr lang="pt-P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A1D76413-6A9F-489F-8C19-B533DF30A715}" type="slidenum">
              <a:rPr lang="pt-PT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8</a:t>
            </a:fld>
            <a:endParaRPr lang="pt-P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eaLnBrk="1" hangingPunct="1"/>
            <a:fld id="{082F4D91-D8AA-4307-92B9-441F2AEB2FB1}" type="slidenum">
              <a:rPr lang="pt-PT" smtClean="0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9</a:t>
            </a:fld>
            <a:endParaRPr lang="pt-PT" smtClean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9463" y="768350"/>
            <a:ext cx="554037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08-03-11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Towards a Portuguese participation in the ESS project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E0BF-3287-4F06-BD50-6C4C8EB166F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3034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08-03-11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Towards a Portuguese participation in the ESS project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0F834-2366-46BA-8422-96F01CEF657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5058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85050" y="457200"/>
            <a:ext cx="2351088" cy="56181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30200" y="457200"/>
            <a:ext cx="6902450" cy="56181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08-03-11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Towards a Portuguese participation in the ESS project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ADEB-8C18-4F7B-A007-9A7F58F6867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8100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CA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Klystron Modulators for ESS : key points and assessment of existing topologies	    Carlos Martins – University Laval / Québec, Canada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A5D50-D083-4E95-A510-DB7B4612710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946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Klystron Modulators for ESS : key points and assessment of existing topologies	    Carlos Martins – University Laval / Québec, Canada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588C4-D2D0-4BF2-A4D4-094D67EF5E8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81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45B16-9B63-428E-AC01-2B905A6F450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5" name="Rectangle 4"/>
          <p:cNvSpPr/>
          <p:nvPr userDrawn="1"/>
        </p:nvSpPr>
        <p:spPr>
          <a:xfrm>
            <a:off x="110176" y="6560728"/>
            <a:ext cx="892899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en-GB" sz="1300" i="1" dirty="0" smtClean="0">
                <a:solidFill>
                  <a:srgbClr val="91581F"/>
                </a:solidFill>
                <a:latin typeface="Franklin Gothic Book" pitchFamily="32" charset="0"/>
              </a:rPr>
              <a:t>Solid State Klystron Modulators for Long Pulse </a:t>
            </a:r>
            <a:r>
              <a:rPr lang="en-GB" sz="1300" i="1" dirty="0" err="1" smtClean="0">
                <a:solidFill>
                  <a:srgbClr val="91581F"/>
                </a:solidFill>
                <a:latin typeface="Franklin Gothic Book" pitchFamily="32" charset="0"/>
              </a:rPr>
              <a:t>Linacs</a:t>
            </a:r>
            <a:r>
              <a:rPr lang="en-GB" sz="1300" i="1" dirty="0" smtClean="0">
                <a:solidFill>
                  <a:srgbClr val="91581F"/>
                </a:solidFill>
                <a:latin typeface="Franklin Gothic Book" pitchFamily="32" charset="0"/>
              </a:rPr>
              <a:t>	Carlos A. Martins – ESS AB, Accelerator Division, RF Group</a:t>
            </a:r>
          </a:p>
        </p:txBody>
      </p:sp>
    </p:spTree>
    <p:extLst>
      <p:ext uri="{BB962C8B-B14F-4D97-AF65-F5344CB8AC3E}">
        <p14:creationId xmlns:p14="http://schemas.microsoft.com/office/powerpoint/2010/main" val="3952059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08-03-11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Towards a Portuguese participation in the ESS project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8D447-A7AB-4F05-A16F-7D39C108C3B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37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08-03-11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Towards a Portuguese participation in the ESS project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F15E3-E92D-4883-9CFB-EBE6CD8FFEB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665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0200" y="1554163"/>
            <a:ext cx="462597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8575" y="1554163"/>
            <a:ext cx="462756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08-03-11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Towards a Portuguese participation in the ESS project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30B00-B553-4CC7-B26F-2765D3C8EC5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47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08-03-11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Towards a Portuguese participation in the ESS project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E165E-B5DB-41BE-9D06-8DCEC903116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6459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08-03-11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Towards a Portuguese participation in the ESS project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F716D-24B8-409B-BB08-297DE5E96EA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307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08-03-11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Towards a Portuguese participation in the ESS project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F4A33-266D-449C-9CC2-FDC2FFF72CD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731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08-03-11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Towards a Portuguese participation in the ESS project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07B61-BD91-4580-9481-5FE3C0AEB44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560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08-03-11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Towards a Portuguese participation in the ESS project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090D-96B4-4EBC-9E0C-E2CD0E1F492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453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549275" y="1036638"/>
            <a:ext cx="9358313" cy="25400"/>
            <a:chOff x="346" y="653"/>
            <a:chExt cx="5895" cy="16"/>
          </a:xfrm>
        </p:grpSpPr>
        <p:pic>
          <p:nvPicPr>
            <p:cNvPr id="1038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653"/>
              <a:ext cx="5895" cy="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9" name="Text Box 3"/>
            <p:cNvSpPr txBox="1">
              <a:spLocks noChangeArrowheads="1"/>
            </p:cNvSpPr>
            <p:nvPr/>
          </p:nvSpPr>
          <p:spPr bwMode="auto">
            <a:xfrm>
              <a:off x="351" y="66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554163"/>
            <a:ext cx="94059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016750" y="76200"/>
            <a:ext cx="271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pt-PT"/>
              <a:t>08-03-11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6569075"/>
            <a:ext cx="6130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Towards a Portuguese participation in the ESS project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915400" y="6477000"/>
            <a:ext cx="8207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3AE4B931-D617-49DF-8751-49B31248DA17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sp>
        <p:nvSpPr>
          <p:cNvPr id="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457200"/>
            <a:ext cx="9405938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grpSp>
        <p:nvGrpSpPr>
          <p:cNvPr id="1032" name="Group 9"/>
          <p:cNvGrpSpPr>
            <a:grpSpLocks/>
          </p:cNvGrpSpPr>
          <p:nvPr/>
        </p:nvGrpSpPr>
        <p:grpSpPr bwMode="auto">
          <a:xfrm>
            <a:off x="549275" y="1036638"/>
            <a:ext cx="9358313" cy="25400"/>
            <a:chOff x="346" y="653"/>
            <a:chExt cx="5895" cy="16"/>
          </a:xfrm>
        </p:grpSpPr>
        <p:pic>
          <p:nvPicPr>
            <p:cNvPr id="1036" name="Picture 1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653"/>
              <a:ext cx="5895" cy="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7" name="Text Box 11"/>
            <p:cNvSpPr txBox="1">
              <a:spLocks noChangeArrowheads="1"/>
            </p:cNvSpPr>
            <p:nvPr/>
          </p:nvSpPr>
          <p:spPr bwMode="auto">
            <a:xfrm>
              <a:off x="351" y="662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33" name="Group 12"/>
          <p:cNvGrpSpPr>
            <a:grpSpLocks/>
          </p:cNvGrpSpPr>
          <p:nvPr/>
        </p:nvGrpSpPr>
        <p:grpSpPr bwMode="auto">
          <a:xfrm>
            <a:off x="549275" y="1047750"/>
            <a:ext cx="9358313" cy="20638"/>
            <a:chOff x="346" y="660"/>
            <a:chExt cx="5895" cy="13"/>
          </a:xfrm>
        </p:grpSpPr>
        <p:pic>
          <p:nvPicPr>
            <p:cNvPr id="1034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660"/>
              <a:ext cx="5895" cy="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35" name="Text Box 14"/>
            <p:cNvSpPr txBox="1">
              <a:spLocks noChangeArrowheads="1"/>
            </p:cNvSpPr>
            <p:nvPr/>
          </p:nvSpPr>
          <p:spPr bwMode="auto">
            <a:xfrm>
              <a:off x="351" y="666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E3B3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E3B3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E3B3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549275" y="6559550"/>
            <a:ext cx="9358313" cy="19050"/>
            <a:chOff x="346" y="4132"/>
            <a:chExt cx="5895" cy="12"/>
          </a:xfrm>
        </p:grpSpPr>
        <p:pic>
          <p:nvPicPr>
            <p:cNvPr id="206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" y="4132"/>
              <a:ext cx="5895" cy="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61" name="Text Box 3"/>
            <p:cNvSpPr txBox="1">
              <a:spLocks noChangeArrowheads="1"/>
            </p:cNvSpPr>
            <p:nvPr/>
          </p:nvSpPr>
          <p:spPr bwMode="auto">
            <a:xfrm>
              <a:off x="351" y="4139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2051" name="Group 4"/>
          <p:cNvGrpSpPr>
            <a:grpSpLocks/>
          </p:cNvGrpSpPr>
          <p:nvPr/>
        </p:nvGrpSpPr>
        <p:grpSpPr bwMode="auto">
          <a:xfrm>
            <a:off x="530225" y="847725"/>
            <a:ext cx="9351963" cy="19050"/>
            <a:chOff x="334" y="534"/>
            <a:chExt cx="5891" cy="12"/>
          </a:xfrm>
        </p:grpSpPr>
        <p:pic>
          <p:nvPicPr>
            <p:cNvPr id="2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534"/>
              <a:ext cx="5891" cy="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059" name="Text Box 6"/>
            <p:cNvSpPr txBox="1">
              <a:spLocks noChangeArrowheads="1"/>
            </p:cNvSpPr>
            <p:nvPr/>
          </p:nvSpPr>
          <p:spPr bwMode="auto">
            <a:xfrm>
              <a:off x="336" y="54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554163"/>
            <a:ext cx="94059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457200"/>
            <a:ext cx="9405938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0" y="6572250"/>
            <a:ext cx="926941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 sz="1200" i="1">
                <a:solidFill>
                  <a:srgbClr val="91581F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r>
              <a:rPr lang="en-GB"/>
              <a:t>Klystron Modulators for ESS : key points and assessment of existing topologies	    Carlos Martins – University Laval / Québec, Canada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9310688" y="6572250"/>
            <a:ext cx="5810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200">
                <a:solidFill>
                  <a:srgbClr val="91581F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8193DDD8-DB21-4463-8B93-53DF28FC6EB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pic>
        <p:nvPicPr>
          <p:cNvPr id="2056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0"/>
            <a:ext cx="15684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4E3B30"/>
          </a:solidFill>
          <a:latin typeface="Franklin Gothic Medium" pitchFamily="32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4E3B3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4E3B3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4E3B3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4E3B3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Visio_2003-2010_Drawing1.vsd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9310688" y="6572250"/>
            <a:ext cx="58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418516AC-EAC5-49F7-B795-62053DB0C5C5}" type="slidenum">
              <a:rPr lang="pt-PT" sz="1200">
                <a:solidFill>
                  <a:srgbClr val="91581F"/>
                </a:solidFill>
                <a:latin typeface="Franklin Gothic Book" pitchFamily="32" charset="0"/>
              </a:rPr>
              <a:pPr algn="ctr" eaLnBrk="1" hangingPunct="1">
                <a:buClrTx/>
                <a:buFontTx/>
                <a:buNone/>
              </a:pPr>
              <a:t>1</a:t>
            </a:fld>
            <a:endParaRPr lang="pt-PT" sz="1200">
              <a:solidFill>
                <a:srgbClr val="91581F"/>
              </a:solidFill>
              <a:latin typeface="Franklin Gothic Book" pitchFamily="32" charset="0"/>
            </a:endParaRP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289498" y="4700035"/>
            <a:ext cx="5454675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Carlos </a:t>
            </a:r>
            <a:r>
              <a:rPr lang="en-GB" sz="2400" dirty="0">
                <a:solidFill>
                  <a:srgbClr val="000000"/>
                </a:solidFill>
              </a:rPr>
              <a:t>A. Martins</a:t>
            </a:r>
          </a:p>
          <a:p>
            <a:pPr algn="ctr" eaLnBrk="1" hangingPunct="1">
              <a:buClrTx/>
              <a:buFontTx/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European Spallation Source – ESS AB</a:t>
            </a:r>
          </a:p>
          <a:p>
            <a:pPr algn="ctr" eaLnBrk="1" hangingPunct="1">
              <a:buClrTx/>
              <a:buFontTx/>
              <a:buNone/>
            </a:pPr>
            <a:r>
              <a:rPr lang="en-GB" sz="2400" dirty="0" smtClean="0">
                <a:solidFill>
                  <a:srgbClr val="000000"/>
                </a:solidFill>
              </a:rPr>
              <a:t>Accelerator Division, RF Group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925558" y="1628800"/>
            <a:ext cx="7940675" cy="249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Comic Sans MS" pitchFamily="64" charset="0"/>
              </a:rPr>
              <a:t>Solid State Klystron Modulators</a:t>
            </a:r>
          </a:p>
          <a:p>
            <a:pPr algn="ctr" eaLnBrk="1" hangingPunct="1">
              <a:buClrTx/>
              <a:buFontTx/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Comic Sans MS" pitchFamily="64" charset="0"/>
              </a:rPr>
              <a:t>for</a:t>
            </a:r>
          </a:p>
          <a:p>
            <a:pPr algn="ctr" eaLnBrk="1" hangingPunct="1">
              <a:buClrTx/>
              <a:buFontTx/>
              <a:buNone/>
            </a:pPr>
            <a:r>
              <a:rPr lang="en-US" sz="3600" b="1" dirty="0" smtClean="0">
                <a:solidFill>
                  <a:srgbClr val="000000"/>
                </a:solidFill>
                <a:latin typeface="Comic Sans MS" pitchFamily="64" charset="0"/>
              </a:rPr>
              <a:t>Long Pulse (&gt;100µs) </a:t>
            </a:r>
            <a:r>
              <a:rPr lang="en-US" sz="3600" b="1" dirty="0" err="1" smtClean="0">
                <a:solidFill>
                  <a:srgbClr val="000000"/>
                </a:solidFill>
                <a:latin typeface="Comic Sans MS" pitchFamily="64" charset="0"/>
              </a:rPr>
              <a:t>Linac’s</a:t>
            </a:r>
            <a:endParaRPr lang="en-US" sz="3600" b="1" dirty="0" smtClean="0">
              <a:solidFill>
                <a:srgbClr val="000000"/>
              </a:solidFill>
              <a:latin typeface="Comic Sans MS" pitchFamily="64" charset="0"/>
            </a:endParaRPr>
          </a:p>
          <a:p>
            <a:pPr algn="ctr" eaLnBrk="1" hangingPunct="1">
              <a:buClrTx/>
              <a:buFontTx/>
              <a:buNone/>
            </a:pPr>
            <a:endParaRPr lang="en-US" sz="2400" b="1" dirty="0">
              <a:solidFill>
                <a:srgbClr val="000000"/>
              </a:solidFill>
              <a:latin typeface="Comic Sans MS" pitchFamily="64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n-US" sz="2400" b="1" i="1" dirty="0" smtClean="0">
                <a:solidFill>
                  <a:srgbClr val="000000"/>
                </a:solidFill>
                <a:latin typeface="Comic Sans MS" pitchFamily="64" charset="0"/>
              </a:rPr>
              <a:t>Topologies and Design Issues</a:t>
            </a:r>
            <a:endParaRPr lang="en-GB" sz="2400" b="1" i="1" dirty="0">
              <a:solidFill>
                <a:srgbClr val="000000"/>
              </a:solidFill>
              <a:latin typeface="Comic Sans MS" pitchFamily="6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57" y="116632"/>
            <a:ext cx="2407973" cy="133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3rd Open Collaboration Meeting on Superconducting Linacs for High Power Proton Beams (SLHiPP-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084" y="116632"/>
            <a:ext cx="4697089" cy="133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9310688" y="6572250"/>
            <a:ext cx="58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02F92E4-FECD-4697-BCEA-8CDB2F2F9850}" type="slidenum">
              <a:rPr lang="pt-PT" sz="1200">
                <a:solidFill>
                  <a:srgbClr val="91581F"/>
                </a:solidFill>
                <a:latin typeface="Franklin Gothic Book" pitchFamily="32" charset="0"/>
              </a:rPr>
              <a:pPr algn="ctr" eaLnBrk="1" hangingPunct="1">
                <a:buClrTx/>
                <a:buFontTx/>
                <a:buNone/>
              </a:pPr>
              <a:t>10</a:t>
            </a:fld>
            <a:endParaRPr lang="pt-PT" sz="1200">
              <a:solidFill>
                <a:srgbClr val="91581F"/>
              </a:solidFill>
              <a:latin typeface="Franklin Gothic Book" pitchFamily="32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209378" y="44624"/>
            <a:ext cx="62568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Development and procurement strategies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- Can’t we just buy them</a:t>
            </a:r>
            <a:r>
              <a:rPr lang="en-US" sz="2400" i="1" dirty="0" smtClean="0">
                <a:solidFill>
                  <a:srgbClr val="0070C0"/>
                </a:solidFill>
              </a:rPr>
              <a:t>?</a:t>
            </a:r>
            <a:endParaRPr lang="en-US" sz="2400" i="1" dirty="0">
              <a:solidFill>
                <a:srgbClr val="0070C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266534"/>
              </p:ext>
            </p:extLst>
          </p:nvPr>
        </p:nvGraphicFramePr>
        <p:xfrm>
          <a:off x="201266" y="875622"/>
          <a:ext cx="9577065" cy="5874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088232"/>
                <a:gridCol w="3600400"/>
                <a:gridCol w="1800201"/>
              </a:tblGrid>
              <a:tr h="1184371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Strategy 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in house development;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c</a:t>
                      </a:r>
                      <a:r>
                        <a:rPr lang="en-US" sz="1400" dirty="0" smtClean="0"/>
                        <a:t>all for tender for series production as “built-to-print”</a:t>
                      </a:r>
                      <a:endParaRPr lang="sv-S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Strategy 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call for tender for qualification of prototypes (ex: 3 units from 3 manufacturers);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 call for tender for series</a:t>
                      </a:r>
                      <a:r>
                        <a:rPr lang="en-US" sz="1400" baseline="0" dirty="0" smtClean="0"/>
                        <a:t> production (ex: best 2 out of the 3 pre-qualified)</a:t>
                      </a:r>
                      <a:endParaRPr lang="sv-S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Strategy III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-</a:t>
                      </a:r>
                      <a:r>
                        <a:rPr lang="en-US" sz="1400" baseline="0" dirty="0" smtClean="0"/>
                        <a:t> single </a:t>
                      </a:r>
                      <a:r>
                        <a:rPr lang="en-US" sz="1400" dirty="0" smtClean="0"/>
                        <a:t>call for tender</a:t>
                      </a:r>
                      <a:r>
                        <a:rPr lang="en-US" sz="1400" baseline="0" dirty="0" smtClean="0"/>
                        <a:t> for the whole quantity</a:t>
                      </a:r>
                      <a:endParaRPr lang="en-US" sz="1400" dirty="0" smtClean="0"/>
                    </a:p>
                  </a:txBody>
                  <a:tcPr/>
                </a:tc>
              </a:tr>
              <a:tr h="79945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CERN – Linac4</a:t>
                      </a:r>
                    </a:p>
                    <a:p>
                      <a:r>
                        <a:rPr lang="en-US" sz="1500" dirty="0" smtClean="0"/>
                        <a:t>(17 modulators /</a:t>
                      </a:r>
                    </a:p>
                    <a:p>
                      <a:r>
                        <a:rPr lang="en-US" sz="1500" dirty="0" smtClean="0"/>
                        <a:t>~500 kVA)</a:t>
                      </a:r>
                      <a:endParaRPr lang="sv-S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/>
                    </a:p>
                    <a:p>
                      <a:pPr algn="ctr"/>
                      <a:r>
                        <a:rPr lang="en-US" sz="1500" b="1" dirty="0" smtClean="0"/>
                        <a:t>X</a:t>
                      </a:r>
                      <a:endParaRPr lang="sv-S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500" b="1" dirty="0"/>
                    </a:p>
                  </a:txBody>
                  <a:tcPr/>
                </a:tc>
              </a:tr>
              <a:tr h="79945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CERN – RF test stand</a:t>
                      </a:r>
                    </a:p>
                    <a:p>
                      <a:r>
                        <a:rPr lang="en-US" sz="1500" dirty="0" smtClean="0"/>
                        <a:t>(1 modulator /</a:t>
                      </a:r>
                    </a:p>
                    <a:p>
                      <a:r>
                        <a:rPr lang="en-US" sz="1500" dirty="0" smtClean="0"/>
                        <a:t>180 kVA)</a:t>
                      </a:r>
                      <a:endParaRPr lang="sv-SE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/>
                    </a:p>
                    <a:p>
                      <a:pPr algn="ctr"/>
                      <a:r>
                        <a:rPr lang="en-US" sz="1500" b="1" dirty="0" smtClean="0"/>
                        <a:t>X</a:t>
                      </a:r>
                      <a:endParaRPr lang="sv-SE" sz="1500" b="1" dirty="0"/>
                    </a:p>
                  </a:txBody>
                  <a:tcPr/>
                </a:tc>
              </a:tr>
              <a:tr h="79945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DESY</a:t>
                      </a:r>
                      <a:r>
                        <a:rPr lang="en-US" sz="1500" b="1" baseline="0" dirty="0" smtClean="0"/>
                        <a:t> – XFEL</a:t>
                      </a:r>
                    </a:p>
                    <a:p>
                      <a:r>
                        <a:rPr lang="en-US" sz="1500" baseline="0" dirty="0" smtClean="0"/>
                        <a:t>(~25 modulators /</a:t>
                      </a:r>
                    </a:p>
                    <a:p>
                      <a:r>
                        <a:rPr lang="en-US" sz="1500" baseline="0" dirty="0" smtClean="0"/>
                        <a:t>~7.5 MVA)</a:t>
                      </a:r>
                      <a:endParaRPr lang="sv-S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/>
                    </a:p>
                    <a:p>
                      <a:pPr algn="ctr"/>
                      <a:r>
                        <a:rPr lang="en-US" sz="1500" b="1" dirty="0" smtClean="0"/>
                        <a:t>X</a:t>
                      </a:r>
                      <a:endParaRPr lang="sv-S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500" b="1" dirty="0"/>
                    </a:p>
                  </a:txBody>
                  <a:tcPr/>
                </a:tc>
              </a:tr>
              <a:tr h="79945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RAL – ISIS</a:t>
                      </a:r>
                    </a:p>
                    <a:p>
                      <a:r>
                        <a:rPr lang="en-US" sz="1500" dirty="0" smtClean="0"/>
                        <a:t>(1</a:t>
                      </a:r>
                      <a:r>
                        <a:rPr lang="en-US" sz="1500" baseline="0" dirty="0" smtClean="0"/>
                        <a:t> modulator/</a:t>
                      </a:r>
                    </a:p>
                    <a:p>
                      <a:r>
                        <a:rPr lang="en-US" sz="1500" baseline="0" dirty="0" smtClean="0"/>
                        <a:t>~400 kVA)</a:t>
                      </a:r>
                      <a:endParaRPr lang="sv-S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/>
                    </a:p>
                    <a:p>
                      <a:pPr algn="ctr"/>
                      <a:r>
                        <a:rPr lang="en-US" sz="1500" b="1" dirty="0" smtClean="0"/>
                        <a:t>X</a:t>
                      </a:r>
                      <a:endParaRPr lang="sv-SE" sz="1500" b="1" dirty="0"/>
                    </a:p>
                  </a:txBody>
                  <a:tcPr/>
                </a:tc>
              </a:tr>
              <a:tr h="799450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ONRL</a:t>
                      </a:r>
                      <a:r>
                        <a:rPr lang="en-US" sz="1500" b="1" baseline="0" dirty="0" smtClean="0"/>
                        <a:t> – SNS</a:t>
                      </a:r>
                    </a:p>
                    <a:p>
                      <a:r>
                        <a:rPr lang="en-US" sz="1500" baseline="0" dirty="0" smtClean="0"/>
                        <a:t>(~16 modulators/</a:t>
                      </a:r>
                    </a:p>
                    <a:p>
                      <a:r>
                        <a:rPr lang="en-US" sz="1500" baseline="0" dirty="0" smtClean="0"/>
                        <a:t>~16 MVA)</a:t>
                      </a:r>
                      <a:endParaRPr lang="sv-SE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/>
                    </a:p>
                    <a:p>
                      <a:pPr algn="ctr"/>
                      <a:r>
                        <a:rPr lang="en-US" sz="1500" b="1" dirty="0" smtClean="0"/>
                        <a:t>X</a:t>
                      </a:r>
                      <a:endParaRPr lang="sv-S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500" b="1" dirty="0"/>
                    </a:p>
                  </a:txBody>
                  <a:tcPr/>
                </a:tc>
              </a:tr>
              <a:tr h="657882">
                <a:tc>
                  <a:txBody>
                    <a:bodyPr/>
                    <a:lstStyle/>
                    <a:p>
                      <a:r>
                        <a:rPr lang="en-US" sz="1500" b="1" dirty="0" smtClean="0"/>
                        <a:t>KEK – JPARC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 smtClean="0"/>
                    </a:p>
                    <a:p>
                      <a:pPr algn="ctr"/>
                      <a:r>
                        <a:rPr lang="en-US" sz="1500" b="1" dirty="0" smtClean="0"/>
                        <a:t>X</a:t>
                      </a:r>
                      <a:endParaRPr lang="sv-S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sz="15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3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9310688" y="6572250"/>
            <a:ext cx="58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02F92E4-FECD-4697-BCEA-8CDB2F2F9850}" type="slidenum">
              <a:rPr lang="pt-PT" sz="1200">
                <a:solidFill>
                  <a:srgbClr val="91581F"/>
                </a:solidFill>
                <a:latin typeface="Franklin Gothic Book" pitchFamily="32" charset="0"/>
              </a:rPr>
              <a:pPr algn="ctr" eaLnBrk="1" hangingPunct="1">
                <a:buClrTx/>
                <a:buFontTx/>
                <a:buNone/>
              </a:pPr>
              <a:t>11</a:t>
            </a:fld>
            <a:endParaRPr lang="pt-PT" sz="1200">
              <a:solidFill>
                <a:srgbClr val="91581F"/>
              </a:solidFill>
              <a:latin typeface="Franklin Gothic Book" pitchFamily="32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209378" y="44624"/>
            <a:ext cx="66207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Electrical grid power quality</a:t>
            </a:r>
          </a:p>
          <a:p>
            <a:r>
              <a:rPr lang="en-US" sz="2400" i="1" dirty="0">
                <a:solidFill>
                  <a:srgbClr val="0070C0"/>
                </a:solidFill>
              </a:rPr>
              <a:t>- Can’t we just connect them into the wall plug</a:t>
            </a:r>
            <a:r>
              <a:rPr lang="en-US" sz="2400" i="1" dirty="0" smtClean="0">
                <a:solidFill>
                  <a:srgbClr val="0070C0"/>
                </a:solidFill>
              </a:rPr>
              <a:t>?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066" y="980728"/>
            <a:ext cx="3943244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1600" b="1" u="sng" dirty="0" smtClean="0">
                <a:solidFill>
                  <a:schemeClr val="tx1"/>
                </a:solidFill>
              </a:rPr>
              <a:t>Grid power quality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(dictated by the capacitor charger)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EMC (conducted noise, immunity &amp; susceptibility)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Current harmonic distortion (depends on the capacitor charger topology)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tx1"/>
                </a:solidFill>
              </a:rPr>
              <a:t>Flicker (depends on the capacitor charger topology &amp; on the charging control scheme)</a:t>
            </a:r>
          </a:p>
        </p:txBody>
      </p:sp>
      <p:grpSp>
        <p:nvGrpSpPr>
          <p:cNvPr id="6" name="Groupe 10"/>
          <p:cNvGrpSpPr/>
          <p:nvPr/>
        </p:nvGrpSpPr>
        <p:grpSpPr>
          <a:xfrm>
            <a:off x="4233714" y="807920"/>
            <a:ext cx="5369866" cy="3197144"/>
            <a:chOff x="1390998" y="1374401"/>
            <a:chExt cx="7451228" cy="4903961"/>
          </a:xfrm>
        </p:grpSpPr>
        <p:sp>
          <p:nvSpPr>
            <p:cNvPr id="7" name="Rectangle 6"/>
            <p:cNvSpPr/>
            <p:nvPr/>
          </p:nvSpPr>
          <p:spPr>
            <a:xfrm>
              <a:off x="2657134" y="1374401"/>
              <a:ext cx="5577004" cy="4261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750" indent="-285750">
                <a:spcBef>
                  <a:spcPts val="600"/>
                </a:spcBef>
                <a:buFont typeface="Wingdings" pitchFamily="2" charset="2"/>
                <a:buChar char="Ø"/>
              </a:pPr>
              <a:r>
                <a:rPr lang="en-US" dirty="0" smtClean="0">
                  <a:solidFill>
                    <a:schemeClr val="tx1"/>
                  </a:solidFill>
                </a:rPr>
                <a:t>Flicker standards (low voltage public grids)</a:t>
              </a:r>
            </a:p>
          </p:txBody>
        </p:sp>
        <p:pic>
          <p:nvPicPr>
            <p:cNvPr id="8" name="Imag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9544" y="1844824"/>
              <a:ext cx="6472682" cy="435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Ellipse 4"/>
            <p:cNvSpPr>
              <a:spLocks noChangeArrowheads="1"/>
            </p:cNvSpPr>
            <p:nvPr/>
          </p:nvSpPr>
          <p:spPr bwMode="auto">
            <a:xfrm>
              <a:off x="7427636" y="4494888"/>
              <a:ext cx="144463" cy="144462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cxnSp>
          <p:nvCxnSpPr>
            <p:cNvPr id="10" name="Connecteur droit avec flèche 8"/>
            <p:cNvCxnSpPr>
              <a:cxnSpLocks noChangeShapeType="1"/>
              <a:stCxn id="11" idx="0"/>
            </p:cNvCxnSpPr>
            <p:nvPr/>
          </p:nvCxnSpPr>
          <p:spPr bwMode="auto">
            <a:xfrm flipH="1" flipV="1">
              <a:off x="7499074" y="4639350"/>
              <a:ext cx="421695" cy="1212851"/>
            </a:xfrm>
            <a:prstGeom prst="straightConnector1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ZoneTexte 9"/>
            <p:cNvSpPr txBox="1">
              <a:spLocks noChangeArrowheads="1"/>
            </p:cNvSpPr>
            <p:nvPr/>
          </p:nvSpPr>
          <p:spPr bwMode="auto">
            <a:xfrm>
              <a:off x="7465736" y="5852201"/>
              <a:ext cx="910064" cy="426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CA" dirty="0">
                  <a:solidFill>
                    <a:srgbClr val="FF0000"/>
                  </a:solidFill>
                </a:rPr>
                <a:t>14 Hz</a:t>
              </a:r>
              <a:endParaRPr lang="en-CA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Connecteur droit 16"/>
            <p:cNvCxnSpPr>
              <a:stCxn id="9" idx="2"/>
            </p:cNvCxnSpPr>
            <p:nvPr/>
          </p:nvCxnSpPr>
          <p:spPr bwMode="auto">
            <a:xfrm flipH="1">
              <a:off x="2754240" y="4567119"/>
              <a:ext cx="4673396" cy="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" name="ZoneTexte 17"/>
            <p:cNvSpPr txBox="1"/>
            <p:nvPr/>
          </p:nvSpPr>
          <p:spPr>
            <a:xfrm>
              <a:off x="1390998" y="4321218"/>
              <a:ext cx="1570057" cy="991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CA" dirty="0" smtClean="0">
                  <a:solidFill>
                    <a:srgbClr val="FF0000"/>
                  </a:solidFill>
                </a:rPr>
                <a:t>(</a:t>
              </a:r>
              <a:r>
                <a:rPr lang="fr-CA" dirty="0" smtClean="0">
                  <a:solidFill>
                    <a:srgbClr val="FF0000"/>
                  </a:solidFill>
                  <a:latin typeface="Symbol" pitchFamily="18" charset="2"/>
                </a:rPr>
                <a:t>D</a:t>
              </a:r>
              <a:r>
                <a:rPr lang="fr-CA" dirty="0" smtClean="0">
                  <a:solidFill>
                    <a:srgbClr val="FF0000"/>
                  </a:solidFill>
                </a:rPr>
                <a:t>V/V)</a:t>
              </a:r>
              <a:r>
                <a:rPr lang="fr-CA" baseline="-25000" dirty="0" smtClean="0">
                  <a:solidFill>
                    <a:srgbClr val="FF0000"/>
                  </a:solidFill>
                </a:rPr>
                <a:t>max</a:t>
              </a:r>
              <a:r>
                <a:rPr lang="fr-CA" dirty="0" smtClean="0">
                  <a:solidFill>
                    <a:srgbClr val="FF0000"/>
                  </a:solidFill>
                </a:rPr>
                <a:t>=0.35%</a:t>
              </a:r>
              <a:endParaRPr lang="en-CA" dirty="0">
                <a:solidFill>
                  <a:srgbClr val="FF0000"/>
                </a:solidFill>
              </a:endParaRPr>
            </a:p>
          </p:txBody>
        </p:sp>
      </p:grp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8727" y="3852337"/>
            <a:ext cx="45222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Possibility Capacitor Charger: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Active Front End with constant power regulation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7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757487"/>
              </p:ext>
            </p:extLst>
          </p:nvPr>
        </p:nvGraphicFramePr>
        <p:xfrm>
          <a:off x="162257" y="4467768"/>
          <a:ext cx="4452066" cy="210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Visio" r:id="rId5" imgW="8019645" imgH="2888501" progId="Visio.Drawing.11">
                  <p:embed/>
                </p:oleObj>
              </mc:Choice>
              <mc:Fallback>
                <p:oleObj name="Visio" r:id="rId5" imgW="8019645" imgH="288850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257" y="4467768"/>
                        <a:ext cx="4452066" cy="2104482"/>
                      </a:xfrm>
                      <a:prstGeom prst="rect">
                        <a:avLst/>
                      </a:prstGeom>
                      <a:solidFill>
                        <a:schemeClr val="accent3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Image 2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62" y="4221088"/>
            <a:ext cx="2808312" cy="2351162"/>
          </a:xfrm>
          <a:prstGeom prst="rect">
            <a:avLst/>
          </a:prstGeom>
        </p:spPr>
      </p:pic>
      <p:pic>
        <p:nvPicPr>
          <p:cNvPr id="18" name="Image 3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00" y="4221088"/>
            <a:ext cx="2325938" cy="235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22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9310688" y="6572250"/>
            <a:ext cx="58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02F92E4-FECD-4697-BCEA-8CDB2F2F9850}" type="slidenum">
              <a:rPr lang="pt-PT" sz="1200">
                <a:solidFill>
                  <a:srgbClr val="91581F"/>
                </a:solidFill>
                <a:latin typeface="Franklin Gothic Book" pitchFamily="32" charset="0"/>
              </a:rPr>
              <a:pPr algn="ctr" eaLnBrk="1" hangingPunct="1">
                <a:buClrTx/>
                <a:buFontTx/>
                <a:buNone/>
              </a:pPr>
              <a:t>12</a:t>
            </a:fld>
            <a:endParaRPr lang="pt-PT" sz="1200">
              <a:solidFill>
                <a:srgbClr val="91581F"/>
              </a:solidFill>
              <a:latin typeface="Franklin Gothic Book" pitchFamily="32" charset="0"/>
            </a:endParaRPr>
          </a:p>
        </p:txBody>
      </p:sp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502733" y="984785"/>
            <a:ext cx="9100848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1.- Klystron modulators for long pulse (100µs) </a:t>
            </a:r>
            <a:r>
              <a:rPr lang="en-US" sz="2400" dirty="0" err="1" smtClean="0">
                <a:solidFill>
                  <a:schemeClr val="tx1"/>
                </a:solidFill>
              </a:rPr>
              <a:t>Linac’s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marL="633413" lvl="1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One of the main components of the High Power RF sources;</a:t>
            </a:r>
          </a:p>
          <a:p>
            <a:pPr marL="633413" lvl="1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Large footprints required in the RF gallery;</a:t>
            </a:r>
          </a:p>
          <a:p>
            <a:pPr marL="633413" lvl="1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High impact on costs, MTBF/MTTR and machine availability;</a:t>
            </a:r>
          </a:p>
          <a:p>
            <a:pPr marL="633413" lvl="1" indent="-342900">
              <a:buFontTx/>
              <a:buChar char="-"/>
            </a:pPr>
            <a:r>
              <a:rPr lang="en-US" sz="2000" dirty="0" smtClean="0">
                <a:solidFill>
                  <a:schemeClr val="tx1"/>
                </a:solidFill>
              </a:rPr>
              <a:t>Depending on the power levels and pulse lengths required, may have a strong impact on the grid power quality (harmonic distortion, flicker)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marL="355600" indent="-355600"/>
            <a:r>
              <a:rPr lang="en-US" sz="2400" dirty="0" smtClean="0">
                <a:solidFill>
                  <a:schemeClr val="tx1"/>
                </a:solidFill>
              </a:rPr>
              <a:t>2.- If </a:t>
            </a:r>
            <a:r>
              <a:rPr lang="en-US" sz="2400" dirty="0">
                <a:solidFill>
                  <a:schemeClr val="tx1"/>
                </a:solidFill>
              </a:rPr>
              <a:t>possible invest </a:t>
            </a:r>
            <a:r>
              <a:rPr lang="en-US" sz="2400" dirty="0" smtClean="0">
                <a:solidFill>
                  <a:schemeClr val="tx1"/>
                </a:solidFill>
              </a:rPr>
              <a:t>on </a:t>
            </a:r>
            <a:r>
              <a:rPr lang="en-US" sz="2400" dirty="0">
                <a:solidFill>
                  <a:schemeClr val="tx1"/>
                </a:solidFill>
              </a:rPr>
              <a:t>internal prototyping or at least on understanding the topologies and control techniques involved;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pPr marL="355600" indent="-355600"/>
            <a:r>
              <a:rPr lang="en-US" sz="2400" dirty="0" smtClean="0">
                <a:solidFill>
                  <a:schemeClr val="tx1"/>
                </a:solidFill>
              </a:rPr>
              <a:t>3.- Invest </a:t>
            </a:r>
            <a:r>
              <a:rPr lang="en-US" sz="2400" dirty="0">
                <a:solidFill>
                  <a:schemeClr val="tx1"/>
                </a:solidFill>
              </a:rPr>
              <a:t>in R&amp;D for grid power quality assessment (ex. flicker mitigation techniques)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55600" indent="-355600"/>
            <a:r>
              <a:rPr lang="en-US" sz="2400" dirty="0">
                <a:solidFill>
                  <a:schemeClr val="tx1"/>
                </a:solidFill>
              </a:rPr>
              <a:t>4</a:t>
            </a:r>
            <a:r>
              <a:rPr lang="en-US" sz="2400" dirty="0" smtClean="0">
                <a:solidFill>
                  <a:schemeClr val="tx1"/>
                </a:solidFill>
              </a:rPr>
              <a:t>.- Adopt a convenient procurement strategy, involving multiple vendors and validation stages (prototyping, pre-series, series);</a:t>
            </a: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3585642" y="188912"/>
            <a:ext cx="202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Conclusions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29045704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9310688" y="6572250"/>
            <a:ext cx="58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02F92E4-FECD-4697-BCEA-8CDB2F2F9850}" type="slidenum">
              <a:rPr lang="pt-PT" sz="1200" smtClean="0">
                <a:solidFill>
                  <a:srgbClr val="91581F"/>
                </a:solidFill>
                <a:latin typeface="Franklin Gothic Book" pitchFamily="32" charset="0"/>
              </a:rPr>
              <a:pPr algn="ctr" eaLnBrk="1" hangingPunct="1">
                <a:buClrTx/>
                <a:buFontTx/>
                <a:buNone/>
              </a:pPr>
              <a:t>2</a:t>
            </a:fld>
            <a:r>
              <a:rPr lang="pt-PT" sz="1200" dirty="0" smtClean="0">
                <a:solidFill>
                  <a:srgbClr val="91581F"/>
                </a:solidFill>
                <a:latin typeface="Franklin Gothic Book" pitchFamily="32" charset="0"/>
              </a:rPr>
              <a:t>`</a:t>
            </a:r>
            <a:endParaRPr lang="pt-PT" sz="1200" dirty="0">
              <a:solidFill>
                <a:srgbClr val="91581F"/>
              </a:solidFill>
              <a:latin typeface="Franklin Gothic Book" pitchFamily="32" charset="0"/>
            </a:endParaRPr>
          </a:p>
        </p:txBody>
      </p:sp>
      <p:sp>
        <p:nvSpPr>
          <p:cNvPr id="4099" name="ZoneTexte 1"/>
          <p:cNvSpPr txBox="1">
            <a:spLocks noChangeArrowheads="1"/>
          </p:cNvSpPr>
          <p:nvPr/>
        </p:nvSpPr>
        <p:spPr bwMode="auto">
          <a:xfrm>
            <a:off x="286434" y="849774"/>
            <a:ext cx="40552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Sophisticated power electronics systems</a:t>
            </a: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345282" y="188913"/>
            <a:ext cx="7704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CA" sz="2400" b="1" dirty="0" smtClean="0">
                <a:solidFill>
                  <a:schemeClr val="tx1"/>
                </a:solidFill>
              </a:rPr>
              <a:t>Introduction   </a:t>
            </a:r>
            <a:r>
              <a:rPr lang="en-US" sz="2400" i="1" dirty="0" smtClean="0">
                <a:solidFill>
                  <a:srgbClr val="0070C0"/>
                </a:solidFill>
              </a:rPr>
              <a:t>- Modulator? Isn’t </a:t>
            </a:r>
            <a:r>
              <a:rPr lang="en-US" sz="2400" i="1" dirty="0">
                <a:solidFill>
                  <a:srgbClr val="0070C0"/>
                </a:solidFill>
              </a:rPr>
              <a:t>it just a power supply</a:t>
            </a:r>
            <a:r>
              <a:rPr lang="en-US" sz="2400" i="1" dirty="0" smtClean="0">
                <a:solidFill>
                  <a:srgbClr val="0070C0"/>
                </a:solidFill>
              </a:rPr>
              <a:t>?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250133" y="4941215"/>
            <a:ext cx="40915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Can disturb the electrical grid significantly</a:t>
            </a:r>
          </a:p>
        </p:txBody>
      </p:sp>
      <p:sp>
        <p:nvSpPr>
          <p:cNvPr id="8" name="ZoneTexte 1"/>
          <p:cNvSpPr txBox="1">
            <a:spLocks noChangeArrowheads="1"/>
          </p:cNvSpPr>
          <p:nvPr/>
        </p:nvSpPr>
        <p:spPr bwMode="auto">
          <a:xfrm>
            <a:off x="6531345" y="836712"/>
            <a:ext cx="277934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Very few companies exist worldwide</a:t>
            </a:r>
            <a:endParaRPr lang="en-US" sz="1500" dirty="0" smtClean="0">
              <a:solidFill>
                <a:schemeClr val="tx1"/>
              </a:solidFill>
            </a:endParaRPr>
          </a:p>
        </p:txBody>
      </p:sp>
      <p:sp>
        <p:nvSpPr>
          <p:cNvPr id="10" name="ZoneTexte 1"/>
          <p:cNvSpPr txBox="1">
            <a:spLocks noChangeArrowheads="1"/>
          </p:cNvSpPr>
          <p:nvPr/>
        </p:nvSpPr>
        <p:spPr bwMode="auto">
          <a:xfrm>
            <a:off x="6531345" y="5522701"/>
            <a:ext cx="336512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Impacts highly on the </a:t>
            </a:r>
            <a:r>
              <a:rPr lang="en-US" sz="1500" b="1" dirty="0" err="1">
                <a:solidFill>
                  <a:schemeClr val="tx1"/>
                </a:solidFill>
              </a:rPr>
              <a:t>Linac</a:t>
            </a:r>
            <a:r>
              <a:rPr lang="en-US" sz="1500" b="1" dirty="0">
                <a:solidFill>
                  <a:schemeClr val="tx1"/>
                </a:solidFill>
              </a:rPr>
              <a:t> </a:t>
            </a:r>
            <a:r>
              <a:rPr lang="en-US" sz="1500" b="1" dirty="0" smtClean="0">
                <a:solidFill>
                  <a:schemeClr val="tx1"/>
                </a:solidFill>
              </a:rPr>
              <a:t>availability (MTBF, MTTR)</a:t>
            </a:r>
            <a:endParaRPr lang="en-US" sz="1500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MTBF (1 modulator) = ~ 70’000 </a:t>
            </a:r>
            <a:r>
              <a:rPr lang="en-US" sz="1400" dirty="0" err="1" smtClean="0">
                <a:solidFill>
                  <a:schemeClr val="tx1"/>
                </a:solidFill>
              </a:rPr>
              <a:t>hrs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1"/>
                </a:solidFill>
              </a:rPr>
              <a:t>MTBF  </a:t>
            </a:r>
            <a:r>
              <a:rPr lang="en-US" sz="1400" dirty="0" smtClean="0">
                <a:solidFill>
                  <a:schemeClr val="tx1"/>
                </a:solidFill>
              </a:rPr>
              <a:t>(1 klystron) = </a:t>
            </a:r>
            <a:r>
              <a:rPr lang="en-US" sz="1400" dirty="0">
                <a:solidFill>
                  <a:schemeClr val="tx1"/>
                </a:solidFill>
              </a:rPr>
              <a:t>~ 50’000 </a:t>
            </a:r>
            <a:r>
              <a:rPr lang="en-US" sz="1400" dirty="0" err="1" smtClean="0">
                <a:solidFill>
                  <a:schemeClr val="tx1"/>
                </a:solidFill>
              </a:rPr>
              <a:t>hrs</a:t>
            </a:r>
            <a:r>
              <a:rPr lang="en-US" sz="1400" dirty="0" smtClean="0">
                <a:solidFill>
                  <a:schemeClr val="tx1"/>
                </a:solidFill>
              </a:rPr>
              <a:t>;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98881"/>
              </p:ext>
            </p:extLst>
          </p:nvPr>
        </p:nvGraphicFramePr>
        <p:xfrm>
          <a:off x="6598133" y="1360403"/>
          <a:ext cx="3024335" cy="146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046"/>
                <a:gridCol w="899084"/>
                <a:gridCol w="1182205"/>
              </a:tblGrid>
              <a:tr h="8375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SS Long pulse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ms</a:t>
                      </a:r>
                      <a:r>
                        <a:rPr lang="en-US" sz="1200" baseline="0" dirty="0" smtClean="0"/>
                        <a:t>) </a:t>
                      </a:r>
                      <a:r>
                        <a:rPr lang="en-US" sz="1200" dirty="0" smtClean="0"/>
                        <a:t>modulator</a:t>
                      </a:r>
                      <a:r>
                        <a:rPr lang="en-US" sz="1200" baseline="0" dirty="0" smtClean="0"/>
                        <a:t> companies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Long list</a:t>
                      </a:r>
                    </a:p>
                    <a:p>
                      <a:r>
                        <a:rPr lang="en-US" sz="1000" dirty="0" smtClean="0"/>
                        <a:t>(have designed &amp; built 1 prototype)</a:t>
                      </a:r>
                      <a:endParaRPr lang="sv-SE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Short list</a:t>
                      </a:r>
                    </a:p>
                    <a:p>
                      <a:r>
                        <a:rPr lang="en-US" sz="1000" dirty="0" smtClean="0"/>
                        <a:t>(have successfully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smtClean="0"/>
                        <a:t>designed &amp; built several </a:t>
                      </a:r>
                      <a:r>
                        <a:rPr lang="en-US" sz="1000" baseline="0" dirty="0" smtClean="0"/>
                        <a:t>units used in accelerators)</a:t>
                      </a:r>
                      <a:endParaRPr lang="sv-SE" sz="1000" dirty="0"/>
                    </a:p>
                  </a:txBody>
                  <a:tcPr/>
                </a:tc>
              </a:tr>
              <a:tr h="2914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Europe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baseline="0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en-US" sz="1200" dirty="0" smtClean="0"/>
                        <a:t>2</a:t>
                      </a:r>
                    </a:p>
                  </a:txBody>
                  <a:tcPr/>
                </a:tc>
              </a:tr>
              <a:tr h="29149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USA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sv-SE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5" name="Image 514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2" y="5279769"/>
            <a:ext cx="3757378" cy="1308518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93488" y="1171147"/>
            <a:ext cx="2356050" cy="1465765"/>
            <a:chOff x="293488" y="1118884"/>
            <a:chExt cx="2356050" cy="1465765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6" t="18359" r="5313" b="22266"/>
            <a:stretch>
              <a:fillRect/>
            </a:stretch>
          </p:blipFill>
          <p:spPr bwMode="auto">
            <a:xfrm>
              <a:off x="310804" y="1118884"/>
              <a:ext cx="2338734" cy="1392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93488" y="2276872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modulator</a:t>
              </a:r>
              <a:endParaRPr lang="sv-SE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83581" y="1177488"/>
            <a:ext cx="1742500" cy="883360"/>
            <a:chOff x="2783581" y="1177488"/>
            <a:chExt cx="1742500" cy="883360"/>
          </a:xfrm>
        </p:grpSpPr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9323" y="1177488"/>
              <a:ext cx="1726758" cy="883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783581" y="1753071"/>
              <a:ext cx="8803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klystron</a:t>
              </a:r>
              <a:endParaRPr lang="sv-SE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61994" y="2743226"/>
            <a:ext cx="3580300" cy="2225577"/>
            <a:chOff x="169308" y="2776073"/>
            <a:chExt cx="3580300" cy="2225577"/>
          </a:xfrm>
        </p:grpSpPr>
        <p:sp>
          <p:nvSpPr>
            <p:cNvPr id="5" name="ZoneTexte 1"/>
            <p:cNvSpPr txBox="1">
              <a:spLocks noChangeArrowheads="1"/>
            </p:cNvSpPr>
            <p:nvPr/>
          </p:nvSpPr>
          <p:spPr bwMode="auto">
            <a:xfrm>
              <a:off x="198074" y="2776073"/>
              <a:ext cx="355153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tx1"/>
                  </a:solidFill>
                </a:rPr>
                <a:t>Large footprints &amp; Heavy equipment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2451039" y="2996952"/>
              <a:ext cx="1269643" cy="1881494"/>
              <a:chOff x="4181212" y="2942463"/>
              <a:chExt cx="1176465" cy="2123051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4233714" y="3200480"/>
                <a:ext cx="953260" cy="1865034"/>
                <a:chOff x="4233714" y="3200480"/>
                <a:chExt cx="953260" cy="1865034"/>
              </a:xfrm>
            </p:grpSpPr>
            <p:pic>
              <p:nvPicPr>
                <p:cNvPr id="21" name="Picture 5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33714" y="3200480"/>
                  <a:ext cx="953260" cy="18126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2" name="Straight Arrow Connector 11"/>
                <p:cNvCxnSpPr/>
                <p:nvPr/>
              </p:nvCxnSpPr>
              <p:spPr bwMode="auto">
                <a:xfrm>
                  <a:off x="4368035" y="5065514"/>
                  <a:ext cx="684618" cy="0"/>
                </a:xfrm>
                <a:prstGeom prst="straightConnector1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rgbClr val="FF0000"/>
                  </a:solidFill>
                  <a:prstDash val="solid"/>
                  <a:round/>
                  <a:headEnd type="triangl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4479145" y="4730763"/>
                  <a:ext cx="43313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rgbClr val="FF0000"/>
                      </a:solidFill>
                    </a:rPr>
                    <a:t>1m</a:t>
                  </a:r>
                  <a:endParaRPr lang="sv-SE" sz="1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33" name="TextBox 32"/>
              <p:cNvSpPr txBox="1"/>
              <p:nvPr/>
            </p:nvSpPr>
            <p:spPr>
              <a:xfrm>
                <a:off x="4181212" y="2942463"/>
                <a:ext cx="1176465" cy="347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err="1" smtClean="0">
                    <a:solidFill>
                      <a:srgbClr val="FF0000"/>
                    </a:solidFill>
                  </a:rPr>
                  <a:t>Vert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 klystron</a:t>
                </a:r>
                <a:endParaRPr lang="sv-SE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69308" y="3037189"/>
              <a:ext cx="2166670" cy="1964461"/>
              <a:chOff x="286434" y="3304729"/>
              <a:chExt cx="2009494" cy="1656684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434" y="3363705"/>
                <a:ext cx="1883721" cy="14938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590481" y="3304729"/>
                <a:ext cx="10599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F0000"/>
                    </a:solidFill>
                  </a:rPr>
                  <a:t>modulator</a:t>
                </a:r>
                <a:endParaRPr lang="sv-SE" sz="14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 rot="20615967">
                <a:off x="1394611" y="4557458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3</a:t>
                </a:r>
                <a:r>
                  <a:rPr lang="en-US" sz="1400" dirty="0" smtClean="0">
                    <a:solidFill>
                      <a:srgbClr val="FF0000"/>
                    </a:solidFill>
                  </a:rPr>
                  <a:t>.8m</a:t>
                </a:r>
                <a:endParaRPr lang="sv-SE" sz="14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 bwMode="auto">
              <a:xfrm flipV="1">
                <a:off x="795552" y="4365104"/>
                <a:ext cx="1500376" cy="492408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450310" y="4438187"/>
                <a:ext cx="280342" cy="346242"/>
              </a:xfrm>
              <a:prstGeom prst="straightConnector1">
                <a:avLst/>
              </a:prstGeom>
              <a:solidFill>
                <a:srgbClr val="00B8FF"/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  <a:headEnd type="triangl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8" name="TextBox 47"/>
              <p:cNvSpPr txBox="1"/>
              <p:nvPr/>
            </p:nvSpPr>
            <p:spPr>
              <a:xfrm rot="2729596">
                <a:off x="151964" y="4516419"/>
                <a:ext cx="5822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1.6m</a:t>
                </a:r>
                <a:endParaRPr lang="sv-SE" sz="14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6609908" y="2931707"/>
            <a:ext cx="2975980" cy="2499001"/>
            <a:chOff x="6609908" y="2931707"/>
            <a:chExt cx="2975980" cy="2499001"/>
          </a:xfrm>
        </p:grpSpPr>
        <p:sp>
          <p:nvSpPr>
            <p:cNvPr id="9" name="ZoneTexte 1"/>
            <p:cNvSpPr txBox="1">
              <a:spLocks noChangeArrowheads="1"/>
            </p:cNvSpPr>
            <p:nvPr/>
          </p:nvSpPr>
          <p:spPr bwMode="auto">
            <a:xfrm>
              <a:off x="6609908" y="2931707"/>
              <a:ext cx="2975980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500" b="1" dirty="0" smtClean="0">
                  <a:solidFill>
                    <a:schemeClr val="tx1"/>
                  </a:solidFill>
                </a:rPr>
                <a:t>Considerably costly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solidFill>
                    <a:schemeClr val="tx1"/>
                  </a:solidFill>
                </a:rPr>
                <a:t>Standard low/medium voltage power supply: &lt; 1€ / W</a:t>
              </a:r>
            </a:p>
            <a:p>
              <a:pPr marL="285750" indent="-285750">
                <a:buFontTx/>
                <a:buChar char="-"/>
              </a:pPr>
              <a:r>
                <a:rPr lang="en-US" sz="1400" dirty="0" smtClean="0">
                  <a:solidFill>
                    <a:schemeClr val="tx1"/>
                  </a:solidFill>
                </a:rPr>
                <a:t>Klystron modulators: &gt; 3€ / W</a:t>
              </a:r>
              <a:r>
                <a:rPr lang="en-US" sz="1400" baseline="-25000" dirty="0" smtClean="0">
                  <a:solidFill>
                    <a:schemeClr val="tx1"/>
                  </a:solidFill>
                </a:rPr>
                <a:t>av</a:t>
              </a:r>
            </a:p>
          </p:txBody>
        </p:sp>
        <p:pic>
          <p:nvPicPr>
            <p:cNvPr id="3082" name="Picture 10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95" r="19956"/>
            <a:stretch/>
          </p:blipFill>
          <p:spPr bwMode="auto">
            <a:xfrm>
              <a:off x="7244670" y="3816523"/>
              <a:ext cx="1610933" cy="1614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TextBox 44"/>
          <p:cNvSpPr txBox="1"/>
          <p:nvPr/>
        </p:nvSpPr>
        <p:spPr>
          <a:xfrm rot="20060555">
            <a:off x="3496271" y="3248059"/>
            <a:ext cx="3296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Yes, but </a:t>
            </a:r>
            <a:r>
              <a:rPr lang="en-US" b="1" u="sng" dirty="0" smtClean="0">
                <a:solidFill>
                  <a:srgbClr val="FF0000"/>
                </a:solidFill>
              </a:rPr>
              <a:t>not an “usual one”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(impacts strongly on the </a:t>
            </a:r>
            <a:r>
              <a:rPr lang="en-US" dirty="0" err="1" smtClean="0">
                <a:solidFill>
                  <a:srgbClr val="FF0000"/>
                </a:solidFill>
              </a:rPr>
              <a:t>Linac</a:t>
            </a:r>
            <a:r>
              <a:rPr lang="en-US" dirty="0" smtClean="0">
                <a:solidFill>
                  <a:srgbClr val="FF0000"/>
                </a:solidFill>
              </a:rPr>
              <a:t> design, construction, cost, availability)</a:t>
            </a: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514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9310688" y="6572250"/>
            <a:ext cx="58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02F92E4-FECD-4697-BCEA-8CDB2F2F9850}" type="slidenum">
              <a:rPr lang="pt-PT" sz="1200">
                <a:solidFill>
                  <a:srgbClr val="91581F"/>
                </a:solidFill>
                <a:latin typeface="Franklin Gothic Book" pitchFamily="32" charset="0"/>
              </a:rPr>
              <a:pPr algn="ctr" eaLnBrk="1" hangingPunct="1">
                <a:buClrTx/>
                <a:buFontTx/>
                <a:buNone/>
              </a:pPr>
              <a:t>3</a:t>
            </a:fld>
            <a:endParaRPr lang="pt-PT" sz="1200">
              <a:solidFill>
                <a:srgbClr val="91581F"/>
              </a:solidFill>
              <a:latin typeface="Franklin Gothic Book" pitchFamily="32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065362" y="44624"/>
            <a:ext cx="53122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Typical requirements &amp; </a:t>
            </a:r>
            <a:r>
              <a:rPr lang="en-US" sz="2400" b="1" dirty="0" smtClean="0">
                <a:solidFill>
                  <a:schemeClr val="tx1"/>
                </a:solidFill>
              </a:rPr>
              <a:t>parameters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(SS Pulsed klystron modulators)</a:t>
            </a:r>
            <a:endParaRPr lang="en-CA" sz="2400" b="1" dirty="0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6310179" y="239038"/>
            <a:ext cx="2222261" cy="1461770"/>
            <a:chOff x="6559581" y="1386944"/>
            <a:chExt cx="2822575" cy="2286608"/>
          </a:xfrm>
        </p:grpSpPr>
        <p:sp>
          <p:nvSpPr>
            <p:cNvPr id="7" name="Line 25"/>
            <p:cNvSpPr>
              <a:spLocks noChangeShapeType="1"/>
            </p:cNvSpPr>
            <p:nvPr/>
          </p:nvSpPr>
          <p:spPr bwMode="auto">
            <a:xfrm>
              <a:off x="6559581" y="2932115"/>
              <a:ext cx="381000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8" name="Freeform 26"/>
            <p:cNvSpPr>
              <a:spLocks/>
            </p:cNvSpPr>
            <p:nvPr/>
          </p:nvSpPr>
          <p:spPr bwMode="auto">
            <a:xfrm>
              <a:off x="6926294" y="2309815"/>
              <a:ext cx="458788" cy="644525"/>
            </a:xfrm>
            <a:custGeom>
              <a:avLst/>
              <a:gdLst>
                <a:gd name="T0" fmla="*/ 0 w 288"/>
                <a:gd name="T1" fmla="*/ 2147483647 h 528"/>
                <a:gd name="T2" fmla="*/ 2147483647 w 288"/>
                <a:gd name="T3" fmla="*/ 2147483647 h 528"/>
                <a:gd name="T4" fmla="*/ 2147483647 w 288"/>
                <a:gd name="T5" fmla="*/ 2147483647 h 528"/>
                <a:gd name="T6" fmla="*/ 2147483647 w 288"/>
                <a:gd name="T7" fmla="*/ 2147483647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8"/>
                <a:gd name="T13" fmla="*/ 0 h 528"/>
                <a:gd name="T14" fmla="*/ 288 w 288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8" h="528">
                  <a:moveTo>
                    <a:pt x="0" y="504"/>
                  </a:moveTo>
                  <a:cubicBezTo>
                    <a:pt x="8" y="516"/>
                    <a:pt x="16" y="528"/>
                    <a:pt x="48" y="456"/>
                  </a:cubicBezTo>
                  <a:cubicBezTo>
                    <a:pt x="80" y="384"/>
                    <a:pt x="152" y="144"/>
                    <a:pt x="192" y="72"/>
                  </a:cubicBezTo>
                  <a:cubicBezTo>
                    <a:pt x="232" y="0"/>
                    <a:pt x="260" y="12"/>
                    <a:pt x="288" y="24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9" name="Line 27"/>
            <p:cNvSpPr>
              <a:spLocks noChangeShapeType="1"/>
            </p:cNvSpPr>
            <p:nvPr/>
          </p:nvSpPr>
          <p:spPr bwMode="auto">
            <a:xfrm>
              <a:off x="7299356" y="2332040"/>
              <a:ext cx="828675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8089931" y="2303465"/>
              <a:ext cx="439738" cy="611188"/>
            </a:xfrm>
            <a:custGeom>
              <a:avLst/>
              <a:gdLst>
                <a:gd name="T0" fmla="*/ 0 w 240"/>
                <a:gd name="T1" fmla="*/ 2147483647 h 664"/>
                <a:gd name="T2" fmla="*/ 2147483647 w 240"/>
                <a:gd name="T3" fmla="*/ 2147483647 h 664"/>
                <a:gd name="T4" fmla="*/ 2147483647 w 240"/>
                <a:gd name="T5" fmla="*/ 2147483647 h 664"/>
                <a:gd name="T6" fmla="*/ 2147483647 w 240"/>
                <a:gd name="T7" fmla="*/ 2147483647 h 6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664"/>
                <a:gd name="T14" fmla="*/ 240 w 240"/>
                <a:gd name="T15" fmla="*/ 664 h 6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664">
                  <a:moveTo>
                    <a:pt x="0" y="40"/>
                  </a:moveTo>
                  <a:cubicBezTo>
                    <a:pt x="12" y="20"/>
                    <a:pt x="24" y="0"/>
                    <a:pt x="48" y="88"/>
                  </a:cubicBezTo>
                  <a:cubicBezTo>
                    <a:pt x="72" y="176"/>
                    <a:pt x="112" y="472"/>
                    <a:pt x="144" y="568"/>
                  </a:cubicBezTo>
                  <a:cubicBezTo>
                    <a:pt x="176" y="664"/>
                    <a:pt x="208" y="664"/>
                    <a:pt x="240" y="664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1" name="Text Box 29"/>
            <p:cNvSpPr txBox="1">
              <a:spLocks noChangeArrowheads="1"/>
            </p:cNvSpPr>
            <p:nvPr/>
          </p:nvSpPr>
          <p:spPr bwMode="auto">
            <a:xfrm>
              <a:off x="6940367" y="3352876"/>
              <a:ext cx="1077913" cy="32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500" dirty="0">
                  <a:latin typeface="Times New Roman" pitchFamily="18" charset="0"/>
                </a:rPr>
                <a:t>Pulse width</a:t>
              </a:r>
            </a:p>
          </p:txBody>
        </p: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 flipH="1">
              <a:off x="6926294" y="1571612"/>
              <a:ext cx="26970" cy="1970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3" name="Line 31"/>
            <p:cNvSpPr>
              <a:spLocks noChangeShapeType="1"/>
            </p:cNvSpPr>
            <p:nvPr/>
          </p:nvSpPr>
          <p:spPr bwMode="auto">
            <a:xfrm>
              <a:off x="8147081" y="2252665"/>
              <a:ext cx="0" cy="12890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4" name="Line 32"/>
            <p:cNvSpPr>
              <a:spLocks noChangeShapeType="1"/>
            </p:cNvSpPr>
            <p:nvPr/>
          </p:nvSpPr>
          <p:spPr bwMode="auto">
            <a:xfrm>
              <a:off x="6943756" y="3465515"/>
              <a:ext cx="1220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5" name="Line 33"/>
            <p:cNvSpPr>
              <a:spLocks noChangeShapeType="1"/>
            </p:cNvSpPr>
            <p:nvPr/>
          </p:nvSpPr>
          <p:spPr bwMode="auto">
            <a:xfrm>
              <a:off x="7332694" y="2252665"/>
              <a:ext cx="0" cy="1060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8486806" y="2252665"/>
              <a:ext cx="0" cy="738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6926294" y="2284415"/>
              <a:ext cx="4016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8151844" y="2289178"/>
              <a:ext cx="3492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19" name="Text Box 37"/>
            <p:cNvSpPr txBox="1">
              <a:spLocks noChangeArrowheads="1"/>
            </p:cNvSpPr>
            <p:nvPr/>
          </p:nvSpPr>
          <p:spPr bwMode="auto">
            <a:xfrm>
              <a:off x="6878118" y="1836150"/>
              <a:ext cx="906462" cy="32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500" dirty="0">
                  <a:latin typeface="Times New Roman" pitchFamily="18" charset="0"/>
                </a:rPr>
                <a:t>Rise time</a:t>
              </a: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8107445" y="1836150"/>
              <a:ext cx="870751" cy="323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500" dirty="0">
                  <a:latin typeface="Times New Roman" pitchFamily="18" charset="0"/>
                </a:rPr>
                <a:t>Fall time</a:t>
              </a:r>
            </a:p>
          </p:txBody>
        </p:sp>
        <p:sp>
          <p:nvSpPr>
            <p:cNvPr id="21" name="Line 39"/>
            <p:cNvSpPr>
              <a:spLocks noChangeShapeType="1"/>
            </p:cNvSpPr>
            <p:nvPr/>
          </p:nvSpPr>
          <p:spPr bwMode="auto">
            <a:xfrm>
              <a:off x="6664356" y="2928940"/>
              <a:ext cx="2717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22" name="Text Box 40"/>
            <p:cNvSpPr txBox="1">
              <a:spLocks noChangeArrowheads="1"/>
            </p:cNvSpPr>
            <p:nvPr/>
          </p:nvSpPr>
          <p:spPr bwMode="auto">
            <a:xfrm>
              <a:off x="8815149" y="2571841"/>
              <a:ext cx="447676" cy="27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200" i="1" dirty="0">
                  <a:latin typeface="Times New Roman" pitchFamily="18" charset="0"/>
                </a:rPr>
                <a:t>time</a:t>
              </a:r>
            </a:p>
          </p:txBody>
        </p:sp>
        <p:sp>
          <p:nvSpPr>
            <p:cNvPr id="23" name="Line 41"/>
            <p:cNvSpPr>
              <a:spLocks noChangeShapeType="1"/>
            </p:cNvSpPr>
            <p:nvPr/>
          </p:nvSpPr>
          <p:spPr bwMode="auto">
            <a:xfrm>
              <a:off x="7324756" y="3236915"/>
              <a:ext cx="8397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sv-SE"/>
            </a:p>
          </p:txBody>
        </p:sp>
        <p:sp>
          <p:nvSpPr>
            <p:cNvPr id="24" name="Text Box 42"/>
            <p:cNvSpPr txBox="1">
              <a:spLocks noChangeArrowheads="1"/>
            </p:cNvSpPr>
            <p:nvPr/>
          </p:nvSpPr>
          <p:spPr bwMode="auto">
            <a:xfrm>
              <a:off x="7279894" y="2816955"/>
              <a:ext cx="785814" cy="320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1500" dirty="0">
                  <a:latin typeface="Times New Roman" pitchFamily="18" charset="0"/>
                </a:rPr>
                <a:t>Flat-top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6964247" y="1386944"/>
              <a:ext cx="325730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457200" indent="-4572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i="1" dirty="0">
                  <a:latin typeface="Times New Roman" pitchFamily="18" charset="0"/>
                </a:rPr>
                <a:t>V</a:t>
              </a:r>
            </a:p>
          </p:txBody>
        </p:sp>
      </p:grp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682118"/>
              </p:ext>
            </p:extLst>
          </p:nvPr>
        </p:nvGraphicFramePr>
        <p:xfrm>
          <a:off x="191696" y="1802838"/>
          <a:ext cx="9626190" cy="4820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0975"/>
                <a:gridCol w="940560"/>
                <a:gridCol w="941703"/>
                <a:gridCol w="1063409"/>
                <a:gridCol w="1055592"/>
                <a:gridCol w="1113951"/>
              </a:tblGrid>
              <a:tr h="370814">
                <a:tc>
                  <a:txBody>
                    <a:bodyPr/>
                    <a:lstStyle/>
                    <a:p>
                      <a:endParaRPr lang="pt-PT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SNS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ISIS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HP-SPL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ESS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CLIC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Pulse width (50% amplitude):</a:t>
                      </a:r>
                      <a:endParaRPr lang="pt-PT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1.6ms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2ms</a:t>
                      </a:r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~2.5ms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3.5ms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140µs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Flat-top duration</a:t>
                      </a:r>
                      <a:endParaRPr lang="pt-PT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1.5ms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2ms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~2.2ms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3.31ms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135µs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Precision/droop at flat-top (low freq,&lt; 1kHz):</a:t>
                      </a:r>
                      <a:endParaRPr lang="pt-PT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&lt;1%</a:t>
                      </a:r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&lt;5%</a:t>
                      </a:r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&lt;1%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&lt;1%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&lt;1%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HF ripple at flat-top (&gt; 1 kHz):</a:t>
                      </a:r>
                      <a:endParaRPr lang="pt-PT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0.1%</a:t>
                      </a:r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0.1%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&lt;0.1%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&lt;0.01%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&lt;0.01%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Pulse repetition rate</a:t>
                      </a:r>
                      <a:endParaRPr lang="pt-PT" sz="1800" dirty="0" smtClean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60Hz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50Hz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50Hz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14Hz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50Hz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</a:tr>
              <a:tr h="3708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Nominal pulse voltage</a:t>
                      </a:r>
                      <a:endParaRPr lang="pt-PT" sz="1800" dirty="0" smtClean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140kV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110kV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115kV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100kV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150kV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Nominal pulse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current</a:t>
                      </a:r>
                      <a:endParaRPr lang="pt-PT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70A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45A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50A?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50A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160A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Nominal pulse power</a:t>
                      </a:r>
                      <a:endParaRPr lang="pt-PT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9.8MW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5MW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5.7MW?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5MW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24MW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pt-PT" sz="1800" b="1" dirty="0" smtClean="0">
                          <a:solidFill>
                            <a:srgbClr val="FF0000"/>
                          </a:solidFill>
                        </a:rPr>
                        <a:t>Nominal</a:t>
                      </a:r>
                      <a:r>
                        <a:rPr lang="pt-PT" sz="1800" b="1" baseline="0" dirty="0" smtClean="0">
                          <a:solidFill>
                            <a:srgbClr val="FF0000"/>
                          </a:solidFill>
                        </a:rPr>
                        <a:t> average power</a:t>
                      </a:r>
                      <a:endParaRPr lang="pt-P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 smtClean="0">
                          <a:solidFill>
                            <a:srgbClr val="FF0000"/>
                          </a:solidFill>
                        </a:rPr>
                        <a:t>940kW</a:t>
                      </a:r>
                      <a:endParaRPr lang="pt-P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 smtClean="0">
                          <a:solidFill>
                            <a:srgbClr val="FF0000"/>
                          </a:solidFill>
                        </a:rPr>
                        <a:t>440kW</a:t>
                      </a:r>
                      <a:endParaRPr lang="pt-P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 smtClean="0">
                          <a:solidFill>
                            <a:srgbClr val="FF0000"/>
                          </a:solidFill>
                        </a:rPr>
                        <a:t>710kW</a:t>
                      </a:r>
                      <a:endParaRPr lang="pt-P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 smtClean="0">
                          <a:solidFill>
                            <a:srgbClr val="FF0000"/>
                          </a:solidFill>
                        </a:rPr>
                        <a:t>250kW</a:t>
                      </a:r>
                      <a:endParaRPr lang="pt-P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b="1" dirty="0" smtClean="0">
                          <a:solidFill>
                            <a:srgbClr val="FF0000"/>
                          </a:solidFill>
                        </a:rPr>
                        <a:t>170kW</a:t>
                      </a:r>
                      <a:endParaRPr lang="pt-PT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Rise/fall times (99% / 1%)</a:t>
                      </a:r>
                      <a:endParaRPr lang="pt-PT" sz="18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100µs</a:t>
                      </a:r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10µs</a:t>
                      </a:r>
                    </a:p>
                  </a:txBody>
                  <a:tcPr marL="91439" marR="91439" marT="45717" marB="45717">
                    <a:solidFill>
                      <a:srgbClr val="FFAA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~250µs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~190µs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smtClean="0"/>
                        <a:t>5µs</a:t>
                      </a:r>
                      <a:endParaRPr lang="pt-PT" sz="1800" dirty="0"/>
                    </a:p>
                  </a:txBody>
                  <a:tcPr marL="91439" marR="91439" marT="45717" marB="45717">
                    <a:solidFill>
                      <a:srgbClr val="00B050"/>
                    </a:solidFill>
                  </a:tcPr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Maximum energy in case of arc</a:t>
                      </a:r>
                      <a:endParaRPr lang="pt-PT" sz="1800" dirty="0"/>
                    </a:p>
                  </a:txBody>
                  <a:tcPr marL="91439" marR="91439" marT="45717" marB="45717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&lt;10J</a:t>
                      </a:r>
                    </a:p>
                  </a:txBody>
                  <a:tcPr marL="91439" marR="91439" marT="45717" marB="45717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dirty="0" smtClean="0"/>
                    </a:p>
                  </a:txBody>
                  <a:tcPr marL="91439" marR="91439"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pt-PT" sz="1800" dirty="0"/>
                    </a:p>
                  </a:txBody>
                  <a:tcPr marL="91439" marR="91439"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pt-PT" sz="1800" dirty="0"/>
                    </a:p>
                  </a:txBody>
                  <a:tcPr marL="91439" marR="91439"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pt-PT" sz="1800" dirty="0"/>
                    </a:p>
                  </a:txBody>
                  <a:tcPr marL="91439" marR="91439" marT="45717" marB="45717"/>
                </a:tc>
              </a:tr>
              <a:tr h="37081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Maximum reverse cathode voltage</a:t>
                      </a:r>
                      <a:endParaRPr lang="pt-PT" sz="1800" dirty="0"/>
                    </a:p>
                  </a:txBody>
                  <a:tcPr marL="91439" marR="91439" marT="45717" marB="45717"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~10%</a:t>
                      </a:r>
                    </a:p>
                  </a:txBody>
                  <a:tcPr marL="91439" marR="91439" marT="45717" marB="45717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dirty="0" smtClean="0"/>
                    </a:p>
                  </a:txBody>
                  <a:tcPr marL="91439" marR="91439" marT="45717" marB="45717"/>
                </a:tc>
                <a:tc hMerge="1">
                  <a:txBody>
                    <a:bodyPr/>
                    <a:lstStyle/>
                    <a:p>
                      <a:pPr algn="ctr"/>
                      <a:endParaRPr lang="pt-PT" sz="1800" dirty="0"/>
                    </a:p>
                  </a:txBody>
                  <a:tcPr marL="91439" marR="91439" marT="45717" marB="45717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dirty="0" smtClean="0"/>
                    </a:p>
                  </a:txBody>
                  <a:tcPr marL="91439" marR="91439" marT="45717" marB="45717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PT" sz="1800" dirty="0" smtClean="0"/>
                    </a:p>
                  </a:txBody>
                  <a:tcPr marL="91439" marR="91439" marT="45717" marB="4571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2354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9310688" y="6572250"/>
            <a:ext cx="58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7B6D83CD-980A-4B94-992B-D19304F1CA62}" type="slidenum">
              <a:rPr lang="pt-PT" sz="1200">
                <a:solidFill>
                  <a:srgbClr val="91581F"/>
                </a:solidFill>
                <a:latin typeface="Franklin Gothic Book" pitchFamily="32" charset="0"/>
              </a:rPr>
              <a:pPr algn="ctr" eaLnBrk="1" hangingPunct="1">
                <a:buClrTx/>
                <a:buFontTx/>
                <a:buNone/>
              </a:pPr>
              <a:t>4</a:t>
            </a:fld>
            <a:endParaRPr lang="pt-PT" sz="1200">
              <a:solidFill>
                <a:srgbClr val="91581F"/>
              </a:solidFill>
              <a:latin typeface="Franklin Gothic Book" pitchFamily="32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1641475" y="44624"/>
            <a:ext cx="66246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tx1"/>
                </a:solidFill>
              </a:rPr>
              <a:t>Pulse transformer (PT) </a:t>
            </a:r>
            <a:r>
              <a:rPr lang="fr-CA" sz="2400" b="1" dirty="0" err="1" smtClean="0">
                <a:solidFill>
                  <a:schemeClr val="tx1"/>
                </a:solidFill>
              </a:rPr>
              <a:t>based</a:t>
            </a:r>
            <a:endParaRPr lang="fr-CA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Ver. 1: </a:t>
            </a:r>
            <a:r>
              <a:rPr lang="fr-CA" sz="2000" b="1" dirty="0" err="1" smtClean="0">
                <a:solidFill>
                  <a:schemeClr val="tx1"/>
                </a:solidFill>
              </a:rPr>
              <a:t>Monolithic</a:t>
            </a:r>
            <a:r>
              <a:rPr lang="fr-CA" sz="2000" b="1" dirty="0" smtClean="0">
                <a:solidFill>
                  <a:schemeClr val="tx1"/>
                </a:solidFill>
              </a:rPr>
              <a:t> PT </a:t>
            </a:r>
            <a:r>
              <a:rPr lang="fr-CA" sz="2000" b="1" dirty="0" err="1" smtClean="0">
                <a:solidFill>
                  <a:schemeClr val="tx1"/>
                </a:solidFill>
              </a:rPr>
              <a:t>with</a:t>
            </a:r>
            <a:r>
              <a:rPr lang="fr-CA" sz="2000" b="1" dirty="0" smtClean="0">
                <a:solidFill>
                  <a:schemeClr val="tx1"/>
                </a:solidFill>
              </a:rPr>
              <a:t> LC </a:t>
            </a:r>
            <a:r>
              <a:rPr lang="fr-CA" sz="2000" b="1" dirty="0" err="1" smtClean="0">
                <a:solidFill>
                  <a:schemeClr val="tx1"/>
                </a:solidFill>
              </a:rPr>
              <a:t>bouncer</a:t>
            </a:r>
            <a:endParaRPr lang="en-CA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129258" y="836712"/>
            <a:ext cx="410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FERMILAB, DESY, CERN, RRCAT, …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8" name="Picture 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194" y="1124744"/>
            <a:ext cx="7061200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704579" y="3801311"/>
            <a:ext cx="8209656" cy="292605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Medium voltage electronic </a:t>
            </a:r>
            <a:r>
              <a:rPr lang="en-US" sz="1600" dirty="0" err="1" smtClean="0"/>
              <a:t>pulser</a:t>
            </a:r>
            <a:r>
              <a:rPr lang="en-US" sz="1600" dirty="0" smtClean="0"/>
              <a:t> installed in air insulated cabinet;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PT installed in a oil tank;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LC passive bouncer compensates for voltage droop;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HV solid state switch generates the pulse and protects the klystron in case of an arc;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Undershoot network demagnetizes the PT;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Voltage reversal on the klystron shall be limited by design of the undershoot network;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Pulse rise/fall times determined by the PT leakage inductances </a:t>
            </a:r>
            <a:r>
              <a:rPr lang="en-US" sz="1600" dirty="0"/>
              <a:t>(typically 100..200µs)</a:t>
            </a:r>
            <a:r>
              <a:rPr lang="en-US" sz="1600" dirty="0" smtClean="0"/>
              <a:t>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No high frequency ripple is generated in the flat-top;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Monolithic system;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529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9310688" y="6572250"/>
            <a:ext cx="58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7B6D83CD-980A-4B94-992B-D19304F1CA62}" type="slidenum">
              <a:rPr lang="pt-PT" sz="1200">
                <a:solidFill>
                  <a:srgbClr val="91581F"/>
                </a:solidFill>
                <a:latin typeface="Franklin Gothic Book" pitchFamily="32" charset="0"/>
              </a:rPr>
              <a:pPr algn="ctr" eaLnBrk="1" hangingPunct="1">
                <a:buClrTx/>
                <a:buFontTx/>
                <a:buNone/>
              </a:pPr>
              <a:t>5</a:t>
            </a:fld>
            <a:endParaRPr lang="pt-PT" sz="1200">
              <a:solidFill>
                <a:srgbClr val="91581F"/>
              </a:solidFill>
              <a:latin typeface="Franklin Gothic Book" pitchFamily="32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849338" y="44624"/>
            <a:ext cx="813690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tx1"/>
                </a:solidFill>
              </a:rPr>
              <a:t>Pulse transformer (PT) </a:t>
            </a:r>
            <a:r>
              <a:rPr lang="fr-CA" sz="2400" b="1" dirty="0" err="1" smtClean="0">
                <a:solidFill>
                  <a:schemeClr val="tx1"/>
                </a:solidFill>
              </a:rPr>
              <a:t>based</a:t>
            </a:r>
            <a:endParaRPr lang="fr-CA" sz="2400" b="1" dirty="0" smtClean="0">
              <a:solidFill>
                <a:schemeClr val="tx1"/>
              </a:solidFill>
            </a:endParaRPr>
          </a:p>
          <a:p>
            <a:pPr algn="ctr"/>
            <a:r>
              <a:rPr lang="fr-CA" sz="2000" b="1" dirty="0" smtClean="0">
                <a:solidFill>
                  <a:schemeClr val="tx1"/>
                </a:solidFill>
              </a:rPr>
              <a:t>Ver. 3: </a:t>
            </a:r>
            <a:r>
              <a:rPr lang="fr-CA" sz="2000" b="1" dirty="0" err="1" smtClean="0">
                <a:solidFill>
                  <a:schemeClr val="tx1"/>
                </a:solidFill>
              </a:rPr>
              <a:t>Interleaved</a:t>
            </a:r>
            <a:r>
              <a:rPr lang="fr-CA" sz="2000" b="1" dirty="0" smtClean="0">
                <a:solidFill>
                  <a:schemeClr val="tx1"/>
                </a:solidFill>
              </a:rPr>
              <a:t> </a:t>
            </a:r>
            <a:r>
              <a:rPr lang="fr-CA" sz="2000" b="1" dirty="0" err="1" smtClean="0">
                <a:solidFill>
                  <a:schemeClr val="tx1"/>
                </a:solidFill>
              </a:rPr>
              <a:t>stacked</a:t>
            </a:r>
            <a:r>
              <a:rPr lang="fr-CA" sz="2000" b="1" dirty="0" smtClean="0">
                <a:solidFill>
                  <a:schemeClr val="tx1"/>
                </a:solidFill>
              </a:rPr>
              <a:t> </a:t>
            </a:r>
            <a:r>
              <a:rPr lang="fr-CA" sz="2000" b="1" dirty="0" err="1" smtClean="0">
                <a:solidFill>
                  <a:schemeClr val="tx1"/>
                </a:solidFill>
              </a:rPr>
              <a:t>converters</a:t>
            </a:r>
            <a:r>
              <a:rPr lang="fr-CA" sz="2000" b="1" dirty="0" smtClean="0">
                <a:solidFill>
                  <a:schemeClr val="tx1"/>
                </a:solidFill>
              </a:rPr>
              <a:t> as </a:t>
            </a:r>
            <a:r>
              <a:rPr lang="fr-CA" sz="2000" b="1" dirty="0" err="1" smtClean="0">
                <a:solidFill>
                  <a:schemeClr val="tx1"/>
                </a:solidFill>
              </a:rPr>
              <a:t>primary</a:t>
            </a:r>
            <a:r>
              <a:rPr lang="fr-CA" sz="2000" b="1" dirty="0" smtClean="0">
                <a:solidFill>
                  <a:schemeClr val="tx1"/>
                </a:solidFill>
              </a:rPr>
              <a:t> </a:t>
            </a:r>
            <a:r>
              <a:rPr lang="fr-CA" sz="2000" b="1" dirty="0" err="1" smtClean="0">
                <a:solidFill>
                  <a:schemeClr val="tx1"/>
                </a:solidFill>
              </a:rPr>
              <a:t>side</a:t>
            </a:r>
            <a:r>
              <a:rPr lang="fr-CA" sz="2000" b="1" dirty="0" smtClean="0">
                <a:solidFill>
                  <a:schemeClr val="tx1"/>
                </a:solidFill>
              </a:rPr>
              <a:t> pulser</a:t>
            </a:r>
            <a:endParaRPr lang="en-CA" sz="2000" b="1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87811" y="3619150"/>
            <a:ext cx="8930479" cy="292605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Medium voltage electronic </a:t>
            </a:r>
            <a:r>
              <a:rPr lang="en-US" sz="1600" dirty="0" err="1" smtClean="0"/>
              <a:t>pulser</a:t>
            </a:r>
            <a:r>
              <a:rPr lang="en-US" sz="1600" dirty="0" smtClean="0"/>
              <a:t> installed in a air insulated cabinet;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PT installed in a oil tank;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Active voltage droop compensation through feedback;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Low voltage solid state switches required;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Active demagnetization of PT with energy recovery (limited voltage reversal on the klystron);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Active current shut-down in case of arcing;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/>
              <a:t>Pulse rise/fall times determined by the PT leakage </a:t>
            </a:r>
            <a:r>
              <a:rPr lang="en-US" sz="1600" dirty="0" smtClean="0"/>
              <a:t>inductances (typically 100..200µs);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High frequency ripple is generated in the flat-top (can be filtered);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Modular system (up-to primary side of PT);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86" y="1196752"/>
            <a:ext cx="885825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442816" y="841569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DESY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207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9310688" y="6572250"/>
            <a:ext cx="58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7B6D83CD-980A-4B94-992B-D19304F1CA62}" type="slidenum">
              <a:rPr lang="pt-PT" sz="1200">
                <a:solidFill>
                  <a:srgbClr val="91581F"/>
                </a:solidFill>
                <a:latin typeface="Franklin Gothic Book" pitchFamily="32" charset="0"/>
              </a:rPr>
              <a:pPr algn="ctr" eaLnBrk="1" hangingPunct="1">
                <a:buClrTx/>
                <a:buFontTx/>
                <a:buNone/>
              </a:pPr>
              <a:t>6</a:t>
            </a:fld>
            <a:endParaRPr lang="pt-PT" sz="1200">
              <a:solidFill>
                <a:srgbClr val="91581F"/>
              </a:solidFill>
              <a:latin typeface="Franklin Gothic Book" pitchFamily="32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849338" y="231031"/>
            <a:ext cx="8136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tx1"/>
                </a:solidFill>
              </a:rPr>
              <a:t>Marx </a:t>
            </a:r>
            <a:r>
              <a:rPr lang="fr-CA" sz="2400" b="1" dirty="0" err="1" smtClean="0">
                <a:solidFill>
                  <a:schemeClr val="tx1"/>
                </a:solidFill>
              </a:rPr>
              <a:t>Generator</a:t>
            </a:r>
            <a:r>
              <a:rPr lang="fr-CA" sz="2400" b="1" dirty="0" smtClean="0">
                <a:solidFill>
                  <a:schemeClr val="tx1"/>
                </a:solidFill>
              </a:rPr>
              <a:t> </a:t>
            </a:r>
            <a:r>
              <a:rPr lang="fr-CA" sz="2400" b="1" dirty="0" err="1" smtClean="0">
                <a:solidFill>
                  <a:schemeClr val="tx1"/>
                </a:solidFill>
              </a:rPr>
              <a:t>based</a:t>
            </a:r>
            <a:endParaRPr lang="fr-CA" sz="2400" b="1" dirty="0" smtClean="0">
              <a:solidFill>
                <a:schemeClr val="tx1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62448" y="3655789"/>
            <a:ext cx="8611727" cy="292605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High Voltage electronic </a:t>
            </a:r>
            <a:r>
              <a:rPr lang="en-US" sz="1600" dirty="0" err="1" smtClean="0"/>
              <a:t>pulser</a:t>
            </a:r>
            <a:r>
              <a:rPr lang="en-US" sz="1600" dirty="0" smtClean="0"/>
              <a:t> installed in a air insulated cabinet;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Oil free;</a:t>
            </a:r>
            <a:endParaRPr lang="en-US" sz="1600" dirty="0"/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Several Marx cells are charged in parallel and discharged in series;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Active voltage droop compensation in each Marx cell;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Low voltage solid state switches required, but shall be isolated to ground at High Voltage;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No voltage reversal on the klystron;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Short rise/fall times (determined by the </a:t>
            </a:r>
            <a:r>
              <a:rPr lang="en-US" sz="1600" dirty="0" err="1" smtClean="0"/>
              <a:t>dI</a:t>
            </a:r>
            <a:r>
              <a:rPr lang="en-US" sz="1600" dirty="0" smtClean="0"/>
              <a:t>/</a:t>
            </a:r>
            <a:r>
              <a:rPr lang="en-US" sz="1600" dirty="0" err="1" smtClean="0"/>
              <a:t>dt</a:t>
            </a:r>
            <a:r>
              <a:rPr lang="en-US" sz="1600" dirty="0" smtClean="0"/>
              <a:t> limiting inductors, typically </a:t>
            </a:r>
            <a:r>
              <a:rPr lang="en-US" sz="1600" dirty="0"/>
              <a:t>10..</a:t>
            </a:r>
            <a:r>
              <a:rPr lang="en-US" sz="1600" dirty="0" smtClean="0"/>
              <a:t>20µs)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High frequency ripple is generated in the flat-top (can be filtered);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Modular system;</a:t>
            </a:r>
            <a:endParaRPr lang="en-US" sz="1600" dirty="0"/>
          </a:p>
        </p:txBody>
      </p:sp>
      <p:pic>
        <p:nvPicPr>
          <p:cNvPr id="7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442" y="1196752"/>
            <a:ext cx="6400800" cy="245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55926" y="83671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SLAC</a:t>
            </a:r>
            <a:endParaRPr lang="en-C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47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9310688" y="6572250"/>
            <a:ext cx="58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7B6D83CD-980A-4B94-992B-D19304F1CA62}" type="slidenum">
              <a:rPr lang="pt-PT" sz="1200">
                <a:solidFill>
                  <a:srgbClr val="91581F"/>
                </a:solidFill>
                <a:latin typeface="Franklin Gothic Book" pitchFamily="32" charset="0"/>
              </a:rPr>
              <a:pPr algn="ctr" eaLnBrk="1" hangingPunct="1">
                <a:buClrTx/>
                <a:buFontTx/>
                <a:buNone/>
              </a:pPr>
              <a:t>7</a:t>
            </a:fld>
            <a:endParaRPr lang="pt-PT" sz="1200">
              <a:solidFill>
                <a:srgbClr val="91581F"/>
              </a:solidFill>
              <a:latin typeface="Franklin Gothic Book" pitchFamily="32" charset="0"/>
            </a:endParaRP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849338" y="231031"/>
            <a:ext cx="8136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CA" sz="2400" b="1" dirty="0" err="1" smtClean="0">
                <a:solidFill>
                  <a:schemeClr val="tx1"/>
                </a:solidFill>
              </a:rPr>
              <a:t>Resonant</a:t>
            </a:r>
            <a:r>
              <a:rPr lang="fr-CA" sz="2400" b="1" dirty="0" smtClean="0">
                <a:solidFill>
                  <a:schemeClr val="tx1"/>
                </a:solidFill>
              </a:rPr>
              <a:t> </a:t>
            </a:r>
            <a:r>
              <a:rPr lang="fr-CA" sz="2400" b="1" dirty="0" err="1" smtClean="0">
                <a:solidFill>
                  <a:schemeClr val="tx1"/>
                </a:solidFill>
              </a:rPr>
              <a:t>Polyphase</a:t>
            </a:r>
            <a:endParaRPr lang="fr-CA" sz="2400" b="1" dirty="0" smtClean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29258" y="836712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LANL, SNS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633314" y="4101617"/>
            <a:ext cx="8786463" cy="2602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Medium voltage H-bridge converters installed in air insulated cabinets;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High Frequency transformers, diode rectifier bridge and output filter in an oil tank;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Active voltage droop compensation through feedback, by H-bridge frequency/phase control;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Low/Medium voltage solid state switches required;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No voltage reversal on the klystron;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Rise/fall times determined by the resonance circuit (typically 100..200µs);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High frequency ripple is generated in the flat-top (can be filtered);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Monolithic system;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455" y="802432"/>
            <a:ext cx="6508179" cy="331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2030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9310688" y="6572250"/>
            <a:ext cx="58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DFFD9CA5-2685-4CB3-8AAC-95F8EB5AE5FE}" type="slidenum">
              <a:rPr lang="pt-PT" sz="1200">
                <a:solidFill>
                  <a:srgbClr val="91581F"/>
                </a:solidFill>
                <a:latin typeface="Franklin Gothic Book" pitchFamily="32" charset="0"/>
              </a:rPr>
              <a:pPr algn="ctr" eaLnBrk="1" hangingPunct="1">
                <a:buClrTx/>
                <a:buFontTx/>
                <a:buNone/>
              </a:pPr>
              <a:t>8</a:t>
            </a:fld>
            <a:endParaRPr lang="pt-PT" sz="1200">
              <a:solidFill>
                <a:srgbClr val="91581F"/>
              </a:solidFill>
              <a:latin typeface="Franklin Gothic Book" pitchFamily="32" charset="0"/>
            </a:endParaRPr>
          </a:p>
        </p:txBody>
      </p:sp>
      <p:sp>
        <p:nvSpPr>
          <p:cNvPr id="9220" name="ZoneTexte 1"/>
          <p:cNvSpPr txBox="1">
            <a:spLocks noChangeArrowheads="1"/>
          </p:cNvSpPr>
          <p:nvPr/>
        </p:nvSpPr>
        <p:spPr bwMode="auto">
          <a:xfrm>
            <a:off x="1919288" y="202406"/>
            <a:ext cx="6064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tx1"/>
                </a:solidFill>
              </a:rPr>
              <a:t>Direct </a:t>
            </a:r>
            <a:r>
              <a:rPr lang="fr-CA" sz="2400" b="1" dirty="0" err="1" smtClean="0">
                <a:solidFill>
                  <a:schemeClr val="tx1"/>
                </a:solidFill>
              </a:rPr>
              <a:t>switch</a:t>
            </a:r>
            <a:endParaRPr lang="fr-CA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1412776"/>
            <a:ext cx="714375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29258" y="836712"/>
            <a:ext cx="2907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</a:rPr>
              <a:t>Rutherford Appleton </a:t>
            </a:r>
            <a:r>
              <a:rPr lang="fr-CA" b="1" dirty="0" err="1" smtClean="0">
                <a:solidFill>
                  <a:srgbClr val="FF0000"/>
                </a:solidFill>
              </a:rPr>
              <a:t>Lab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12975" y="4077072"/>
            <a:ext cx="9366670" cy="227972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High Voltage direct switch buck-converter installed in a oil tank;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Active voltage droop compensation through feedback is possible (active bouncer);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High voltage solid state direct switch stack is required;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No voltage reversal on the klystron;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Rise/fall times determined by the </a:t>
            </a:r>
            <a:r>
              <a:rPr lang="en-US" sz="1600" dirty="0" err="1" smtClean="0"/>
              <a:t>dI</a:t>
            </a:r>
            <a:r>
              <a:rPr lang="en-US" sz="1600" dirty="0" smtClean="0"/>
              <a:t>/</a:t>
            </a:r>
            <a:r>
              <a:rPr lang="en-US" sz="1600" dirty="0" err="1" smtClean="0"/>
              <a:t>dt</a:t>
            </a:r>
            <a:r>
              <a:rPr lang="en-US" sz="1600" dirty="0" smtClean="0"/>
              <a:t> limiting inductor (typically 5..</a:t>
            </a:r>
            <a:r>
              <a:rPr lang="en-US" sz="1600" dirty="0"/>
              <a:t>1</a:t>
            </a:r>
            <a:r>
              <a:rPr lang="en-US" sz="1600" dirty="0" smtClean="0"/>
              <a:t>0µs);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High frequency ripple is generated in the flat-top if active bouncer used (can be filtered);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/>
              <a:t>Monolithic system;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23573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9310688" y="6572250"/>
            <a:ext cx="585787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icrosoft YaHei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fld id="{302F92E4-FECD-4697-BCEA-8CDB2F2F9850}" type="slidenum">
              <a:rPr lang="pt-PT" sz="1200">
                <a:solidFill>
                  <a:srgbClr val="91581F"/>
                </a:solidFill>
                <a:latin typeface="Franklin Gothic Book" pitchFamily="32" charset="0"/>
              </a:rPr>
              <a:pPr algn="ctr" eaLnBrk="1" hangingPunct="1">
                <a:buClrTx/>
                <a:buFontTx/>
                <a:buNone/>
              </a:pPr>
              <a:t>9</a:t>
            </a:fld>
            <a:endParaRPr lang="pt-PT" sz="1200">
              <a:solidFill>
                <a:srgbClr val="91581F"/>
              </a:solidFill>
              <a:latin typeface="Franklin Gothic Book" pitchFamily="32" charset="0"/>
            </a:endParaRPr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1857450" y="188913"/>
            <a:ext cx="5771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ESS cost model and cost optimization</a:t>
            </a:r>
            <a:endParaRPr lang="en-CA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-14758" y="1772816"/>
            <a:ext cx="4896544" cy="3956050"/>
            <a:chOff x="-14758" y="1772816"/>
            <a:chExt cx="4896544" cy="395605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24" y="1772816"/>
              <a:ext cx="4779962" cy="3956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-14758" y="2021253"/>
              <a:ext cx="11071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/>
                  </a:solidFill>
                </a:rPr>
                <a:t>Relative cost (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p.u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.)</a:t>
              </a:r>
              <a:endParaRPr lang="sv-SE" sz="1200" b="1" dirty="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785127"/>
              </p:ext>
            </p:extLst>
          </p:nvPr>
        </p:nvGraphicFramePr>
        <p:xfrm>
          <a:off x="5025802" y="1760696"/>
          <a:ext cx="4759178" cy="397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812101"/>
                <a:gridCol w="814641"/>
                <a:gridCol w="814641"/>
                <a:gridCol w="9496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120 cavities</a:t>
                      </a:r>
                    </a:p>
                    <a:p>
                      <a:r>
                        <a:rPr lang="en-US" sz="1400" dirty="0" smtClean="0"/>
                        <a:t>(1cav./</a:t>
                      </a:r>
                      <a:r>
                        <a:rPr lang="en-US" sz="1400" dirty="0" err="1" smtClean="0"/>
                        <a:t>klyst</a:t>
                      </a:r>
                      <a:r>
                        <a:rPr lang="en-US" sz="1400" dirty="0" smtClean="0"/>
                        <a:t>.)</a:t>
                      </a:r>
                      <a:endParaRPr lang="sv-S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</a:p>
                    <a:p>
                      <a:pPr algn="ctr"/>
                      <a:r>
                        <a:rPr lang="en-US" sz="1400" dirty="0" err="1" smtClean="0"/>
                        <a:t>klys</a:t>
                      </a:r>
                      <a:r>
                        <a:rPr lang="en-US" sz="1400" dirty="0" smtClean="0"/>
                        <a:t>/</a:t>
                      </a:r>
                    </a:p>
                    <a:p>
                      <a:pPr algn="ctr"/>
                      <a:r>
                        <a:rPr lang="en-US" sz="1400" dirty="0" smtClean="0"/>
                        <a:t>mod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</a:p>
                    <a:p>
                      <a:pPr algn="ctr"/>
                      <a:r>
                        <a:rPr lang="en-US" sz="1400" dirty="0" err="1" smtClean="0"/>
                        <a:t>klys</a:t>
                      </a:r>
                      <a:r>
                        <a:rPr lang="en-US" sz="1400" dirty="0" smtClean="0"/>
                        <a:t>/</a:t>
                      </a:r>
                    </a:p>
                    <a:p>
                      <a:pPr algn="ctr"/>
                      <a:r>
                        <a:rPr lang="en-US" sz="1400" dirty="0" smtClean="0"/>
                        <a:t>mod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</a:p>
                    <a:p>
                      <a:pPr algn="ctr"/>
                      <a:r>
                        <a:rPr lang="en-US" sz="1400" dirty="0" err="1" smtClean="0"/>
                        <a:t>klys</a:t>
                      </a:r>
                      <a:r>
                        <a:rPr lang="en-US" sz="1400" dirty="0" smtClean="0"/>
                        <a:t>/</a:t>
                      </a:r>
                    </a:p>
                    <a:p>
                      <a:pPr algn="ctr"/>
                      <a:r>
                        <a:rPr lang="en-US" sz="1400" dirty="0" smtClean="0"/>
                        <a:t>mod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</a:p>
                    <a:p>
                      <a:pPr algn="ctr"/>
                      <a:r>
                        <a:rPr lang="en-US" sz="1400" dirty="0" err="1" smtClean="0"/>
                        <a:t>Klys</a:t>
                      </a:r>
                      <a:r>
                        <a:rPr lang="en-US" sz="1400" dirty="0" smtClean="0"/>
                        <a:t>/mod</a:t>
                      </a:r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klystrons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</a:t>
                      </a:r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modulators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</a:t>
                      </a:r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Average</a:t>
                      </a:r>
                      <a:r>
                        <a:rPr lang="en-US" sz="1400" baseline="0" dirty="0" smtClean="0"/>
                        <a:t> power per modulator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150kVA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300kVA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450kVA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600 kVA</a:t>
                      </a:r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 / modulator 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0.47pu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0.75pu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1pu </a:t>
                      </a:r>
                      <a:r>
                        <a:rPr lang="en-US" sz="1400" baseline="30000" dirty="0" smtClean="0"/>
                        <a:t>(*)</a:t>
                      </a:r>
                      <a:endParaRPr lang="sv-SE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1.26pu </a:t>
                      </a:r>
                      <a:r>
                        <a:rPr lang="en-US" sz="1400" baseline="30000" dirty="0" smtClean="0"/>
                        <a:t>(*)</a:t>
                      </a:r>
                      <a:endParaRPr lang="sv-SE" sz="1400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cost of modulators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56.4pu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45pu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40pu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37.8pu</a:t>
                      </a:r>
                      <a:endParaRPr lang="sv-S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Relative cost savings</a:t>
                      </a:r>
                      <a:endParaRPr lang="en-US" sz="1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wrt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 1 </a:t>
                      </a:r>
                      <a:r>
                        <a:rPr lang="en-US" sz="1400" b="1" dirty="0" err="1" smtClean="0">
                          <a:solidFill>
                            <a:srgbClr val="FF0000"/>
                          </a:solidFill>
                        </a:rPr>
                        <a:t>klys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/mod)</a:t>
                      </a:r>
                      <a:endParaRPr lang="sv-SE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0%</a:t>
                      </a:r>
                      <a:endParaRPr lang="sv-SE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20%</a:t>
                      </a:r>
                      <a:endParaRPr lang="sv-SE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29%</a:t>
                      </a:r>
                      <a:endParaRPr lang="sv-SE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FF0000"/>
                          </a:solidFill>
                        </a:rPr>
                        <a:t>33%</a:t>
                      </a:r>
                      <a:endParaRPr lang="sv-SE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Rectangle 32"/>
          <p:cNvSpPr/>
          <p:nvPr/>
        </p:nvSpPr>
        <p:spPr>
          <a:xfrm>
            <a:off x="5025802" y="5723383"/>
            <a:ext cx="1478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aseline="30000" dirty="0" smtClean="0">
                <a:solidFill>
                  <a:schemeClr val="tx1"/>
                </a:solidFill>
              </a:rPr>
              <a:t>(*) </a:t>
            </a:r>
            <a:r>
              <a:rPr lang="en-US" sz="1400" dirty="0" smtClean="0">
                <a:solidFill>
                  <a:schemeClr val="tx1"/>
                </a:solidFill>
              </a:rPr>
              <a:t>- extrapolation</a:t>
            </a:r>
            <a:endParaRPr lang="sv-SE" sz="1400" dirty="0">
              <a:solidFill>
                <a:schemeClr val="tx1"/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826002" y="984086"/>
            <a:ext cx="1441420" cy="4821178"/>
            <a:chOff x="6826002" y="984086"/>
            <a:chExt cx="1441420" cy="4821178"/>
          </a:xfrm>
        </p:grpSpPr>
        <p:sp>
          <p:nvSpPr>
            <p:cNvPr id="40" name="Rectangle 39"/>
            <p:cNvSpPr/>
            <p:nvPr/>
          </p:nvSpPr>
          <p:spPr bwMode="auto">
            <a:xfrm>
              <a:off x="7205244" y="1700808"/>
              <a:ext cx="811291" cy="4104456"/>
            </a:xfrm>
            <a:prstGeom prst="rect">
              <a:avLst/>
            </a:prstGeom>
            <a:noFill/>
            <a:ln w="38100" cap="flat" cmpd="sng" algn="ctr">
              <a:solidFill>
                <a:srgbClr val="D6009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26002" y="984086"/>
              <a:ext cx="14414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D60093"/>
                  </a:solidFill>
                </a:rPr>
                <a:t>ESS choice</a:t>
              </a:r>
              <a:endParaRPr lang="sv-SE" b="1" dirty="0">
                <a:solidFill>
                  <a:srgbClr val="D60093"/>
                </a:solidFill>
              </a:endParaRPr>
            </a:p>
          </p:txBody>
        </p:sp>
        <p:cxnSp>
          <p:nvCxnSpPr>
            <p:cNvPr id="38" name="Straight Arrow Connector 37"/>
            <p:cNvCxnSpPr>
              <a:stCxn id="41" idx="2"/>
              <a:endCxn id="40" idx="0"/>
            </p:cNvCxnSpPr>
            <p:nvPr/>
          </p:nvCxnSpPr>
          <p:spPr bwMode="auto">
            <a:xfrm>
              <a:off x="7546712" y="1353418"/>
              <a:ext cx="64178" cy="347390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D60093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13301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Franklin Gothic Medium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12024</TotalTime>
  <Words>1297</Words>
  <Application>Microsoft Office PowerPoint</Application>
  <PresentationFormat>Custom</PresentationFormat>
  <Paragraphs>305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Thème Office</vt:lpstr>
      <vt:lpstr>1_Thème Office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Klystron Modulator Requirements</dc:title>
  <dc:creator>Dr. Carlos A. Martins</dc:creator>
  <cp:lastModifiedBy>Carlos Martins</cp:lastModifiedBy>
  <cp:revision>1508</cp:revision>
  <cp:lastPrinted>1601-01-01T00:00:00Z</cp:lastPrinted>
  <dcterms:created xsi:type="dcterms:W3CDTF">2010-01-08T12:11:56Z</dcterms:created>
  <dcterms:modified xsi:type="dcterms:W3CDTF">2013-04-16T21:08:10Z</dcterms:modified>
</cp:coreProperties>
</file>