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86" r:id="rId3"/>
    <p:sldId id="497" r:id="rId4"/>
    <p:sldId id="408" r:id="rId5"/>
    <p:sldId id="519" r:id="rId6"/>
    <p:sldId id="521" r:id="rId7"/>
    <p:sldId id="530" r:id="rId8"/>
    <p:sldId id="524" r:id="rId9"/>
    <p:sldId id="424" r:id="rId10"/>
    <p:sldId id="511" r:id="rId11"/>
    <p:sldId id="480" r:id="rId12"/>
    <p:sldId id="525" r:id="rId13"/>
    <p:sldId id="531" r:id="rId14"/>
    <p:sldId id="356" r:id="rId15"/>
    <p:sldId id="466" r:id="rId16"/>
    <p:sldId id="486" r:id="rId17"/>
    <p:sldId id="400" r:id="rId18"/>
    <p:sldId id="507" r:id="rId19"/>
    <p:sldId id="515" r:id="rId20"/>
    <p:sldId id="516" r:id="rId21"/>
    <p:sldId id="517" r:id="rId22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24AF1E7-3D74-F344-9CEA-494D72FD4B1C}">
          <p14:sldIdLst>
            <p14:sldId id="386"/>
            <p14:sldId id="497"/>
            <p14:sldId id="408"/>
            <p14:sldId id="519"/>
            <p14:sldId id="521"/>
            <p14:sldId id="530"/>
            <p14:sldId id="524"/>
            <p14:sldId id="424"/>
            <p14:sldId id="511"/>
            <p14:sldId id="480"/>
            <p14:sldId id="525"/>
            <p14:sldId id="531"/>
          </p14:sldIdLst>
        </p14:section>
        <p14:section name="Extra" id="{4E596898-73D9-8241-A055-C55B927B0091}">
          <p14:sldIdLst>
            <p14:sldId id="356"/>
            <p14:sldId id="466"/>
            <p14:sldId id="486"/>
            <p14:sldId id="400"/>
          </p14:sldIdLst>
        </p14:section>
        <p14:section name="Technical" id="{7B1C56FC-9126-2146-AC61-B64001694B97}">
          <p14:sldIdLst>
            <p14:sldId id="507"/>
            <p14:sldId id="515"/>
            <p14:sldId id="516"/>
            <p14:sldId id="5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4F4B8E"/>
    <a:srgbClr val="3EF6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5" autoAdjust="0"/>
    <p:restoredTop sz="89063" autoAdjust="0"/>
  </p:normalViewPr>
  <p:slideViewPr>
    <p:cSldViewPr snapToGrid="0">
      <p:cViewPr varScale="1">
        <p:scale>
          <a:sx n="87" d="100"/>
          <a:sy n="87" d="100"/>
        </p:scale>
        <p:origin x="-19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24336F51-B51D-422F-B746-798AE6117A3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13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EB838336-306B-450D-902A-709919433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1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5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Individually powered</a:t>
            </a:r>
          </a:p>
          <a:p>
            <a:r>
              <a:rPr lang="en-US" dirty="0" smtClean="0"/>
              <a:t>40</a:t>
            </a:r>
            <a:r>
              <a:rPr lang="en-US" dirty="0" smtClean="0"/>
              <a:t>% </a:t>
            </a:r>
            <a:r>
              <a:rPr lang="en-US" dirty="0" smtClean="0"/>
              <a:t>contingency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34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59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6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35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35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Preliminary</a:t>
            </a:r>
          </a:p>
          <a:p>
            <a:r>
              <a:rPr lang="en-US" dirty="0" smtClean="0"/>
              <a:t>Predictable beam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6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5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Tiny</a:t>
            </a:r>
            <a:r>
              <a:rPr lang="en-US" baseline="0" dirty="0" smtClean="0"/>
              <a:t> beam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2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Tiny</a:t>
            </a:r>
            <a:r>
              <a:rPr lang="en-US" baseline="0" dirty="0" smtClean="0"/>
              <a:t> beam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Linear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Suitable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for CW or long-pulse beams </a:t>
            </a:r>
            <a:endParaRPr lang="en-US" dirty="0" smtClean="0">
              <a:effectLst/>
            </a:endParaRPr>
          </a:p>
          <a:p>
            <a:r>
              <a:rPr lang="en-US" dirty="0" smtClean="0"/>
              <a:t>Burn-in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Tiny</a:t>
            </a:r>
            <a:r>
              <a:rPr lang="en-US" baseline="0" dirty="0" smtClean="0"/>
              <a:t> beam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BPMs can sample deflection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err="1" smtClean="0"/>
              <a:t>nRM</a:t>
            </a:r>
            <a:r>
              <a:rPr lang="en-US" baseline="0" dirty="0" smtClean="0"/>
              <a:t> = 4 + 4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Magnification</a:t>
            </a:r>
            <a:r>
              <a:rPr lang="en-US" baseline="0" dirty="0" smtClean="0"/>
              <a:t>: takes place@QP5,6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NSW: no function related to p’s</a:t>
            </a:r>
          </a:p>
          <a:p>
            <a:r>
              <a:rPr lang="en-US" dirty="0" smtClean="0"/>
              <a:t>5.67 mm + 3.82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J_max</a:t>
            </a:r>
            <a:r>
              <a:rPr lang="en-US" dirty="0" smtClean="0"/>
              <a:t> is lowered for 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defRPr/>
            </a:pPr>
            <a:r>
              <a:rPr lang="da-DK" sz="5500">
                <a:solidFill>
                  <a:schemeClr val="tx2"/>
                </a:solidFill>
                <a:latin typeface="AU Peto" pitchFamily="82" charset="0"/>
              </a:rPr>
              <a:t>TATION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r>
              <a:rPr lang="da-DK" sz="5500">
                <a:solidFill>
                  <a:schemeClr val="accent1"/>
                </a:solidFill>
                <a:latin typeface="AU Peto" pitchFamily="82" charset="0"/>
              </a:rPr>
              <a:t>pRÆSEN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9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bmkFld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April</a:t>
            </a:r>
            <a:r>
              <a:rPr lang="en-US" sz="900" baseline="0" dirty="0" smtClean="0">
                <a:solidFill>
                  <a:schemeClr val="bg1"/>
                </a:solidFill>
              </a:rPr>
              <a:t> 17,</a:t>
            </a:r>
            <a:r>
              <a:rPr lang="en-US" sz="900" dirty="0" smtClean="0">
                <a:solidFill>
                  <a:schemeClr val="bg1"/>
                </a:solidFill>
              </a:rPr>
              <a:t> 2013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bmkFld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defRPr/>
            </a:pPr>
            <a:r>
              <a:rPr lang="en-US" sz="1100">
                <a:solidFill>
                  <a:schemeClr val="bg1"/>
                </a:solidFill>
              </a:rPr>
              <a:t>AARHUS</a:t>
            </a:r>
          </a:p>
          <a:p>
            <a:pPr>
              <a:lnSpc>
                <a:spcPct val="95000"/>
              </a:lnSpc>
              <a:defRPr/>
            </a:pPr>
            <a:r>
              <a:rPr lang="en-US" sz="1100">
                <a:solidFill>
                  <a:schemeClr val="bg1"/>
                </a:solidFill>
              </a:rPr>
              <a:t>UNIVERSITET</a:t>
            </a:r>
          </a:p>
        </p:txBody>
      </p:sp>
      <p:sp>
        <p:nvSpPr>
          <p:cNvPr id="13" name="bmkFld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619250"/>
            <a:ext cx="8421688" cy="94932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pic>
        <p:nvPicPr>
          <p:cNvPr id="14" name="Picture 13" descr="ESS_Logo_Expl_Larg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62" y="245208"/>
            <a:ext cx="970943" cy="51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E99B8-27DF-48E0-9B01-CE4B5B0E639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981075"/>
            <a:ext cx="2105025" cy="519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981075"/>
            <a:ext cx="6164263" cy="519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7DE3-2AB8-4B2F-911F-28FDD95EE7C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E79B-40E3-4705-8CDE-3963BC706BDC}" type="datetimeFigureOut">
              <a:rPr lang="en-US"/>
              <a:pPr>
                <a:defRPr/>
              </a:pPr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1B908-E74B-4E7F-AD5B-EF6F120E7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3B82-882E-484E-914C-E58A52747F5F}" type="datetimeFigureOut">
              <a:rPr lang="en-US"/>
              <a:pPr>
                <a:defRPr/>
              </a:pPr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DE5D-E06A-44D6-BA6A-CC45E6AAC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DB438-C890-45D8-85C3-A054C7B00D43}" type="datetimeFigureOut">
              <a:rPr lang="en-US"/>
              <a:pPr>
                <a:defRPr/>
              </a:pPr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34A1-C338-4D04-90CB-12FE17C5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B9B9-D511-450A-8C57-3E4C3892A1A2}" type="datetimeFigureOut">
              <a:rPr lang="en-US"/>
              <a:pPr>
                <a:defRPr/>
              </a:pPr>
              <a:t>4/15/13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6927-958D-4B3E-A62D-F4068BC8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5E34-972E-4ADC-9509-1B7F217099F0}" type="datetimeFigureOut">
              <a:rPr lang="en-US"/>
              <a:pPr>
                <a:defRPr/>
              </a:pPr>
              <a:t>4/15/13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9EF1-55C5-4B59-86A9-B418F513E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F327-B3AA-443B-AC05-CD2506688F6F}" type="datetimeFigureOut">
              <a:rPr lang="en-US"/>
              <a:pPr>
                <a:defRPr/>
              </a:pPr>
              <a:t>4/15/13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6C84-EB4E-45B8-8FE6-4A8F016E3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F042-7638-4927-AC22-52688E689097}" type="datetimeFigureOut">
              <a:rPr lang="en-US"/>
              <a:pPr>
                <a:defRPr/>
              </a:pPr>
              <a:t>4/15/13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60C6-5743-4DD7-A302-6BE3B96E8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AA51-D4B4-4FDE-BF18-5789897FD55F}" type="datetimeFigureOut">
              <a:rPr lang="en-US"/>
              <a:pPr>
                <a:defRPr/>
              </a:pPr>
              <a:t>4/15/13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D111-92AD-4121-A8EF-B593B4177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EDC9A-F222-4F9F-BBB9-3A5498C81B81}" type="datetimeFigureOut">
              <a:rPr lang="en-US"/>
              <a:pPr>
                <a:defRPr/>
              </a:pPr>
              <a:t>4/15/13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4E09-1F3A-40F9-84D3-C83DC9966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2A90-3582-45FD-92AE-BAC1D21E180E}" type="datetimeFigureOut">
              <a:rPr lang="en-US"/>
              <a:pPr>
                <a:defRPr/>
              </a:pPr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6124-8C1C-426C-A96F-4E8398B69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5AB0-EBC1-4395-B346-914DA92DE344}" type="datetimeFigureOut">
              <a:rPr lang="en-US"/>
              <a:pPr>
                <a:defRPr/>
              </a:pPr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C7C5-EE47-44D8-BF4D-592A5E787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6E08-52E8-4076-B1C2-6DB03A5D07B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73238"/>
            <a:ext cx="413385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3238"/>
            <a:ext cx="4135438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B077-37AA-48F4-99B7-C581F53B809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5BE5-5DDD-4AAD-AA96-06E856BFD8D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547D-5DE5-4FBB-8DBE-C7382C6BA00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E848-D8C4-4B1C-977B-8F8F1DC766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3C3E-5FEE-4D0A-BB20-0BA2698F19B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CF122-DA28-44C3-9D6B-560F405D73B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981075"/>
            <a:ext cx="8421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73238"/>
            <a:ext cx="8421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EAAE042-E7E6-4183-A4F4-8D0509352EBD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749800" y="358775"/>
            <a:ext cx="262731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32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55" name="bmkFldAuthorName"/>
          <p:cNvSpPr txBox="1">
            <a:spLocks noChangeArrowheads="1"/>
          </p:cNvSpPr>
          <p:nvPr/>
        </p:nvSpPr>
        <p:spPr bwMode="auto">
          <a:xfrm>
            <a:off x="4767263" y="548680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dirty="0" smtClean="0">
                <a:solidFill>
                  <a:schemeClr val="bg2"/>
                </a:solidFill>
              </a:rPr>
              <a:t>HEINE DØLRATH THOMSEN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060" name="bmkFld2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dirty="0" smtClean="0">
                <a:solidFill>
                  <a:schemeClr val="bg2"/>
                </a:solidFill>
              </a:rPr>
              <a:t>April</a:t>
            </a:r>
            <a:r>
              <a:rPr lang="en-US" sz="900" baseline="0" dirty="0" smtClean="0">
                <a:solidFill>
                  <a:schemeClr val="bg2"/>
                </a:solidFill>
              </a:rPr>
              <a:t> 17</a:t>
            </a:r>
            <a:r>
              <a:rPr lang="en-US" sz="900" dirty="0" smtClean="0">
                <a:solidFill>
                  <a:schemeClr val="bg2"/>
                </a:solidFill>
              </a:rPr>
              <a:t>, 2013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064" name="bmkFld2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defRPr/>
            </a:pPr>
            <a:r>
              <a:rPr lang="en-US" sz="110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  <a:defRPr/>
            </a:pPr>
            <a:r>
              <a:rPr lang="en-US" sz="1100" dirty="0">
                <a:solidFill>
                  <a:schemeClr val="bg2"/>
                </a:solidFill>
              </a:rPr>
              <a:t>UNIVERSITET</a:t>
            </a:r>
          </a:p>
        </p:txBody>
      </p:sp>
      <p:sp>
        <p:nvSpPr>
          <p:cNvPr id="1065" name="bmkFld2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2"/>
              </a:solidFill>
            </a:endParaRPr>
          </a:p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CF8D43-719F-4AD9-8751-337F4205B6CD}" type="datetimeFigureOut">
              <a:rPr lang="en-US"/>
              <a:pPr>
                <a:defRPr/>
              </a:pPr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E65FF5-3AF5-4A7C-B0D1-DE66BEC2E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file://localhost/Users/heine/Desktop/raster_mech.tif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file://localhost/Users/heine/Dropbox/rasterAPT/scans/raster_anim_path.gif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A Raster-based Beam Expander System for the ESS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800" b="1" dirty="0" smtClean="0"/>
              <a:t>Heine </a:t>
            </a:r>
            <a:r>
              <a:rPr lang="en-US" sz="1800" b="1" dirty="0" err="1" smtClean="0"/>
              <a:t>Dølrath</a:t>
            </a:r>
            <a:r>
              <a:rPr lang="en-US" sz="1800" b="1" dirty="0" smtClean="0"/>
              <a:t> Thomsen</a:t>
            </a:r>
            <a:r>
              <a:rPr lang="en-US" sz="1800" dirty="0" smtClean="0"/>
              <a:t>, </a:t>
            </a:r>
            <a:r>
              <a:rPr lang="en-US" sz="1800" dirty="0" err="1" smtClean="0"/>
              <a:t>Søren</a:t>
            </a:r>
            <a:r>
              <a:rPr lang="en-US" sz="1800" dirty="0" smtClean="0"/>
              <a:t> </a:t>
            </a:r>
            <a:r>
              <a:rPr lang="en-US" sz="1800" dirty="0" err="1" smtClean="0"/>
              <a:t>Pape</a:t>
            </a:r>
            <a:r>
              <a:rPr lang="en-US" sz="1800" dirty="0" smtClean="0"/>
              <a:t> </a:t>
            </a:r>
            <a:r>
              <a:rPr lang="en-US" sz="1800" dirty="0" err="1" smtClean="0"/>
              <a:t>Møller</a:t>
            </a:r>
            <a:r>
              <a:rPr lang="en-US" sz="1800" dirty="0" smtClean="0"/>
              <a:t>, Anne </a:t>
            </a:r>
            <a:r>
              <a:rPr lang="en-US" sz="1800" dirty="0" smtClean="0"/>
              <a:t>Holm, </a:t>
            </a:r>
            <a:r>
              <a:rPr lang="en-US" sz="1800" b="1" i="1" dirty="0" smtClean="0"/>
              <a:t>ISA, Aarhus University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Tom Shea, Dave McGinnis, Carlos Martins, Eric Pitcher</a:t>
            </a:r>
            <a:r>
              <a:rPr lang="en-US" sz="1800" dirty="0" smtClean="0"/>
              <a:t>, many others, </a:t>
            </a:r>
            <a:r>
              <a:rPr lang="en-US" sz="1800" b="1" i="1" dirty="0" smtClean="0"/>
              <a:t>ESS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Laurent </a:t>
            </a:r>
            <a:r>
              <a:rPr lang="en-US" sz="1800" dirty="0" err="1" smtClean="0"/>
              <a:t>Ducimeti</a:t>
            </a:r>
            <a:r>
              <a:rPr lang="en-US" sz="1800" dirty="0" err="1" smtClean="0"/>
              <a:t>è</a:t>
            </a:r>
            <a:r>
              <a:rPr lang="en-US" sz="1800" dirty="0" err="1" smtClean="0"/>
              <a:t>re</a:t>
            </a:r>
            <a:r>
              <a:rPr lang="en-US" sz="1800" dirty="0" smtClean="0"/>
              <a:t> </a:t>
            </a:r>
            <a:r>
              <a:rPr lang="en-US" sz="1800" i="1" dirty="0" smtClean="0"/>
              <a:t>et al,</a:t>
            </a:r>
            <a:r>
              <a:rPr lang="en-US" sz="1800" b="1" i="1" dirty="0" smtClean="0"/>
              <a:t> CERN</a:t>
            </a:r>
            <a:endParaRPr lang="en-US" sz="1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139700"/>
          </a:xfrm>
        </p:spPr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3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Magnets (RMs)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nRM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4</a:t>
            </a:r>
            <a:r>
              <a:rPr lang="en-US" sz="2000" dirty="0"/>
              <a:t> + 4, ferrite-based magnets?</a:t>
            </a:r>
          </a:p>
          <a:p>
            <a:endParaRPr lang="en-US" sz="2000" dirty="0" smtClean="0"/>
          </a:p>
          <a:p>
            <a:r>
              <a:rPr lang="en-US" sz="2000" dirty="0" smtClean="0"/>
              <a:t>1 </a:t>
            </a:r>
            <a:r>
              <a:rPr lang="en-US" sz="2000" dirty="0"/>
              <a:t>magnet: max </a:t>
            </a:r>
            <a:r>
              <a:rPr lang="en-US" sz="2000" dirty="0" err="1"/>
              <a:t>B.L</a:t>
            </a:r>
            <a:r>
              <a:rPr lang="en-US" sz="2000" baseline="-25000" dirty="0" err="1"/>
              <a:t>mag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±5 </a:t>
            </a:r>
            <a:r>
              <a:rPr lang="en-US" sz="2000" dirty="0" err="1">
                <a:solidFill>
                  <a:srgbClr val="FF0000"/>
                </a:solidFill>
              </a:rPr>
              <a:t>mT.m</a:t>
            </a:r>
            <a:r>
              <a:rPr lang="en-US" sz="2000" dirty="0"/>
              <a:t> (= ±17 </a:t>
            </a:r>
            <a:r>
              <a:rPr lang="en-US" sz="2000" dirty="0" err="1"/>
              <a:t>mT</a:t>
            </a:r>
            <a:r>
              <a:rPr lang="en-US" sz="2000" dirty="0"/>
              <a:t> x 30 cm), </a:t>
            </a:r>
          </a:p>
          <a:p>
            <a:endParaRPr lang="en-US" sz="2000" dirty="0" smtClean="0"/>
          </a:p>
          <a:p>
            <a:r>
              <a:rPr lang="en-US" sz="2000" dirty="0"/>
              <a:t>Redundant and / or fail-safe </a:t>
            </a:r>
            <a:r>
              <a:rPr lang="en-US" sz="2000" dirty="0" smtClean="0"/>
              <a:t>design?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03428E"/>
                </a:solidFill>
              </a:rPr>
              <a:t>RMs: </a:t>
            </a:r>
            <a:r>
              <a:rPr lang="en-US" sz="1600" dirty="0">
                <a:solidFill>
                  <a:srgbClr val="FF0000"/>
                </a:solidFill>
              </a:rPr>
              <a:t>B-dot loops</a:t>
            </a:r>
            <a:r>
              <a:rPr lang="en-US" sz="1600" dirty="0"/>
              <a:t> + </a:t>
            </a:r>
            <a:r>
              <a:rPr lang="en-US" sz="1600" dirty="0">
                <a:solidFill>
                  <a:srgbClr val="03428E"/>
                </a:solidFill>
              </a:rPr>
              <a:t>PS:</a:t>
            </a:r>
            <a:r>
              <a:rPr lang="en-US" sz="1600" dirty="0">
                <a:solidFill>
                  <a:srgbClr val="FF0000"/>
                </a:solidFill>
              </a:rPr>
              <a:t> I-dot loop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5 MW: </a:t>
            </a:r>
            <a:r>
              <a:rPr lang="en-US" sz="1600" dirty="0"/>
              <a:t>ESS MPS: &lt;40 </a:t>
            </a:r>
            <a:r>
              <a:rPr lang="en-US" sz="1600" dirty="0" smtClean="0"/>
              <a:t>us (1.4%)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Ceramic vacuum chamber, Ø80 mm ID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Gap </a:t>
            </a:r>
            <a:r>
              <a:rPr lang="en-US" sz="2000" dirty="0" smtClean="0">
                <a:solidFill>
                  <a:srgbClr val="FF0000"/>
                </a:solidFill>
              </a:rPr>
              <a:t>height ~100 mm, pole width ~ 100 mm (TBD)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Design </a:t>
            </a:r>
            <a:r>
              <a:rPr lang="en-US" sz="2000" dirty="0" smtClean="0"/>
              <a:t>pre-study by Laurent </a:t>
            </a:r>
            <a:r>
              <a:rPr lang="en-US" sz="2000" dirty="0" err="1" smtClean="0"/>
              <a:t>Ducimeti</a:t>
            </a:r>
            <a:r>
              <a:rPr lang="en-US" sz="2000" dirty="0" err="1" smtClean="0"/>
              <a:t>è</a:t>
            </a:r>
            <a:r>
              <a:rPr lang="en-US" sz="2000" dirty="0" err="1" smtClean="0"/>
              <a:t>re</a:t>
            </a:r>
            <a:r>
              <a:rPr lang="en-US" sz="2000" i="1" dirty="0" smtClean="0"/>
              <a:t> </a:t>
            </a:r>
            <a:r>
              <a:rPr lang="en-US" sz="2000" i="1" dirty="0" smtClean="0"/>
              <a:t>et al</a:t>
            </a:r>
            <a:r>
              <a:rPr lang="en-US" sz="2000" dirty="0" smtClean="0"/>
              <a:t>, </a:t>
            </a:r>
            <a:r>
              <a:rPr lang="en-US" sz="2000" dirty="0"/>
              <a:t>Fast kicker </a:t>
            </a:r>
            <a:r>
              <a:rPr lang="en-US" sz="2000" dirty="0" smtClean="0"/>
              <a:t>systems, </a:t>
            </a:r>
            <a:r>
              <a:rPr lang="en-US" sz="2000" dirty="0" smtClean="0"/>
              <a:t>CERN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  <p:pic>
        <p:nvPicPr>
          <p:cNvPr id="10" name="Picture 9" descr="m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93" y="43880"/>
            <a:ext cx="1964828" cy="191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4113" y="1882687"/>
            <a:ext cx="14588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LHC MKD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0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Raster-based system more independent on </a:t>
            </a:r>
            <a:r>
              <a:rPr lang="en-US" sz="2000" dirty="0" smtClean="0"/>
              <a:t>transverse beam </a:t>
            </a:r>
            <a:r>
              <a:rPr lang="en-US" sz="2000" dirty="0" smtClean="0"/>
              <a:t>kurtosis</a:t>
            </a:r>
          </a:p>
          <a:p>
            <a:endParaRPr lang="en-US" sz="2000" dirty="0"/>
          </a:p>
          <a:p>
            <a:r>
              <a:rPr lang="en-US" sz="2000" dirty="0" smtClean="0"/>
              <a:t>Linear </a:t>
            </a:r>
            <a:r>
              <a:rPr lang="en-US" sz="2000" dirty="0" smtClean="0"/>
              <a:t>model seems well-applicable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Predictable </a:t>
            </a:r>
            <a:r>
              <a:rPr lang="en-US" sz="2000" dirty="0" smtClean="0"/>
              <a:t>beam </a:t>
            </a:r>
            <a:r>
              <a:rPr lang="en-US" sz="2000" dirty="0" err="1" smtClean="0"/>
              <a:t>behaviour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Induced </a:t>
            </a:r>
            <a:r>
              <a:rPr lang="en-US" sz="2000" dirty="0">
                <a:solidFill>
                  <a:srgbClr val="FF0000"/>
                </a:solidFill>
              </a:rPr>
              <a:t>neutron-modulations are intolerable?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Future Studies</a:t>
            </a:r>
            <a:r>
              <a:rPr lang="en-US" sz="2000" b="1" dirty="0" smtClean="0"/>
              <a:t>:</a:t>
            </a:r>
            <a:endParaRPr lang="en-US" sz="2000" dirty="0" smtClean="0"/>
          </a:p>
          <a:p>
            <a:pPr lvl="1"/>
            <a:r>
              <a:rPr lang="en-US" sz="2000" dirty="0" smtClean="0"/>
              <a:t>Off-nominal state: </a:t>
            </a:r>
            <a:r>
              <a:rPr lang="en-US" sz="2000" dirty="0" smtClean="0"/>
              <a:t>Statistical </a:t>
            </a:r>
            <a:r>
              <a:rPr lang="en-US" sz="2000" dirty="0" smtClean="0"/>
              <a:t>error </a:t>
            </a:r>
            <a:r>
              <a:rPr lang="en-US" sz="2000" dirty="0"/>
              <a:t>studies, non-ideal </a:t>
            </a:r>
            <a:r>
              <a:rPr lang="en-US" sz="2000" dirty="0" smtClean="0"/>
              <a:t>waveforms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Finalize </a:t>
            </a:r>
            <a:r>
              <a:rPr lang="en-US" sz="2000" dirty="0" smtClean="0"/>
              <a:t>pattern -&gt; raster magnet design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May: Risk analysis of system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 smtClean="0"/>
              <a:t>June: Decision on beam </a:t>
            </a:r>
            <a:r>
              <a:rPr lang="en-US" sz="2000" b="1" dirty="0" smtClean="0"/>
              <a:t>delivery </a:t>
            </a:r>
            <a:r>
              <a:rPr lang="en-US" sz="2000" b="1" dirty="0" smtClean="0"/>
              <a:t>system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31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Thanks!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6" y="1613794"/>
            <a:ext cx="8840467" cy="4689592"/>
          </a:xfrm>
        </p:spPr>
      </p:pic>
    </p:spTree>
    <p:extLst>
      <p:ext uri="{BB962C8B-B14F-4D97-AF65-F5344CB8AC3E}">
        <p14:creationId xmlns:p14="http://schemas.microsoft.com/office/powerpoint/2010/main" val="115618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II: </a:t>
            </a:r>
            <a:r>
              <a:rPr lang="en-US" dirty="0" smtClean="0"/>
              <a:t>2D </a:t>
            </a:r>
            <a:r>
              <a:rPr lang="en-US" dirty="0" err="1"/>
              <a:t>Rastering</a:t>
            </a:r>
            <a:endParaRPr lang="en-US" dirty="0"/>
          </a:p>
        </p:txBody>
      </p:sp>
      <p:pic>
        <p:nvPicPr>
          <p:cNvPr id="7" name="raster_mech.tiff" descr="/Users/heine/Desktop/raster_mech.tiff"/>
          <p:cNvPicPr>
            <a:picLocks noGrp="1" noChangeAspect="1"/>
          </p:cNvPicPr>
          <p:nvPr>
            <p:ph sz="half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82" b="-21082"/>
          <a:stretch>
            <a:fillRect/>
          </a:stretch>
        </p:blipFill>
        <p:spPr>
          <a:xfrm>
            <a:off x="124505" y="1773238"/>
            <a:ext cx="4133850" cy="44005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9222" y="5729112"/>
            <a:ext cx="356862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3428E"/>
                </a:solidFill>
              </a:rPr>
              <a:t>LANL APT Design</a:t>
            </a:r>
            <a:endParaRPr lang="en-US" dirty="0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3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" y="681788"/>
            <a:ext cx="8128001" cy="6095999"/>
          </a:xfrm>
        </p:spPr>
      </p:pic>
      <p:sp>
        <p:nvSpPr>
          <p:cNvPr id="5" name="Oval 4"/>
          <p:cNvSpPr>
            <a:spLocks noChangeAspect="1"/>
          </p:cNvSpPr>
          <p:nvPr/>
        </p:nvSpPr>
        <p:spPr bwMode="auto">
          <a:xfrm rot="16200000">
            <a:off x="3959411" y="3302028"/>
            <a:ext cx="1736683" cy="864000"/>
          </a:xfrm>
          <a:prstGeom prst="ellipse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8840" y="1425045"/>
            <a:ext cx="3570208" cy="53860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 RMS relative beam size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1650" y="79555"/>
            <a:ext cx="5917004" cy="10002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nx</a:t>
            </a:r>
            <a:r>
              <a:rPr lang="en-US" sz="2400" dirty="0">
                <a:solidFill>
                  <a:schemeClr val="bg2"/>
                </a:solidFill>
              </a:rPr>
              <a:t> = 40</a:t>
            </a:r>
            <a:r>
              <a:rPr lang="en-US" sz="2400" dirty="0" smtClean="0">
                <a:solidFill>
                  <a:schemeClr val="bg2"/>
                </a:solidFill>
              </a:rPr>
              <a:t>, 	</a:t>
            </a:r>
            <a:r>
              <a:rPr lang="en-US" sz="2400" dirty="0" err="1" smtClean="0">
                <a:solidFill>
                  <a:schemeClr val="bg2"/>
                </a:solidFill>
              </a:rPr>
              <a:t>fx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= </a:t>
            </a:r>
            <a:r>
              <a:rPr lang="en-US" sz="2400" dirty="0" err="1" smtClean="0">
                <a:solidFill>
                  <a:schemeClr val="bg2"/>
                </a:solidFill>
              </a:rPr>
              <a:t>nx</a:t>
            </a:r>
            <a:r>
              <a:rPr lang="en-US" sz="2400" dirty="0" smtClean="0">
                <a:solidFill>
                  <a:schemeClr val="bg2"/>
                </a:solidFill>
              </a:rPr>
              <a:t> / 2.86 </a:t>
            </a:r>
            <a:r>
              <a:rPr lang="en-US" sz="2400" dirty="0" err="1" smtClean="0">
                <a:solidFill>
                  <a:schemeClr val="bg2"/>
                </a:solidFill>
              </a:rPr>
              <a:t>ms</a:t>
            </a:r>
            <a:r>
              <a:rPr lang="en-US" sz="2400" dirty="0" smtClean="0">
                <a:solidFill>
                  <a:schemeClr val="bg2"/>
                </a:solidFill>
              </a:rPr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14.00 </a:t>
            </a:r>
            <a:r>
              <a:rPr lang="en-US" sz="2400" dirty="0">
                <a:solidFill>
                  <a:srgbClr val="FF0000"/>
                </a:solidFill>
              </a:rPr>
              <a:t>kHz</a:t>
            </a:r>
          </a:p>
          <a:p>
            <a:r>
              <a:rPr lang="en-US" sz="2400" dirty="0" err="1" smtClean="0">
                <a:solidFill>
                  <a:schemeClr val="bg2"/>
                </a:solidFill>
              </a:rPr>
              <a:t>ny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= </a:t>
            </a:r>
            <a:r>
              <a:rPr lang="en-US" sz="2400" dirty="0" smtClean="0">
                <a:solidFill>
                  <a:schemeClr val="bg2"/>
                </a:solidFill>
              </a:rPr>
              <a:t>50</a:t>
            </a:r>
            <a:r>
              <a:rPr lang="en-US" sz="2400" dirty="0">
                <a:solidFill>
                  <a:schemeClr val="bg2"/>
                </a:solidFill>
              </a:rPr>
              <a:t>, 	</a:t>
            </a:r>
            <a:r>
              <a:rPr lang="en-US" sz="2400" dirty="0" err="1" smtClean="0">
                <a:solidFill>
                  <a:schemeClr val="bg2"/>
                </a:solidFill>
              </a:rPr>
              <a:t>fy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= </a:t>
            </a:r>
            <a:r>
              <a:rPr lang="en-US" sz="2400" dirty="0" err="1" smtClean="0">
                <a:solidFill>
                  <a:schemeClr val="bg2"/>
                </a:solidFill>
              </a:rPr>
              <a:t>ny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/ 2.86 </a:t>
            </a:r>
            <a:r>
              <a:rPr lang="en-US" sz="2400" dirty="0" err="1">
                <a:solidFill>
                  <a:schemeClr val="bg2"/>
                </a:solidFill>
              </a:rPr>
              <a:t>ms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17.50 kHz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3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1" y="681788"/>
            <a:ext cx="8127999" cy="6095999"/>
          </a:xfrm>
        </p:spPr>
      </p:pic>
      <p:sp>
        <p:nvSpPr>
          <p:cNvPr id="5" name="Oval 4"/>
          <p:cNvSpPr>
            <a:spLocks noChangeAspect="1"/>
          </p:cNvSpPr>
          <p:nvPr/>
        </p:nvSpPr>
        <p:spPr bwMode="auto">
          <a:xfrm rot="16200000">
            <a:off x="3959411" y="3302028"/>
            <a:ext cx="1736683" cy="864000"/>
          </a:xfrm>
          <a:prstGeom prst="ellipse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8840" y="1425045"/>
            <a:ext cx="3570208" cy="53860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 RMS relative beam size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1650" y="79555"/>
            <a:ext cx="5917004" cy="10002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nx</a:t>
            </a:r>
            <a:r>
              <a:rPr lang="en-US" sz="2400" dirty="0">
                <a:solidFill>
                  <a:schemeClr val="bg2"/>
                </a:solidFill>
              </a:rPr>
              <a:t> = </a:t>
            </a:r>
            <a:r>
              <a:rPr lang="en-US" sz="2400" dirty="0" smtClean="0">
                <a:solidFill>
                  <a:schemeClr val="bg2"/>
                </a:solidFill>
              </a:rPr>
              <a:t>41, 	</a:t>
            </a:r>
            <a:r>
              <a:rPr lang="en-US" sz="2400" dirty="0" err="1" smtClean="0">
                <a:solidFill>
                  <a:schemeClr val="bg2"/>
                </a:solidFill>
              </a:rPr>
              <a:t>fx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= </a:t>
            </a:r>
            <a:r>
              <a:rPr lang="en-US" sz="2400" dirty="0" err="1" smtClean="0">
                <a:solidFill>
                  <a:schemeClr val="bg2"/>
                </a:solidFill>
              </a:rPr>
              <a:t>nx</a:t>
            </a:r>
            <a:r>
              <a:rPr lang="en-US" sz="2400" dirty="0" smtClean="0">
                <a:solidFill>
                  <a:schemeClr val="bg2"/>
                </a:solidFill>
              </a:rPr>
              <a:t> / 2.86 </a:t>
            </a:r>
            <a:r>
              <a:rPr lang="en-US" sz="2400" dirty="0" err="1" smtClean="0">
                <a:solidFill>
                  <a:schemeClr val="bg2"/>
                </a:solidFill>
              </a:rPr>
              <a:t>ms</a:t>
            </a:r>
            <a:r>
              <a:rPr lang="en-US" sz="2400" dirty="0" smtClean="0">
                <a:solidFill>
                  <a:schemeClr val="bg2"/>
                </a:solidFill>
              </a:rPr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14.35 </a:t>
            </a:r>
            <a:r>
              <a:rPr lang="en-US" sz="2400" dirty="0">
                <a:solidFill>
                  <a:srgbClr val="FF0000"/>
                </a:solidFill>
              </a:rPr>
              <a:t>kHz</a:t>
            </a:r>
          </a:p>
          <a:p>
            <a:r>
              <a:rPr lang="en-US" sz="2400" dirty="0" err="1" smtClean="0">
                <a:solidFill>
                  <a:schemeClr val="bg2"/>
                </a:solidFill>
              </a:rPr>
              <a:t>ny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= </a:t>
            </a:r>
            <a:r>
              <a:rPr lang="en-US" sz="2400" dirty="0" smtClean="0">
                <a:solidFill>
                  <a:schemeClr val="bg2"/>
                </a:solidFill>
              </a:rPr>
              <a:t>50</a:t>
            </a:r>
            <a:r>
              <a:rPr lang="en-US" sz="2400" dirty="0">
                <a:solidFill>
                  <a:schemeClr val="bg2"/>
                </a:solidFill>
              </a:rPr>
              <a:t>, 	</a:t>
            </a:r>
            <a:r>
              <a:rPr lang="en-US" sz="2400" dirty="0" err="1" smtClean="0">
                <a:solidFill>
                  <a:schemeClr val="bg2"/>
                </a:solidFill>
              </a:rPr>
              <a:t>fy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= </a:t>
            </a:r>
            <a:r>
              <a:rPr lang="en-US" sz="2400" dirty="0" err="1" smtClean="0">
                <a:solidFill>
                  <a:schemeClr val="bg2"/>
                </a:solidFill>
              </a:rPr>
              <a:t>ny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/ 2.86 </a:t>
            </a:r>
            <a:r>
              <a:rPr lang="en-US" sz="2400" dirty="0" err="1">
                <a:solidFill>
                  <a:schemeClr val="bg2"/>
                </a:solidFill>
              </a:rPr>
              <a:t>ms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17.50 kHz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Experience with the Virtual RM-A2T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788074"/>
              </p:ext>
            </p:extLst>
          </p:nvPr>
        </p:nvGraphicFramePr>
        <p:xfrm>
          <a:off x="358775" y="1773238"/>
          <a:ext cx="842168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844"/>
                <a:gridCol w="42108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2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28E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PERFORMANCE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Independent of input beam distribution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rgbClr val="03428E"/>
                          </a:solidFill>
                        </a:rPr>
                        <a:t>Neutronic</a:t>
                      </a:r>
                      <a:r>
                        <a:rPr lang="en-US" b="0" baseline="0" dirty="0" smtClean="0">
                          <a:solidFill>
                            <a:srgbClr val="03428E"/>
                          </a:solidFill>
                        </a:rPr>
                        <a:t> yield modulations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Lower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need for collimation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Multipoles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: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Probing aperture!</a:t>
                      </a:r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Lower uncontrolled beam losses?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Shield: waist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better defined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strike="sngStrike" dirty="0" smtClean="0">
                          <a:solidFill>
                            <a:schemeClr val="bg2"/>
                          </a:solidFill>
                        </a:rPr>
                        <a:t>Low</a:t>
                      </a:r>
                      <a:r>
                        <a:rPr lang="en-US" b="0" strike="sngStrike" baseline="0" dirty="0" smtClean="0">
                          <a:solidFill>
                            <a:schemeClr val="bg2"/>
                          </a:solidFill>
                        </a:rPr>
                        <a:t>-pass filter: intensity ridges</a:t>
                      </a:r>
                      <a:r>
                        <a:rPr lang="en-US" b="1" strike="sngStrike" baseline="0" dirty="0" smtClean="0">
                          <a:solidFill>
                            <a:srgbClr val="008000"/>
                          </a:solidFill>
                        </a:rPr>
                        <a:t>?</a:t>
                      </a:r>
                      <a:endParaRPr lang="en-US" b="1" strike="sngStrike" dirty="0" smtClean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HARDWARE</a:t>
                      </a: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Linear optics – envelope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calc.</a:t>
                      </a: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Technical complexity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Fewer element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families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‘operator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intuition’</a:t>
                      </a: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Increased risk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bg2"/>
                          </a:solidFill>
                        </a:rPr>
                        <a:t>dB/</a:t>
                      </a:r>
                      <a:r>
                        <a:rPr lang="en-US" b="0" baseline="0" dirty="0" err="1" smtClean="0">
                          <a:solidFill>
                            <a:schemeClr val="bg2"/>
                          </a:solidFill>
                        </a:rPr>
                        <a:t>dt</a:t>
                      </a:r>
                      <a:r>
                        <a:rPr lang="en-US" b="0" baseline="0" dirty="0" smtClean="0">
                          <a:solidFill>
                            <a:schemeClr val="bg2"/>
                          </a:solidFill>
                        </a:rPr>
                        <a:t> loop, 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QP5+6 critical</a:t>
                      </a:r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∆€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(magnet)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+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∆€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(modulators)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= 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0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4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283884" y="6096004"/>
            <a:ext cx="3226735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be confirmed / studied!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1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Waveform: Shape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  <p:pic>
        <p:nvPicPr>
          <p:cNvPr id="6" name="Picture 5" descr="Synthesis_triang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543"/>
            <a:ext cx="12516157" cy="5303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3903" y="6193564"/>
            <a:ext cx="6314549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3428E"/>
                </a:solidFill>
              </a:rPr>
              <a:t>http://</a:t>
            </a:r>
            <a:r>
              <a:rPr lang="en-US" sz="2000" dirty="0" err="1">
                <a:solidFill>
                  <a:srgbClr val="03428E"/>
                </a:solidFill>
              </a:rPr>
              <a:t>en.wikipedia.org</a:t>
            </a:r>
            <a:r>
              <a:rPr lang="en-US" sz="2000" dirty="0">
                <a:solidFill>
                  <a:srgbClr val="03428E"/>
                </a:solidFill>
              </a:rPr>
              <a:t>/wiki/</a:t>
            </a:r>
            <a:r>
              <a:rPr lang="en-US" sz="2000" dirty="0" err="1">
                <a:solidFill>
                  <a:srgbClr val="03428E"/>
                </a:solidFill>
              </a:rPr>
              <a:t>File:Synthesis_triangle.gif</a:t>
            </a:r>
            <a:endParaRPr lang="en-US" sz="2000" dirty="0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8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Waveform: </a:t>
            </a:r>
            <a:r>
              <a:rPr lang="en-US" dirty="0" smtClean="0"/>
              <a:t>Shape</a:t>
            </a:r>
            <a:endParaRPr lang="en-US" dirty="0"/>
          </a:p>
        </p:txBody>
      </p:sp>
      <p:pic>
        <p:nvPicPr>
          <p:cNvPr id="6" name="Content Placeholder 5" descr="1-s2.0-S0168900204021874-gr1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42" r="-14942"/>
          <a:stretch>
            <a:fillRect/>
          </a:stretch>
        </p:blipFill>
        <p:spPr/>
      </p:pic>
      <p:pic>
        <p:nvPicPr>
          <p:cNvPr id="7" name="Content Placeholder 6" descr="1-s2.0-S0168900204021874-gr3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8" r="-9008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2577457" y="6193564"/>
            <a:ext cx="4007440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3428E"/>
                </a:solidFill>
              </a:rPr>
              <a:t>d</a:t>
            </a:r>
            <a:r>
              <a:rPr lang="hr-HR" sz="2000" dirty="0" smtClean="0">
                <a:solidFill>
                  <a:srgbClr val="03428E"/>
                </a:solidFill>
              </a:rPr>
              <a:t>oi: 10.1016</a:t>
            </a:r>
            <a:r>
              <a:rPr lang="hr-HR" sz="2000" dirty="0">
                <a:solidFill>
                  <a:srgbClr val="03428E"/>
                </a:solidFill>
              </a:rPr>
              <a:t>/j.nima.</a:t>
            </a:r>
            <a:r>
              <a:rPr lang="hr-HR" sz="2000" dirty="0" smtClean="0">
                <a:solidFill>
                  <a:srgbClr val="03428E"/>
                </a:solidFill>
              </a:rPr>
              <a:t>2004.09.034</a:t>
            </a:r>
            <a:endParaRPr lang="en-US" sz="2000" dirty="0">
              <a:solidFill>
                <a:srgbClr val="03428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453" y="2645504"/>
            <a:ext cx="1337525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err="1" smtClean="0">
                <a:solidFill>
                  <a:srgbClr val="FF0000"/>
                </a:solidFill>
              </a:rPr>
              <a:t>Sinusoidal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0792" y="2672465"/>
            <a:ext cx="1338828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err="1" smtClean="0">
                <a:solidFill>
                  <a:srgbClr val="FF0000"/>
                </a:solidFill>
              </a:rPr>
              <a:t>Triangular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2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Waveform: </a:t>
            </a:r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  <p:pic>
        <p:nvPicPr>
          <p:cNvPr id="11" name="Picture 10" descr="out__dist_x_filtered_100kH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456"/>
            <a:ext cx="9144000" cy="47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2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_add_gaus15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5" r="-3765"/>
          <a:stretch>
            <a:fillRect/>
          </a:stretch>
        </p:blipFill>
        <p:spPr>
          <a:xfrm>
            <a:off x="358775" y="1349908"/>
            <a:ext cx="8421688" cy="4400550"/>
          </a:xfrm>
        </p:spPr>
      </p:pic>
      <p:sp>
        <p:nvSpPr>
          <p:cNvPr id="3" name="TextBox 2"/>
          <p:cNvSpPr txBox="1"/>
          <p:nvPr/>
        </p:nvSpPr>
        <p:spPr>
          <a:xfrm>
            <a:off x="150537" y="5686781"/>
            <a:ext cx="3557384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Magnification</a:t>
            </a:r>
            <a:endParaRPr lang="en-US" dirty="0">
              <a:solidFill>
                <a:schemeClr val="bg2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Deflection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</a:t>
            </a:r>
            <a:r>
              <a:rPr lang="en-US" dirty="0" smtClean="0"/>
              <a:t>Systems: </a:t>
            </a:r>
            <a:r>
              <a:rPr lang="en-US" dirty="0"/>
              <a:t>1D </a:t>
            </a:r>
            <a:r>
              <a:rPr lang="en-US" dirty="0" err="1"/>
              <a:t>Rastering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52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Waveform: </a:t>
            </a:r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456"/>
            <a:ext cx="9144000" cy="47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 bwMode="auto">
          <a:xfrm flipH="1">
            <a:off x="780329" y="3886914"/>
            <a:ext cx="7788830" cy="0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3428E"/>
                </a:solidFill>
              </a:rPr>
              <a:t>Beam Optics: </a:t>
            </a:r>
            <a:r>
              <a:rPr lang="en-US" sz="2400" dirty="0">
                <a:solidFill>
                  <a:srgbClr val="03428E"/>
                </a:solidFill>
              </a:rPr>
              <a:t>LANL MTS Concept (B. Blind</a:t>
            </a:r>
            <a:r>
              <a:rPr lang="en-US" sz="2400" i="1" dirty="0">
                <a:solidFill>
                  <a:srgbClr val="03428E"/>
                </a:solidFill>
              </a:rPr>
              <a:t> et al</a:t>
            </a:r>
            <a:r>
              <a:rPr lang="en-US" sz="2400" dirty="0">
                <a:solidFill>
                  <a:srgbClr val="03428E"/>
                </a:solidFill>
              </a:rPr>
              <a:t>)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19521" y="1657884"/>
            <a:ext cx="0" cy="4264352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8976" y="1482406"/>
            <a:ext cx="916090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ACH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3251" y="5411913"/>
            <a:ext cx="62775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AP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414" y="5411913"/>
            <a:ext cx="73609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CO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4251" y="5411913"/>
            <a:ext cx="119328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Target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4555" y="1478379"/>
            <a:ext cx="813043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0000"/>
                </a:solidFill>
              </a:rPr>
              <a:t>A2T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413" y="2881237"/>
            <a:ext cx="166511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err="1" smtClean="0">
                <a:solidFill>
                  <a:schemeClr val="bg2"/>
                </a:solidFill>
              </a:rPr>
              <a:t>Matching</a:t>
            </a:r>
            <a:r>
              <a:rPr lang="da-DK" sz="2000" dirty="0" smtClean="0">
                <a:solidFill>
                  <a:schemeClr val="bg2"/>
                </a:solidFill>
              </a:rPr>
              <a:t> Q’s</a:t>
            </a:r>
            <a:endParaRPr lang="da-DK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58" y="2875592"/>
            <a:ext cx="149246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err="1" smtClean="0">
                <a:solidFill>
                  <a:schemeClr val="bg2"/>
                </a:solidFill>
              </a:rPr>
              <a:t>RMs</a:t>
            </a:r>
            <a:endParaRPr lang="da-DK" sz="2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21229" y="3556865"/>
            <a:ext cx="1083449" cy="650083"/>
            <a:chOff x="1722349" y="3556865"/>
            <a:chExt cx="1083449" cy="650083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722349" y="3556865"/>
              <a:ext cx="136094" cy="65008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033664" y="3556865"/>
              <a:ext cx="136094" cy="65008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358368" y="3556865"/>
              <a:ext cx="136094" cy="65008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669704" y="3556865"/>
              <a:ext cx="136094" cy="65008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61283" y="3627793"/>
            <a:ext cx="947264" cy="508226"/>
            <a:chOff x="3085970" y="3627882"/>
            <a:chExt cx="947264" cy="508226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085970" y="3627882"/>
              <a:ext cx="106397" cy="508226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0000"/>
                </a:gs>
                <a:gs pos="50000">
                  <a:schemeClr val="bg1"/>
                </a:gs>
              </a:gsLst>
              <a:lin ang="16200000" scaled="0"/>
              <a:tileRect/>
            </a:gra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332839" y="3627882"/>
              <a:ext cx="106397" cy="508226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2"/>
                </a:gs>
                <a:gs pos="50000">
                  <a:schemeClr val="bg1"/>
                </a:gs>
              </a:gsLst>
              <a:lin ang="16200000" scaled="0"/>
              <a:tileRect/>
            </a:gra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26837" y="3627882"/>
              <a:ext cx="106397" cy="508226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0000"/>
                </a:gs>
                <a:gs pos="50000">
                  <a:schemeClr val="bg1"/>
                </a:gs>
              </a:gsLst>
              <a:lin ang="16200000" scaled="0"/>
              <a:tileRect/>
            </a:gra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679968" y="3627882"/>
              <a:ext cx="106397" cy="508226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2"/>
                </a:gs>
                <a:gs pos="50000">
                  <a:schemeClr val="bg1"/>
                </a:gs>
              </a:gsLst>
              <a:lin ang="16200000" scaled="0"/>
              <a:tileRect/>
            </a:gra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>
            <a:off x="3339307" y="3502719"/>
            <a:ext cx="12523" cy="2007971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4482280" y="2878414"/>
            <a:ext cx="1492469" cy="1325711"/>
            <a:chOff x="5306265" y="2878414"/>
            <a:chExt cx="1492469" cy="1325711"/>
          </a:xfrm>
        </p:grpSpPr>
        <p:sp>
          <p:nvSpPr>
            <p:cNvPr id="32" name="TextBox 31"/>
            <p:cNvSpPr txBox="1"/>
            <p:nvPr/>
          </p:nvSpPr>
          <p:spPr>
            <a:xfrm>
              <a:off x="5306265" y="2878414"/>
              <a:ext cx="1492469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 smtClean="0">
                  <a:solidFill>
                    <a:schemeClr val="bg2"/>
                  </a:solidFill>
                </a:rPr>
                <a:t>CO Q’s</a:t>
              </a:r>
              <a:endParaRPr lang="da-DK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822100" y="3554042"/>
              <a:ext cx="460798" cy="650083"/>
              <a:chOff x="5854953" y="3554042"/>
              <a:chExt cx="460798" cy="650083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5854953" y="3554042"/>
                <a:ext cx="136094" cy="65008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U Passata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6179657" y="3554042"/>
                <a:ext cx="136094" cy="65008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U Passata" pitchFamily="34" charset="0"/>
                </a:endParaRPr>
              </a:p>
            </p:txBody>
          </p:sp>
        </p:grpSp>
      </p:grpSp>
      <p:cxnSp>
        <p:nvCxnSpPr>
          <p:cNvPr id="36" name="Straight Connector 35"/>
          <p:cNvCxnSpPr/>
          <p:nvPr/>
        </p:nvCxnSpPr>
        <p:spPr bwMode="auto">
          <a:xfrm flipH="1">
            <a:off x="765586" y="3878091"/>
            <a:ext cx="2575491" cy="16063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3341078" y="3878386"/>
            <a:ext cx="1748691" cy="185614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5402385" y="1797538"/>
            <a:ext cx="3429000" cy="2579077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057073" y="3499800"/>
            <a:ext cx="12523" cy="2007971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8816842" y="3441224"/>
            <a:ext cx="12523" cy="2007971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 flipV="1">
            <a:off x="5065617" y="4051681"/>
            <a:ext cx="332648" cy="332602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8" name="Group 67"/>
          <p:cNvGrpSpPr/>
          <p:nvPr/>
        </p:nvGrpSpPr>
        <p:grpSpPr>
          <a:xfrm>
            <a:off x="3346185" y="4278923"/>
            <a:ext cx="2720508" cy="1304316"/>
            <a:chOff x="3346185" y="4278923"/>
            <a:chExt cx="2720508" cy="1304316"/>
          </a:xfrm>
        </p:grpSpPr>
        <p:sp>
          <p:nvSpPr>
            <p:cNvPr id="44" name="Right Brace 43"/>
            <p:cNvSpPr/>
            <p:nvPr/>
          </p:nvSpPr>
          <p:spPr bwMode="auto">
            <a:xfrm rot="16200000">
              <a:off x="4455835" y="3644988"/>
              <a:ext cx="501208" cy="2720508"/>
            </a:xfrm>
            <a:prstGeom prst="rightBrac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cxnSp>
          <p:nvCxnSpPr>
            <p:cNvPr id="45" name="Straight Arrow Connector 44"/>
            <p:cNvCxnSpPr>
              <a:stCxn id="44" idx="1"/>
            </p:cNvCxnSpPr>
            <p:nvPr/>
          </p:nvCxnSpPr>
          <p:spPr bwMode="auto">
            <a:xfrm flipV="1">
              <a:off x="4706439" y="4278923"/>
              <a:ext cx="500561" cy="475715"/>
            </a:xfrm>
            <a:prstGeom prst="straightConnector1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4338328" y="5034371"/>
              <a:ext cx="722365" cy="548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FF0000"/>
                  </a:solidFill>
                </a:rPr>
                <a:t>n </a:t>
              </a:r>
              <a:r>
                <a:rPr lang="en-US" sz="2800" dirty="0" smtClean="0">
                  <a:solidFill>
                    <a:srgbClr val="FF0000"/>
                  </a:solidFill>
                </a:rPr>
                <a:t>π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848911" y="1759973"/>
            <a:ext cx="6972704" cy="1274880"/>
            <a:chOff x="1848911" y="1759973"/>
            <a:chExt cx="6972704" cy="1274880"/>
          </a:xfrm>
        </p:grpSpPr>
        <p:grpSp>
          <p:nvGrpSpPr>
            <p:cNvPr id="66" name="Group 65"/>
            <p:cNvGrpSpPr/>
            <p:nvPr/>
          </p:nvGrpSpPr>
          <p:grpSpPr>
            <a:xfrm>
              <a:off x="1848911" y="2373558"/>
              <a:ext cx="6972704" cy="661295"/>
              <a:chOff x="1848911" y="2373558"/>
              <a:chExt cx="6972704" cy="661295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1863234" y="2373558"/>
                <a:ext cx="1731" cy="658859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8819869" y="2374776"/>
                <a:ext cx="1731" cy="658859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6057605" y="2375994"/>
                <a:ext cx="1731" cy="658859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1848911" y="2373560"/>
                <a:ext cx="6972704" cy="17777"/>
              </a:xfrm>
              <a:prstGeom prst="line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9" name="TextBox 48"/>
            <p:cNvSpPr txBox="1"/>
            <p:nvPr/>
          </p:nvSpPr>
          <p:spPr>
            <a:xfrm>
              <a:off x="2157467" y="1759973"/>
              <a:ext cx="5667630" cy="548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</a:rPr>
                <a:t>Beamlet</a:t>
              </a:r>
              <a:r>
                <a:rPr lang="en-US" sz="2800" dirty="0" smtClean="0">
                  <a:solidFill>
                    <a:srgbClr val="FF0000"/>
                  </a:solidFill>
                </a:rPr>
                <a:t> Size (waist + ~6 mm RMS)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99563" y="1794716"/>
            <a:ext cx="3429000" cy="2579077"/>
            <a:chOff x="5399563" y="1794716"/>
            <a:chExt cx="3429000" cy="2579077"/>
          </a:xfrm>
        </p:grpSpPr>
        <p:cxnSp>
          <p:nvCxnSpPr>
            <p:cNvPr id="69" name="Straight Connector 68"/>
            <p:cNvCxnSpPr/>
            <p:nvPr/>
          </p:nvCxnSpPr>
          <p:spPr bwMode="auto">
            <a:xfrm flipV="1">
              <a:off x="5399563" y="1794716"/>
              <a:ext cx="3429000" cy="2579077"/>
            </a:xfrm>
            <a:prstGeom prst="line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 rot="19380000">
              <a:off x="6260974" y="2998930"/>
              <a:ext cx="1808005" cy="548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Deflection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742503" y="3894667"/>
            <a:ext cx="4443198" cy="2806645"/>
            <a:chOff x="5010612" y="3894667"/>
            <a:chExt cx="4443198" cy="2806645"/>
          </a:xfrm>
        </p:grpSpPr>
        <p:sp>
          <p:nvSpPr>
            <p:cNvPr id="73" name="TextBox 72"/>
            <p:cNvSpPr txBox="1"/>
            <p:nvPr/>
          </p:nvSpPr>
          <p:spPr>
            <a:xfrm>
              <a:off x="5010612" y="6152444"/>
              <a:ext cx="4443198" cy="548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3428E"/>
                  </a:solidFill>
                </a:rPr>
                <a:t>Luminescent </a:t>
              </a:r>
              <a:r>
                <a:rPr lang="en-US" sz="2800" dirty="0">
                  <a:solidFill>
                    <a:srgbClr val="03428E"/>
                  </a:solidFill>
                </a:rPr>
                <a:t>c</a:t>
              </a:r>
              <a:r>
                <a:rPr lang="en-US" sz="2800" dirty="0" smtClean="0">
                  <a:solidFill>
                    <a:srgbClr val="03428E"/>
                  </a:solidFill>
                </a:rPr>
                <a:t>oating </a:t>
              </a:r>
              <a:r>
                <a:rPr lang="en-US" sz="2800" dirty="0" smtClean="0">
                  <a:solidFill>
                    <a:srgbClr val="03428E"/>
                  </a:solidFill>
                </a:rPr>
                <a:t>(SNS)</a:t>
              </a:r>
              <a:endParaRPr lang="en-US" sz="2800" dirty="0">
                <a:solidFill>
                  <a:srgbClr val="03428E"/>
                </a:solidFill>
              </a:endParaRPr>
            </a:p>
          </p:txBody>
        </p:sp>
        <p:cxnSp>
          <p:nvCxnSpPr>
            <p:cNvPr id="78" name="Straight Arrow Connector 77"/>
            <p:cNvCxnSpPr>
              <a:stCxn id="73" idx="0"/>
            </p:cNvCxnSpPr>
            <p:nvPr/>
          </p:nvCxnSpPr>
          <p:spPr bwMode="auto">
            <a:xfrm flipV="1">
              <a:off x="7232211" y="3894667"/>
              <a:ext cx="1827120" cy="2257777"/>
            </a:xfrm>
            <a:prstGeom prst="straightConnector1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193545" y="3330223"/>
            <a:ext cx="6354012" cy="3368267"/>
            <a:chOff x="193545" y="3330223"/>
            <a:chExt cx="6354012" cy="3368267"/>
          </a:xfrm>
        </p:grpSpPr>
        <p:sp>
          <p:nvSpPr>
            <p:cNvPr id="3" name="Frame 2"/>
            <p:cNvSpPr/>
            <p:nvPr/>
          </p:nvSpPr>
          <p:spPr bwMode="auto">
            <a:xfrm>
              <a:off x="804333" y="3330223"/>
              <a:ext cx="5743224" cy="1114776"/>
            </a:xfrm>
            <a:prstGeom prst="frame">
              <a:avLst>
                <a:gd name="adj1" fmla="val 4132"/>
              </a:avLst>
            </a:prstGeom>
            <a:solidFill>
              <a:schemeClr val="accent2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3545" y="4473222"/>
              <a:ext cx="2839239" cy="2225268"/>
              <a:chOff x="193545" y="4473222"/>
              <a:chExt cx="2839239" cy="2225268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93545" y="6149622"/>
                <a:ext cx="2839239" cy="54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3428E"/>
                    </a:solidFill>
                  </a:rPr>
                  <a:t>Weak RMs &amp; </a:t>
                </a:r>
                <a:r>
                  <a:rPr lang="en-US" sz="2800" dirty="0" smtClean="0">
                    <a:solidFill>
                      <a:srgbClr val="03428E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</a:t>
                </a:r>
                <a:r>
                  <a:rPr lang="en-US" sz="2800" i="1" dirty="0" smtClean="0">
                    <a:solidFill>
                      <a:srgbClr val="03428E"/>
                    </a:solidFill>
                    <a:sym typeface="Wingdings"/>
                  </a:rPr>
                  <a:t>a</a:t>
                </a:r>
                <a:endParaRPr lang="en-US" sz="2800" dirty="0">
                  <a:solidFill>
                    <a:srgbClr val="03428E"/>
                  </a:solidFill>
                </a:endParaRPr>
              </a:p>
            </p:txBody>
          </p:sp>
          <p:cxnSp>
            <p:nvCxnSpPr>
              <p:cNvPr id="55" name="Straight Arrow Connector 54"/>
              <p:cNvCxnSpPr>
                <a:stCxn id="54" idx="0"/>
              </p:cNvCxnSpPr>
              <p:nvPr/>
            </p:nvCxnSpPr>
            <p:spPr bwMode="auto">
              <a:xfrm flipV="1">
                <a:off x="1613165" y="4473222"/>
                <a:ext cx="1152613" cy="1676400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1120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Linear Optics: 10 RMS </a:t>
            </a:r>
            <a:r>
              <a:rPr lang="en-US" sz="3200" dirty="0"/>
              <a:t>B</a:t>
            </a:r>
            <a:r>
              <a:rPr lang="en-US" sz="3200" dirty="0" smtClean="0"/>
              <a:t>eam Size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6" y="1613794"/>
            <a:ext cx="8840467" cy="46895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19521" y="1657884"/>
            <a:ext cx="0" cy="4264352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8976" y="4022040"/>
            <a:ext cx="916090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ACH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139" y="3174798"/>
            <a:ext cx="321234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2"/>
                </a:solidFill>
              </a:rPr>
              <a:t>By By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Bx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Bx</a:t>
            </a:r>
            <a:r>
              <a:rPr lang="da-DK" sz="2000" dirty="0" smtClean="0">
                <a:solidFill>
                  <a:srgbClr val="03428E"/>
                </a:solidFill>
              </a:rPr>
              <a:t> </a:t>
            </a:r>
            <a:r>
              <a:rPr lang="da-DK" sz="2000" b="1" dirty="0" smtClean="0"/>
              <a:t>|</a:t>
            </a:r>
            <a:r>
              <a:rPr lang="da-DK" sz="2000" dirty="0">
                <a:solidFill>
                  <a:srgbClr val="FF0000"/>
                </a:solidFill>
              </a:rPr>
              <a:t> </a:t>
            </a:r>
            <a:r>
              <a:rPr lang="da-DK" sz="2000" dirty="0" err="1">
                <a:solidFill>
                  <a:srgbClr val="FF0000"/>
                </a:solidFill>
              </a:rPr>
              <a:t>Bx</a:t>
            </a:r>
            <a:r>
              <a:rPr lang="da-DK" sz="2000" dirty="0">
                <a:solidFill>
                  <a:srgbClr val="FF0000"/>
                </a:solidFill>
              </a:rPr>
              <a:t> </a:t>
            </a:r>
            <a:r>
              <a:rPr lang="da-DK" sz="2000" dirty="0" err="1">
                <a:solidFill>
                  <a:srgbClr val="FF0000"/>
                </a:solidFill>
              </a:rPr>
              <a:t>Bx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smtClean="0">
                <a:solidFill>
                  <a:srgbClr val="03428E"/>
                </a:solidFill>
              </a:rPr>
              <a:t>By By</a:t>
            </a:r>
            <a:endParaRPr lang="da-DK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3251" y="5411913"/>
            <a:ext cx="62775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AP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414" y="5411913"/>
            <a:ext cx="73609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CO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4251" y="5411913"/>
            <a:ext cx="119328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Target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4" name="Trapezoid 13"/>
          <p:cNvSpPr/>
          <p:nvPr/>
        </p:nvSpPr>
        <p:spPr bwMode="auto">
          <a:xfrm>
            <a:off x="1940289" y="2906535"/>
            <a:ext cx="2855821" cy="429660"/>
          </a:xfrm>
          <a:prstGeom prst="trapezoid">
            <a:avLst>
              <a:gd name="adj" fmla="val 257022"/>
            </a:avLst>
          </a:prstGeom>
          <a:noFill/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8852" y="4033313"/>
            <a:ext cx="813043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0000"/>
                </a:solidFill>
              </a:rPr>
              <a:t>A2T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2164" y="1329350"/>
            <a:ext cx="1492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>
                <a:solidFill>
                  <a:schemeClr val="bg2"/>
                </a:solidFill>
              </a:rPr>
              <a:t>RMs</a:t>
            </a:r>
            <a:endParaRPr lang="da-DK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8018" y="2736758"/>
            <a:ext cx="169344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err="1" smtClean="0">
                <a:solidFill>
                  <a:schemeClr val="bg2"/>
                </a:solidFill>
              </a:rPr>
              <a:t>Waist</a:t>
            </a:r>
            <a:endParaRPr lang="da-DK" sz="2000" dirty="0" smtClean="0">
              <a:solidFill>
                <a:schemeClr val="bg2"/>
              </a:solidFill>
            </a:endParaRPr>
          </a:p>
          <a:p>
            <a:pPr algn="ctr"/>
            <a:r>
              <a:rPr lang="da-DK" sz="2000" dirty="0" smtClean="0">
                <a:solidFill>
                  <a:schemeClr val="bg2"/>
                </a:solidFill>
              </a:rPr>
              <a:t>Ø40 x 2000</a:t>
            </a:r>
            <a:endParaRPr lang="da-DK" sz="2000" dirty="0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025144" y="1334995"/>
            <a:ext cx="2015718" cy="1100039"/>
            <a:chOff x="1025144" y="1334995"/>
            <a:chExt cx="2015718" cy="1100039"/>
          </a:xfrm>
        </p:grpSpPr>
        <p:sp>
          <p:nvSpPr>
            <p:cNvPr id="8" name="TextBox 7"/>
            <p:cNvSpPr txBox="1"/>
            <p:nvPr/>
          </p:nvSpPr>
          <p:spPr>
            <a:xfrm>
              <a:off x="1025144" y="1334995"/>
              <a:ext cx="201571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solidFill>
                    <a:schemeClr val="bg2"/>
                  </a:solidFill>
                </a:rPr>
                <a:t>QP1-4</a:t>
              </a:r>
              <a:endParaRPr lang="da-DK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326444" y="1873604"/>
              <a:ext cx="1359155" cy="561430"/>
              <a:chOff x="1326444" y="1873604"/>
              <a:chExt cx="1359155" cy="561430"/>
            </a:xfrm>
          </p:grpSpPr>
          <p:cxnSp>
            <p:nvCxnSpPr>
              <p:cNvPr id="21" name="Straight Arrow Connector 20"/>
              <p:cNvCxnSpPr>
                <a:stCxn id="8" idx="2"/>
              </p:cNvCxnSpPr>
              <p:nvPr/>
            </p:nvCxnSpPr>
            <p:spPr bwMode="auto">
              <a:xfrm flipH="1">
                <a:off x="1326444" y="1873604"/>
                <a:ext cx="706559" cy="553507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>
                <a:stCxn id="8" idx="2"/>
              </p:cNvCxnSpPr>
              <p:nvPr/>
            </p:nvCxnSpPr>
            <p:spPr bwMode="auto">
              <a:xfrm flipH="1">
                <a:off x="1578736" y="1873604"/>
                <a:ext cx="454267" cy="561430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>
                <a:stCxn id="8" idx="2"/>
              </p:cNvCxnSpPr>
              <p:nvPr/>
            </p:nvCxnSpPr>
            <p:spPr bwMode="auto">
              <a:xfrm>
                <a:off x="2033003" y="1873604"/>
                <a:ext cx="407921" cy="561430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7" name="Straight Arrow Connector 36"/>
              <p:cNvCxnSpPr>
                <a:stCxn id="8" idx="2"/>
              </p:cNvCxnSpPr>
              <p:nvPr/>
            </p:nvCxnSpPr>
            <p:spPr bwMode="auto">
              <a:xfrm>
                <a:off x="2033003" y="1873604"/>
                <a:ext cx="652596" cy="561430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49" name="Group 48"/>
          <p:cNvGrpSpPr/>
          <p:nvPr/>
        </p:nvGrpSpPr>
        <p:grpSpPr>
          <a:xfrm>
            <a:off x="4495312" y="1332172"/>
            <a:ext cx="1492469" cy="1097037"/>
            <a:chOff x="4495312" y="1332172"/>
            <a:chExt cx="1492469" cy="1097037"/>
          </a:xfrm>
        </p:grpSpPr>
        <p:sp>
          <p:nvSpPr>
            <p:cNvPr id="10" name="TextBox 9"/>
            <p:cNvSpPr txBox="1"/>
            <p:nvPr/>
          </p:nvSpPr>
          <p:spPr>
            <a:xfrm>
              <a:off x="4495312" y="1332172"/>
              <a:ext cx="1492469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solidFill>
                    <a:schemeClr val="bg2"/>
                  </a:solidFill>
                </a:rPr>
                <a:t>QP5,6</a:t>
              </a:r>
              <a:endParaRPr lang="da-DK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085745" y="1870781"/>
              <a:ext cx="367012" cy="558428"/>
              <a:chOff x="5085745" y="1870781"/>
              <a:chExt cx="367012" cy="558428"/>
            </a:xfrm>
          </p:grpSpPr>
          <p:cxnSp>
            <p:nvCxnSpPr>
              <p:cNvPr id="41" name="Straight Arrow Connector 40"/>
              <p:cNvCxnSpPr>
                <a:stCxn id="10" idx="2"/>
              </p:cNvCxnSpPr>
              <p:nvPr/>
            </p:nvCxnSpPr>
            <p:spPr bwMode="auto">
              <a:xfrm>
                <a:off x="5241547" y="1870781"/>
                <a:ext cx="211210" cy="558428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4" name="Straight Arrow Connector 43"/>
              <p:cNvCxnSpPr>
                <a:stCxn id="10" idx="2"/>
              </p:cNvCxnSpPr>
              <p:nvPr/>
            </p:nvCxnSpPr>
            <p:spPr bwMode="auto">
              <a:xfrm flipH="1">
                <a:off x="5085745" y="1870781"/>
                <a:ext cx="155802" cy="558428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cxnSp>
        <p:nvCxnSpPr>
          <p:cNvPr id="27" name="Straight Arrow Connector 26"/>
          <p:cNvCxnSpPr/>
          <p:nvPr/>
        </p:nvCxnSpPr>
        <p:spPr bwMode="auto">
          <a:xfrm>
            <a:off x="3358444" y="1876778"/>
            <a:ext cx="0" cy="564444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1792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Linear Optics: 10 RMS </a:t>
            </a:r>
            <a:r>
              <a:rPr lang="en-US" sz="3200" dirty="0"/>
              <a:t>B</a:t>
            </a:r>
            <a:r>
              <a:rPr lang="en-US" sz="3200" dirty="0" smtClean="0"/>
              <a:t>eam Size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6" y="1613794"/>
            <a:ext cx="8840467" cy="46895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19521" y="1657884"/>
            <a:ext cx="0" cy="4264352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8976" y="4022040"/>
            <a:ext cx="916090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ACH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139" y="3174798"/>
            <a:ext cx="321234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2"/>
                </a:solidFill>
              </a:rPr>
              <a:t>By By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Bx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Bx</a:t>
            </a:r>
            <a:r>
              <a:rPr lang="da-DK" sz="2000" dirty="0" smtClean="0">
                <a:solidFill>
                  <a:srgbClr val="03428E"/>
                </a:solidFill>
              </a:rPr>
              <a:t> </a:t>
            </a:r>
            <a:r>
              <a:rPr lang="da-DK" sz="2000" b="1" dirty="0" smtClean="0"/>
              <a:t>|</a:t>
            </a:r>
            <a:r>
              <a:rPr lang="da-DK" sz="2000" dirty="0">
                <a:solidFill>
                  <a:srgbClr val="FF0000"/>
                </a:solidFill>
              </a:rPr>
              <a:t> </a:t>
            </a:r>
            <a:r>
              <a:rPr lang="da-DK" sz="2000" dirty="0" err="1">
                <a:solidFill>
                  <a:srgbClr val="FF0000"/>
                </a:solidFill>
              </a:rPr>
              <a:t>Bx</a:t>
            </a:r>
            <a:r>
              <a:rPr lang="da-DK" sz="2000" dirty="0">
                <a:solidFill>
                  <a:srgbClr val="FF0000"/>
                </a:solidFill>
              </a:rPr>
              <a:t> </a:t>
            </a:r>
            <a:r>
              <a:rPr lang="da-DK" sz="2000" dirty="0" err="1">
                <a:solidFill>
                  <a:srgbClr val="FF0000"/>
                </a:solidFill>
              </a:rPr>
              <a:t>Bx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smtClean="0">
                <a:solidFill>
                  <a:srgbClr val="03428E"/>
                </a:solidFill>
              </a:rPr>
              <a:t>By By</a:t>
            </a:r>
            <a:endParaRPr lang="da-DK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3251" y="5411913"/>
            <a:ext cx="62775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AP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414" y="5411913"/>
            <a:ext cx="73609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CO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4251" y="5411913"/>
            <a:ext cx="119328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Target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4" name="Trapezoid 13"/>
          <p:cNvSpPr/>
          <p:nvPr/>
        </p:nvSpPr>
        <p:spPr bwMode="auto">
          <a:xfrm>
            <a:off x="1940289" y="2906535"/>
            <a:ext cx="2855821" cy="429660"/>
          </a:xfrm>
          <a:prstGeom prst="trapezoid">
            <a:avLst>
              <a:gd name="adj" fmla="val 257022"/>
            </a:avLst>
          </a:prstGeom>
          <a:noFill/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8852" y="4033313"/>
            <a:ext cx="813043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0000"/>
                </a:solidFill>
              </a:rPr>
              <a:t>A2T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2164" y="1329350"/>
            <a:ext cx="1492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>
                <a:solidFill>
                  <a:schemeClr val="bg2"/>
                </a:solidFill>
              </a:rPr>
              <a:t>RMs</a:t>
            </a:r>
            <a:endParaRPr lang="da-DK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8018" y="2736758"/>
            <a:ext cx="169344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err="1" smtClean="0">
                <a:solidFill>
                  <a:schemeClr val="bg2"/>
                </a:solidFill>
              </a:rPr>
              <a:t>Waist</a:t>
            </a:r>
            <a:endParaRPr lang="da-DK" sz="2000" dirty="0" smtClean="0">
              <a:solidFill>
                <a:schemeClr val="bg2"/>
              </a:solidFill>
            </a:endParaRPr>
          </a:p>
          <a:p>
            <a:pPr algn="ctr"/>
            <a:r>
              <a:rPr lang="da-DK" sz="2000" dirty="0" smtClean="0">
                <a:solidFill>
                  <a:schemeClr val="bg2"/>
                </a:solidFill>
              </a:rPr>
              <a:t>Ø40 x 2000</a:t>
            </a:r>
            <a:endParaRPr lang="da-DK" sz="2000" dirty="0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025144" y="1334995"/>
            <a:ext cx="2015718" cy="1100039"/>
            <a:chOff x="1025144" y="1334995"/>
            <a:chExt cx="2015718" cy="1100039"/>
          </a:xfrm>
        </p:grpSpPr>
        <p:sp>
          <p:nvSpPr>
            <p:cNvPr id="8" name="TextBox 7"/>
            <p:cNvSpPr txBox="1"/>
            <p:nvPr/>
          </p:nvSpPr>
          <p:spPr>
            <a:xfrm>
              <a:off x="1025144" y="1334995"/>
              <a:ext cx="201571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solidFill>
                    <a:schemeClr val="bg2"/>
                  </a:solidFill>
                </a:rPr>
                <a:t>QP1-4</a:t>
              </a:r>
              <a:endParaRPr lang="da-DK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326444" y="1873604"/>
              <a:ext cx="1359155" cy="561430"/>
              <a:chOff x="1326444" y="1873604"/>
              <a:chExt cx="1359155" cy="561430"/>
            </a:xfrm>
          </p:grpSpPr>
          <p:cxnSp>
            <p:nvCxnSpPr>
              <p:cNvPr id="21" name="Straight Arrow Connector 20"/>
              <p:cNvCxnSpPr>
                <a:stCxn id="8" idx="2"/>
              </p:cNvCxnSpPr>
              <p:nvPr/>
            </p:nvCxnSpPr>
            <p:spPr bwMode="auto">
              <a:xfrm flipH="1">
                <a:off x="1326444" y="1873604"/>
                <a:ext cx="706559" cy="553507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>
                <a:stCxn id="8" idx="2"/>
              </p:cNvCxnSpPr>
              <p:nvPr/>
            </p:nvCxnSpPr>
            <p:spPr bwMode="auto">
              <a:xfrm flipH="1">
                <a:off x="1578736" y="1873604"/>
                <a:ext cx="454267" cy="561430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>
                <a:stCxn id="8" idx="2"/>
              </p:cNvCxnSpPr>
              <p:nvPr/>
            </p:nvCxnSpPr>
            <p:spPr bwMode="auto">
              <a:xfrm>
                <a:off x="2033003" y="1873604"/>
                <a:ext cx="407921" cy="561430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7" name="Straight Arrow Connector 36"/>
              <p:cNvCxnSpPr>
                <a:stCxn id="8" idx="2"/>
              </p:cNvCxnSpPr>
              <p:nvPr/>
            </p:nvCxnSpPr>
            <p:spPr bwMode="auto">
              <a:xfrm>
                <a:off x="2033003" y="1873604"/>
                <a:ext cx="652596" cy="561430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49" name="Group 48"/>
          <p:cNvGrpSpPr/>
          <p:nvPr/>
        </p:nvGrpSpPr>
        <p:grpSpPr>
          <a:xfrm>
            <a:off x="4495312" y="1332172"/>
            <a:ext cx="1492469" cy="1097037"/>
            <a:chOff x="4495312" y="1332172"/>
            <a:chExt cx="1492469" cy="1097037"/>
          </a:xfrm>
        </p:grpSpPr>
        <p:sp>
          <p:nvSpPr>
            <p:cNvPr id="10" name="TextBox 9"/>
            <p:cNvSpPr txBox="1"/>
            <p:nvPr/>
          </p:nvSpPr>
          <p:spPr>
            <a:xfrm>
              <a:off x="4495312" y="1332172"/>
              <a:ext cx="1492469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solidFill>
                    <a:schemeClr val="bg2"/>
                  </a:solidFill>
                </a:rPr>
                <a:t>QP5,6</a:t>
              </a:r>
              <a:endParaRPr lang="da-DK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085745" y="1870781"/>
              <a:ext cx="367012" cy="558428"/>
              <a:chOff x="5085745" y="1870781"/>
              <a:chExt cx="367012" cy="558428"/>
            </a:xfrm>
          </p:grpSpPr>
          <p:cxnSp>
            <p:nvCxnSpPr>
              <p:cNvPr id="41" name="Straight Arrow Connector 40"/>
              <p:cNvCxnSpPr>
                <a:stCxn id="10" idx="2"/>
              </p:cNvCxnSpPr>
              <p:nvPr/>
            </p:nvCxnSpPr>
            <p:spPr bwMode="auto">
              <a:xfrm>
                <a:off x="5241547" y="1870781"/>
                <a:ext cx="211210" cy="558428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4" name="Straight Arrow Connector 43"/>
              <p:cNvCxnSpPr>
                <a:stCxn id="10" idx="2"/>
              </p:cNvCxnSpPr>
              <p:nvPr/>
            </p:nvCxnSpPr>
            <p:spPr bwMode="auto">
              <a:xfrm flipH="1">
                <a:off x="5085745" y="1870781"/>
                <a:ext cx="155802" cy="558428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54033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Linear Optics: 10 RMS </a:t>
            </a:r>
            <a:r>
              <a:rPr lang="en-US" sz="3200" dirty="0"/>
              <a:t>B</a:t>
            </a:r>
            <a:r>
              <a:rPr lang="en-US" sz="3200" dirty="0" smtClean="0"/>
              <a:t>eam </a:t>
            </a:r>
            <a:r>
              <a:rPr lang="en-US" sz="3200" dirty="0"/>
              <a:t>Size, Max ∆x, ∆</a:t>
            </a:r>
            <a:r>
              <a:rPr lang="en-US" sz="3200" dirty="0" smtClean="0"/>
              <a:t>y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606" y="1613794"/>
            <a:ext cx="8840468" cy="46895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19521" y="1657884"/>
            <a:ext cx="0" cy="4264352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8976" y="4022040"/>
            <a:ext cx="916090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ACH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139" y="3174798"/>
            <a:ext cx="321234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2"/>
                </a:solidFill>
              </a:rPr>
              <a:t>By By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Bx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Bx</a:t>
            </a:r>
            <a:r>
              <a:rPr lang="da-DK" sz="2000" dirty="0" smtClean="0">
                <a:solidFill>
                  <a:srgbClr val="03428E"/>
                </a:solidFill>
              </a:rPr>
              <a:t> </a:t>
            </a:r>
            <a:r>
              <a:rPr lang="da-DK" sz="2000" b="1" dirty="0" smtClean="0"/>
              <a:t>|</a:t>
            </a:r>
            <a:r>
              <a:rPr lang="da-DK" sz="2000" dirty="0">
                <a:solidFill>
                  <a:srgbClr val="FF0000"/>
                </a:solidFill>
              </a:rPr>
              <a:t> </a:t>
            </a:r>
            <a:r>
              <a:rPr lang="da-DK" sz="2000" dirty="0" err="1">
                <a:solidFill>
                  <a:srgbClr val="FF0000"/>
                </a:solidFill>
              </a:rPr>
              <a:t>Bx</a:t>
            </a:r>
            <a:r>
              <a:rPr lang="da-DK" sz="2000" dirty="0">
                <a:solidFill>
                  <a:srgbClr val="FF0000"/>
                </a:solidFill>
              </a:rPr>
              <a:t> </a:t>
            </a:r>
            <a:r>
              <a:rPr lang="da-DK" sz="2000" dirty="0" err="1">
                <a:solidFill>
                  <a:srgbClr val="FF0000"/>
                </a:solidFill>
              </a:rPr>
              <a:t>Bx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smtClean="0">
                <a:solidFill>
                  <a:srgbClr val="03428E"/>
                </a:solidFill>
              </a:rPr>
              <a:t>By By</a:t>
            </a:r>
            <a:endParaRPr lang="da-DK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3251" y="5411913"/>
            <a:ext cx="62775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AP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414" y="5411913"/>
            <a:ext cx="73609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CO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4251" y="5411913"/>
            <a:ext cx="119328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Target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4" name="Trapezoid 13"/>
          <p:cNvSpPr/>
          <p:nvPr/>
        </p:nvSpPr>
        <p:spPr bwMode="auto">
          <a:xfrm>
            <a:off x="1940289" y="2906535"/>
            <a:ext cx="2855821" cy="429660"/>
          </a:xfrm>
          <a:prstGeom prst="trapezoid">
            <a:avLst>
              <a:gd name="adj" fmla="val 257022"/>
            </a:avLst>
          </a:prstGeom>
          <a:noFill/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8852" y="4033313"/>
            <a:ext cx="813043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0000"/>
                </a:solidFill>
              </a:rPr>
              <a:t>A2T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2164" y="1329350"/>
            <a:ext cx="1492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>
                <a:solidFill>
                  <a:schemeClr val="bg2"/>
                </a:solidFill>
              </a:rPr>
              <a:t>RMs</a:t>
            </a:r>
            <a:endParaRPr lang="da-DK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8018" y="2736758"/>
            <a:ext cx="169344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err="1" smtClean="0">
                <a:solidFill>
                  <a:schemeClr val="bg2"/>
                </a:solidFill>
              </a:rPr>
              <a:t>Waist</a:t>
            </a:r>
            <a:endParaRPr lang="da-DK" sz="2000" dirty="0" smtClean="0">
              <a:solidFill>
                <a:schemeClr val="bg2"/>
              </a:solidFill>
            </a:endParaRPr>
          </a:p>
          <a:p>
            <a:pPr algn="ctr"/>
            <a:r>
              <a:rPr lang="da-DK" sz="2000" dirty="0" smtClean="0">
                <a:solidFill>
                  <a:schemeClr val="bg2"/>
                </a:solidFill>
              </a:rPr>
              <a:t>Ø40 x 2000</a:t>
            </a:r>
            <a:endParaRPr lang="da-DK" sz="2000" dirty="0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025144" y="1334995"/>
            <a:ext cx="2015718" cy="1100039"/>
            <a:chOff x="1025144" y="1334995"/>
            <a:chExt cx="2015718" cy="1100039"/>
          </a:xfrm>
        </p:grpSpPr>
        <p:sp>
          <p:nvSpPr>
            <p:cNvPr id="8" name="TextBox 7"/>
            <p:cNvSpPr txBox="1"/>
            <p:nvPr/>
          </p:nvSpPr>
          <p:spPr>
            <a:xfrm>
              <a:off x="1025144" y="1334995"/>
              <a:ext cx="201571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solidFill>
                    <a:schemeClr val="bg2"/>
                  </a:solidFill>
                </a:rPr>
                <a:t>QP1-4</a:t>
              </a:r>
              <a:endParaRPr lang="da-DK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326444" y="1873604"/>
              <a:ext cx="1359155" cy="561430"/>
              <a:chOff x="1326444" y="1873604"/>
              <a:chExt cx="1359155" cy="561430"/>
            </a:xfrm>
          </p:grpSpPr>
          <p:cxnSp>
            <p:nvCxnSpPr>
              <p:cNvPr id="21" name="Straight Arrow Connector 20"/>
              <p:cNvCxnSpPr>
                <a:stCxn id="8" idx="2"/>
              </p:cNvCxnSpPr>
              <p:nvPr/>
            </p:nvCxnSpPr>
            <p:spPr bwMode="auto">
              <a:xfrm flipH="1">
                <a:off x="1326444" y="1873604"/>
                <a:ext cx="706559" cy="553507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>
                <a:stCxn id="8" idx="2"/>
              </p:cNvCxnSpPr>
              <p:nvPr/>
            </p:nvCxnSpPr>
            <p:spPr bwMode="auto">
              <a:xfrm flipH="1">
                <a:off x="1578736" y="1873604"/>
                <a:ext cx="454267" cy="561430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>
                <a:stCxn id="8" idx="2"/>
              </p:cNvCxnSpPr>
              <p:nvPr/>
            </p:nvCxnSpPr>
            <p:spPr bwMode="auto">
              <a:xfrm>
                <a:off x="2033003" y="1873604"/>
                <a:ext cx="407921" cy="561430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7" name="Straight Arrow Connector 36"/>
              <p:cNvCxnSpPr>
                <a:stCxn id="8" idx="2"/>
              </p:cNvCxnSpPr>
              <p:nvPr/>
            </p:nvCxnSpPr>
            <p:spPr bwMode="auto">
              <a:xfrm>
                <a:off x="2033003" y="1873604"/>
                <a:ext cx="652596" cy="561430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49" name="Group 48"/>
          <p:cNvGrpSpPr/>
          <p:nvPr/>
        </p:nvGrpSpPr>
        <p:grpSpPr>
          <a:xfrm>
            <a:off x="4495312" y="1332172"/>
            <a:ext cx="1492469" cy="1097037"/>
            <a:chOff x="4495312" y="1332172"/>
            <a:chExt cx="1492469" cy="1097037"/>
          </a:xfrm>
        </p:grpSpPr>
        <p:sp>
          <p:nvSpPr>
            <p:cNvPr id="10" name="TextBox 9"/>
            <p:cNvSpPr txBox="1"/>
            <p:nvPr/>
          </p:nvSpPr>
          <p:spPr>
            <a:xfrm>
              <a:off x="4495312" y="1332172"/>
              <a:ext cx="1492469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solidFill>
                    <a:schemeClr val="bg2"/>
                  </a:solidFill>
                </a:rPr>
                <a:t>QP5,6</a:t>
              </a:r>
              <a:endParaRPr lang="da-DK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085745" y="1870781"/>
              <a:ext cx="367012" cy="558428"/>
              <a:chOff x="5085745" y="1870781"/>
              <a:chExt cx="367012" cy="558428"/>
            </a:xfrm>
          </p:grpSpPr>
          <p:cxnSp>
            <p:nvCxnSpPr>
              <p:cNvPr id="41" name="Straight Arrow Connector 40"/>
              <p:cNvCxnSpPr>
                <a:stCxn id="10" idx="2"/>
              </p:cNvCxnSpPr>
              <p:nvPr/>
            </p:nvCxnSpPr>
            <p:spPr bwMode="auto">
              <a:xfrm>
                <a:off x="5241547" y="1870781"/>
                <a:ext cx="211210" cy="558428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4" name="Straight Arrow Connector 43"/>
              <p:cNvCxnSpPr>
                <a:stCxn id="10" idx="2"/>
              </p:cNvCxnSpPr>
              <p:nvPr/>
            </p:nvCxnSpPr>
            <p:spPr bwMode="auto">
              <a:xfrm flipH="1">
                <a:off x="5085745" y="1870781"/>
                <a:ext cx="155802" cy="558428"/>
              </a:xfrm>
              <a:prstGeom prst="straightConnector1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75215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5M </a:t>
            </a:r>
            <a:r>
              <a:rPr lang="en-US" dirty="0"/>
              <a:t>P</a:t>
            </a:r>
            <a:r>
              <a:rPr lang="en-US" dirty="0" smtClean="0"/>
              <a:t>articles from SCL incl. </a:t>
            </a:r>
            <a:r>
              <a:rPr lang="en-US" dirty="0" smtClean="0">
                <a:solidFill>
                  <a:srgbClr val="FF0000"/>
                </a:solidFill>
              </a:rPr>
              <a:t>PICNIC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6985560" y="5654213"/>
            <a:ext cx="1264744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800" dirty="0" err="1" smtClean="0">
                <a:solidFill>
                  <a:schemeClr val="bg2"/>
                </a:solidFill>
                <a:latin typeface="Lucida Grande"/>
                <a:ea typeface="Lucida Grande"/>
                <a:cs typeface="Lucida Grande"/>
                <a:sym typeface="Wingdings"/>
              </a:rPr>
              <a:t>ε</a:t>
            </a:r>
            <a:r>
              <a:rPr lang="en-US" sz="2800" dirty="0" err="1" smtClean="0">
                <a:solidFill>
                  <a:schemeClr val="bg2"/>
                </a:solidFill>
                <a:sym typeface="Wingdings"/>
              </a:rPr>
              <a:t>+PS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728534" y="5094839"/>
            <a:ext cx="619932" cy="650082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ess_raster17_mp5M_X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" y="1662862"/>
            <a:ext cx="9432000" cy="2268000"/>
          </a:xfrm>
          <a:prstGeom prst="rect">
            <a:avLst/>
          </a:prstGeom>
        </p:spPr>
      </p:pic>
      <p:pic>
        <p:nvPicPr>
          <p:cNvPr id="6" name="Picture 5" descr="ess_raster17_mp5M_Y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" y="3962978"/>
            <a:ext cx="9431999" cy="22679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58738" y="6083362"/>
            <a:ext cx="1264744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800" dirty="0" err="1" smtClean="0">
                <a:solidFill>
                  <a:schemeClr val="bg2"/>
                </a:solidFill>
                <a:latin typeface="Lucida Grande"/>
                <a:ea typeface="Lucida Grande"/>
                <a:cs typeface="Lucida Grande"/>
                <a:sym typeface="Wingdings"/>
              </a:rPr>
              <a:t>ε</a:t>
            </a:r>
            <a:r>
              <a:rPr lang="en-US" sz="2800" dirty="0" err="1" smtClean="0">
                <a:solidFill>
                  <a:schemeClr val="bg2"/>
                </a:solidFill>
                <a:sym typeface="Wingdings"/>
              </a:rPr>
              <a:t>+PS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flipV="1">
            <a:off x="6091110" y="5136444"/>
            <a:ext cx="4890" cy="946918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91249" y="6080541"/>
            <a:ext cx="410881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sym typeface="Wingdings"/>
              </a:rPr>
              <a:t>4 RMS Gaussian input @ RFQ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8825843" y="5133621"/>
            <a:ext cx="4890" cy="946918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17" descr="ess_raster17_mp5M_Y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34" r="-418" b="41138"/>
          <a:stretch/>
        </p:blipFill>
        <p:spPr>
          <a:xfrm>
            <a:off x="8057443" y="-145990"/>
            <a:ext cx="1086557" cy="17957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90186" y="6089769"/>
            <a:ext cx="858634" cy="5488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sym typeface="Wingdings"/>
              </a:rPr>
              <a:t>95%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8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Sweep Pattern?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Relative </a:t>
            </a:r>
            <a:r>
              <a:rPr lang="da-DK" dirty="0" err="1" smtClean="0"/>
              <a:t>Frequencies</a:t>
            </a:r>
            <a:r>
              <a:rPr lang="da-DK" dirty="0" smtClean="0"/>
              <a:t> (5:4)</a:t>
            </a:r>
            <a:endParaRPr lang="da-DK" dirty="0"/>
          </a:p>
        </p:txBody>
      </p:sp>
      <p:pic>
        <p:nvPicPr>
          <p:cNvPr id="6" name="raster_anim_path.gif" descr="/Users/heine/Dropbox/rasterAPT/scans/raster_anim_path.gif"/>
          <p:cNvPicPr>
            <a:picLocks noGrp="1" noChangeAspect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00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Lissajous</a:t>
            </a:r>
            <a:r>
              <a:rPr lang="en-US" dirty="0" smtClean="0"/>
              <a:t>-like Pattern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err="1" smtClean="0"/>
              <a:t>f</a:t>
            </a:r>
            <a:r>
              <a:rPr lang="en-US" i="1" baseline="-25000" dirty="0" err="1" smtClean="0"/>
              <a:t>y</a:t>
            </a:r>
            <a:r>
              <a:rPr lang="en-US" i="1" baseline="-25000" dirty="0" smtClean="0"/>
              <a:t> </a:t>
            </a:r>
            <a:r>
              <a:rPr lang="en-US" i="1" dirty="0" smtClean="0"/>
              <a:t>/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i="1" dirty="0" err="1"/>
              <a:t>φ</a:t>
            </a:r>
            <a:r>
              <a:rPr lang="en-US" i="1" baseline="-25000" dirty="0" err="1"/>
              <a:t>x,y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i="1" baseline="-25000" dirty="0" smtClean="0"/>
              <a:t>x</a:t>
            </a:r>
            <a:r>
              <a:rPr lang="en-US" dirty="0" smtClean="0"/>
              <a:t> , </a:t>
            </a:r>
            <a:r>
              <a:rPr lang="en-US" i="1" dirty="0" smtClean="0"/>
              <a:t>A</a:t>
            </a:r>
            <a:r>
              <a:rPr lang="en-US" i="1" baseline="-25000" dirty="0" smtClean="0"/>
              <a:t>y</a:t>
            </a:r>
            <a:endParaRPr lang="en-US" i="1" baseline="-25000" dirty="0" smtClean="0"/>
          </a:p>
          <a:p>
            <a:endParaRPr lang="en-US" dirty="0"/>
          </a:p>
          <a:p>
            <a:r>
              <a:rPr lang="en-US" dirty="0" smtClean="0"/>
              <a:t>APT + MTS (LANL)</a:t>
            </a:r>
          </a:p>
          <a:p>
            <a:r>
              <a:rPr lang="en-US" dirty="0" smtClean="0"/>
              <a:t>CEBAF</a:t>
            </a:r>
          </a:p>
          <a:p>
            <a:r>
              <a:rPr lang="en-US" dirty="0" smtClean="0"/>
              <a:t>SPIRAL2 S3 + RIB lines</a:t>
            </a:r>
          </a:p>
          <a:p>
            <a:r>
              <a:rPr lang="en-US" dirty="0" smtClean="0"/>
              <a:t>MYRRHA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ESS Challenges: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Frequencies: 20-40 kHz</a:t>
            </a:r>
          </a:p>
          <a:p>
            <a:r>
              <a:rPr lang="en-US" dirty="0" err="1" smtClean="0"/>
              <a:t>fx</a:t>
            </a:r>
            <a:r>
              <a:rPr lang="en-US" dirty="0" smtClean="0"/>
              <a:t> ~ </a:t>
            </a:r>
            <a:r>
              <a:rPr lang="en-US" dirty="0" smtClean="0">
                <a:solidFill>
                  <a:srgbClr val="FF0000"/>
                </a:solidFill>
              </a:rPr>
              <a:t>20 </a:t>
            </a:r>
            <a:r>
              <a:rPr lang="en-US" dirty="0">
                <a:solidFill>
                  <a:srgbClr val="FF0000"/>
                </a:solidFill>
              </a:rPr>
              <a:t>kHz</a:t>
            </a:r>
          </a:p>
          <a:p>
            <a:endParaRPr lang="en-US" dirty="0" smtClean="0"/>
          </a:p>
          <a:p>
            <a:r>
              <a:rPr lang="en-US" dirty="0" err="1" smtClean="0"/>
              <a:t>fy</a:t>
            </a:r>
            <a:r>
              <a:rPr lang="en-US" dirty="0" smtClean="0"/>
              <a:t> ~ </a:t>
            </a:r>
            <a:r>
              <a:rPr lang="en-US" dirty="0" smtClean="0">
                <a:solidFill>
                  <a:srgbClr val="FF0000"/>
                </a:solidFill>
              </a:rPr>
              <a:t>40 kHz,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-p</a:t>
            </a:r>
            <a:r>
              <a:rPr lang="en-US" dirty="0" smtClean="0">
                <a:solidFill>
                  <a:srgbClr val="FF0000"/>
                </a:solidFill>
              </a:rPr>
              <a:t> = 12.5 us</a:t>
            </a:r>
            <a:endParaRPr lang="en-US" baseline="-25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 rot="16200000">
            <a:off x="-641716" y="4840198"/>
            <a:ext cx="1735094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2"/>
                </a:solidFill>
              </a:rPr>
              <a:t>x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chemeClr val="bg2"/>
                </a:solidFill>
              </a:rPr>
              <a:t> [</a:t>
            </a:r>
            <a:r>
              <a:rPr lang="en-US" sz="2000" dirty="0" err="1" smtClean="0">
                <a:solidFill>
                  <a:schemeClr val="bg2"/>
                </a:solidFill>
              </a:rPr>
              <a:t>arb</a:t>
            </a:r>
            <a:r>
              <a:rPr lang="en-US" sz="2000" dirty="0" smtClean="0">
                <a:solidFill>
                  <a:schemeClr val="bg2"/>
                </a:solidFill>
              </a:rPr>
              <a:t>. units]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709" y="5795356"/>
            <a:ext cx="3882008" cy="528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One pattern cycle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1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0" y="1006638"/>
            <a:ext cx="8145498" cy="52121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209180" y="5752359"/>
            <a:ext cx="5369397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Max(∆x) = </a:t>
            </a:r>
            <a:r>
              <a:rPr lang="en-US" sz="2400" dirty="0" smtClean="0">
                <a:solidFill>
                  <a:srgbClr val="FF0000"/>
                </a:solidFill>
              </a:rPr>
              <a:t>75 mm</a:t>
            </a:r>
            <a:r>
              <a:rPr lang="en-US" sz="2400" dirty="0" smtClean="0">
                <a:solidFill>
                  <a:schemeClr val="bg2"/>
                </a:solidFill>
              </a:rPr>
              <a:t>, max(∆y) = </a:t>
            </a:r>
            <a:r>
              <a:rPr lang="en-US" sz="2400" dirty="0" smtClean="0">
                <a:solidFill>
                  <a:srgbClr val="FF0000"/>
                </a:solidFill>
              </a:rPr>
              <a:t>18 mm</a:t>
            </a:r>
            <a:r>
              <a:rPr lang="en-US" sz="2400" dirty="0" smtClean="0">
                <a:solidFill>
                  <a:schemeClr val="bg2"/>
                </a:solidFill>
              </a:rPr>
              <a:t>,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RMS(x-∆x) = </a:t>
            </a:r>
            <a:r>
              <a:rPr lang="en-US" sz="2400" dirty="0" smtClean="0">
                <a:solidFill>
                  <a:srgbClr val="FF0000"/>
                </a:solidFill>
              </a:rPr>
              <a:t>6 mm</a:t>
            </a:r>
            <a:r>
              <a:rPr lang="en-US" sz="2400" dirty="0" smtClean="0">
                <a:solidFill>
                  <a:schemeClr val="bg2"/>
                </a:solidFill>
              </a:rPr>
              <a:t>, </a:t>
            </a:r>
            <a:r>
              <a:rPr lang="en-US" sz="2400" dirty="0">
                <a:solidFill>
                  <a:schemeClr val="bg2"/>
                </a:solidFill>
              </a:rPr>
              <a:t>RMS</a:t>
            </a:r>
            <a:r>
              <a:rPr lang="en-US" sz="2400" dirty="0" smtClean="0">
                <a:solidFill>
                  <a:schemeClr val="bg2"/>
                </a:solidFill>
              </a:rPr>
              <a:t>(y-∆y) </a:t>
            </a:r>
            <a:r>
              <a:rPr lang="en-US" sz="2400" dirty="0">
                <a:solidFill>
                  <a:schemeClr val="bg2"/>
                </a:solidFill>
              </a:rPr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4 mm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5:4 P</a:t>
            </a:r>
            <a:r>
              <a:rPr lang="en-US" dirty="0" smtClean="0"/>
              <a:t>attern: </a:t>
            </a:r>
            <a:r>
              <a:rPr lang="en-US" dirty="0" smtClean="0">
                <a:solidFill>
                  <a:srgbClr val="FF0000"/>
                </a:solidFill>
              </a:rPr>
              <a:t>BEW</a:t>
            </a:r>
            <a:r>
              <a:rPr lang="en-US" dirty="0" smtClean="0"/>
              <a:t> Simulation (10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56614" y="1515658"/>
            <a:ext cx="630942" cy="27404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i="1" dirty="0" smtClean="0">
                <a:solidFill>
                  <a:schemeClr val="bg2"/>
                </a:solidFill>
              </a:rPr>
              <a:t>J</a:t>
            </a:r>
            <a:r>
              <a:rPr lang="en-US" sz="2400" dirty="0" smtClean="0">
                <a:solidFill>
                  <a:schemeClr val="bg2"/>
                </a:solidFill>
              </a:rPr>
              <a:t> [</a:t>
            </a:r>
            <a:r>
              <a:rPr lang="en-US" sz="2400" dirty="0" err="1" smtClean="0">
                <a:solidFill>
                  <a:schemeClr val="bg2"/>
                </a:solidFill>
              </a:rPr>
              <a:t>uA</a:t>
            </a:r>
            <a:r>
              <a:rPr lang="en-US" sz="2400" dirty="0" smtClean="0">
                <a:solidFill>
                  <a:schemeClr val="bg2"/>
                </a:solidFill>
              </a:rPr>
              <a:t>/cm</a:t>
            </a:r>
            <a:r>
              <a:rPr lang="en-US" sz="2400" baseline="30000" dirty="0" smtClean="0">
                <a:solidFill>
                  <a:schemeClr val="bg2"/>
                </a:solidFill>
              </a:rPr>
              <a:t>2</a:t>
            </a:r>
            <a:r>
              <a:rPr lang="en-US" sz="2400" dirty="0" smtClean="0">
                <a:solidFill>
                  <a:schemeClr val="bg2"/>
                </a:solidFill>
              </a:rPr>
              <a:t>] @ 2 mA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8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Custom 1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B3D0F4"/>
      </a:hlink>
      <a:folHlink>
        <a:srgbClr val="A9C7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30697</TotalTime>
  <Words>790</Words>
  <Application>Microsoft Macintosh PowerPoint</Application>
  <PresentationFormat>On-screen Show (4:3)</PresentationFormat>
  <Paragraphs>210</Paragraphs>
  <Slides>20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</vt:lpstr>
      <vt:lpstr>Custom Design</vt:lpstr>
      <vt:lpstr>A Raster-based Beam Expander System for the ESS?</vt:lpstr>
      <vt:lpstr>Beam Expander Systems: 1D Rastering</vt:lpstr>
      <vt:lpstr>Beam Optics: LANL MTS Concept (B. Blind et al)</vt:lpstr>
      <vt:lpstr>Linear Optics: 10 RMS Beam Size</vt:lpstr>
      <vt:lpstr>Linear Optics: 10 RMS Beam Size</vt:lpstr>
      <vt:lpstr>Linear Optics: 10 RMS Beam Size, Max ∆x, ∆y</vt:lpstr>
      <vt:lpstr>5M Particles from SCL incl. PICNIC</vt:lpstr>
      <vt:lpstr>Sweep Pattern?</vt:lpstr>
      <vt:lpstr>5:4 Pattern: BEW Simulation (108 p)</vt:lpstr>
      <vt:lpstr>Raster Magnets (RMs)</vt:lpstr>
      <vt:lpstr>Conclusion</vt:lpstr>
      <vt:lpstr>Thanks!</vt:lpstr>
      <vt:lpstr>Beam Expander Systems II: 2D Rastering</vt:lpstr>
      <vt:lpstr>PowerPoint Presentation</vt:lpstr>
      <vt:lpstr>PowerPoint Presentation</vt:lpstr>
      <vt:lpstr>Initial Experience with the Virtual RM-A2T</vt:lpstr>
      <vt:lpstr>Current Waveform: Shape</vt:lpstr>
      <vt:lpstr>Current Waveform: Shape</vt:lpstr>
      <vt:lpstr>Current Waveform: Shape</vt:lpstr>
      <vt:lpstr>Current Waveform: Shape</vt:lpstr>
    </vt:vector>
  </TitlesOfParts>
  <Company>IFA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WITH CAPITAL LETTERS]</dc:title>
  <dc:creator>Søren Pape Møller</dc:creator>
  <cp:lastModifiedBy>Heine Thomsen</cp:lastModifiedBy>
  <cp:revision>2543</cp:revision>
  <cp:lastPrinted>2013-02-27T16:15:30Z</cp:lastPrinted>
  <dcterms:created xsi:type="dcterms:W3CDTF">2009-01-29T11:45:53Z</dcterms:created>
  <dcterms:modified xsi:type="dcterms:W3CDTF">2013-04-15T15:47:01Z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