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0"/>
  </p:handoutMasterIdLst>
  <p:sldIdLst>
    <p:sldId id="273" r:id="rId2"/>
    <p:sldId id="268" r:id="rId3"/>
    <p:sldId id="281" r:id="rId4"/>
    <p:sldId id="282" r:id="rId5"/>
    <p:sldId id="285" r:id="rId6"/>
    <p:sldId id="257" r:id="rId7"/>
    <p:sldId id="275" r:id="rId8"/>
    <p:sldId id="267" r:id="rId9"/>
    <p:sldId id="260" r:id="rId10"/>
    <p:sldId id="264" r:id="rId11"/>
    <p:sldId id="269" r:id="rId12"/>
    <p:sldId id="270" r:id="rId13"/>
    <p:sldId id="286" r:id="rId14"/>
    <p:sldId id="272" r:id="rId15"/>
    <p:sldId id="287" r:id="rId16"/>
    <p:sldId id="276" r:id="rId17"/>
    <p:sldId id="288" r:id="rId18"/>
    <p:sldId id="280" r:id="rId1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5" d="100"/>
          <a:sy n="155" d="100"/>
        </p:scale>
        <p:origin x="-11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721ADA8-B2F5-6947-97E2-7ACC03978FA5}" type="datetimeFigureOut">
              <a:rPr lang="en-US" smtClean="0"/>
              <a:t>4/15/13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82C652A-700B-1244-B514-E08EEDA47236}" type="slidenum">
              <a:rPr lang="en-US" smtClean="0"/>
              <a:t>‹#›</a:t>
            </a:fld>
            <a:endParaRPr lang="en-US"/>
          </a:p>
        </p:txBody>
      </p:sp>
    </p:spTree>
    <p:extLst>
      <p:ext uri="{BB962C8B-B14F-4D97-AF65-F5344CB8AC3E}">
        <p14:creationId xmlns:p14="http://schemas.microsoft.com/office/powerpoint/2010/main" val="12378494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2E0A9-FBCE-5748-BB8F-D2261FDD8BB5}"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165211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2E0A9-FBCE-5748-BB8F-D2261FDD8BB5}"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21027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2E0A9-FBCE-5748-BB8F-D2261FDD8BB5}"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170364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2E0A9-FBCE-5748-BB8F-D2261FDD8BB5}"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265617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72E0A9-FBCE-5748-BB8F-D2261FDD8BB5}" type="datetimeFigureOut">
              <a:rPr lang="en-US" smtClean="0"/>
              <a:t>4/15/13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207058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72E0A9-FBCE-5748-BB8F-D2261FDD8BB5}"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345980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72E0A9-FBCE-5748-BB8F-D2261FDD8BB5}" type="datetimeFigureOut">
              <a:rPr lang="en-US" smtClean="0"/>
              <a:t>4/15/13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18028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72E0A9-FBCE-5748-BB8F-D2261FDD8BB5}" type="datetimeFigureOut">
              <a:rPr lang="en-US" smtClean="0"/>
              <a:t>4/15/13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34088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2E0A9-FBCE-5748-BB8F-D2261FDD8BB5}" type="datetimeFigureOut">
              <a:rPr lang="en-US" smtClean="0"/>
              <a:t>4/15/13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422258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2E0A9-FBCE-5748-BB8F-D2261FDD8BB5}"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17358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2E0A9-FBCE-5748-BB8F-D2261FDD8BB5}" type="datetimeFigureOut">
              <a:rPr lang="en-US" smtClean="0"/>
              <a:t>4/15/13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E5E4C-A024-804E-A262-F2031BA4800B}" type="slidenum">
              <a:rPr lang="en-US" smtClean="0"/>
              <a:t>‹#›</a:t>
            </a:fld>
            <a:endParaRPr lang="en-US"/>
          </a:p>
        </p:txBody>
      </p:sp>
    </p:spTree>
    <p:extLst>
      <p:ext uri="{BB962C8B-B14F-4D97-AF65-F5344CB8AC3E}">
        <p14:creationId xmlns:p14="http://schemas.microsoft.com/office/powerpoint/2010/main" val="30234449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2E0A9-FBCE-5748-BB8F-D2261FDD8BB5}" type="datetimeFigureOut">
              <a:rPr lang="en-US" smtClean="0"/>
              <a:t>4/15/13</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E5E4C-A024-804E-A262-F2031BA4800B}" type="slidenum">
              <a:rPr lang="en-US" smtClean="0"/>
              <a:t>‹#›</a:t>
            </a:fld>
            <a:endParaRPr lang="en-US"/>
          </a:p>
        </p:txBody>
      </p:sp>
    </p:spTree>
    <p:extLst>
      <p:ext uri="{BB962C8B-B14F-4D97-AF65-F5344CB8AC3E}">
        <p14:creationId xmlns:p14="http://schemas.microsoft.com/office/powerpoint/2010/main" val="37459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l="4701"/>
          <a:stretch>
            <a:fillRect/>
          </a:stretch>
        </p:blipFill>
        <p:spPr bwMode="auto">
          <a:xfrm>
            <a:off x="-8930" y="13883"/>
            <a:ext cx="542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07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504" y="162751"/>
            <a:ext cx="2403203" cy="128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8" name="Rectangle 5"/>
          <p:cNvSpPr>
            <a:spLocks/>
          </p:cNvSpPr>
          <p:nvPr/>
        </p:nvSpPr>
        <p:spPr bwMode="auto">
          <a:xfrm>
            <a:off x="5588000" y="2060853"/>
            <a:ext cx="3170904" cy="351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2524" bIns="0"/>
          <a:lstStyle/>
          <a:p>
            <a:pPr marL="42046"/>
            <a:r>
              <a:rPr lang="en-US" sz="3600" dirty="0" smtClean="0"/>
              <a:t>Radiation shielding issues at the ESS linac</a:t>
            </a:r>
          </a:p>
          <a:p>
            <a:endParaRPr lang="en-US" sz="3200" dirty="0" smtClean="0"/>
          </a:p>
          <a:p>
            <a:r>
              <a:rPr lang="en-US" sz="2000" dirty="0" err="1" smtClean="0">
                <a:solidFill>
                  <a:schemeClr val="accent1"/>
                </a:solidFill>
              </a:rPr>
              <a:t>Lali</a:t>
            </a:r>
            <a:r>
              <a:rPr lang="en-US" sz="2000" dirty="0" smtClean="0">
                <a:solidFill>
                  <a:schemeClr val="accent1"/>
                </a:solidFill>
              </a:rPr>
              <a:t> </a:t>
            </a:r>
            <a:r>
              <a:rPr lang="en-US" sz="2000" dirty="0" err="1" smtClean="0">
                <a:solidFill>
                  <a:schemeClr val="accent1"/>
                </a:solidFill>
              </a:rPr>
              <a:t>Tchelidze</a:t>
            </a:r>
            <a:endParaRPr lang="en-US" sz="2000" dirty="0" smtClean="0">
              <a:solidFill>
                <a:schemeClr val="accent1"/>
              </a:solidFill>
            </a:endParaRPr>
          </a:p>
          <a:p>
            <a:r>
              <a:rPr lang="en-US" sz="2000" dirty="0" err="1" smtClean="0">
                <a:solidFill>
                  <a:schemeClr val="accent1"/>
                </a:solidFill>
              </a:rPr>
              <a:t>SLHiPP</a:t>
            </a:r>
            <a:r>
              <a:rPr lang="en-US" sz="2000" dirty="0" smtClean="0">
                <a:solidFill>
                  <a:schemeClr val="accent1"/>
                </a:solidFill>
              </a:rPr>
              <a:t> April 17-18</a:t>
            </a:r>
            <a:endParaRPr lang="en-US" sz="2000" dirty="0">
              <a:solidFill>
                <a:schemeClr val="accent1"/>
              </a:solidFill>
            </a:endParaRPr>
          </a:p>
          <a:p>
            <a:r>
              <a:rPr lang="en-US" sz="2000" dirty="0" smtClean="0">
                <a:solidFill>
                  <a:schemeClr val="accent1"/>
                </a:solidFill>
              </a:rPr>
              <a:t>Louvain-la-</a:t>
            </a:r>
            <a:r>
              <a:rPr lang="en-US" sz="2000" dirty="0" err="1" smtClean="0">
                <a:solidFill>
                  <a:schemeClr val="accent1"/>
                </a:solidFill>
              </a:rPr>
              <a:t>Neuve</a:t>
            </a:r>
            <a:r>
              <a:rPr lang="en-US" sz="2000" dirty="0" smtClean="0">
                <a:solidFill>
                  <a:schemeClr val="accent1"/>
                </a:solidFill>
              </a:rPr>
              <a:t>, Belgium</a:t>
            </a:r>
            <a:endParaRPr lang="en-US" sz="2000" dirty="0">
              <a:solidFill>
                <a:schemeClr val="accent1"/>
              </a:solidFill>
            </a:endParaRPr>
          </a:p>
        </p:txBody>
      </p:sp>
    </p:spTree>
    <p:extLst>
      <p:ext uri="{BB962C8B-B14F-4D97-AF65-F5344CB8AC3E}">
        <p14:creationId xmlns:p14="http://schemas.microsoft.com/office/powerpoint/2010/main" val="366116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Results</a:t>
            </a:r>
            <a:endParaRPr lang="en-US" sz="3600" dirty="0"/>
          </a:p>
        </p:txBody>
      </p:sp>
      <p:pic>
        <p:nvPicPr>
          <p:cNvPr id="4" name="Content Placeholder 3" descr="Screen shot 2013-03-25 at 9.14.56 AM.png"/>
          <p:cNvPicPr>
            <a:picLocks noGrp="1" noChangeAspect="1"/>
          </p:cNvPicPr>
          <p:nvPr>
            <p:ph idx="1"/>
          </p:nvPr>
        </p:nvPicPr>
        <p:blipFill>
          <a:blip r:embed="rId2">
            <a:extLst>
              <a:ext uri="{28A0092B-C50C-407E-A947-70E740481C1C}">
                <a14:useLocalDpi xmlns:a14="http://schemas.microsoft.com/office/drawing/2010/main" val="0"/>
              </a:ext>
            </a:extLst>
          </a:blip>
          <a:srcRect t="-6145" b="-6145"/>
          <a:stretch>
            <a:fillRect/>
          </a:stretch>
        </p:blipFill>
        <p:spPr/>
      </p:pic>
      <p:pic>
        <p:nvPicPr>
          <p:cNvPr id="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3689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a:t>
            </a:r>
            <a:endParaRPr lang="en-US" sz="3600" dirty="0"/>
          </a:p>
        </p:txBody>
      </p:sp>
      <p:pic>
        <p:nvPicPr>
          <p:cNvPr id="4" name="Content Placeholder 3" descr="Screen shot 2013-03-25 at 9.15.2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697" b="-1121"/>
          <a:stretch/>
        </p:blipFill>
        <p:spPr>
          <a:xfrm>
            <a:off x="457200" y="1749450"/>
            <a:ext cx="8229600" cy="3263412"/>
          </a:xfrm>
        </p:spPr>
      </p:pic>
      <p:pic>
        <p:nvPicPr>
          <p:cNvPr id="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4697" y="5391358"/>
            <a:ext cx="7010225" cy="1015663"/>
          </a:xfrm>
          <a:prstGeom prst="rect">
            <a:avLst/>
          </a:prstGeom>
          <a:noFill/>
        </p:spPr>
        <p:txBody>
          <a:bodyPr wrap="square" rtlCol="0">
            <a:spAutoFit/>
          </a:bodyPr>
          <a:lstStyle/>
          <a:p>
            <a:pPr algn="ctr"/>
            <a:r>
              <a:rPr lang="en-US" sz="2000" dirty="0" smtClean="0">
                <a:solidFill>
                  <a:srgbClr val="FF0000"/>
                </a:solidFill>
              </a:rPr>
              <a:t>We would like to impose enough shielding for 0.25 mSv/y limit.</a:t>
            </a:r>
          </a:p>
          <a:p>
            <a:pPr algn="ctr"/>
            <a:endParaRPr lang="en-US" sz="2000" dirty="0" smtClean="0">
              <a:solidFill>
                <a:srgbClr val="FF0000"/>
              </a:solidFill>
            </a:endParaRPr>
          </a:p>
          <a:p>
            <a:pPr algn="ctr"/>
            <a:r>
              <a:rPr lang="en-US" sz="2000" dirty="0" smtClean="0">
                <a:solidFill>
                  <a:srgbClr val="FF0000"/>
                </a:solidFill>
              </a:rPr>
              <a:t>Official Limit is yet to be decided (universal for entire facility)</a:t>
            </a:r>
            <a:endParaRPr lang="en-US" sz="2000" dirty="0">
              <a:solidFill>
                <a:srgbClr val="FF0000"/>
              </a:solidFill>
            </a:endParaRPr>
          </a:p>
        </p:txBody>
      </p:sp>
      <p:sp>
        <p:nvSpPr>
          <p:cNvPr id="6" name="Rectangle 5"/>
          <p:cNvSpPr/>
          <p:nvPr/>
        </p:nvSpPr>
        <p:spPr>
          <a:xfrm>
            <a:off x="4662343" y="1863338"/>
            <a:ext cx="1211541" cy="2180856"/>
          </a:xfrm>
          <a:prstGeom prst="rect">
            <a:avLst/>
          </a:prstGeom>
          <a:gradFill flip="none" rotWithShape="1">
            <a:gsLst>
              <a:gs pos="0">
                <a:schemeClr val="accent1">
                  <a:tint val="100000"/>
                  <a:shade val="100000"/>
                  <a:satMod val="130000"/>
                  <a:alpha val="49000"/>
                </a:schemeClr>
              </a:gs>
              <a:gs pos="100000">
                <a:schemeClr val="accent1">
                  <a:tint val="50000"/>
                  <a:shade val="100000"/>
                  <a:satMod val="350000"/>
                  <a:alpha val="4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3920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48" y="274638"/>
            <a:ext cx="6131043" cy="1008427"/>
          </a:xfrm>
        </p:spPr>
        <p:txBody>
          <a:bodyPr>
            <a:noAutofit/>
          </a:bodyPr>
          <a:lstStyle/>
          <a:p>
            <a:r>
              <a:rPr lang="en-US" sz="3600" dirty="0" smtClean="0"/>
              <a:t>Distance to fences</a:t>
            </a:r>
            <a:endParaRPr lang="en-US" sz="3600" dirty="0"/>
          </a:p>
        </p:txBody>
      </p:sp>
      <p:pic>
        <p:nvPicPr>
          <p:cNvPr id="4" name="Content Placeholder 3" descr="lalitchelidze:Desktop:Fences.jpg"/>
          <p:cNvPicPr>
            <a:picLocks noGrp="1"/>
          </p:cNvPicPr>
          <p:nvPr>
            <p:ph idx="1"/>
          </p:nvPr>
        </p:nvPicPr>
        <p:blipFill rotWithShape="1">
          <a:blip r:embed="rId2">
            <a:extLst>
              <a:ext uri="{28A0092B-C50C-407E-A947-70E740481C1C}">
                <a14:useLocalDpi xmlns:a14="http://schemas.microsoft.com/office/drawing/2010/main" val="0"/>
              </a:ext>
            </a:extLst>
          </a:blip>
          <a:srcRect l="3438" t="-1056" r="4486" b="-4032"/>
          <a:stretch/>
        </p:blipFill>
        <p:spPr bwMode="auto">
          <a:xfrm>
            <a:off x="214356" y="1283065"/>
            <a:ext cx="8792978" cy="4646588"/>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1187590" y="6126163"/>
            <a:ext cx="4041091" cy="369332"/>
          </a:xfrm>
          <a:prstGeom prst="rect">
            <a:avLst/>
          </a:prstGeom>
          <a:noFill/>
        </p:spPr>
        <p:txBody>
          <a:bodyPr wrap="square" rtlCol="0">
            <a:spAutoFit/>
          </a:bodyPr>
          <a:lstStyle/>
          <a:p>
            <a:r>
              <a:rPr lang="en-US" dirty="0" smtClean="0"/>
              <a:t>Fences will limit access to general public.</a:t>
            </a:r>
            <a:r>
              <a:rPr lang="en-US" dirty="0" smtClean="0">
                <a:effectLst/>
              </a:rPr>
              <a:t> </a:t>
            </a:r>
            <a:endParaRPr lang="en-US" dirty="0"/>
          </a:p>
        </p:txBody>
      </p:sp>
      <p:pic>
        <p:nvPicPr>
          <p:cNvPr id="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0113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48" y="274639"/>
            <a:ext cx="6131043" cy="903526"/>
          </a:xfrm>
        </p:spPr>
        <p:txBody>
          <a:bodyPr>
            <a:noAutofit/>
          </a:bodyPr>
          <a:lstStyle/>
          <a:p>
            <a:r>
              <a:rPr lang="en-US" sz="3600" dirty="0" smtClean="0"/>
              <a:t>Tunnel air activation</a:t>
            </a:r>
            <a:endParaRPr lang="en-US" sz="3600" dirty="0"/>
          </a:p>
        </p:txBody>
      </p:sp>
      <p:pic>
        <p:nvPicPr>
          <p:cNvPr id="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7" descr="Screen shot 2013-04-15 at 10.57.37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003" r="3106" b="42432"/>
          <a:stretch/>
        </p:blipFill>
        <p:spPr>
          <a:xfrm>
            <a:off x="91430" y="3267066"/>
            <a:ext cx="9033212" cy="3004567"/>
          </a:xfrm>
        </p:spPr>
      </p:pic>
      <p:sp>
        <p:nvSpPr>
          <p:cNvPr id="10" name="TextBox 9"/>
          <p:cNvSpPr txBox="1"/>
          <p:nvPr/>
        </p:nvSpPr>
        <p:spPr>
          <a:xfrm>
            <a:off x="925871" y="1251577"/>
            <a:ext cx="8209699" cy="1754327"/>
          </a:xfrm>
          <a:prstGeom prst="rect">
            <a:avLst/>
          </a:prstGeom>
          <a:noFill/>
        </p:spPr>
        <p:txBody>
          <a:bodyPr wrap="none" rtlCol="0">
            <a:spAutoFit/>
          </a:bodyPr>
          <a:lstStyle/>
          <a:p>
            <a:r>
              <a:rPr lang="en-US" dirty="0" smtClean="0"/>
              <a:t>Radioisotope production rates – MARS</a:t>
            </a:r>
          </a:p>
          <a:p>
            <a:endParaRPr lang="en-US" dirty="0" smtClean="0"/>
          </a:p>
          <a:p>
            <a:r>
              <a:rPr lang="en-US" dirty="0" smtClean="0"/>
              <a:t>Activity calculator – you can vary loss rate, irradiation and cooling times to see the </a:t>
            </a:r>
          </a:p>
          <a:p>
            <a:r>
              <a:rPr lang="en-US" dirty="0"/>
              <a:t>e</a:t>
            </a:r>
            <a:r>
              <a:rPr lang="en-US" dirty="0" smtClean="0"/>
              <a:t>ffective doses to those working in tunnel or to public, through the release to </a:t>
            </a:r>
          </a:p>
          <a:p>
            <a:r>
              <a:rPr lang="en-US" dirty="0"/>
              <a:t>e</a:t>
            </a:r>
            <a:r>
              <a:rPr lang="en-US" dirty="0" smtClean="0"/>
              <a:t>nvironment (current height of the stack is 40 m, shortest distance to public is 200 m,</a:t>
            </a:r>
          </a:p>
          <a:p>
            <a:r>
              <a:rPr lang="en-US" dirty="0" smtClean="0"/>
              <a:t>delay time 30 </a:t>
            </a:r>
            <a:r>
              <a:rPr lang="en-US" dirty="0" err="1" smtClean="0"/>
              <a:t>mins</a:t>
            </a:r>
            <a:r>
              <a:rPr lang="en-US" dirty="0" smtClean="0"/>
              <a:t>).</a:t>
            </a:r>
            <a:endParaRPr lang="en-US" dirty="0"/>
          </a:p>
        </p:txBody>
      </p:sp>
    </p:spTree>
    <p:extLst>
      <p:ext uri="{BB962C8B-B14F-4D97-AF65-F5344CB8AC3E}">
        <p14:creationId xmlns:p14="http://schemas.microsoft.com/office/powerpoint/2010/main" val="29933058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882"/>
          </a:xfrm>
        </p:spPr>
        <p:txBody>
          <a:bodyPr/>
          <a:lstStyle/>
          <a:p>
            <a:r>
              <a:rPr lang="en-US" sz="3600" dirty="0" smtClean="0"/>
              <a:t>Stubs</a:t>
            </a:r>
            <a:endParaRPr lang="en-US" sz="3600" dirty="0"/>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tubs&amp;KlystronBui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76" y="2540155"/>
            <a:ext cx="7419643" cy="4102684"/>
          </a:xfrm>
          <a:prstGeom prst="rect">
            <a:avLst/>
          </a:prstGeom>
        </p:spPr>
      </p:pic>
      <p:sp>
        <p:nvSpPr>
          <p:cNvPr id="3" name="Content Placeholder 2"/>
          <p:cNvSpPr>
            <a:spLocks noGrp="1"/>
          </p:cNvSpPr>
          <p:nvPr>
            <p:ph idx="1"/>
          </p:nvPr>
        </p:nvSpPr>
        <p:spPr>
          <a:xfrm>
            <a:off x="457200" y="1265971"/>
            <a:ext cx="8229600" cy="2226738"/>
          </a:xfrm>
        </p:spPr>
        <p:txBody>
          <a:bodyPr>
            <a:normAutofit fontScale="92500" lnSpcReduction="10000"/>
          </a:bodyPr>
          <a:lstStyle/>
          <a:p>
            <a:r>
              <a:rPr lang="en-US" dirty="0" smtClean="0"/>
              <a:t>Initial radiation assessment shows (at 2.5 GeV):</a:t>
            </a:r>
          </a:p>
          <a:p>
            <a:pPr lvl="1"/>
            <a:r>
              <a:rPr lang="en-US" dirty="0" smtClean="0"/>
              <a:t>~ 10 mSv/h (maximu</a:t>
            </a:r>
            <a:r>
              <a:rPr lang="en-US" dirty="0"/>
              <a:t>m</a:t>
            </a:r>
            <a:r>
              <a:rPr lang="en-US" dirty="0" smtClean="0"/>
              <a:t>) dose rate in the klystron hall with no shielding</a:t>
            </a:r>
          </a:p>
          <a:p>
            <a:pPr lvl="1"/>
            <a:r>
              <a:rPr lang="en-US" dirty="0" smtClean="0"/>
              <a:t> ~ 1 mSv/h (maximum) dose rate (with bulk concrete shielding, but no shielding around waveguides).</a:t>
            </a:r>
          </a:p>
          <a:p>
            <a:pPr marL="457200" lvl="1" indent="0">
              <a:buNone/>
            </a:pPr>
            <a:endParaRPr lang="en-US" dirty="0" smtClean="0"/>
          </a:p>
        </p:txBody>
      </p:sp>
    </p:spTree>
    <p:extLst>
      <p:ext uri="{BB962C8B-B14F-4D97-AF65-F5344CB8AC3E}">
        <p14:creationId xmlns:p14="http://schemas.microsoft.com/office/powerpoint/2010/main" val="7218033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0372"/>
          </a:xfrm>
        </p:spPr>
        <p:txBody>
          <a:bodyPr>
            <a:normAutofit/>
          </a:bodyPr>
          <a:lstStyle/>
          <a:p>
            <a:r>
              <a:rPr lang="en-US" sz="3600" dirty="0" smtClean="0"/>
              <a:t>Stubs (T-concept)</a:t>
            </a:r>
            <a:endParaRPr lang="en-US" sz="3600" dirty="0"/>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270079"/>
            <a:ext cx="4413964" cy="2226738"/>
          </a:xfrm>
        </p:spPr>
        <p:txBody>
          <a:bodyPr>
            <a:noAutofit/>
          </a:bodyPr>
          <a:lstStyle/>
          <a:p>
            <a:r>
              <a:rPr lang="en-US" sz="2600" dirty="0" smtClean="0"/>
              <a:t>Radiation assessment of the new concept</a:t>
            </a:r>
          </a:p>
          <a:p>
            <a:pPr lvl="1"/>
            <a:r>
              <a:rPr lang="en-US" sz="2600" dirty="0" smtClean="0"/>
              <a:t>First step – analytical approach.</a:t>
            </a:r>
          </a:p>
          <a:p>
            <a:pPr lvl="1"/>
            <a:r>
              <a:rPr lang="en-US" sz="2600" dirty="0" smtClean="0"/>
              <a:t>Second step – full </a:t>
            </a:r>
            <a:r>
              <a:rPr lang="en-US" sz="2600" dirty="0" err="1" smtClean="0"/>
              <a:t>monte-carlo</a:t>
            </a:r>
            <a:r>
              <a:rPr lang="en-US" sz="2600" dirty="0" smtClean="0"/>
              <a:t> simulations</a:t>
            </a:r>
          </a:p>
        </p:txBody>
      </p:sp>
      <p:pic>
        <p:nvPicPr>
          <p:cNvPr id="7" name="Picture 6" descr="image002.jpeg"/>
          <p:cNvPicPr>
            <a:picLocks/>
          </p:cNvPicPr>
          <p:nvPr/>
        </p:nvPicPr>
        <p:blipFill>
          <a:blip r:embed="rId3">
            <a:extLst>
              <a:ext uri="{28A0092B-C50C-407E-A947-70E740481C1C}">
                <a14:useLocalDpi xmlns:a14="http://schemas.microsoft.com/office/drawing/2010/main" val="0"/>
              </a:ext>
            </a:extLst>
          </a:blip>
          <a:stretch>
            <a:fillRect/>
          </a:stretch>
        </p:blipFill>
        <p:spPr>
          <a:xfrm>
            <a:off x="4938008" y="1478973"/>
            <a:ext cx="3676465" cy="2657136"/>
          </a:xfrm>
          <a:prstGeom prst="rect">
            <a:avLst/>
          </a:prstGeom>
        </p:spPr>
      </p:pic>
      <p:pic>
        <p:nvPicPr>
          <p:cNvPr id="8" name="Picture 7" descr="Screen shot 2013-04-15 at 11.05.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64" y="3914912"/>
            <a:ext cx="4241800" cy="2197100"/>
          </a:xfrm>
          <a:prstGeom prst="rect">
            <a:avLst/>
          </a:prstGeom>
        </p:spPr>
      </p:pic>
      <p:pic>
        <p:nvPicPr>
          <p:cNvPr id="9" name="Picture 8" descr="Screen shot 2013-04-15 at 11.16.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5906" y="4429263"/>
            <a:ext cx="2338486" cy="818026"/>
          </a:xfrm>
          <a:prstGeom prst="rect">
            <a:avLst/>
          </a:prstGeom>
        </p:spPr>
      </p:pic>
      <p:sp>
        <p:nvSpPr>
          <p:cNvPr id="10" name="TextBox 9"/>
          <p:cNvSpPr txBox="1"/>
          <p:nvPr/>
        </p:nvSpPr>
        <p:spPr>
          <a:xfrm>
            <a:off x="5063403" y="5247289"/>
            <a:ext cx="3768311" cy="1169551"/>
          </a:xfrm>
          <a:prstGeom prst="rect">
            <a:avLst/>
          </a:prstGeom>
          <a:noFill/>
        </p:spPr>
        <p:txBody>
          <a:bodyPr wrap="square" rtlCol="0">
            <a:spAutoFit/>
          </a:bodyPr>
          <a:lstStyle/>
          <a:p>
            <a:pPr algn="r"/>
            <a:r>
              <a:rPr lang="en-US" sz="1400" dirty="0"/>
              <a:t>n</a:t>
            </a:r>
            <a:r>
              <a:rPr lang="en-US" sz="1400" dirty="0" smtClean="0"/>
              <a:t> – number of bends</a:t>
            </a:r>
          </a:p>
          <a:p>
            <a:pPr algn="r"/>
            <a:r>
              <a:rPr lang="en-US" sz="1400" dirty="0" smtClean="0"/>
              <a:t>A – area of opening</a:t>
            </a:r>
          </a:p>
          <a:p>
            <a:pPr algn="r"/>
            <a:r>
              <a:rPr lang="en-US" sz="1400" dirty="0" smtClean="0"/>
              <a:t>H</a:t>
            </a:r>
            <a:r>
              <a:rPr lang="en-US" sz="1400" baseline="-25000" dirty="0" smtClean="0"/>
              <a:t>0</a:t>
            </a:r>
            <a:r>
              <a:rPr lang="en-US" sz="1400" dirty="0" smtClean="0"/>
              <a:t> and </a:t>
            </a:r>
            <a:r>
              <a:rPr lang="en-US" sz="1400" dirty="0" err="1" smtClean="0"/>
              <a:t>H</a:t>
            </a:r>
            <a:r>
              <a:rPr lang="en-US" sz="1400" baseline="-25000" dirty="0" err="1" smtClean="0"/>
              <a:t>n</a:t>
            </a:r>
            <a:r>
              <a:rPr lang="en-US" sz="1400" dirty="0" smtClean="0"/>
              <a:t> – radiation dose rate the mouth of first leg and at the end of last leg.</a:t>
            </a:r>
          </a:p>
          <a:p>
            <a:pPr algn="r"/>
            <a:endParaRPr lang="en-US" sz="1400" dirty="0"/>
          </a:p>
        </p:txBody>
      </p:sp>
    </p:spTree>
    <p:extLst>
      <p:ext uri="{BB962C8B-B14F-4D97-AF65-F5344CB8AC3E}">
        <p14:creationId xmlns:p14="http://schemas.microsoft.com/office/powerpoint/2010/main" val="33806043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Neutron background to </a:t>
            </a:r>
            <a:br>
              <a:rPr lang="en-US" sz="3600" dirty="0" smtClean="0"/>
            </a:br>
            <a:r>
              <a:rPr lang="en-US" sz="3600" dirty="0" smtClean="0"/>
              <a:t>instruments</a:t>
            </a:r>
            <a:r>
              <a:rPr lang="en-US" sz="3600" dirty="0"/>
              <a:t> </a:t>
            </a:r>
            <a:r>
              <a:rPr lang="en-US" sz="3600" dirty="0" smtClean="0"/>
              <a:t>(motivation)</a:t>
            </a:r>
            <a:endParaRPr lang="en-US" sz="3600" dirty="0"/>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gaheibh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47" y="2033651"/>
            <a:ext cx="3597039" cy="2556467"/>
          </a:xfrm>
          <a:prstGeom prst="rect">
            <a:avLst/>
          </a:prstGeom>
        </p:spPr>
      </p:pic>
      <p:pic>
        <p:nvPicPr>
          <p:cNvPr id="7" name="Picture 6" descr="icaifdc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797" y="2028094"/>
            <a:ext cx="4571803" cy="2988000"/>
          </a:xfrm>
          <a:prstGeom prst="rect">
            <a:avLst/>
          </a:prstGeom>
        </p:spPr>
      </p:pic>
      <p:sp>
        <p:nvSpPr>
          <p:cNvPr id="6" name="TextBox 5"/>
          <p:cNvSpPr txBox="1"/>
          <p:nvPr/>
        </p:nvSpPr>
        <p:spPr>
          <a:xfrm>
            <a:off x="7503198" y="6183271"/>
            <a:ext cx="1294645" cy="369332"/>
          </a:xfrm>
          <a:prstGeom prst="rect">
            <a:avLst/>
          </a:prstGeom>
          <a:noFill/>
        </p:spPr>
        <p:txBody>
          <a:bodyPr wrap="none" rtlCol="0">
            <a:spAutoFit/>
          </a:bodyPr>
          <a:lstStyle/>
          <a:p>
            <a:r>
              <a:rPr lang="en-US" dirty="0" smtClean="0"/>
              <a:t>Phil Bentley</a:t>
            </a:r>
            <a:endParaRPr lang="en-US" dirty="0"/>
          </a:p>
        </p:txBody>
      </p:sp>
    </p:spTree>
    <p:extLst>
      <p:ext uri="{BB962C8B-B14F-4D97-AF65-F5344CB8AC3E}">
        <p14:creationId xmlns:p14="http://schemas.microsoft.com/office/powerpoint/2010/main" val="12651242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Neutron background from </a:t>
            </a:r>
            <a:br>
              <a:rPr lang="en-US" sz="3600" dirty="0" smtClean="0"/>
            </a:br>
            <a:r>
              <a:rPr lang="en-US" sz="3600" dirty="0" smtClean="0"/>
              <a:t>accelerator</a:t>
            </a:r>
            <a:endParaRPr lang="en-US" sz="3600" dirty="0"/>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739490"/>
            <a:ext cx="8229600" cy="4719522"/>
          </a:xfrm>
        </p:spPr>
        <p:txBody>
          <a:bodyPr>
            <a:normAutofit fontScale="85000" lnSpcReduction="20000"/>
          </a:bodyPr>
          <a:lstStyle/>
          <a:p>
            <a:r>
              <a:rPr lang="en-US" sz="2800" dirty="0" smtClean="0"/>
              <a:t>Maximum fluence of fast neutrons escaping the berm</a:t>
            </a:r>
          </a:p>
          <a:p>
            <a:pPr lvl="1"/>
            <a:r>
              <a:rPr lang="en-US" sz="2400" dirty="0" smtClean="0"/>
              <a:t>3.5 10</a:t>
            </a:r>
            <a:r>
              <a:rPr lang="en-US" sz="2400" baseline="30000" dirty="0" smtClean="0"/>
              <a:t>4</a:t>
            </a:r>
            <a:r>
              <a:rPr lang="en-US" sz="2400" dirty="0" smtClean="0"/>
              <a:t> neutrons/sec m</a:t>
            </a:r>
            <a:r>
              <a:rPr lang="en-US" sz="2400" baseline="30000" dirty="0" smtClean="0"/>
              <a:t>2</a:t>
            </a:r>
          </a:p>
          <a:p>
            <a:r>
              <a:rPr lang="en-US" sz="2800" dirty="0" smtClean="0"/>
              <a:t>Through skyshine they end up in neutron instruments.</a:t>
            </a:r>
            <a:endParaRPr lang="en-US" sz="2800" dirty="0"/>
          </a:p>
          <a:p>
            <a:endParaRPr lang="en-US" sz="2800" dirty="0" smtClean="0"/>
          </a:p>
          <a:p>
            <a:endParaRPr lang="en-US" sz="2800" dirty="0" smtClean="0"/>
          </a:p>
          <a:p>
            <a:endParaRPr lang="en-US" sz="2800" dirty="0"/>
          </a:p>
          <a:p>
            <a:pPr lvl="1"/>
            <a:r>
              <a:rPr lang="en-US" sz="2400" dirty="0" smtClean="0"/>
              <a:t>~ 320 n/sec m</a:t>
            </a:r>
            <a:r>
              <a:rPr lang="en-US" sz="2400" baseline="30000" dirty="0" smtClean="0"/>
              <a:t>2</a:t>
            </a:r>
            <a:r>
              <a:rPr lang="en-US" sz="2400" dirty="0" smtClean="0"/>
              <a:t>			at 100 m</a:t>
            </a:r>
          </a:p>
          <a:p>
            <a:pPr lvl="1"/>
            <a:r>
              <a:rPr lang="en-US" sz="2400" dirty="0" smtClean="0"/>
              <a:t>~ 110 n/sec m</a:t>
            </a:r>
            <a:r>
              <a:rPr lang="en-US" sz="2400" baseline="30000" dirty="0"/>
              <a:t>2</a:t>
            </a:r>
            <a:r>
              <a:rPr lang="en-US" sz="2400" dirty="0" smtClean="0"/>
              <a:t>			at 200 m</a:t>
            </a:r>
          </a:p>
          <a:p>
            <a:pPr lvl="1"/>
            <a:r>
              <a:rPr lang="en-US" sz="2400" dirty="0" smtClean="0"/>
              <a:t>~ 18 n/sec m</a:t>
            </a:r>
            <a:r>
              <a:rPr lang="en-US" sz="2400" baseline="30000" dirty="0"/>
              <a:t>2</a:t>
            </a:r>
            <a:r>
              <a:rPr lang="en-US" sz="2400" dirty="0" smtClean="0"/>
              <a:t>			at 500 m</a:t>
            </a:r>
          </a:p>
          <a:p>
            <a:endParaRPr lang="en-US" sz="2800" dirty="0"/>
          </a:p>
          <a:p>
            <a:r>
              <a:rPr lang="en-US" sz="2800" dirty="0" smtClean="0"/>
              <a:t>These are highly overestimated values, but even they seem to be NOT a potential source of background for experimental instruments.</a:t>
            </a:r>
            <a:endParaRPr lang="en-US" sz="2400" dirty="0" smtClean="0"/>
          </a:p>
          <a:p>
            <a:pPr lvl="1"/>
            <a:endParaRPr lang="en-US" sz="2400" dirty="0" smtClean="0"/>
          </a:p>
        </p:txBody>
      </p:sp>
      <p:pic>
        <p:nvPicPr>
          <p:cNvPr id="5" name="Picture 4" descr="Screen shot 2013-04-15 at 11.26.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943" y="2779166"/>
            <a:ext cx="3542335" cy="1143000"/>
          </a:xfrm>
          <a:prstGeom prst="rect">
            <a:avLst/>
          </a:prstGeom>
        </p:spPr>
      </p:pic>
    </p:spTree>
    <p:extLst>
      <p:ext uri="{BB962C8B-B14F-4D97-AF65-F5344CB8AC3E}">
        <p14:creationId xmlns:p14="http://schemas.microsoft.com/office/powerpoint/2010/main" val="36883378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Summary/Future work</a:t>
            </a:r>
            <a:endParaRPr lang="en-US" sz="3600" dirty="0"/>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739490"/>
            <a:ext cx="8229600" cy="4061541"/>
          </a:xfrm>
        </p:spPr>
        <p:txBody>
          <a:bodyPr>
            <a:normAutofit fontScale="85000" lnSpcReduction="20000"/>
          </a:bodyPr>
          <a:lstStyle/>
          <a:p>
            <a:r>
              <a:rPr lang="en-US" sz="2800" dirty="0" smtClean="0"/>
              <a:t>Optimize the dimensions of the chicane of stubs.</a:t>
            </a:r>
          </a:p>
          <a:p>
            <a:r>
              <a:rPr lang="en-US" sz="2800" dirty="0" smtClean="0"/>
              <a:t>Run full 3D simulations to verify the analytical results.</a:t>
            </a:r>
          </a:p>
          <a:p>
            <a:endParaRPr lang="en-US" sz="2800" dirty="0"/>
          </a:p>
          <a:p>
            <a:r>
              <a:rPr lang="en-US" sz="2800" dirty="0" smtClean="0"/>
              <a:t>Run full 3D simulations to verify the results for fast neutron background to neutron instruments.</a:t>
            </a:r>
          </a:p>
          <a:p>
            <a:endParaRPr lang="en-US" sz="2800" dirty="0"/>
          </a:p>
          <a:p>
            <a:r>
              <a:rPr lang="en-US" sz="2800" dirty="0" smtClean="0"/>
              <a:t>Shielding of </a:t>
            </a:r>
          </a:p>
          <a:p>
            <a:pPr lvl="1"/>
            <a:r>
              <a:rPr lang="en-US" sz="2400" dirty="0" smtClean="0"/>
              <a:t>HEBT loading bay area</a:t>
            </a:r>
          </a:p>
          <a:p>
            <a:pPr lvl="1"/>
            <a:r>
              <a:rPr lang="en-US" sz="2400" dirty="0" smtClean="0"/>
              <a:t>Cryogenic transfer line</a:t>
            </a:r>
          </a:p>
          <a:p>
            <a:pPr lvl="1"/>
            <a:r>
              <a:rPr lang="en-US" sz="2400" dirty="0" smtClean="0"/>
              <a:t>Emergency exits</a:t>
            </a:r>
          </a:p>
          <a:p>
            <a:pPr lvl="1"/>
            <a:r>
              <a:rPr lang="en-US" sz="2400" dirty="0" smtClean="0"/>
              <a:t>Front end building</a:t>
            </a:r>
          </a:p>
          <a:p>
            <a:pPr lvl="1"/>
            <a:endParaRPr lang="en-US" sz="2400" dirty="0" smtClean="0"/>
          </a:p>
        </p:txBody>
      </p:sp>
      <p:sp>
        <p:nvSpPr>
          <p:cNvPr id="5" name="TextBox 4"/>
          <p:cNvSpPr txBox="1"/>
          <p:nvPr/>
        </p:nvSpPr>
        <p:spPr>
          <a:xfrm>
            <a:off x="6834763" y="5826098"/>
            <a:ext cx="1262685" cy="400110"/>
          </a:xfrm>
          <a:prstGeom prst="rect">
            <a:avLst/>
          </a:prstGeom>
          <a:noFill/>
        </p:spPr>
        <p:txBody>
          <a:bodyPr wrap="none" rtlCol="0">
            <a:spAutoFit/>
          </a:bodyPr>
          <a:lstStyle/>
          <a:p>
            <a:r>
              <a:rPr lang="en-US" sz="2000" dirty="0" smtClean="0"/>
              <a:t>Thank you</a:t>
            </a:r>
            <a:endParaRPr lang="en-US" sz="2000" dirty="0"/>
          </a:p>
        </p:txBody>
      </p:sp>
    </p:spTree>
    <p:extLst>
      <p:ext uri="{BB962C8B-B14F-4D97-AF65-F5344CB8AC3E}">
        <p14:creationId xmlns:p14="http://schemas.microsoft.com/office/powerpoint/2010/main" val="8230478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Agenda</a:t>
            </a:r>
            <a:endParaRPr lang="en-US" sz="3600" dirty="0"/>
          </a:p>
        </p:txBody>
      </p:sp>
      <p:sp>
        <p:nvSpPr>
          <p:cNvPr id="3" name="Content Placeholder 2"/>
          <p:cNvSpPr>
            <a:spLocks noGrp="1"/>
          </p:cNvSpPr>
          <p:nvPr>
            <p:ph idx="1"/>
          </p:nvPr>
        </p:nvSpPr>
        <p:spPr/>
        <p:txBody>
          <a:bodyPr>
            <a:normAutofit/>
          </a:bodyPr>
          <a:lstStyle/>
          <a:p>
            <a:r>
              <a:rPr lang="en-US" sz="2600" dirty="0" smtClean="0"/>
              <a:t>Linac tunnel earth berm shielding</a:t>
            </a:r>
          </a:p>
          <a:p>
            <a:pPr lvl="1"/>
            <a:r>
              <a:rPr lang="en-US" sz="2600" dirty="0" smtClean="0"/>
              <a:t>Front end vs. high energy end of the linac.</a:t>
            </a:r>
          </a:p>
          <a:p>
            <a:r>
              <a:rPr lang="en-US" sz="2600" dirty="0" smtClean="0"/>
              <a:t>Shielding issues for klystron building (around stubs)</a:t>
            </a:r>
          </a:p>
          <a:p>
            <a:pPr lvl="1"/>
            <a:r>
              <a:rPr lang="en-US" sz="2600" dirty="0" smtClean="0"/>
              <a:t>Preliminary results and proposed solution.</a:t>
            </a:r>
          </a:p>
          <a:p>
            <a:r>
              <a:rPr lang="en-US" sz="2600" dirty="0" smtClean="0"/>
              <a:t>Location of fences around the linac.</a:t>
            </a:r>
          </a:p>
          <a:p>
            <a:r>
              <a:rPr lang="en-US" sz="2600" dirty="0" smtClean="0"/>
              <a:t>Tunnel air activation and release to environment.</a:t>
            </a:r>
          </a:p>
          <a:p>
            <a:r>
              <a:rPr lang="en-US" sz="2600" dirty="0" smtClean="0"/>
              <a:t>Potential high energy neutron background to experiments. </a:t>
            </a:r>
          </a:p>
          <a:p>
            <a:r>
              <a:rPr lang="en-US" sz="2600" dirty="0" smtClean="0"/>
              <a:t>Future plans.</a:t>
            </a:r>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7129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Moral</a:t>
            </a:r>
            <a:endParaRPr lang="en-US" sz="3600" dirty="0"/>
          </a:p>
        </p:txBody>
      </p:sp>
      <p:sp>
        <p:nvSpPr>
          <p:cNvPr id="3" name="Content Placeholder 2"/>
          <p:cNvSpPr>
            <a:spLocks noGrp="1"/>
          </p:cNvSpPr>
          <p:nvPr>
            <p:ph idx="1"/>
          </p:nvPr>
        </p:nvSpPr>
        <p:spPr>
          <a:xfrm>
            <a:off x="457200" y="1455315"/>
            <a:ext cx="8229600" cy="4525963"/>
          </a:xfrm>
        </p:spPr>
        <p:txBody>
          <a:bodyPr>
            <a:noAutofit/>
          </a:bodyPr>
          <a:lstStyle/>
          <a:p>
            <a:r>
              <a:rPr lang="en-US" sz="2600" dirty="0" smtClean="0"/>
              <a:t>Geometrical model - Beam loss assumptions - Radiation fields assessment</a:t>
            </a:r>
          </a:p>
          <a:p>
            <a:endParaRPr lang="en-US" sz="2600" dirty="0"/>
          </a:p>
          <a:p>
            <a:pPr marL="457200" lvl="1" indent="0">
              <a:buNone/>
            </a:pPr>
            <a:r>
              <a:rPr lang="en-US" sz="2600" i="1" dirty="0" smtClean="0"/>
              <a:t>“Even if all the parameters affecting beam losses in the accelerator were known, the variability inherent in accelerator layout and operation together with the complicated physics of high energy particle interactions and the subsequent production of secondary radiation and radioactivity make it </a:t>
            </a:r>
            <a:r>
              <a:rPr lang="en-US" sz="2600" b="1" i="1" dirty="0" smtClean="0"/>
              <a:t>extremely difficult to quantify radiation and radioactivity levels in an absolute way</a:t>
            </a:r>
            <a:r>
              <a:rPr lang="en-US" sz="2600" i="1" dirty="0" smtClean="0"/>
              <a:t>.”</a:t>
            </a:r>
          </a:p>
          <a:p>
            <a:pPr marL="457200" lvl="1" indent="0">
              <a:buNone/>
            </a:pPr>
            <a:r>
              <a:rPr lang="en-US" sz="2600" i="1" dirty="0"/>
              <a:t>	</a:t>
            </a:r>
            <a:r>
              <a:rPr lang="en-US" sz="2600" i="1" dirty="0" smtClean="0"/>
              <a:t>										- A. H. Sullivan</a:t>
            </a:r>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1608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9533"/>
            <a:ext cx="8229600" cy="4525963"/>
          </a:xfrm>
        </p:spPr>
        <p:txBody>
          <a:bodyPr>
            <a:normAutofit/>
          </a:bodyPr>
          <a:lstStyle/>
          <a:p>
            <a:pPr marL="0" indent="0">
              <a:buNone/>
            </a:pPr>
            <a:endParaRPr lang="en-US" dirty="0"/>
          </a:p>
          <a:p>
            <a:pPr marL="457200" lvl="1" indent="0">
              <a:buNone/>
            </a:pPr>
            <a:r>
              <a:rPr lang="en-US" i="1" dirty="0" smtClean="0"/>
              <a:t>“The methods used to assess radiation levels under idealized conditions only </a:t>
            </a:r>
            <a:r>
              <a:rPr lang="en-US" b="1" i="1" dirty="0" smtClean="0"/>
              <a:t>lead to adequate guideline values </a:t>
            </a:r>
            <a:r>
              <a:rPr lang="en-US" i="1" dirty="0" smtClean="0"/>
              <a:t>rather than a detailed scientific description of the situation being studied. </a:t>
            </a:r>
            <a:r>
              <a:rPr lang="en-US" b="1" i="1" dirty="0" smtClean="0"/>
              <a:t>Precision is of secondary importance</a:t>
            </a:r>
            <a:r>
              <a:rPr lang="en-US" i="1" dirty="0" smtClean="0"/>
              <a:t>.”</a:t>
            </a:r>
          </a:p>
          <a:p>
            <a:pPr marL="457200" lvl="1" indent="0">
              <a:buNone/>
            </a:pPr>
            <a:r>
              <a:rPr lang="en-US" i="1" dirty="0"/>
              <a:t>	</a:t>
            </a:r>
            <a:r>
              <a:rPr lang="en-US" i="1" dirty="0" smtClean="0"/>
              <a:t>										- A. H. Sullivan</a:t>
            </a:r>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2235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Dose limits (GSO)</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94853007"/>
              </p:ext>
            </p:extLst>
          </p:nvPr>
        </p:nvGraphicFramePr>
        <p:xfrm>
          <a:off x="457200" y="1600200"/>
          <a:ext cx="8229600" cy="1112520"/>
        </p:xfrm>
        <a:graphic>
          <a:graphicData uri="http://schemas.openxmlformats.org/drawingml/2006/table">
            <a:tbl>
              <a:tblPr firstRow="1" bandRow="1">
                <a:tableStyleId>{FABFCF23-3B69-468F-B69F-88F6DE6A72F2}</a:tableStyleId>
              </a:tblPr>
              <a:tblGrid>
                <a:gridCol w="2743200"/>
                <a:gridCol w="2743200"/>
                <a:gridCol w="2743200"/>
              </a:tblGrid>
              <a:tr h="370840">
                <a:tc>
                  <a:txBody>
                    <a:bodyPr/>
                    <a:lstStyle/>
                    <a:p>
                      <a:pPr algn="ctr"/>
                      <a:r>
                        <a:rPr lang="en-US" dirty="0" smtClean="0"/>
                        <a:t>Mode</a:t>
                      </a:r>
                      <a:endParaRPr lang="en-US" dirty="0"/>
                    </a:p>
                  </a:txBody>
                  <a:tcPr/>
                </a:tc>
                <a:tc>
                  <a:txBody>
                    <a:bodyPr/>
                    <a:lstStyle/>
                    <a:p>
                      <a:pPr algn="ctr"/>
                      <a:r>
                        <a:rPr lang="en-US" dirty="0" smtClean="0"/>
                        <a:t>Dose limit to public</a:t>
                      </a:r>
                      <a:endParaRPr lang="en-US" dirty="0"/>
                    </a:p>
                  </a:txBody>
                  <a:tcPr/>
                </a:tc>
                <a:tc>
                  <a:txBody>
                    <a:bodyPr/>
                    <a:lstStyle/>
                    <a:p>
                      <a:pPr algn="ctr"/>
                      <a:r>
                        <a:rPr lang="en-US" dirty="0" smtClean="0"/>
                        <a:t>Dose limit to rad worker</a:t>
                      </a:r>
                      <a:endParaRPr lang="en-US" dirty="0"/>
                    </a:p>
                  </a:txBody>
                  <a:tcPr/>
                </a:tc>
              </a:tr>
              <a:tr h="370840">
                <a:tc>
                  <a:txBody>
                    <a:bodyPr/>
                    <a:lstStyle/>
                    <a:p>
                      <a:pPr algn="ctr"/>
                      <a:r>
                        <a:rPr lang="en-US" dirty="0" smtClean="0"/>
                        <a:t>Normal operations</a:t>
                      </a:r>
                      <a:endParaRPr lang="en-US" dirty="0"/>
                    </a:p>
                  </a:txBody>
                  <a:tcPr/>
                </a:tc>
                <a:tc>
                  <a:txBody>
                    <a:bodyPr/>
                    <a:lstStyle/>
                    <a:p>
                      <a:pPr algn="ctr"/>
                      <a:r>
                        <a:rPr lang="en-US" dirty="0" smtClean="0"/>
                        <a:t>0.03 mSv/y</a:t>
                      </a:r>
                      <a:endParaRPr lang="en-US" dirty="0"/>
                    </a:p>
                  </a:txBody>
                  <a:tcPr/>
                </a:tc>
                <a:tc>
                  <a:txBody>
                    <a:bodyPr/>
                    <a:lstStyle/>
                    <a:p>
                      <a:pPr algn="ctr"/>
                      <a:r>
                        <a:rPr lang="en-US" dirty="0" smtClean="0"/>
                        <a:t>10 mSv/y</a:t>
                      </a:r>
                      <a:endParaRPr lang="en-US" dirty="0"/>
                    </a:p>
                  </a:txBody>
                  <a:tcPr/>
                </a:tc>
              </a:tr>
              <a:tr h="370840">
                <a:tc>
                  <a:txBody>
                    <a:bodyPr/>
                    <a:lstStyle/>
                    <a:p>
                      <a:pPr algn="ctr"/>
                      <a:r>
                        <a:rPr lang="en-US" dirty="0" smtClean="0"/>
                        <a:t>Accidents</a:t>
                      </a:r>
                      <a:endParaRPr lang="en-US" dirty="0"/>
                    </a:p>
                  </a:txBody>
                  <a:tcPr/>
                </a:tc>
                <a:tc>
                  <a:txBody>
                    <a:bodyPr/>
                    <a:lstStyle/>
                    <a:p>
                      <a:pPr algn="ctr"/>
                      <a:r>
                        <a:rPr lang="en-US" dirty="0" smtClean="0"/>
                        <a:t>0.05 mSv/accident</a:t>
                      </a:r>
                      <a:endParaRPr lang="en-US" dirty="0"/>
                    </a:p>
                  </a:txBody>
                  <a:tcPr/>
                </a:tc>
                <a:tc>
                  <a:txBody>
                    <a:bodyPr/>
                    <a:lstStyle/>
                    <a:p>
                      <a:pPr algn="ctr"/>
                      <a:r>
                        <a:rPr lang="en-US" dirty="0" smtClean="0"/>
                        <a:t>20 mSv/accident</a:t>
                      </a:r>
                      <a:endParaRPr lang="en-US" dirty="0"/>
                    </a:p>
                  </a:txBody>
                  <a:tcPr/>
                </a:tc>
              </a:tr>
            </a:tbl>
          </a:graphicData>
        </a:graphic>
      </p:graphicFrame>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39143905"/>
              </p:ext>
            </p:extLst>
          </p:nvPr>
        </p:nvGraphicFramePr>
        <p:xfrm>
          <a:off x="2836606" y="2901337"/>
          <a:ext cx="4170517" cy="3047999"/>
        </p:xfrm>
        <a:graphic>
          <a:graphicData uri="http://schemas.openxmlformats.org/drawingml/2006/table">
            <a:tbl>
              <a:tblPr firstRow="1" bandRow="1">
                <a:tableStyleId>{FABFCF23-3B69-468F-B69F-88F6DE6A72F2}</a:tableStyleId>
              </a:tblPr>
              <a:tblGrid>
                <a:gridCol w="1338686"/>
                <a:gridCol w="2831831"/>
              </a:tblGrid>
              <a:tr h="188370">
                <a:tc>
                  <a:txBody>
                    <a:bodyPr/>
                    <a:lstStyle/>
                    <a:p>
                      <a:pPr algn="ctr"/>
                      <a:r>
                        <a:rPr lang="en-US" sz="1400" dirty="0" smtClean="0"/>
                        <a:t>Exposure</a:t>
                      </a:r>
                      <a:endParaRPr lang="en-US" sz="1400" dirty="0"/>
                    </a:p>
                  </a:txBody>
                  <a:tcPr/>
                </a:tc>
                <a:tc>
                  <a:txBody>
                    <a:bodyPr/>
                    <a:lstStyle/>
                    <a:p>
                      <a:pPr algn="ctr"/>
                      <a:r>
                        <a:rPr lang="en-US" sz="1400" dirty="0" smtClean="0"/>
                        <a:t>Significance</a:t>
                      </a:r>
                      <a:endParaRPr lang="en-US" sz="1400" dirty="0"/>
                    </a:p>
                  </a:txBody>
                  <a:tcPr/>
                </a:tc>
              </a:tr>
              <a:tr h="188370">
                <a:tc>
                  <a:txBody>
                    <a:bodyPr/>
                    <a:lstStyle/>
                    <a:p>
                      <a:pPr algn="ctr"/>
                      <a:r>
                        <a:rPr lang="en-US" sz="1400" dirty="0" smtClean="0"/>
                        <a:t>3.5 Sv</a:t>
                      </a:r>
                      <a:endParaRPr lang="en-US" sz="1400" dirty="0"/>
                    </a:p>
                  </a:txBody>
                  <a:tcPr/>
                </a:tc>
                <a:tc>
                  <a:txBody>
                    <a:bodyPr/>
                    <a:lstStyle/>
                    <a:p>
                      <a:pPr algn="ctr"/>
                      <a:r>
                        <a:rPr lang="en-US" sz="1400" dirty="0" smtClean="0"/>
                        <a:t>50 % chance of survival</a:t>
                      </a:r>
                      <a:endParaRPr lang="en-US" sz="1400" dirty="0"/>
                    </a:p>
                  </a:txBody>
                  <a:tcPr/>
                </a:tc>
              </a:tr>
              <a:tr h="188370">
                <a:tc>
                  <a:txBody>
                    <a:bodyPr/>
                    <a:lstStyle/>
                    <a:p>
                      <a:pPr algn="ctr"/>
                      <a:r>
                        <a:rPr lang="en-US" sz="1400" dirty="0" smtClean="0"/>
                        <a:t>&gt;</a:t>
                      </a:r>
                      <a:r>
                        <a:rPr lang="en-US" sz="1400" baseline="0" dirty="0" smtClean="0"/>
                        <a:t> 1 Sv</a:t>
                      </a:r>
                      <a:endParaRPr lang="en-US" sz="1400" dirty="0"/>
                    </a:p>
                  </a:txBody>
                  <a:tcPr/>
                </a:tc>
                <a:tc>
                  <a:txBody>
                    <a:bodyPr/>
                    <a:lstStyle/>
                    <a:p>
                      <a:pPr algn="ctr"/>
                      <a:r>
                        <a:rPr lang="en-US" sz="1400" dirty="0" smtClean="0"/>
                        <a:t>Serious to lethal</a:t>
                      </a:r>
                      <a:endParaRPr lang="en-US" sz="1400" dirty="0"/>
                    </a:p>
                  </a:txBody>
                  <a:tcPr/>
                </a:tc>
              </a:tr>
              <a:tr h="188370">
                <a:tc>
                  <a:txBody>
                    <a:bodyPr/>
                    <a:lstStyle/>
                    <a:p>
                      <a:pPr algn="ctr"/>
                      <a:r>
                        <a:rPr lang="en-US" sz="1400" dirty="0" smtClean="0"/>
                        <a:t>&gt; 50 mSv</a:t>
                      </a:r>
                      <a:endParaRPr lang="en-US" sz="1400" dirty="0"/>
                    </a:p>
                  </a:txBody>
                  <a:tcPr/>
                </a:tc>
                <a:tc>
                  <a:txBody>
                    <a:bodyPr/>
                    <a:lstStyle/>
                    <a:p>
                      <a:pPr algn="ctr"/>
                      <a:r>
                        <a:rPr lang="en-US" sz="1400" dirty="0" smtClean="0"/>
                        <a:t>Requiring medical checks</a:t>
                      </a:r>
                      <a:endParaRPr lang="en-US" sz="1400" dirty="0"/>
                    </a:p>
                  </a:txBody>
                  <a:tcPr/>
                </a:tc>
              </a:tr>
              <a:tr h="188370">
                <a:tc>
                  <a:txBody>
                    <a:bodyPr/>
                    <a:lstStyle/>
                    <a:p>
                      <a:pPr algn="ctr"/>
                      <a:r>
                        <a:rPr lang="en-US" sz="1400" i="1" dirty="0" smtClean="0"/>
                        <a:t>50 mSv/y</a:t>
                      </a:r>
                      <a:endParaRPr lang="en-US" sz="1400" i="1" dirty="0"/>
                    </a:p>
                  </a:txBody>
                  <a:tcPr/>
                </a:tc>
                <a:tc>
                  <a:txBody>
                    <a:bodyPr/>
                    <a:lstStyle/>
                    <a:p>
                      <a:pPr algn="ctr"/>
                      <a:r>
                        <a:rPr lang="en-US" sz="1400" i="1" dirty="0" smtClean="0"/>
                        <a:t>Occupational dose limit</a:t>
                      </a:r>
                      <a:endParaRPr lang="en-US" sz="1400" i="1" dirty="0"/>
                    </a:p>
                  </a:txBody>
                  <a:tcPr/>
                </a:tc>
              </a:tr>
              <a:tr h="188370">
                <a:tc>
                  <a:txBody>
                    <a:bodyPr/>
                    <a:lstStyle/>
                    <a:p>
                      <a:pPr algn="ctr"/>
                      <a:r>
                        <a:rPr lang="en-US" sz="1400" dirty="0" smtClean="0"/>
                        <a:t>15-50 mSv/y</a:t>
                      </a:r>
                      <a:endParaRPr lang="en-US" sz="1400" dirty="0"/>
                    </a:p>
                  </a:txBody>
                  <a:tcPr/>
                </a:tc>
                <a:tc>
                  <a:txBody>
                    <a:bodyPr/>
                    <a:lstStyle/>
                    <a:p>
                      <a:pPr algn="ctr"/>
                      <a:r>
                        <a:rPr lang="en-US" sz="1400" dirty="0" smtClean="0"/>
                        <a:t>Strict dose control necessary</a:t>
                      </a:r>
                      <a:endParaRPr lang="en-US" sz="1400" dirty="0"/>
                    </a:p>
                  </a:txBody>
                  <a:tcPr/>
                </a:tc>
              </a:tr>
              <a:tr h="188370">
                <a:tc>
                  <a:txBody>
                    <a:bodyPr/>
                    <a:lstStyle/>
                    <a:p>
                      <a:pPr algn="ctr"/>
                      <a:r>
                        <a:rPr lang="en-US" sz="1400" dirty="0" smtClean="0"/>
                        <a:t>5-15 mSv/y</a:t>
                      </a:r>
                      <a:endParaRPr lang="en-US" sz="1400" dirty="0"/>
                    </a:p>
                  </a:txBody>
                  <a:tcPr/>
                </a:tc>
                <a:tc>
                  <a:txBody>
                    <a:bodyPr/>
                    <a:lstStyle/>
                    <a:p>
                      <a:pPr algn="ctr"/>
                      <a:r>
                        <a:rPr lang="en-US" sz="1400" dirty="0" smtClean="0"/>
                        <a:t>Professional exposure</a:t>
                      </a:r>
                      <a:endParaRPr lang="en-US" sz="1400" dirty="0"/>
                    </a:p>
                  </a:txBody>
                  <a:tcPr/>
                </a:tc>
              </a:tr>
              <a:tr h="188370">
                <a:tc>
                  <a:txBody>
                    <a:bodyPr/>
                    <a:lstStyle/>
                    <a:p>
                      <a:pPr algn="ctr"/>
                      <a:r>
                        <a:rPr lang="en-US" sz="1400" dirty="0" smtClean="0"/>
                        <a:t>&lt; 5 mSv/y</a:t>
                      </a:r>
                      <a:endParaRPr lang="en-US" sz="1400" dirty="0"/>
                    </a:p>
                  </a:txBody>
                  <a:tcPr/>
                </a:tc>
                <a:tc>
                  <a:txBody>
                    <a:bodyPr/>
                    <a:lstStyle/>
                    <a:p>
                      <a:pPr algn="ctr"/>
                      <a:r>
                        <a:rPr lang="en-US" sz="1400" dirty="0" smtClean="0"/>
                        <a:t>Minimum control necessary</a:t>
                      </a:r>
                      <a:endParaRPr lang="en-US" sz="1400" dirty="0"/>
                    </a:p>
                  </a:txBody>
                  <a:tcPr/>
                </a:tc>
              </a:tr>
              <a:tr h="188370">
                <a:tc>
                  <a:txBody>
                    <a:bodyPr/>
                    <a:lstStyle/>
                    <a:p>
                      <a:pPr algn="ctr"/>
                      <a:r>
                        <a:rPr lang="en-US" sz="1400" dirty="0" smtClean="0"/>
                        <a:t>1 mSv/y</a:t>
                      </a:r>
                      <a:endParaRPr lang="en-US" sz="1400" dirty="0"/>
                    </a:p>
                  </a:txBody>
                  <a:tcPr/>
                </a:tc>
                <a:tc>
                  <a:txBody>
                    <a:bodyPr/>
                    <a:lstStyle/>
                    <a:p>
                      <a:pPr algn="ctr"/>
                      <a:r>
                        <a:rPr lang="en-US" sz="1400" dirty="0" smtClean="0"/>
                        <a:t>Natural background</a:t>
                      </a:r>
                      <a:endParaRPr lang="en-US" sz="1400" dirty="0"/>
                    </a:p>
                  </a:txBody>
                  <a:tcPr/>
                </a:tc>
              </a:tr>
              <a:tr h="188370">
                <a:tc>
                  <a:txBody>
                    <a:bodyPr/>
                    <a:lstStyle/>
                    <a:p>
                      <a:pPr algn="ctr"/>
                      <a:r>
                        <a:rPr lang="en-US" sz="1400" dirty="0" smtClean="0"/>
                        <a:t>10 uSv/y</a:t>
                      </a:r>
                      <a:endParaRPr lang="en-US" sz="1400" dirty="0"/>
                    </a:p>
                  </a:txBody>
                  <a:tcPr/>
                </a:tc>
                <a:tc>
                  <a:txBody>
                    <a:bodyPr/>
                    <a:lstStyle/>
                    <a:p>
                      <a:pPr algn="ctr"/>
                      <a:r>
                        <a:rPr lang="en-US" sz="1400" dirty="0" smtClean="0"/>
                        <a:t>Insignificant</a:t>
                      </a:r>
                      <a:endParaRPr lang="en-US" sz="1400" dirty="0"/>
                    </a:p>
                  </a:txBody>
                  <a:tcPr/>
                </a:tc>
              </a:tr>
            </a:tbl>
          </a:graphicData>
        </a:graphic>
      </p:graphicFrame>
      <p:sp>
        <p:nvSpPr>
          <p:cNvPr id="9" name="TextBox 8"/>
          <p:cNvSpPr txBox="1"/>
          <p:nvPr/>
        </p:nvSpPr>
        <p:spPr>
          <a:xfrm>
            <a:off x="1701800" y="6100745"/>
            <a:ext cx="6327877" cy="338554"/>
          </a:xfrm>
          <a:prstGeom prst="rect">
            <a:avLst/>
          </a:prstGeom>
          <a:noFill/>
        </p:spPr>
        <p:txBody>
          <a:bodyPr wrap="square" rtlCol="0">
            <a:spAutoFit/>
          </a:bodyPr>
          <a:lstStyle/>
          <a:p>
            <a:pPr algn="ctr"/>
            <a:r>
              <a:rPr lang="en-US" sz="1600" dirty="0" smtClean="0"/>
              <a:t>Guidelines to the significance of exposure to radiation, A.H. Sullivan</a:t>
            </a:r>
            <a:endParaRPr lang="en-US" sz="1200" dirty="0">
              <a:solidFill>
                <a:srgbClr val="000000"/>
              </a:solidFill>
            </a:endParaRPr>
          </a:p>
        </p:txBody>
      </p:sp>
    </p:spTree>
    <p:extLst>
      <p:ext uri="{BB962C8B-B14F-4D97-AF65-F5344CB8AC3E}">
        <p14:creationId xmlns:p14="http://schemas.microsoft.com/office/powerpoint/2010/main" val="8065061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Earth berm shielding</a:t>
            </a:r>
            <a:br>
              <a:rPr lang="en-US" sz="3600" dirty="0" smtClean="0"/>
            </a:br>
            <a:r>
              <a:rPr lang="en-US" sz="3600" dirty="0"/>
              <a:t>g</a:t>
            </a:r>
            <a:r>
              <a:rPr lang="en-US" sz="3600" dirty="0" smtClean="0"/>
              <a:t>eneral assumptions</a:t>
            </a:r>
            <a:endParaRPr lang="en-US" sz="3600" dirty="0"/>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3" descr="lalitchelidze:Desktop:ESS Linac Shielding:SPrinter_EO12100915420.pdf"/>
          <p:cNvPicPr>
            <a:picLocks/>
          </p:cNvPicPr>
          <p:nvPr/>
        </p:nvPicPr>
        <p:blipFill rotWithShape="1">
          <a:blip r:embed="rId3">
            <a:extLst>
              <a:ext uri="{28A0092B-C50C-407E-A947-70E740481C1C}">
                <a14:useLocalDpi xmlns:a14="http://schemas.microsoft.com/office/drawing/2010/main" val="0"/>
              </a:ext>
            </a:extLst>
          </a:blip>
          <a:srcRect t="11105" b="11105"/>
          <a:stretch/>
        </p:blipFill>
        <p:spPr bwMode="auto">
          <a:xfrm>
            <a:off x="3828748" y="1600206"/>
            <a:ext cx="5315252" cy="4152895"/>
          </a:xfrm>
          <a:prstGeom prst="rect">
            <a:avLst/>
          </a:prstGeom>
          <a:noFill/>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457200" y="1600206"/>
            <a:ext cx="3737238" cy="4525963"/>
          </a:xfrm>
        </p:spPr>
        <p:txBody>
          <a:bodyPr>
            <a:noAutofit/>
          </a:bodyPr>
          <a:lstStyle/>
          <a:p>
            <a:r>
              <a:rPr lang="en-US" sz="2200" dirty="0"/>
              <a:t>- Tunnel location is fixed so that the top of the concrete ceiling is at the ground </a:t>
            </a:r>
            <a:r>
              <a:rPr lang="en-US" sz="2200" dirty="0" smtClean="0"/>
              <a:t>level.</a:t>
            </a:r>
          </a:p>
          <a:p>
            <a:r>
              <a:rPr lang="en-US" sz="2200" dirty="0" smtClean="0"/>
              <a:t>- </a:t>
            </a:r>
            <a:r>
              <a:rPr lang="en-US" sz="2200" dirty="0"/>
              <a:t>Tunnel cross-section dimensions are 3.3 m x 5.4 </a:t>
            </a:r>
            <a:r>
              <a:rPr lang="en-US" sz="2200" dirty="0" smtClean="0"/>
              <a:t>m.</a:t>
            </a:r>
          </a:p>
          <a:p>
            <a:r>
              <a:rPr lang="en-US" sz="2200" dirty="0" smtClean="0"/>
              <a:t>- </a:t>
            </a:r>
            <a:r>
              <a:rPr lang="en-US" sz="2200" dirty="0"/>
              <a:t>Size of the tunnel ceiling (concrete) is fixed to 70 cm</a:t>
            </a:r>
            <a:r>
              <a:rPr lang="en-US" sz="2200" dirty="0" smtClean="0"/>
              <a:t>.</a:t>
            </a:r>
            <a:endParaRPr lang="en-US" sz="2200" dirty="0"/>
          </a:p>
          <a:p>
            <a:r>
              <a:rPr lang="en-US" sz="2200" dirty="0"/>
              <a:t>- Beam axis is in the middle of the tunnel</a:t>
            </a:r>
            <a:r>
              <a:rPr lang="en-US" sz="2200" dirty="0" smtClean="0"/>
              <a:t>.</a:t>
            </a:r>
          </a:p>
        </p:txBody>
      </p:sp>
      <p:sp>
        <p:nvSpPr>
          <p:cNvPr id="6" name="TextBox 5"/>
          <p:cNvSpPr txBox="1"/>
          <p:nvPr/>
        </p:nvSpPr>
        <p:spPr>
          <a:xfrm>
            <a:off x="5340484" y="5864559"/>
            <a:ext cx="2329628" cy="523220"/>
          </a:xfrm>
          <a:prstGeom prst="rect">
            <a:avLst/>
          </a:prstGeom>
          <a:noFill/>
        </p:spPr>
        <p:txBody>
          <a:bodyPr wrap="square" rtlCol="0">
            <a:spAutoFit/>
          </a:bodyPr>
          <a:lstStyle/>
          <a:p>
            <a:r>
              <a:rPr lang="en-US" sz="1400" dirty="0" smtClean="0"/>
              <a:t>ESS linac tunnel cross section</a:t>
            </a:r>
          </a:p>
          <a:p>
            <a:pPr algn="ctr"/>
            <a:r>
              <a:rPr lang="en-US" sz="1400" dirty="0" smtClean="0"/>
              <a:t>(October 2012)</a:t>
            </a:r>
            <a:endParaRPr lang="en-US" sz="1400" dirty="0"/>
          </a:p>
        </p:txBody>
      </p:sp>
    </p:spTree>
    <p:extLst>
      <p:ext uri="{BB962C8B-B14F-4D97-AF65-F5344CB8AC3E}">
        <p14:creationId xmlns:p14="http://schemas.microsoft.com/office/powerpoint/2010/main" val="17747278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Earth berm shielding</a:t>
            </a:r>
            <a:br>
              <a:rPr lang="en-US" sz="3600" dirty="0"/>
            </a:br>
            <a:r>
              <a:rPr lang="en-US" sz="3600" dirty="0"/>
              <a:t>general assumptions</a:t>
            </a:r>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3" descr="lalitchelidze:Desktop:ESS Linac Shielding:SPrinter_EO12100915420.pdf"/>
          <p:cNvPicPr>
            <a:picLocks/>
          </p:cNvPicPr>
          <p:nvPr/>
        </p:nvPicPr>
        <p:blipFill rotWithShape="1">
          <a:blip r:embed="rId3">
            <a:extLst>
              <a:ext uri="{28A0092B-C50C-407E-A947-70E740481C1C}">
                <a14:useLocalDpi xmlns:a14="http://schemas.microsoft.com/office/drawing/2010/main" val="0"/>
              </a:ext>
            </a:extLst>
          </a:blip>
          <a:srcRect t="11105" b="11105"/>
          <a:stretch/>
        </p:blipFill>
        <p:spPr bwMode="auto">
          <a:xfrm>
            <a:off x="3828748" y="1600206"/>
            <a:ext cx="5315252" cy="4152895"/>
          </a:xfrm>
          <a:prstGeom prst="rect">
            <a:avLst/>
          </a:prstGeom>
          <a:noFill/>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457200" y="1600206"/>
            <a:ext cx="3371548" cy="4525963"/>
          </a:xfrm>
        </p:spPr>
        <p:txBody>
          <a:bodyPr>
            <a:normAutofit/>
          </a:bodyPr>
          <a:lstStyle/>
          <a:p>
            <a:r>
              <a:rPr lang="en-US" sz="2200" dirty="0"/>
              <a:t>- Beam loss is modeled longitudinally on a target in the middle of the tunnel.</a:t>
            </a:r>
          </a:p>
          <a:p>
            <a:r>
              <a:rPr lang="en-US" sz="2200" dirty="0"/>
              <a:t>- Target: 20 cm radius, 1 m long stainless steel/other (see later)</a:t>
            </a:r>
            <a:r>
              <a:rPr lang="en-US" sz="2200" dirty="0" smtClean="0"/>
              <a:t>.</a:t>
            </a:r>
            <a:endParaRPr lang="en-US" sz="2200" dirty="0"/>
          </a:p>
        </p:txBody>
      </p:sp>
      <p:sp>
        <p:nvSpPr>
          <p:cNvPr id="6" name="TextBox 5"/>
          <p:cNvSpPr txBox="1"/>
          <p:nvPr/>
        </p:nvSpPr>
        <p:spPr>
          <a:xfrm>
            <a:off x="5340484" y="5864559"/>
            <a:ext cx="2329628" cy="523220"/>
          </a:xfrm>
          <a:prstGeom prst="rect">
            <a:avLst/>
          </a:prstGeom>
          <a:noFill/>
        </p:spPr>
        <p:txBody>
          <a:bodyPr wrap="square" rtlCol="0">
            <a:spAutoFit/>
          </a:bodyPr>
          <a:lstStyle/>
          <a:p>
            <a:r>
              <a:rPr lang="en-US" sz="1400" dirty="0" smtClean="0"/>
              <a:t>ESS linac tunnel cross section</a:t>
            </a:r>
          </a:p>
          <a:p>
            <a:pPr algn="ctr"/>
            <a:r>
              <a:rPr lang="en-US" sz="1400" dirty="0" smtClean="0"/>
              <a:t>(October 2012)</a:t>
            </a:r>
            <a:endParaRPr lang="en-US" sz="1400" dirty="0"/>
          </a:p>
        </p:txBody>
      </p:sp>
    </p:spTree>
    <p:extLst>
      <p:ext uri="{BB962C8B-B14F-4D97-AF65-F5344CB8AC3E}">
        <p14:creationId xmlns:p14="http://schemas.microsoft.com/office/powerpoint/2010/main" val="29317110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Tools used</a:t>
            </a:r>
            <a:endParaRPr lang="en-US" sz="3600" dirty="0"/>
          </a:p>
        </p:txBody>
      </p:sp>
      <p:sp>
        <p:nvSpPr>
          <p:cNvPr id="3" name="Content Placeholder 2"/>
          <p:cNvSpPr>
            <a:spLocks noGrp="1"/>
          </p:cNvSpPr>
          <p:nvPr>
            <p:ph idx="1"/>
          </p:nvPr>
        </p:nvSpPr>
        <p:spPr>
          <a:xfrm>
            <a:off x="457200" y="1435443"/>
            <a:ext cx="8229600" cy="4201860"/>
          </a:xfrm>
        </p:spPr>
        <p:txBody>
          <a:bodyPr>
            <a:noAutofit/>
          </a:bodyPr>
          <a:lstStyle/>
          <a:p>
            <a:r>
              <a:rPr lang="en-US" sz="2600" dirty="0" smtClean="0"/>
              <a:t>Sullivan’s analytical approach (point and line spill models)</a:t>
            </a:r>
          </a:p>
          <a:p>
            <a:r>
              <a:rPr lang="en-US" sz="2600" dirty="0" smtClean="0"/>
              <a:t>MARS simulation package</a:t>
            </a:r>
          </a:p>
          <a:p>
            <a:pPr marL="0" indent="0">
              <a:buNone/>
            </a:pPr>
            <a:endParaRPr lang="en-US" sz="2600" dirty="0" smtClean="0"/>
          </a:p>
          <a:p>
            <a:pPr marL="0" indent="0">
              <a:buNone/>
            </a:pPr>
            <a:r>
              <a:rPr lang="en-US" sz="2600" dirty="0" smtClean="0"/>
              <a:t>More assumptions:</a:t>
            </a:r>
            <a:endParaRPr lang="en-US" sz="2600" dirty="0"/>
          </a:p>
          <a:p>
            <a:r>
              <a:rPr lang="en-US" sz="2600" dirty="0" smtClean="0"/>
              <a:t>Normal operations – 10 W beam loss on a target</a:t>
            </a:r>
          </a:p>
          <a:p>
            <a:r>
              <a:rPr lang="en-US" sz="2600" dirty="0" smtClean="0"/>
              <a:t>Catastrophic accident – full beam loss on a target.</a:t>
            </a:r>
          </a:p>
          <a:p>
            <a:r>
              <a:rPr lang="en-US" sz="2600" dirty="0" smtClean="0"/>
              <a:t>In </a:t>
            </a:r>
            <a:r>
              <a:rPr lang="en-US" sz="2600" dirty="0"/>
              <a:t>case of uncontrolled full beam loss, the machine will be shut down within few pulses </a:t>
            </a:r>
            <a:r>
              <a:rPr lang="en-US" sz="2600" dirty="0" smtClean="0"/>
              <a:t>(&lt; 1 </a:t>
            </a:r>
            <a:r>
              <a:rPr lang="en-US" sz="2600" dirty="0"/>
              <a:t>sec).</a:t>
            </a:r>
          </a:p>
          <a:p>
            <a:endParaRPr lang="en-US" sz="2600" dirty="0" smtClean="0"/>
          </a:p>
        </p:txBody>
      </p:sp>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07" y="274639"/>
            <a:ext cx="144539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52256" y="5904419"/>
            <a:ext cx="7085425" cy="707886"/>
          </a:xfrm>
          <a:prstGeom prst="rect">
            <a:avLst/>
          </a:prstGeom>
          <a:noFill/>
        </p:spPr>
        <p:txBody>
          <a:bodyPr wrap="square" rtlCol="0">
            <a:spAutoFit/>
          </a:bodyPr>
          <a:lstStyle/>
          <a:p>
            <a:pPr algn="ctr"/>
            <a:r>
              <a:rPr lang="en-US" sz="2000" dirty="0">
                <a:solidFill>
                  <a:srgbClr val="FF0000"/>
                </a:solidFill>
              </a:rPr>
              <a:t>Normal operations determine the berm thickness, therefore only the results for this are </a:t>
            </a:r>
            <a:r>
              <a:rPr lang="en-US" sz="2000" dirty="0" smtClean="0">
                <a:solidFill>
                  <a:srgbClr val="FF0000"/>
                </a:solidFill>
              </a:rPr>
              <a:t>presented.</a:t>
            </a:r>
            <a:endParaRPr lang="en-US" sz="2000" dirty="0">
              <a:solidFill>
                <a:srgbClr val="FF0000"/>
              </a:solidFill>
            </a:endParaRPr>
          </a:p>
        </p:txBody>
      </p:sp>
    </p:spTree>
    <p:extLst>
      <p:ext uri="{BB962C8B-B14F-4D97-AF65-F5344CB8AC3E}">
        <p14:creationId xmlns:p14="http://schemas.microsoft.com/office/powerpoint/2010/main" val="920926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litchelidze:Desktop:ALL:ESS Linac Shielding:REPORT:MARSvsFLUKAvsSULLIVAN.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021" b="2021"/>
          <a:stretch/>
        </p:blipFill>
        <p:spPr bwMode="auto">
          <a:xfrm>
            <a:off x="108922" y="125361"/>
            <a:ext cx="4688527" cy="2578509"/>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540774" y="2593349"/>
            <a:ext cx="4145936" cy="1508105"/>
          </a:xfrm>
          <a:prstGeom prst="rect">
            <a:avLst/>
          </a:prstGeom>
          <a:noFill/>
        </p:spPr>
        <p:txBody>
          <a:bodyPr wrap="square" rtlCol="0">
            <a:spAutoFit/>
          </a:bodyPr>
          <a:lstStyle/>
          <a:p>
            <a:pPr algn="ctr"/>
            <a:r>
              <a:rPr lang="en-US" sz="1600" dirty="0"/>
              <a:t>P</a:t>
            </a:r>
            <a:r>
              <a:rPr lang="en-US" sz="1600" dirty="0" smtClean="0"/>
              <a:t>oint </a:t>
            </a:r>
            <a:r>
              <a:rPr lang="en-US" sz="1600" dirty="0"/>
              <a:t>loss models. </a:t>
            </a:r>
            <a:br>
              <a:rPr lang="en-US" sz="1600" dirty="0"/>
            </a:br>
            <a:r>
              <a:rPr lang="en-US" sz="1600" dirty="0" smtClean="0">
                <a:solidFill>
                  <a:srgbClr val="008000"/>
                </a:solidFill>
              </a:rPr>
              <a:t>Green</a:t>
            </a:r>
            <a:r>
              <a:rPr lang="en-US" sz="1600" dirty="0" smtClean="0"/>
              <a:t> - MARS (target </a:t>
            </a:r>
            <a:r>
              <a:rPr lang="en-US" sz="1600" dirty="0"/>
              <a:t>– 20 cm radius, 1 m long </a:t>
            </a:r>
            <a:r>
              <a:rPr lang="en-US" sz="1600" dirty="0" smtClean="0"/>
              <a:t>steel),  </a:t>
            </a:r>
            <a:r>
              <a:rPr lang="en-US" sz="1600" dirty="0" smtClean="0">
                <a:solidFill>
                  <a:srgbClr val="FF0000"/>
                </a:solidFill>
              </a:rPr>
              <a:t>Red</a:t>
            </a:r>
            <a:r>
              <a:rPr lang="en-US" sz="1600" dirty="0" smtClean="0"/>
              <a:t> - FLUKA (target </a:t>
            </a:r>
            <a:r>
              <a:rPr lang="en-US" sz="1600" dirty="0"/>
              <a:t>– 20 cm radius, 1 m long </a:t>
            </a:r>
            <a:r>
              <a:rPr lang="en-US" sz="1600" dirty="0" smtClean="0"/>
              <a:t>copper), </a:t>
            </a:r>
            <a:r>
              <a:rPr lang="en-US" sz="1600" dirty="0" smtClean="0">
                <a:solidFill>
                  <a:srgbClr val="0000FF"/>
                </a:solidFill>
              </a:rPr>
              <a:t>Blue</a:t>
            </a:r>
            <a:r>
              <a:rPr lang="en-US" sz="1600" dirty="0" smtClean="0"/>
              <a:t> – Sullivan’s analytical approach. </a:t>
            </a:r>
            <a:endParaRPr lang="en-US" sz="1600" dirty="0" smtClean="0">
              <a:solidFill>
                <a:srgbClr val="FF0000"/>
              </a:solidFill>
            </a:endParaRPr>
          </a:p>
          <a:p>
            <a:pPr algn="ctr"/>
            <a:r>
              <a:rPr lang="en-US" sz="1200" dirty="0" smtClean="0"/>
              <a:t>FLUKA results – by Michal Jarosz.</a:t>
            </a:r>
            <a:endParaRPr lang="en-US" sz="1200" dirty="0"/>
          </a:p>
        </p:txBody>
      </p:sp>
      <p:pic>
        <p:nvPicPr>
          <p:cNvPr id="7" name="Content Placeholder 3" descr="lalitchelidze:Desktop:628MeV_20cmradtargvs10cmradtarg.png"/>
          <p:cNvPicPr>
            <a:picLocks noChangeAspect="1"/>
          </p:cNvPicPr>
          <p:nvPr/>
        </p:nvPicPr>
        <p:blipFill rotWithShape="1">
          <a:blip r:embed="rId3">
            <a:extLst>
              <a:ext uri="{28A0092B-C50C-407E-A947-70E740481C1C}">
                <a14:useLocalDpi xmlns:a14="http://schemas.microsoft.com/office/drawing/2010/main" val="0"/>
              </a:ext>
            </a:extLst>
          </a:blip>
          <a:srcRect l="3250" r="3250"/>
          <a:stretch/>
        </p:blipFill>
        <p:spPr bwMode="auto">
          <a:xfrm>
            <a:off x="4488697" y="108972"/>
            <a:ext cx="4506384" cy="2594897"/>
          </a:xfrm>
          <a:prstGeom prst="rect">
            <a:avLst/>
          </a:prstGeom>
          <a:noFill/>
          <a:ln>
            <a:noFill/>
          </a:ln>
          <a:extLst>
            <a:ext uri="{53640926-AAD7-44d8-BBD7-CCE9431645EC}">
              <a14:shadowObscured xmlns:a14="http://schemas.microsoft.com/office/drawing/2010/main"/>
            </a:ext>
          </a:extLst>
        </p:spPr>
      </p:pic>
      <p:pic>
        <p:nvPicPr>
          <p:cNvPr id="8" name="Content Placeholder 4" descr="lalitchelidze:Desktop:Thick_target.png"/>
          <p:cNvPicPr>
            <a:picLocks noChangeAspect="1"/>
          </p:cNvPicPr>
          <p:nvPr/>
        </p:nvPicPr>
        <p:blipFill rotWithShape="1">
          <a:blip r:embed="rId4">
            <a:extLst>
              <a:ext uri="{28A0092B-C50C-407E-A947-70E740481C1C}">
                <a14:useLocalDpi xmlns:a14="http://schemas.microsoft.com/office/drawing/2010/main" val="0"/>
              </a:ext>
            </a:extLst>
          </a:blip>
          <a:srcRect t="2021" b="2021"/>
          <a:stretch/>
        </p:blipFill>
        <p:spPr bwMode="auto">
          <a:xfrm>
            <a:off x="4389163" y="3607685"/>
            <a:ext cx="4605918" cy="2570252"/>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4964418" y="2703869"/>
            <a:ext cx="3810871" cy="830997"/>
          </a:xfrm>
          <a:prstGeom prst="rect">
            <a:avLst/>
          </a:prstGeom>
          <a:noFill/>
        </p:spPr>
        <p:txBody>
          <a:bodyPr wrap="square" rtlCol="0">
            <a:spAutoFit/>
          </a:bodyPr>
          <a:lstStyle/>
          <a:p>
            <a:pPr algn="ctr"/>
            <a:r>
              <a:rPr lang="en-US" sz="1600" dirty="0"/>
              <a:t>P</a:t>
            </a:r>
            <a:r>
              <a:rPr lang="en-US" sz="1600" dirty="0" smtClean="0"/>
              <a:t>oint </a:t>
            </a:r>
            <a:r>
              <a:rPr lang="en-US" sz="1600" dirty="0"/>
              <a:t>loss </a:t>
            </a:r>
            <a:r>
              <a:rPr lang="en-US" sz="1600" dirty="0" smtClean="0"/>
              <a:t>model (MARS results). </a:t>
            </a:r>
            <a:r>
              <a:rPr lang="en-US" sz="1600" dirty="0"/>
              <a:t/>
            </a:r>
            <a:br>
              <a:rPr lang="en-US" sz="1600" dirty="0"/>
            </a:br>
            <a:r>
              <a:rPr lang="en-US" sz="1600" dirty="0" smtClean="0">
                <a:solidFill>
                  <a:srgbClr val="FF0000"/>
                </a:solidFill>
              </a:rPr>
              <a:t>Red </a:t>
            </a:r>
            <a:r>
              <a:rPr lang="en-US" sz="1600" dirty="0" smtClean="0"/>
              <a:t>- target 10 </a:t>
            </a:r>
            <a:r>
              <a:rPr lang="en-US" sz="1600" dirty="0"/>
              <a:t>cm radius, 1 m long </a:t>
            </a:r>
            <a:r>
              <a:rPr lang="en-US" sz="1600" dirty="0" smtClean="0"/>
              <a:t>steel,  Black – target 20 </a:t>
            </a:r>
            <a:r>
              <a:rPr lang="en-US" sz="1600" dirty="0"/>
              <a:t>cm radius, 1 m long </a:t>
            </a:r>
            <a:r>
              <a:rPr lang="en-US" sz="1600" dirty="0" smtClean="0"/>
              <a:t>steel</a:t>
            </a:r>
            <a:endParaRPr lang="en-US" sz="1200" dirty="0"/>
          </a:p>
        </p:txBody>
      </p:sp>
      <p:sp>
        <p:nvSpPr>
          <p:cNvPr id="10" name="TextBox 9"/>
          <p:cNvSpPr txBox="1"/>
          <p:nvPr/>
        </p:nvSpPr>
        <p:spPr>
          <a:xfrm>
            <a:off x="4964418" y="6027003"/>
            <a:ext cx="3810871" cy="830997"/>
          </a:xfrm>
          <a:prstGeom prst="rect">
            <a:avLst/>
          </a:prstGeom>
          <a:noFill/>
        </p:spPr>
        <p:txBody>
          <a:bodyPr wrap="square" rtlCol="0">
            <a:spAutoFit/>
          </a:bodyPr>
          <a:lstStyle/>
          <a:p>
            <a:pPr algn="ctr"/>
            <a:r>
              <a:rPr lang="en-US" sz="1600" dirty="0"/>
              <a:t>P</a:t>
            </a:r>
            <a:r>
              <a:rPr lang="en-US" sz="1600" dirty="0" smtClean="0"/>
              <a:t>oint </a:t>
            </a:r>
            <a:r>
              <a:rPr lang="en-US" sz="1600" dirty="0"/>
              <a:t>loss </a:t>
            </a:r>
            <a:r>
              <a:rPr lang="en-US" sz="1600" dirty="0" smtClean="0"/>
              <a:t>model (MARS results). </a:t>
            </a:r>
            <a:r>
              <a:rPr lang="en-US" sz="1600" dirty="0"/>
              <a:t/>
            </a:r>
            <a:br>
              <a:rPr lang="en-US" sz="1600" dirty="0"/>
            </a:br>
            <a:r>
              <a:rPr lang="en-US" sz="1600" dirty="0" smtClean="0">
                <a:solidFill>
                  <a:srgbClr val="008000"/>
                </a:solidFill>
              </a:rPr>
              <a:t>Green</a:t>
            </a:r>
            <a:r>
              <a:rPr lang="en-US" sz="1600" dirty="0" smtClean="0">
                <a:solidFill>
                  <a:srgbClr val="000000"/>
                </a:solidFill>
              </a:rPr>
              <a:t> – 2.5 GeV, </a:t>
            </a:r>
            <a:r>
              <a:rPr lang="en-US" sz="1600" dirty="0" smtClean="0">
                <a:solidFill>
                  <a:srgbClr val="0000FF"/>
                </a:solidFill>
              </a:rPr>
              <a:t>Blue</a:t>
            </a:r>
            <a:r>
              <a:rPr lang="en-US" sz="1600" dirty="0" smtClean="0">
                <a:solidFill>
                  <a:srgbClr val="000000"/>
                </a:solidFill>
              </a:rPr>
              <a:t> – 1.5 GeV, </a:t>
            </a:r>
            <a:r>
              <a:rPr lang="en-US" sz="1600" dirty="0" smtClean="0">
                <a:solidFill>
                  <a:srgbClr val="FF0000"/>
                </a:solidFill>
              </a:rPr>
              <a:t>Red</a:t>
            </a:r>
            <a:r>
              <a:rPr lang="en-US" sz="1600" dirty="0" smtClean="0">
                <a:solidFill>
                  <a:srgbClr val="000000"/>
                </a:solidFill>
              </a:rPr>
              <a:t> – 628 MeV, </a:t>
            </a:r>
            <a:r>
              <a:rPr lang="en-US" sz="1600" dirty="0" smtClean="0">
                <a:solidFill>
                  <a:srgbClr val="FF00FF"/>
                </a:solidFill>
              </a:rPr>
              <a:t>Magenta </a:t>
            </a:r>
            <a:r>
              <a:rPr lang="en-US" sz="1600" dirty="0" smtClean="0">
                <a:solidFill>
                  <a:srgbClr val="000000"/>
                </a:solidFill>
              </a:rPr>
              <a:t>– 200 MeV.</a:t>
            </a:r>
            <a:endParaRPr lang="en-US" sz="1200" dirty="0">
              <a:solidFill>
                <a:srgbClr val="000000"/>
              </a:solidFill>
            </a:endParaRPr>
          </a:p>
        </p:txBody>
      </p:sp>
      <p:sp>
        <p:nvSpPr>
          <p:cNvPr id="11" name="TextBox 10"/>
          <p:cNvSpPr txBox="1"/>
          <p:nvPr/>
        </p:nvSpPr>
        <p:spPr>
          <a:xfrm>
            <a:off x="677826" y="4111115"/>
            <a:ext cx="3810871" cy="2862322"/>
          </a:xfrm>
          <a:prstGeom prst="rect">
            <a:avLst/>
          </a:prstGeom>
          <a:noFill/>
        </p:spPr>
        <p:txBody>
          <a:bodyPr wrap="square" rtlCol="0">
            <a:spAutoFit/>
          </a:bodyPr>
          <a:lstStyle/>
          <a:p>
            <a:pPr algn="ctr"/>
            <a:r>
              <a:rPr lang="en-US" sz="1600" dirty="0" smtClean="0"/>
              <a:t>All plots show Prompt dose rate as a function of soil thickness.</a:t>
            </a:r>
          </a:p>
          <a:p>
            <a:pPr algn="ctr"/>
            <a:endParaRPr lang="en-US" sz="1600" dirty="0">
              <a:solidFill>
                <a:srgbClr val="000000"/>
              </a:solidFill>
            </a:endParaRPr>
          </a:p>
          <a:p>
            <a:pPr algn="ctr"/>
            <a:r>
              <a:rPr lang="en-US" sz="1600" dirty="0" smtClean="0">
                <a:solidFill>
                  <a:srgbClr val="000000"/>
                </a:solidFill>
              </a:rPr>
              <a:t>Horizontal lines – annual dose limit of </a:t>
            </a:r>
            <a:r>
              <a:rPr lang="en-US" sz="1600" dirty="0" smtClean="0">
                <a:solidFill>
                  <a:srgbClr val="FF0000"/>
                </a:solidFill>
              </a:rPr>
              <a:t>10 mSv, 1 mSv, 0.25 mSv</a:t>
            </a:r>
            <a:r>
              <a:rPr lang="en-US" sz="1600" dirty="0" smtClean="0">
                <a:solidFill>
                  <a:srgbClr val="000000"/>
                </a:solidFill>
              </a:rPr>
              <a:t> and </a:t>
            </a:r>
            <a:r>
              <a:rPr lang="en-US" sz="1600" dirty="0" smtClean="0">
                <a:solidFill>
                  <a:srgbClr val="FF0000"/>
                </a:solidFill>
              </a:rPr>
              <a:t>0.1 mSv </a:t>
            </a:r>
            <a:r>
              <a:rPr lang="en-US" sz="1600" dirty="0" smtClean="0">
                <a:solidFill>
                  <a:srgbClr val="000000"/>
                </a:solidFill>
              </a:rPr>
              <a:t>(200 hours occupancy limit) and dose rate limit for general public (</a:t>
            </a:r>
            <a:r>
              <a:rPr lang="en-US" sz="1600" dirty="0" smtClean="0">
                <a:solidFill>
                  <a:srgbClr val="FF0000"/>
                </a:solidFill>
              </a:rPr>
              <a:t>3.4 nSv/h</a:t>
            </a:r>
            <a:r>
              <a:rPr lang="en-US" sz="1600" dirty="0" smtClean="0">
                <a:solidFill>
                  <a:srgbClr val="000000"/>
                </a:solidFill>
              </a:rPr>
              <a:t>)</a:t>
            </a:r>
          </a:p>
          <a:p>
            <a:pPr algn="ctr"/>
            <a:endParaRPr lang="en-US" sz="1600" dirty="0" smtClean="0">
              <a:solidFill>
                <a:srgbClr val="000000"/>
              </a:solidFill>
            </a:endParaRPr>
          </a:p>
          <a:p>
            <a:pPr algn="ctr"/>
            <a:r>
              <a:rPr lang="en-US" sz="1200" dirty="0"/>
              <a:t>Data are shown for zero to 400 cm range. Exponential fit is performed in between 100 cm and 300 cm and extrapolation is drawn for &gt; 300 cm.</a:t>
            </a:r>
          </a:p>
          <a:p>
            <a:pPr algn="ctr"/>
            <a:endParaRPr lang="en-US" sz="1600" dirty="0" smtClean="0">
              <a:solidFill>
                <a:srgbClr val="000000"/>
              </a:solidFill>
            </a:endParaRPr>
          </a:p>
        </p:txBody>
      </p:sp>
    </p:spTree>
    <p:extLst>
      <p:ext uri="{BB962C8B-B14F-4D97-AF65-F5344CB8AC3E}">
        <p14:creationId xmlns:p14="http://schemas.microsoft.com/office/powerpoint/2010/main" val="3345241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671</TotalTime>
  <Words>893</Words>
  <Application>Microsoft Macintosh PowerPoint</Application>
  <PresentationFormat>On-screen Show (4:3)</PresentationFormat>
  <Paragraphs>134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Agenda</vt:lpstr>
      <vt:lpstr>Moral</vt:lpstr>
      <vt:lpstr>PowerPoint Presentation</vt:lpstr>
      <vt:lpstr>Dose limits (GSO)</vt:lpstr>
      <vt:lpstr>Earth berm shielding general assumptions</vt:lpstr>
      <vt:lpstr>Earth berm shielding general assumptions</vt:lpstr>
      <vt:lpstr>Tools used</vt:lpstr>
      <vt:lpstr>PowerPoint Presentation</vt:lpstr>
      <vt:lpstr>Results</vt:lpstr>
      <vt:lpstr>Results</vt:lpstr>
      <vt:lpstr>Distance to fences</vt:lpstr>
      <vt:lpstr>Tunnel air activation</vt:lpstr>
      <vt:lpstr>Stubs</vt:lpstr>
      <vt:lpstr>Stubs (T-concept)</vt:lpstr>
      <vt:lpstr>Neutron background to  instruments (motivation)</vt:lpstr>
      <vt:lpstr>Neutron background from  accelerator</vt:lpstr>
      <vt:lpstr>Summary/Future work</vt:lpstr>
    </vt:vector>
  </TitlesOfParts>
  <Company>European Spallation Source ESS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shielding issues in the ESS Linac</dc:title>
  <dc:creator>ESS User</dc:creator>
  <cp:lastModifiedBy>ESS User</cp:lastModifiedBy>
  <cp:revision>134</cp:revision>
  <cp:lastPrinted>2013-04-02T14:55:05Z</cp:lastPrinted>
  <dcterms:created xsi:type="dcterms:W3CDTF">2013-03-25T07:47:44Z</dcterms:created>
  <dcterms:modified xsi:type="dcterms:W3CDTF">2013-04-15T13:35:30Z</dcterms:modified>
</cp:coreProperties>
</file>