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5" r:id="rId3"/>
    <p:sldId id="279" r:id="rId4"/>
    <p:sldId id="278" r:id="rId5"/>
    <p:sldId id="277" r:id="rId6"/>
    <p:sldId id="282" r:id="rId7"/>
    <p:sldId id="295" r:id="rId8"/>
    <p:sldId id="283" r:id="rId9"/>
    <p:sldId id="285" r:id="rId10"/>
    <p:sldId id="296" r:id="rId11"/>
    <p:sldId id="289" r:id="rId12"/>
    <p:sldId id="293" r:id="rId13"/>
    <p:sldId id="29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1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57441-DD6B-4AD3-87A3-F6FC03B1C7F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C85BC-B314-41E3-9756-9CDD86F2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33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0AD12-E9FC-49DA-A715-8BFBA98B005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C7F14-D767-4CD6-8831-234D9C64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2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8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pic>
        <p:nvPicPr>
          <p:cNvPr id="6" name="Picture 13" descr="FREI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1"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584325" cy="268287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453188"/>
            <a:ext cx="5834063" cy="268287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US" smtClean="0"/>
              <a:t>SLHiPP'2013 Louvain-La-Neuve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6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SLHiPP'2013 Louvain-La-Neuve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8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SLHiPP'2013 Louvain-La-Neuve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SLHiPP'2013 Louvain-La-Neuve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SLHiPP'2013 Louvain-La-Neuve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SLHiPP'2013 Louvain-La-Neuve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1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SLHiPP'2013 Louvain-La-Neuve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152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453188"/>
            <a:ext cx="6553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r>
              <a:rPr lang="en-US" smtClean="0"/>
              <a:t>SLHiPP'2013 Louvain-La-Neuve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pic>
        <p:nvPicPr>
          <p:cNvPr id="1034" name="Picture 10" descr="FREIA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1" fontAlgn="base" hangingPunct="1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730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81075" indent="-1730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44613" indent="-1841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08150" indent="-1841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015103"/>
            <a:ext cx="79131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DESIGN OF A HIGH POWER TEST </a:t>
            </a:r>
            <a:endParaRPr lang="en-US" sz="3600" dirty="0" smtClean="0"/>
          </a:p>
          <a:p>
            <a:pPr algn="ctr"/>
            <a:r>
              <a:rPr lang="en-US" sz="3600" dirty="0" smtClean="0"/>
              <a:t>STAND </a:t>
            </a:r>
            <a:r>
              <a:rPr lang="en-US" sz="3600" dirty="0"/>
              <a:t>FOR ESS SPOKE CAVITIES </a:t>
            </a:r>
            <a:endParaRPr lang="en-US" sz="3600" dirty="0" smtClean="0"/>
          </a:p>
          <a:p>
            <a:pPr algn="ctr"/>
            <a:r>
              <a:rPr lang="en-US" sz="3600" dirty="0" smtClean="0"/>
              <a:t>AT </a:t>
            </a:r>
            <a:r>
              <a:rPr lang="en-US" sz="3600" dirty="0"/>
              <a:t>THE FREIA LABORATORY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4148" y="4221088"/>
            <a:ext cx="6301725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/>
              <a:t>Rutambhara Yogi</a:t>
            </a:r>
          </a:p>
          <a:p>
            <a:pPr algn="ctr"/>
            <a:endParaRPr lang="sv-SE" sz="2400" dirty="0" smtClean="0"/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ESS RF Group Unit Leader for Spoke Power and RF Distribution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FREIA Group Unit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Leader, </a:t>
            </a:r>
            <a:r>
              <a:rPr lang="sv-SE" sz="1600" dirty="0" smtClean="0">
                <a:solidFill>
                  <a:schemeClr val="bg2">
                    <a:lumMod val="50000"/>
                  </a:schemeClr>
                </a:solidFill>
              </a:rPr>
              <a:t>Uppsala University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250825" y="6453188"/>
            <a:ext cx="1440855" cy="288180"/>
          </a:xfrm>
        </p:spPr>
        <p:txBody>
          <a:bodyPr/>
          <a:lstStyle/>
          <a:p>
            <a:r>
              <a:rPr lang="en-US" smtClean="0"/>
              <a:t>17-18 April 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SLHiPP'2013 Louvain-La-</a:t>
            </a:r>
            <a:r>
              <a:rPr lang="en-US" dirty="0" err="1" smtClean="0"/>
              <a:t>Neuve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SLHiPP'2013 Louvain-La-</a:t>
            </a:r>
            <a:r>
              <a:rPr lang="en-US" dirty="0" err="1" smtClean="0"/>
              <a:t>Neuve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1673"/>
            <a:ext cx="35718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5661248"/>
            <a:ext cx="3244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Solid State Amplifier installed in CERN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79512" y="1628800"/>
            <a:ext cx="5082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Selected solid state amplifier as a preamplifier for tetrode.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sv-SE" dirty="0" smtClean="0"/>
              <a:t>- </a:t>
            </a:r>
            <a:r>
              <a:rPr lang="en-US" dirty="0"/>
              <a:t>Gain 70 dB </a:t>
            </a:r>
          </a:p>
          <a:p>
            <a:r>
              <a:rPr lang="sv-SE" dirty="0" smtClean="0"/>
              <a:t>    - </a:t>
            </a:r>
            <a:r>
              <a:rPr lang="en-US" dirty="0"/>
              <a:t>Efficiency &gt; 50 - 55% (class AB</a:t>
            </a:r>
            <a:r>
              <a:rPr lang="en-US" dirty="0" smtClean="0"/>
              <a:t>)</a:t>
            </a:r>
          </a:p>
          <a:p>
            <a:r>
              <a:rPr lang="sv-SE" dirty="0" smtClean="0"/>
              <a:t>    - </a:t>
            </a:r>
            <a:r>
              <a:rPr lang="en-US" dirty="0" smtClean="0"/>
              <a:t>Good </a:t>
            </a:r>
            <a:r>
              <a:rPr lang="en-US" dirty="0"/>
              <a:t>reliability: Built in redundancy </a:t>
            </a:r>
          </a:p>
          <a:p>
            <a:r>
              <a:rPr lang="en-US" dirty="0" smtClean="0"/>
              <a:t>    - Modular </a:t>
            </a:r>
            <a:r>
              <a:rPr lang="en-US" dirty="0"/>
              <a:t>system, easy replacement </a:t>
            </a:r>
          </a:p>
          <a:p>
            <a:r>
              <a:rPr lang="en-US" dirty="0" smtClean="0"/>
              <a:t>    - Off-shelf </a:t>
            </a:r>
            <a:r>
              <a:rPr lang="en-US" dirty="0"/>
              <a:t>available system </a:t>
            </a:r>
            <a:endParaRPr lang="en-US" dirty="0" smtClean="0"/>
          </a:p>
          <a:p>
            <a:r>
              <a:rPr lang="en-US" smtClean="0">
                <a:solidFill>
                  <a:srgbClr val="FF0000"/>
                </a:solidFill>
              </a:rPr>
              <a:t>       [</a:t>
            </a:r>
            <a:r>
              <a:rPr lang="en-US" dirty="0">
                <a:solidFill>
                  <a:srgbClr val="FF0000"/>
                </a:solidFill>
              </a:rPr>
              <a:t>Reported in SLHiPP2012, </a:t>
            </a:r>
            <a:r>
              <a:rPr lang="en-US" dirty="0" err="1">
                <a:solidFill>
                  <a:srgbClr val="FF0000"/>
                </a:solidFill>
              </a:rPr>
              <a:t>Katania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consider aging of Tetrode, </a:t>
            </a:r>
            <a:r>
              <a:rPr lang="en-US" dirty="0"/>
              <a:t>conservative gain of 13 dB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Specifications:</a:t>
            </a:r>
          </a:p>
          <a:p>
            <a:r>
              <a:rPr lang="sv-SE" dirty="0" smtClean="0"/>
              <a:t>	Frequency: 352.21 MHz</a:t>
            </a:r>
          </a:p>
          <a:p>
            <a:r>
              <a:rPr lang="en-US" dirty="0" smtClean="0"/>
              <a:t>	Power         </a:t>
            </a:r>
            <a:r>
              <a:rPr lang="en-US" dirty="0"/>
              <a:t>= 1</a:t>
            </a:r>
            <a:r>
              <a:rPr lang="en-US" dirty="0" smtClean="0"/>
              <a:t>0 </a:t>
            </a:r>
            <a:r>
              <a:rPr lang="en-US" dirty="0"/>
              <a:t>kW</a:t>
            </a:r>
          </a:p>
          <a:p>
            <a:r>
              <a:rPr lang="en-US" dirty="0" smtClean="0"/>
              <a:t>	3dB </a:t>
            </a:r>
            <a:r>
              <a:rPr lang="en-US" dirty="0"/>
              <a:t>band-width ≥ </a:t>
            </a:r>
            <a:r>
              <a:rPr lang="en-US" dirty="0" smtClean="0"/>
              <a:t>1 MHz</a:t>
            </a:r>
            <a:endParaRPr lang="en-US" dirty="0"/>
          </a:p>
          <a:p>
            <a:r>
              <a:rPr lang="en-US" dirty="0" smtClean="0"/>
              <a:t>	Pulse </a:t>
            </a:r>
            <a:r>
              <a:rPr lang="en-US" dirty="0"/>
              <a:t>width = 3.1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 smtClean="0"/>
              <a:t>	Pulse </a:t>
            </a:r>
            <a:r>
              <a:rPr lang="en-US" dirty="0"/>
              <a:t>repetition rate = 14 Hz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4866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Preamplifer for Tetrode RF Power Station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75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45" y="1388954"/>
            <a:ext cx="3724275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0825" y="6453188"/>
            <a:ext cx="1440855" cy="288180"/>
          </a:xfrm>
        </p:spPr>
        <p:txBody>
          <a:bodyPr/>
          <a:lstStyle/>
          <a:p>
            <a:r>
              <a:rPr lang="en-US" dirty="0" smtClean="0"/>
              <a:t>17-18 April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SLHiPP'2013 Louvain-La-</a:t>
            </a:r>
            <a:r>
              <a:rPr lang="en-US" dirty="0" err="1" smtClean="0"/>
              <a:t>Neuve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2144" y="7101408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Eric Montesinos </a:t>
            </a:r>
          </a:p>
          <a:p>
            <a:r>
              <a:rPr lang="sv-SE" sz="1200" dirty="0" smtClean="0"/>
              <a:t>(CERN Collaboration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055633"/>
            <a:ext cx="559018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First RF Power Station at FREIA</a:t>
            </a:r>
          </a:p>
          <a:p>
            <a:endParaRPr lang="sv-SE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sv-SE" dirty="0" smtClean="0"/>
              <a:t>Preamplifier: PA1 and PA2: Solid State Amplifiers</a:t>
            </a:r>
          </a:p>
          <a:p>
            <a:endParaRPr lang="sv-SE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sv-SE" dirty="0" smtClean="0"/>
              <a:t>High power Amplifiers: HPA1 and HPA2 : Tetrodes</a:t>
            </a:r>
          </a:p>
          <a:p>
            <a:endParaRPr lang="sv-SE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sv-SE" dirty="0" smtClean="0"/>
              <a:t>RF Distribution:  50 </a:t>
            </a:r>
            <a:r>
              <a:rPr lang="el-GR" dirty="0" smtClean="0"/>
              <a:t>Ω</a:t>
            </a:r>
            <a:r>
              <a:rPr lang="sv-SE" dirty="0" smtClean="0"/>
              <a:t> Coaxial 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7/8 inch line: 10 kW /500 W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3-1/8 inch line: 200 kW / 10 kW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6-1/8 inch line: 400 kW / 20 kW</a:t>
            </a:r>
          </a:p>
          <a:p>
            <a:endParaRPr lang="sv-SE" dirty="0"/>
          </a:p>
          <a:p>
            <a:pPr marL="285750" indent="-285750">
              <a:buFont typeface="Wingdings" pitchFamily="2" charset="2"/>
              <a:buChar char="Ø"/>
            </a:pPr>
            <a:r>
              <a:rPr lang="sv-SE" dirty="0" smtClean="0"/>
              <a:t>Planning to avoid circulator:</a:t>
            </a:r>
          </a:p>
          <a:p>
            <a:r>
              <a:rPr lang="sv-SE" dirty="0"/>
              <a:t>Collaboration with Eric Montesinos (CERN)</a:t>
            </a:r>
          </a:p>
          <a:p>
            <a:r>
              <a:rPr lang="sv-SE" dirty="0" smtClean="0"/>
              <a:t>Advantages: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v-SE" dirty="0" smtClean="0"/>
              <a:t>system cost reduction by at least  70 kEUR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v-SE" dirty="0" smtClean="0"/>
              <a:t>System is more efficient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v-SE" dirty="0" smtClean="0"/>
              <a:t>Avoids pressurization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7404" y="188640"/>
            <a:ext cx="440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Tetrode RF Power Station </a:t>
            </a:r>
            <a:endParaRPr lang="en-US" sz="2800" dirty="0"/>
          </a:p>
        </p:txBody>
      </p:sp>
      <p:cxnSp>
        <p:nvCxnSpPr>
          <p:cNvPr id="7" name="Curved Connector 6"/>
          <p:cNvCxnSpPr/>
          <p:nvPr/>
        </p:nvCxnSpPr>
        <p:spPr bwMode="auto">
          <a:xfrm>
            <a:off x="3302295" y="4348595"/>
            <a:ext cx="2349825" cy="216024"/>
          </a:xfrm>
          <a:prstGeom prst="curvedConnector3">
            <a:avLst>
              <a:gd name="adj1" fmla="val 69639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5436096" y="908720"/>
            <a:ext cx="1059979" cy="4802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4287" y="908720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Spoke </a:t>
            </a:r>
          </a:p>
          <a:p>
            <a:r>
              <a:rPr lang="en-US" sz="1400" b="1" dirty="0" smtClean="0"/>
              <a:t>Cavity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2132856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400 kW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822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SLHiPP'2013 Louvain-La-</a:t>
            </a:r>
            <a:r>
              <a:rPr lang="en-US" dirty="0" err="1" smtClean="0"/>
              <a:t>Neuve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6" y="980728"/>
            <a:ext cx="29591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4056" y="188640"/>
            <a:ext cx="483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Solid State RF Power Station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30" y="5631184"/>
            <a:ext cx="1846188" cy="60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1940490"/>
            <a:ext cx="5400600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Features:</a:t>
            </a:r>
          </a:p>
          <a:p>
            <a:endParaRPr lang="sv-SE" sz="105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Footprint: 2 sq m (Four 19 inch cabinets)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Efficiency from wall plug to RF: 60%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/>
              <a:t>Circulator not </a:t>
            </a:r>
            <a:r>
              <a:rPr lang="sv-SE" sz="2000" dirty="0" smtClean="0"/>
              <a:t>required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DC Power Supplies: 2 x 24 kW, 48 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Power combiners:</a:t>
            </a:r>
          </a:p>
          <a:p>
            <a:r>
              <a:rPr lang="sv-SE" sz="2000" dirty="0" smtClean="0"/>
              <a:t>    -  First stage power combiner: </a:t>
            </a:r>
            <a:endParaRPr lang="sv-SE" sz="2000" dirty="0"/>
          </a:p>
          <a:p>
            <a:r>
              <a:rPr lang="sv-SE" sz="2000" dirty="0" smtClean="0"/>
              <a:t>        8 kW input, 12 inputs</a:t>
            </a:r>
          </a:p>
          <a:p>
            <a:r>
              <a:rPr lang="sv-SE" sz="2000" dirty="0" smtClean="0"/>
              <a:t>    -  Second stage power combioner: </a:t>
            </a:r>
          </a:p>
          <a:p>
            <a:r>
              <a:rPr lang="sv-SE" sz="2000" dirty="0" smtClean="0"/>
              <a:t>         96 kW input, 4 inputs.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RF Modules packed into 6 U high rack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Control system fits into 3 U high rack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4143" y="980728"/>
            <a:ext cx="5557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Development by Siemens, to be tested </a:t>
            </a:r>
          </a:p>
          <a:p>
            <a:r>
              <a:rPr lang="sv-SE" sz="2400" dirty="0" smtClean="0"/>
              <a:t>at FREIA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01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SLHiPP'2013 Louvain-La-</a:t>
            </a:r>
            <a:r>
              <a:rPr lang="en-US" dirty="0" err="1" smtClean="0"/>
              <a:t>Neuve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955668" cy="489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05273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Now: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Tender tetrode power station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FREIA hall ready (end June)</a:t>
            </a:r>
          </a:p>
          <a:p>
            <a:endParaRPr lang="en-US" dirty="0"/>
          </a:p>
          <a:p>
            <a:r>
              <a:rPr lang="en-US" dirty="0"/>
              <a:t>End 2013: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Delivery </a:t>
            </a:r>
            <a:r>
              <a:rPr lang="en-US" dirty="0" smtClean="0"/>
              <a:t>of Power </a:t>
            </a:r>
            <a:r>
              <a:rPr lang="en-US" dirty="0"/>
              <a:t>stations,</a:t>
            </a:r>
            <a:br>
              <a:rPr lang="en-US" dirty="0"/>
            </a:br>
            <a:r>
              <a:rPr lang="en-US" dirty="0" smtClean="0"/>
              <a:t>                  liquefier</a:t>
            </a:r>
          </a:p>
          <a:p>
            <a:endParaRPr lang="en-US" dirty="0"/>
          </a:p>
          <a:p>
            <a:r>
              <a:rPr lang="en-US" dirty="0"/>
              <a:t>Begin 2014: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Installation of Power stations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Test </a:t>
            </a:r>
            <a:r>
              <a:rPr lang="en-US" dirty="0"/>
              <a:t>on load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Test </a:t>
            </a:r>
            <a:r>
              <a:rPr lang="en-US" dirty="0"/>
              <a:t>on variable short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Delivery test cryostat</a:t>
            </a:r>
          </a:p>
          <a:p>
            <a:endParaRPr lang="en-US" dirty="0"/>
          </a:p>
          <a:p>
            <a:r>
              <a:rPr lang="en-US" dirty="0"/>
              <a:t>Mid/End </a:t>
            </a:r>
            <a:r>
              <a:rPr lang="en-US" dirty="0" smtClean="0"/>
              <a:t>2014: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Test on spoke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6771" y="5028254"/>
            <a:ext cx="286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Thank you !</a:t>
            </a:r>
            <a:endParaRPr lang="en-US" sz="4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SLHiPP'2013 Louvain-La-Neuve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9080" y="958587"/>
            <a:ext cx="6321474" cy="39703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2800" dirty="0"/>
              <a:t>TIARA Workshop on </a:t>
            </a:r>
            <a:endParaRPr lang="en-US" sz="2800" dirty="0" smtClean="0"/>
          </a:p>
          <a:p>
            <a:pPr algn="ctr"/>
            <a:r>
              <a:rPr lang="en-US" sz="2800" dirty="0" smtClean="0"/>
              <a:t>RF </a:t>
            </a:r>
            <a:r>
              <a:rPr lang="en-US" sz="2800" dirty="0"/>
              <a:t>Power Generation for </a:t>
            </a:r>
            <a:r>
              <a:rPr lang="en-US" sz="2800" dirty="0" smtClean="0"/>
              <a:t>Accelerators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b="1" dirty="0" smtClean="0"/>
              <a:t>Monday </a:t>
            </a:r>
            <a:r>
              <a:rPr lang="en-US" b="1" dirty="0"/>
              <a:t>17 June – Wednesday 19 June </a:t>
            </a:r>
            <a:endParaRPr lang="en-US" dirty="0"/>
          </a:p>
          <a:p>
            <a:pPr algn="ctr"/>
            <a:r>
              <a:rPr lang="en-US" b="1" dirty="0"/>
              <a:t>Uppsala University, Sweden </a:t>
            </a:r>
            <a:endParaRPr lang="en-US" b="1" dirty="0" smtClean="0"/>
          </a:p>
          <a:p>
            <a:pPr algn="just"/>
            <a:endParaRPr lang="sv-SE" b="1" dirty="0"/>
          </a:p>
          <a:p>
            <a:r>
              <a:rPr lang="en-US" dirty="0" smtClean="0"/>
              <a:t>Electron </a:t>
            </a:r>
            <a:r>
              <a:rPr lang="en-US" dirty="0"/>
              <a:t>tube devices,</a:t>
            </a:r>
          </a:p>
          <a:p>
            <a:r>
              <a:rPr lang="en-US" dirty="0" smtClean="0"/>
              <a:t>Solid-state </a:t>
            </a:r>
            <a:r>
              <a:rPr lang="en-US" dirty="0"/>
              <a:t>amplifiers,</a:t>
            </a:r>
          </a:p>
          <a:p>
            <a:r>
              <a:rPr lang="en-US" dirty="0" smtClean="0"/>
              <a:t>Phase-stability </a:t>
            </a:r>
            <a:r>
              <a:rPr lang="en-US" dirty="0"/>
              <a:t>and timing</a:t>
            </a:r>
            <a:r>
              <a:rPr lang="en-US" dirty="0" smtClean="0"/>
              <a:t>.</a:t>
            </a:r>
          </a:p>
          <a:p>
            <a:endParaRPr lang="sv-SE" dirty="0"/>
          </a:p>
          <a:p>
            <a:r>
              <a:rPr lang="en-US" dirty="0"/>
              <a:t>http://</a:t>
            </a:r>
            <a:r>
              <a:rPr lang="en-US" dirty="0" smtClean="0"/>
              <a:t>melba.its.uu.se/indico/event/RFworkshop2013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" y="6453188"/>
            <a:ext cx="1403350" cy="288180"/>
          </a:xfrm>
        </p:spPr>
        <p:txBody>
          <a:bodyPr/>
          <a:lstStyle/>
          <a:p>
            <a:r>
              <a:rPr lang="en-US" smtClean="0"/>
              <a:t>17-18 April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SLHiPP'2013 Louvain-La-</a:t>
            </a:r>
            <a:r>
              <a:rPr lang="en-US" dirty="0" err="1" smtClean="0"/>
              <a:t>Neuve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3789" y="188640"/>
            <a:ext cx="3106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FREIA Laboratory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314" y="959237"/>
            <a:ext cx="84744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Arial" pitchFamily="34" charset="0"/>
                <a:cs typeface="Arial" pitchFamily="34" charset="0"/>
              </a:rPr>
              <a:t>Facility for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Research,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Instrumentation and Accelerator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Development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General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Infrastructure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LHe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production and 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concrete bunkers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RF Power Stations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352 MHz RF source for ESS spoke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cavities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horizontal </a:t>
            </a:r>
            <a:r>
              <a:rPr lang="en-US" dirty="0">
                <a:latin typeface="Arial" pitchFamily="34" charset="0"/>
                <a:cs typeface="Arial" pitchFamily="34" charset="0"/>
              </a:rPr>
              <a:t>test cryostat (vertical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future)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74829"/>
            <a:ext cx="34512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48" y="3533785"/>
            <a:ext cx="41814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16977"/>
            <a:ext cx="3439323" cy="215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6165304"/>
            <a:ext cx="111354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800" b="1" dirty="0" smtClean="0"/>
              <a:t>RF Power Stations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9827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0825" y="6453188"/>
            <a:ext cx="1368847" cy="404812"/>
          </a:xfrm>
        </p:spPr>
        <p:txBody>
          <a:bodyPr/>
          <a:lstStyle/>
          <a:p>
            <a:r>
              <a:rPr lang="en-US" smtClean="0"/>
              <a:t>17-18 April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SLHiPP'2013 Louvain-La-Neuve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412776"/>
            <a:ext cx="84867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02998" y="962857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Schematic of ESS Linac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1" y="3284984"/>
            <a:ext cx="384016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3079" y="3789040"/>
            <a:ext cx="5080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Frequency </a:t>
            </a:r>
            <a:r>
              <a:rPr lang="en-US" dirty="0"/>
              <a:t>= 352.21 MHz</a:t>
            </a:r>
          </a:p>
          <a:p>
            <a:r>
              <a:rPr lang="en-US" dirty="0"/>
              <a:t>Number of spoke resonators = 28</a:t>
            </a:r>
          </a:p>
          <a:p>
            <a:r>
              <a:rPr lang="en-US" dirty="0"/>
              <a:t>Maximum power to beam = 240 </a:t>
            </a:r>
            <a:r>
              <a:rPr lang="en-US" dirty="0" smtClean="0"/>
              <a:t>kW (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320 kW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Maximum </a:t>
            </a:r>
            <a:r>
              <a:rPr lang="en-US" dirty="0" smtClean="0"/>
              <a:t>Amplifier  </a:t>
            </a:r>
            <a:r>
              <a:rPr lang="en-US" dirty="0"/>
              <a:t>= 300 kW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390 kW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2727002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Details about Superconducting Spoke Linac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691680" y="301755"/>
            <a:ext cx="5012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European Spallation Source (ESS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5949280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Numbers in </a:t>
            </a:r>
            <a:r>
              <a:rPr lang="sv-SE" dirty="0" smtClean="0">
                <a:solidFill>
                  <a:schemeClr val="accent1">
                    <a:lumMod val="50000"/>
                  </a:schemeClr>
                </a:solidFill>
              </a:rPr>
              <a:t>blue</a:t>
            </a:r>
            <a:r>
              <a:rPr lang="sv-SE" dirty="0" smtClean="0"/>
              <a:t> indicate updated specifications of 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700809"/>
            <a:ext cx="10081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4198135" y="2420889"/>
            <a:ext cx="229849" cy="3600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013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6424612" cy="5048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aseline Design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ESS RF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453187"/>
            <a:ext cx="1296839" cy="216173"/>
          </a:xfrm>
        </p:spPr>
        <p:txBody>
          <a:bodyPr/>
          <a:lstStyle/>
          <a:p>
            <a:pPr>
              <a:defRPr/>
            </a:pPr>
            <a:r>
              <a:rPr lang="en-US" smtClean="0"/>
              <a:t>17-18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SLHiPP'2013 Louvain-La-Neuve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71602-4163-43DF-BD75-94A556649F82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914400" y="1052736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Generation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and distribution of the RF power from a single source to a single accelerating cavity</a:t>
            </a:r>
            <a:endParaRPr lang="sv-SE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6000" contras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36746"/>
            <a:ext cx="681241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5" y="6453188"/>
            <a:ext cx="1296839" cy="288180"/>
          </a:xfrm>
        </p:spPr>
        <p:txBody>
          <a:bodyPr/>
          <a:lstStyle/>
          <a:p>
            <a:pPr>
              <a:defRPr/>
            </a:pPr>
            <a:r>
              <a:rPr lang="en-US" smtClean="0"/>
              <a:t>17-18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SLHiPP'2013 Louvain-La-Neuve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87F3-A448-4727-B3F0-DCD7774959BE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90" y="1166055"/>
            <a:ext cx="2917306" cy="221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70003"/>
            <a:ext cx="2186496" cy="157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1" y="1040419"/>
            <a:ext cx="1170677" cy="19594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256490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Power Coupler</a:t>
            </a:r>
            <a:endParaRPr lang="en-US" b="1" dirty="0"/>
          </a:p>
        </p:txBody>
      </p:sp>
      <p:cxnSp>
        <p:nvCxnSpPr>
          <p:cNvPr id="11" name="Elbow Connector 10"/>
          <p:cNvCxnSpPr/>
          <p:nvPr/>
        </p:nvCxnSpPr>
        <p:spPr bwMode="auto">
          <a:xfrm>
            <a:off x="5042378" y="1933163"/>
            <a:ext cx="1401830" cy="95927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5943600" y="968326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New design being developed at IPN Orsay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1960" y="350100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Horizontal cryostat and test bunker at FREIA Laboratory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95800" y="4365104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Two RF power stations are needed to test two spoke cavities at Uppsala test stand ! 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RF transmitter </a:t>
            </a:r>
            <a:r>
              <a:rPr lang="sv-SE" sz="2000" dirty="0"/>
              <a:t>with full pulse width and </a:t>
            </a:r>
            <a:r>
              <a:rPr lang="sv-SE" sz="2000" dirty="0" smtClean="0"/>
              <a:t>full </a:t>
            </a:r>
            <a:r>
              <a:rPr lang="sv-SE" sz="2000" dirty="0"/>
              <a:t>power is </a:t>
            </a:r>
            <a:r>
              <a:rPr lang="sv-SE" sz="2000" dirty="0" smtClean="0"/>
              <a:t>needed for coupler conditioning and studying Lorentz detuning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260648"/>
            <a:ext cx="495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Superconducting spoke Cavities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" y="3379298"/>
            <a:ext cx="3659629" cy="290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2378" y="2999831"/>
            <a:ext cx="609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SLHiPP'2013 Louvain-La-</a:t>
            </a:r>
            <a:r>
              <a:rPr lang="en-US" dirty="0" err="1" smtClean="0"/>
              <a:t>Neuve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1124744"/>
            <a:ext cx="4968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Specifications:</a:t>
            </a:r>
          </a:p>
          <a:p>
            <a:endParaRPr lang="en-US" dirty="0"/>
          </a:p>
          <a:p>
            <a:r>
              <a:rPr lang="en-US" dirty="0"/>
              <a:t>Frequency  = 352.21 MHz</a:t>
            </a:r>
          </a:p>
          <a:p>
            <a:r>
              <a:rPr lang="en-US" dirty="0"/>
              <a:t>Power         = </a:t>
            </a:r>
            <a:r>
              <a:rPr lang="en-US" dirty="0" smtClean="0"/>
              <a:t>350 kW (</a:t>
            </a:r>
            <a:r>
              <a:rPr lang="en-US" dirty="0" smtClean="0">
                <a:solidFill>
                  <a:srgbClr val="0070C0"/>
                </a:solidFill>
              </a:rPr>
              <a:t>400 kW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3dB band-width ≥ 250 </a:t>
            </a:r>
            <a:r>
              <a:rPr lang="en-US" dirty="0" smtClean="0"/>
              <a:t>kHz</a:t>
            </a:r>
            <a:endParaRPr lang="en-US" dirty="0"/>
          </a:p>
          <a:p>
            <a:r>
              <a:rPr lang="en-US" dirty="0"/>
              <a:t>Pulse width = 3.1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Pulse repetition rate = 14 Hz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8234" y="1601811"/>
            <a:ext cx="4536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 RF source exists at </a:t>
            </a:r>
            <a:r>
              <a:rPr lang="en-US" sz="2000" dirty="0" smtClean="0">
                <a:solidFill>
                  <a:srgbClr val="FF0000"/>
                </a:solidFill>
              </a:rPr>
              <a:t>these specifications </a:t>
            </a:r>
            <a:r>
              <a:rPr lang="en-US" sz="2000" dirty="0">
                <a:solidFill>
                  <a:srgbClr val="FF0000"/>
                </a:solidFill>
              </a:rPr>
              <a:t>!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Hence development and prototyping is important !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1" y="3356992"/>
            <a:ext cx="648072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Amplifier selection        Accelerator cost</a:t>
            </a:r>
          </a:p>
          <a:p>
            <a:endParaRPr lang="en-US" sz="10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Capital </a:t>
            </a:r>
            <a:r>
              <a:rPr lang="en-US" dirty="0"/>
              <a:t>cost: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Cost of the amplifiers, its power supplies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RF </a:t>
            </a:r>
            <a:r>
              <a:rPr lang="sv-SE" dirty="0"/>
              <a:t>Distribution (circulator)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Decides gallery requirements (gain of the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power </a:t>
            </a:r>
            <a:r>
              <a:rPr lang="en-US" dirty="0"/>
              <a:t>amplifier </a:t>
            </a:r>
            <a:r>
              <a:rPr lang="en-US" dirty="0" smtClean="0"/>
              <a:t>decides </a:t>
            </a:r>
            <a:r>
              <a:rPr lang="en-US" dirty="0"/>
              <a:t>number of stages)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Running </a:t>
            </a:r>
            <a:r>
              <a:rPr lang="en-US" dirty="0"/>
              <a:t>cost: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Efficiency: required electric </a:t>
            </a:r>
            <a:r>
              <a:rPr lang="en-US" dirty="0"/>
              <a:t>power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and cooling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Life time: replacement, maintenance schedule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260648"/>
            <a:ext cx="5635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High Power RF </a:t>
            </a:r>
            <a:r>
              <a:rPr lang="en-US" sz="2800" dirty="0" smtClean="0"/>
              <a:t>Power Station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90991"/>
            <a:ext cx="3456384" cy="23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7" y="5682734"/>
            <a:ext cx="273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Photograph of SPS, </a:t>
            </a:r>
            <a:r>
              <a:rPr lang="en-US" sz="1600" dirty="0" smtClean="0"/>
              <a:t>CERN</a:t>
            </a:r>
          </a:p>
          <a:p>
            <a:pPr algn="ctr"/>
            <a:r>
              <a:rPr lang="en-GB" sz="1600" dirty="0"/>
              <a:t>650 kW </a:t>
            </a:r>
            <a:r>
              <a:rPr lang="en-GB" sz="1600" dirty="0" err="1"/>
              <a:t>cw</a:t>
            </a:r>
            <a:r>
              <a:rPr lang="en-GB" sz="1600" dirty="0"/>
              <a:t> @ 200 MHz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2339752" y="3501008"/>
            <a:ext cx="216024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3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79" y="3448022"/>
            <a:ext cx="1769977" cy="281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SLHiPP'2013 Louvain-La-Neuve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1628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Compared all the possible RF </a:t>
            </a:r>
            <a:r>
              <a:rPr lang="en-US" dirty="0" smtClean="0"/>
              <a:t>Transmitters like </a:t>
            </a:r>
            <a:r>
              <a:rPr lang="en-US" dirty="0"/>
              <a:t>Tetrode, Klystron, IOT, Solid state amplifier and selected </a:t>
            </a:r>
            <a:r>
              <a:rPr lang="en-US" dirty="0">
                <a:solidFill>
                  <a:srgbClr val="FF0000"/>
                </a:solidFill>
              </a:rPr>
              <a:t>Tetrode </a:t>
            </a:r>
            <a:r>
              <a:rPr lang="en-US" dirty="0"/>
              <a:t>for the first RF power station (availability, price, footprint</a:t>
            </a:r>
            <a:r>
              <a:rPr lang="en-US" dirty="0" smtClean="0"/>
              <a:t>).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[Reported in SLHiPP2012, </a:t>
            </a:r>
            <a:r>
              <a:rPr lang="en-US" dirty="0" err="1" smtClean="0">
                <a:solidFill>
                  <a:srgbClr val="FF0000"/>
                </a:solidFill>
              </a:rPr>
              <a:t>Katania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power RF </a:t>
            </a:r>
            <a:r>
              <a:rPr lang="en-US" dirty="0" smtClean="0"/>
              <a:t>Power Station using </a:t>
            </a:r>
            <a:r>
              <a:rPr lang="en-US" dirty="0"/>
              <a:t>solid state technology under </a:t>
            </a:r>
            <a:r>
              <a:rPr lang="en-US" dirty="0" smtClean="0"/>
              <a:t>development by Siemens Research </a:t>
            </a:r>
            <a:r>
              <a:rPr lang="en-US" dirty="0" err="1" smtClean="0"/>
              <a:t>centre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956" y="4941168"/>
            <a:ext cx="6622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ESS Amplifier technology will be proposed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after </a:t>
            </a:r>
            <a:r>
              <a:rPr lang="en-US" dirty="0">
                <a:solidFill>
                  <a:srgbClr val="FF0000"/>
                </a:solidFill>
              </a:rPr>
              <a:t>testing tetrode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solid </a:t>
            </a:r>
            <a:r>
              <a:rPr lang="en-US" dirty="0">
                <a:solidFill>
                  <a:srgbClr val="FF0000"/>
                </a:solidFill>
              </a:rPr>
              <a:t>state RF power stations.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57" y="1235930"/>
            <a:ext cx="9874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84" y="980728"/>
            <a:ext cx="1273242" cy="243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165" y="1126307"/>
            <a:ext cx="14017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42" y="1063593"/>
            <a:ext cx="1192253" cy="226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57" y="3722540"/>
            <a:ext cx="2338771" cy="18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5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93884" y="188640"/>
            <a:ext cx="4097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Comparison of </a:t>
            </a:r>
            <a:r>
              <a:rPr lang="en-US" sz="2800" dirty="0" err="1"/>
              <a:t>Tetrodes</a:t>
            </a:r>
            <a:r>
              <a:rPr lang="en-US" sz="28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980728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TH781, TH391 and TH595 </a:t>
            </a:r>
            <a:r>
              <a:rPr lang="en-US" sz="2000" dirty="0" err="1"/>
              <a:t>tetrodes</a:t>
            </a:r>
            <a:r>
              <a:rPr lang="en-US" sz="2000" dirty="0"/>
              <a:t> can be used at ESS specifications</a:t>
            </a:r>
            <a:r>
              <a:rPr lang="en-US" sz="24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0" y="1425767"/>
            <a:ext cx="739457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6093296"/>
            <a:ext cx="663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TH595 is sellected for first RF Power Station at FREIA. 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Outputs of two TH595 shall be combined using Hybrid coupler.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99992" y="5013176"/>
            <a:ext cx="1224136" cy="72008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84168" y="5013176"/>
            <a:ext cx="1440160" cy="57606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75856" y="3429000"/>
            <a:ext cx="1224136" cy="100919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427915"/>
            <a:ext cx="1224136" cy="100919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9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17-18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SLHiPP'2013 Louvain-La-</a:t>
            </a:r>
            <a:r>
              <a:rPr lang="en-US" dirty="0" err="1" smtClean="0"/>
              <a:t>Neuve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80" y="937505"/>
            <a:ext cx="3631274" cy="22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7314"/>
            <a:ext cx="5220047" cy="530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7BB4C1">
                        <a:gamma/>
                        <a:tint val="51373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A7C1DD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188640"/>
            <a:ext cx="6387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Summary of test  results carried out at Thales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5445224"/>
            <a:ext cx="23042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Thus TH595 is selected for first RF Power Station 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44" y="3501008"/>
            <a:ext cx="3426773" cy="223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3923928" y="2348880"/>
            <a:ext cx="864096" cy="172819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9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u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</Template>
  <TotalTime>3661</TotalTime>
  <Words>862</Words>
  <Application>Microsoft Office PowerPoint</Application>
  <PresentationFormat>On-screen Show (4:3)</PresentationFormat>
  <Paragraphs>195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uu</vt:lpstr>
      <vt:lpstr>PowerPoint Presentation</vt:lpstr>
      <vt:lpstr>PowerPoint Presentation</vt:lpstr>
      <vt:lpstr>PowerPoint Presentation</vt:lpstr>
      <vt:lpstr>Baseline Design for ESS RF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Rutambhara Yogi</dc:creator>
  <cp:lastModifiedBy>yogi</cp:lastModifiedBy>
  <cp:revision>150</cp:revision>
  <dcterms:created xsi:type="dcterms:W3CDTF">2013-03-06T09:55:16Z</dcterms:created>
  <dcterms:modified xsi:type="dcterms:W3CDTF">2013-04-18T06:47:33Z</dcterms:modified>
</cp:coreProperties>
</file>