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7" r:id="rId3"/>
    <p:sldMasterId id="2147483670" r:id="rId4"/>
    <p:sldMasterId id="2147483672" r:id="rId5"/>
    <p:sldMasterId id="2147483674" r:id="rId6"/>
    <p:sldMasterId id="2147483680" r:id="rId7"/>
    <p:sldMasterId id="2147483684" r:id="rId8"/>
    <p:sldMasterId id="2147483691" r:id="rId9"/>
  </p:sldMasterIdLst>
  <p:notesMasterIdLst>
    <p:notesMasterId r:id="rId32"/>
  </p:notesMasterIdLst>
  <p:sldIdLst>
    <p:sldId id="424" r:id="rId10"/>
    <p:sldId id="494" r:id="rId11"/>
    <p:sldId id="482" r:id="rId12"/>
    <p:sldId id="448" r:id="rId13"/>
    <p:sldId id="476" r:id="rId14"/>
    <p:sldId id="449" r:id="rId15"/>
    <p:sldId id="450" r:id="rId16"/>
    <p:sldId id="379" r:id="rId17"/>
    <p:sldId id="389" r:id="rId18"/>
    <p:sldId id="446" r:id="rId19"/>
    <p:sldId id="392" r:id="rId20"/>
    <p:sldId id="483" r:id="rId21"/>
    <p:sldId id="484" r:id="rId22"/>
    <p:sldId id="499" r:id="rId23"/>
    <p:sldId id="470" r:id="rId24"/>
    <p:sldId id="488" r:id="rId25"/>
    <p:sldId id="495" r:id="rId26"/>
    <p:sldId id="496" r:id="rId27"/>
    <p:sldId id="497" r:id="rId28"/>
    <p:sldId id="498" r:id="rId29"/>
    <p:sldId id="433" r:id="rId30"/>
    <p:sldId id="421" r:id="rId31"/>
  </p:sldIdLst>
  <p:sldSz cx="9144000" cy="6858000" type="screen4x3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örgen Persson" initials="J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printerSettings" Target="printerSettings/printerSettings1.bin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B57E4-C72E-A44B-8CCD-59E1882595B0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81CBA-5657-B747-B287-6165EE350E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A03D6-1BC6-3C4E-AB6C-BCC9CA5FB4CC}" type="slidenum">
              <a:rPr lang="en-US"/>
              <a:pPr/>
              <a:t>1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 description:</a:t>
            </a:r>
          </a:p>
          <a:p>
            <a:endParaRPr lang="en-US" dirty="0" smtClean="0"/>
          </a:p>
          <a:p>
            <a:r>
              <a:rPr lang="en-US" dirty="0" smtClean="0"/>
              <a:t>Neutron scatter from the nucleus and not the electrons -&gt;</a:t>
            </a:r>
            <a:r>
              <a:rPr lang="en-US" baseline="0" dirty="0" smtClean="0"/>
              <a:t> penetrating, see light atoms, and magnetic structures.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Top clockwise:</a:t>
            </a:r>
          </a:p>
          <a:p>
            <a:endParaRPr lang="en-US" baseline="0" dirty="0" smtClean="0"/>
          </a:p>
          <a:p>
            <a:pPr marL="224325" indent="-224325">
              <a:buAutoNum type="arabicPeriod"/>
            </a:pPr>
            <a:r>
              <a:rPr lang="en-US" baseline="0" dirty="0" smtClean="0"/>
              <a:t>Neutron Radiograph (from Munich) of an operating BMW engine</a:t>
            </a:r>
          </a:p>
          <a:p>
            <a:pPr marL="224325" indent="-224325">
              <a:buAutoNum type="arabicPeriod"/>
            </a:pPr>
            <a:r>
              <a:rPr lang="en-US" baseline="0" dirty="0" smtClean="0"/>
              <a:t>X-rays reveal the protein crystal structure – neutrons reveal the positions of the H atoms which are key to the catalytic activity</a:t>
            </a:r>
          </a:p>
          <a:p>
            <a:pPr marL="224325" indent="-224325">
              <a:buAutoNum type="arabicPeriod"/>
            </a:pPr>
            <a:r>
              <a:rPr lang="en-US" baseline="0" dirty="0" smtClean="0"/>
              <a:t>Isotope contrast (H/D in this case) allows specific strands to be picked out in this complex polymer</a:t>
            </a:r>
          </a:p>
          <a:p>
            <a:pPr marL="224325" indent="-224325">
              <a:buAutoNum type="arabicPeriod"/>
            </a:pPr>
            <a:r>
              <a:rPr lang="en-US" baseline="0" dirty="0" smtClean="0"/>
              <a:t>Neutrons have mass similar to atoms – and can measure dynamics easily. This is a CH4 electrolyte – the H is transferred via a rotation and cross over mechanism – revealed by neutrons</a:t>
            </a:r>
          </a:p>
          <a:p>
            <a:pPr marL="224325" indent="-224325">
              <a:buAutoNum type="arabicPeriod"/>
            </a:pPr>
            <a:r>
              <a:rPr lang="en-US" baseline="0" dirty="0" smtClean="0"/>
              <a:t>Neutrons have a magnetic moment. Most magnetic structures have been determined with neutrons. Can also be applied to magnetic dynamics e.g. Spin waves – important in studies of high </a:t>
            </a:r>
            <a:r>
              <a:rPr lang="en-US" baseline="0" dirty="0" err="1" smtClean="0"/>
              <a:t>Tc</a:t>
            </a:r>
            <a:r>
              <a:rPr lang="en-US" baseline="0" dirty="0" smtClean="0"/>
              <a:t> materials.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28531C-4E17-4EBA-B4F2-B5EEAF0CB6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63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25F9E-C395-544F-8586-053B122D3CC3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3F6B41-D5F6-0749-9CF2-965396D396A6}" type="slidenum">
              <a:rPr lang="en-GB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9</a:t>
            </a:fld>
            <a:endParaRPr lang="en-GB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1% would be 1.7 Billion Dollars in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81CBA-5657-B747-B287-6165EE350E9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95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Expected</a:t>
            </a:r>
            <a:r>
              <a:rPr lang="en-US" baseline="0" dirty="0" smtClean="0"/>
              <a:t> timing for the </a:t>
            </a:r>
            <a:r>
              <a:rPr lang="en-US" baseline="0" dirty="0" err="1" smtClean="0"/>
              <a:t>EoI</a:t>
            </a:r>
            <a:r>
              <a:rPr lang="en-US" baseline="0" dirty="0" smtClean="0"/>
              <a:t> this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36C7-6D35-8641-83E9-42E7A54343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66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One – Explains how</a:t>
            </a:r>
            <a:r>
              <a:rPr lang="en-US" baseline="0" dirty="0" smtClean="0"/>
              <a:t> Partners can express interest and get from an </a:t>
            </a:r>
            <a:r>
              <a:rPr lang="en-US" baseline="0" dirty="0" err="1" smtClean="0"/>
              <a:t>EoI</a:t>
            </a:r>
            <a:r>
              <a:rPr lang="en-US" baseline="0" dirty="0" smtClean="0"/>
              <a:t> to a confirmed In-kind Contribution (IKC) package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 Two – Once the Agreement is made, then the “Inputs” to the package are already defined in the Agreement + Tech Annex; The “Project Responsibility” is the actual implementation; “Output” is the expected result of the project + inputs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 Three – Once the “Work Unit” is confirmed, then credit is given by the project to the partner country; the agreement at the end of the process is confirmed by the In-kind Review Committee (IKRC), closing the deal.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36C7-6D35-8641-83E9-42E7A54343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83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Gill Sans" charset="0"/>
                <a:ea typeface="ＭＳ Ｐゴシック" charset="-128"/>
                <a:cs typeface="ＭＳ Ｐゴシック" charset="-128"/>
              </a:rPr>
              <a:t>Högsta temp: 118 GWH</a:t>
            </a:r>
          </a:p>
          <a:p>
            <a:r>
              <a:rPr lang="en-US" smtClean="0">
                <a:latin typeface="Gill Sans" charset="0"/>
                <a:ea typeface="ＭＳ Ｐゴシック" charset="-128"/>
                <a:cs typeface="ＭＳ Ｐゴシック" charset="-128"/>
              </a:rPr>
              <a:t>All värme: 215 GWh = 10 000 villor</a:t>
            </a:r>
          </a:p>
          <a:p>
            <a:endParaRPr lang="en-US" smtClean="0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4142E-3297-7645-B12A-DE699AD65630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B228-642C-A94B-9B17-C9B72AB09A78}" type="datetime1">
              <a:rPr lang="en-US">
                <a:solidFill>
                  <a:srgbClr val="CCCCFF"/>
                </a:solidFill>
              </a:rPr>
              <a:pPr>
                <a:defRPr/>
              </a:pPr>
              <a:t>4/16/13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9804-58BC-F040-A3D2-C02BC6E568E9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D2BF0-E8C7-B04E-9266-29F57FB179DC}" type="datetime1">
              <a:rPr lang="en-US">
                <a:solidFill>
                  <a:srgbClr val="CCCCFF"/>
                </a:solidFill>
              </a:rPr>
              <a:pPr>
                <a:defRPr/>
              </a:pPr>
              <a:t>4/16/13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9FB3-D370-B941-AFBE-CBA10A12C02A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031FE-A581-EA49-8175-A2373FCDDA51}" type="datetime1">
              <a:rPr lang="en-US">
                <a:solidFill>
                  <a:srgbClr val="CCCCFF"/>
                </a:solidFill>
              </a:rPr>
              <a:pPr>
                <a:defRPr/>
              </a:pPr>
              <a:t>4/16/13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1B91-7F8D-1D45-B627-87611FCB204D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BD945-08D1-924E-BE65-F841B751D5C5}" type="datetime1">
              <a:rPr lang="en-US">
                <a:solidFill>
                  <a:srgbClr val="CCCCFF"/>
                </a:solidFill>
              </a:rPr>
              <a:pPr>
                <a:defRPr/>
              </a:pPr>
              <a:t>4/16/13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53080-2907-4B4E-8F7E-D414655EEC4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0"/>
            <a:ext cx="6804422" cy="5125641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130820"/>
            <a:ext cx="6928794" cy="6096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477000"/>
            <a:ext cx="609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117B30-06C9-AA4B-9198-6E5216341B8A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4/16/13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313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4/16/13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06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104A-A2E6-2149-8A06-EB7F67BEA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560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560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4/16/13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29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4/16/13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3950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4/16/13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421187" y="1615023"/>
            <a:ext cx="4265613" cy="378460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3226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4/16/13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43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F077881-661C-7B4C-9250-5B1D5AC39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Theme   Date   Department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69217CD-C7C1-594B-8E85-691C660DF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Theme   Date   Department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67" tIns="32133" rIns="64267" bIns="32133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4"/>
            <a:ext cx="6804422" cy="5125641"/>
          </a:xfrm>
          <a:prstGeom prst="rect">
            <a:avLst/>
          </a:prstGeom>
        </p:spPr>
        <p:txBody>
          <a:bodyPr lIns="64267" tIns="32133" rIns="64267" bIns="32133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74" tIns="32137" rIns="64274" bIns="32137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2"/>
            <a:ext cx="6804422" cy="5125641"/>
          </a:xfrm>
          <a:prstGeom prst="rect">
            <a:avLst/>
          </a:prstGeom>
        </p:spPr>
        <p:txBody>
          <a:bodyPr lIns="64274" tIns="32137" rIns="64274" bIns="32137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EEC37-29E0-794E-BC29-13F4118BF87A}" type="datetime1">
              <a:rPr lang="en-US">
                <a:solidFill>
                  <a:srgbClr val="CCCCFF"/>
                </a:solidFill>
              </a:rPr>
              <a:pPr>
                <a:defRPr/>
              </a:pPr>
              <a:t>4/16/13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E9F-D46D-204D-AFBF-A96BE4CFF4C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6.xml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/>
          <a:srcRect l="4762"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000000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B43F84-996F-FC40-A1E1-B93AB70D2F4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97680" y="130820"/>
            <a:ext cx="692879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7" name="Picture 6" descr="Sin-título-2.gif"/>
          <p:cNvPicPr>
            <a:picLocks noChangeAspect="1"/>
          </p:cNvPicPr>
          <p:nvPr userDrawn="1"/>
        </p:nvPicPr>
        <p:blipFill>
          <a:blip r:embed="rId6">
            <a:lum contrast="-10000"/>
          </a:blip>
          <a:stretch>
            <a:fillRect/>
          </a:stretch>
        </p:blipFill>
        <p:spPr>
          <a:xfrm>
            <a:off x="202005" y="136550"/>
            <a:ext cx="1327400" cy="7079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xmlns:p14="http://schemas.microsoft.com/office/powerpoint/2010/main"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Papyrus"/>
          <a:ea typeface="ＭＳ Ｐゴシック" pitchFamily="-112" charset="-128"/>
          <a:cs typeface="Papyru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6pPr>
      <a:lvl7pPr marL="914165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7pPr>
      <a:lvl8pPr marL="1371250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8pPr>
      <a:lvl9pPr marL="182833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760" indent="-28567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ＭＳ Ｐゴシック" pitchFamily="-112" charset="-128"/>
        </a:defRPr>
      </a:lvl2pPr>
      <a:lvl3pPr marL="1142706" indent="-22854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</a:defRPr>
      </a:lvl3pPr>
      <a:lvl4pPr marL="1599790" indent="-22854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ＭＳ Ｐゴシック" pitchFamily="-112" charset="-128"/>
        </a:defRPr>
      </a:lvl4pPr>
      <a:lvl5pPr marL="2056875" indent="-228541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gray">
          <a:xfrm>
            <a:off x="0" y="0"/>
            <a:ext cx="9144000" cy="990600"/>
          </a:xfrm>
          <a:prstGeom prst="rect">
            <a:avLst/>
          </a:prstGeom>
          <a:solidFill>
            <a:srgbClr val="F21C0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700" dirty="0">
              <a:solidFill>
                <a:srgbClr val="000000"/>
              </a:solidFill>
              <a:latin typeface="Gill Sans" pitchFamily="-112" charset="0"/>
              <a:ea typeface="ヒラギノ角ゴ Pro W3" pitchFamily="-112" charset="-128"/>
              <a:cs typeface="ヒラギノ角ゴ Pro W3" pitchFamily="-112" charset="-128"/>
              <a:sym typeface="Gill Sans" pitchFamily="-112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09601" y="1143000"/>
            <a:ext cx="792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Titelformat zu bearbeiten</a:t>
            </a:r>
          </a:p>
        </p:txBody>
      </p:sp>
      <p:sp>
        <p:nvSpPr>
          <p:cNvPr id="1028" name="Objektbereich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1" y="1905000"/>
            <a:ext cx="792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53201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Page </a:t>
            </a:r>
            <a:fld id="{61F3FC4E-F169-DD48-A117-49B09B86CA5E}" type="slidenum">
              <a:rPr lang="en-US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1" y="6553201"/>
            <a:ext cx="5105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Theme   Date   Department</a:t>
            </a:r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1031" name="eon_logo2" descr="EON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190506" y="419106"/>
            <a:ext cx="1190625" cy="3524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</p:pic>
      <p:pic>
        <p:nvPicPr>
          <p:cNvPr id="1032" name="Picture 7" descr="ESS_new-old_logo_v2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026400" y="0"/>
            <a:ext cx="812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</p:sldLayoutIdLst>
  <p:txStyles>
    <p:titleStyle>
      <a:lvl1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5pPr>
      <a:lvl6pPr marL="45705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6pPr>
      <a:lvl7pPr marL="914118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7pPr>
      <a:lvl8pPr marL="1371180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8pPr>
      <a:lvl9pPr marL="182823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9pPr>
    </p:titleStyle>
    <p:bodyStyle>
      <a:lvl1pPr marL="342796" indent="-342796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207898" indent="-20631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209484" indent="704634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412624" indent="-201551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3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414212" indent="1414027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87126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1328330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1785389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224244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baseline="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600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5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1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07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43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185" indent="-312432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04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223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169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188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546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7990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26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620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10"/>
            <a:ext cx="9144000" cy="234183"/>
          </a:xfrm>
          <a:prstGeom prst="rect">
            <a:avLst/>
          </a:prstGeom>
        </p:spPr>
        <p:txBody>
          <a:bodyPr lIns="64277" tIns="32139" rIns="64277" bIns="32139">
            <a:prstTxWarp prst="textNoShape">
              <a:avLst/>
            </a:prstTxWarp>
            <a:spAutoFit/>
          </a:bodyPr>
          <a:lstStyle/>
          <a:p>
            <a:pPr algn="ctr" defTabSz="91421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212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ridge-low-resolution.jpg"/>
          <p:cNvPicPr>
            <a:picLocks noChangeAspect="1"/>
          </p:cNvPicPr>
          <p:nvPr userDrawn="1"/>
        </p:nvPicPr>
        <p:blipFill>
          <a:blip r:embed="rId7">
            <a:alphaModFix am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93FF66D-300B-B849-9127-63E35586AE37}" type="datetime1">
              <a:rPr lang="en-US" smtClean="0">
                <a:solidFill>
                  <a:srgbClr val="CCCCFF"/>
                </a:solidFill>
              </a:rPr>
              <a:pPr>
                <a:defRPr/>
              </a:pPr>
              <a:t>4/16/13</a:t>
            </a:fld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C2403651-706A-0E43-86F5-4FB4E6D9E12D}" type="slidenum">
              <a:rPr lang="en-US" smtClean="0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  <a:alphaModFix amt="92000"/>
          </a:blip>
          <a:srcRect/>
          <a:stretch>
            <a:fillRect/>
          </a:stretch>
        </p:blipFill>
        <p:spPr bwMode="auto">
          <a:xfrm>
            <a:off x="38101" y="39688"/>
            <a:ext cx="8969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21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32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42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609476" indent="-60947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990397" indent="-533291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2pPr>
      <a:lvl3pPr marL="1371320" indent="-45710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3pPr>
      <a:lvl4pPr marL="1752241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4pPr>
      <a:lvl5pPr marL="2209348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5pPr>
      <a:lvl6pPr marL="2666453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6pPr>
      <a:lvl7pPr marL="3123560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7pPr>
      <a:lvl8pPr marL="3580668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8pPr>
      <a:lvl9pPr marL="4037775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89"/>
          </a:xfrm>
          <a:prstGeom prst="rect">
            <a:avLst/>
          </a:prstGeom>
        </p:spPr>
        <p:txBody>
          <a:bodyPr lIns="64284" tIns="32142" rIns="64284" bIns="32142">
            <a:prstTxWarp prst="textNoShape">
              <a:avLst/>
            </a:prstTxWarp>
            <a:spAutoFit/>
          </a:bodyPr>
          <a:lstStyle/>
          <a:p>
            <a:pPr algn="ctr" defTabSz="91430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306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6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79" indent="-312496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348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417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413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482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906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32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755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317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9" r:id="rId2"/>
    <p:sldLayoutId id="2147483690" r:id="rId3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3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4230499" y="6501094"/>
            <a:ext cx="5007157" cy="289488"/>
          </a:xfrm>
          <a:prstGeom prst="roundRect">
            <a:avLst>
              <a:gd name="adj" fmla="val 23704"/>
            </a:avLst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 anchor="ctr"/>
          <a:lstStyle/>
          <a:p>
            <a:pPr marL="57150" defTabSz="457200"/>
            <a:r>
              <a:rPr lang="en-US" sz="1200" dirty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ESS | </a:t>
            </a:r>
            <a:r>
              <a:rPr lang="en-US" sz="1200" dirty="0" err="1" smtClean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In-kind@ESS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  <a:ea typeface="ＭＳ Ｐゴシック" charset="0"/>
                <a:sym typeface="Tahoma" charset="0"/>
              </a:rPr>
              <a:t> |  2013-04</a:t>
            </a:r>
            <a:endParaRPr lang="en-US" sz="1200" dirty="0">
              <a:solidFill>
                <a:srgbClr val="FFFFFF"/>
              </a:solidFill>
              <a:latin typeface="Tahoma" charset="0"/>
              <a:ea typeface="ＭＳ Ｐゴシック" charset="0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8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i="0" u="none" kern="1200">
          <a:solidFill>
            <a:srgbClr val="006585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jpe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8" Type="http://schemas.openxmlformats.org/officeDocument/2006/relationships/image" Target="../media/image80.png"/><Relationship Id="rId9" Type="http://schemas.openxmlformats.org/officeDocument/2006/relationships/image" Target="../media/image81.jpeg"/><Relationship Id="rId10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Relationship Id="rId3" Type="http://schemas.openxmlformats.org/officeDocument/2006/relationships/image" Target="../media/image9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.jpeg"/><Relationship Id="rId5" Type="http://schemas.openxmlformats.org/officeDocument/2006/relationships/image" Target="../media/image19.png"/><Relationship Id="rId6" Type="http://schemas.openxmlformats.org/officeDocument/2006/relationships/image" Target="../media/image5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microsoft.com/office/2007/relationships/media" Target="file://localhost/Users/matslindroos/Documents/Visit,%20meeting%20and%20conferences/India-Dec-2011/CsDSO4.AVI" TargetMode="External"/><Relationship Id="rId2" Type="http://schemas.openxmlformats.org/officeDocument/2006/relationships/video" Target="file://localhost/Users/matslindroos/Documents/Visit,%20meeting%20and%20conferences/India-Dec-2011/CsDSO4.AVI" TargetMode="External"/><Relationship Id="rId3" Type="http://schemas.microsoft.com/office/2007/relationships/media" Target="file://localhost/Users/matslindroos/Documents/Visit,%20meeting%20and%20conferences/Go%CC%88teborg%20April%202010/bmw15d.avi.mpg" TargetMode="External"/><Relationship Id="rId4" Type="http://schemas.openxmlformats.org/officeDocument/2006/relationships/video" Target="file://localhost/Users/matslindroos/Documents/Visit,%20meeting%20and%20conferences/Go%CC%88teborg%20April%202010/bmw15d.avi.mpg" TargetMode="External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0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20" Type="http://schemas.openxmlformats.org/officeDocument/2006/relationships/image" Target="../media/image65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92969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92969" y="-11162"/>
            <a:ext cx="6991945" cy="6865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/>
          </p:cNvSpPr>
          <p:nvPr/>
        </p:nvSpPr>
        <p:spPr bwMode="auto">
          <a:xfrm>
            <a:off x="258961" y="2009180"/>
            <a:ext cx="3375422" cy="28307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8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FFFFFF"/>
                </a:solidFill>
                <a:latin typeface="TitilliumText22L 60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ESS</a:t>
            </a:r>
            <a:endParaRPr lang="en-US" sz="3900" dirty="0">
              <a:solidFill>
                <a:srgbClr val="FFFFFF"/>
              </a:solidFill>
              <a:ea typeface="TitilliumText22L 400 wt" pitchFamily="-64" charset="0"/>
              <a:cs typeface="TitilliumText22L 400 wt" pitchFamily="-64" charset="0"/>
              <a:sym typeface="TitilliumText22L 400 wt" pitchFamily="-64" charset="0"/>
            </a:endParaRP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5125641" y="5464969"/>
            <a:ext cx="3607594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76767"/>
                </a:solidFill>
                <a:latin typeface="TitilliumText22L 800 wt" pitchFamily="-64" charset="0"/>
                <a:ea typeface="TitilliumText22L 800 wt" pitchFamily="-64" charset="0"/>
                <a:cs typeface="TitilliumText22L 800 wt" pitchFamily="-64" charset="0"/>
                <a:sym typeface="TitilliumText22L 800 wt" pitchFamily="-64" charset="0"/>
              </a:rPr>
              <a:t>Mats Lindroos</a:t>
            </a:r>
          </a:p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76767"/>
                </a:solidFill>
                <a:latin typeface="TitilliumText22L 250 wt" pitchFamily="-64" charset="0"/>
                <a:ea typeface="TitilliumText22L 250 wt" pitchFamily="-64" charset="0"/>
                <a:cs typeface="TitilliumText22L 250 wt" pitchFamily="-64" charset="0"/>
                <a:sym typeface="TitilliumText22L 250 wt" pitchFamily="-64" charset="0"/>
              </a:rPr>
              <a:t>Head of the ESS Accelerator Division and Accelerator projects</a:t>
            </a:r>
            <a:endParaRPr lang="en-US" sz="1400" dirty="0">
              <a:solidFill>
                <a:srgbClr val="676767"/>
              </a:solidFill>
              <a:latin typeface="TitilliumText22L 800 wt" pitchFamily="-64" charset="0"/>
              <a:ea typeface="TitilliumText22L 800 wt" pitchFamily="-64" charset="0"/>
              <a:cs typeface="TitilliumText22L 800 wt" pitchFamily="-64" charset="0"/>
              <a:sym typeface="TitilliumText22L 800 wt" pitchFamily="-64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258961" y="6246316"/>
            <a:ext cx="5084012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Louvain-la-</a:t>
            </a:r>
            <a:r>
              <a:rPr lang="en-US" sz="1700" dirty="0" err="1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neuve</a:t>
            </a:r>
            <a:r>
              <a:rPr lang="en-US" sz="17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, 17 </a:t>
            </a:r>
            <a:r>
              <a:rPr lang="en-US" sz="17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April 2013</a:t>
            </a:r>
            <a:endParaRPr lang="en-US" sz="1700" dirty="0">
              <a:solidFill>
                <a:srgbClr val="FFFFFF"/>
              </a:solidFill>
              <a:latin typeface="TitilliumText22L 800 wt" pitchFamily="-64" charset="0"/>
              <a:ea typeface="TitilliumText22L 800 wt" pitchFamily="-64" charset="0"/>
              <a:cs typeface="TitilliumText22L 800 wt" pitchFamily="-64" charset="0"/>
              <a:sym typeface="TitilliumText22L 800 wt" pitchFamily="-64" charset="0"/>
            </a:endParaRPr>
          </a:p>
        </p:txBody>
      </p:sp>
      <p:pic>
        <p:nvPicPr>
          <p:cNvPr id="29706" name="Picture 10" descr="ESS_Logo_Expl_Lar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2" y="2839642"/>
            <a:ext cx="2712393" cy="1467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60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9104A-A2E6-2149-8A06-EB7F67BEA2A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3" name="Title 71"/>
          <p:cNvSpPr txBox="1">
            <a:spLocks/>
          </p:cNvSpPr>
          <p:nvPr/>
        </p:nvSpPr>
        <p:spPr>
          <a:xfrm>
            <a:off x="1597680" y="-43805"/>
            <a:ext cx="6928794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9pPr>
          </a:lstStyle>
          <a:p>
            <a:r>
              <a:rPr lang="sv-SE" sz="2400" dirty="0" smtClean="0"/>
              <a:t>1.5 Billion Euros:</a:t>
            </a:r>
          </a:p>
          <a:p>
            <a:r>
              <a:rPr lang="sv-SE" sz="2400" dirty="0" err="1" smtClean="0"/>
              <a:t>Biggest</a:t>
            </a:r>
            <a:r>
              <a:rPr lang="sv-SE" sz="2400" dirty="0" smtClean="0"/>
              <a:t> investment in Science </a:t>
            </a:r>
            <a:r>
              <a:rPr lang="sv-SE" sz="2400" dirty="0" err="1" smtClean="0"/>
              <a:t>ever</a:t>
            </a:r>
            <a:r>
              <a:rPr lang="sv-SE" sz="2400" dirty="0" smtClean="0"/>
              <a:t> in Scandinavia?</a:t>
            </a:r>
            <a:endParaRPr lang="en-US" sz="2400" dirty="0"/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381000" y="1143000"/>
            <a:ext cx="8077200" cy="666750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3200" dirty="0" smtClean="0"/>
              <a:t>In modern time, definitely YES!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81000" y="5251450"/>
            <a:ext cx="8077200" cy="1054100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Or you could for 1.5 Billion Euros pay the US bankers bonuses for 24 days!</a:t>
            </a:r>
          </a:p>
          <a:p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2149" y="2184400"/>
            <a:ext cx="8077200" cy="3101975"/>
            <a:chOff x="449274" y="2105025"/>
            <a:chExt cx="8077200" cy="3101975"/>
          </a:xfrm>
        </p:grpSpPr>
        <p:sp>
          <p:nvSpPr>
            <p:cNvPr id="6" name="Content Placeholder 8"/>
            <p:cNvSpPr txBox="1">
              <a:spLocks/>
            </p:cNvSpPr>
            <p:nvPr/>
          </p:nvSpPr>
          <p:spPr>
            <a:xfrm>
              <a:off x="449274" y="2105025"/>
              <a:ext cx="8077200" cy="974725"/>
            </a:xfrm>
            <a:prstGeom prst="rect">
              <a:avLst/>
            </a:prstGeom>
          </p:spPr>
          <p:txBody>
            <a:bodyPr/>
            <a:lstStyle>
              <a:lvl1pPr marL="342813" indent="-342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defRPr>
              </a:lvl1pPr>
              <a:lvl2pPr marL="742760" indent="-285677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2pPr>
              <a:lvl3pPr marL="1142706" indent="-228541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3pPr>
              <a:lvl4pPr marL="1599790" indent="-228541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4pPr>
              <a:lvl5pPr marL="2056875" indent="-228541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5pPr>
              <a:lvl6pPr marL="2513959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6pPr>
              <a:lvl7pPr marL="2971040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7pPr>
              <a:lvl8pPr marL="3428124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8pPr>
              <a:lvl9pPr marL="3885205" indent="-228541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0000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/>
                <a:t>However, </a:t>
              </a:r>
              <a:r>
                <a:rPr lang="en-US" sz="2400" dirty="0" err="1" smtClean="0"/>
                <a:t>Tycho</a:t>
              </a:r>
              <a:r>
                <a:rPr lang="en-US" sz="2400" dirty="0" smtClean="0"/>
                <a:t> Brahe’s </a:t>
              </a:r>
              <a:r>
                <a:rPr lang="en-US" sz="2400" dirty="0" err="1" smtClean="0"/>
                <a:t>Stjärneborg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costed</a:t>
              </a:r>
              <a:r>
                <a:rPr lang="en-US" sz="2400" dirty="0" smtClean="0"/>
                <a:t> the Danish king 1% of the state budget in 1580.</a:t>
              </a:r>
            </a:p>
            <a:p>
              <a:pPr marL="0" indent="0">
                <a:buNone/>
              </a:pPr>
              <a:endParaRPr lang="en-US" sz="24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4849" y="3039620"/>
              <a:ext cx="6816119" cy="2167380"/>
              <a:chOff x="694849" y="3039620"/>
              <a:chExt cx="6816119" cy="216738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49" y="3172497"/>
                <a:ext cx="2118825" cy="166937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4376" y="3039620"/>
                <a:ext cx="1460498" cy="216738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3056" y="3172498"/>
                <a:ext cx="2067912" cy="16693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2562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ESS Organisation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484214" y="837397"/>
            <a:ext cx="1556424" cy="2016191"/>
            <a:chOff x="7484214" y="837397"/>
            <a:chExt cx="1556424" cy="201619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7576" y="837397"/>
              <a:ext cx="1150275" cy="154288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84214" y="2330368"/>
              <a:ext cx="155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Jim </a:t>
              </a:r>
              <a:r>
                <a:rPr lang="en-US" sz="1400" dirty="0" err="1" smtClean="0"/>
                <a:t>Yeck</a:t>
              </a:r>
              <a:r>
                <a:rPr lang="en-US" sz="1400" dirty="0" smtClean="0"/>
                <a:t>, CEO from 1 March</a:t>
              </a:r>
              <a:endParaRPr lang="en-US" sz="14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9" y="1124095"/>
            <a:ext cx="6960127" cy="49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31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263563"/>
            <a:ext cx="6048672" cy="523178"/>
          </a:xfrm>
          <a:prstGeom prst="rect">
            <a:avLst/>
          </a:prstGeom>
          <a:noFill/>
        </p:spPr>
        <p:txBody>
          <a:bodyPr wrap="square" lIns="91392" tIns="45697" rIns="91392" bIns="45697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Papyrus"/>
                <a:cs typeface="Papyrus"/>
              </a:rPr>
              <a:t>ESS Top-Level Schedule</a:t>
            </a:r>
          </a:p>
        </p:txBody>
      </p:sp>
      <p:pic>
        <p:nvPicPr>
          <p:cNvPr id="3" name="Picture 2" descr="Brisfo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2" y="965656"/>
            <a:ext cx="6630307" cy="55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466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Papyrus"/>
                <a:cs typeface="Papyrus"/>
              </a:rPr>
              <a:t>Collaborative project</a:t>
            </a:r>
            <a:endParaRPr lang="en-US" dirty="0">
              <a:solidFill>
                <a:srgbClr val="0000FF"/>
              </a:solidFill>
              <a:latin typeface="Papyrus"/>
              <a:cs typeface="Papyru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1" y="1501146"/>
            <a:ext cx="7162179" cy="456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1663700" y="8477250"/>
            <a:ext cx="1166813" cy="1117600"/>
            <a:chOff x="5595938" y="5146675"/>
            <a:chExt cx="1871662" cy="1799708"/>
          </a:xfrm>
        </p:grpSpPr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5595938" y="5146675"/>
              <a:ext cx="1236662" cy="1799708"/>
              <a:chOff x="5595938" y="5283200"/>
              <a:chExt cx="1236662" cy="1799708"/>
            </a:xfrm>
          </p:grpSpPr>
          <p:pic>
            <p:nvPicPr>
              <p:cNvPr id="7" name="Picture 8" descr="Gammino.tiff"/>
              <p:cNvPicPr>
                <a:picLocks noChangeAspect="1"/>
              </p:cNvPicPr>
              <p:nvPr/>
            </p:nvPicPr>
            <p:blipFill>
              <a:blip r:embed="rId3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463" y="5283200"/>
                <a:ext cx="830262" cy="1204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20"/>
              <p:cNvSpPr txBox="1">
                <a:spLocks noChangeArrowheads="1"/>
              </p:cNvSpPr>
              <p:nvPr/>
            </p:nvSpPr>
            <p:spPr bwMode="auto">
              <a:xfrm>
                <a:off x="5595938" y="6488114"/>
                <a:ext cx="1236662" cy="594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13" rIns="91425" bIns="45713">
                <a:spAutoFit/>
              </a:bodyPr>
              <a:lstStyle>
                <a:lvl1pPr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1pPr>
                <a:lvl2pPr marL="742950" indent="-28575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2pPr>
                <a:lvl3pPr marL="1143000" indent="-22860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3pPr>
                <a:lvl4pPr marL="1600200" indent="-22860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4pPr>
                <a:lvl5pPr marL="2057400" indent="-22860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5pPr>
                <a:lvl6pPr marL="25146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6pPr>
                <a:lvl7pPr marL="29718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7pPr>
                <a:lvl8pPr marL="34290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8pPr>
                <a:lvl9pPr marL="38862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sz="900"/>
                  <a:t>Santo Gammino</a:t>
                </a:r>
              </a:p>
            </p:txBody>
          </p:sp>
        </p:grpSp>
        <p:pic>
          <p:nvPicPr>
            <p:cNvPr id="6" name="Picture 65" descr="logoinfn-piccolo"/>
            <p:cNvPicPr>
              <a:picLocks noChangeAspect="1" noChangeArrowheads="1"/>
            </p:cNvPicPr>
            <p:nvPr/>
          </p:nvPicPr>
          <p:blipFill>
            <a:blip r:embed="rId4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6019800"/>
              <a:ext cx="7620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1816100" y="8629650"/>
            <a:ext cx="1166813" cy="1117600"/>
            <a:chOff x="5595938" y="5146675"/>
            <a:chExt cx="1871662" cy="1799708"/>
          </a:xfrm>
        </p:grpSpPr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5595938" y="5146675"/>
              <a:ext cx="1236662" cy="1799708"/>
              <a:chOff x="5595938" y="5283200"/>
              <a:chExt cx="1236662" cy="1799708"/>
            </a:xfrm>
          </p:grpSpPr>
          <p:pic>
            <p:nvPicPr>
              <p:cNvPr id="12" name="Picture 8" descr="Gammino.tiff"/>
              <p:cNvPicPr>
                <a:picLocks noChangeAspect="1"/>
              </p:cNvPicPr>
              <p:nvPr/>
            </p:nvPicPr>
            <p:blipFill>
              <a:blip r:embed="rId3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463" y="5283200"/>
                <a:ext cx="830262" cy="1204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20"/>
              <p:cNvSpPr txBox="1">
                <a:spLocks noChangeArrowheads="1"/>
              </p:cNvSpPr>
              <p:nvPr/>
            </p:nvSpPr>
            <p:spPr bwMode="auto">
              <a:xfrm>
                <a:off x="5595938" y="6488114"/>
                <a:ext cx="1236662" cy="594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13" rIns="91425" bIns="45713">
                <a:spAutoFit/>
              </a:bodyPr>
              <a:lstStyle>
                <a:lvl1pPr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1pPr>
                <a:lvl2pPr marL="742950" indent="-28575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2pPr>
                <a:lvl3pPr marL="1143000" indent="-22860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3pPr>
                <a:lvl4pPr marL="1600200" indent="-22860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4pPr>
                <a:lvl5pPr marL="2057400" indent="-228600" defTabSz="647700" eaLnBrk="0" hangingPunct="0"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5pPr>
                <a:lvl6pPr marL="25146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6pPr>
                <a:lvl7pPr marL="29718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7pPr>
                <a:lvl8pPr marL="34290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8pPr>
                <a:lvl9pPr marL="3886200" indent="-228600" defTabSz="647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4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n-US" sz="900"/>
                  <a:t>Santo Gammino</a:t>
                </a:r>
              </a:p>
            </p:txBody>
          </p:sp>
        </p:grpSp>
        <p:pic>
          <p:nvPicPr>
            <p:cNvPr id="11" name="Picture 65" descr="logoinfn-piccolo"/>
            <p:cNvPicPr>
              <a:picLocks noChangeAspect="1" noChangeArrowheads="1"/>
            </p:cNvPicPr>
            <p:nvPr/>
          </p:nvPicPr>
          <p:blipFill>
            <a:blip r:embed="rId4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6019800"/>
              <a:ext cx="7620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1783930" y="1208741"/>
            <a:ext cx="2742547" cy="760762"/>
            <a:chOff x="1783930" y="1208741"/>
            <a:chExt cx="2742547" cy="760762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783930" y="1246096"/>
              <a:ext cx="634875" cy="723407"/>
              <a:chOff x="5595938" y="5120704"/>
              <a:chExt cx="2079048" cy="2514707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5595938" y="5120704"/>
                <a:ext cx="2079048" cy="2514707"/>
                <a:chOff x="5595938" y="5257229"/>
                <a:chExt cx="2079048" cy="2514707"/>
              </a:xfrm>
            </p:grpSpPr>
            <p:pic>
              <p:nvPicPr>
                <p:cNvPr id="17" name="Picture 16" descr="Gammino.tiff"/>
                <p:cNvPicPr>
                  <a:picLocks noChangeAspect="1"/>
                </p:cNvPicPr>
                <p:nvPr/>
              </p:nvPicPr>
              <p:blipFill>
                <a:blip r:embed="rId3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2462" y="5257229"/>
                  <a:ext cx="830263" cy="1204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5595938" y="6488113"/>
                  <a:ext cx="2079048" cy="12838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25" tIns="45713" rIns="91425" bIns="45713">
                  <a:spAutoFit/>
                </a:bodyPr>
                <a:lstStyle/>
                <a:p>
                  <a:pPr eaLnBrk="1" hangingPunct="1"/>
                  <a:r>
                    <a:rPr lang="en-US" sz="900" kern="1200" dirty="0"/>
                    <a:t>Santo </a:t>
                  </a:r>
                  <a:r>
                    <a:rPr lang="en-US" sz="900" kern="1200" dirty="0" err="1"/>
                    <a:t>Gammino</a:t>
                  </a:r>
                  <a:endParaRPr lang="en-US" sz="900" kern="1200" dirty="0"/>
                </a:p>
              </p:txBody>
            </p:sp>
          </p:grpSp>
          <p:pic>
            <p:nvPicPr>
              <p:cNvPr id="16" name="Picture 15" descr="logoinfn-piccolo"/>
              <p:cNvPicPr>
                <a:picLocks noChangeAspect="1" noChangeArrowheads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5600" y="6019800"/>
                <a:ext cx="7620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2392049" y="1222509"/>
              <a:ext cx="670892" cy="746994"/>
              <a:chOff x="10186991" y="6815143"/>
              <a:chExt cx="3129168" cy="2927243"/>
            </a:xfrm>
          </p:grpSpPr>
          <p:grpSp>
            <p:nvGrpSpPr>
              <p:cNvPr id="20" name="Group 19"/>
              <p:cNvGrpSpPr>
                <a:grpSpLocks/>
              </p:cNvGrpSpPr>
              <p:nvPr/>
            </p:nvGrpSpPr>
            <p:grpSpPr bwMode="auto">
              <a:xfrm>
                <a:off x="10186991" y="6815143"/>
                <a:ext cx="3129168" cy="2927243"/>
                <a:chOff x="7594600" y="4140200"/>
                <a:chExt cx="2200478" cy="2059757"/>
              </a:xfrm>
            </p:grpSpPr>
            <p:pic>
              <p:nvPicPr>
                <p:cNvPr id="22" name="Picture 21" descr="Bousson.jpg"/>
                <p:cNvPicPr>
                  <a:picLocks noChangeAspect="1"/>
                </p:cNvPicPr>
                <p:nvPr/>
              </p:nvPicPr>
              <p:blipFill>
                <a:blip r:embed="rId5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08900" y="4140200"/>
                  <a:ext cx="1041400" cy="1041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7594600" y="5181602"/>
                  <a:ext cx="2200478" cy="1018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25" tIns="45713" rIns="91425" bIns="45713">
                  <a:spAutoFit/>
                </a:bodyPr>
                <a:lstStyle/>
                <a:p>
                  <a:pPr eaLnBrk="1" hangingPunct="1"/>
                  <a:r>
                    <a:rPr lang="en-US" sz="900" kern="1200" dirty="0" err="1"/>
                    <a:t>Sebastien</a:t>
                  </a:r>
                  <a:r>
                    <a:rPr lang="en-US" sz="900" kern="1200" dirty="0"/>
                    <a:t> </a:t>
                  </a:r>
                  <a:r>
                    <a:rPr lang="en-US" sz="900" kern="1200" dirty="0" err="1"/>
                    <a:t>Bousson</a:t>
                  </a:r>
                  <a:endParaRPr lang="en-US" sz="900" kern="1200" dirty="0"/>
                </a:p>
              </p:txBody>
            </p:sp>
          </p:grpSp>
          <p:pic>
            <p:nvPicPr>
              <p:cNvPr id="21" name="Picture 20" descr="logo_divisio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6687" y="7586663"/>
                <a:ext cx="1293813" cy="715962"/>
              </a:xfrm>
              <a:prstGeom prst="rect">
                <a:avLst/>
              </a:prstGeom>
              <a:noFill/>
              <a:ln w="19050">
                <a:solidFill>
                  <a:srgbClr val="33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3062939" y="1246095"/>
              <a:ext cx="672355" cy="696457"/>
              <a:chOff x="10512426" y="4335459"/>
              <a:chExt cx="3538102" cy="2959143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10512426" y="4335459"/>
                <a:ext cx="3538102" cy="2959143"/>
                <a:chOff x="7383463" y="2686050"/>
                <a:chExt cx="2489087" cy="2080972"/>
              </a:xfrm>
            </p:grpSpPr>
            <p:pic>
              <p:nvPicPr>
                <p:cNvPr id="27" name="Picture 26" descr="Devanz.JPG"/>
                <p:cNvPicPr>
                  <a:picLocks noChangeAspect="1"/>
                </p:cNvPicPr>
                <p:nvPr/>
              </p:nvPicPr>
              <p:blipFill>
                <a:blip r:embed="rId7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75538" y="2686050"/>
                  <a:ext cx="1031875" cy="1065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7383463" y="3751262"/>
                  <a:ext cx="2489087" cy="1015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25" tIns="45713" rIns="91425" bIns="45713">
                  <a:spAutoFit/>
                </a:bodyPr>
                <a:lstStyle/>
                <a:p>
                  <a:pPr eaLnBrk="1" hangingPunct="1"/>
                  <a:r>
                    <a:rPr lang="en-US" sz="900" kern="1200" dirty="0" smtClean="0"/>
                    <a:t>Pierre </a:t>
                  </a:r>
                  <a:r>
                    <a:rPr lang="en-US" sz="900" kern="1200" dirty="0" err="1" smtClean="0"/>
                    <a:t>Bosland</a:t>
                  </a:r>
                  <a:endParaRPr lang="en-US" sz="900" kern="1200" dirty="0"/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79275" y="4921251"/>
                <a:ext cx="957264" cy="950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3622535" y="1208741"/>
              <a:ext cx="903942" cy="714679"/>
              <a:chOff x="4624383" y="7535860"/>
              <a:chExt cx="3830022" cy="2959421"/>
            </a:xfrm>
          </p:grpSpPr>
          <p:grpSp>
            <p:nvGrpSpPr>
              <p:cNvPr id="30" name="Group 29"/>
              <p:cNvGrpSpPr>
                <a:grpSpLocks/>
              </p:cNvGrpSpPr>
              <p:nvPr/>
            </p:nvGrpSpPr>
            <p:grpSpPr bwMode="auto">
              <a:xfrm>
                <a:off x="4624383" y="7535860"/>
                <a:ext cx="3830022" cy="2959421"/>
                <a:chOff x="3251197" y="5283200"/>
                <a:chExt cx="2693644" cy="2080019"/>
              </a:xfrm>
            </p:grpSpPr>
            <p:pic>
              <p:nvPicPr>
                <p:cNvPr id="32" name="Picture 31" descr="Pape Møller.jpg"/>
                <p:cNvPicPr>
                  <a:picLocks noChangeAspect="1"/>
                </p:cNvPicPr>
                <p:nvPr/>
              </p:nvPicPr>
              <p:blipFill>
                <a:blip r:embed="rId9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6300" y="5283200"/>
                  <a:ext cx="930275" cy="1160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3251197" y="6443661"/>
                  <a:ext cx="2693644" cy="9195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25" tIns="45713" rIns="91425" bIns="45713">
                  <a:spAutoFit/>
                </a:bodyPr>
                <a:lstStyle/>
                <a:p>
                  <a:pPr eaLnBrk="1" hangingPunct="1"/>
                  <a:r>
                    <a:rPr lang="en-US" sz="900" kern="1200" dirty="0" err="1"/>
                    <a:t>Søren</a:t>
                  </a:r>
                  <a:r>
                    <a:rPr lang="en-US" sz="900" kern="1200" dirty="0"/>
                    <a:t> </a:t>
                  </a:r>
                  <a:r>
                    <a:rPr lang="en-US" sz="900" kern="1200" dirty="0" err="1"/>
                    <a:t>Pape</a:t>
                  </a:r>
                  <a:r>
                    <a:rPr lang="en-US" sz="900" kern="1200" dirty="0"/>
                    <a:t> </a:t>
                  </a:r>
                  <a:r>
                    <a:rPr lang="en-US" sz="900" kern="1200" dirty="0" err="1"/>
                    <a:t>Møller</a:t>
                  </a:r>
                  <a:endParaRPr lang="en-US" sz="900" kern="1200" dirty="0"/>
                </a:p>
              </p:txBody>
            </p:sp>
          </p:grp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2525" y="8653464"/>
                <a:ext cx="1047750" cy="793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1903255" y="3702892"/>
            <a:ext cx="4999569" cy="1993724"/>
            <a:chOff x="1903255" y="3702892"/>
            <a:chExt cx="4999569" cy="1993724"/>
          </a:xfrm>
        </p:grpSpPr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6290236" y="3702892"/>
              <a:ext cx="612588" cy="457161"/>
              <a:chOff x="1974850" y="7212013"/>
              <a:chExt cx="2665839" cy="2204101"/>
            </a:xfrm>
          </p:grpSpPr>
          <p:grpSp>
            <p:nvGrpSpPr>
              <p:cNvPr id="35" name="Group 34"/>
              <p:cNvGrpSpPr>
                <a:grpSpLocks/>
              </p:cNvGrpSpPr>
              <p:nvPr/>
            </p:nvGrpSpPr>
            <p:grpSpPr bwMode="auto">
              <a:xfrm>
                <a:off x="1974850" y="7212013"/>
                <a:ext cx="2665839" cy="2204101"/>
                <a:chOff x="892175" y="4589463"/>
                <a:chExt cx="1874184" cy="1549860"/>
              </a:xfrm>
            </p:grpSpPr>
            <p:pic>
              <p:nvPicPr>
                <p:cNvPr id="37" name="Picture 36" descr="RUBER.jpg"/>
                <p:cNvPicPr>
                  <a:picLocks noChangeAspect="1"/>
                </p:cNvPicPr>
                <p:nvPr/>
              </p:nvPicPr>
              <p:blipFill>
                <a:blip r:embed="rId11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438" y="4589463"/>
                  <a:ext cx="852487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892175" y="5503865"/>
                  <a:ext cx="1874184" cy="635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25" tIns="45713" rIns="91425" bIns="45713">
                  <a:spAutoFit/>
                </a:bodyPr>
                <a:lstStyle/>
                <a:p>
                  <a:pPr eaLnBrk="1" hangingPunct="1"/>
                  <a:r>
                    <a:rPr lang="en-US" sz="900" kern="1200" dirty="0"/>
                    <a:t>Roger </a:t>
                  </a:r>
                  <a:r>
                    <a:rPr lang="en-US" sz="900" kern="1200" dirty="0" err="1"/>
                    <a:t>Ruber</a:t>
                  </a:r>
                  <a:endParaRPr lang="en-US" sz="900" kern="1200" dirty="0"/>
                </a:p>
              </p:txBody>
            </p: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763" y="7694613"/>
                <a:ext cx="1444625" cy="1444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90254" y="5245919"/>
              <a:ext cx="685151" cy="139900"/>
            </a:xfrm>
            <a:prstGeom prst="rect">
              <a:avLst/>
            </a:prstGeom>
          </p:spPr>
        </p:pic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4967841" y="5327298"/>
              <a:ext cx="754628" cy="36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/>
            <a:p>
              <a:pPr eaLnBrk="1" hangingPunct="1"/>
              <a:r>
                <a:rPr lang="en-US" sz="900" kern="1200" dirty="0" smtClean="0"/>
                <a:t>Anders J. Johansson</a:t>
              </a:r>
              <a:endParaRPr lang="en-US" sz="900" kern="1200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35831" y="4890246"/>
              <a:ext cx="661147" cy="264459"/>
            </a:xfrm>
            <a:prstGeom prst="rect">
              <a:avLst/>
            </a:prstGeom>
          </p:spPr>
        </p:pic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>
              <a:off x="1903255" y="5121028"/>
              <a:ext cx="754628" cy="36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5" tIns="45713" rIns="91425" bIns="45713">
              <a:spAutoFit/>
            </a:bodyPr>
            <a:lstStyle/>
            <a:p>
              <a:pPr eaLnBrk="1" hangingPunct="1"/>
              <a:r>
                <a:rPr lang="en-US" sz="900" kern="1200" dirty="0" err="1" smtClean="0"/>
                <a:t>Ibon</a:t>
              </a:r>
              <a:r>
                <a:rPr lang="en-US" sz="900" kern="1200" dirty="0" smtClean="0"/>
                <a:t> </a:t>
              </a:r>
              <a:r>
                <a:rPr lang="en-US" sz="900" kern="1200" dirty="0" err="1" smtClean="0"/>
                <a:t>Bustinduy</a:t>
              </a:r>
              <a:endParaRPr lang="en-US" sz="900" kern="12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93753" y="63064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new WPs to be added: WP13 Safety and Reliability and WP14 Design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907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52778" y="903111"/>
            <a:ext cx="4261555" cy="31891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2934" y="1862667"/>
            <a:ext cx="3930622" cy="44026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64267" tIns="32133" rIns="64267" bIns="32133">
            <a:normAutofit/>
          </a:bodyPr>
          <a:lstStyle/>
          <a:p>
            <a:pPr defTabSz="914165" eaLnBrk="0" hangingPunct="0">
              <a:defRPr/>
            </a:pPr>
            <a:endParaRPr lang="en-US" sz="2000" kern="0" dirty="0" smtClean="0">
              <a:solidFill>
                <a:srgbClr val="0000E5"/>
              </a:solidFill>
              <a:latin typeface="Arial"/>
              <a:sym typeface="Futura Condensed" charset="0"/>
            </a:endParaRPr>
          </a:p>
          <a:p>
            <a:pPr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 </a:t>
            </a:r>
            <a:r>
              <a:rPr lang="en-US" sz="2000" kern="0" dirty="0" smtClean="0">
                <a:solidFill>
                  <a:srgbClr val="0000E5"/>
                </a:solidFill>
                <a:latin typeface="Arial"/>
                <a:sym typeface="Futura Condensed" charset="0"/>
              </a:rPr>
              <a:t>   Key parameters:</a:t>
            </a:r>
            <a:endParaRPr lang="en-US" kern="0" dirty="0">
              <a:solidFill>
                <a:srgbClr val="0000E5"/>
              </a:solidFill>
              <a:latin typeface="Arial"/>
              <a:sym typeface="Futura Condensed" charset="0"/>
            </a:endParaRPr>
          </a:p>
          <a:p>
            <a:pPr marL="799895" lvl="2" defTabSz="914165" eaLnBrk="0" hangingPunct="0">
              <a:defRPr/>
            </a:pPr>
            <a:r>
              <a:rPr lang="en-US" sz="2000" kern="0" dirty="0" smtClean="0">
                <a:solidFill>
                  <a:srgbClr val="0000E5"/>
                </a:solidFill>
                <a:latin typeface="Arial"/>
                <a:sym typeface="Futura Condensed" charset="0"/>
              </a:rPr>
              <a:t>-</a:t>
            </a: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2.86 </a:t>
            </a:r>
            <a:r>
              <a:rPr lang="en-US" sz="2000" kern="0" dirty="0" err="1">
                <a:solidFill>
                  <a:srgbClr val="0000E5"/>
                </a:solidFill>
                <a:latin typeface="Arial"/>
                <a:sym typeface="Futura Condensed" charset="0"/>
              </a:rPr>
              <a:t>ms</a:t>
            </a: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 </a:t>
            </a:r>
            <a:r>
              <a:rPr lang="en-US" sz="2000" kern="0" dirty="0" smtClean="0">
                <a:solidFill>
                  <a:srgbClr val="0000E5"/>
                </a:solidFill>
                <a:latin typeface="Arial"/>
                <a:sym typeface="Futura Condensed" charset="0"/>
              </a:rPr>
              <a:t>pulses</a:t>
            </a:r>
          </a:p>
          <a:p>
            <a:pPr marL="799895" lvl="2" defTabSz="914165" eaLnBrk="0" hangingPunct="0"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Arial"/>
                <a:sym typeface="Futura Condensed" charset="0"/>
              </a:rPr>
              <a:t>-2 </a:t>
            </a:r>
            <a:r>
              <a:rPr lang="en-US" sz="2000" kern="0" dirty="0" err="1" smtClean="0">
                <a:solidFill>
                  <a:schemeClr val="accent2"/>
                </a:solidFill>
                <a:latin typeface="Arial"/>
                <a:sym typeface="Futura Condensed" charset="0"/>
              </a:rPr>
              <a:t>GeV</a:t>
            </a:r>
            <a:endParaRPr lang="en-US" sz="2000" kern="0" dirty="0" smtClean="0">
              <a:solidFill>
                <a:schemeClr val="accent2"/>
              </a:solidFill>
              <a:latin typeface="Arial"/>
              <a:sym typeface="Futura Condensed" charset="0"/>
            </a:endParaRPr>
          </a:p>
          <a:p>
            <a:pPr marL="799895" lvl="2" defTabSz="914165" eaLnBrk="0" hangingPunct="0"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Arial"/>
                <a:sym typeface="Futura Condensed" charset="0"/>
              </a:rPr>
              <a:t>-63 mA</a:t>
            </a:r>
            <a:endParaRPr lang="en-US" sz="2000" kern="0" dirty="0">
              <a:solidFill>
                <a:schemeClr val="accent2"/>
              </a:solidFill>
              <a:latin typeface="Arial"/>
              <a:sym typeface="Futura Condensed" charset="0"/>
            </a:endParaRP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-14 Hz</a:t>
            </a: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-Protons (H+)	</a:t>
            </a: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-Low losses</a:t>
            </a:r>
          </a:p>
          <a:p>
            <a:pPr marL="799895" lvl="2" defTabSz="914165" eaLnBrk="0" hangingPunct="0">
              <a:defRPr/>
            </a:pPr>
            <a:r>
              <a:rPr lang="en-US" sz="2000" kern="0" dirty="0" smtClean="0">
                <a:solidFill>
                  <a:srgbClr val="0000E5"/>
                </a:solidFill>
                <a:latin typeface="Arial"/>
                <a:sym typeface="Futura Condensed" charset="0"/>
              </a:rPr>
              <a:t>-</a:t>
            </a: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Low heat loss cryostats </a:t>
            </a: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for minimum energy </a:t>
            </a: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consumption</a:t>
            </a: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-Flexible design for </a:t>
            </a:r>
          </a:p>
          <a:p>
            <a:pPr marL="799895" lvl="2" defTabSz="914165" eaLnBrk="0" hangingPunct="0">
              <a:defRPr/>
            </a:pPr>
            <a:r>
              <a:rPr lang="en-US" sz="2000" kern="0" dirty="0">
                <a:solidFill>
                  <a:srgbClr val="0000E5"/>
                </a:solidFill>
                <a:latin typeface="Arial"/>
                <a:sym typeface="Futura Condensed" charset="0"/>
              </a:rPr>
              <a:t>future </a:t>
            </a:r>
            <a:r>
              <a:rPr lang="en-US" sz="2000" kern="0" dirty="0" smtClean="0">
                <a:solidFill>
                  <a:srgbClr val="0000E5"/>
                </a:solidFill>
                <a:latin typeface="Arial"/>
                <a:sym typeface="Futura Condensed" charset="0"/>
              </a:rPr>
              <a:t>upgrades</a:t>
            </a:r>
            <a:endParaRPr lang="en-US" sz="2000" kern="0" dirty="0">
              <a:solidFill>
                <a:srgbClr val="0000E5"/>
              </a:solidFill>
              <a:latin typeface="Arial"/>
              <a:sym typeface="Futura Condensed" charset="0"/>
            </a:endParaRPr>
          </a:p>
          <a:p>
            <a:pPr marL="241020" indent="-241020" defTabSz="914165" eaLnBrk="0" hangingPunct="0">
              <a:buFont typeface="Arial" pitchFamily="34" charset="0"/>
              <a:buChar char="•"/>
              <a:defRPr/>
            </a:pPr>
            <a:endParaRPr lang="en-US" kern="0" dirty="0">
              <a:solidFill>
                <a:srgbClr val="3E3E5C"/>
              </a:solidFill>
              <a:latin typeface="Arial"/>
              <a:sym typeface="Futura Condensed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81011" y="188640"/>
            <a:ext cx="6928794" cy="609600"/>
          </a:xfrm>
        </p:spPr>
        <p:txBody>
          <a:bodyPr/>
          <a:lstStyle/>
          <a:p>
            <a:r>
              <a:rPr lang="en-US" sz="4200" dirty="0">
                <a:solidFill>
                  <a:srgbClr val="0000FF"/>
                </a:solidFill>
                <a:latin typeface="Papyrus"/>
                <a:cs typeface="Papyrus"/>
              </a:rPr>
              <a:t>ESS accelerator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5469" y="1143000"/>
            <a:ext cx="4128864" cy="238477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Design Drivers:</a:t>
            </a:r>
            <a:endParaRPr lang="en-US" sz="1800" dirty="0" smtClean="0"/>
          </a:p>
          <a:p>
            <a:pPr marL="0" indent="0">
              <a:buNone/>
            </a:pPr>
            <a:r>
              <a:rPr lang="en-US" sz="2000" dirty="0" smtClean="0"/>
              <a:t>	High Average Beam Power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5 MW</a:t>
            </a:r>
          </a:p>
          <a:p>
            <a:pPr marL="0" indent="0">
              <a:buNone/>
            </a:pPr>
            <a:r>
              <a:rPr lang="en-US" sz="2000" dirty="0" smtClean="0"/>
              <a:t>	High Peak Beam Power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125 MW</a:t>
            </a:r>
            <a:endParaRPr lang="sv-SE" sz="2000" dirty="0" smtClean="0"/>
          </a:p>
          <a:p>
            <a:pPr marL="0" indent="0">
              <a:buNone/>
            </a:pPr>
            <a:r>
              <a:rPr lang="en-US" sz="2000" dirty="0" smtClean="0"/>
              <a:t>	High Availability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&gt; 95%</a:t>
            </a:r>
          </a:p>
          <a:p>
            <a:pPr marL="457154" lvl="1" indent="0">
              <a:buFontTx/>
              <a:buNone/>
            </a:pPr>
            <a:endParaRPr lang="sv-SE" sz="3600" dirty="0" smtClean="0"/>
          </a:p>
          <a:p>
            <a:endParaRPr lang="sv-SE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52" y="4317998"/>
            <a:ext cx="2928815" cy="208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0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ruta 4"/>
          <p:cNvSpPr txBox="1">
            <a:spLocks noChangeArrowheads="1"/>
          </p:cNvSpPr>
          <p:nvPr/>
        </p:nvSpPr>
        <p:spPr bwMode="auto">
          <a:xfrm>
            <a:off x="611684" y="5815460"/>
            <a:ext cx="7344668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defTabSz="649288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defTabSz="649288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defTabSz="649288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defTabSz="649288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defTabSz="649288" eaLnBrk="0" hangingPunct="0"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sv-SE" sz="1800" b="1">
                <a:ea typeface="ＭＳ Ｐゴシック" charset="0"/>
                <a:cs typeface="ＭＳ Ｐゴシック" charset="0"/>
              </a:rPr>
              <a:t>LINAC and klystron buildings, principal structure</a:t>
            </a:r>
          </a:p>
        </p:txBody>
      </p:sp>
      <p:pic>
        <p:nvPicPr>
          <p:cNvPr id="47106" name="Picture 3" descr="P:\3830\3831502_ESS\000\17-layout\01 ESS Byggprogram\U-lag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54" y="5815459"/>
            <a:ext cx="991195" cy="5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" descr="Linac_Stub_Model_View01_2012051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7" y="1049238"/>
            <a:ext cx="8506643" cy="425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878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Drivers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 Systems – 37%</a:t>
            </a:r>
          </a:p>
          <a:p>
            <a:pPr lvl="1"/>
            <a:r>
              <a:rPr lang="en-US" sz="2400" dirty="0"/>
              <a:t>Modulators – 15%</a:t>
            </a:r>
          </a:p>
          <a:p>
            <a:pPr lvl="1"/>
            <a:r>
              <a:rPr lang="en-US" sz="2400" dirty="0"/>
              <a:t>Klystrons – 14%</a:t>
            </a:r>
          </a:p>
          <a:p>
            <a:r>
              <a:rPr lang="en-US" dirty="0"/>
              <a:t>Elliptical </a:t>
            </a:r>
            <a:r>
              <a:rPr lang="en-US" dirty="0" err="1"/>
              <a:t>Cryomodules</a:t>
            </a:r>
            <a:r>
              <a:rPr lang="en-US" dirty="0"/>
              <a:t>  -19%</a:t>
            </a:r>
          </a:p>
          <a:p>
            <a:r>
              <a:rPr lang="en-US" dirty="0"/>
              <a:t>Cryogenics – 14%</a:t>
            </a:r>
          </a:p>
          <a:p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3915" r="3920"/>
          <a:stretch/>
        </p:blipFill>
        <p:spPr bwMode="auto">
          <a:xfrm>
            <a:off x="16607" y="4213185"/>
            <a:ext cx="5208607" cy="264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2542" r="19436" b="6218"/>
          <a:stretch/>
        </p:blipFill>
        <p:spPr bwMode="auto">
          <a:xfrm>
            <a:off x="6308205" y="1944546"/>
            <a:ext cx="2488557" cy="292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06" y="6566773"/>
            <a:ext cx="1447061" cy="27699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en-US" sz="1200" b="1" dirty="0">
                <a:solidFill>
                  <a:srgbClr val="408000"/>
                </a:solidFill>
                <a:latin typeface="Calibri"/>
              </a:rPr>
              <a:t>Courtesy of S. Gysin</a:t>
            </a:r>
            <a:endParaRPr lang="sv-SE" sz="1200" b="1" dirty="0">
              <a:solidFill>
                <a:srgbClr val="408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6878" y="4874385"/>
            <a:ext cx="1819922" cy="27699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en-US" sz="1200" b="1" dirty="0">
                <a:solidFill>
                  <a:srgbClr val="408000"/>
                </a:solidFill>
                <a:latin typeface="Calibri"/>
              </a:rPr>
              <a:t>Courtesy of A. Sunesson</a:t>
            </a:r>
            <a:endParaRPr lang="sv-SE" sz="1200" b="1" dirty="0">
              <a:solidFill>
                <a:srgbClr val="4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606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change!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41294"/>
            <a:ext cx="8077200" cy="5078506"/>
          </a:xfrm>
        </p:spPr>
        <p:txBody>
          <a:bodyPr/>
          <a:lstStyle/>
          <a:p>
            <a:r>
              <a:rPr lang="en-US" sz="2600" dirty="0" smtClean="0"/>
              <a:t>Cost of TDR baseline beyond budget for accelerator project with 17%</a:t>
            </a:r>
            <a:endParaRPr lang="en-US" sz="2600" dirty="0"/>
          </a:p>
          <a:p>
            <a:r>
              <a:rPr lang="en-US" sz="2600" dirty="0"/>
              <a:t>First proposal for new baseline presented to all collaborators and TAC in </a:t>
            </a:r>
            <a:r>
              <a:rPr lang="en-US" sz="2600" dirty="0" smtClean="0"/>
              <a:t>November 2012 and March 2013</a:t>
            </a:r>
            <a:endParaRPr lang="en-US" sz="2600" dirty="0"/>
          </a:p>
          <a:p>
            <a:r>
              <a:rPr lang="en-US" sz="2600" dirty="0"/>
              <a:t>Design goal integrated at high level in </a:t>
            </a:r>
            <a:r>
              <a:rPr lang="en-US" sz="2600" dirty="0" smtClean="0"/>
              <a:t>cost book in March 2013</a:t>
            </a:r>
          </a:p>
          <a:p>
            <a:r>
              <a:rPr lang="en-US" sz="2600" dirty="0" smtClean="0"/>
              <a:t>Decision by ESS to launch a new WP (14) lead by David McGinnis for the design change process as part of the ACCSYS project</a:t>
            </a:r>
            <a:endParaRPr lang="en-US" sz="2600" dirty="0"/>
          </a:p>
          <a:p>
            <a:r>
              <a:rPr lang="en-US" sz="2600" dirty="0"/>
              <a:t>New baseline to be adopted through ESS configuration control processes </a:t>
            </a:r>
            <a:r>
              <a:rPr lang="en-US" sz="2600" dirty="0" smtClean="0"/>
              <a:t>in two stages in June and September 2013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46251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vlcsnap-2013-02-26-00h12m47s206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44" y="-591792"/>
            <a:ext cx="9144000" cy="514350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24299" y="191931"/>
            <a:ext cx="8284538" cy="1143000"/>
          </a:xfrm>
        </p:spPr>
        <p:txBody>
          <a:bodyPr>
            <a:normAutofit/>
          </a:bodyPr>
          <a:lstStyle/>
          <a:p>
            <a:pPr algn="l"/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In-kind Process Begins With </a:t>
            </a:r>
            <a:r>
              <a:rPr lang="en-US" b="0" dirty="0" err="1" smtClean="0">
                <a:solidFill>
                  <a:schemeClr val="bg1">
                    <a:lumMod val="65000"/>
                  </a:schemeClr>
                </a:solidFill>
              </a:rPr>
              <a:t>EoI</a:t>
            </a:r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093" y="1667814"/>
            <a:ext cx="818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Call for Expressions of Interest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714" y="2129479"/>
            <a:ext cx="717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Based on TDR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704" y="2629147"/>
            <a:ext cx="818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Work Packages &amp; Cost Book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704" y="3090812"/>
            <a:ext cx="573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May contribute “component” or “work”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9704" y="3577166"/>
            <a:ext cx="727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Several calls; WPs will be released as they mature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703" y="4088593"/>
            <a:ext cx="760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Record of competence of the team, references important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9704" y="4665671"/>
            <a:ext cx="760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Slightly different for Accelerator, Target &amp; Instruments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9704" y="5173605"/>
            <a:ext cx="760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After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EoI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response, a detailed discussions for IKC begin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714" y="5652912"/>
            <a:ext cx="760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We expect there will be partnering on Work Packages</a:t>
            </a:r>
          </a:p>
        </p:txBody>
      </p:sp>
    </p:spTree>
    <p:extLst>
      <p:ext uri="{BB962C8B-B14F-4D97-AF65-F5344CB8AC3E}">
        <p14:creationId xmlns:p14="http://schemas.microsoft.com/office/powerpoint/2010/main" val="194948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538619" y="177083"/>
            <a:ext cx="544478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Timing for Call for Expression of Interest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0" y="205337"/>
            <a:ext cx="2341024" cy="12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940" y="4774181"/>
            <a:ext cx="1972749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C0504D"/>
                </a:solidFill>
                <a:latin typeface="Calibri"/>
              </a:rPr>
              <a:t>Pre-work with </a:t>
            </a:r>
            <a:r>
              <a:rPr lang="en-US" dirty="0" err="1" smtClean="0">
                <a:solidFill>
                  <a:srgbClr val="C0504D"/>
                </a:solidFill>
                <a:latin typeface="Calibri"/>
              </a:rPr>
              <a:t>StC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 members and key stakeholders</a:t>
            </a:r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2589" y="4325126"/>
            <a:ext cx="19727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C0504D"/>
                </a:solidFill>
                <a:latin typeface="Calibri"/>
              </a:rPr>
              <a:t>Present to </a:t>
            </a:r>
            <a:r>
              <a:rPr lang="en-US" dirty="0" err="1" smtClean="0">
                <a:solidFill>
                  <a:srgbClr val="C0504D"/>
                </a:solidFill>
                <a:latin typeface="Calibri"/>
              </a:rPr>
              <a:t>StC</a:t>
            </a:r>
            <a:endParaRPr lang="en-US" dirty="0" smtClean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8964" y="3694004"/>
            <a:ext cx="19727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Go Out With Call </a:t>
            </a:r>
            <a:endParaRPr lang="en-US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0096" y="4063336"/>
            <a:ext cx="19727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Expected Response</a:t>
            </a:r>
            <a:endParaRPr lang="en-US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2545" y="3909627"/>
            <a:ext cx="1972749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8000"/>
                </a:solidFill>
                <a:latin typeface="Calibri"/>
              </a:rPr>
              <a:t>Discussions for In-kind Detailed </a:t>
            </a:r>
            <a:r>
              <a:rPr lang="en-US" dirty="0">
                <a:solidFill>
                  <a:srgbClr val="008000"/>
                </a:solidFill>
                <a:latin typeface="Calibri"/>
              </a:rPr>
              <a:t>Proposal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431" y="1799792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March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69940" y="1799792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April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43544" y="1799792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May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62464" y="1799792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June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20973" y="1799792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July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16471" y="1803466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August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38276" y="1799792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Sept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96785" y="1803466"/>
            <a:ext cx="10585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Oct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67215" y="2393673"/>
            <a:ext cx="5671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C0504D"/>
                </a:solidFill>
                <a:latin typeface="Calibri"/>
              </a:rPr>
              <a:t>X</a:t>
            </a:r>
            <a:endParaRPr lang="en-US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0032" y="2396012"/>
            <a:ext cx="5671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C0504D"/>
                </a:solidFill>
                <a:latin typeface="Calibri"/>
              </a:rPr>
              <a:t>X</a:t>
            </a:r>
            <a:endParaRPr lang="en-US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7763" y="2400464"/>
            <a:ext cx="5671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C0504D"/>
                </a:solidFill>
                <a:latin typeface="Calibri"/>
              </a:rPr>
              <a:t>X</a:t>
            </a:r>
            <a:endParaRPr lang="en-US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106" y="2396012"/>
            <a:ext cx="5671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C0504D"/>
                </a:solidFill>
                <a:latin typeface="Calibri"/>
              </a:rPr>
              <a:t>X</a:t>
            </a:r>
            <a:endParaRPr lang="en-US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66215" y="2400464"/>
            <a:ext cx="61107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X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16471" y="2393673"/>
            <a:ext cx="61107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X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2404" y="2400464"/>
            <a:ext cx="61107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008000"/>
                </a:solidFill>
                <a:latin typeface="Calibri"/>
              </a:rPr>
              <a:t>X</a:t>
            </a:r>
            <a:endParaRPr lang="en-US" b="1" dirty="0">
              <a:solidFill>
                <a:srgbClr val="008000"/>
              </a:solidFill>
              <a:latin typeface="Calibri"/>
            </a:endParaRPr>
          </a:p>
        </p:txBody>
      </p:sp>
      <p:cxnSp>
        <p:nvCxnSpPr>
          <p:cNvPr id="9" name="Straight Arrow Connector 8"/>
          <p:cNvCxnSpPr>
            <a:stCxn id="39" idx="3"/>
            <a:endCxn id="40" idx="1"/>
          </p:cNvCxnSpPr>
          <p:nvPr/>
        </p:nvCxnSpPr>
        <p:spPr>
          <a:xfrm flipV="1">
            <a:off x="2477289" y="2578339"/>
            <a:ext cx="3039182" cy="679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79895" y="2578339"/>
            <a:ext cx="1214569" cy="679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719230" y="2578339"/>
            <a:ext cx="899217" cy="140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96251" y="2589021"/>
            <a:ext cx="1638147" cy="6791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900032" y="2860325"/>
            <a:ext cx="0" cy="1649467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1767553" y="2769797"/>
            <a:ext cx="463136" cy="1370663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2230689" y="2765345"/>
            <a:ext cx="1131775" cy="92865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0" idx="2"/>
          </p:cNvCxnSpPr>
          <p:nvPr/>
        </p:nvCxnSpPr>
        <p:spPr>
          <a:xfrm flipV="1">
            <a:off x="5646994" y="2763005"/>
            <a:ext cx="175014" cy="93099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0"/>
          </p:cNvCxnSpPr>
          <p:nvPr/>
        </p:nvCxnSpPr>
        <p:spPr>
          <a:xfrm flipH="1" flipV="1">
            <a:off x="7486674" y="2763007"/>
            <a:ext cx="382246" cy="11466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4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3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reds render_board mee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186"/>
            <a:ext cx="9168660" cy="6544606"/>
          </a:xfrm>
          <a:prstGeom prst="rect">
            <a:avLst/>
          </a:prstGeom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123296" y="6248710"/>
            <a:ext cx="1966312" cy="5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r"/>
            <a:r>
              <a:rPr lang="en-US" sz="3200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Welcome</a:t>
            </a:r>
            <a:endParaRPr lang="en-US" sz="32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pic>
        <p:nvPicPr>
          <p:cNvPr id="1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29" y="-111870"/>
            <a:ext cx="1735890" cy="9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33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73618" y="912345"/>
            <a:ext cx="3212049" cy="5350781"/>
            <a:chOff x="173618" y="912345"/>
            <a:chExt cx="3212049" cy="5350781"/>
          </a:xfrm>
        </p:grpSpPr>
        <p:sp>
          <p:nvSpPr>
            <p:cNvPr id="15" name="Pentagon 14"/>
            <p:cNvSpPr/>
            <p:nvPr/>
          </p:nvSpPr>
          <p:spPr>
            <a:xfrm>
              <a:off x="173618" y="912345"/>
              <a:ext cx="3212049" cy="5350781"/>
            </a:xfrm>
            <a:prstGeom prst="homePlate">
              <a:avLst>
                <a:gd name="adj" fmla="val 19594"/>
              </a:avLst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241304" y="1442492"/>
              <a:ext cx="0" cy="384236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 Box 39"/>
            <p:cNvSpPr txBox="1">
              <a:spLocks noChangeArrowheads="1"/>
            </p:cNvSpPr>
            <p:nvPr/>
          </p:nvSpPr>
          <p:spPr bwMode="auto">
            <a:xfrm>
              <a:off x="291919" y="1146052"/>
              <a:ext cx="2359966" cy="6309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rgbClr val="261748"/>
                  </a:solidFill>
                </a:rPr>
                <a:t>Expression of Interest (</a:t>
              </a:r>
              <a:r>
                <a:rPr lang="en-US" sz="1400" dirty="0" err="1" smtClean="0">
                  <a:solidFill>
                    <a:srgbClr val="261748"/>
                  </a:solidFill>
                </a:rPr>
                <a:t>EoI</a:t>
              </a:r>
              <a:r>
                <a:rPr lang="en-US" sz="1400" dirty="0" smtClean="0">
                  <a:solidFill>
                    <a:srgbClr val="261748"/>
                  </a:solidFill>
                </a:rPr>
                <a:t>)</a:t>
              </a:r>
            </a:p>
            <a:p>
              <a:pPr defTabSz="457200" eaLnBrk="1" hangingPunct="1"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rgbClr val="261748"/>
                  </a:solidFill>
                </a:rPr>
                <a:t>by IKC Partners</a:t>
              </a:r>
              <a:endParaRPr lang="en-GB" sz="1400" dirty="0" smtClean="0">
                <a:solidFill>
                  <a:srgbClr val="261748"/>
                </a:solidFill>
              </a:endParaRPr>
            </a:p>
          </p:txBody>
        </p:sp>
        <p:sp>
          <p:nvSpPr>
            <p:cNvPr id="6" name="Text Box 41"/>
            <p:cNvSpPr txBox="1">
              <a:spLocks noChangeArrowheads="1"/>
            </p:cNvSpPr>
            <p:nvPr/>
          </p:nvSpPr>
          <p:spPr bwMode="auto">
            <a:xfrm>
              <a:off x="291919" y="2208103"/>
              <a:ext cx="204086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rgbClr val="261748"/>
                  </a:solidFill>
                </a:rPr>
                <a:t>ESS Project Evaluation </a:t>
              </a:r>
              <a:endParaRPr lang="en-GB" sz="1400" dirty="0" smtClean="0">
                <a:solidFill>
                  <a:srgbClr val="261748"/>
                </a:solidFill>
              </a:endParaRPr>
            </a:p>
          </p:txBody>
        </p:sp>
        <p:sp>
          <p:nvSpPr>
            <p:cNvPr id="7" name="Text Box 38"/>
            <p:cNvSpPr txBox="1">
              <a:spLocks noChangeArrowheads="1"/>
            </p:cNvSpPr>
            <p:nvPr/>
          </p:nvSpPr>
          <p:spPr bwMode="auto">
            <a:xfrm>
              <a:off x="291919" y="3763800"/>
              <a:ext cx="2566218" cy="2718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defTabSz="457200" eaLnBrk="1" hangingPunct="1">
                <a:lnSpc>
                  <a:spcPct val="80000"/>
                </a:lnSpc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rgbClr val="261748"/>
                  </a:solidFill>
                </a:rPr>
                <a:t>IKRC Recommendation</a:t>
              </a:r>
              <a:endParaRPr lang="en-GB" sz="1400" dirty="0" smtClean="0">
                <a:solidFill>
                  <a:srgbClr val="261748"/>
                </a:solidFill>
              </a:endParaRPr>
            </a:p>
          </p:txBody>
        </p:sp>
        <p:sp>
          <p:nvSpPr>
            <p:cNvPr id="9" name="Text Box 41"/>
            <p:cNvSpPr txBox="1">
              <a:spLocks noChangeArrowheads="1"/>
            </p:cNvSpPr>
            <p:nvPr/>
          </p:nvSpPr>
          <p:spPr bwMode="auto">
            <a:xfrm>
              <a:off x="291919" y="2964177"/>
              <a:ext cx="2918387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rgbClr val="261748"/>
                  </a:solidFill>
                </a:rPr>
                <a:t>IKC Discussions (ESS &amp; Partners)</a:t>
              </a:r>
              <a:endParaRPr lang="en-GB" sz="1400" dirty="0" smtClean="0">
                <a:solidFill>
                  <a:srgbClr val="261748"/>
                </a:solidFill>
              </a:endParaRPr>
            </a:p>
          </p:txBody>
        </p:sp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>
              <a:off x="291919" y="4474640"/>
              <a:ext cx="1791113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rgbClr val="261748"/>
                  </a:solidFill>
                </a:rPr>
                <a:t>Confirmation by </a:t>
              </a:r>
              <a:r>
                <a:rPr lang="en-US" sz="1400" dirty="0" err="1" smtClean="0">
                  <a:solidFill>
                    <a:srgbClr val="261748"/>
                  </a:solidFill>
                </a:rPr>
                <a:t>StC</a:t>
              </a:r>
              <a:endParaRPr lang="en-GB" sz="1400" dirty="0" smtClean="0">
                <a:solidFill>
                  <a:srgbClr val="261748"/>
                </a:solidFill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291919" y="5382879"/>
              <a:ext cx="2012728" cy="63094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  <a:effectLst/>
            <a:ex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342900" indent="-342900">
                <a:spcBef>
                  <a:spcPct val="50000"/>
                </a:spcBef>
                <a:buFont typeface="Wingdings" pitchFamily="2" charset="2"/>
                <a:buNone/>
                <a:defRPr sz="1400">
                  <a:solidFill>
                    <a:srgbClr val="261748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defTabSz="457200"/>
              <a:r>
                <a:rPr lang="en-US" dirty="0"/>
                <a:t>Agreement + Technical </a:t>
              </a:r>
              <a:endParaRPr lang="en-US" dirty="0" smtClean="0"/>
            </a:p>
            <a:p>
              <a:pPr algn="ctr" defTabSz="457200"/>
              <a:r>
                <a:rPr lang="en-US" dirty="0" smtClean="0"/>
                <a:t>Annex</a:t>
              </a:r>
              <a:endParaRPr lang="en-GB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996215" y="197500"/>
            <a:ext cx="5267087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800" b="1" dirty="0" smtClean="0">
                <a:solidFill>
                  <a:srgbClr val="1F497D"/>
                </a:solidFill>
                <a:latin typeface="Calibri"/>
              </a:rPr>
              <a:t>In-kind Contribution (IKC) Process</a:t>
            </a:r>
            <a:endParaRPr lang="en-US" sz="2800" b="1" dirty="0">
              <a:solidFill>
                <a:srgbClr val="1F497D"/>
              </a:solidFill>
              <a:latin typeface="Calibri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496375" y="912345"/>
            <a:ext cx="3212049" cy="5350781"/>
            <a:chOff x="3496375" y="912345"/>
            <a:chExt cx="3212049" cy="5350781"/>
          </a:xfrm>
        </p:grpSpPr>
        <p:cxnSp>
          <p:nvCxnSpPr>
            <p:cNvPr id="23" name="Straight Arrow Connector 22"/>
            <p:cNvCxnSpPr>
              <a:stCxn id="4" idx="2"/>
              <a:endCxn id="21" idx="0"/>
            </p:cNvCxnSpPr>
            <p:nvPr/>
          </p:nvCxnSpPr>
          <p:spPr>
            <a:xfrm>
              <a:off x="4818279" y="2788587"/>
              <a:ext cx="0" cy="19938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15"/>
            <p:cNvSpPr txBox="1">
              <a:spLocks noChangeAspect="1" noChangeArrowheads="1"/>
            </p:cNvSpPr>
            <p:nvPr/>
          </p:nvSpPr>
          <p:spPr>
            <a:xfrm>
              <a:off x="3595015" y="998805"/>
              <a:ext cx="2446528" cy="17897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Font typeface="Arial"/>
                <a:buNone/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Input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Scope of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contribution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Value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Technical &amp; Project Specs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Interfaces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Schedule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Standards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QA 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Requirements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Responsible Person(s)</a:t>
              </a: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Pentagon 16"/>
            <p:cNvSpPr/>
            <p:nvPr/>
          </p:nvSpPr>
          <p:spPr>
            <a:xfrm>
              <a:off x="3496375" y="912345"/>
              <a:ext cx="3212049" cy="5350781"/>
            </a:xfrm>
            <a:prstGeom prst="homePlate">
              <a:avLst>
                <a:gd name="adj" fmla="val 19594"/>
              </a:avLst>
            </a:prstGeom>
            <a:noFill/>
            <a:ln w="28575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31"/>
            <p:cNvSpPr>
              <a:spLocks noChangeAspect="1" noChangeArrowheads="1"/>
            </p:cNvSpPr>
            <p:nvPr/>
          </p:nvSpPr>
          <p:spPr bwMode="auto">
            <a:xfrm>
              <a:off x="3610926" y="3115680"/>
              <a:ext cx="2430617" cy="13650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defTabSz="457200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</a:pPr>
              <a:r>
                <a:rPr lang="en-US" sz="1400" b="1" dirty="0" smtClean="0">
                  <a:solidFill>
                    <a:srgbClr val="FFFFFF"/>
                  </a:solidFill>
                  <a:latin typeface="Calibri"/>
                </a:rPr>
                <a:t>Partner Project Responsibility</a:t>
              </a:r>
              <a:endParaRPr lang="en-US" sz="1400" b="1" dirty="0">
                <a:solidFill>
                  <a:srgbClr val="FFFFFF"/>
                </a:solidFill>
                <a:latin typeface="Calibri"/>
              </a:endParaRP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Management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Resources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Work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QA Control</a:t>
              </a:r>
            </a:p>
            <a:p>
              <a:pPr defTabSz="457200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</a:pPr>
              <a:endParaRPr lang="en-US" sz="14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tangle 17"/>
            <p:cNvSpPr>
              <a:spLocks noChangeAspect="1" noChangeArrowheads="1"/>
            </p:cNvSpPr>
            <p:nvPr/>
          </p:nvSpPr>
          <p:spPr bwMode="auto">
            <a:xfrm>
              <a:off x="3595015" y="4782417"/>
              <a:ext cx="2446528" cy="13944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defTabSz="457200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/>
                </a:rPr>
                <a:t>Output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Hardware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Services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Manpower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Software</a:t>
              </a:r>
            </a:p>
            <a:p>
              <a:pPr marL="285750" indent="-285750" defTabSz="457200">
                <a:lnSpc>
                  <a:spcPct val="80000"/>
                </a:lnSpc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Calibri"/>
                </a:rPr>
                <a:t>Documents</a:t>
              </a:r>
              <a:endParaRPr lang="en-GB" sz="1400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751658" y="912345"/>
            <a:ext cx="2212019" cy="5350781"/>
            <a:chOff x="6751658" y="912345"/>
            <a:chExt cx="2212019" cy="5350781"/>
          </a:xfrm>
        </p:grpSpPr>
        <p:sp>
          <p:nvSpPr>
            <p:cNvPr id="38" name="Rectangle 37"/>
            <p:cNvSpPr/>
            <p:nvPr/>
          </p:nvSpPr>
          <p:spPr>
            <a:xfrm>
              <a:off x="6751658" y="912345"/>
              <a:ext cx="2212019" cy="535078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34"/>
            <p:cNvSpPr>
              <a:spLocks noChangeAspect="1" noChangeArrowheads="1"/>
            </p:cNvSpPr>
            <p:nvPr/>
          </p:nvSpPr>
          <p:spPr bwMode="auto">
            <a:xfrm>
              <a:off x="6892286" y="1111271"/>
              <a:ext cx="1949604" cy="13807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lIns="270000" tIns="0"/>
            <a:lstStyle/>
            <a:p>
              <a:pPr defTabSz="457200">
                <a:buClr>
                  <a:srgbClr val="C0504D"/>
                </a:buClr>
                <a:buSzPct val="80000"/>
              </a:pPr>
              <a:r>
                <a:rPr lang="en-US" b="1" dirty="0" smtClean="0">
                  <a:solidFill>
                    <a:srgbClr val="1F497D"/>
                  </a:solidFill>
                  <a:latin typeface="Calibri"/>
                </a:rPr>
                <a:t>Work Unit Confirmation</a:t>
              </a:r>
              <a:endParaRPr lang="en-US" b="1" dirty="0">
                <a:solidFill>
                  <a:srgbClr val="1F497D"/>
                </a:solidFill>
                <a:latin typeface="Calibri"/>
              </a:endParaRPr>
            </a:p>
            <a:p>
              <a:pPr marL="285750" indent="-285750" defTabSz="457200">
                <a:buSzPct val="80000"/>
                <a:buFont typeface="Arial"/>
                <a:buChar char="•"/>
              </a:pPr>
              <a:r>
                <a:rPr lang="en-US" sz="1400" dirty="0" smtClean="0">
                  <a:solidFill>
                    <a:srgbClr val="1F497D"/>
                  </a:solidFill>
                  <a:latin typeface="Calibri"/>
                </a:rPr>
                <a:t>Acceptance</a:t>
              </a:r>
              <a:endParaRPr lang="en-US" sz="1400" dirty="0">
                <a:solidFill>
                  <a:srgbClr val="1F497D"/>
                </a:solidFill>
                <a:latin typeface="Calibri"/>
              </a:endParaRPr>
            </a:p>
            <a:p>
              <a:pPr marL="285750" indent="-285750" defTabSz="457200">
                <a:buSzPct val="80000"/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  <a:latin typeface="Calibri"/>
                </a:rPr>
                <a:t>Integration</a:t>
              </a:r>
            </a:p>
            <a:p>
              <a:pPr marL="285750" indent="-285750" defTabSz="457200">
                <a:buSzPct val="80000"/>
                <a:buFont typeface="Arial"/>
                <a:buChar char="•"/>
              </a:pPr>
              <a:r>
                <a:rPr lang="en-US" sz="1400" dirty="0" smtClean="0">
                  <a:solidFill>
                    <a:srgbClr val="1F497D"/>
                  </a:solidFill>
                  <a:latin typeface="Calibri"/>
                </a:rPr>
                <a:t>Commissioning</a:t>
              </a:r>
              <a:endParaRPr lang="en-GB" sz="1400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6842312" y="5615892"/>
              <a:ext cx="1999578" cy="444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defTabSz="457200" eaLnBrk="1" hangingPunct="1">
                <a:lnSpc>
                  <a:spcPct val="80000"/>
                </a:lnSpc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en-US" sz="1400" b="1" dirty="0" smtClean="0">
                  <a:solidFill>
                    <a:srgbClr val="261748"/>
                  </a:solidFill>
                </a:rPr>
                <a:t>IKRC </a:t>
              </a:r>
            </a:p>
            <a:p>
              <a:pPr algn="ctr" defTabSz="457200" eaLnBrk="1" hangingPunct="1">
                <a:lnSpc>
                  <a:spcPct val="80000"/>
                </a:lnSpc>
                <a:spcBef>
                  <a:spcPts val="0"/>
                </a:spcBef>
                <a:buFont typeface="Wingdings" pitchFamily="2" charset="2"/>
                <a:buNone/>
                <a:defRPr/>
              </a:pPr>
              <a:r>
                <a:rPr lang="en-US" sz="1400" b="1" dirty="0" smtClean="0">
                  <a:solidFill>
                    <a:srgbClr val="261748"/>
                  </a:solidFill>
                </a:rPr>
                <a:t>Confirm Contribution</a:t>
              </a:r>
              <a:endParaRPr lang="en-GB" sz="1400" b="1" dirty="0" smtClean="0">
                <a:solidFill>
                  <a:srgbClr val="261748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7842101" y="3763800"/>
              <a:ext cx="0" cy="17873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6845836" y="3271954"/>
              <a:ext cx="2012728" cy="63094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  <a:effectLst/>
            <a:ex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342900" indent="-342900">
                <a:spcBef>
                  <a:spcPct val="50000"/>
                </a:spcBef>
                <a:buFont typeface="Wingdings" pitchFamily="2" charset="2"/>
                <a:buNone/>
                <a:defRPr sz="1400">
                  <a:solidFill>
                    <a:srgbClr val="261748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defTabSz="457200"/>
              <a:r>
                <a:rPr lang="en-US" dirty="0"/>
                <a:t>Agreement + Technical </a:t>
              </a:r>
              <a:endParaRPr lang="en-US" dirty="0" smtClean="0"/>
            </a:p>
            <a:p>
              <a:pPr algn="ctr" defTabSz="457200"/>
              <a:r>
                <a:rPr lang="en-US" dirty="0" smtClean="0"/>
                <a:t>Annex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8197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669224" y="59268"/>
            <a:ext cx="6928794" cy="609600"/>
          </a:xfrm>
        </p:spPr>
        <p:txBody>
          <a:bodyPr/>
          <a:lstStyle/>
          <a:p>
            <a:r>
              <a:rPr lang="en-US" dirty="0" smtClean="0"/>
              <a:t>A sustainable research facility</a:t>
            </a:r>
            <a:endParaRPr lang="en-US" dirty="0"/>
          </a:p>
        </p:txBody>
      </p:sp>
      <p:pic>
        <p:nvPicPr>
          <p:cNvPr id="28675" name="Content Placeholder 3" descr="Illustration, ESS total.g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19263" r="-12491"/>
          <a:stretch>
            <a:fillRect/>
          </a:stretch>
        </p:blipFill>
        <p:spPr>
          <a:xfrm>
            <a:off x="0" y="1071563"/>
            <a:ext cx="9144000" cy="5464175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gray">
          <a:xfrm>
            <a:off x="222861" y="2697830"/>
            <a:ext cx="2128788" cy="923330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>
              <a:buClr>
                <a:srgbClr val="F21C0A"/>
              </a:buClr>
              <a:buSzPct val="100000"/>
            </a:pPr>
            <a:r>
              <a:rPr lang="sv-SE" sz="2000" b="1" dirty="0" err="1">
                <a:latin typeface="Tahoma" charset="0"/>
                <a:ea typeface="Tahoma" charset="0"/>
                <a:cs typeface="Tahoma" charset="0"/>
              </a:rPr>
              <a:t>Renewable</a:t>
            </a:r>
            <a:endParaRPr lang="sv-SE" sz="2000" b="1" dirty="0" smtClean="0">
              <a:latin typeface="Tahoma" charset="0"/>
              <a:ea typeface="Tahoma" charset="0"/>
              <a:cs typeface="Tahoma" charset="0"/>
            </a:endParaRPr>
          </a:p>
          <a:p>
            <a:pPr algn="l">
              <a:buClr>
                <a:srgbClr val="F21C0A"/>
              </a:buClr>
              <a:buSzPct val="100000"/>
            </a:pPr>
            <a:r>
              <a:rPr lang="sv-SE" sz="2000" dirty="0" err="1" smtClean="0">
                <a:latin typeface="Tahoma" charset="0"/>
                <a:ea typeface="Tahoma" charset="0"/>
                <a:cs typeface="Tahoma" charset="0"/>
              </a:rPr>
              <a:t>Carbondioxide</a:t>
            </a:r>
            <a:r>
              <a:rPr lang="sv-SE" sz="2000" dirty="0" smtClean="0"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sv-SE" sz="2000" dirty="0">
                <a:latin typeface="Tahoma" charset="0"/>
                <a:ea typeface="Tahoma" charset="0"/>
                <a:cs typeface="Tahoma" charset="0"/>
              </a:rPr>
              <a:t/>
            </a:r>
            <a:br>
              <a:rPr lang="sv-SE" sz="2000" dirty="0">
                <a:latin typeface="Tahoma" charset="0"/>
                <a:ea typeface="Tahoma" charset="0"/>
                <a:cs typeface="Tahoma" charset="0"/>
              </a:rPr>
            </a:br>
            <a:r>
              <a:rPr lang="sv-SE" sz="2000" dirty="0">
                <a:latin typeface="Tahoma" charset="0"/>
                <a:ea typeface="Tahoma" charset="0"/>
                <a:cs typeface="Tahoma" charset="0"/>
              </a:rPr>
              <a:t>- 120 000 </a:t>
            </a:r>
            <a:r>
              <a:rPr lang="sv-SE" sz="2000" dirty="0" err="1">
                <a:latin typeface="Tahoma" charset="0"/>
                <a:ea typeface="Tahoma" charset="0"/>
                <a:cs typeface="Tahoma" charset="0"/>
              </a:rPr>
              <a:t>ton</a:t>
            </a:r>
            <a:r>
              <a:rPr lang="sv-SE" sz="2000" dirty="0" err="1" smtClean="0">
                <a:latin typeface="Tahoma" charset="0"/>
                <a:ea typeface="Tahoma" charset="0"/>
                <a:cs typeface="Tahoma" charset="0"/>
              </a:rPr>
              <a:t>/year</a:t>
            </a:r>
            <a:endParaRPr lang="sv-SE" sz="2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6799274" y="5611813"/>
            <a:ext cx="1987724" cy="923330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sv-SE" sz="2000" b="1" dirty="0" err="1">
                <a:latin typeface="Tahoma" charset="0"/>
                <a:ea typeface="Tahoma" charset="0"/>
                <a:cs typeface="Tahoma" charset="0"/>
              </a:rPr>
              <a:t>Recyclable</a:t>
            </a:r>
            <a:endParaRPr lang="sv-SE" sz="2000" b="1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sv-SE" sz="2000" dirty="0" err="1" smtClean="0">
                <a:latin typeface="Tahoma" charset="0"/>
                <a:ea typeface="Tahoma" charset="0"/>
                <a:cs typeface="Tahoma" charset="0"/>
              </a:rPr>
              <a:t>Carbondioxide</a:t>
            </a:r>
            <a:r>
              <a:rPr lang="sv-SE" sz="2000" dirty="0" smtClean="0">
                <a:latin typeface="Tahoma" charset="0"/>
                <a:ea typeface="Tahoma" charset="0"/>
                <a:cs typeface="Tahoma" charset="0"/>
              </a:rPr>
              <a:t>:</a:t>
            </a:r>
            <a:endParaRPr lang="sv-SE" sz="2000" dirty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sv-SE" sz="2000" dirty="0">
                <a:latin typeface="Tahoma" charset="0"/>
                <a:ea typeface="Tahoma" charset="0"/>
                <a:cs typeface="Tahoma" charset="0"/>
              </a:rPr>
              <a:t>- 15 000 </a:t>
            </a:r>
            <a:r>
              <a:rPr lang="sv-SE" sz="2000" dirty="0" err="1">
                <a:latin typeface="Tahoma" charset="0"/>
                <a:ea typeface="Tahoma" charset="0"/>
                <a:cs typeface="Tahoma" charset="0"/>
              </a:rPr>
              <a:t>ton</a:t>
            </a:r>
            <a:r>
              <a:rPr lang="sv-SE" sz="2000" dirty="0" err="1" smtClean="0">
                <a:latin typeface="Tahoma" charset="0"/>
                <a:ea typeface="Tahoma" charset="0"/>
                <a:cs typeface="Tahoma" charset="0"/>
              </a:rPr>
              <a:t>/year</a:t>
            </a:r>
            <a:endParaRPr lang="sv-SE" sz="2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gray">
          <a:xfrm>
            <a:off x="6933878" y="811720"/>
            <a:ext cx="1987724" cy="923330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sv-SE" sz="2000" b="1" dirty="0" err="1">
                <a:latin typeface="Tahoma" charset="0"/>
                <a:ea typeface="Tahoma" charset="0"/>
                <a:cs typeface="Tahoma" charset="0"/>
              </a:rPr>
              <a:t>Responsible</a:t>
            </a:r>
            <a:endParaRPr lang="sv-SE" sz="2000" b="1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sv-SE" sz="2000" dirty="0" err="1" smtClean="0">
                <a:latin typeface="Tahoma" charset="0"/>
                <a:ea typeface="Tahoma" charset="0"/>
                <a:cs typeface="Tahoma" charset="0"/>
              </a:rPr>
              <a:t>Carbondioxide</a:t>
            </a:r>
            <a:r>
              <a:rPr lang="sv-SE" sz="2000" dirty="0" smtClean="0">
                <a:latin typeface="Tahoma" charset="0"/>
                <a:ea typeface="Tahoma" charset="0"/>
                <a:cs typeface="Tahoma" charset="0"/>
              </a:rPr>
              <a:t>:</a:t>
            </a:r>
            <a:endParaRPr lang="sv-SE" sz="2000" dirty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sv-SE" sz="2000" dirty="0">
                <a:latin typeface="Tahoma" charset="0"/>
                <a:ea typeface="Tahoma" charset="0"/>
                <a:cs typeface="Tahoma" charset="0"/>
              </a:rPr>
              <a:t>- 30 000 </a:t>
            </a:r>
            <a:r>
              <a:rPr lang="sv-SE" sz="2000" dirty="0" err="1">
                <a:latin typeface="Tahoma" charset="0"/>
                <a:ea typeface="Tahoma" charset="0"/>
                <a:cs typeface="Tahoma" charset="0"/>
              </a:rPr>
              <a:t>ton</a:t>
            </a:r>
            <a:r>
              <a:rPr lang="sv-SE" sz="2000" dirty="0" err="1" smtClean="0">
                <a:latin typeface="Tahoma" charset="0"/>
                <a:ea typeface="Tahoma" charset="0"/>
                <a:cs typeface="Tahoma" charset="0"/>
              </a:rPr>
              <a:t>/year</a:t>
            </a:r>
            <a:endParaRPr lang="sv-SE" sz="20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238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Headlines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European </a:t>
            </a:r>
            <a:r>
              <a:rPr lang="en-US" sz="2400" dirty="0" err="1" smtClean="0"/>
              <a:t>Spallation</a:t>
            </a:r>
            <a:r>
              <a:rPr lang="en-US" sz="2400" dirty="0" smtClean="0"/>
              <a:t> Source will be built in Lund</a:t>
            </a:r>
          </a:p>
          <a:p>
            <a:r>
              <a:rPr lang="en-US" sz="2400" dirty="0" smtClean="0"/>
              <a:t>The Design will permit a long life with many upgrades</a:t>
            </a:r>
          </a:p>
          <a:p>
            <a:r>
              <a:rPr lang="en-US" sz="2400" dirty="0" smtClean="0"/>
              <a:t>The accelerator design, prototyping and construction is done in a collaboration</a:t>
            </a:r>
          </a:p>
          <a:p>
            <a:r>
              <a:rPr lang="en-US" sz="2400" dirty="0" smtClean="0"/>
              <a:t>The ESS partners (collaborations) are essential for the project</a:t>
            </a:r>
          </a:p>
          <a:p>
            <a:r>
              <a:rPr lang="en-US" sz="2400" dirty="0" smtClean="0"/>
              <a:t>The EOI process is requested by the members states to assure that all possibilities for in-kind contributions are explored</a:t>
            </a:r>
          </a:p>
          <a:p>
            <a:r>
              <a:rPr lang="en-US" sz="2400" dirty="0" smtClean="0"/>
              <a:t>Welcome to ESS!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609600" cy="228600"/>
          </a:xfrm>
          <a:prstGeom prst="rect">
            <a:avLst/>
          </a:prstGeom>
        </p:spPr>
        <p:txBody>
          <a:bodyPr/>
          <a:lstStyle/>
          <a:p>
            <a:fld id="{EBC1A489-E06D-A94D-983A-07195E472E7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Ny omslagsbild, ESS-anlÑggningen, blÜ himmel.jpg"/>
          <p:cNvPicPr>
            <a:picLocks noChangeAspect="1"/>
          </p:cNvPicPr>
          <p:nvPr/>
        </p:nvPicPr>
        <p:blipFill>
          <a:blip r:embed="rId2">
            <a:lum bright="26000"/>
          </a:blip>
          <a:srcRect l="1878" t="9512" r="1648" b="12238"/>
          <a:stretch>
            <a:fillRect/>
          </a:stretch>
        </p:blipFill>
        <p:spPr bwMode="auto">
          <a:xfrm>
            <a:off x="2294132" y="1019187"/>
            <a:ext cx="4507505" cy="51387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14197" y="7072314"/>
            <a:ext cx="433090" cy="383977"/>
          </a:xfrm>
          <a:prstGeom prst="rect">
            <a:avLst/>
          </a:prstGeom>
        </p:spPr>
        <p:txBody>
          <a:bodyPr/>
          <a:lstStyle/>
          <a:p>
            <a:fld id="{EBC1A489-E06D-A94D-983A-07195E472E7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Bildobjekt 6" descr="MediconV-logoPms_s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7" y="1708112"/>
            <a:ext cx="930393" cy="91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ESS_Logo_Expl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100" y="4314166"/>
            <a:ext cx="1335254" cy="7225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780991" y="4817754"/>
            <a:ext cx="18466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51" y="5484162"/>
            <a:ext cx="1778000" cy="72390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5" idx="3"/>
          </p:cNvCxnSpPr>
          <p:nvPr/>
        </p:nvCxnSpPr>
        <p:spPr bwMode="auto">
          <a:xfrm>
            <a:off x="1693401" y="2163503"/>
            <a:ext cx="2032579" cy="558064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3"/>
          </p:cNvCxnSpPr>
          <p:nvPr/>
        </p:nvCxnSpPr>
        <p:spPr bwMode="auto">
          <a:xfrm>
            <a:off x="1837355" y="4675454"/>
            <a:ext cx="1768422" cy="14230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2099" y="3081867"/>
            <a:ext cx="1489543" cy="93631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dirty="0" smtClean="0"/>
              <a:t>Science village Scandinavia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693400" y="3612441"/>
            <a:ext cx="1768422" cy="14230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886851" y="3612442"/>
            <a:ext cx="2346482" cy="2127959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078133" y="2574827"/>
            <a:ext cx="1744134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97680" y="71748"/>
            <a:ext cx="6928794" cy="609600"/>
          </a:xfrm>
        </p:spPr>
        <p:txBody>
          <a:bodyPr/>
          <a:lstStyle/>
          <a:p>
            <a:r>
              <a:rPr lang="en-US" sz="2800" dirty="0" smtClean="0"/>
              <a:t> A material research center for Europe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5855" y="3081867"/>
            <a:ext cx="4556726" cy="3417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2175" y="1538941"/>
            <a:ext cx="4731886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084" name="Group 1028"/>
          <p:cNvGrpSpPr>
            <a:grpSpLocks/>
          </p:cNvGrpSpPr>
          <p:nvPr/>
        </p:nvGrpSpPr>
        <p:grpSpPr bwMode="auto">
          <a:xfrm>
            <a:off x="762000" y="1938338"/>
            <a:ext cx="7837488" cy="3243262"/>
            <a:chOff x="776" y="1515"/>
            <a:chExt cx="4937" cy="2043"/>
          </a:xfrm>
        </p:grpSpPr>
        <p:grpSp>
          <p:nvGrpSpPr>
            <p:cNvPr id="558085" name="Group 1029"/>
            <p:cNvGrpSpPr>
              <a:grpSpLocks/>
            </p:cNvGrpSpPr>
            <p:nvPr/>
          </p:nvGrpSpPr>
          <p:grpSpPr bwMode="auto">
            <a:xfrm>
              <a:off x="776" y="1515"/>
              <a:ext cx="4937" cy="2043"/>
              <a:chOff x="776" y="1515"/>
              <a:chExt cx="4984" cy="2043"/>
            </a:xfrm>
          </p:grpSpPr>
          <p:grpSp>
            <p:nvGrpSpPr>
              <p:cNvPr id="558086" name="Group 1030"/>
              <p:cNvGrpSpPr>
                <a:grpSpLocks/>
              </p:cNvGrpSpPr>
              <p:nvPr/>
            </p:nvGrpSpPr>
            <p:grpSpPr bwMode="auto">
              <a:xfrm>
                <a:off x="776" y="2767"/>
                <a:ext cx="4944" cy="713"/>
                <a:chOff x="776" y="2766"/>
                <a:chExt cx="4944" cy="713"/>
              </a:xfrm>
            </p:grpSpPr>
            <p:pic>
              <p:nvPicPr>
                <p:cNvPr id="558087" name="Picture 103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6" y="3027"/>
                  <a:ext cx="187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88" name="Picture 103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8" y="2978"/>
                  <a:ext cx="28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89" name="Picture 10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939"/>
                  <a:ext cx="364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0" name="Picture 103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9" y="2854"/>
                  <a:ext cx="531" cy="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1" name="Picture 103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4" y="2834"/>
                  <a:ext cx="570" cy="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2" name="Picture 103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6" y="2790"/>
                  <a:ext cx="659" cy="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3" name="Picture 1037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3" y="2766"/>
                  <a:ext cx="708" cy="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4" name="Picture 1038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615" b="2409"/>
                <a:stretch>
                  <a:fillRect/>
                </a:stretch>
              </p:blipFill>
              <p:spPr bwMode="auto">
                <a:xfrm>
                  <a:off x="776" y="2810"/>
                  <a:ext cx="659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58095" name="Group 1039"/>
              <p:cNvGrpSpPr>
                <a:grpSpLocks/>
              </p:cNvGrpSpPr>
              <p:nvPr/>
            </p:nvGrpSpPr>
            <p:grpSpPr bwMode="auto">
              <a:xfrm>
                <a:off x="1090" y="1881"/>
                <a:ext cx="4670" cy="757"/>
                <a:chOff x="1090" y="1927"/>
                <a:chExt cx="4670" cy="757"/>
              </a:xfrm>
            </p:grpSpPr>
            <p:pic>
              <p:nvPicPr>
                <p:cNvPr id="558096" name="Picture 104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126"/>
                  <a:ext cx="34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7" name="Picture 104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9" y="2031"/>
                  <a:ext cx="581" cy="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8" name="Picture 104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4" y="2261"/>
                  <a:ext cx="84" cy="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099" name="Picture 104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0" r="5875"/>
                <a:stretch>
                  <a:fillRect/>
                </a:stretch>
              </p:blipFill>
              <p:spPr bwMode="auto">
                <a:xfrm>
                  <a:off x="5031" y="1927"/>
                  <a:ext cx="729" cy="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8100" name="Picture 104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0" y="2192"/>
                  <a:ext cx="221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558101" name="Group 1045"/>
                <p:cNvGrpSpPr>
                  <a:grpSpLocks/>
                </p:cNvGrpSpPr>
                <p:nvPr/>
              </p:nvGrpSpPr>
              <p:grpSpPr bwMode="auto">
                <a:xfrm>
                  <a:off x="1090" y="2287"/>
                  <a:ext cx="644" cy="37"/>
                  <a:chOff x="1090" y="2287"/>
                  <a:chExt cx="644" cy="37"/>
                </a:xfrm>
              </p:grpSpPr>
              <p:pic>
                <p:nvPicPr>
                  <p:cNvPr id="558102" name="Picture 1046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0" y="2297"/>
                    <a:ext cx="20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58103" name="Picture 1047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94" y="2287"/>
                    <a:ext cx="40" cy="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558104" name="Picture 1048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3" y="2248"/>
                  <a:ext cx="111" cy="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58105" name="Group 1049"/>
              <p:cNvGrpSpPr>
                <a:grpSpLocks/>
              </p:cNvGrpSpPr>
              <p:nvPr/>
            </p:nvGrpSpPr>
            <p:grpSpPr bwMode="auto">
              <a:xfrm>
                <a:off x="984" y="1532"/>
                <a:ext cx="4484" cy="291"/>
                <a:chOff x="984" y="1772"/>
                <a:chExt cx="4484" cy="291"/>
              </a:xfrm>
            </p:grpSpPr>
            <p:sp>
              <p:nvSpPr>
                <p:cNvPr id="558106" name="Rectangle 1050"/>
                <p:cNvSpPr>
                  <a:spLocks noChangeArrowheads="1"/>
                </p:cNvSpPr>
                <p:nvPr/>
              </p:nvSpPr>
              <p:spPr bwMode="auto">
                <a:xfrm>
                  <a:off x="5204" y="1772"/>
                  <a:ext cx="26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Cs</a:t>
                  </a:r>
                </a:p>
              </p:txBody>
            </p:sp>
            <p:sp>
              <p:nvSpPr>
                <p:cNvPr id="558107" name="Rectangle 1051"/>
                <p:cNvSpPr>
                  <a:spLocks noChangeArrowheads="1"/>
                </p:cNvSpPr>
                <p:nvPr/>
              </p:nvSpPr>
              <p:spPr bwMode="auto">
                <a:xfrm>
                  <a:off x="4609" y="1772"/>
                  <a:ext cx="253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Zr</a:t>
                  </a:r>
                </a:p>
              </p:txBody>
            </p:sp>
            <p:sp>
              <p:nvSpPr>
                <p:cNvPr id="558108" name="Rectangle 1052"/>
                <p:cNvSpPr>
                  <a:spLocks noChangeArrowheads="1"/>
                </p:cNvSpPr>
                <p:nvPr/>
              </p:nvSpPr>
              <p:spPr bwMode="auto">
                <a:xfrm>
                  <a:off x="4007" y="1772"/>
                  <a:ext cx="313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Mn</a:t>
                  </a:r>
                </a:p>
              </p:txBody>
            </p:sp>
            <p:sp>
              <p:nvSpPr>
                <p:cNvPr id="558109" name="Rectangle 1053"/>
                <p:cNvSpPr>
                  <a:spLocks noChangeArrowheads="1"/>
                </p:cNvSpPr>
                <p:nvPr/>
              </p:nvSpPr>
              <p:spPr bwMode="auto">
                <a:xfrm>
                  <a:off x="3471" y="1772"/>
                  <a:ext cx="18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S</a:t>
                  </a:r>
                </a:p>
              </p:txBody>
            </p:sp>
            <p:sp>
              <p:nvSpPr>
                <p:cNvPr id="558110" name="Rectangle 1054"/>
                <p:cNvSpPr>
                  <a:spLocks noChangeArrowheads="1"/>
                </p:cNvSpPr>
                <p:nvPr/>
              </p:nvSpPr>
              <p:spPr bwMode="auto">
                <a:xfrm>
                  <a:off x="2848" y="1772"/>
                  <a:ext cx="22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O</a:t>
                  </a:r>
                </a:p>
              </p:txBody>
            </p:sp>
            <p:sp>
              <p:nvSpPr>
                <p:cNvPr id="558111" name="Rectangle 1055"/>
                <p:cNvSpPr>
                  <a:spLocks noChangeArrowheads="1"/>
                </p:cNvSpPr>
                <p:nvPr/>
              </p:nvSpPr>
              <p:spPr bwMode="auto">
                <a:xfrm>
                  <a:off x="2205" y="1772"/>
                  <a:ext cx="21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C</a:t>
                  </a:r>
                </a:p>
              </p:txBody>
            </p:sp>
            <p:sp>
              <p:nvSpPr>
                <p:cNvPr id="558112" name="Rectangle 1056"/>
                <p:cNvSpPr>
                  <a:spLocks noChangeArrowheads="1"/>
                </p:cNvSpPr>
                <p:nvPr/>
              </p:nvSpPr>
              <p:spPr bwMode="auto">
                <a:xfrm>
                  <a:off x="1586" y="1772"/>
                  <a:ext cx="228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Li</a:t>
                  </a:r>
                </a:p>
              </p:txBody>
            </p:sp>
            <p:sp>
              <p:nvSpPr>
                <p:cNvPr id="558113" name="Rectangle 1057"/>
                <p:cNvSpPr>
                  <a:spLocks noChangeArrowheads="1"/>
                </p:cNvSpPr>
                <p:nvPr/>
              </p:nvSpPr>
              <p:spPr bwMode="auto">
                <a:xfrm>
                  <a:off x="984" y="1772"/>
                  <a:ext cx="22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400">
                      <a:latin typeface="Frutiger" pitchFamily="2" charset="0"/>
                    </a:rPr>
                    <a:t>H</a:t>
                  </a:r>
                </a:p>
              </p:txBody>
            </p:sp>
          </p:grpSp>
          <p:sp>
            <p:nvSpPr>
              <p:cNvPr id="558114" name="Rectangle 1058"/>
              <p:cNvSpPr>
                <a:spLocks noChangeArrowheads="1"/>
              </p:cNvSpPr>
              <p:nvPr/>
            </p:nvSpPr>
            <p:spPr bwMode="auto">
              <a:xfrm>
                <a:off x="789" y="1515"/>
                <a:ext cx="4971" cy="30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15" name="Rectangle 1059"/>
              <p:cNvSpPr>
                <a:spLocks noChangeArrowheads="1"/>
              </p:cNvSpPr>
              <p:nvPr/>
            </p:nvSpPr>
            <p:spPr bwMode="auto">
              <a:xfrm>
                <a:off x="789" y="1825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16" name="Rectangle 1060"/>
              <p:cNvSpPr>
                <a:spLocks noChangeArrowheads="1"/>
              </p:cNvSpPr>
              <p:nvPr/>
            </p:nvSpPr>
            <p:spPr bwMode="auto">
              <a:xfrm>
                <a:off x="789" y="2689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8117" name="Rectangle 1061"/>
            <p:cNvSpPr>
              <a:spLocks noChangeArrowheads="1"/>
            </p:cNvSpPr>
            <p:nvPr/>
          </p:nvSpPr>
          <p:spPr bwMode="auto">
            <a:xfrm>
              <a:off x="3408" y="2446"/>
              <a:ext cx="38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sz="1800" b="1">
                  <a:latin typeface="Frutiger" pitchFamily="2" charset="0"/>
                </a:rPr>
                <a:t>X-rays</a:t>
              </a:r>
            </a:p>
          </p:txBody>
        </p:sp>
        <p:sp>
          <p:nvSpPr>
            <p:cNvPr id="558118" name="Rectangle 1062"/>
            <p:cNvSpPr>
              <a:spLocks noChangeArrowheads="1"/>
            </p:cNvSpPr>
            <p:nvPr/>
          </p:nvSpPr>
          <p:spPr bwMode="auto">
            <a:xfrm>
              <a:off x="3320" y="3315"/>
              <a:ext cx="4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sz="1800" b="1">
                  <a:latin typeface="Frutiger" pitchFamily="2" charset="0"/>
                </a:rPr>
                <a:t>neutrons</a:t>
              </a:r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1798297" y="177800"/>
            <a:ext cx="6964702" cy="880369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00FF"/>
                </a:solidFill>
                <a:latin typeface="Papyrus"/>
                <a:cs typeface="Papyrus"/>
              </a:rPr>
              <a:t>Light and neutrons</a:t>
            </a:r>
            <a:endParaRPr lang="en-US" dirty="0">
              <a:solidFill>
                <a:srgbClr val="0000FF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25844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84" y="-251226"/>
            <a:ext cx="8229600" cy="1143000"/>
          </a:xfrm>
        </p:spPr>
        <p:txBody>
          <a:bodyPr/>
          <a:lstStyle/>
          <a:p>
            <a:r>
              <a:rPr lang="en-US" dirty="0" smtClean="0"/>
              <a:t>Engineering materials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7437E9-6E86-4A85-9F42-8339F2D3D4BB}" type="datetime1">
              <a:rPr lang="en-GB" smtClean="0"/>
              <a:t>4/16/13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CB77A6-74DC-4CC8-8221-D6BCCF2FF28B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041400"/>
            <a:ext cx="7975600" cy="477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041400"/>
            <a:ext cx="7975600" cy="4775200"/>
          </a:xfrm>
          <a:prstGeom prst="rect">
            <a:avLst/>
          </a:prstGeom>
        </p:spPr>
      </p:pic>
      <p:pic>
        <p:nvPicPr>
          <p:cNvPr id="10" name="Picture 9" descr="Screen Shot 2012-12-16 at 6.36.1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501703" cy="45393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1840" y="6165304"/>
            <a:ext cx="376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PSI, CEMNET workshop 2007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877272"/>
            <a:ext cx="8352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Non-destructive analysis of a steel armed concrete block with neutron imaging and X-</a:t>
            </a:r>
            <a:r>
              <a:rPr lang="en-US" sz="1000" dirty="0" smtClean="0"/>
              <a:t>ray tomography</a:t>
            </a:r>
            <a:r>
              <a:rPr lang="en-US" sz="1000" dirty="0"/>
              <a:t>.</a:t>
            </a:r>
          </a:p>
        </p:txBody>
      </p:sp>
      <p:pic>
        <p:nvPicPr>
          <p:cNvPr id="14" name="Picture 13" descr="Screen Shot 2012-12-16 at 6.36.18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17904" r="73306" b="77231"/>
          <a:stretch/>
        </p:blipFill>
        <p:spPr>
          <a:xfrm>
            <a:off x="2555775" y="1772816"/>
            <a:ext cx="1800201" cy="3672408"/>
          </a:xfrm>
          <a:prstGeom prst="rect">
            <a:avLst/>
          </a:prstGeom>
        </p:spPr>
      </p:pic>
      <p:pic>
        <p:nvPicPr>
          <p:cNvPr id="15" name="Picture 14" descr="Screen Shot 2012-12-16 at 6.36.18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17904" r="73306" b="77231"/>
          <a:stretch/>
        </p:blipFill>
        <p:spPr>
          <a:xfrm>
            <a:off x="4499992" y="1772816"/>
            <a:ext cx="1800201" cy="3672408"/>
          </a:xfrm>
          <a:prstGeom prst="rect">
            <a:avLst/>
          </a:prstGeom>
        </p:spPr>
      </p:pic>
      <p:pic>
        <p:nvPicPr>
          <p:cNvPr id="16" name="Picture 15" descr="Screen Shot 2012-12-16 at 6.36.18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17904" r="73306" b="77231"/>
          <a:stretch/>
        </p:blipFill>
        <p:spPr>
          <a:xfrm>
            <a:off x="6660232" y="1772816"/>
            <a:ext cx="180020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50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637" y="-80600"/>
            <a:ext cx="7717362" cy="880369"/>
          </a:xfrm>
        </p:spPr>
        <p:txBody>
          <a:bodyPr/>
          <a:lstStyle/>
          <a:p>
            <a:r>
              <a:rPr lang="en-US" sz="2400" dirty="0" smtClean="0"/>
              <a:t>Neutrons and x-rays are complementary</a:t>
            </a:r>
            <a:br>
              <a:rPr lang="en-US" sz="2400" dirty="0" smtClean="0"/>
            </a:br>
            <a:r>
              <a:rPr lang="en-US" sz="2400" dirty="0" smtClean="0"/>
              <a:t>- neutrons…</a:t>
            </a:r>
            <a:endParaRPr lang="en-US" sz="2400" dirty="0"/>
          </a:p>
        </p:txBody>
      </p:sp>
      <p:pic>
        <p:nvPicPr>
          <p:cNvPr id="4" name="Picture 7" descr="catsite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1676400"/>
            <a:ext cx="2042153" cy="1859455"/>
          </a:xfrm>
          <a:prstGeom prst="rect">
            <a:avLst/>
          </a:prstGeom>
          <a:noFill/>
          <a:ln w="222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2" descr="test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/>
          <a:stretch>
            <a:fillRect/>
          </a:stretch>
        </p:blipFill>
        <p:spPr bwMode="auto">
          <a:xfrm>
            <a:off x="4495800" y="4238625"/>
            <a:ext cx="360584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sDSO4.AVI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988" y="3440113"/>
            <a:ext cx="3300412" cy="24749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00260" y="1066800"/>
            <a:ext cx="3114694" cy="2057400"/>
            <a:chOff x="2736" y="1479"/>
            <a:chExt cx="2790" cy="1614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2928" y="1479"/>
              <a:ext cx="2448" cy="1614"/>
              <a:chOff x="2928" y="1479"/>
              <a:chExt cx="2448" cy="1614"/>
            </a:xfrm>
          </p:grpSpPr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99"/>
              <a:stretch>
                <a:fillRect/>
              </a:stretch>
            </p:blipFill>
            <p:spPr bwMode="auto">
              <a:xfrm>
                <a:off x="3106" y="1479"/>
                <a:ext cx="2270" cy="1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>
                <a:off x="2928" y="2295"/>
                <a:ext cx="912" cy="2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4032" y="2295"/>
                <a:ext cx="1104" cy="19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3024" y="2199"/>
                <a:ext cx="816" cy="384"/>
              </a:xfrm>
              <a:custGeom>
                <a:avLst/>
                <a:gdLst>
                  <a:gd name="T0" fmla="*/ 0 w 816"/>
                  <a:gd name="T1" fmla="*/ 384 h 384"/>
                  <a:gd name="T2" fmla="*/ 96 w 816"/>
                  <a:gd name="T3" fmla="*/ 240 h 384"/>
                  <a:gd name="T4" fmla="*/ 288 w 816"/>
                  <a:gd name="T5" fmla="*/ 336 h 384"/>
                  <a:gd name="T6" fmla="*/ 480 w 816"/>
                  <a:gd name="T7" fmla="*/ 96 h 384"/>
                  <a:gd name="T8" fmla="*/ 672 w 816"/>
                  <a:gd name="T9" fmla="*/ 192 h 384"/>
                  <a:gd name="T10" fmla="*/ 816 w 816"/>
                  <a:gd name="T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384">
                    <a:moveTo>
                      <a:pt x="0" y="384"/>
                    </a:moveTo>
                    <a:cubicBezTo>
                      <a:pt x="24" y="316"/>
                      <a:pt x="48" y="248"/>
                      <a:pt x="96" y="240"/>
                    </a:cubicBezTo>
                    <a:cubicBezTo>
                      <a:pt x="144" y="232"/>
                      <a:pt x="224" y="359"/>
                      <a:pt x="288" y="336"/>
                    </a:cubicBezTo>
                    <a:cubicBezTo>
                      <a:pt x="351" y="312"/>
                      <a:pt x="416" y="119"/>
                      <a:pt x="480" y="96"/>
                    </a:cubicBezTo>
                    <a:cubicBezTo>
                      <a:pt x="543" y="72"/>
                      <a:pt x="616" y="207"/>
                      <a:pt x="672" y="192"/>
                    </a:cubicBezTo>
                    <a:cubicBezTo>
                      <a:pt x="727" y="176"/>
                      <a:pt x="792" y="32"/>
                      <a:pt x="816" y="0"/>
                    </a:cubicBezTo>
                  </a:path>
                </a:pathLst>
              </a:custGeom>
              <a:noFill/>
              <a:ln w="12700" cmpd="sng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 rot="1986916">
                <a:off x="4128" y="2199"/>
                <a:ext cx="816" cy="384"/>
              </a:xfrm>
              <a:custGeom>
                <a:avLst/>
                <a:gdLst>
                  <a:gd name="T0" fmla="*/ 0 w 816"/>
                  <a:gd name="T1" fmla="*/ 384 h 384"/>
                  <a:gd name="T2" fmla="*/ 96 w 816"/>
                  <a:gd name="T3" fmla="*/ 240 h 384"/>
                  <a:gd name="T4" fmla="*/ 288 w 816"/>
                  <a:gd name="T5" fmla="*/ 336 h 384"/>
                  <a:gd name="T6" fmla="*/ 480 w 816"/>
                  <a:gd name="T7" fmla="*/ 96 h 384"/>
                  <a:gd name="T8" fmla="*/ 672 w 816"/>
                  <a:gd name="T9" fmla="*/ 192 h 384"/>
                  <a:gd name="T10" fmla="*/ 816 w 816"/>
                  <a:gd name="T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384">
                    <a:moveTo>
                      <a:pt x="0" y="384"/>
                    </a:moveTo>
                    <a:cubicBezTo>
                      <a:pt x="24" y="316"/>
                      <a:pt x="48" y="248"/>
                      <a:pt x="96" y="240"/>
                    </a:cubicBezTo>
                    <a:cubicBezTo>
                      <a:pt x="144" y="232"/>
                      <a:pt x="224" y="359"/>
                      <a:pt x="288" y="336"/>
                    </a:cubicBezTo>
                    <a:cubicBezTo>
                      <a:pt x="351" y="312"/>
                      <a:pt x="416" y="119"/>
                      <a:pt x="480" y="96"/>
                    </a:cubicBezTo>
                    <a:cubicBezTo>
                      <a:pt x="543" y="72"/>
                      <a:pt x="616" y="207"/>
                      <a:pt x="672" y="192"/>
                    </a:cubicBezTo>
                    <a:cubicBezTo>
                      <a:pt x="727" y="176"/>
                      <a:pt x="792" y="32"/>
                      <a:pt x="816" y="0"/>
                    </a:cubicBezTo>
                  </a:path>
                </a:pathLst>
              </a:custGeom>
              <a:noFill/>
              <a:ln w="12700" cmpd="sng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9" name="Picture 13" descr="pg4c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27"/>
            <a:stretch>
              <a:fillRect/>
            </a:stretch>
          </p:blipFill>
          <p:spPr bwMode="auto">
            <a:xfrm>
              <a:off x="2736" y="2295"/>
              <a:ext cx="299" cy="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Pg4c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65"/>
            <a:stretch>
              <a:fillRect/>
            </a:stretch>
          </p:blipFill>
          <p:spPr bwMode="auto">
            <a:xfrm>
              <a:off x="5136" y="2097"/>
              <a:ext cx="390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036562" y="336446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..see inside materials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11955" y="376366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..see light atoms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92036" y="591502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..see isotopes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45637" y="591502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..see atoms move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3400" y="31242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..see magnetic atoms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09" y="923594"/>
            <a:ext cx="2403791" cy="2353006"/>
          </a:xfrm>
          <a:prstGeom prst="rect">
            <a:avLst/>
          </a:prstGeom>
        </p:spPr>
      </p:pic>
      <p:pic>
        <p:nvPicPr>
          <p:cNvPr id="23" name="Picture 3" descr="/Users/matslindroos/Documents/Visit, meeting and conferences/Göteborg April 2010/bmw15d.avi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962399" y="895350"/>
            <a:ext cx="2454917" cy="246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4798" y="6373224"/>
            <a:ext cx="299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Coutsey</a:t>
            </a:r>
            <a:r>
              <a:rPr lang="en-US" dirty="0" smtClean="0"/>
              <a:t> of Ian S. Anderson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visions </a:t>
            </a:r>
            <a:r>
              <a:rPr lang="en-US" sz="2800" dirty="0" smtClean="0"/>
              <a:t>for neutron science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5117972"/>
          </a:xfrm>
        </p:spPr>
        <p:txBody>
          <a:bodyPr/>
          <a:lstStyle/>
          <a:p>
            <a:r>
              <a:rPr lang="en-US" sz="2400" dirty="0" smtClean="0"/>
              <a:t>Room Temperature Super Conductors</a:t>
            </a:r>
          </a:p>
          <a:p>
            <a:r>
              <a:rPr lang="en-US" sz="2400" dirty="0" smtClean="0"/>
              <a:t>Sterile neutrinos</a:t>
            </a:r>
          </a:p>
          <a:p>
            <a:r>
              <a:rPr lang="en-US" sz="2400" dirty="0" smtClean="0"/>
              <a:t>Hydrogen storage substrate</a:t>
            </a:r>
          </a:p>
          <a:p>
            <a:r>
              <a:rPr lang="en-US" sz="2400" dirty="0" smtClean="0"/>
              <a:t>Neutron electric dipole moment</a:t>
            </a:r>
          </a:p>
          <a:p>
            <a:r>
              <a:rPr lang="en-US" sz="2400" dirty="0" smtClean="0"/>
              <a:t>Efficient membrane for fuel cells</a:t>
            </a:r>
          </a:p>
          <a:p>
            <a:r>
              <a:rPr lang="en-US" sz="2400" dirty="0" smtClean="0"/>
              <a:t>Flexible and highly efficient solar cells</a:t>
            </a:r>
          </a:p>
          <a:p>
            <a:r>
              <a:rPr lang="en-US" sz="2400" dirty="0" smtClean="0"/>
              <a:t>Carbone </a:t>
            </a:r>
            <a:r>
              <a:rPr lang="en-US" sz="2400" dirty="0" err="1" smtClean="0"/>
              <a:t>nano</a:t>
            </a:r>
            <a:r>
              <a:rPr lang="en-US" sz="2400" dirty="0" smtClean="0"/>
              <a:t>-tubes for controlled drug release</a:t>
            </a:r>
          </a:p>
          <a:p>
            <a:r>
              <a:rPr lang="en-US" sz="2400" dirty="0" smtClean="0"/>
              <a:t>Self healing materials – smart materials</a:t>
            </a:r>
          </a:p>
          <a:p>
            <a:r>
              <a:rPr lang="en-US" sz="2400" dirty="0" smtClean="0"/>
              <a:t>Spin-state as a storage of data (10</a:t>
            </a:r>
            <a:r>
              <a:rPr lang="en-US" sz="2400" baseline="30000" dirty="0" smtClean="0"/>
              <a:t>23</a:t>
            </a:r>
            <a:r>
              <a:rPr lang="en-US" sz="2400" dirty="0" smtClean="0"/>
              <a:t> gain in capacity)</a:t>
            </a:r>
          </a:p>
          <a:p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sequestration</a:t>
            </a: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609600" cy="228600"/>
          </a:xfrm>
        </p:spPr>
        <p:txBody>
          <a:bodyPr/>
          <a:lstStyle/>
          <a:p>
            <a:pPr>
              <a:defRPr/>
            </a:pPr>
            <a:fld id="{3739104A-A2E6-2149-8A06-EB7F67BEA2A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6497440" y="989111"/>
            <a:ext cx="1960760" cy="1856477"/>
            <a:chOff x="4642255" y="764682"/>
            <a:chExt cx="6388100" cy="4749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lum bright="30000"/>
            </a:blip>
            <a:stretch>
              <a:fillRect/>
            </a:stretch>
          </p:blipFill>
          <p:spPr>
            <a:xfrm>
              <a:off x="4642255" y="764682"/>
              <a:ext cx="6388100" cy="4749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42255" y="3388375"/>
              <a:ext cx="6388100" cy="173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Unobtainium</a:t>
              </a:r>
              <a:endParaRPr lang="en-US" sz="2400" dirty="0" smtClean="0">
                <a:solidFill>
                  <a:srgbClr val="FF0000"/>
                </a:solidFill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Avatar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189" y="5548927"/>
            <a:ext cx="1072086" cy="839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353" y="3170725"/>
            <a:ext cx="2145350" cy="13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44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844" y="1660922"/>
            <a:ext cx="3696891" cy="3696891"/>
          </a:xfrm>
          <a:prstGeom prst="rect">
            <a:avLst/>
          </a:prstGeom>
          <a:noFill/>
          <a:ln w="12700">
            <a:solidFill>
              <a:srgbClr val="008040"/>
            </a:solidFill>
            <a:miter lim="800000"/>
            <a:headEnd/>
            <a:tailEnd/>
          </a:ln>
          <a:effectLst>
            <a:outerShdw blurRad="101600" dist="152400" dir="2700000">
              <a:srgbClr val="000000">
                <a:alpha val="43000"/>
              </a:srgbClr>
            </a:outerShdw>
          </a:effectLst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5252" y="742281"/>
            <a:ext cx="4089280" cy="3543969"/>
            <a:chOff x="2670849" y="904153"/>
            <a:chExt cx="5815315" cy="5039447"/>
          </a:xfrm>
        </p:grpSpPr>
        <p:sp>
          <p:nvSpPr>
            <p:cNvPr id="9" name="TextBox 14"/>
            <p:cNvSpPr txBox="1">
              <a:spLocks noChangeArrowheads="1"/>
            </p:cNvSpPr>
            <p:nvPr/>
          </p:nvSpPr>
          <p:spPr bwMode="auto">
            <a:xfrm>
              <a:off x="2670849" y="904153"/>
              <a:ext cx="5815315" cy="109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254061"/>
                  </a:solidFill>
                  <a:latin typeface="TitilliumText22L 1 wt"/>
                  <a:ea typeface="Papyrus" charset="0"/>
                  <a:cs typeface="TitilliumText22L 1 wt"/>
                </a:rPr>
                <a:t>Sweden, Denmark and Norway</a:t>
              </a:r>
            </a:p>
            <a:p>
              <a:pPr algn="ctr"/>
              <a:r>
                <a:rPr lang="en-US" sz="2200" dirty="0" smtClean="0">
                  <a:solidFill>
                    <a:srgbClr val="254061"/>
                  </a:solidFill>
                  <a:latin typeface="TitilliumText22L 1 wt"/>
                  <a:ea typeface="Papyrus" charset="0"/>
                  <a:cs typeface="TitilliumText22L 1 wt"/>
                </a:rPr>
                <a:t>covers 50</a:t>
              </a:r>
              <a:r>
                <a:rPr lang="en-US" sz="2200" dirty="0">
                  <a:solidFill>
                    <a:srgbClr val="254061"/>
                  </a:solidFill>
                  <a:latin typeface="TitilliumText22L 1 wt"/>
                  <a:ea typeface="Papyrus" charset="0"/>
                  <a:cs typeface="TitilliumText22L 1 wt"/>
                </a:rPr>
                <a:t>%</a:t>
              </a:r>
              <a:r>
                <a:rPr lang="en-US" sz="2200" dirty="0" smtClean="0">
                  <a:solidFill>
                    <a:srgbClr val="254061"/>
                  </a:solidFill>
                  <a:latin typeface="TitilliumText22L 1 wt"/>
                  <a:ea typeface="Papyrus" charset="0"/>
                  <a:cs typeface="TitilliumText22L 1 wt"/>
                </a:rPr>
                <a:t> of cost</a:t>
              </a:r>
              <a:endParaRPr lang="en-US" sz="2200" dirty="0">
                <a:solidFill>
                  <a:srgbClr val="254061"/>
                </a:solidFill>
                <a:latin typeface="TitilliumText22L 1 wt"/>
                <a:ea typeface="Papyrus" charset="0"/>
                <a:cs typeface="TitilliumText22L 1 wt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368156" y="3048497"/>
              <a:ext cx="2971521" cy="289510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  <a:ln w="38100" cap="flat" cmpd="sng" algn="ctr">
              <a:solidFill>
                <a:schemeClr val="tx1">
                  <a:alpha val="3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sp>
        <p:cxnSp>
          <p:nvCxnSpPr>
            <p:cNvPr id="11" name="Straight Arrow Connector 17"/>
            <p:cNvCxnSpPr>
              <a:cxnSpLocks noChangeShapeType="1"/>
            </p:cNvCxnSpPr>
            <p:nvPr/>
          </p:nvCxnSpPr>
          <p:spPr bwMode="auto">
            <a:xfrm rot="16200000" flipH="1">
              <a:off x="5207000" y="2514600"/>
              <a:ext cx="1066800" cy="1524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40"/>
          <p:cNvGrpSpPr/>
          <p:nvPr/>
        </p:nvGrpSpPr>
        <p:grpSpPr>
          <a:xfrm>
            <a:off x="1101745" y="3804046"/>
            <a:ext cx="3557610" cy="2091809"/>
            <a:chOff x="1566926" y="5410200"/>
            <a:chExt cx="5059712" cy="2975017"/>
          </a:xfrm>
        </p:grpSpPr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6364002" y="7772400"/>
              <a:ext cx="262636" cy="612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2200" dirty="0">
                <a:solidFill>
                  <a:srgbClr val="254061"/>
                </a:solidFill>
                <a:latin typeface="TitilliumText22L 1 wt"/>
                <a:ea typeface="Papyrus" charset="0"/>
                <a:cs typeface="TitilliumText22L 1 wt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566926" y="5410200"/>
              <a:ext cx="2971800" cy="2895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18000"/>
              </a:schemeClr>
            </a:solidFill>
            <a:ln w="38100" cap="flat" cmpd="sng" algn="ctr">
              <a:solidFill>
                <a:schemeClr val="tx1">
                  <a:alpha val="3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sp>
      </p:grp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607219" y="5321521"/>
            <a:ext cx="4795073" cy="11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defTabSz="641317"/>
            <a:r>
              <a:rPr lang="en-US" sz="2400" dirty="0" smtClean="0">
                <a:solidFill>
                  <a:srgbClr val="254061"/>
                </a:solidFill>
                <a:ea typeface="Papyrus" charset="0"/>
                <a:cs typeface="Papyrus" charset="0"/>
              </a:rPr>
              <a:t>The remaining ESS members states together with EIB covers the rest!</a:t>
            </a:r>
          </a:p>
        </p:txBody>
      </p:sp>
      <p:sp>
        <p:nvSpPr>
          <p:cNvPr id="38" name="TextBox 24"/>
          <p:cNvSpPr txBox="1">
            <a:spLocks noChangeArrowheads="1"/>
          </p:cNvSpPr>
          <p:nvPr/>
        </p:nvSpPr>
        <p:spPr bwMode="auto">
          <a:xfrm>
            <a:off x="1724055" y="112228"/>
            <a:ext cx="5252169" cy="5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84" tIns="32142" rIns="64284" bIns="32142">
            <a:prstTxWarp prst="textNoShape">
              <a:avLst/>
            </a:prstTxWarp>
            <a:spAutoFit/>
          </a:bodyPr>
          <a:lstStyle/>
          <a:p>
            <a:pPr defTabSz="641317"/>
            <a:r>
              <a:rPr lang="en-US" sz="3400" dirty="0" smtClean="0">
                <a:solidFill>
                  <a:srgbClr val="000066"/>
                </a:solidFill>
                <a:latin typeface="Papyrus"/>
                <a:ea typeface="Papyrus" charset="0"/>
                <a:cs typeface="Papyrus"/>
              </a:rPr>
              <a:t>International collaboration</a:t>
            </a:r>
            <a:endParaRPr lang="en-US" sz="3400" dirty="0">
              <a:solidFill>
                <a:srgbClr val="000066"/>
              </a:solidFill>
              <a:latin typeface="Papyrus"/>
              <a:ea typeface="Papyrus" charset="0"/>
              <a:cs typeface="Papyru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32734" y="1553766"/>
            <a:ext cx="4179094" cy="3911201"/>
            <a:chOff x="4732734" y="1553766"/>
            <a:chExt cx="4179094" cy="3911201"/>
          </a:xfrm>
        </p:grpSpPr>
        <p:grpSp>
          <p:nvGrpSpPr>
            <p:cNvPr id="4" name="Group 39"/>
            <p:cNvGrpSpPr/>
            <p:nvPr/>
          </p:nvGrpSpPr>
          <p:grpSpPr>
            <a:xfrm>
              <a:off x="4732734" y="1553766"/>
              <a:ext cx="4179094" cy="3250370"/>
              <a:chOff x="-10566400" y="2057400"/>
              <a:chExt cx="5943600" cy="4622749"/>
            </a:xfrm>
          </p:grpSpPr>
          <p:sp>
            <p:nvSpPr>
              <p:cNvPr id="23" name="TextBox 26"/>
              <p:cNvSpPr txBox="1">
                <a:spLocks noChangeArrowheads="1"/>
              </p:cNvSpPr>
              <p:nvPr/>
            </p:nvSpPr>
            <p:spPr bwMode="auto">
              <a:xfrm>
                <a:off x="-10566400" y="2057400"/>
                <a:ext cx="5943600" cy="525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66"/>
                    </a:solidFill>
                    <a:latin typeface="TitilliumText22L 1 wt"/>
                    <a:ea typeface="Papyrus" charset="0"/>
                    <a:cs typeface="TitilliumText22L 1 wt"/>
                  </a:rPr>
                  <a:t>17 Partners today</a:t>
                </a:r>
                <a:endParaRPr lang="en-US" dirty="0">
                  <a:solidFill>
                    <a:srgbClr val="000066"/>
                  </a:solidFill>
                  <a:latin typeface="TitilliumText22L 1 wt"/>
                  <a:ea typeface="Papyrus" charset="0"/>
                  <a:cs typeface="TitilliumText22L 1 wt"/>
                </a:endParaRPr>
              </a:p>
            </p:txBody>
          </p:sp>
          <p:grpSp>
            <p:nvGrpSpPr>
              <p:cNvPr id="5" name="Group 38"/>
              <p:cNvGrpSpPr/>
              <p:nvPr/>
            </p:nvGrpSpPr>
            <p:grpSpPr>
              <a:xfrm>
                <a:off x="-10109200" y="3048000"/>
                <a:ext cx="5372100" cy="3632149"/>
                <a:chOff x="-11480800" y="3200400"/>
                <a:chExt cx="7886700" cy="5537149"/>
              </a:xfrm>
            </p:grpSpPr>
            <p:pic>
              <p:nvPicPr>
                <p:cNvPr id="20" name="Picture 29" descr="hungary.gif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-7594600" y="3200400"/>
                  <a:ext cx="1736457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4" name="Picture 11" descr="150px-Flag_of_Spain.svg.png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-5613400" y="3200400"/>
                  <a:ext cx="1905000" cy="1269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5" name="Picture 12" descr="100px-Flag_of_Switzerland.svg.png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-5384800" y="7391400"/>
                  <a:ext cx="1270000" cy="1269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6" name="Picture 13" descr="800px-Flag_of_Italy.svg.png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-5537200" y="4572000"/>
                  <a:ext cx="1943100" cy="12945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7" name="Picture 14" descr="167px-Flag_of_Germany.svg.png"/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-5537200" y="6019800"/>
                  <a:ext cx="1828800" cy="1295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8" name="Picture 15" descr="150px-Flag_of_France.svg.png"/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-7594600" y="6019800"/>
                  <a:ext cx="1828800" cy="1269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9" name="Picture 16" descr="160px-Flag_of_Poland.svg.png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-7518400" y="7467600"/>
                  <a:ext cx="1828800" cy="12191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0" name="Picture 17" descr="157px-Flag_of_Estonia.svg.png"/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-9652000" y="4572000"/>
                  <a:ext cx="1849866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1" name="Picture 18" descr="167px-Flag_of_Lithuania.svg.png"/>
                <p:cNvPicPr>
                  <a:picLocks noChangeAspect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9575800" y="7543800"/>
                  <a:ext cx="1752600" cy="11937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2" name="Picture 21" descr="200px-Flag_of_Latvia.svg.png"/>
                <p:cNvPicPr>
                  <a:picLocks noChangeAspect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-9575800" y="6019800"/>
                  <a:ext cx="1752600" cy="1269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3" name="Picture 22" descr="is.gif"/>
                <p:cNvPicPr>
                  <a:picLocks noChangeAspect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-11480800" y="7467600"/>
                  <a:ext cx="1750076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4" name="Picture 23" descr="138px-Flag_of_Norway.svg.png"/>
                <p:cNvPicPr>
                  <a:picLocks noChangeAspect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-11480799" y="6019800"/>
                  <a:ext cx="1738875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5" name="Picture 24" descr="132px-Flag_of_Denmark.svg.png"/>
                <p:cNvPicPr>
                  <a:picLocks noChangeAspect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-11480800" y="4572000"/>
                  <a:ext cx="1676400" cy="1269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6" name="Picture 25" descr="160px-Flag_of_Sweden.svg.png"/>
                <p:cNvPicPr>
                  <a:picLocks noChangeAspect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-11480800" y="3200400"/>
                  <a:ext cx="1663271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18" name="Picture 28" descr="czech_republic-s.gif"/>
                <p:cNvPicPr>
                  <a:picLocks noChangeAspect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-7594600" y="4572000"/>
                  <a:ext cx="1900082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19" name="Picture 30" descr="netherlands-s.gif"/>
                <p:cNvPicPr>
                  <a:picLocks noChangeAspect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-9652000" y="3200400"/>
                  <a:ext cx="1800077" cy="126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01600" dist="152400" dir="2700000">
                    <a:srgbClr val="000000">
                      <a:alpha val="43000"/>
                    </a:srgbClr>
                  </a:outerShdw>
                </a:effectLst>
              </p:spPr>
            </p:pic>
          </p:grp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054202" y="4869420"/>
              <a:ext cx="874479" cy="595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6F82D5-7276-2D4E-8383-8C1BE7E2A643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9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680" y="144777"/>
            <a:ext cx="6928794" cy="609600"/>
          </a:xfrm>
        </p:spPr>
        <p:txBody>
          <a:bodyPr/>
          <a:lstStyle/>
          <a:p>
            <a:pPr eaLnBrk="1" hangingPunct="1"/>
            <a:r>
              <a:rPr lang="en-GB" dirty="0" smtClean="0">
                <a:ea typeface="ＭＳ Ｐゴシック" pitchFamily="-65" charset="-128"/>
                <a:cs typeface="ＭＳ Ｐゴシック" pitchFamily="-65" charset="-128"/>
              </a:rPr>
              <a:t>ESS construction cost estimates 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 dirty="0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914400" y="838205"/>
            <a:ext cx="8229600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prstTxWarp prst="textNoShape">
              <a:avLst/>
            </a:prstTxWarp>
          </a:bodyPr>
          <a:lstStyle/>
          <a:p>
            <a:pPr marL="342813" indent="-342813">
              <a:lnSpc>
                <a:spcPct val="90000"/>
              </a:lnSpc>
              <a:spcBef>
                <a:spcPct val="20000"/>
              </a:spcBef>
            </a:pPr>
            <a:endParaRPr lang="en-US" b="0" dirty="0">
              <a:solidFill>
                <a:srgbClr val="000000"/>
              </a:solidFill>
            </a:endParaRPr>
          </a:p>
          <a:p>
            <a:pPr marL="342813" indent="-342813">
              <a:lnSpc>
                <a:spcPct val="90000"/>
              </a:lnSpc>
              <a:spcBef>
                <a:spcPct val="20000"/>
              </a:spcBef>
            </a:pPr>
            <a:r>
              <a:rPr lang="en-US" b="0" dirty="0">
                <a:solidFill>
                  <a:srgbClr val="000000"/>
                </a:solidFill>
              </a:rPr>
              <a:t>	 	  </a:t>
            </a:r>
          </a:p>
          <a:p>
            <a:pPr marL="342813" indent="-342813">
              <a:lnSpc>
                <a:spcPct val="90000"/>
              </a:lnSpc>
              <a:spcBef>
                <a:spcPct val="20000"/>
              </a:spcBef>
            </a:pPr>
            <a:r>
              <a:rPr lang="en-US" b="0" dirty="0">
                <a:solidFill>
                  <a:srgbClr val="000000"/>
                </a:solidFill>
              </a:rPr>
              <a:t>   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7200" y="1143000"/>
            <a:ext cx="4114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6" tIns="45709" rIns="91416" bIns="45709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1" y="1093282"/>
            <a:ext cx="4953000" cy="1314333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lIns="215945" tIns="93576" rIns="215945" bIns="93576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b="0" dirty="0">
                <a:latin typeface="Arial" pitchFamily="-112" charset="0"/>
                <a:ea typeface="+mn-ea"/>
                <a:cs typeface="+mn-cs"/>
              </a:rPr>
              <a:t>Investment: 	1478 M€ / ~10y</a:t>
            </a:r>
          </a:p>
          <a:p>
            <a:pPr eaLnBrk="0" hangingPunct="0">
              <a:defRPr/>
            </a:pPr>
            <a:r>
              <a:rPr lang="en-US" b="0" dirty="0">
                <a:latin typeface="Arial" pitchFamily="-112" charset="0"/>
                <a:ea typeface="+mn-ea"/>
                <a:cs typeface="+mn-cs"/>
              </a:rPr>
              <a:t>Operations:</a:t>
            </a:r>
            <a:r>
              <a:rPr lang="en-US" b="0" dirty="0" smtClean="0">
                <a:latin typeface="Arial" pitchFamily="-112" charset="0"/>
                <a:ea typeface="+mn-ea"/>
                <a:cs typeface="+mn-cs"/>
              </a:rPr>
              <a:t>	</a:t>
            </a:r>
            <a:r>
              <a:rPr lang="en-US" dirty="0" smtClean="0">
                <a:latin typeface="Arial" pitchFamily="-112" charset="0"/>
              </a:rPr>
              <a:t>106</a:t>
            </a:r>
            <a:r>
              <a:rPr lang="en-US" b="0" dirty="0" smtClean="0">
                <a:latin typeface="Arial" pitchFamily="-112" charset="0"/>
                <a:ea typeface="+mn-ea"/>
                <a:cs typeface="+mn-cs"/>
              </a:rPr>
              <a:t> </a:t>
            </a:r>
            <a:r>
              <a:rPr lang="en-US" b="0" dirty="0">
                <a:latin typeface="Arial" pitchFamily="-112" charset="0"/>
                <a:ea typeface="+mn-ea"/>
                <a:cs typeface="+mn-cs"/>
              </a:rPr>
              <a:t>M€ / </a:t>
            </a:r>
            <a:r>
              <a:rPr lang="en-US" b="0" dirty="0" err="1">
                <a:latin typeface="Arial" pitchFamily="-112" charset="0"/>
                <a:ea typeface="+mn-ea"/>
                <a:cs typeface="+mn-cs"/>
              </a:rPr>
              <a:t>y</a:t>
            </a:r>
            <a:endParaRPr lang="en-US" b="0" dirty="0">
              <a:latin typeface="Arial" pitchFamily="-112" charset="0"/>
              <a:ea typeface="+mn-ea"/>
              <a:cs typeface="+mn-cs"/>
            </a:endParaRPr>
          </a:p>
          <a:p>
            <a:pPr eaLnBrk="0" hangingPunct="0">
              <a:defRPr/>
            </a:pPr>
            <a:r>
              <a:rPr lang="en-US" b="0" dirty="0" err="1">
                <a:latin typeface="Arial" pitchFamily="-112" charset="0"/>
                <a:ea typeface="+mn-ea"/>
                <a:cs typeface="+mn-cs"/>
              </a:rPr>
              <a:t>Decomm</a:t>
            </a:r>
            <a:r>
              <a:rPr lang="en-US" b="0" dirty="0">
                <a:latin typeface="Arial" pitchFamily="-112" charset="0"/>
                <a:ea typeface="+mn-ea"/>
                <a:cs typeface="+mn-cs"/>
              </a:rPr>
              <a:t>.  :	346 M€</a:t>
            </a:r>
          </a:p>
          <a:p>
            <a:pPr eaLnBrk="0" hangingPunct="0">
              <a:defRPr/>
            </a:pPr>
            <a:r>
              <a:rPr lang="en-US" b="0" dirty="0">
                <a:latin typeface="Arial" pitchFamily="-112" charset="0"/>
                <a:ea typeface="+mn-ea"/>
                <a:cs typeface="+mn-cs"/>
              </a:rPr>
              <a:t>		(Prices per 2008-01-01)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4513" y="3961177"/>
            <a:ext cx="3105200" cy="22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710683"/>
            <a:ext cx="3505150" cy="177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47417" y="3512470"/>
            <a:ext cx="232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Investment: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2341351"/>
            <a:ext cx="11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Personel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nk Presentation">
  <a:themeElements>
    <a:clrScheme name="Blank Presentatio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F21C0A"/>
      </a:dk2>
      <a:lt2>
        <a:srgbClr val="F21C0A"/>
      </a:lt2>
      <a:accent1>
        <a:srgbClr val="F21C0A"/>
      </a:accent1>
      <a:accent2>
        <a:srgbClr val="F21C0A"/>
      </a:accent2>
      <a:accent3>
        <a:srgbClr val="FFFFFF"/>
      </a:accent3>
      <a:accent4>
        <a:srgbClr val="000000"/>
      </a:accent4>
      <a:accent5>
        <a:srgbClr val="F7ABAA"/>
      </a:accent5>
      <a:accent6>
        <a:srgbClr val="DB1808"/>
      </a:accent6>
      <a:hlink>
        <a:srgbClr val="F21C0A"/>
      </a:hlink>
      <a:folHlink>
        <a:srgbClr val="F21C0A"/>
      </a:folHlink>
    </a:clrScheme>
    <a:fontScheme name="Default Design">
      <a:majorFont>
        <a:latin typeface="Polo"/>
        <a:ea typeface=""/>
        <a:cs typeface=""/>
      </a:majorFont>
      <a:minorFont>
        <a:latin typeface="Po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5493B"/>
        </a:dk2>
        <a:lt2>
          <a:srgbClr val="D20026"/>
        </a:lt2>
        <a:accent1>
          <a:srgbClr val="7F0026"/>
        </a:accent1>
        <a:accent2>
          <a:srgbClr val="FF8F6E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E78163"/>
        </a:accent6>
        <a:hlink>
          <a:srgbClr val="AD0026"/>
        </a:hlink>
        <a:folHlink>
          <a:srgbClr val="F7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969696"/>
        </a:dk2>
        <a:lt2>
          <a:srgbClr val="787878"/>
        </a:lt2>
        <a:accent1>
          <a:srgbClr val="464646"/>
        </a:accent1>
        <a:accent2>
          <a:srgbClr val="D2D2D2"/>
        </a:accent2>
        <a:accent3>
          <a:srgbClr val="FFFFFF"/>
        </a:accent3>
        <a:accent4>
          <a:srgbClr val="000000"/>
        </a:accent4>
        <a:accent5>
          <a:srgbClr val="B0B0B0"/>
        </a:accent5>
        <a:accent6>
          <a:srgbClr val="BEBEBE"/>
        </a:accent6>
        <a:hlink>
          <a:srgbClr val="5A5A5A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64646"/>
        </a:dk2>
        <a:lt2>
          <a:srgbClr val="F5493B"/>
        </a:lt2>
        <a:accent1>
          <a:srgbClr val="7F0026"/>
        </a:accent1>
        <a:accent2>
          <a:srgbClr val="B4B4B4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A3A3A3"/>
        </a:accent6>
        <a:hlink>
          <a:srgbClr val="D20026"/>
        </a:hlink>
        <a:folHlink>
          <a:srgbClr val="7878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F21C0A"/>
        </a:dk2>
        <a:lt2>
          <a:srgbClr val="F21C0A"/>
        </a:lt2>
        <a:accent1>
          <a:srgbClr val="F21C0A"/>
        </a:accent1>
        <a:accent2>
          <a:srgbClr val="F21C0A"/>
        </a:accent2>
        <a:accent3>
          <a:srgbClr val="FFFFFF"/>
        </a:accent3>
        <a:accent4>
          <a:srgbClr val="000000"/>
        </a:accent4>
        <a:accent5>
          <a:srgbClr val="F7ABAA"/>
        </a:accent5>
        <a:accent6>
          <a:srgbClr val="DB1808"/>
        </a:accent6>
        <a:hlink>
          <a:srgbClr val="F21C0A"/>
        </a:hlink>
        <a:folHlink>
          <a:srgbClr val="F21C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969696"/>
        </a:dk2>
        <a:lt2>
          <a:srgbClr val="969696"/>
        </a:lt2>
        <a:accent1>
          <a:srgbClr val="969696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878787"/>
        </a:accent6>
        <a:hlink>
          <a:srgbClr val="96969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ERN-EURISOL-COSTING-WORKSHOP_V4_090528_fhb">
  <a:themeElements>
    <a:clrScheme name="Blank Presentatio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aster #3">
  <a:themeElements>
    <a:clrScheme name="Master #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3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Master #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S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36053</TotalTime>
  <Words>1089</Words>
  <Application>Microsoft Macintosh PowerPoint</Application>
  <PresentationFormat>On-screen Show (4:3)</PresentationFormat>
  <Paragraphs>231</Paragraphs>
  <Slides>22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Blank Presentation</vt:lpstr>
      <vt:lpstr>Default Design</vt:lpstr>
      <vt:lpstr>ESSS template GREY</vt:lpstr>
      <vt:lpstr>1_ESSS template GREY</vt:lpstr>
      <vt:lpstr>2_ESSS template GREY</vt:lpstr>
      <vt:lpstr>CERN-EURISOL-COSTING-WORKSHOP_V4_090528_fhb</vt:lpstr>
      <vt:lpstr>3_ESSS template GREY</vt:lpstr>
      <vt:lpstr>Master #3</vt:lpstr>
      <vt:lpstr>ESS Presentation</vt:lpstr>
      <vt:lpstr>PowerPoint Presentation</vt:lpstr>
      <vt:lpstr>PowerPoint Presentation</vt:lpstr>
      <vt:lpstr> A material research center for Europe</vt:lpstr>
      <vt:lpstr>PowerPoint Presentation</vt:lpstr>
      <vt:lpstr>Engineering materials</vt:lpstr>
      <vt:lpstr>Neutrons and x-rays are complementary - neutrons…</vt:lpstr>
      <vt:lpstr>The visions for neutron science</vt:lpstr>
      <vt:lpstr>PowerPoint Presentation</vt:lpstr>
      <vt:lpstr>ESS construction cost estimates </vt:lpstr>
      <vt:lpstr>PowerPoint Presentation</vt:lpstr>
      <vt:lpstr>ESS Organisation</vt:lpstr>
      <vt:lpstr>PowerPoint Presentation</vt:lpstr>
      <vt:lpstr>Collaborative project</vt:lpstr>
      <vt:lpstr>ESS accelerator</vt:lpstr>
      <vt:lpstr>PowerPoint Presentation</vt:lpstr>
      <vt:lpstr>Cost Drivers</vt:lpstr>
      <vt:lpstr>Design change!</vt:lpstr>
      <vt:lpstr>In-kind Process Begins With EoI </vt:lpstr>
      <vt:lpstr>Timing for Call for Expression of Interest</vt:lpstr>
      <vt:lpstr>PowerPoint Presentation</vt:lpstr>
      <vt:lpstr>A sustainable research facility</vt:lpstr>
      <vt:lpstr>Headlines</vt:lpstr>
    </vt:vector>
  </TitlesOfParts>
  <Company>ESS Scandinavia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Spallation Source</dc:title>
  <dc:creator>Patrik Carlsson</dc:creator>
  <cp:lastModifiedBy>ESS User</cp:lastModifiedBy>
  <cp:revision>186</cp:revision>
  <dcterms:created xsi:type="dcterms:W3CDTF">2011-05-19T11:18:38Z</dcterms:created>
  <dcterms:modified xsi:type="dcterms:W3CDTF">2013-04-17T06:38:48Z</dcterms:modified>
</cp:coreProperties>
</file>