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92" r:id="rId3"/>
    <p:sldId id="293" r:id="rId4"/>
    <p:sldId id="294" r:id="rId5"/>
    <p:sldId id="348" r:id="rId6"/>
    <p:sldId id="302" r:id="rId7"/>
    <p:sldId id="303" r:id="rId8"/>
    <p:sldId id="305" r:id="rId9"/>
    <p:sldId id="306" r:id="rId10"/>
    <p:sldId id="308" r:id="rId11"/>
    <p:sldId id="309" r:id="rId12"/>
    <p:sldId id="311" r:id="rId13"/>
    <p:sldId id="312" r:id="rId14"/>
    <p:sldId id="313" r:id="rId15"/>
    <p:sldId id="314" r:id="rId16"/>
    <p:sldId id="316" r:id="rId17"/>
    <p:sldId id="317" r:id="rId18"/>
    <p:sldId id="327" r:id="rId19"/>
    <p:sldId id="329" r:id="rId20"/>
    <p:sldId id="330" r:id="rId21"/>
    <p:sldId id="332" r:id="rId22"/>
    <p:sldId id="333" r:id="rId23"/>
    <p:sldId id="337" r:id="rId24"/>
    <p:sldId id="338" r:id="rId25"/>
    <p:sldId id="344" r:id="rId26"/>
    <p:sldId id="345" r:id="rId27"/>
    <p:sldId id="346" r:id="rId28"/>
    <p:sldId id="347" r:id="rId29"/>
    <p:sldId id="34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D8F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2166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15B7-1845-4FE4-B742-C22B7D972988}" type="datetimeFigureOut">
              <a:rPr lang="en-GB" smtClean="0"/>
              <a:t>15/04/2013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9611-48F0-4AB3-B59B-4E8CF4AFA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62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84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57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53336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Juan</a:t>
            </a:r>
            <a:r>
              <a:rPr lang="en-US" baseline="0" dirty="0" smtClean="0">
                <a:solidFill>
                  <a:schemeClr val="bg1"/>
                </a:solidFill>
              </a:rPr>
              <a:t> Knaster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664914" y="6453336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SLHiPP</a:t>
            </a:r>
            <a:r>
              <a:rPr lang="en-US" dirty="0" smtClean="0">
                <a:solidFill>
                  <a:schemeClr val="bg1"/>
                </a:solidFill>
              </a:rPr>
              <a:t> 2013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1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48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68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10D0-1D49-4030-8B04-1FCAAB2A013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4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7"/>
          <a:stretch/>
        </p:blipFill>
        <p:spPr bwMode="auto">
          <a:xfrm>
            <a:off x="0" y="1035497"/>
            <a:ext cx="9142413" cy="58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EBF430C-C0B6-4172-B972-8EEC760DEA7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93821" y="5962054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FFFF00"/>
                </a:solidFill>
                <a:latin typeface="Agency FB" pitchFamily="34" charset="0"/>
              </a:rPr>
              <a:t>SLHiPP</a:t>
            </a:r>
            <a:r>
              <a:rPr lang="en-GB" b="1" dirty="0" smtClean="0">
                <a:solidFill>
                  <a:srgbClr val="FFFF00"/>
                </a:solidFill>
                <a:latin typeface="Agency FB" pitchFamily="34" charset="0"/>
              </a:rPr>
              <a:t> 2013</a:t>
            </a:r>
          </a:p>
          <a:p>
            <a:pPr algn="ctr"/>
            <a:r>
              <a:rPr lang="en-GB" b="1" dirty="0" err="1" smtClean="0">
                <a:solidFill>
                  <a:srgbClr val="FFFF00"/>
                </a:solidFill>
                <a:latin typeface="Agency FB" pitchFamily="34" charset="0"/>
              </a:rPr>
              <a:t>Louvaine</a:t>
            </a:r>
            <a:r>
              <a:rPr lang="en-GB" b="1" dirty="0" smtClean="0">
                <a:solidFill>
                  <a:srgbClr val="FFFF00"/>
                </a:solidFill>
                <a:latin typeface="Agency FB" pitchFamily="34" charset="0"/>
              </a:rPr>
              <a:t>-la-</a:t>
            </a:r>
            <a:r>
              <a:rPr lang="en-GB" b="1" dirty="0" err="1" smtClean="0">
                <a:solidFill>
                  <a:srgbClr val="FFFF00"/>
                </a:solidFill>
                <a:latin typeface="Agency FB" pitchFamily="34" charset="0"/>
              </a:rPr>
              <a:t>Neuve</a:t>
            </a:r>
            <a:endParaRPr lang="en-GB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386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C00000"/>
                </a:solidFill>
              </a:rPr>
              <a:t>IFMIF status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800" b="1" dirty="0" smtClean="0"/>
              <a:t>Alban Mosnier</a:t>
            </a:r>
          </a:p>
          <a:p>
            <a:pPr algn="ctr"/>
            <a:r>
              <a:rPr lang="en-GB" sz="2800" b="1" dirty="0" smtClean="0"/>
              <a:t>(on behalf of Juan Knaster)</a:t>
            </a:r>
          </a:p>
        </p:txBody>
      </p:sp>
    </p:spTree>
    <p:extLst>
      <p:ext uri="{BB962C8B-B14F-4D97-AF65-F5344CB8AC3E}">
        <p14:creationId xmlns:p14="http://schemas.microsoft.com/office/powerpoint/2010/main" val="30612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0872" y="836712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  <a:sym typeface="CommonBullets" pitchFamily="34" charset="2"/>
              </a:rPr>
              <a:t>Qualification</a:t>
            </a:r>
            <a:r>
              <a:rPr lang="en-US" dirty="0" smtClean="0">
                <a:sym typeface="CommonBullets" pitchFamily="34" charset="2"/>
              </a:rPr>
              <a:t> of candidate materials </a:t>
            </a:r>
          </a:p>
          <a:p>
            <a:r>
              <a:rPr lang="en-US" dirty="0" smtClean="0">
                <a:sym typeface="CommonBullets" pitchFamily="34" charset="2"/>
              </a:rPr>
              <a:t>for fusion reactors</a:t>
            </a:r>
          </a:p>
          <a:p>
            <a:endParaRPr lang="en-US" dirty="0" smtClean="0">
              <a:sym typeface="CommonBullets" pitchFamily="34" charset="2"/>
            </a:endParaRPr>
          </a:p>
          <a:p>
            <a:r>
              <a:rPr lang="en-US" dirty="0" smtClean="0">
                <a:sym typeface="CommonBullets" pitchFamily="34" charset="2"/>
              </a:rPr>
              <a:t>Generation of engineering data for </a:t>
            </a:r>
          </a:p>
          <a:p>
            <a:r>
              <a:rPr lang="en-US" dirty="0" smtClean="0">
                <a:solidFill>
                  <a:srgbClr val="0070C0"/>
                </a:solidFill>
                <a:sym typeface="CommonBullets" pitchFamily="34" charset="2"/>
              </a:rPr>
              <a:t>design, licensing and safe operation</a:t>
            </a:r>
            <a:r>
              <a:rPr lang="en-US" dirty="0" smtClean="0">
                <a:sym typeface="CommonBullets" pitchFamily="34" charset="2"/>
              </a:rPr>
              <a:t> of DEMO</a:t>
            </a:r>
          </a:p>
          <a:p>
            <a:endParaRPr lang="en-US" dirty="0" smtClean="0">
              <a:sym typeface="CommonBullets" pitchFamily="34" charset="2"/>
            </a:endParaRPr>
          </a:p>
          <a:p>
            <a:r>
              <a:rPr lang="en-US" dirty="0" smtClean="0">
                <a:solidFill>
                  <a:srgbClr val="0070C0"/>
                </a:solidFill>
                <a:sym typeface="CommonBullets" pitchFamily="34" charset="2"/>
              </a:rPr>
              <a:t>Completion, calibration and validation</a:t>
            </a:r>
            <a:r>
              <a:rPr lang="en-US" dirty="0" smtClean="0">
                <a:sym typeface="CommonBullets" pitchFamily="34" charset="2"/>
              </a:rPr>
              <a:t> of  databases </a:t>
            </a:r>
          </a:p>
          <a:p>
            <a:r>
              <a:rPr lang="en-US" dirty="0" smtClean="0">
                <a:sym typeface="CommonBullets" pitchFamily="34" charset="2"/>
              </a:rPr>
              <a:t>(mainly generated from fission reactors research)</a:t>
            </a:r>
          </a:p>
          <a:p>
            <a:endParaRPr lang="en-US" dirty="0" smtClean="0">
              <a:sym typeface="CommonBullets" pitchFamily="34" charset="2"/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Deepening on fundamental understanding</a:t>
            </a:r>
            <a:r>
              <a:rPr lang="en-US" dirty="0" smtClean="0"/>
              <a:t> of radiation response of materials hand in hand with computational material science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3062" y="44624"/>
            <a:ext cx="294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Mission of IFMIF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872" y="6525344"/>
            <a:ext cx="1008112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1" y="-31531"/>
            <a:ext cx="6089340" cy="338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196752"/>
            <a:ext cx="3431033" cy="16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Tx/>
              <a:buNone/>
              <a:defRPr sz="2000" b="1">
                <a:solidFill>
                  <a:srgbClr val="002060"/>
                </a:solidFill>
              </a:defRPr>
            </a:lvl1pPr>
            <a:lvl2pPr indent="0" algn="ctr">
              <a:spcBef>
                <a:spcPct val="20000"/>
              </a:spcBef>
              <a:buFontTx/>
              <a:buNone/>
              <a:defRPr sz="2800"/>
            </a:lvl2pPr>
            <a:lvl3pPr marL="1143000" indent="-228600">
              <a:spcBef>
                <a:spcPct val="20000"/>
              </a:spcBef>
              <a:buFontTx/>
              <a:buBlip>
                <a:blip r:embed="rId3"/>
              </a:buBlip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2200" dirty="0"/>
              <a:t>Deuterons at </a:t>
            </a:r>
            <a:r>
              <a:rPr lang="en-GB" sz="2200" dirty="0">
                <a:solidFill>
                  <a:srgbClr val="0070C0"/>
                </a:solidFill>
              </a:rPr>
              <a:t>40 MeV </a:t>
            </a:r>
            <a:endParaRPr lang="en-GB" sz="2200" dirty="0" smtClean="0">
              <a:solidFill>
                <a:srgbClr val="0070C0"/>
              </a:solidFill>
            </a:endParaRPr>
          </a:p>
          <a:p>
            <a:r>
              <a:rPr lang="en-GB" sz="2200" dirty="0" smtClean="0"/>
              <a:t>collide </a:t>
            </a:r>
            <a:r>
              <a:rPr lang="en-GB" sz="2200" dirty="0"/>
              <a:t>on a liquid </a:t>
            </a:r>
            <a:r>
              <a:rPr lang="en-GB" sz="2200" dirty="0">
                <a:solidFill>
                  <a:srgbClr val="0070C0"/>
                </a:solidFill>
              </a:rPr>
              <a:t>Li </a:t>
            </a:r>
            <a:r>
              <a:rPr lang="en-GB" sz="2200" dirty="0" smtClean="0">
                <a:solidFill>
                  <a:srgbClr val="0070C0"/>
                </a:solidFill>
              </a:rPr>
              <a:t>screen</a:t>
            </a:r>
          </a:p>
          <a:p>
            <a:r>
              <a:rPr lang="en-GB" sz="2200" dirty="0" smtClean="0"/>
              <a:t>flowing </a:t>
            </a:r>
            <a:r>
              <a:rPr lang="en-GB" sz="2200" dirty="0"/>
              <a:t>at </a:t>
            </a:r>
            <a:r>
              <a:rPr lang="en-GB" sz="2200" dirty="0">
                <a:solidFill>
                  <a:srgbClr val="0070C0"/>
                </a:solidFill>
              </a:rPr>
              <a:t>15 m/s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44624"/>
            <a:ext cx="2547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IFMIF concept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93" y="3239358"/>
            <a:ext cx="5114529" cy="36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212976"/>
            <a:ext cx="4499992" cy="2448272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A flux of </a:t>
            </a:r>
            <a:r>
              <a:rPr lang="en-GB" sz="3000" b="1" dirty="0" smtClean="0">
                <a:solidFill>
                  <a:srgbClr val="0070C0"/>
                </a:solidFill>
              </a:rPr>
              <a:t>10</a:t>
            </a:r>
            <a:r>
              <a:rPr lang="en-GB" sz="3000" b="1" baseline="30000" dirty="0" smtClean="0">
                <a:solidFill>
                  <a:srgbClr val="0070C0"/>
                </a:solidFill>
              </a:rPr>
              <a:t>18</a:t>
            </a:r>
            <a:r>
              <a:rPr lang="en-GB" sz="3000" b="1" dirty="0" smtClean="0">
                <a:solidFill>
                  <a:srgbClr val="0070C0"/>
                </a:solidFill>
              </a:rPr>
              <a:t> n·m</a:t>
            </a:r>
            <a:r>
              <a:rPr lang="en-GB" sz="3000" b="1" baseline="30000" dirty="0" smtClean="0">
                <a:solidFill>
                  <a:srgbClr val="0070C0"/>
                </a:solidFill>
              </a:rPr>
              <a:t>-2</a:t>
            </a:r>
            <a:r>
              <a:rPr lang="en-GB" sz="3000" b="1" dirty="0" smtClean="0">
                <a:solidFill>
                  <a:srgbClr val="0070C0"/>
                </a:solidFill>
              </a:rPr>
              <a:t>s</a:t>
            </a:r>
            <a:r>
              <a:rPr lang="en-GB" sz="3000" b="1" baseline="30000" dirty="0" smtClean="0">
                <a:solidFill>
                  <a:srgbClr val="0070C0"/>
                </a:solidFill>
              </a:rPr>
              <a:t>-1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sz="3000" b="1" dirty="0" smtClean="0"/>
              <a:t>is stripped</a:t>
            </a:r>
          </a:p>
          <a:p>
            <a:r>
              <a:rPr lang="en-GB" sz="3000" b="1" dirty="0" smtClean="0"/>
              <a:t>with a broad peak </a:t>
            </a:r>
          </a:p>
          <a:p>
            <a:r>
              <a:rPr lang="en-GB" sz="3000" b="1" dirty="0" smtClean="0"/>
              <a:t>at </a:t>
            </a:r>
            <a:r>
              <a:rPr lang="en-GB" sz="3000" b="1" dirty="0" smtClean="0">
                <a:solidFill>
                  <a:srgbClr val="0070C0"/>
                </a:solidFill>
              </a:rPr>
              <a:t>14 MeV</a:t>
            </a:r>
          </a:p>
          <a:p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smtClean="0"/>
              <a:t>Availability of facility </a:t>
            </a:r>
            <a:r>
              <a:rPr lang="en-GB" sz="3000" b="1" dirty="0" smtClean="0">
                <a:solidFill>
                  <a:srgbClr val="0070C0"/>
                </a:solidFill>
              </a:rPr>
              <a:t>&gt;80%</a:t>
            </a:r>
            <a:endParaRPr lang="en-GB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-72008" y="2780928"/>
            <a:ext cx="9324528" cy="3339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The validation activities comprises three main facilities</a:t>
            </a:r>
          </a:p>
          <a:p>
            <a:pPr marL="400050" algn="ctr"/>
            <a:r>
              <a:rPr lang="en-US" dirty="0" smtClean="0">
                <a:solidFill>
                  <a:srgbClr val="0070C0"/>
                </a:solidFill>
              </a:rPr>
              <a:t>Accelerator facility</a:t>
            </a:r>
          </a:p>
          <a:p>
            <a:pPr marL="400050" algn="ctr"/>
            <a:r>
              <a:rPr lang="en-US" dirty="0" smtClean="0">
                <a:solidFill>
                  <a:srgbClr val="0070C0"/>
                </a:solidFill>
              </a:rPr>
              <a:t>Target facility</a:t>
            </a:r>
          </a:p>
          <a:p>
            <a:pPr marL="400050" algn="ctr"/>
            <a:r>
              <a:rPr lang="en-US" dirty="0" smtClean="0">
                <a:solidFill>
                  <a:srgbClr val="0070C0"/>
                </a:solidFill>
              </a:rPr>
              <a:t>Test facility</a:t>
            </a:r>
          </a:p>
          <a:p>
            <a:pPr marL="400050" algn="ctr"/>
            <a:r>
              <a:rPr lang="en-US" dirty="0" smtClean="0"/>
              <a:t>In addition, we are preparing an </a:t>
            </a:r>
          </a:p>
          <a:p>
            <a:pPr marL="400050" algn="ctr"/>
            <a:r>
              <a:rPr lang="en-US" dirty="0" smtClean="0">
                <a:solidFill>
                  <a:srgbClr val="0070C0"/>
                </a:solidFill>
              </a:rPr>
              <a:t>Intermediate IFMIF Engineering Design Report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and the collaboration is very numerous with highest level labs and universities </a:t>
            </a:r>
          </a:p>
          <a:p>
            <a:pPr algn="ctr"/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Europe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Japan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4581" y="116632"/>
            <a:ext cx="3058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IFMIF/EVEDA phase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0680"/>
            <a:ext cx="9144000" cy="7647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" y="0"/>
            <a:ext cx="5566449" cy="264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44624"/>
            <a:ext cx="327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Accelerator facility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30932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 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9595"/>
            <a:ext cx="9144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904" y="32849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IFMIF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3478"/>
            <a:ext cx="9144000" cy="3365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02868">
            <a:off x="296929" y="175519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 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762" y="2564904"/>
            <a:ext cx="470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Individual availability </a:t>
            </a:r>
            <a:r>
              <a:rPr lang="en-GB" sz="3200" dirty="0" smtClean="0">
                <a:solidFill>
                  <a:srgbClr val="0070C0"/>
                </a:solidFill>
              </a:rPr>
              <a:t>&gt;90%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1124744"/>
            <a:ext cx="23070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2 x 5 MW beams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b="9865"/>
          <a:stretch/>
        </p:blipFill>
        <p:spPr bwMode="auto">
          <a:xfrm>
            <a:off x="0" y="4330494"/>
            <a:ext cx="9144000" cy="255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83968" y="933978"/>
            <a:ext cx="4752528" cy="3215102"/>
            <a:chOff x="4283968" y="933978"/>
            <a:chExt cx="4752528" cy="3215102"/>
          </a:xfrm>
        </p:grpSpPr>
        <p:sp>
          <p:nvSpPr>
            <p:cNvPr id="5" name="TextBox 4"/>
            <p:cNvSpPr txBox="1"/>
            <p:nvPr/>
          </p:nvSpPr>
          <p:spPr>
            <a:xfrm>
              <a:off x="5195358" y="1282208"/>
              <a:ext cx="763398" cy="43248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70C0"/>
                  </a:solidFill>
                </a:rPr>
                <a:t>LIPAc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958756" y="1487567"/>
              <a:ext cx="299044" cy="21624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933978"/>
              <a:ext cx="4752528" cy="3215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58811" y="1217616"/>
              <a:ext cx="654237" cy="36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LIPAc</a:t>
              </a:r>
              <a:endPara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>
              <a:off x="6013048" y="1397816"/>
              <a:ext cx="489931" cy="2536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566635" y="-27384"/>
            <a:ext cx="3397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solidFill>
                  <a:schemeClr val="bg1"/>
                </a:solidFill>
              </a:rPr>
              <a:t>LIPAc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vs</a:t>
            </a:r>
            <a:r>
              <a:rPr lang="en-GB" sz="4400" dirty="0" smtClean="0">
                <a:solidFill>
                  <a:schemeClr val="bg1"/>
                </a:solidFill>
              </a:rPr>
              <a:t> IFMIF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80532" y="1448197"/>
            <a:ext cx="428514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2600" b="1" dirty="0"/>
              <a:t>Features </a:t>
            </a:r>
            <a:r>
              <a:rPr lang="en-US" sz="2600" b="1" dirty="0" smtClean="0"/>
              <a:t>of IFMIF </a:t>
            </a:r>
            <a:r>
              <a:rPr lang="en-US" sz="2600" b="1" dirty="0" err="1" smtClean="0"/>
              <a:t>vs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LIPAc</a:t>
            </a:r>
            <a:r>
              <a:rPr lang="en-US" sz="2600" b="1" dirty="0" smtClean="0"/>
              <a:t> </a:t>
            </a:r>
          </a:p>
          <a:p>
            <a:pPr lvl="1" algn="ctr"/>
            <a:r>
              <a:rPr lang="en-US" sz="2600" b="1" dirty="0" smtClean="0"/>
              <a:t>d</a:t>
            </a:r>
            <a:r>
              <a:rPr lang="en-US" sz="2600" b="1" baseline="30000" dirty="0" smtClean="0"/>
              <a:t>+ </a:t>
            </a:r>
            <a:r>
              <a:rPr lang="en-US" sz="2600" b="1" dirty="0" smtClean="0"/>
              <a:t>accelerator</a:t>
            </a:r>
            <a:endParaRPr lang="en-US" sz="2600" b="1" dirty="0"/>
          </a:p>
          <a:p>
            <a:pPr lvl="1" algn="ctr"/>
            <a:r>
              <a:rPr lang="en-US" sz="2600" dirty="0" smtClean="0">
                <a:solidFill>
                  <a:srgbClr val="0070C0"/>
                </a:solidFill>
              </a:rPr>
              <a:t>125 mA (100% duty cycle)</a:t>
            </a:r>
            <a:endParaRPr lang="en-US" sz="2600" dirty="0">
              <a:solidFill>
                <a:srgbClr val="0070C0"/>
              </a:solidFill>
            </a:endParaRPr>
          </a:p>
          <a:p>
            <a:pPr lvl="1" algn="ctr"/>
            <a:r>
              <a:rPr lang="en-US" sz="2600" dirty="0" smtClean="0">
                <a:solidFill>
                  <a:srgbClr val="0070C0"/>
                </a:solidFill>
              </a:rPr>
              <a:t>5 MW </a:t>
            </a:r>
            <a:r>
              <a:rPr lang="en-US" sz="2600" dirty="0" err="1" smtClean="0">
                <a:solidFill>
                  <a:srgbClr val="0070C0"/>
                </a:solidFill>
              </a:rPr>
              <a:t>vs</a:t>
            </a:r>
            <a:r>
              <a:rPr lang="en-US" sz="2600" dirty="0" smtClean="0">
                <a:solidFill>
                  <a:srgbClr val="0070C0"/>
                </a:solidFill>
              </a:rPr>
              <a:t> 1.125 MW</a:t>
            </a:r>
            <a:endParaRPr lang="en-US" sz="2600" dirty="0">
              <a:solidFill>
                <a:srgbClr val="0070C0"/>
              </a:solidFill>
            </a:endParaRPr>
          </a:p>
          <a:p>
            <a:pPr lvl="1" algn="ctr"/>
            <a:r>
              <a:rPr lang="en-US" sz="2600" dirty="0" smtClean="0">
                <a:solidFill>
                  <a:srgbClr val="0070C0"/>
                </a:solidFill>
              </a:rPr>
              <a:t>Space charge issues</a:t>
            </a:r>
          </a:p>
          <a:p>
            <a:pPr lvl="1" algn="ctr"/>
            <a:r>
              <a:rPr lang="en-US" sz="2600" dirty="0" smtClean="0">
                <a:solidFill>
                  <a:srgbClr val="0070C0"/>
                </a:solidFill>
              </a:rPr>
              <a:t>Low energy-high power</a:t>
            </a:r>
          </a:p>
        </p:txBody>
      </p:sp>
    </p:spTree>
    <p:extLst>
      <p:ext uri="{BB962C8B-B14F-4D97-AF65-F5344CB8AC3E}">
        <p14:creationId xmlns:p14="http://schemas.microsoft.com/office/powerpoint/2010/main" val="15405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863383"/>
            <a:ext cx="915352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63981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Injector + LEBT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08057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RFQ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INFN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Legnaro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JAEA Tokai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6450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MEBT</a:t>
            </a:r>
            <a:endParaRPr lang="en-GB" sz="16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344061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SRF </a:t>
            </a:r>
            <a:r>
              <a:rPr lang="en-GB" sz="1600" b="1" i="1" dirty="0" err="1" smtClean="0"/>
              <a:t>Linac</a:t>
            </a:r>
            <a:endParaRPr lang="en-GB" sz="1600" b="1" i="1" dirty="0" smtClean="0"/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08868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HEBT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437671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BD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23210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Diagnostics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448126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RF Power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SCK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1520" y="4342452"/>
            <a:ext cx="8496944" cy="190647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657934">
            <a:off x="3886912" y="493978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 m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582" y="916019"/>
            <a:ext cx="6707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err="1" smtClean="0">
                <a:solidFill>
                  <a:srgbClr val="002060"/>
                </a:solidFill>
              </a:rPr>
              <a:t>LIPAc</a:t>
            </a:r>
            <a:r>
              <a:rPr lang="en-GB" sz="4400" dirty="0" smtClean="0">
                <a:solidFill>
                  <a:srgbClr val="002060"/>
                </a:solidFill>
              </a:rPr>
              <a:t> contribution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Linear IFMIF Prototype Accelerator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67944" y="44624"/>
            <a:ext cx="501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Accelerator facility validation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7354" y="2453987"/>
            <a:ext cx="3066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Mainly 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E</a:t>
            </a:r>
            <a:r>
              <a:rPr lang="en-GB" sz="2400" b="1" dirty="0" smtClean="0">
                <a:solidFill>
                  <a:srgbClr val="002060"/>
                </a:solidFill>
              </a:rPr>
              <a:t>uropean contribution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399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8576" y="-27384"/>
            <a:ext cx="2937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Site is ready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6156012"/>
            <a:ext cx="184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JAEA contribution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-27384"/>
            <a:ext cx="333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Ion source &amp; SRF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368152"/>
            <a:ext cx="4468004" cy="29249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Continuous Wave ECR (2.5 GHz)</a:t>
            </a:r>
          </a:p>
          <a:p>
            <a:r>
              <a:rPr lang="en-US" dirty="0" smtClean="0"/>
              <a:t>E = 100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I = 140 </a:t>
            </a:r>
            <a:r>
              <a:rPr lang="en-US" dirty="0" err="1" smtClean="0"/>
              <a:t>mA</a:t>
            </a:r>
            <a:endParaRPr lang="en-US" dirty="0" smtClean="0"/>
          </a:p>
          <a:p>
            <a:r>
              <a:rPr lang="en-US" dirty="0" err="1" smtClean="0"/>
              <a:t>emittance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70C0"/>
                </a:solidFill>
              </a:rPr>
              <a:t>0.25 </a:t>
            </a:r>
            <a:r>
              <a:rPr lang="el-GR" dirty="0" smtClean="0">
                <a:solidFill>
                  <a:srgbClr val="0070C0"/>
                </a:solidFill>
              </a:rPr>
              <a:t>π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mm·mrad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Availability &gt; 95%</a:t>
            </a:r>
          </a:p>
          <a:p>
            <a:r>
              <a:rPr lang="en-US" b="1" dirty="0" smtClean="0"/>
              <a:t>Acceptance tests in </a:t>
            </a:r>
            <a:r>
              <a:rPr lang="en-US" b="1" dirty="0" err="1" smtClean="0"/>
              <a:t>Saclay</a:t>
            </a:r>
            <a:r>
              <a:rPr lang="en-US" b="1" dirty="0" smtClean="0"/>
              <a:t> successful!!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37530" y="4221088"/>
            <a:ext cx="4033466" cy="2689662"/>
            <a:chOff x="6147476" y="4878452"/>
            <a:chExt cx="4033466" cy="2689662"/>
          </a:xfrm>
        </p:grpSpPr>
        <p:pic>
          <p:nvPicPr>
            <p:cNvPr id="4098" name="Picture 2" descr="C:\Users\knastej\Documents\IFMIF\LIPAc\INJECTOR\Injector FOTOS\beam\_STX55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476" y="4878452"/>
              <a:ext cx="4033466" cy="268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5244678" y="5871604"/>
              <a:ext cx="2244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FFFFFF"/>
                  </a:solidFill>
                </a:rPr>
                <a:t>picture </a:t>
              </a:r>
              <a:r>
                <a:rPr lang="en-US" sz="1200" i="1" dirty="0" err="1">
                  <a:solidFill>
                    <a:srgbClr val="FFFFFF"/>
                  </a:solidFill>
                </a:rPr>
                <a:t>coutesy</a:t>
              </a:r>
              <a:r>
                <a:rPr lang="en-US" sz="1200" i="1" dirty="0">
                  <a:solidFill>
                    <a:srgbClr val="FFFFFF"/>
                  </a:solidFill>
                </a:rPr>
                <a:t> of </a:t>
              </a:r>
              <a:r>
                <a:rPr lang="en-US" sz="1200" i="1" dirty="0" smtClean="0">
                  <a:solidFill>
                    <a:srgbClr val="FFFFFF"/>
                  </a:solidFill>
                </a:rPr>
                <a:t>CEA/P. </a:t>
              </a:r>
              <a:r>
                <a:rPr lang="en-US" sz="1200" i="1" dirty="0" err="1" smtClean="0">
                  <a:solidFill>
                    <a:srgbClr val="FFFFFF"/>
                  </a:solidFill>
                </a:rPr>
                <a:t>Stroppa</a:t>
              </a:r>
              <a:endParaRPr lang="en-GB" sz="1200" i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099" name="Picture 3" descr="IMG_73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6716"/>
            <a:ext cx="2547969" cy="30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5613" y="4869160"/>
            <a:ext cx="2734619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R. </a:t>
            </a:r>
            <a:r>
              <a:rPr lang="en-GB" dirty="0" err="1" smtClean="0"/>
              <a:t>Gobin</a:t>
            </a:r>
            <a:r>
              <a:rPr lang="en-GB" dirty="0" smtClean="0"/>
              <a:t> et </a:t>
            </a:r>
            <a:r>
              <a:rPr lang="en-GB" dirty="0"/>
              <a:t>al., </a:t>
            </a:r>
            <a:r>
              <a:rPr lang="en-GB" i="1" dirty="0" smtClean="0"/>
              <a:t>General </a:t>
            </a:r>
            <a:r>
              <a:rPr lang="en-GB" i="1" dirty="0"/>
              <a:t>design of the International Fusion Materials Irradiation Facility deuteron injector: Source and beam </a:t>
            </a:r>
            <a:r>
              <a:rPr lang="en-GB" i="1" dirty="0" smtClean="0"/>
              <a:t>line</a:t>
            </a:r>
            <a:r>
              <a:rPr lang="en-GB" dirty="0" smtClean="0"/>
              <a:t>, Rev</a:t>
            </a:r>
            <a:r>
              <a:rPr lang="en-GB" dirty="0"/>
              <a:t>. Sci. Inst. 81, 02B301 2010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3073" r="4403" b="5867"/>
          <a:stretch/>
        </p:blipFill>
        <p:spPr bwMode="auto">
          <a:xfrm>
            <a:off x="5292922" y="0"/>
            <a:ext cx="3890101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1340768"/>
            <a:ext cx="2555776" cy="14847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 rot="20001412">
            <a:off x="200543" y="1812957"/>
            <a:ext cx="8609729" cy="31393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</a:rPr>
              <a:t>Status of </a:t>
            </a:r>
            <a:r>
              <a:rPr lang="en-GB" sz="6600" dirty="0" err="1" smtClean="0">
                <a:solidFill>
                  <a:schemeClr val="bg1"/>
                </a:solidFill>
              </a:rPr>
              <a:t>LIPAc</a:t>
            </a:r>
            <a:endParaRPr lang="en-GB" sz="6600" dirty="0" smtClean="0">
              <a:solidFill>
                <a:schemeClr val="bg1"/>
              </a:solidFill>
            </a:endParaRPr>
          </a:p>
          <a:p>
            <a:pPr algn="ctr"/>
            <a:r>
              <a:rPr lang="en-GB" sz="6600" dirty="0" smtClean="0">
                <a:solidFill>
                  <a:schemeClr val="bg1"/>
                </a:solidFill>
              </a:rPr>
              <a:t>See Alban </a:t>
            </a:r>
            <a:r>
              <a:rPr lang="en-GB" sz="6600" dirty="0" err="1" smtClean="0">
                <a:solidFill>
                  <a:schemeClr val="bg1"/>
                </a:solidFill>
              </a:rPr>
              <a:t>Mosnier’s</a:t>
            </a:r>
            <a:r>
              <a:rPr lang="en-GB" sz="6600" dirty="0" smtClean="0">
                <a:solidFill>
                  <a:schemeClr val="bg1"/>
                </a:solidFill>
              </a:rPr>
              <a:t> talk</a:t>
            </a:r>
          </a:p>
          <a:p>
            <a:pPr algn="ctr"/>
            <a:r>
              <a:rPr lang="en-GB" sz="6600" dirty="0">
                <a:solidFill>
                  <a:schemeClr val="bg1"/>
                </a:solidFill>
              </a:rPr>
              <a:t>o</a:t>
            </a:r>
            <a:r>
              <a:rPr lang="en-GB" sz="6600" dirty="0" smtClean="0">
                <a:solidFill>
                  <a:schemeClr val="bg1"/>
                </a:solidFill>
              </a:rPr>
              <a:t>n Thursday (P-6-3)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411760" cy="36933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P.A.P. Nghiem, N. Chauvin, M. Comunian, O. </a:t>
            </a:r>
            <a:r>
              <a:rPr lang="en-US" dirty="0" err="1"/>
              <a:t>Delferrière</a:t>
            </a:r>
            <a:r>
              <a:rPr lang="en-US" dirty="0"/>
              <a:t>, R. </a:t>
            </a:r>
            <a:r>
              <a:rPr lang="en-US" dirty="0" err="1"/>
              <a:t>Duperrier</a:t>
            </a:r>
            <a:r>
              <a:rPr lang="en-US" dirty="0"/>
              <a:t>, A. Mosnier, C. Oliver, D. Uriot </a:t>
            </a:r>
            <a:r>
              <a:rPr lang="en-US" dirty="0" smtClean="0"/>
              <a:t>, 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IFMIF-EVEDA challenges and their treatment</a:t>
            </a:r>
            <a:r>
              <a:rPr lang="en-US" dirty="0" smtClean="0"/>
              <a:t>, </a:t>
            </a:r>
            <a:r>
              <a:rPr lang="en-US" dirty="0"/>
              <a:t>Nuclear Instruments and Methods in </a:t>
            </a:r>
            <a:r>
              <a:rPr lang="en-US" dirty="0" smtClean="0"/>
              <a:t>Physics </a:t>
            </a:r>
            <a:r>
              <a:rPr lang="en-US" dirty="0"/>
              <a:t>Research A, 654 (2011) 63-71</a:t>
            </a:r>
            <a:endParaRPr lang="en-GB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426562" y="-99392"/>
            <a:ext cx="5753950" cy="8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Putting it all together…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3076" r="3190"/>
          <a:stretch/>
        </p:blipFill>
        <p:spPr bwMode="auto">
          <a:xfrm>
            <a:off x="2744369" y="5554450"/>
            <a:ext cx="6432331" cy="133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6684"/>
          <a:stretch/>
        </p:blipFill>
        <p:spPr bwMode="auto">
          <a:xfrm>
            <a:off x="-9092" y="4906930"/>
            <a:ext cx="2915816" cy="197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672" y="692696"/>
            <a:ext cx="7859216" cy="4896544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LIPAc</a:t>
            </a:r>
            <a:r>
              <a:rPr lang="en-GB" dirty="0" smtClean="0"/>
              <a:t> commissioning will be</a:t>
            </a:r>
          </a:p>
          <a:p>
            <a:r>
              <a:rPr lang="en-GB" dirty="0" smtClean="0"/>
              <a:t>a challenging (and fascinating) phase</a:t>
            </a:r>
          </a:p>
          <a:p>
            <a:endParaRPr lang="en-GB" dirty="0"/>
          </a:p>
          <a:p>
            <a:r>
              <a:rPr lang="en-GB" dirty="0" smtClean="0"/>
              <a:t>Individual equipment is </a:t>
            </a:r>
            <a:r>
              <a:rPr lang="en-GB" dirty="0" smtClean="0">
                <a:solidFill>
                  <a:srgbClr val="0070C0"/>
                </a:solidFill>
              </a:rPr>
              <a:t>‘commissioned’ </a:t>
            </a:r>
            <a:r>
              <a:rPr lang="en-GB" dirty="0" smtClean="0"/>
              <a:t>in labs</a:t>
            </a:r>
          </a:p>
          <a:p>
            <a:r>
              <a:rPr lang="en-GB" dirty="0"/>
              <a:t>a</a:t>
            </a:r>
            <a:r>
              <a:rPr lang="en-GB" dirty="0" smtClean="0"/>
              <a:t>nd put together in </a:t>
            </a:r>
            <a:r>
              <a:rPr lang="en-GB" dirty="0" err="1" smtClean="0"/>
              <a:t>Rokkasho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Starting with protons and 0.1% duty cycle</a:t>
            </a:r>
          </a:p>
          <a:p>
            <a:endParaRPr lang="en-GB" dirty="0"/>
          </a:p>
          <a:p>
            <a:r>
              <a:rPr lang="en-GB" dirty="0" smtClean="0"/>
              <a:t>High power, (</a:t>
            </a:r>
            <a:r>
              <a:rPr lang="en-GB" dirty="0" smtClean="0">
                <a:solidFill>
                  <a:srgbClr val="0070C0"/>
                </a:solidFill>
              </a:rPr>
              <a:t>1.125 MW</a:t>
            </a:r>
            <a:r>
              <a:rPr lang="en-GB" dirty="0" smtClean="0"/>
              <a:t>) high space charge </a:t>
            </a:r>
          </a:p>
          <a:p>
            <a:r>
              <a:rPr lang="en-GB" dirty="0" smtClean="0"/>
              <a:t>and nature of particle </a:t>
            </a:r>
            <a:r>
              <a:rPr lang="en-GB" dirty="0" smtClean="0">
                <a:solidFill>
                  <a:srgbClr val="0070C0"/>
                </a:solidFill>
              </a:rPr>
              <a:t>(deuterons)</a:t>
            </a:r>
            <a:r>
              <a:rPr lang="en-GB" dirty="0" smtClean="0"/>
              <a:t> makes it fun (if I may)</a:t>
            </a:r>
          </a:p>
          <a:p>
            <a:endParaRPr lang="en-GB" dirty="0"/>
          </a:p>
          <a:p>
            <a:r>
              <a:rPr lang="en-GB" dirty="0" smtClean="0"/>
              <a:t>Beam physics performed by CEA&amp;CIEMAT&amp;INFN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20137300">
            <a:off x="-1516" y="465615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N. Chauvin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848" y="1103283"/>
            <a:ext cx="4989240" cy="885557"/>
          </a:xfrm>
        </p:spPr>
        <p:txBody>
          <a:bodyPr>
            <a:noAutofit/>
          </a:bodyPr>
          <a:lstStyle/>
          <a:p>
            <a:r>
              <a:rPr lang="en-GB" dirty="0" smtClean="0"/>
              <a:t>World largest liquid Li loop</a:t>
            </a:r>
          </a:p>
          <a:p>
            <a:r>
              <a:rPr lang="en-GB" dirty="0"/>
              <a:t>c</a:t>
            </a:r>
            <a:r>
              <a:rPr lang="en-GB" dirty="0" smtClean="0"/>
              <a:t>onstructed by JAEA in </a:t>
            </a:r>
            <a:r>
              <a:rPr lang="en-GB" dirty="0" err="1" smtClean="0"/>
              <a:t>Oarai</a:t>
            </a:r>
            <a:endParaRPr lang="en-GB" dirty="0"/>
          </a:p>
        </p:txBody>
      </p:sp>
      <p:pic>
        <p:nvPicPr>
          <p:cNvPr id="3" name="Picture 17" descr="P103071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7504" y="3090069"/>
            <a:ext cx="39290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444"/>
          <a:stretch>
            <a:fillRect/>
          </a:stretch>
        </p:blipFill>
        <p:spPr bwMode="auto">
          <a:xfrm>
            <a:off x="3780303" y="2564904"/>
            <a:ext cx="5328201" cy="352839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直線矢印コネクタ 8"/>
          <p:cNvCxnSpPr/>
          <p:nvPr/>
        </p:nvCxnSpPr>
        <p:spPr>
          <a:xfrm>
            <a:off x="4770483" y="3037582"/>
            <a:ext cx="0" cy="295232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9"/>
          <p:cNvSpPr txBox="1"/>
          <p:nvPr/>
        </p:nvSpPr>
        <p:spPr>
          <a:xfrm>
            <a:off x="3995936" y="4405734"/>
            <a:ext cx="93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20 m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10"/>
          <p:cNvCxnSpPr/>
          <p:nvPr/>
        </p:nvCxnSpPr>
        <p:spPr>
          <a:xfrm flipH="1">
            <a:off x="5007216" y="5989910"/>
            <a:ext cx="258912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15"/>
          <p:cNvSpPr txBox="1"/>
          <p:nvPr/>
        </p:nvSpPr>
        <p:spPr>
          <a:xfrm>
            <a:off x="6441038" y="5528245"/>
            <a:ext cx="93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20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m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44624"/>
            <a:ext cx="4139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Target facility validation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39053"/>
            <a:ext cx="91085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Kondo, H., et al., </a:t>
            </a:r>
            <a:r>
              <a:rPr lang="en-GB" i="1" dirty="0" smtClean="0"/>
              <a:t>Completion </a:t>
            </a:r>
            <a:r>
              <a:rPr lang="en-GB" i="1" dirty="0"/>
              <a:t>of IFMIF/EVEDA lithium test loop </a:t>
            </a:r>
            <a:r>
              <a:rPr lang="en-GB" i="1" dirty="0" smtClean="0"/>
              <a:t>construction</a:t>
            </a:r>
            <a:r>
              <a:rPr lang="en-GB" dirty="0" smtClean="0"/>
              <a:t>, </a:t>
            </a:r>
          </a:p>
          <a:p>
            <a:pPr algn="ctr"/>
            <a:r>
              <a:rPr lang="en-GB" dirty="0" err="1" smtClean="0"/>
              <a:t>Fus</a:t>
            </a:r>
            <a:r>
              <a:rPr lang="en-GB" dirty="0"/>
              <a:t>. Eng. Des. </a:t>
            </a:r>
            <a:r>
              <a:rPr lang="en-GB" b="1" dirty="0"/>
              <a:t>87</a:t>
            </a:r>
            <a:r>
              <a:rPr lang="en-GB" dirty="0"/>
              <a:t> (2012) 418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70777" y="380785"/>
            <a:ext cx="307209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2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15220" r="7105" b="7184"/>
          <a:stretch/>
        </p:blipFill>
        <p:spPr bwMode="auto">
          <a:xfrm>
            <a:off x="2411760" y="3210940"/>
            <a:ext cx="6741207" cy="36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66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8879" y="44624"/>
            <a:ext cx="3933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World energy scenario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5293301" cy="326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292494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</a:rPr>
              <a:t>80% of world energy generated </a:t>
            </a:r>
          </a:p>
          <a:p>
            <a:pPr algn="ctr"/>
            <a:r>
              <a:rPr lang="en-GB" sz="3000" dirty="0" smtClean="0">
                <a:solidFill>
                  <a:srgbClr val="002060"/>
                </a:solidFill>
              </a:rPr>
              <a:t>from fossil fuels</a:t>
            </a:r>
            <a:endParaRPr lang="en-GB" sz="3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90" y="761433"/>
            <a:ext cx="35469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002060"/>
                </a:solidFill>
              </a:rPr>
              <a:t>In 2 years, </a:t>
            </a:r>
          </a:p>
          <a:p>
            <a:pPr algn="ctr"/>
            <a:r>
              <a:rPr lang="en-GB" sz="2200" dirty="0" smtClean="0">
                <a:solidFill>
                  <a:srgbClr val="002060"/>
                </a:solidFill>
              </a:rPr>
              <a:t>the growth of energy consumption in </a:t>
            </a:r>
            <a:r>
              <a:rPr lang="en-GB" sz="2200" dirty="0" smtClean="0">
                <a:solidFill>
                  <a:srgbClr val="0070C0"/>
                </a:solidFill>
              </a:rPr>
              <a:t>China</a:t>
            </a:r>
            <a:r>
              <a:rPr lang="en-GB" sz="2200" dirty="0" smtClean="0">
                <a:solidFill>
                  <a:srgbClr val="002060"/>
                </a:solidFill>
              </a:rPr>
              <a:t> was greater than total consumption in </a:t>
            </a:r>
            <a:r>
              <a:rPr lang="en-GB" sz="2200" dirty="0" smtClean="0">
                <a:solidFill>
                  <a:srgbClr val="0070C0"/>
                </a:solidFill>
              </a:rPr>
              <a:t>Germany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64398" y="4293096"/>
            <a:ext cx="3656278" cy="172819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Medium term Problems</a:t>
            </a:r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Greenhouse effect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Resources are finite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49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zuyuki nakamura\Desktop\Kazuyuki Nakamura\IFMIF\Target Facility関係\LF1\建設写真\ループ写真\Liループ写真2010-11-22圧縮版\①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98" y="754385"/>
            <a:ext cx="4261874" cy="545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10"/>
          <p:cNvSpPr txBox="1">
            <a:spLocks noChangeArrowheads="1"/>
          </p:cNvSpPr>
          <p:nvPr/>
        </p:nvSpPr>
        <p:spPr bwMode="auto">
          <a:xfrm>
            <a:off x="357108" y="5618382"/>
            <a:ext cx="5058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Constructed EVEDA Li Test Loop</a:t>
            </a: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(JAEA-</a:t>
            </a:r>
            <a:r>
              <a:rPr lang="en-US" altLang="ja-JP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Oarai</a:t>
            </a: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D:\IFMIF-EVEDA LF Tasks\LF1 EVEDA Li LOOP\技術資料\080_工事記録\Liループ建設記録+立会検査記録\工事記録写真（定点、作業風景）H22.8\H22.8.30\Liループ写真2010-8-30圧縮版\現場状況 (15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0800000">
            <a:off x="5494820" y="989111"/>
            <a:ext cx="2160240" cy="32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線吹き出し 1 (枠付き) 9"/>
          <p:cNvSpPr>
            <a:spLocks/>
          </p:cNvSpPr>
          <p:nvPr/>
        </p:nvSpPr>
        <p:spPr bwMode="auto">
          <a:xfrm>
            <a:off x="5494820" y="1853207"/>
            <a:ext cx="1152128" cy="328488"/>
          </a:xfrm>
          <a:prstGeom prst="borderCallout1">
            <a:avLst>
              <a:gd name="adj1" fmla="val 98041"/>
              <a:gd name="adj2" fmla="val 47778"/>
              <a:gd name="adj3" fmla="val 248040"/>
              <a:gd name="adj4" fmla="val 37394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smtClean="0">
                <a:solidFill>
                  <a:srgbClr val="F7F7FF"/>
                </a:solidFill>
              </a:rPr>
              <a:t>View Port</a:t>
            </a:r>
            <a:endParaRPr kumimoji="0" lang="ja-JP" altLang="en-US" sz="1400" b="1" dirty="0">
              <a:solidFill>
                <a:srgbClr val="F7F7FF"/>
              </a:solidFill>
            </a:endParaRPr>
          </a:p>
        </p:txBody>
      </p:sp>
      <p:sp>
        <p:nvSpPr>
          <p:cNvPr id="11" name="線吹き出し 1 (枠付き) 9"/>
          <p:cNvSpPr>
            <a:spLocks/>
          </p:cNvSpPr>
          <p:nvPr/>
        </p:nvSpPr>
        <p:spPr bwMode="auto">
          <a:xfrm>
            <a:off x="6646948" y="1061119"/>
            <a:ext cx="1008112" cy="328488"/>
          </a:xfrm>
          <a:prstGeom prst="borderCallout1">
            <a:avLst>
              <a:gd name="adj1" fmla="val 42368"/>
              <a:gd name="adj2" fmla="val 158"/>
              <a:gd name="adj3" fmla="val 84295"/>
              <a:gd name="adj4" fmla="val -14894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smtClean="0">
                <a:solidFill>
                  <a:srgbClr val="F7F7FF"/>
                </a:solidFill>
              </a:rPr>
              <a:t>Inlet Pipe</a:t>
            </a:r>
            <a:endParaRPr kumimoji="0" lang="ja-JP" altLang="en-US" sz="1400" b="1" dirty="0">
              <a:solidFill>
                <a:srgbClr val="F7F7FF"/>
              </a:solidFill>
            </a:endParaRPr>
          </a:p>
        </p:txBody>
      </p:sp>
      <p:sp>
        <p:nvSpPr>
          <p:cNvPr id="12" name="線吹き出し 1 (枠付き) 9"/>
          <p:cNvSpPr>
            <a:spLocks/>
          </p:cNvSpPr>
          <p:nvPr/>
        </p:nvSpPr>
        <p:spPr bwMode="auto">
          <a:xfrm>
            <a:off x="7361983" y="3600994"/>
            <a:ext cx="1008112" cy="328488"/>
          </a:xfrm>
          <a:prstGeom prst="borderCallout1">
            <a:avLst>
              <a:gd name="adj1" fmla="val -6756"/>
              <a:gd name="adj2" fmla="val 50312"/>
              <a:gd name="adj3" fmla="val -75671"/>
              <a:gd name="adj4" fmla="val -19901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err="1" smtClean="0">
                <a:solidFill>
                  <a:srgbClr val="F7F7FF"/>
                </a:solidFill>
              </a:rPr>
              <a:t>Nozzel</a:t>
            </a:r>
            <a:endParaRPr kumimoji="0" lang="ja-JP" altLang="en-US" sz="1400" b="1" dirty="0">
              <a:solidFill>
                <a:srgbClr val="F7F7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54344" y="1328082"/>
            <a:ext cx="2455502" cy="841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3538" y="2289374"/>
            <a:ext cx="504093" cy="902677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線吹き出し 1 (枠付き) 9"/>
          <p:cNvSpPr>
            <a:spLocks/>
          </p:cNvSpPr>
          <p:nvPr/>
        </p:nvSpPr>
        <p:spPr bwMode="auto">
          <a:xfrm>
            <a:off x="1125416" y="620688"/>
            <a:ext cx="1371563" cy="730840"/>
          </a:xfrm>
          <a:prstGeom prst="borderCallout1">
            <a:avLst>
              <a:gd name="adj1" fmla="val 44509"/>
              <a:gd name="adj2" fmla="val 97636"/>
              <a:gd name="adj3" fmla="val 83302"/>
              <a:gd name="adj4" fmla="val 127912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err="1" smtClean="0">
                <a:solidFill>
                  <a:srgbClr val="F7F7FF"/>
                </a:solidFill>
              </a:rPr>
              <a:t>Vesesl</a:t>
            </a:r>
            <a:r>
              <a:rPr lang="en-US" altLang="ja-JP" sz="1400" b="1" dirty="0" smtClean="0">
                <a:solidFill>
                  <a:srgbClr val="F7F7FF"/>
                </a:solidFill>
              </a:rPr>
              <a:t> of Target Assembly</a:t>
            </a:r>
            <a:endParaRPr kumimoji="0" lang="ja-JP" altLang="en-US" sz="1400" b="1" dirty="0">
              <a:solidFill>
                <a:srgbClr val="F7F7FF"/>
              </a:solidFill>
            </a:endParaRPr>
          </a:p>
        </p:txBody>
      </p:sp>
      <p:sp>
        <p:nvSpPr>
          <p:cNvPr id="16" name="Rectangle 80"/>
          <p:cNvSpPr>
            <a:spLocks noChangeArrowheads="1"/>
          </p:cNvSpPr>
          <p:nvPr/>
        </p:nvSpPr>
        <p:spPr bwMode="auto">
          <a:xfrm>
            <a:off x="656783" y="4580464"/>
            <a:ext cx="3254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ja-JP" sz="1400" i="1" dirty="0" smtClean="0">
                <a:solidFill>
                  <a:schemeClr val="bg1"/>
                </a:solidFill>
              </a:rPr>
              <a:t>20m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13520" y="976390"/>
            <a:ext cx="6388" cy="451847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線吹き出し 1 (枠付き) 9"/>
          <p:cNvSpPr>
            <a:spLocks/>
          </p:cNvSpPr>
          <p:nvPr/>
        </p:nvSpPr>
        <p:spPr bwMode="auto">
          <a:xfrm>
            <a:off x="7303477" y="2242482"/>
            <a:ext cx="1688123" cy="363415"/>
          </a:xfrm>
          <a:prstGeom prst="borderCallout1">
            <a:avLst>
              <a:gd name="adj1" fmla="val 101373"/>
              <a:gd name="adj2" fmla="val 36951"/>
              <a:gd name="adj3" fmla="val 228433"/>
              <a:gd name="adj4" fmla="val -4998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smtClean="0">
                <a:solidFill>
                  <a:srgbClr val="F7F7FF"/>
                </a:solidFill>
              </a:rPr>
              <a:t>Target Assembly</a:t>
            </a:r>
            <a:endParaRPr kumimoji="0" lang="ja-JP" altLang="en-US" sz="1400" b="1" dirty="0">
              <a:solidFill>
                <a:srgbClr val="F7F7FF"/>
              </a:solidFill>
            </a:endParaRPr>
          </a:p>
        </p:txBody>
      </p:sp>
      <p:sp>
        <p:nvSpPr>
          <p:cNvPr id="19" name="線吹き出し 1 (枠付き) 9"/>
          <p:cNvSpPr>
            <a:spLocks/>
          </p:cNvSpPr>
          <p:nvPr/>
        </p:nvSpPr>
        <p:spPr bwMode="auto">
          <a:xfrm>
            <a:off x="2262517" y="5328319"/>
            <a:ext cx="1125451" cy="328488"/>
          </a:xfrm>
          <a:prstGeom prst="borderCallout1">
            <a:avLst>
              <a:gd name="adj1" fmla="val 42368"/>
              <a:gd name="adj2" fmla="val 158"/>
              <a:gd name="adj3" fmla="val 134258"/>
              <a:gd name="adj4" fmla="val -17220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smtClean="0">
                <a:solidFill>
                  <a:srgbClr val="F7F7FF"/>
                </a:solidFill>
              </a:rPr>
              <a:t>Dump Tank</a:t>
            </a:r>
            <a:endParaRPr kumimoji="0" lang="ja-JP" altLang="en-US" sz="1400" b="1" dirty="0">
              <a:solidFill>
                <a:srgbClr val="F7F7FF"/>
              </a:solidFill>
            </a:endParaRPr>
          </a:p>
        </p:txBody>
      </p:sp>
      <p:sp>
        <p:nvSpPr>
          <p:cNvPr id="20" name="線吹き出し 1 (枠付き) 9"/>
          <p:cNvSpPr>
            <a:spLocks/>
          </p:cNvSpPr>
          <p:nvPr/>
        </p:nvSpPr>
        <p:spPr bwMode="auto">
          <a:xfrm>
            <a:off x="2967366" y="3765238"/>
            <a:ext cx="1499858" cy="539508"/>
          </a:xfrm>
          <a:prstGeom prst="borderCallout1">
            <a:avLst>
              <a:gd name="adj1" fmla="val 42368"/>
              <a:gd name="adj2" fmla="val 158"/>
              <a:gd name="adj3" fmla="val 45410"/>
              <a:gd name="adj4" fmla="val -45463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err="1" smtClean="0">
                <a:solidFill>
                  <a:srgbClr val="F7F7FF"/>
                </a:solidFill>
              </a:rPr>
              <a:t>Electoro</a:t>
            </a:r>
            <a:r>
              <a:rPr lang="en-US" altLang="ja-JP" sz="1400" b="1" dirty="0" smtClean="0">
                <a:solidFill>
                  <a:srgbClr val="F7F7FF"/>
                </a:solidFill>
              </a:rPr>
              <a:t>-magnetic Pump</a:t>
            </a:r>
            <a:endParaRPr kumimoji="0" lang="ja-JP" altLang="en-US" sz="1400" b="1" dirty="0">
              <a:solidFill>
                <a:srgbClr val="F7F7FF"/>
              </a:solidFill>
            </a:endParaRPr>
          </a:p>
        </p:txBody>
      </p:sp>
      <p:sp>
        <p:nvSpPr>
          <p:cNvPr id="21" name="線吹き出し 1 (枠付き) 9"/>
          <p:cNvSpPr>
            <a:spLocks/>
          </p:cNvSpPr>
          <p:nvPr/>
        </p:nvSpPr>
        <p:spPr bwMode="auto">
          <a:xfrm>
            <a:off x="3202315" y="2611027"/>
            <a:ext cx="1264909" cy="484044"/>
          </a:xfrm>
          <a:prstGeom prst="borderCallout1">
            <a:avLst>
              <a:gd name="adj1" fmla="val 42368"/>
              <a:gd name="adj2" fmla="val 158"/>
              <a:gd name="adj3" fmla="val 45410"/>
              <a:gd name="adj4" fmla="val -45463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smtClean="0">
                <a:solidFill>
                  <a:srgbClr val="F7F7FF"/>
                </a:solidFill>
              </a:rPr>
              <a:t>Air Cool Heat Exchanger</a:t>
            </a:r>
            <a:endParaRPr kumimoji="0" lang="ja-JP" altLang="en-US" sz="1400" b="1" dirty="0">
              <a:solidFill>
                <a:srgbClr val="F7F7FF"/>
              </a:solidFill>
            </a:endParaRPr>
          </a:p>
        </p:txBody>
      </p:sp>
      <p:pic>
        <p:nvPicPr>
          <p:cNvPr id="22" name="図 627"/>
          <p:cNvPicPr>
            <a:picLocks noChangeAspect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944865" y="3929463"/>
            <a:ext cx="3521467" cy="252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線吹き出し 1 (枠付き) 9"/>
          <p:cNvSpPr>
            <a:spLocks/>
          </p:cNvSpPr>
          <p:nvPr/>
        </p:nvSpPr>
        <p:spPr bwMode="auto">
          <a:xfrm>
            <a:off x="7529665" y="5613715"/>
            <a:ext cx="1368152" cy="591168"/>
          </a:xfrm>
          <a:prstGeom prst="borderCallout1">
            <a:avLst>
              <a:gd name="adj1" fmla="val -5763"/>
              <a:gd name="adj2" fmla="val 40701"/>
              <a:gd name="adj3" fmla="val -58637"/>
              <a:gd name="adj4" fmla="val -30277"/>
            </a:avLst>
          </a:prstGeom>
          <a:solidFill>
            <a:srgbClr val="145BA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400" b="1" dirty="0" smtClean="0">
                <a:solidFill>
                  <a:srgbClr val="F7F7FF"/>
                </a:solidFill>
              </a:rPr>
              <a:t>Li Flow </a:t>
            </a:r>
            <a:r>
              <a:rPr lang="en-US" altLang="ja-JP" sz="1400" b="1" dirty="0" err="1" smtClean="0">
                <a:solidFill>
                  <a:srgbClr val="F7F7FF"/>
                </a:solidFill>
              </a:rPr>
              <a:t>obsrved</a:t>
            </a:r>
            <a:r>
              <a:rPr lang="en-US" altLang="ja-JP" sz="1400" b="1" dirty="0" smtClean="0">
                <a:solidFill>
                  <a:srgbClr val="F7F7FF"/>
                </a:solidFill>
              </a:rPr>
              <a:t> from View port</a:t>
            </a:r>
            <a:endParaRPr kumimoji="0" lang="en-US" altLang="ja-JP" sz="1400" b="1" dirty="0" smtClean="0">
              <a:solidFill>
                <a:srgbClr val="F7F7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705599" y="4458140"/>
            <a:ext cx="11724" cy="633047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32040" y="44624"/>
            <a:ext cx="4139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Target facility validation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465313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Vacuum issues!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1880" y="6453336"/>
            <a:ext cx="2411264" cy="413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グループ化 33"/>
          <p:cNvGrpSpPr/>
          <p:nvPr/>
        </p:nvGrpSpPr>
        <p:grpSpPr>
          <a:xfrm>
            <a:off x="112092" y="1385897"/>
            <a:ext cx="5972076" cy="4779407"/>
            <a:chOff x="1396192" y="112713"/>
            <a:chExt cx="7174982" cy="7253292"/>
          </a:xfrm>
        </p:grpSpPr>
        <p:grpSp>
          <p:nvGrpSpPr>
            <p:cNvPr id="37" name="Group 2"/>
            <p:cNvGrpSpPr>
              <a:grpSpLocks/>
            </p:cNvGrpSpPr>
            <p:nvPr/>
          </p:nvGrpSpPr>
          <p:grpSpPr bwMode="auto">
            <a:xfrm>
              <a:off x="1513149" y="112713"/>
              <a:ext cx="6911975" cy="4679950"/>
              <a:chOff x="1387" y="479"/>
              <a:chExt cx="4354" cy="2948"/>
            </a:xfrm>
          </p:grpSpPr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5710"/>
              <a:stretch>
                <a:fillRect/>
              </a:stretch>
            </p:blipFill>
            <p:spPr bwMode="auto">
              <a:xfrm>
                <a:off x="1387" y="479"/>
                <a:ext cx="4354" cy="291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62" name="Rectangle 4"/>
              <p:cNvSpPr>
                <a:spLocks noChangeArrowheads="1"/>
              </p:cNvSpPr>
              <p:nvPr/>
            </p:nvSpPr>
            <p:spPr bwMode="auto">
              <a:xfrm>
                <a:off x="1432" y="2974"/>
                <a:ext cx="408" cy="45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729050" y="4648199"/>
              <a:ext cx="889065" cy="700629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/>
                <a:t>Neutron </a:t>
              </a:r>
            </a:p>
            <a:p>
              <a:r>
                <a:rPr lang="de-DE" sz="1200"/>
                <a:t>source</a:t>
              </a: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2881575" y="4648199"/>
              <a:ext cx="1149350" cy="700629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de-DE" sz="1200"/>
                <a:t>High Flux</a:t>
              </a:r>
            </a:p>
            <a:p>
              <a:endParaRPr lang="de-DE" sz="1200" i="1">
                <a:solidFill>
                  <a:srgbClr val="CC3300"/>
                </a:solidFill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105537" y="4648199"/>
              <a:ext cx="2305050" cy="70062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de-DE" sz="1200" dirty="0"/>
                <a:t>Middle Flux Area</a:t>
              </a:r>
            </a:p>
            <a:p>
              <a:endParaRPr lang="de-DE" sz="1200" dirty="0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6482024" y="4648199"/>
              <a:ext cx="2016125" cy="700629"/>
            </a:xfrm>
            <a:prstGeom prst="rect">
              <a:avLst/>
            </a:prstGeom>
            <a:solidFill>
              <a:srgbClr val="800080">
                <a:alpha val="60001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de-DE" sz="1200"/>
                <a:t>Low Flux Area</a:t>
              </a:r>
            </a:p>
            <a:p>
              <a:endParaRPr lang="de-DE" sz="1200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2881575" y="5368925"/>
              <a:ext cx="882439" cy="420377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/>
                <a:t>HFTM     </a:t>
              </a: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105537" y="5368925"/>
              <a:ext cx="647700" cy="390587"/>
            </a:xfrm>
            <a:prstGeom prst="rect">
              <a:avLst/>
            </a:prstGeom>
            <a:solidFill>
              <a:srgbClr val="99CC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r>
                <a:rPr lang="de-DE" sz="1200"/>
                <a:t>UTM     </a:t>
              </a:r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4897698" y="5368925"/>
              <a:ext cx="719137" cy="390587"/>
            </a:xfrm>
            <a:prstGeom prst="rect">
              <a:avLst/>
            </a:prstGeom>
            <a:solidFill>
              <a:srgbClr val="CC99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r>
                <a:rPr lang="de-DE" sz="1200"/>
                <a:t>MOD     </a:t>
              </a: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5761298" y="5368925"/>
              <a:ext cx="647700" cy="390587"/>
            </a:xfrm>
            <a:prstGeom prst="rect">
              <a:avLst/>
            </a:prstGeom>
            <a:solidFill>
              <a:srgbClr val="64BCA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r>
                <a:rPr lang="de-DE" sz="1200"/>
                <a:t>TRM     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6482024" y="5368925"/>
              <a:ext cx="2016125" cy="390587"/>
            </a:xfrm>
            <a:prstGeom prst="rect">
              <a:avLst/>
            </a:prstGeom>
            <a:solidFill>
              <a:srgbClr val="800080">
                <a:alpha val="58000"/>
              </a:srgbClr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r>
                <a:rPr lang="de-DE" sz="1200"/>
                <a:t>LFTM    </a:t>
              </a:r>
            </a:p>
          </p:txBody>
        </p:sp>
        <p:grpSp>
          <p:nvGrpSpPr>
            <p:cNvPr id="47" name="Group 15"/>
            <p:cNvGrpSpPr>
              <a:grpSpLocks/>
            </p:cNvGrpSpPr>
            <p:nvPr/>
          </p:nvGrpSpPr>
          <p:grpSpPr bwMode="auto">
            <a:xfrm>
              <a:off x="2883162" y="6592892"/>
              <a:ext cx="5688012" cy="773113"/>
              <a:chOff x="3428" y="3699"/>
              <a:chExt cx="3583" cy="487"/>
            </a:xfrm>
          </p:grpSpPr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>
                <a:off x="3428" y="3699"/>
                <a:ext cx="11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>
                <a:off x="4698" y="3699"/>
                <a:ext cx="9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>
                <a:off x="5696" y="3699"/>
                <a:ext cx="127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/>
            </p:nvSpPr>
            <p:spPr bwMode="auto">
              <a:xfrm>
                <a:off x="3451" y="3745"/>
                <a:ext cx="1059" cy="44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200" dirty="0"/>
                  <a:t>structural materials</a:t>
                </a:r>
              </a:p>
              <a:p>
                <a:pPr algn="ctr"/>
                <a:r>
                  <a:rPr lang="de-DE" sz="1200" dirty="0"/>
                  <a:t>(FW, blanket)</a:t>
                </a:r>
              </a:p>
            </p:txBody>
          </p:sp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4740" y="3745"/>
                <a:ext cx="845" cy="44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200"/>
                  <a:t>breeder mat.</a:t>
                </a:r>
              </a:p>
              <a:p>
                <a:pPr algn="ctr"/>
                <a:r>
                  <a:rPr lang="de-DE" sz="1200"/>
                  <a:t>Be, Li-ceramics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5594" y="3745"/>
                <a:ext cx="1417" cy="44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/>
                  <a:t>auxillary</a:t>
                </a:r>
              </a:p>
              <a:p>
                <a:pPr algn="ctr"/>
                <a:r>
                  <a:rPr lang="de-DE" sz="1200"/>
                  <a:t>irradiation space</a:t>
                </a:r>
              </a:p>
            </p:txBody>
          </p:sp>
        </p:grp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1396192" y="3022026"/>
              <a:ext cx="807330" cy="7006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FF9900"/>
                  </a:solidFill>
                </a:rPr>
                <a:t>40 MeV</a:t>
              </a:r>
            </a:p>
            <a:p>
              <a:r>
                <a:rPr lang="de-DE" sz="1200" dirty="0">
                  <a:solidFill>
                    <a:srgbClr val="FF9900"/>
                  </a:solidFill>
                </a:rPr>
                <a:t>D+ ions</a:t>
              </a: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V="1">
              <a:off x="1719524" y="3814763"/>
              <a:ext cx="896938" cy="746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1729050" y="5368924"/>
              <a:ext cx="1055688" cy="420377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de-DE" sz="1200"/>
                <a:t>LT/BP     </a:t>
              </a:r>
            </a:p>
          </p:txBody>
        </p:sp>
        <p:sp>
          <p:nvSpPr>
            <p:cNvPr id="51" name="AutoShape 27"/>
            <p:cNvSpPr>
              <a:spLocks noChangeArrowheads="1"/>
            </p:cNvSpPr>
            <p:nvPr/>
          </p:nvSpPr>
          <p:spPr bwMode="auto">
            <a:xfrm>
              <a:off x="2881574" y="5800725"/>
              <a:ext cx="5472113" cy="287338"/>
            </a:xfrm>
            <a:prstGeom prst="rightArrow">
              <a:avLst>
                <a:gd name="adj1" fmla="val 79065"/>
                <a:gd name="adj2" fmla="val 476104"/>
              </a:avLst>
            </a:prstGeom>
            <a:gradFill rotWithShape="1">
              <a:gsLst>
                <a:gs pos="0">
                  <a:srgbClr val="FF9900"/>
                </a:gs>
                <a:gs pos="100000">
                  <a:schemeClr val="hlink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/>
                <a:t>Decreasing neutron flux density</a:t>
              </a:r>
            </a:p>
          </p:txBody>
        </p:sp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>
              <a:off x="2881574" y="6161088"/>
              <a:ext cx="5472113" cy="287337"/>
            </a:xfrm>
            <a:prstGeom prst="rightArrow">
              <a:avLst>
                <a:gd name="adj1" fmla="val 79065"/>
                <a:gd name="adj2" fmla="val 476106"/>
              </a:avLst>
            </a:prstGeom>
            <a:gradFill rotWithShape="1">
              <a:gsLst>
                <a:gs pos="0">
                  <a:srgbClr val="CC3300"/>
                </a:gs>
                <a:gs pos="100000">
                  <a:srgbClr val="64BCA1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/>
                <a:t>Softening neutron energy spectrum</a:t>
              </a:r>
            </a:p>
          </p:txBody>
        </p:sp>
        <p:sp>
          <p:nvSpPr>
            <p:cNvPr id="53" name="AutoShape 30"/>
            <p:cNvSpPr>
              <a:spLocks noChangeArrowheads="1"/>
            </p:cNvSpPr>
            <p:nvPr/>
          </p:nvSpPr>
          <p:spPr bwMode="auto">
            <a:xfrm rot="-1431605">
              <a:off x="2376749" y="2560638"/>
              <a:ext cx="360363" cy="358775"/>
            </a:xfrm>
            <a:prstGeom prst="downArrow">
              <a:avLst>
                <a:gd name="adj1" fmla="val 57352"/>
                <a:gd name="adj2" fmla="val 5088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vert="eaVert" wrap="none" anchor="ctr"/>
            <a:lstStyle/>
            <a:p>
              <a:endParaRPr lang="en-US" sz="1200"/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2017973" y="2055814"/>
              <a:ext cx="807330" cy="9808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FFFF00"/>
                  </a:solidFill>
                </a:rPr>
                <a:t>Liquid</a:t>
              </a:r>
            </a:p>
            <a:p>
              <a:r>
                <a:rPr lang="de-DE" sz="1200" b="1">
                  <a:solidFill>
                    <a:srgbClr val="FFFF00"/>
                  </a:solidFill>
                </a:rPr>
                <a:t>Lithium</a:t>
              </a:r>
            </a:p>
            <a:p>
              <a:endParaRPr lang="de-DE" sz="1200">
                <a:solidFill>
                  <a:srgbClr val="FF9900"/>
                </a:solidFill>
              </a:endParaRPr>
            </a:p>
          </p:txBody>
        </p:sp>
      </p:grpSp>
      <p:sp>
        <p:nvSpPr>
          <p:cNvPr id="63" name="Rounded Rectangle 12"/>
          <p:cNvSpPr/>
          <p:nvPr/>
        </p:nvSpPr>
        <p:spPr>
          <a:xfrm>
            <a:off x="4777212" y="1049121"/>
            <a:ext cx="741556" cy="26712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ounded Rectangle 13"/>
          <p:cNvSpPr/>
          <p:nvPr/>
        </p:nvSpPr>
        <p:spPr>
          <a:xfrm>
            <a:off x="1362862" y="620688"/>
            <a:ext cx="720080" cy="25202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Rounded Rectangle 13"/>
          <p:cNvSpPr/>
          <p:nvPr/>
        </p:nvSpPr>
        <p:spPr>
          <a:xfrm>
            <a:off x="3355156" y="1074966"/>
            <a:ext cx="720080" cy="25202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7914" y="837241"/>
            <a:ext cx="1303473" cy="31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8" descr="京都大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2862" y="880298"/>
            <a:ext cx="792088" cy="22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" descr="名称未設定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4870" y="1086717"/>
            <a:ext cx="648072" cy="30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5124717" y="44624"/>
            <a:ext cx="3767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Test facility validation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768" y="2429593"/>
            <a:ext cx="3633219" cy="4436843"/>
          </a:xfrm>
          <a:prstGeom prst="rect">
            <a:avLst/>
          </a:prstGeom>
          <a:noFill/>
        </p:spPr>
      </p:pic>
      <p:sp>
        <p:nvSpPr>
          <p:cNvPr id="71" name="Rectangle 84"/>
          <p:cNvSpPr>
            <a:spLocks noChangeArrowheads="1"/>
          </p:cNvSpPr>
          <p:nvPr/>
        </p:nvSpPr>
        <p:spPr bwMode="auto">
          <a:xfrm>
            <a:off x="5775010" y="717385"/>
            <a:ext cx="2228687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60000">
              <a:tabLst>
                <a:tab pos="2160000" algn="r"/>
              </a:tabLst>
            </a:pPr>
            <a:r>
              <a:rPr lang="en-US" altLang="ja-JP" sz="1600" b="1" dirty="0">
                <a:solidFill>
                  <a:srgbClr val="0070C0"/>
                </a:solidFill>
              </a:rPr>
              <a:t> 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 H</a:t>
            </a:r>
            <a:r>
              <a:rPr lang="en-US" altLang="ja-JP" sz="1600" dirty="0" smtClean="0">
                <a:solidFill>
                  <a:srgbClr val="0070C0"/>
                </a:solidFill>
              </a:rPr>
              <a:t>igh	&gt;</a:t>
            </a:r>
            <a:r>
              <a:rPr lang="en-US" altLang="ja-JP" sz="1600" dirty="0">
                <a:solidFill>
                  <a:srgbClr val="0070C0"/>
                </a:solidFill>
              </a:rPr>
              <a:t>20 </a:t>
            </a:r>
            <a:r>
              <a:rPr lang="en-US" altLang="ja-JP" sz="1600" dirty="0" err="1">
                <a:solidFill>
                  <a:srgbClr val="0070C0"/>
                </a:solidFill>
              </a:rPr>
              <a:t>dpa</a:t>
            </a:r>
            <a:r>
              <a:rPr lang="en-US" altLang="ja-JP" sz="1600" dirty="0">
                <a:solidFill>
                  <a:srgbClr val="0070C0"/>
                </a:solidFill>
              </a:rPr>
              <a:t>/y, 0.5 </a:t>
            </a:r>
            <a:r>
              <a:rPr lang="en-US" altLang="ja-JP" sz="1600" dirty="0" smtClean="0">
                <a:solidFill>
                  <a:srgbClr val="0070C0"/>
                </a:solidFill>
              </a:rPr>
              <a:t>liters</a:t>
            </a:r>
            <a:endParaRPr lang="en-US" altLang="ja-JP" sz="1600" dirty="0">
              <a:solidFill>
                <a:srgbClr val="0070C0"/>
              </a:solidFill>
            </a:endParaRPr>
          </a:p>
          <a:p>
            <a:pPr defTabSz="360000">
              <a:tabLst>
                <a:tab pos="2160000" algn="r"/>
              </a:tabLst>
            </a:pPr>
            <a:r>
              <a:rPr lang="en-US" altLang="ja-JP" sz="1600" b="1" dirty="0" smtClean="0">
                <a:solidFill>
                  <a:srgbClr val="0070C0"/>
                </a:solidFill>
              </a:rPr>
              <a:t>  M</a:t>
            </a:r>
            <a:r>
              <a:rPr lang="en-US" altLang="ja-JP" sz="1600" dirty="0" smtClean="0">
                <a:solidFill>
                  <a:srgbClr val="0070C0"/>
                </a:solidFill>
              </a:rPr>
              <a:t>edium	 &gt;</a:t>
            </a:r>
            <a:r>
              <a:rPr lang="en-US" altLang="ja-JP" sz="1600" dirty="0">
                <a:solidFill>
                  <a:srgbClr val="0070C0"/>
                </a:solidFill>
              </a:rPr>
              <a:t>1 </a:t>
            </a:r>
            <a:r>
              <a:rPr lang="en-US" altLang="ja-JP" sz="1600" dirty="0" err="1">
                <a:solidFill>
                  <a:srgbClr val="0070C0"/>
                </a:solidFill>
              </a:rPr>
              <a:t>dpa</a:t>
            </a:r>
            <a:r>
              <a:rPr lang="en-US" altLang="ja-JP" sz="1600" dirty="0">
                <a:solidFill>
                  <a:srgbClr val="0070C0"/>
                </a:solidFill>
              </a:rPr>
              <a:t>/y, 6 </a:t>
            </a:r>
            <a:r>
              <a:rPr lang="en-US" altLang="ja-JP" sz="1600" dirty="0" smtClean="0">
                <a:solidFill>
                  <a:srgbClr val="0070C0"/>
                </a:solidFill>
              </a:rPr>
              <a:t>liters</a:t>
            </a:r>
            <a:endParaRPr lang="en-US" altLang="ja-JP" sz="1600" dirty="0">
              <a:solidFill>
                <a:srgbClr val="0070C0"/>
              </a:solidFill>
            </a:endParaRPr>
          </a:p>
          <a:p>
            <a:pPr defTabSz="360000">
              <a:tabLst>
                <a:tab pos="2160000" algn="r"/>
              </a:tabLst>
            </a:pPr>
            <a:r>
              <a:rPr lang="en-US" altLang="ja-JP" sz="1600" b="1" dirty="0" smtClean="0">
                <a:solidFill>
                  <a:srgbClr val="0070C0"/>
                </a:solidFill>
              </a:rPr>
              <a:t>  L</a:t>
            </a:r>
            <a:r>
              <a:rPr lang="en-US" altLang="ja-JP" sz="1600" dirty="0" smtClean="0">
                <a:solidFill>
                  <a:srgbClr val="0070C0"/>
                </a:solidFill>
              </a:rPr>
              <a:t>ow	&lt;</a:t>
            </a:r>
            <a:r>
              <a:rPr lang="en-US" altLang="ja-JP" sz="1600" dirty="0">
                <a:solidFill>
                  <a:srgbClr val="0070C0"/>
                </a:solidFill>
              </a:rPr>
              <a:t>1 </a:t>
            </a:r>
            <a:r>
              <a:rPr lang="en-US" altLang="ja-JP" sz="1600" dirty="0" err="1">
                <a:solidFill>
                  <a:srgbClr val="0070C0"/>
                </a:solidFill>
              </a:rPr>
              <a:t>dpa</a:t>
            </a:r>
            <a:r>
              <a:rPr lang="en-US" altLang="ja-JP" sz="1600" dirty="0">
                <a:solidFill>
                  <a:srgbClr val="0070C0"/>
                </a:solidFill>
              </a:rPr>
              <a:t>/y, </a:t>
            </a:r>
            <a:r>
              <a:rPr lang="en-US" altLang="ja-JP" sz="1600" dirty="0" smtClean="0">
                <a:solidFill>
                  <a:srgbClr val="0070C0"/>
                </a:solidFill>
              </a:rPr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8 </a:t>
            </a:r>
            <a:r>
              <a:rPr lang="en-US" altLang="ja-JP" sz="1600" dirty="0" smtClean="0">
                <a:solidFill>
                  <a:srgbClr val="0070C0"/>
                </a:solidFill>
              </a:rPr>
              <a:t>liters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81936" y="1628800"/>
            <a:ext cx="2170584" cy="10081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Test facility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3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4717" y="44624"/>
            <a:ext cx="3767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Test facility validation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16" descr="CATPRD-004038_HFTM_03092009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1456" r="34683" b="5891"/>
          <a:stretch>
            <a:fillRect/>
          </a:stretch>
        </p:blipFill>
        <p:spPr bwMode="auto">
          <a:xfrm>
            <a:off x="36017" y="-27384"/>
            <a:ext cx="255905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DSC01001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t="28688" r="35260" b="35469"/>
          <a:stretch>
            <a:fillRect/>
          </a:stretch>
        </p:blipFill>
        <p:spPr bwMode="auto">
          <a:xfrm>
            <a:off x="2341067" y="2349103"/>
            <a:ext cx="661987" cy="13652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1620342" y="2349103"/>
            <a:ext cx="720725" cy="1008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1637804" y="3606403"/>
            <a:ext cx="703263" cy="1095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341067" y="764778"/>
            <a:ext cx="1366837" cy="8302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i="1"/>
              <a:t>Attachment </a:t>
            </a:r>
          </a:p>
          <a:p>
            <a:pPr algn="ctr" eaLnBrk="1" hangingPunct="1"/>
            <a:r>
              <a:rPr lang="de-DE" sz="1600" i="1"/>
              <a:t>&amp; Helium feed pipes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341067" y="3860403"/>
            <a:ext cx="1366837" cy="593725"/>
          </a:xfrm>
          <a:prstGeom prst="rect">
            <a:avLst/>
          </a:prstGeom>
          <a:solidFill>
            <a:srgbClr val="FFFFCC"/>
          </a:solidFill>
          <a:ln w="12700">
            <a:solidFill>
              <a:srgbClr val="FA82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i="1"/>
              <a:t>Container</a:t>
            </a:r>
          </a:p>
          <a:p>
            <a:pPr algn="ctr" eaLnBrk="1" hangingPunct="1"/>
            <a:r>
              <a:rPr lang="de-DE" sz="1600" i="1"/>
              <a:t>8x3 Rigs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268042" y="1699816"/>
            <a:ext cx="1439862" cy="5937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600" i="1"/>
              <a:t>Irradiation</a:t>
            </a:r>
          </a:p>
          <a:p>
            <a:pPr algn="ctr" eaLnBrk="1" hangingPunct="1"/>
            <a:r>
              <a:rPr lang="de-DE" sz="1600" i="1"/>
              <a:t>rigs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 rot="16200000">
            <a:off x="2857798" y="2768997"/>
            <a:ext cx="1081087" cy="523875"/>
          </a:xfrm>
          <a:prstGeom prst="rect">
            <a:avLst/>
          </a:prstGeom>
          <a:solidFill>
            <a:srgbClr val="FFFFCC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i="1"/>
              <a:t>80 SSTT specimens</a:t>
            </a: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H="1" flipV="1">
            <a:off x="2125167" y="620316"/>
            <a:ext cx="215900" cy="144462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1620342" y="2276078"/>
            <a:ext cx="647700" cy="865188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 flipV="1">
            <a:off x="1475879" y="3715941"/>
            <a:ext cx="865188" cy="144462"/>
          </a:xfrm>
          <a:prstGeom prst="line">
            <a:avLst/>
          </a:prstGeom>
          <a:noFill/>
          <a:ln w="25400">
            <a:solidFill>
              <a:srgbClr val="FA821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4461" y="1288142"/>
            <a:ext cx="2657475" cy="350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53"/>
          <p:cNvSpPr txBox="1"/>
          <p:nvPr/>
        </p:nvSpPr>
        <p:spPr>
          <a:xfrm>
            <a:off x="6830164" y="3448225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33" name="TextBox 54"/>
          <p:cNvSpPr txBox="1"/>
          <p:nvPr/>
        </p:nvSpPr>
        <p:spPr>
          <a:xfrm>
            <a:off x="7097622" y="3396791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34" name="TextBox 55"/>
          <p:cNvSpPr txBox="1"/>
          <p:nvPr/>
        </p:nvSpPr>
        <p:spPr>
          <a:xfrm>
            <a:off x="7365080" y="3371075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35" name="TextBox 56"/>
          <p:cNvSpPr txBox="1"/>
          <p:nvPr/>
        </p:nvSpPr>
        <p:spPr>
          <a:xfrm>
            <a:off x="7632538" y="3345357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36" name="TextBox 57"/>
          <p:cNvSpPr txBox="1"/>
          <p:nvPr/>
        </p:nvSpPr>
        <p:spPr>
          <a:xfrm>
            <a:off x="7899996" y="3293923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  <p:sp>
        <p:nvSpPr>
          <p:cNvPr id="37" name="TextBox 58"/>
          <p:cNvSpPr txBox="1"/>
          <p:nvPr/>
        </p:nvSpPr>
        <p:spPr>
          <a:xfrm>
            <a:off x="8167454" y="3242489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38" name="TextBox 59"/>
          <p:cNvSpPr txBox="1"/>
          <p:nvPr/>
        </p:nvSpPr>
        <p:spPr>
          <a:xfrm>
            <a:off x="8434914" y="3191055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39" name="TextBox 60"/>
          <p:cNvSpPr txBox="1"/>
          <p:nvPr/>
        </p:nvSpPr>
        <p:spPr>
          <a:xfrm>
            <a:off x="6526702" y="2506979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</a:t>
            </a:r>
          </a:p>
        </p:txBody>
      </p:sp>
      <p:cxnSp>
        <p:nvCxnSpPr>
          <p:cNvPr id="41" name="直線矢印コネクタ 5"/>
          <p:cNvCxnSpPr/>
          <p:nvPr/>
        </p:nvCxnSpPr>
        <p:spPr>
          <a:xfrm flipV="1">
            <a:off x="7071724" y="3205123"/>
            <a:ext cx="1011322" cy="20573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28"/>
          <p:cNvCxnSpPr/>
          <p:nvPr/>
        </p:nvCxnSpPr>
        <p:spPr>
          <a:xfrm flipV="1">
            <a:off x="7027172" y="3554475"/>
            <a:ext cx="1011322" cy="20573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31"/>
          <p:cNvCxnSpPr/>
          <p:nvPr/>
        </p:nvCxnSpPr>
        <p:spPr>
          <a:xfrm flipV="1">
            <a:off x="8083046" y="3242489"/>
            <a:ext cx="0" cy="3207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32"/>
          <p:cNvCxnSpPr/>
          <p:nvPr/>
        </p:nvCxnSpPr>
        <p:spPr>
          <a:xfrm flipV="1">
            <a:off x="7067802" y="3394889"/>
            <a:ext cx="0" cy="3207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9"/>
          <p:cNvCxnSpPr/>
          <p:nvPr/>
        </p:nvCxnSpPr>
        <p:spPr>
          <a:xfrm flipH="1">
            <a:off x="7691048" y="1413090"/>
            <a:ext cx="208947" cy="1777965"/>
          </a:xfrm>
          <a:prstGeom prst="straightConnector1">
            <a:avLst/>
          </a:prstGeom>
          <a:ln w="762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64483" y="766759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footprint</a:t>
            </a:r>
          </a:p>
          <a:p>
            <a:r>
              <a:rPr lang="en-GB" dirty="0" smtClean="0"/>
              <a:t>200 mm x 50 mm </a:t>
            </a:r>
            <a:endParaRPr lang="en-GB" dirty="0"/>
          </a:p>
        </p:txBody>
      </p:sp>
      <p:sp>
        <p:nvSpPr>
          <p:cNvPr id="47" name="Content Placeholder 1"/>
          <p:cNvSpPr>
            <a:spLocks noGrp="1"/>
          </p:cNvSpPr>
          <p:nvPr>
            <p:ph idx="1"/>
          </p:nvPr>
        </p:nvSpPr>
        <p:spPr>
          <a:xfrm>
            <a:off x="-36512" y="4984576"/>
            <a:ext cx="7030224" cy="1972816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de-DE" dirty="0"/>
              <a:t>High packing density of material </a:t>
            </a:r>
            <a:r>
              <a:rPr lang="de-DE" dirty="0" smtClean="0"/>
              <a:t>specimens </a:t>
            </a:r>
          </a:p>
          <a:p>
            <a:r>
              <a:rPr lang="de-DE" dirty="0" smtClean="0"/>
              <a:t>in </a:t>
            </a:r>
            <a:r>
              <a:rPr lang="de-DE" dirty="0"/>
              <a:t>beam footprint </a:t>
            </a:r>
            <a:r>
              <a:rPr lang="de-DE" dirty="0" smtClean="0">
                <a:solidFill>
                  <a:srgbClr val="0070C0"/>
                </a:solidFill>
              </a:rPr>
              <a:t>20 cm </a:t>
            </a:r>
            <a:r>
              <a:rPr lang="de-DE" dirty="0">
                <a:solidFill>
                  <a:srgbClr val="0070C0"/>
                </a:solidFill>
              </a:rPr>
              <a:t>x </a:t>
            </a:r>
            <a:r>
              <a:rPr lang="de-DE" dirty="0" smtClean="0">
                <a:solidFill>
                  <a:srgbClr val="0070C0"/>
                </a:solidFill>
              </a:rPr>
              <a:t>5 cm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Enable </a:t>
            </a:r>
            <a:r>
              <a:rPr lang="de-DE" dirty="0"/>
              <a:t>irradiation temperatures </a:t>
            </a:r>
            <a:br>
              <a:rPr lang="de-DE" dirty="0"/>
            </a:br>
            <a:r>
              <a:rPr lang="de-DE" dirty="0">
                <a:solidFill>
                  <a:srgbClr val="0070C0"/>
                </a:solidFill>
              </a:rPr>
              <a:t>250°C ≤ T</a:t>
            </a:r>
            <a:r>
              <a:rPr lang="de-DE" baseline="-25000" dirty="0">
                <a:solidFill>
                  <a:srgbClr val="0070C0"/>
                </a:solidFill>
              </a:rPr>
              <a:t>irr</a:t>
            </a:r>
            <a:r>
              <a:rPr lang="de-DE" dirty="0">
                <a:solidFill>
                  <a:srgbClr val="0070C0"/>
                </a:solidFill>
              </a:rPr>
              <a:t> ≤ 550°C</a:t>
            </a:r>
          </a:p>
          <a:p>
            <a:endParaRPr lang="de-DE" dirty="0" smtClean="0"/>
          </a:p>
          <a:p>
            <a:r>
              <a:rPr lang="de-DE" dirty="0" smtClean="0"/>
              <a:t>Minimize </a:t>
            </a:r>
            <a:r>
              <a:rPr lang="de-DE" dirty="0"/>
              <a:t>temperature spread in specimen stack </a:t>
            </a:r>
            <a:r>
              <a:rPr lang="de-DE" dirty="0" smtClean="0"/>
              <a:t>(within 3%) by NaK filling</a:t>
            </a:r>
            <a:endParaRPr lang="de-DE" dirty="0"/>
          </a:p>
          <a:p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7452320" y="4417948"/>
            <a:ext cx="16979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&gt;20 </a:t>
            </a:r>
            <a:r>
              <a:rPr lang="en-GB" sz="2800" b="1" dirty="0" err="1" smtClean="0"/>
              <a:t>dpa</a:t>
            </a:r>
            <a:r>
              <a:rPr lang="en-GB" sz="2800" b="1" dirty="0" smtClean="0"/>
              <a:t>/y</a:t>
            </a:r>
            <a:endParaRPr lang="en-GB" sz="2800" b="1" dirty="0"/>
          </a:p>
        </p:txBody>
      </p:sp>
      <p:pic>
        <p:nvPicPr>
          <p:cNvPr id="51" name="Picture 6" descr="Description: DSC022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20649"/>
            <a:ext cx="2030979" cy="305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796136" y="5013176"/>
            <a:ext cx="3297613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hangingPunct="0"/>
            <a:r>
              <a:rPr lang="en-GB" sz="1600" dirty="0"/>
              <a:t>Arbeiter, A., et al., </a:t>
            </a:r>
            <a:endParaRPr lang="en-GB" sz="1600" dirty="0" smtClean="0"/>
          </a:p>
          <a:p>
            <a:pPr lvl="0" hangingPunct="0"/>
            <a:r>
              <a:rPr lang="en-GB" sz="1600" i="1" dirty="0" smtClean="0"/>
              <a:t>Overview </a:t>
            </a:r>
            <a:r>
              <a:rPr lang="en-GB" sz="1600" i="1" dirty="0"/>
              <a:t>of results of the first phase </a:t>
            </a:r>
            <a:endParaRPr lang="en-GB" sz="1600" i="1" dirty="0" smtClean="0"/>
          </a:p>
          <a:p>
            <a:pPr lvl="0" hangingPunct="0"/>
            <a:r>
              <a:rPr lang="en-GB" sz="1600" i="1" dirty="0" smtClean="0"/>
              <a:t>of </a:t>
            </a:r>
            <a:r>
              <a:rPr lang="en-GB" sz="1600" i="1" dirty="0"/>
              <a:t>validation activities for the IFMIF </a:t>
            </a:r>
            <a:endParaRPr lang="en-GB" sz="1600" i="1" dirty="0" smtClean="0"/>
          </a:p>
          <a:p>
            <a:pPr lvl="0" hangingPunct="0"/>
            <a:r>
              <a:rPr lang="en-GB" sz="1600" i="1" dirty="0" smtClean="0"/>
              <a:t>High </a:t>
            </a:r>
            <a:r>
              <a:rPr lang="en-GB" sz="1600" i="1" dirty="0"/>
              <a:t>Flux Test </a:t>
            </a:r>
            <a:r>
              <a:rPr lang="en-GB" sz="1600" i="1" dirty="0" smtClean="0"/>
              <a:t>Module</a:t>
            </a:r>
            <a:r>
              <a:rPr lang="en-GB" sz="1600" dirty="0" smtClean="0"/>
              <a:t>, </a:t>
            </a:r>
          </a:p>
          <a:p>
            <a:pPr lvl="0" hangingPunct="0"/>
            <a:r>
              <a:rPr lang="en-GB" sz="1600" dirty="0" err="1" smtClean="0"/>
              <a:t>Fus</a:t>
            </a:r>
            <a:r>
              <a:rPr lang="en-GB" sz="1600" dirty="0"/>
              <a:t>. Eng. Des. </a:t>
            </a:r>
            <a:r>
              <a:rPr lang="en-GB" sz="1600" b="1" dirty="0"/>
              <a:t>87</a:t>
            </a:r>
            <a:r>
              <a:rPr lang="en-GB" sz="1600" dirty="0"/>
              <a:t> (2012) 1506.</a:t>
            </a:r>
          </a:p>
        </p:txBody>
      </p:sp>
    </p:spTree>
    <p:extLst>
      <p:ext uri="{BB962C8B-B14F-4D97-AF65-F5344CB8AC3E}">
        <p14:creationId xmlns:p14="http://schemas.microsoft.com/office/powerpoint/2010/main" val="18301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42214" y="6611796"/>
            <a:ext cx="622274" cy="201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496" y="620688"/>
            <a:ext cx="7704856" cy="12241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Small Specimens technique </a:t>
            </a:r>
          </a:p>
          <a:p>
            <a:pPr algn="ctr"/>
            <a:r>
              <a:rPr lang="en-GB" dirty="0" smtClean="0"/>
              <a:t>is a mature technology developed </a:t>
            </a:r>
          </a:p>
          <a:p>
            <a:pPr algn="ctr"/>
            <a:r>
              <a:rPr lang="en-GB" dirty="0" smtClean="0"/>
              <a:t>for </a:t>
            </a:r>
            <a:r>
              <a:rPr lang="en-GB" dirty="0" smtClean="0">
                <a:solidFill>
                  <a:srgbClr val="00B0F0"/>
                </a:solidFill>
              </a:rPr>
              <a:t>fission reactors</a:t>
            </a:r>
            <a:r>
              <a:rPr lang="en-GB" dirty="0" smtClean="0"/>
              <a:t> materials qualification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26" y="1700808"/>
            <a:ext cx="587027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7274" y="4941168"/>
            <a:ext cx="35343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chemeClr val="tx2"/>
                </a:solidFill>
              </a:rPr>
              <a:t>Available results on</a:t>
            </a:r>
          </a:p>
          <a:p>
            <a:pPr marL="273050"/>
            <a:r>
              <a:rPr lang="en-GB" sz="2400" b="1" i="1" dirty="0" smtClean="0">
                <a:solidFill>
                  <a:schemeClr val="accent1"/>
                </a:solidFill>
              </a:rPr>
              <a:t>Fatigue</a:t>
            </a:r>
          </a:p>
          <a:p>
            <a:pPr marL="273050"/>
            <a:r>
              <a:rPr lang="en-GB" sz="2400" b="1" i="1" dirty="0" smtClean="0">
                <a:solidFill>
                  <a:schemeClr val="accent1"/>
                </a:solidFill>
              </a:rPr>
              <a:t>Fracture toughness</a:t>
            </a:r>
          </a:p>
          <a:p>
            <a:pPr marL="273050"/>
            <a:r>
              <a:rPr lang="en-GB" sz="2400" b="1" i="1" dirty="0" smtClean="0">
                <a:solidFill>
                  <a:schemeClr val="accent1"/>
                </a:solidFill>
              </a:rPr>
              <a:t>Crack growth rate</a:t>
            </a:r>
          </a:p>
          <a:p>
            <a:pPr marL="273050"/>
            <a:r>
              <a:rPr lang="en-GB" sz="2400" b="1" i="1" dirty="0" smtClean="0">
                <a:solidFill>
                  <a:schemeClr val="bg1"/>
                </a:solidFill>
              </a:rPr>
              <a:t>Creep fatigue behaviour</a:t>
            </a:r>
            <a:endParaRPr lang="en-GB" sz="2400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598" y="2003356"/>
            <a:ext cx="2763218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G.E. Lucas et al.,</a:t>
            </a:r>
          </a:p>
          <a:p>
            <a:r>
              <a:rPr lang="en-GB" sz="1600" i="1" dirty="0" smtClean="0"/>
              <a:t>The </a:t>
            </a:r>
            <a:r>
              <a:rPr lang="en-GB" sz="1600" i="1" dirty="0"/>
              <a:t>role of small specimen test </a:t>
            </a:r>
            <a:r>
              <a:rPr lang="en-GB" sz="1600" i="1" dirty="0" smtClean="0"/>
              <a:t>technology  in </a:t>
            </a:r>
            <a:r>
              <a:rPr lang="en-GB" sz="1600" i="1" dirty="0"/>
              <a:t>fusion </a:t>
            </a:r>
            <a:r>
              <a:rPr lang="en-GB" sz="1600" i="1" dirty="0" smtClean="0"/>
              <a:t>materials development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Journal </a:t>
            </a:r>
            <a:r>
              <a:rPr lang="en-GB" sz="1600" dirty="0"/>
              <a:t>of </a:t>
            </a:r>
            <a:r>
              <a:rPr lang="en-GB" sz="1600" dirty="0" smtClean="0"/>
              <a:t>Nuclear Materials </a:t>
            </a:r>
            <a:r>
              <a:rPr lang="en-GB" sz="1600" dirty="0"/>
              <a:t>367–370 (2007) </a:t>
            </a:r>
            <a:r>
              <a:rPr lang="en-GB" sz="1600" dirty="0" smtClean="0"/>
              <a:t>1549–1556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44624"/>
            <a:ext cx="5518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Small Specimens Test Technique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2556" y="6453336"/>
            <a:ext cx="2125588" cy="403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056113"/>
            <a:ext cx="2952328" cy="29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2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" y="1484784"/>
            <a:ext cx="4411603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621" y="961564"/>
            <a:ext cx="3030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Fracture toughness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908720"/>
            <a:ext cx="127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Fatigue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4624"/>
            <a:ext cx="5518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Small Specimens Test Technique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6239053"/>
            <a:ext cx="766834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 err="1"/>
              <a:t>Wakai</a:t>
            </a:r>
            <a:r>
              <a:rPr lang="en-GB" dirty="0"/>
              <a:t>, E., et al., </a:t>
            </a:r>
            <a:r>
              <a:rPr lang="en-GB" i="1" dirty="0" smtClean="0"/>
              <a:t>Development </a:t>
            </a:r>
            <a:r>
              <a:rPr lang="en-GB" i="1" dirty="0"/>
              <a:t>of small specimen test techniques for the IFMIF test </a:t>
            </a:r>
            <a:r>
              <a:rPr lang="en-GB" i="1" dirty="0" smtClean="0"/>
              <a:t>cell</a:t>
            </a:r>
            <a:r>
              <a:rPr lang="en-GB" dirty="0" smtClean="0"/>
              <a:t>, </a:t>
            </a:r>
            <a:r>
              <a:rPr lang="en-GB" dirty="0"/>
              <a:t>Proceedings of IAEA Fusion Energy Conference 2012, San </a:t>
            </a:r>
            <a:r>
              <a:rPr lang="en-GB" dirty="0" smtClean="0"/>
              <a:t>Diego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81" y="1556792"/>
            <a:ext cx="4392839" cy="152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58" y="3195628"/>
            <a:ext cx="3800922" cy="287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8072" y="4653136"/>
            <a:ext cx="45203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ja-JP" sz="2000" b="1" kern="0" dirty="0" smtClean="0">
                <a:solidFill>
                  <a:schemeClr val="tx2"/>
                </a:solidFill>
                <a:latin typeface="+mj-lt"/>
                <a:ea typeface="ＭＳ Ｐゴシック" charset="-128"/>
              </a:rPr>
              <a:t>Master curve method (ASTM E1921) </a:t>
            </a:r>
            <a:r>
              <a:rPr kumimoji="1" lang="en-US" altLang="ja-JP" b="1" kern="0" dirty="0">
                <a:solidFill>
                  <a:schemeClr val="tx2"/>
                </a:solidFill>
                <a:latin typeface="+mj-lt"/>
                <a:ea typeface="ＭＳ Ｐゴシック" charset="-128"/>
              </a:rPr>
              <a:t>D</a:t>
            </a:r>
            <a:r>
              <a:rPr kumimoji="1" lang="en-US" altLang="ja-JP" b="1" kern="0" dirty="0" smtClean="0">
                <a:solidFill>
                  <a:schemeClr val="tx2"/>
                </a:solidFill>
                <a:latin typeface="+mj-lt"/>
                <a:ea typeface="ＭＳ Ｐゴシック" charset="-128"/>
              </a:rPr>
              <a:t>eveloped to evaluate irradiation </a:t>
            </a:r>
            <a:r>
              <a:rPr kumimoji="1" lang="en-US" altLang="ja-JP" b="1" kern="0" dirty="0" err="1" smtClean="0">
                <a:solidFill>
                  <a:schemeClr val="tx2"/>
                </a:solidFill>
                <a:latin typeface="+mj-lt"/>
                <a:ea typeface="ＭＳ Ｐゴシック" charset="-128"/>
              </a:rPr>
              <a:t>embrittlement</a:t>
            </a:r>
            <a:r>
              <a:rPr kumimoji="1" lang="en-US" altLang="ja-JP" b="1" kern="0" dirty="0" smtClean="0">
                <a:solidFill>
                  <a:schemeClr val="tx2"/>
                </a:solidFill>
                <a:latin typeface="+mj-lt"/>
                <a:ea typeface="ＭＳ Ｐゴシック" charset="-128"/>
              </a:rPr>
              <a:t> for pressure vessel steels used to evaluate shift of DBTT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ja-JP" b="1" kern="0" dirty="0" smtClean="0">
                <a:solidFill>
                  <a:schemeClr val="tx2"/>
                </a:solidFill>
                <a:latin typeface="+mj-lt"/>
                <a:ea typeface="ＭＳ Ｐゴシック" charset="-128"/>
              </a:rPr>
              <a:t>with limited number of small specimen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9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6296" y="4932457"/>
            <a:ext cx="165660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~25 staff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207613">
            <a:off x="2439425" y="3353187"/>
            <a:ext cx="6486904" cy="92333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Team under formation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4784"/>
            <a:ext cx="9143999" cy="410445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On 18 April 1967, </a:t>
            </a:r>
            <a:endParaRPr lang="en-GB" dirty="0" smtClean="0"/>
          </a:p>
          <a:p>
            <a:r>
              <a:rPr lang="en-GB" dirty="0" smtClean="0"/>
              <a:t>Lev </a:t>
            </a:r>
            <a:r>
              <a:rPr lang="en-GB" dirty="0" err="1"/>
              <a:t>Andreevich</a:t>
            </a:r>
            <a:r>
              <a:rPr lang="en-GB" dirty="0"/>
              <a:t> </a:t>
            </a:r>
            <a:r>
              <a:rPr lang="en-GB" dirty="0" err="1"/>
              <a:t>Artsimovich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said to UK </a:t>
            </a:r>
            <a:r>
              <a:rPr lang="en-GB" dirty="0"/>
              <a:t>minister of </a:t>
            </a:r>
            <a:r>
              <a:rPr lang="en-GB" dirty="0" smtClean="0"/>
              <a:t>Technology</a:t>
            </a:r>
          </a:p>
          <a:p>
            <a:endParaRPr lang="en-GB" dirty="0"/>
          </a:p>
          <a:p>
            <a:r>
              <a:rPr lang="en-GB" i="1" dirty="0" smtClean="0">
                <a:solidFill>
                  <a:srgbClr val="0070C0"/>
                </a:solidFill>
              </a:rPr>
              <a:t>10 </a:t>
            </a:r>
            <a:r>
              <a:rPr lang="en-GB" i="1" dirty="0">
                <a:solidFill>
                  <a:srgbClr val="0070C0"/>
                </a:solidFill>
              </a:rPr>
              <a:t>years ago we said it would take us 20 years</a:t>
            </a:r>
          </a:p>
          <a:p>
            <a:r>
              <a:rPr lang="en-GB" i="1" dirty="0">
                <a:solidFill>
                  <a:srgbClr val="0070C0"/>
                </a:solidFill>
              </a:rPr>
              <a:t>to make fusion work </a:t>
            </a:r>
            <a:endParaRPr lang="en-GB" i="1" dirty="0" smtClean="0">
              <a:solidFill>
                <a:srgbClr val="0070C0"/>
              </a:solidFill>
            </a:endParaRPr>
          </a:p>
          <a:p>
            <a:r>
              <a:rPr lang="en-GB" i="1" dirty="0" smtClean="0">
                <a:solidFill>
                  <a:srgbClr val="0070C0"/>
                </a:solidFill>
              </a:rPr>
              <a:t>and </a:t>
            </a:r>
            <a:r>
              <a:rPr lang="en-GB" i="1" dirty="0">
                <a:solidFill>
                  <a:srgbClr val="0070C0"/>
                </a:solidFill>
              </a:rPr>
              <a:t>we still say that it will take </a:t>
            </a:r>
            <a:r>
              <a:rPr lang="en-GB" i="1" dirty="0" smtClean="0">
                <a:solidFill>
                  <a:srgbClr val="0070C0"/>
                </a:solidFill>
              </a:rPr>
              <a:t>20 years, </a:t>
            </a:r>
          </a:p>
          <a:p>
            <a:r>
              <a:rPr lang="en-GB" i="1" dirty="0" smtClean="0">
                <a:solidFill>
                  <a:srgbClr val="0070C0"/>
                </a:solidFill>
              </a:rPr>
              <a:t>so </a:t>
            </a:r>
            <a:r>
              <a:rPr lang="en-GB" i="1" dirty="0">
                <a:solidFill>
                  <a:srgbClr val="0070C0"/>
                </a:solidFill>
              </a:rPr>
              <a:t>we haven’t altered </a:t>
            </a:r>
            <a:r>
              <a:rPr lang="en-GB" i="1" dirty="0" smtClean="0">
                <a:solidFill>
                  <a:srgbClr val="0070C0"/>
                </a:solidFill>
              </a:rPr>
              <a:t>our view </a:t>
            </a:r>
            <a:r>
              <a:rPr lang="en-GB" i="1" dirty="0">
                <a:solidFill>
                  <a:srgbClr val="0070C0"/>
                </a:solidFill>
              </a:rPr>
              <a:t>in any </a:t>
            </a:r>
            <a:r>
              <a:rPr lang="en-GB" i="1" dirty="0" smtClean="0">
                <a:solidFill>
                  <a:srgbClr val="0070C0"/>
                </a:solidFill>
              </a:rPr>
              <a:t>way…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44624"/>
            <a:ext cx="5433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 joke in the fusion community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11302" y="44624"/>
            <a:ext cx="492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We are not doing so badly…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8" name="Picture 2" descr="ムーアの法則r72e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61"/>
          <a:stretch/>
        </p:blipFill>
        <p:spPr bwMode="auto">
          <a:xfrm>
            <a:off x="35496" y="1724141"/>
            <a:ext cx="5728446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94269" y="1484784"/>
            <a:ext cx="65114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kumimoji="1" lang="en-US" altLang="ja-JP" sz="1600" i="1" dirty="0" smtClean="0">
                <a:solidFill>
                  <a:srgbClr val="FFC000"/>
                </a:solidFill>
                <a:ea typeface="ＭＳ Ｐゴシック" pitchFamily="34" charset="-128"/>
              </a:rPr>
              <a:t>ITER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167389" y="1484784"/>
            <a:ext cx="215544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en-US" altLang="ja-JP" sz="1600" b="0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Accelerator</a:t>
            </a:r>
            <a:endParaRPr kumimoji="1" lang="en-US" altLang="ja-JP" sz="1600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kumimoji="1" lang="en-US" altLang="ja-JP" sz="1600" b="0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Energies doubles </a:t>
            </a:r>
            <a:r>
              <a:rPr kumimoji="1" lang="en-US" altLang="ja-JP" sz="1600" b="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</a:t>
            </a:r>
            <a:r>
              <a:rPr kumimoji="1" lang="en-US" altLang="ja-JP" sz="1600" u="sng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years</a:t>
            </a:r>
            <a:endParaRPr kumimoji="1" lang="en-US" altLang="ja-JP" sz="1600" u="sng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918214" y="2453987"/>
            <a:ext cx="281778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en-US" altLang="ja-JP" sz="1600" b="0" dirty="0" err="1" smtClean="0">
                <a:solidFill>
                  <a:schemeClr val="accent5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Microprocessing</a:t>
            </a:r>
            <a:r>
              <a:rPr kumimoji="1" lang="en-US" altLang="ja-JP" sz="1600" b="0" dirty="0" smtClean="0">
                <a:solidFill>
                  <a:schemeClr val="accent5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speed doubles every </a:t>
            </a:r>
            <a:r>
              <a:rPr kumimoji="1" lang="en-US" altLang="ja-JP" sz="1600" u="sng" dirty="0" smtClean="0">
                <a:solidFill>
                  <a:schemeClr val="accent5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years</a:t>
            </a:r>
          </a:p>
          <a:p>
            <a:pPr algn="ctr" eaLnBrk="1" hangingPunct="1"/>
            <a:r>
              <a:rPr kumimoji="1" lang="ja-JP" altLang="en-US" sz="1600" b="0" dirty="0">
                <a:solidFill>
                  <a:schemeClr val="accent5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（</a:t>
            </a:r>
            <a:r>
              <a:rPr kumimoji="1" lang="en-US" altLang="ja-JP" sz="1600" b="0" dirty="0" smtClean="0">
                <a:solidFill>
                  <a:schemeClr val="accent5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Moore‘s </a:t>
            </a:r>
            <a:r>
              <a:rPr kumimoji="1" lang="en-US" altLang="ja-JP" sz="1600" b="0" dirty="0">
                <a:solidFill>
                  <a:schemeClr val="accent5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Law)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981453" y="3441135"/>
            <a:ext cx="252732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en-US" altLang="ja-JP" sz="1600" b="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Tokamaks</a:t>
            </a:r>
            <a:endParaRPr kumimoji="1" lang="en-US" altLang="ja-JP" sz="1600" b="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kumimoji="1" lang="en-US" altLang="ja-JP" sz="1600" b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‘triple product’ </a:t>
            </a:r>
            <a:r>
              <a:rPr kumimoji="1" lang="en-US" altLang="ja-JP" sz="1600" b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doubles every </a:t>
            </a:r>
            <a:r>
              <a:rPr kumimoji="1" lang="en-US" altLang="ja-JP" sz="1600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 months</a:t>
            </a:r>
            <a:endParaRPr kumimoji="1" lang="en-US" altLang="ja-JP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5306082" y="1484784"/>
            <a:ext cx="307975" cy="273050"/>
          </a:xfrm>
          <a:prstGeom prst="star5">
            <a:avLst/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4422777" y="2017737"/>
            <a:ext cx="1319213" cy="669922"/>
            <a:chOff x="2700" y="1705"/>
            <a:chExt cx="831" cy="422"/>
          </a:xfrm>
          <a:noFill/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3000" y="1705"/>
              <a:ext cx="91" cy="91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2700" y="1797"/>
              <a:ext cx="831" cy="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400" i="1" dirty="0">
                  <a:solidFill>
                    <a:srgbClr val="FF0000"/>
                  </a:solidFill>
                  <a:ea typeface="MS PGothic" pitchFamily="34" charset="-128"/>
                </a:rPr>
                <a:t>JT-60SA</a:t>
              </a:r>
            </a:p>
            <a:p>
              <a:pPr eaLnBrk="1" hangingPunct="1"/>
              <a:r>
                <a:rPr kumimoji="1" lang="en-US" altLang="ja-JP" sz="1400" i="1" dirty="0">
                  <a:solidFill>
                    <a:srgbClr val="FF0000"/>
                  </a:solidFill>
                  <a:ea typeface="MS PGothic" pitchFamily="34" charset="-128"/>
                </a:rPr>
                <a:t>KSTAR/EAST</a:t>
              </a:r>
            </a:p>
          </p:txBody>
        </p:sp>
      </p:grp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530244" y="4581128"/>
            <a:ext cx="3539575" cy="8309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Lawson </a:t>
            </a:r>
            <a:r>
              <a:rPr lang="en-US" sz="2400" dirty="0" smtClean="0">
                <a:solidFill>
                  <a:srgbClr val="CC3300"/>
                </a:solidFill>
                <a:latin typeface="Comic Sans MS" pitchFamily="66" charset="0"/>
              </a:rPr>
              <a:t>criterion </a:t>
            </a:r>
            <a:endParaRPr lang="en-US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 algn="ctr"/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Comic Sans MS" pitchFamily="66" charset="0"/>
              </a:rPr>
              <a:t>ntT</a:t>
            </a:r>
            <a:r>
              <a:rPr lang="en-US" sz="24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9900"/>
                </a:solidFill>
                <a:latin typeface="Comic Sans MS" pitchFamily="66" charset="0"/>
              </a:rPr>
              <a:t>&gt; 10</a:t>
            </a:r>
            <a:r>
              <a:rPr lang="en-US" sz="2400" baseline="30000" dirty="0">
                <a:solidFill>
                  <a:srgbClr val="009900"/>
                </a:solidFill>
                <a:latin typeface="Comic Sans MS" pitchFamily="66" charset="0"/>
              </a:rPr>
              <a:t>21 </a:t>
            </a:r>
            <a:r>
              <a:rPr lang="en-US" sz="2400" dirty="0">
                <a:solidFill>
                  <a:srgbClr val="009900"/>
                </a:solidFill>
                <a:latin typeface="Comic Sans MS" pitchFamily="66" charset="0"/>
              </a:rPr>
              <a:t>keVsm</a:t>
            </a:r>
            <a:r>
              <a:rPr lang="en-US" sz="2400" baseline="30000" dirty="0">
                <a:solidFill>
                  <a:srgbClr val="009900"/>
                </a:solidFill>
                <a:latin typeface="Comic Sans MS" pitchFamily="66" charset="0"/>
              </a:rPr>
              <a:t>-3</a:t>
            </a:r>
            <a:endParaRPr lang="en-GB" sz="2400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IFMIF</a:t>
            </a:r>
            <a:r>
              <a:rPr lang="en-GB" dirty="0" smtClean="0"/>
              <a:t> is a unique facility merging </a:t>
            </a:r>
          </a:p>
          <a:p>
            <a:r>
              <a:rPr lang="en-GB" dirty="0" smtClean="0"/>
              <a:t>accelerators and fusion communities</a:t>
            </a:r>
          </a:p>
          <a:p>
            <a:endParaRPr lang="en-GB" dirty="0"/>
          </a:p>
          <a:p>
            <a:r>
              <a:rPr lang="en-GB" dirty="0" smtClean="0"/>
              <a:t>Both communities have run in parallel </a:t>
            </a:r>
          </a:p>
          <a:p>
            <a:r>
              <a:rPr lang="en-GB" dirty="0" smtClean="0"/>
              <a:t>with common fields </a:t>
            </a:r>
          </a:p>
          <a:p>
            <a:r>
              <a:rPr lang="en-GB" dirty="0" smtClean="0"/>
              <a:t>but not joining forces in an optimal way</a:t>
            </a:r>
          </a:p>
          <a:p>
            <a:endParaRPr lang="en-GB" dirty="0"/>
          </a:p>
          <a:p>
            <a:r>
              <a:rPr lang="en-GB" dirty="0" smtClean="0"/>
              <a:t>We have the great luck </a:t>
            </a:r>
          </a:p>
          <a:p>
            <a:r>
              <a:rPr lang="en-GB" dirty="0" smtClean="0"/>
              <a:t>to be partaking the efforts of humankind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to tame fire </a:t>
            </a:r>
          </a:p>
          <a:p>
            <a:r>
              <a:rPr lang="en-GB" dirty="0" smtClean="0"/>
              <a:t>for the second time in our short history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67704" y="44624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Outlook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50800"/>
            <a:ext cx="9209088" cy="69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165304"/>
            <a:ext cx="7713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t</a:t>
            </a:r>
            <a:r>
              <a:rPr lang="en-GB" sz="4800" dirty="0" smtClean="0">
                <a:solidFill>
                  <a:schemeClr val="bg1"/>
                </a:solidFill>
              </a:rPr>
              <a:t>his time, the fire of  the sun…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6826" y="44624"/>
            <a:ext cx="2855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But why fusion?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5800"/>
            <a:ext cx="4876800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24544" y="5013176"/>
            <a:ext cx="547332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F3F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 algn="ctr">
              <a:lnSpc>
                <a:spcPct val="120000"/>
              </a:lnSpc>
              <a:spcBef>
                <a:spcPct val="40000"/>
              </a:spcBef>
            </a:pPr>
            <a:r>
              <a:rPr lang="en-GB" sz="2000" i="1" dirty="0">
                <a:latin typeface="Arial" charset="0"/>
              </a:rPr>
              <a:t>Mass loss of </a:t>
            </a:r>
            <a:r>
              <a:rPr lang="en-GB" sz="2000" b="1" i="1" dirty="0">
                <a:solidFill>
                  <a:srgbClr val="0070C0"/>
                </a:solidFill>
                <a:latin typeface="Arial" charset="0"/>
              </a:rPr>
              <a:t>4 milligram in 1 </a:t>
            </a:r>
            <a:r>
              <a:rPr lang="en-GB" sz="2000" b="1" i="1" dirty="0" smtClean="0">
                <a:solidFill>
                  <a:srgbClr val="0070C0"/>
                </a:solidFill>
                <a:latin typeface="Arial" charset="0"/>
              </a:rPr>
              <a:t>gram!!</a:t>
            </a:r>
            <a:endParaRPr lang="en-GB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547" y="1023119"/>
            <a:ext cx="140936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</a:rPr>
              <a:t>14.1 MeV</a:t>
            </a:r>
            <a:endParaRPr lang="en-GB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9909" y="2147988"/>
            <a:ext cx="1253869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</a:rPr>
              <a:t>3.5 MeV</a:t>
            </a:r>
            <a:endParaRPr lang="en-GB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7572"/>
            <a:ext cx="4416381" cy="185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27" y="5445224"/>
            <a:ext cx="6140301" cy="15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5220072" y="3068960"/>
            <a:ext cx="3744416" cy="172819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Fuel needed </a:t>
            </a:r>
          </a:p>
          <a:p>
            <a:r>
              <a:rPr lang="en-GB" dirty="0" smtClean="0"/>
              <a:t>for energy consumption </a:t>
            </a:r>
          </a:p>
          <a:p>
            <a:r>
              <a:rPr lang="en-GB" dirty="0" smtClean="0"/>
              <a:t>by a Belgian citizen </a:t>
            </a:r>
          </a:p>
          <a:p>
            <a:r>
              <a:rPr lang="en-GB" dirty="0" smtClean="0"/>
              <a:t>for </a:t>
            </a:r>
            <a:r>
              <a:rPr lang="en-GB" dirty="0" smtClean="0">
                <a:solidFill>
                  <a:srgbClr val="0070C0"/>
                </a:solidFill>
              </a:rPr>
              <a:t>50 years</a:t>
            </a:r>
            <a:endParaRPr lang="en-GB" dirty="0" smtClean="0"/>
          </a:p>
        </p:txBody>
      </p:sp>
      <p:sp>
        <p:nvSpPr>
          <p:cNvPr id="14" name="Down Arrow 13"/>
          <p:cNvSpPr/>
          <p:nvPr/>
        </p:nvSpPr>
        <p:spPr>
          <a:xfrm flipH="1">
            <a:off x="7215344" y="4676829"/>
            <a:ext cx="308984" cy="1056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1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44624"/>
            <a:ext cx="3669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Advantages </a:t>
            </a:r>
            <a:r>
              <a:rPr lang="en-GB" sz="3200" dirty="0">
                <a:solidFill>
                  <a:schemeClr val="bg1"/>
                </a:solidFill>
              </a:rPr>
              <a:t>o</a:t>
            </a:r>
            <a:r>
              <a:rPr lang="en-GB" sz="3200" dirty="0" smtClean="0">
                <a:solidFill>
                  <a:schemeClr val="bg1"/>
                </a:solidFill>
              </a:rPr>
              <a:t>f fusion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66" y="-27384"/>
            <a:ext cx="352644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78891" y="908720"/>
            <a:ext cx="6895107" cy="532859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Limitless resources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Lithium and Deuterium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(with an enormous efficiency)</a:t>
            </a:r>
          </a:p>
          <a:p>
            <a:endParaRPr lang="en-GB" dirty="0" smtClean="0"/>
          </a:p>
          <a:p>
            <a:r>
              <a:rPr lang="en-GB" dirty="0" smtClean="0"/>
              <a:t>Intrinsically safe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No chain reaction (difficult to maintain…)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Plant in operation contains a few grams of fuel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Reaction would extinguish within 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Tritium is produced and burned in a close circuit</a:t>
            </a:r>
          </a:p>
          <a:p>
            <a:endParaRPr lang="en-GB" dirty="0" smtClean="0"/>
          </a:p>
          <a:p>
            <a:r>
              <a:rPr lang="en-GB" dirty="0" smtClean="0"/>
              <a:t>Waste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No long-lived radioactive waste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Recycle of parts from decommissioned plant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05" y="3069704"/>
            <a:ext cx="2092007" cy="38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316416" y="6669360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524328" y="4149080"/>
            <a:ext cx="878693" cy="407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 l="18538" t="25414" r="14105" b="12891"/>
          <a:stretch>
            <a:fillRect/>
          </a:stretch>
        </p:blipFill>
        <p:spPr bwMode="auto">
          <a:xfrm>
            <a:off x="467544" y="836712"/>
            <a:ext cx="8280920" cy="5544616"/>
          </a:xfrm>
          <a:prstGeom prst="rect">
            <a:avLst/>
          </a:prstGeom>
          <a:noFill/>
          <a:ln w="57150">
            <a:noFill/>
            <a:prstDash val="sysDash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30203" y="44624"/>
            <a:ext cx="7450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World Fusion Programme essential facilities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7864" y="6525344"/>
            <a:ext cx="108012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52" y="3747318"/>
            <a:ext cx="5028849" cy="31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7192" y="947861"/>
            <a:ext cx="4186808" cy="219310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</a:t>
            </a:r>
            <a:r>
              <a:rPr lang="en-GB" dirty="0" smtClean="0"/>
              <a:t>he first wall </a:t>
            </a:r>
          </a:p>
          <a:p>
            <a:r>
              <a:rPr lang="en-GB" dirty="0" smtClean="0"/>
              <a:t>of the reactor vessel shall</a:t>
            </a:r>
          </a:p>
          <a:p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 smtClean="0">
                <a:solidFill>
                  <a:srgbClr val="0070C0"/>
                </a:solidFill>
              </a:rPr>
              <a:t>bsorb neutrons energy</a:t>
            </a:r>
          </a:p>
          <a:p>
            <a:r>
              <a:rPr lang="en-GB" dirty="0" smtClean="0"/>
              <a:t>and</a:t>
            </a:r>
          </a:p>
          <a:p>
            <a:r>
              <a:rPr lang="en-GB" dirty="0">
                <a:solidFill>
                  <a:srgbClr val="0070C0"/>
                </a:solidFill>
              </a:rPr>
              <a:t>b</a:t>
            </a:r>
            <a:r>
              <a:rPr lang="en-GB" dirty="0" smtClean="0">
                <a:solidFill>
                  <a:srgbClr val="0070C0"/>
                </a:solidFill>
              </a:rPr>
              <a:t>reed tritium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979916" cy="374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915026">
            <a:off x="6626738" y="3186949"/>
            <a:ext cx="390696" cy="144016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-108521" y="3789040"/>
            <a:ext cx="4608513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ITER first wall will present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&lt;</a:t>
            </a:r>
            <a:r>
              <a:rPr lang="en-GB" dirty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at the end of its operational life</a:t>
            </a:r>
          </a:p>
          <a:p>
            <a:endParaRPr lang="en-GB" dirty="0"/>
          </a:p>
          <a:p>
            <a:r>
              <a:rPr lang="en-GB" dirty="0" smtClean="0"/>
              <a:t>In a Fusion power plant</a:t>
            </a:r>
          </a:p>
          <a:p>
            <a:r>
              <a:rPr lang="en-GB" dirty="0">
                <a:solidFill>
                  <a:srgbClr val="0070C0"/>
                </a:solidFill>
              </a:rPr>
              <a:t>~</a:t>
            </a:r>
            <a:r>
              <a:rPr lang="en-GB" dirty="0" smtClean="0">
                <a:solidFill>
                  <a:srgbClr val="0070C0"/>
                </a:solidFill>
              </a:rPr>
              <a:t>150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/>
              <a:t> within 5 years are expected </a:t>
            </a:r>
          </a:p>
          <a:p>
            <a:endParaRPr lang="en-GB" dirty="0"/>
          </a:p>
          <a:p>
            <a:r>
              <a:rPr lang="en-GB" dirty="0"/>
              <a:t>Critical threshold </a:t>
            </a:r>
            <a:r>
              <a:rPr lang="en-GB" dirty="0" smtClean="0"/>
              <a:t>observed beyond </a:t>
            </a:r>
            <a:r>
              <a:rPr lang="en-GB" dirty="0">
                <a:solidFill>
                  <a:srgbClr val="0070C0"/>
                </a:solidFill>
              </a:rPr>
              <a:t>30 </a:t>
            </a:r>
            <a:r>
              <a:rPr lang="en-GB" dirty="0" err="1">
                <a:solidFill>
                  <a:srgbClr val="0070C0"/>
                </a:solidFill>
              </a:rPr>
              <a:t>dpa</a:t>
            </a:r>
            <a:r>
              <a:rPr lang="en-GB" dirty="0">
                <a:solidFill>
                  <a:srgbClr val="0070C0"/>
                </a:solidFill>
              </a:rPr>
              <a:t>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 smtClean="0"/>
              <a:t>but no relevant data is available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1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280831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Understanding the degradation of the mechanical properties </a:t>
            </a:r>
            <a:endParaRPr lang="en-GB" dirty="0" smtClean="0"/>
          </a:p>
          <a:p>
            <a:r>
              <a:rPr lang="en-GB" dirty="0" smtClean="0"/>
              <a:t>of </a:t>
            </a:r>
            <a:r>
              <a:rPr lang="en-GB" dirty="0"/>
              <a:t>the materials critically exposed to </a:t>
            </a:r>
            <a:r>
              <a:rPr lang="en-GB" dirty="0" smtClean="0"/>
              <a:t>14.1 MeV n flux</a:t>
            </a:r>
            <a:endParaRPr lang="en-GB" dirty="0"/>
          </a:p>
          <a:p>
            <a:r>
              <a:rPr lang="en-GB" dirty="0"/>
              <a:t>is a key parameter to allow </a:t>
            </a:r>
          </a:p>
          <a:p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 smtClean="0">
                <a:solidFill>
                  <a:srgbClr val="0070C0"/>
                </a:solidFill>
              </a:rPr>
              <a:t>ccomplishment of the </a:t>
            </a:r>
            <a:r>
              <a:rPr lang="en-GB" dirty="0">
                <a:solidFill>
                  <a:srgbClr val="0070C0"/>
                </a:solidFill>
              </a:rPr>
              <a:t>design</a:t>
            </a:r>
            <a:r>
              <a:rPr lang="en-GB" dirty="0"/>
              <a:t> </a:t>
            </a:r>
          </a:p>
          <a:p>
            <a:r>
              <a:rPr lang="en-GB" dirty="0"/>
              <a:t>and </a:t>
            </a:r>
          </a:p>
          <a:p>
            <a:r>
              <a:rPr lang="en-GB" dirty="0">
                <a:solidFill>
                  <a:srgbClr val="0070C0"/>
                </a:solidFill>
              </a:rPr>
              <a:t>facility licensing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2"/>
          <a:stretch/>
        </p:blipFill>
        <p:spPr bwMode="auto">
          <a:xfrm>
            <a:off x="3408558" y="3356992"/>
            <a:ext cx="580047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352129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309" y="4972526"/>
            <a:ext cx="250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IFMIF a 14 MeV n source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nouxr\Desktop\Deuterium_tritium_fusion_T_gri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627784" cy="3029525"/>
          </a:xfrm>
          <a:prstGeom prst="rect">
            <a:avLst/>
          </a:prstGeom>
          <a:solidFill>
            <a:srgbClr val="DEA900">
              <a:alpha val="92000"/>
            </a:srgbClr>
          </a:solidFill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7200" y="980728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accumulation of gas in the materials lattice is intimately related with the neutron </a:t>
            </a:r>
            <a:r>
              <a:rPr lang="en-GB" dirty="0" smtClean="0"/>
              <a:t>energy </a:t>
            </a:r>
          </a:p>
          <a:p>
            <a:r>
              <a:rPr lang="en-GB" baseline="30000" dirty="0" smtClean="0">
                <a:solidFill>
                  <a:srgbClr val="0070C0"/>
                </a:solidFill>
              </a:rPr>
              <a:t>56</a:t>
            </a:r>
            <a:r>
              <a:rPr lang="en-GB" dirty="0" smtClean="0">
                <a:solidFill>
                  <a:srgbClr val="0070C0"/>
                </a:solidFill>
              </a:rPr>
              <a:t>Fe(n,α)</a:t>
            </a:r>
            <a:r>
              <a:rPr lang="en-GB" baseline="30000" dirty="0" smtClean="0">
                <a:solidFill>
                  <a:srgbClr val="0070C0"/>
                </a:solidFill>
              </a:rPr>
              <a:t>53</a:t>
            </a:r>
            <a:r>
              <a:rPr lang="en-GB" dirty="0" smtClean="0">
                <a:solidFill>
                  <a:srgbClr val="0070C0"/>
                </a:solidFill>
              </a:rPr>
              <a:t>Cr</a:t>
            </a:r>
            <a:r>
              <a:rPr lang="en-GB" dirty="0" smtClean="0"/>
              <a:t> </a:t>
            </a:r>
          </a:p>
          <a:p>
            <a:r>
              <a:rPr lang="en-GB" dirty="0" smtClean="0"/>
              <a:t>(incident n threshold at </a:t>
            </a:r>
            <a:r>
              <a:rPr lang="en-GB" b="1" dirty="0" smtClean="0"/>
              <a:t>3.7 MeV</a:t>
            </a:r>
            <a:r>
              <a:rPr lang="en-GB" dirty="0" smtClean="0"/>
              <a:t>)</a:t>
            </a:r>
          </a:p>
          <a:p>
            <a:r>
              <a:rPr lang="en-GB" dirty="0"/>
              <a:t>a</a:t>
            </a:r>
            <a:r>
              <a:rPr lang="en-GB" dirty="0" smtClean="0"/>
              <a:t>nd</a:t>
            </a:r>
          </a:p>
          <a:p>
            <a:r>
              <a:rPr lang="en-GB" baseline="30000" dirty="0" smtClean="0">
                <a:solidFill>
                  <a:srgbClr val="0070C0"/>
                </a:solidFill>
              </a:rPr>
              <a:t>56</a:t>
            </a:r>
            <a:r>
              <a:rPr lang="en-GB" dirty="0" smtClean="0">
                <a:solidFill>
                  <a:srgbClr val="0070C0"/>
                </a:solidFill>
              </a:rPr>
              <a:t>Fe(n</a:t>
            </a:r>
            <a:r>
              <a:rPr lang="en-GB" dirty="0">
                <a:solidFill>
                  <a:srgbClr val="0070C0"/>
                </a:solidFill>
              </a:rPr>
              <a:t>, p)</a:t>
            </a:r>
            <a:r>
              <a:rPr lang="en-GB" baseline="30000" dirty="0">
                <a:solidFill>
                  <a:srgbClr val="0070C0"/>
                </a:solidFill>
              </a:rPr>
              <a:t>56</a:t>
            </a:r>
            <a:r>
              <a:rPr lang="en-GB" dirty="0">
                <a:solidFill>
                  <a:srgbClr val="0070C0"/>
                </a:solidFill>
              </a:rPr>
              <a:t>Mn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(incident n threshold at </a:t>
            </a:r>
            <a:r>
              <a:rPr lang="en-GB" b="1" dirty="0" smtClean="0"/>
              <a:t>2.9 MeV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H permeates</a:t>
            </a:r>
          </a:p>
          <a:p>
            <a:r>
              <a:rPr lang="en-GB" dirty="0" smtClean="0"/>
              <a:t>He do not and does not solve in metals</a:t>
            </a:r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Swelling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 smtClean="0">
                <a:solidFill>
                  <a:srgbClr val="0070C0"/>
                </a:solidFill>
              </a:rPr>
              <a:t>embrittlement</a:t>
            </a:r>
            <a:r>
              <a:rPr lang="en-GB" dirty="0" smtClean="0"/>
              <a:t> of materials takes place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228184" y="4725144"/>
            <a:ext cx="1944216" cy="365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9712" y="44624"/>
            <a:ext cx="7150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14 MeV beyond transmutation thresholds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45539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Existing neutron sources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do not provide the needed answers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Fission reactors </a:t>
            </a:r>
            <a:r>
              <a:rPr lang="en-GB" dirty="0" smtClean="0"/>
              <a:t>n average energy </a:t>
            </a:r>
            <a:r>
              <a:rPr lang="en-GB" dirty="0" smtClean="0">
                <a:solidFill>
                  <a:srgbClr val="0070C0"/>
                </a:solidFill>
              </a:rPr>
              <a:t>~2 MeV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Spallation sources </a:t>
            </a:r>
            <a:r>
              <a:rPr lang="en-GB" dirty="0" smtClean="0"/>
              <a:t>present a wide spectrum with tails in the order of </a:t>
            </a:r>
            <a:r>
              <a:rPr lang="en-GB" dirty="0" smtClean="0">
                <a:solidFill>
                  <a:srgbClr val="0070C0"/>
                </a:solidFill>
              </a:rPr>
              <a:t>hundreds of MeV</a:t>
            </a:r>
          </a:p>
          <a:p>
            <a:r>
              <a:rPr lang="en-GB" dirty="0" smtClean="0"/>
              <a:t>Generation of </a:t>
            </a:r>
            <a:r>
              <a:rPr lang="en-GB" dirty="0" smtClean="0">
                <a:solidFill>
                  <a:srgbClr val="0070C0"/>
                </a:solidFill>
              </a:rPr>
              <a:t>light isotopes </a:t>
            </a:r>
            <a:r>
              <a:rPr lang="en-GB" dirty="0" smtClean="0"/>
              <a:t>in the order of </a:t>
            </a:r>
            <a:r>
              <a:rPr lang="en-GB" dirty="0" smtClean="0">
                <a:solidFill>
                  <a:srgbClr val="0070C0"/>
                </a:solidFill>
              </a:rPr>
              <a:t>ppm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42" y="2492897"/>
            <a:ext cx="362487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1827" y="3068960"/>
            <a:ext cx="369266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No efficient </a:t>
            </a:r>
          </a:p>
          <a:p>
            <a:pPr algn="ctr"/>
            <a:r>
              <a:rPr lang="en-GB" sz="2400" i="1" dirty="0" smtClean="0">
                <a:solidFill>
                  <a:srgbClr val="0070C0"/>
                </a:solidFill>
              </a:rPr>
              <a:t>p</a:t>
            </a:r>
            <a:r>
              <a:rPr lang="en-GB" sz="2400" i="1" baseline="30000" dirty="0" smtClean="0">
                <a:solidFill>
                  <a:srgbClr val="0070C0"/>
                </a:solidFill>
              </a:rPr>
              <a:t>+</a:t>
            </a:r>
            <a:r>
              <a:rPr lang="en-GB" sz="2400" i="1" dirty="0" smtClean="0"/>
              <a:t> or </a:t>
            </a:r>
            <a:r>
              <a:rPr lang="el-GR" sz="2400" i="1" dirty="0" smtClean="0">
                <a:solidFill>
                  <a:srgbClr val="0070C0"/>
                </a:solidFill>
              </a:rPr>
              <a:t>α</a:t>
            </a:r>
            <a:r>
              <a:rPr lang="en-GB" sz="2400" i="1" dirty="0" smtClean="0">
                <a:solidFill>
                  <a:srgbClr val="0070C0"/>
                </a:solidFill>
              </a:rPr>
              <a:t>-particle</a:t>
            </a:r>
            <a:r>
              <a:rPr lang="en-GB" sz="2400" i="1" dirty="0" smtClean="0"/>
              <a:t> generation</a:t>
            </a:r>
            <a:endParaRPr lang="en-GB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31393" y="44624"/>
            <a:ext cx="7477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Fission and spallation sources no fusion n relevant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996952"/>
            <a:ext cx="19159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Spectrum fission n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7412</TotalTime>
  <Words>1259</Words>
  <Application>Microsoft Office PowerPoint</Application>
  <PresentationFormat>On-screen Show (4:3)</PresentationFormat>
  <Paragraphs>320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Knaster Juan</dc:creator>
  <cp:lastModifiedBy>Mosnier Alban</cp:lastModifiedBy>
  <cp:revision>412</cp:revision>
  <dcterms:created xsi:type="dcterms:W3CDTF">2012-07-10T14:10:25Z</dcterms:created>
  <dcterms:modified xsi:type="dcterms:W3CDTF">2013-04-15T10:12:20Z</dcterms:modified>
</cp:coreProperties>
</file>