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pptx" ContentType="application/vnd.openxmlformats-officedocument.presentationml.presentation"/>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18"/>
  </p:notesMasterIdLst>
  <p:sldIdLst>
    <p:sldId id="264" r:id="rId3"/>
    <p:sldId id="278" r:id="rId4"/>
    <p:sldId id="282" r:id="rId5"/>
    <p:sldId id="263" r:id="rId6"/>
    <p:sldId id="262" r:id="rId7"/>
    <p:sldId id="280" r:id="rId8"/>
    <p:sldId id="286" r:id="rId9"/>
    <p:sldId id="287" r:id="rId10"/>
    <p:sldId id="279" r:id="rId11"/>
    <p:sldId id="277" r:id="rId12"/>
    <p:sldId id="283" r:id="rId13"/>
    <p:sldId id="272" r:id="rId14"/>
    <p:sldId id="285" r:id="rId15"/>
    <p:sldId id="276" r:id="rId16"/>
    <p:sldId id="28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58"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395251-D74C-4ACF-A11C-40FBAA81E6E8}" type="datetimeFigureOut">
              <a:rPr lang="en-GB" smtClean="0"/>
              <a:t>16/04/2013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E82AEC-5B8D-4330-8FA3-FF928211D6F1}" type="slidenum">
              <a:rPr lang="en-GB" smtClean="0"/>
              <a:t>‹#›</a:t>
            </a:fld>
            <a:endParaRPr lang="en-GB"/>
          </a:p>
        </p:txBody>
      </p:sp>
    </p:spTree>
    <p:extLst>
      <p:ext uri="{BB962C8B-B14F-4D97-AF65-F5344CB8AC3E}">
        <p14:creationId xmlns:p14="http://schemas.microsoft.com/office/powerpoint/2010/main" val="672908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1BE991-45A9-44A6-8088-EDA8B855986F}" type="datetimeFigureOut">
              <a:rPr lang="en-US" smtClean="0"/>
              <a:pPr/>
              <a:t>4/16/2013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9E100-5D75-4C37-9A70-77DB2745881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BE991-45A9-44A6-8088-EDA8B855986F}" type="datetimeFigureOut">
              <a:rPr lang="en-US" smtClean="0"/>
              <a:pPr/>
              <a:t>4/16/2013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9E100-5D75-4C37-9A70-77DB274588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BE991-45A9-44A6-8088-EDA8B855986F}" type="datetimeFigureOut">
              <a:rPr lang="en-US" smtClean="0"/>
              <a:pPr/>
              <a:t>4/16/2013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9E100-5D75-4C37-9A70-77DB2745881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02434" name="Rectangle 2"/>
          <p:cNvSpPr>
            <a:spLocks noChangeArrowheads="1"/>
          </p:cNvSpPr>
          <p:nvPr/>
        </p:nvSpPr>
        <p:spPr bwMode="auto">
          <a:xfrm>
            <a:off x="0" y="0"/>
            <a:ext cx="9144000" cy="1254125"/>
          </a:xfrm>
          <a:prstGeom prst="rect">
            <a:avLst/>
          </a:prstGeom>
          <a:solidFill>
            <a:srgbClr val="00A6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de-DE" sz="1600" dirty="0">
              <a:solidFill>
                <a:srgbClr val="000000"/>
              </a:solidFill>
            </a:endParaRPr>
          </a:p>
        </p:txBody>
      </p:sp>
      <p:sp>
        <p:nvSpPr>
          <p:cNvPr id="402435" name="Rectangle 3"/>
          <p:cNvSpPr>
            <a:spLocks noGrp="1" noChangeArrowheads="1"/>
          </p:cNvSpPr>
          <p:nvPr>
            <p:ph type="subTitle" idx="1"/>
          </p:nvPr>
        </p:nvSpPr>
        <p:spPr>
          <a:xfrm>
            <a:off x="292101" y="1363663"/>
            <a:ext cx="7259406" cy="485775"/>
          </a:xfrm>
        </p:spPr>
        <p:txBody>
          <a:bodyPr/>
          <a:lstStyle>
            <a:lvl1pPr marL="0" indent="0">
              <a:buFont typeface="Arial Black" pitchFamily="34" charset="0"/>
              <a:buNone/>
              <a:defRPr b="1">
                <a:solidFill>
                  <a:srgbClr val="F28E00"/>
                </a:solidFill>
              </a:defRPr>
            </a:lvl1pPr>
          </a:lstStyle>
          <a:p>
            <a:pPr lvl="0"/>
            <a:r>
              <a:rPr lang="en-US" noProof="0" smtClean="0"/>
              <a:t>Click to edit Master subtitle style</a:t>
            </a:r>
            <a:endParaRPr lang="en-GB" noProof="0" smtClean="0"/>
          </a:p>
        </p:txBody>
      </p:sp>
      <p:sp>
        <p:nvSpPr>
          <p:cNvPr id="402436" name="Rectangle 4"/>
          <p:cNvSpPr>
            <a:spLocks noGrp="1" noChangeArrowheads="1"/>
          </p:cNvSpPr>
          <p:nvPr>
            <p:ph type="ctrTitle" sz="quarter"/>
          </p:nvPr>
        </p:nvSpPr>
        <p:spPr>
          <a:xfrm>
            <a:off x="282575" y="0"/>
            <a:ext cx="8861425" cy="1266825"/>
          </a:xfrm>
        </p:spPr>
        <p:txBody>
          <a:bodyPr anchor="b"/>
          <a:lstStyle>
            <a:lvl1pPr>
              <a:lnSpc>
                <a:spcPct val="80000"/>
              </a:lnSpc>
              <a:defRPr sz="4000"/>
            </a:lvl1pPr>
          </a:lstStyle>
          <a:p>
            <a:pPr lvl="0"/>
            <a:r>
              <a:rPr lang="en-US" noProof="0" dirty="0" smtClean="0"/>
              <a:t>Click to edit Master title style</a:t>
            </a:r>
            <a:endParaRPr lang="en-GB" noProof="0" dirty="0" smtClean="0"/>
          </a:p>
        </p:txBody>
      </p:sp>
      <p:sp>
        <p:nvSpPr>
          <p:cNvPr id="402448" name="Text Box 16"/>
          <p:cNvSpPr txBox="1">
            <a:spLocks noChangeArrowheads="1"/>
          </p:cNvSpPr>
          <p:nvPr userDrawn="1"/>
        </p:nvSpPr>
        <p:spPr bwMode="auto">
          <a:xfrm>
            <a:off x="2003425" y="2481263"/>
            <a:ext cx="28559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de-DE" sz="1600" dirty="0">
              <a:solidFill>
                <a:srgbClr val="000000"/>
              </a:solidFill>
            </a:endParaRPr>
          </a:p>
        </p:txBody>
      </p:sp>
      <p:pic>
        <p:nvPicPr>
          <p:cNvPr id="402453" name="Picture 21" descr="HG_LOGO_70_ENG_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2425" y="5949950"/>
            <a:ext cx="1473200" cy="5984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lc+higrad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27122" y="5722815"/>
            <a:ext cx="1655219" cy="81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482341" y="5798891"/>
            <a:ext cx="966600" cy="78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D:\Work\DESY\Meetings\ILC HiGrade meeting\CRISP.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456085" y="5885568"/>
            <a:ext cx="1662113" cy="6191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63122" y="5885568"/>
            <a:ext cx="1524000" cy="752475"/>
          </a:xfrm>
          <a:prstGeom prst="rect">
            <a:avLst/>
          </a:prstGeom>
        </p:spPr>
      </p:pic>
      <p:pic>
        <p:nvPicPr>
          <p:cNvPr id="402441" name="Picture 9" descr="DESY-Logo-cyan-RGB_ge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l="-3554" t="-4523" r="-13409"/>
          <a:stretch>
            <a:fillRect/>
          </a:stretch>
        </p:blipFill>
        <p:spPr bwMode="auto">
          <a:xfrm>
            <a:off x="7069975" y="2315682"/>
            <a:ext cx="2074025" cy="1853444"/>
          </a:xfrm>
          <a:prstGeom prst="rect">
            <a:avLst/>
          </a:prstGeom>
          <a:noFill/>
          <a:effectLst>
            <a:glow rad="127000">
              <a:schemeClr val="accent1">
                <a:alpha val="0"/>
              </a:schemeClr>
            </a:glo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48018" y="5702267"/>
            <a:ext cx="1931766" cy="1109460"/>
          </a:xfrm>
          <a:prstGeom prst="rect">
            <a:avLst/>
          </a:prstGeom>
        </p:spPr>
      </p:pic>
    </p:spTree>
    <p:extLst>
      <p:ext uri="{BB962C8B-B14F-4D97-AF65-F5344CB8AC3E}">
        <p14:creationId xmlns:p14="http://schemas.microsoft.com/office/powerpoint/2010/main" val="35033323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37071536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6408445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sz="half" idx="1"/>
          </p:nvPr>
        </p:nvSpPr>
        <p:spPr>
          <a:xfrm>
            <a:off x="282575" y="977900"/>
            <a:ext cx="4183063" cy="4792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Inhaltsplatzhalter 3"/>
          <p:cNvSpPr>
            <a:spLocks noGrp="1"/>
          </p:cNvSpPr>
          <p:nvPr>
            <p:ph sz="half" idx="2"/>
          </p:nvPr>
        </p:nvSpPr>
        <p:spPr>
          <a:xfrm>
            <a:off x="4618038" y="977900"/>
            <a:ext cx="4184650" cy="4792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1241703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2852473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575047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411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93497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57275" y="274638"/>
            <a:ext cx="607695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22"/>
          <p:cNvPicPr>
            <a:picLocks noChangeArrowheads="1"/>
          </p:cNvPicPr>
          <p:nvPr userDrawn="1"/>
        </p:nvPicPr>
        <p:blipFill>
          <a:blip r:embed="rId2"/>
          <a:srcRect/>
          <a:stretch>
            <a:fillRect/>
          </a:stretch>
        </p:blipFill>
        <p:spPr bwMode="auto">
          <a:xfrm>
            <a:off x="7429500" y="695325"/>
            <a:ext cx="876300" cy="885825"/>
          </a:xfrm>
          <a:prstGeom prst="rect">
            <a:avLst/>
          </a:prstGeom>
          <a:noFill/>
          <a:ln w="9525">
            <a:noFill/>
            <a:miter lim="800000"/>
            <a:headEnd/>
            <a:tailEnd/>
          </a:ln>
        </p:spPr>
      </p:pic>
      <p:sp>
        <p:nvSpPr>
          <p:cNvPr id="8" name="TextBox 7"/>
          <p:cNvSpPr txBox="1"/>
          <p:nvPr userDrawn="1"/>
        </p:nvSpPr>
        <p:spPr>
          <a:xfrm>
            <a:off x="142875" y="6600825"/>
            <a:ext cx="1619250" cy="276999"/>
          </a:xfrm>
          <a:prstGeom prst="rect">
            <a:avLst/>
          </a:prstGeom>
          <a:noFill/>
        </p:spPr>
        <p:txBody>
          <a:bodyPr wrap="square" rtlCol="0">
            <a:spAutoFit/>
          </a:bodyPr>
          <a:lstStyle/>
          <a:p>
            <a:r>
              <a:rPr lang="en-GB" sz="1200" b="1" dirty="0" smtClean="0"/>
              <a:t>16-17</a:t>
            </a:r>
            <a:r>
              <a:rPr lang="en-GB" sz="1200" b="1" baseline="30000" dirty="0" smtClean="0"/>
              <a:t>th</a:t>
            </a:r>
            <a:r>
              <a:rPr lang="en-GB" sz="1200" b="1" dirty="0" smtClean="0"/>
              <a:t> April, 2013</a:t>
            </a:r>
            <a:endParaRPr lang="en-GB" sz="1200" b="1" dirty="0"/>
          </a:p>
        </p:txBody>
      </p:sp>
      <p:sp>
        <p:nvSpPr>
          <p:cNvPr id="9" name="TextBox 8"/>
          <p:cNvSpPr txBox="1"/>
          <p:nvPr userDrawn="1"/>
        </p:nvSpPr>
        <p:spPr>
          <a:xfrm>
            <a:off x="3505200" y="6586924"/>
            <a:ext cx="1895475" cy="276999"/>
          </a:xfrm>
          <a:prstGeom prst="rect">
            <a:avLst/>
          </a:prstGeom>
          <a:noFill/>
        </p:spPr>
        <p:txBody>
          <a:bodyPr wrap="square" rtlCol="0">
            <a:spAutoFit/>
          </a:bodyPr>
          <a:lstStyle/>
          <a:p>
            <a:r>
              <a:rPr lang="en-GB" sz="1200" b="1" dirty="0" smtClean="0"/>
              <a:t>K.M. SCHIRM BE-RF/SRF</a:t>
            </a:r>
            <a:endParaRPr lang="en-GB" sz="1200" b="1" dirty="0"/>
          </a:p>
        </p:txBody>
      </p:sp>
      <p:sp>
        <p:nvSpPr>
          <p:cNvPr id="10" name="TextBox 9"/>
          <p:cNvSpPr txBox="1"/>
          <p:nvPr userDrawn="1"/>
        </p:nvSpPr>
        <p:spPr>
          <a:xfrm>
            <a:off x="7091362" y="6600825"/>
            <a:ext cx="1728788" cy="246221"/>
          </a:xfrm>
          <a:prstGeom prst="rect">
            <a:avLst/>
          </a:prstGeom>
          <a:noFill/>
        </p:spPr>
        <p:txBody>
          <a:bodyPr wrap="square" rtlCol="0">
            <a:spAutoFit/>
          </a:bodyPr>
          <a:lstStyle/>
          <a:p>
            <a:r>
              <a:rPr lang="en-GB" sz="1000" b="1" dirty="0" err="1" smtClean="0"/>
              <a:t>SLHiPP</a:t>
            </a:r>
            <a:r>
              <a:rPr lang="en-GB" sz="1000" b="1" baseline="0" dirty="0" smtClean="0"/>
              <a:t> 2013</a:t>
            </a:r>
            <a:endParaRPr lang="en-GB" sz="1000" b="1"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de-DE"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86322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Vertikaler Textplatzhalt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3350652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80200" y="103188"/>
            <a:ext cx="2132013" cy="5667375"/>
          </a:xfrm>
        </p:spPr>
        <p:txBody>
          <a:bodyPr vert="eaVert"/>
          <a:lstStyle/>
          <a:p>
            <a:r>
              <a:rPr lang="en-US" smtClean="0"/>
              <a:t>Click to edit Master title style</a:t>
            </a:r>
            <a:endParaRPr lang="de-DE"/>
          </a:p>
        </p:txBody>
      </p:sp>
      <p:sp>
        <p:nvSpPr>
          <p:cNvPr id="3" name="Vertikaler Textplatzhalter 2"/>
          <p:cNvSpPr>
            <a:spLocks noGrp="1"/>
          </p:cNvSpPr>
          <p:nvPr>
            <p:ph type="body" orient="vert" idx="1"/>
          </p:nvPr>
        </p:nvSpPr>
        <p:spPr>
          <a:xfrm>
            <a:off x="282575" y="103188"/>
            <a:ext cx="6245225" cy="5667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2056072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1BE991-45A9-44A6-8088-EDA8B855986F}" type="datetimeFigureOut">
              <a:rPr lang="en-US" smtClean="0"/>
              <a:pPr/>
              <a:t>4/16/2013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9E100-5D75-4C37-9A70-77DB2745881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1BE991-45A9-44A6-8088-EDA8B855986F}" type="datetimeFigureOut">
              <a:rPr lang="en-US" smtClean="0"/>
              <a:pPr/>
              <a:t>4/16/2013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B9E100-5D75-4C37-9A70-77DB2745881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1BE991-45A9-44A6-8088-EDA8B855986F}" type="datetimeFigureOut">
              <a:rPr lang="en-US" smtClean="0"/>
              <a:pPr/>
              <a:t>4/16/2013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B9E100-5D75-4C37-9A70-77DB2745881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1BE991-45A9-44A6-8088-EDA8B855986F}" type="datetimeFigureOut">
              <a:rPr lang="en-US" smtClean="0"/>
              <a:pPr/>
              <a:t>4/16/2013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B9E100-5D75-4C37-9A70-77DB2745881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smtClean="0"/>
              <a:t>March 18-20</a:t>
            </a:r>
            <a:r>
              <a:rPr lang="en-US" baseline="30000" dirty="0" smtClean="0"/>
              <a:t>th</a:t>
            </a:r>
            <a:r>
              <a:rPr lang="en-US" dirty="0" smtClean="0"/>
              <a:t>, 2013</a:t>
            </a:r>
            <a:endParaRPr lang="en-US" dirty="0"/>
          </a:p>
        </p:txBody>
      </p:sp>
      <p:sp>
        <p:nvSpPr>
          <p:cNvPr id="3" name="Footer Placeholder 2"/>
          <p:cNvSpPr>
            <a:spLocks noGrp="1"/>
          </p:cNvSpPr>
          <p:nvPr>
            <p:ph type="ftr" sz="quarter" idx="11"/>
          </p:nvPr>
        </p:nvSpPr>
        <p:spPr/>
        <p:txBody>
          <a:bodyPr/>
          <a:lstStyle/>
          <a:p>
            <a:r>
              <a:rPr lang="en-US" dirty="0" smtClean="0"/>
              <a:t>CRISP Annual Meeting</a:t>
            </a:r>
            <a:endParaRPr lang="en-US" dirty="0"/>
          </a:p>
        </p:txBody>
      </p:sp>
      <p:sp>
        <p:nvSpPr>
          <p:cNvPr id="4" name="Slide Number Placeholder 3"/>
          <p:cNvSpPr>
            <a:spLocks noGrp="1"/>
          </p:cNvSpPr>
          <p:nvPr>
            <p:ph type="sldNum" sz="quarter" idx="12"/>
          </p:nvPr>
        </p:nvSpPr>
        <p:spPr/>
        <p:txBody>
          <a:bodyPr/>
          <a:lstStyle>
            <a:lvl1pPr>
              <a:defRPr/>
            </a:lvl1pPr>
          </a:lstStyle>
          <a:p>
            <a:r>
              <a:rPr lang="en-US" dirty="0" smtClean="0"/>
              <a:t>K.M. SCHIRM</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1BE991-45A9-44A6-8088-EDA8B855986F}" type="datetimeFigureOut">
              <a:rPr lang="en-US" smtClean="0"/>
              <a:pPr/>
              <a:t>4/16/2013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B9E100-5D75-4C37-9A70-77DB2745881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1BE991-45A9-44A6-8088-EDA8B855986F}" type="datetimeFigureOut">
              <a:rPr lang="en-US" smtClean="0"/>
              <a:pPr/>
              <a:t>4/16/2013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B9E100-5D75-4C37-9A70-77DB2745881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18" Type="http://schemas.openxmlformats.org/officeDocument/2006/relationships/image" Target="../media/image8.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7.jpeg"/><Relationship Id="rId2" Type="http://schemas.openxmlformats.org/officeDocument/2006/relationships/slideLayout" Target="../slideLayouts/slideLayout13.xml"/><Relationship Id="rId16" Type="http://schemas.openxmlformats.org/officeDocument/2006/relationships/image" Target="../media/image6.png"/><Relationship Id="rId20"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19" Type="http://schemas.openxmlformats.org/officeDocument/2006/relationships/image" Target="../media/image9.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BE991-45A9-44A6-8088-EDA8B855986F}" type="datetimeFigureOut">
              <a:rPr lang="en-US" smtClean="0"/>
              <a:pPr/>
              <a:t>4/16/2013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9E100-5D75-4C37-9A70-77DB2745881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1410" name="Rectangle 2"/>
          <p:cNvSpPr>
            <a:spLocks noChangeArrowheads="1"/>
          </p:cNvSpPr>
          <p:nvPr/>
        </p:nvSpPr>
        <p:spPr bwMode="auto">
          <a:xfrm>
            <a:off x="0" y="0"/>
            <a:ext cx="9144000" cy="744538"/>
          </a:xfrm>
          <a:prstGeom prst="rect">
            <a:avLst/>
          </a:prstGeom>
          <a:solidFill>
            <a:srgbClr val="00A6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de-DE" sz="1600" dirty="0">
              <a:solidFill>
                <a:srgbClr val="000000"/>
              </a:solidFill>
            </a:endParaRPr>
          </a:p>
        </p:txBody>
      </p:sp>
      <p:sp>
        <p:nvSpPr>
          <p:cNvPr id="401411" name="Rectangle 3"/>
          <p:cNvSpPr>
            <a:spLocks noGrp="1" noChangeArrowheads="1"/>
          </p:cNvSpPr>
          <p:nvPr>
            <p:ph type="body" idx="1"/>
          </p:nvPr>
        </p:nvSpPr>
        <p:spPr bwMode="auto">
          <a:xfrm>
            <a:off x="282575" y="977900"/>
            <a:ext cx="8520113" cy="479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err="1" smtClean="0"/>
              <a:t>Textmasterformate</a:t>
            </a:r>
            <a:r>
              <a:rPr lang="en-GB" dirty="0" smtClean="0"/>
              <a:t> </a:t>
            </a:r>
            <a:r>
              <a:rPr lang="en-GB" dirty="0" err="1" smtClean="0"/>
              <a:t>durch</a:t>
            </a:r>
            <a:r>
              <a:rPr lang="en-GB" dirty="0" smtClean="0"/>
              <a:t> </a:t>
            </a:r>
            <a:r>
              <a:rPr lang="en-GB" dirty="0" err="1" smtClean="0"/>
              <a:t>Klicken</a:t>
            </a:r>
            <a:r>
              <a:rPr lang="en-GB" dirty="0" smtClean="0"/>
              <a:t> </a:t>
            </a:r>
            <a:r>
              <a:rPr lang="en-GB" dirty="0" err="1" smtClean="0"/>
              <a:t>bearbeiten</a:t>
            </a:r>
            <a:endParaRPr lang="en-GB" dirty="0" smtClean="0"/>
          </a:p>
          <a:p>
            <a:pPr lvl="1"/>
            <a:r>
              <a:rPr lang="en-GB" dirty="0" err="1" smtClean="0"/>
              <a:t>Zweite</a:t>
            </a:r>
            <a:r>
              <a:rPr lang="en-GB" dirty="0" smtClean="0"/>
              <a:t> </a:t>
            </a:r>
            <a:r>
              <a:rPr lang="en-GB" dirty="0" err="1" smtClean="0"/>
              <a:t>Ebene</a:t>
            </a:r>
            <a:endParaRPr lang="en-GB" dirty="0" smtClean="0"/>
          </a:p>
        </p:txBody>
      </p:sp>
      <p:sp>
        <p:nvSpPr>
          <p:cNvPr id="401412" name="Rectangle 4"/>
          <p:cNvSpPr>
            <a:spLocks noGrp="1" noChangeArrowheads="1"/>
          </p:cNvSpPr>
          <p:nvPr>
            <p:ph type="title"/>
          </p:nvPr>
        </p:nvSpPr>
        <p:spPr bwMode="auto">
          <a:xfrm>
            <a:off x="292100" y="103188"/>
            <a:ext cx="8520113" cy="54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Titelmasterformat durch Klicken bearbeiten</a:t>
            </a:r>
          </a:p>
        </p:txBody>
      </p:sp>
      <p:pic>
        <p:nvPicPr>
          <p:cNvPr id="401418" name="Picture 10" descr="DESY-Logo-cyan-RGB_ge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9424" t="-7853" r="-8758" b="-12566"/>
          <a:stretch/>
        </p:blipFill>
        <p:spPr bwMode="auto">
          <a:xfrm>
            <a:off x="8446760" y="6152735"/>
            <a:ext cx="697240" cy="710437"/>
          </a:xfrm>
          <a:prstGeom prst="rect">
            <a:avLst/>
          </a:prstGeom>
          <a:solidFill>
            <a:schemeClr val="bg1"/>
          </a:solidFill>
          <a:extLst/>
        </p:spPr>
      </p:pic>
      <p:pic>
        <p:nvPicPr>
          <p:cNvPr id="8" name="Picture 21" descr="HG_LOGO_70_ENG_K"/>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902230" y="6293415"/>
            <a:ext cx="1232899" cy="5008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lc+higrade"/>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860803" y="6242729"/>
            <a:ext cx="1173481" cy="579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033110" y="6215179"/>
            <a:ext cx="717133" cy="583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D:\Work\DESY\Meetings\ILC HiGrade meeting\CRISP.jpg"/>
          <p:cNvPicPr>
            <a:picLocks noChangeAspect="1" noChangeArrowheads="1"/>
          </p:cNvPicPr>
          <p:nvPr userDrawn="1"/>
        </p:nvPicPr>
        <p:blipFill rotWithShape="1">
          <a:blip r:embed="rId17">
            <a:extLst>
              <a:ext uri="{28A0092B-C50C-407E-A947-70E740481C1C}">
                <a14:useLocalDpi xmlns:a14="http://schemas.microsoft.com/office/drawing/2010/main" val="0"/>
              </a:ext>
            </a:extLst>
          </a:blip>
          <a:srcRect l="9327" r="8262" b="5839"/>
          <a:stretch/>
        </p:blipFill>
        <p:spPr bwMode="auto">
          <a:xfrm>
            <a:off x="4711123" y="6266815"/>
            <a:ext cx="1212007" cy="5158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861828" y="6166522"/>
            <a:ext cx="1304818" cy="644254"/>
          </a:xfrm>
          <a:prstGeom prst="rect">
            <a:avLst/>
          </a:prstGeom>
        </p:spPr>
      </p:pic>
      <p:pic>
        <p:nvPicPr>
          <p:cNvPr id="13" name="Picture 12"/>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100731" y="5993900"/>
            <a:ext cx="1374165" cy="789216"/>
          </a:xfrm>
          <a:prstGeom prst="rect">
            <a:avLst/>
          </a:prstGeom>
        </p:spPr>
      </p:pic>
      <p:pic>
        <p:nvPicPr>
          <p:cNvPr id="14" name="Picture 13"/>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28135" y="6201306"/>
            <a:ext cx="1969015" cy="638082"/>
          </a:xfrm>
          <a:prstGeom prst="rect">
            <a:avLst/>
          </a:prstGeom>
        </p:spPr>
      </p:pic>
    </p:spTree>
    <p:extLst>
      <p:ext uri="{BB962C8B-B14F-4D97-AF65-F5344CB8AC3E}">
        <p14:creationId xmlns:p14="http://schemas.microsoft.com/office/powerpoint/2010/main" val="255188074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Arial" charset="0"/>
        </a:defRPr>
      </a:lvl2pPr>
      <a:lvl3pPr algn="l" rtl="0" eaLnBrk="1" fontAlgn="base" hangingPunct="1">
        <a:spcBef>
          <a:spcPct val="0"/>
        </a:spcBef>
        <a:spcAft>
          <a:spcPct val="0"/>
        </a:spcAft>
        <a:defRPr sz="2400" b="1">
          <a:solidFill>
            <a:schemeClr val="bg1"/>
          </a:solidFill>
          <a:latin typeface="Arial" charset="0"/>
        </a:defRPr>
      </a:lvl3pPr>
      <a:lvl4pPr algn="l" rtl="0" eaLnBrk="1" fontAlgn="base" hangingPunct="1">
        <a:spcBef>
          <a:spcPct val="0"/>
        </a:spcBef>
        <a:spcAft>
          <a:spcPct val="0"/>
        </a:spcAft>
        <a:defRPr sz="2400" b="1">
          <a:solidFill>
            <a:schemeClr val="bg1"/>
          </a:solidFill>
          <a:latin typeface="Arial" charset="0"/>
        </a:defRPr>
      </a:lvl4pPr>
      <a:lvl5pPr algn="l" rtl="0" eaLnBrk="1" fontAlgn="base" hangingPunct="1">
        <a:spcBef>
          <a:spcPct val="0"/>
        </a:spcBef>
        <a:spcAft>
          <a:spcPct val="0"/>
        </a:spcAft>
        <a:defRPr sz="2400" b="1">
          <a:solidFill>
            <a:schemeClr val="bg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p:titleStyle>
    <p:bodyStyle>
      <a:lvl1pPr marL="265113" indent="-265113" algn="l" rtl="0" eaLnBrk="1" fontAlgn="base" hangingPunct="1">
        <a:spcBef>
          <a:spcPct val="0"/>
        </a:spcBef>
        <a:spcAft>
          <a:spcPct val="50000"/>
        </a:spcAft>
        <a:buClr>
          <a:srgbClr val="F28E00"/>
        </a:buClr>
        <a:buFont typeface="Arial Black" pitchFamily="34" charset="0"/>
        <a:buChar char="&gt;"/>
        <a:defRPr sz="2000">
          <a:solidFill>
            <a:schemeClr val="tx1"/>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0.emf"/><Relationship Id="rId4" Type="http://schemas.openxmlformats.org/officeDocument/2006/relationships/package" Target="../embeddings/Microsoft_PowerPoint_Presentation1.pptx"/></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14.xml"/><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CRISP%20-%20CR%20&amp;%20OI%20-%20Janic.pptx" TargetMode="External"/><Relationship Id="rId2" Type="http://schemas.openxmlformats.org/officeDocument/2006/relationships/hyperlink" Target="TKoettig-Crisp%20March2013.ppt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Tmapand2ndsoundCRISP_forKarl.ppt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3424" y="971550"/>
            <a:ext cx="6391275" cy="846138"/>
          </a:xfrm>
        </p:spPr>
        <p:txBody>
          <a:bodyPr>
            <a:noAutofit/>
          </a:bodyPr>
          <a:lstStyle/>
          <a:p>
            <a:r>
              <a:rPr lang="en-GB" sz="3600" b="1" dirty="0" smtClean="0">
                <a:solidFill>
                  <a:srgbClr val="00B0F0"/>
                </a:solidFill>
                <a:latin typeface="Times New Roman" pitchFamily="18" charset="0"/>
                <a:cs typeface="Times New Roman" pitchFamily="18" charset="0"/>
              </a:rPr>
              <a:t>High Gradient Goal in the SPL SC-RF Cavity</a:t>
            </a:r>
            <a:endParaRPr lang="en-GB" sz="3600" b="1" dirty="0">
              <a:solidFill>
                <a:srgbClr val="00B0F0"/>
              </a:solidFill>
              <a:latin typeface="Times New Roman" pitchFamily="18" charset="0"/>
              <a:cs typeface="Times New Roman" pitchFamily="18" charset="0"/>
            </a:endParaRPr>
          </a:p>
        </p:txBody>
      </p:sp>
      <p:sp>
        <p:nvSpPr>
          <p:cNvPr id="2" name="Content Placeholder 1"/>
          <p:cNvSpPr>
            <a:spLocks noGrp="1"/>
          </p:cNvSpPr>
          <p:nvPr>
            <p:ph idx="1"/>
          </p:nvPr>
        </p:nvSpPr>
        <p:spPr>
          <a:xfrm>
            <a:off x="457200" y="2476499"/>
            <a:ext cx="8229600" cy="3649663"/>
          </a:xfrm>
        </p:spPr>
        <p:txBody>
          <a:bodyPr/>
          <a:lstStyle/>
          <a:p>
            <a:r>
              <a:rPr lang="en-GB" dirty="0" smtClean="0"/>
              <a:t>Introduction SRF@CERN and link to other presentations</a:t>
            </a:r>
          </a:p>
          <a:p>
            <a:r>
              <a:rPr lang="en-GB" dirty="0"/>
              <a:t>Programme and </a:t>
            </a:r>
            <a:r>
              <a:rPr lang="en-GB" dirty="0" smtClean="0"/>
              <a:t>Planning</a:t>
            </a:r>
          </a:p>
          <a:p>
            <a:r>
              <a:rPr lang="en-GB" dirty="0" smtClean="0"/>
              <a:t>Collaborations</a:t>
            </a:r>
          </a:p>
          <a:p>
            <a:r>
              <a:rPr lang="en-GB" dirty="0" smtClean="0"/>
              <a:t>Perspective</a:t>
            </a:r>
            <a:endParaRPr lang="en-GB" dirty="0"/>
          </a:p>
        </p:txBody>
      </p:sp>
      <p:sp>
        <p:nvSpPr>
          <p:cNvPr id="3" name="TextBox 2"/>
          <p:cNvSpPr txBox="1"/>
          <p:nvPr/>
        </p:nvSpPr>
        <p:spPr>
          <a:xfrm>
            <a:off x="1247775" y="5768102"/>
            <a:ext cx="6057900" cy="369332"/>
          </a:xfrm>
          <a:prstGeom prst="rect">
            <a:avLst/>
          </a:prstGeom>
          <a:noFill/>
        </p:spPr>
        <p:txBody>
          <a:bodyPr wrap="square" rtlCol="0">
            <a:spAutoFit/>
          </a:bodyPr>
          <a:lstStyle/>
          <a:p>
            <a:r>
              <a:rPr lang="en-GB" dirty="0" smtClean="0">
                <a:solidFill>
                  <a:srgbClr val="FF0000"/>
                </a:solidFill>
              </a:rPr>
              <a:t>On behalf of EN-MME, TE-VSC and BE-RF/SRF at CERN</a:t>
            </a:r>
            <a:endParaRPr lang="en-GB" dirty="0">
              <a:solidFill>
                <a:srgbClr val="FF0000"/>
              </a:solidFill>
            </a:endParaRPr>
          </a:p>
        </p:txBody>
      </p:sp>
    </p:spTree>
    <p:extLst>
      <p:ext uri="{BB962C8B-B14F-4D97-AF65-F5344CB8AC3E}">
        <p14:creationId xmlns:p14="http://schemas.microsoft.com/office/powerpoint/2010/main" val="1230813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275" y="590550"/>
            <a:ext cx="6076950" cy="827088"/>
          </a:xfrm>
        </p:spPr>
        <p:txBody>
          <a:bodyPr/>
          <a:lstStyle/>
          <a:p>
            <a:r>
              <a:rPr lang="en-GB" dirty="0" smtClean="0"/>
              <a:t>SPL </a:t>
            </a:r>
            <a:r>
              <a:rPr lang="en-GB" dirty="0" err="1" smtClean="0"/>
              <a:t>Monocell</a:t>
            </a:r>
            <a:r>
              <a:rPr lang="en-GB" dirty="0" smtClean="0"/>
              <a:t> </a:t>
            </a:r>
            <a:r>
              <a:rPr lang="en-GB" dirty="0" smtClean="0">
                <a:latin typeface="Symbol" pitchFamily="18" charset="2"/>
              </a:rPr>
              <a:t>b</a:t>
            </a:r>
            <a:r>
              <a:rPr lang="en-GB" dirty="0" smtClean="0"/>
              <a:t>=1</a:t>
            </a:r>
            <a:endParaRPr lang="en-GB" dirty="0"/>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t="20757" b="21952"/>
          <a:stretch/>
        </p:blipFill>
        <p:spPr bwMode="auto">
          <a:xfrm>
            <a:off x="1762126" y="2257425"/>
            <a:ext cx="6248082" cy="366420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1190625" y="1390650"/>
            <a:ext cx="5286375" cy="646331"/>
          </a:xfrm>
          <a:prstGeom prst="rect">
            <a:avLst/>
          </a:prstGeom>
          <a:noFill/>
        </p:spPr>
        <p:txBody>
          <a:bodyPr wrap="square" rtlCol="0">
            <a:spAutoFit/>
          </a:bodyPr>
          <a:lstStyle/>
          <a:p>
            <a:r>
              <a:rPr lang="en-GB" dirty="0" smtClean="0">
                <a:solidFill>
                  <a:srgbClr val="FF0000"/>
                </a:solidFill>
              </a:rPr>
              <a:t>preliminary: not fully processed, production issues, testing issues etc.; test aborted for </a:t>
            </a:r>
            <a:r>
              <a:rPr lang="en-GB" dirty="0" err="1" smtClean="0">
                <a:solidFill>
                  <a:srgbClr val="FF0000"/>
                </a:solidFill>
              </a:rPr>
              <a:t>cryo</a:t>
            </a:r>
            <a:r>
              <a:rPr lang="en-GB" dirty="0" smtClean="0">
                <a:solidFill>
                  <a:srgbClr val="FF0000"/>
                </a:solidFill>
              </a:rPr>
              <a:t>-shutdown</a:t>
            </a:r>
            <a:endParaRPr lang="en-GB" dirty="0">
              <a:solidFill>
                <a:srgbClr val="FF0000"/>
              </a:solidFill>
            </a:endParaRPr>
          </a:p>
        </p:txBody>
      </p:sp>
    </p:spTree>
    <p:extLst>
      <p:ext uri="{BB962C8B-B14F-4D97-AF65-F5344CB8AC3E}">
        <p14:creationId xmlns:p14="http://schemas.microsoft.com/office/powerpoint/2010/main" val="3654257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Collaborations</a:t>
            </a:r>
            <a:endParaRPr lang="en-GB" dirty="0"/>
          </a:p>
        </p:txBody>
      </p:sp>
      <p:sp>
        <p:nvSpPr>
          <p:cNvPr id="3" name="Content Placeholder 2"/>
          <p:cNvSpPr>
            <a:spLocks noGrp="1"/>
          </p:cNvSpPr>
          <p:nvPr>
            <p:ph idx="1"/>
          </p:nvPr>
        </p:nvSpPr>
        <p:spPr/>
        <p:txBody>
          <a:bodyPr/>
          <a:lstStyle/>
          <a:p>
            <a:r>
              <a:rPr lang="en-GB" dirty="0" smtClean="0"/>
              <a:t>DESY – ESS in the frame of CRISP</a:t>
            </a:r>
          </a:p>
          <a:p>
            <a:r>
              <a:rPr lang="en-GB" dirty="0" smtClean="0"/>
              <a:t>JLAB – new frame agreement in preparation. Scope: Cavity processing and testing benchmark – 1 cavity.</a:t>
            </a:r>
          </a:p>
          <a:p>
            <a:r>
              <a:rPr lang="en-GB" dirty="0" smtClean="0"/>
              <a:t>CEA </a:t>
            </a:r>
            <a:r>
              <a:rPr lang="en-GB" dirty="0" err="1" smtClean="0"/>
              <a:t>Saclay</a:t>
            </a:r>
            <a:r>
              <a:rPr lang="en-GB" dirty="0"/>
              <a:t> </a:t>
            </a:r>
            <a:r>
              <a:rPr lang="en-GB" dirty="0" smtClean="0"/>
              <a:t>– common processing/testing/diagnostics??</a:t>
            </a:r>
          </a:p>
          <a:p>
            <a:r>
              <a:rPr lang="en-GB" dirty="0" smtClean="0"/>
              <a:t>Others: Open to any interesting offer!!!</a:t>
            </a:r>
            <a:endParaRPr lang="en-GB" dirty="0"/>
          </a:p>
        </p:txBody>
      </p:sp>
    </p:spTree>
    <p:extLst>
      <p:ext uri="{BB962C8B-B14F-4D97-AF65-F5344CB8AC3E}">
        <p14:creationId xmlns:p14="http://schemas.microsoft.com/office/powerpoint/2010/main" val="2198656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900451" y="2644140"/>
            <a:ext cx="4243549" cy="3514783"/>
          </a:xfrm>
          <a:prstGeom prst="rect">
            <a:avLst/>
          </a:prstGeom>
          <a:noFill/>
          <a:ln>
            <a:noFill/>
          </a:ln>
        </p:spPr>
      </p:pic>
      <p:sp>
        <p:nvSpPr>
          <p:cNvPr id="2" name="Title 1"/>
          <p:cNvSpPr>
            <a:spLocks noGrp="1"/>
          </p:cNvSpPr>
          <p:nvPr>
            <p:ph type="title"/>
          </p:nvPr>
        </p:nvSpPr>
        <p:spPr>
          <a:xfrm>
            <a:off x="0" y="103188"/>
            <a:ext cx="9144000" cy="544512"/>
          </a:xfrm>
        </p:spPr>
        <p:txBody>
          <a:bodyPr/>
          <a:lstStyle/>
          <a:p>
            <a:pPr algn="ctr"/>
            <a:r>
              <a:rPr lang="en-US" dirty="0" smtClean="0">
                <a:solidFill>
                  <a:srgbClr val="FFFFFF"/>
                </a:solidFill>
              </a:rPr>
              <a:t>Goal of the R&amp;D </a:t>
            </a:r>
            <a:r>
              <a:rPr lang="en-US" dirty="0">
                <a:solidFill>
                  <a:srgbClr val="FFFFFF"/>
                </a:solidFill>
              </a:rPr>
              <a:t>program @ DESY</a:t>
            </a:r>
            <a:endParaRPr lang="de-DE" dirty="0">
              <a:solidFill>
                <a:srgbClr val="FFFFFF"/>
              </a:solidFill>
            </a:endParaRPr>
          </a:p>
        </p:txBody>
      </p:sp>
      <p:sp>
        <p:nvSpPr>
          <p:cNvPr id="5" name="Rechteck 4"/>
          <p:cNvSpPr/>
          <p:nvPr/>
        </p:nvSpPr>
        <p:spPr>
          <a:xfrm>
            <a:off x="5607693" y="4996313"/>
            <a:ext cx="3432748" cy="276999"/>
          </a:xfrm>
          <a:prstGeom prst="rect">
            <a:avLst/>
          </a:prstGeom>
        </p:spPr>
        <p:txBody>
          <a:bodyPr wrap="square">
            <a:spAutoFit/>
          </a:bodyPr>
          <a:lstStyle/>
          <a:p>
            <a:pPr eaLnBrk="0" fontAlgn="base" hangingPunct="0">
              <a:spcBef>
                <a:spcPct val="0"/>
              </a:spcBef>
              <a:spcAft>
                <a:spcPct val="0"/>
              </a:spcAft>
            </a:pPr>
            <a:r>
              <a:rPr lang="en-US" sz="1200" dirty="0" smtClean="0">
                <a:solidFill>
                  <a:srgbClr val="000000"/>
                </a:solidFill>
              </a:rPr>
              <a:t>W. Singer et al., PRST AB 16</a:t>
            </a:r>
            <a:r>
              <a:rPr lang="en-US" sz="1200" dirty="0">
                <a:solidFill>
                  <a:srgbClr val="000000"/>
                </a:solidFill>
              </a:rPr>
              <a:t>, 012003 (2013)</a:t>
            </a:r>
          </a:p>
        </p:txBody>
      </p:sp>
      <p:sp>
        <p:nvSpPr>
          <p:cNvPr id="3" name="Content Placeholder 2"/>
          <p:cNvSpPr>
            <a:spLocks noGrp="1"/>
          </p:cNvSpPr>
          <p:nvPr>
            <p:ph idx="1"/>
          </p:nvPr>
        </p:nvSpPr>
        <p:spPr>
          <a:xfrm>
            <a:off x="4008" y="646368"/>
            <a:ext cx="8520113" cy="4127500"/>
          </a:xfrm>
        </p:spPr>
        <p:txBody>
          <a:bodyPr/>
          <a:lstStyle/>
          <a:p>
            <a:pPr>
              <a:lnSpc>
                <a:spcPct val="150000"/>
              </a:lnSpc>
            </a:pPr>
            <a:r>
              <a:rPr lang="en-GB" dirty="0" smtClean="0"/>
              <a:t>Solid </a:t>
            </a:r>
            <a:r>
              <a:rPr lang="en-GB" u="sng" dirty="0" smtClean="0">
                <a:solidFill>
                  <a:srgbClr val="006600"/>
                </a:solidFill>
              </a:rPr>
              <a:t>understanding/control</a:t>
            </a:r>
            <a:r>
              <a:rPr lang="en-GB" dirty="0" smtClean="0"/>
              <a:t> of the industrial </a:t>
            </a:r>
            <a:r>
              <a:rPr lang="en-GB" u="sng" dirty="0" smtClean="0">
                <a:solidFill>
                  <a:srgbClr val="006600"/>
                </a:solidFill>
              </a:rPr>
              <a:t>mass-production</a:t>
            </a:r>
            <a:r>
              <a:rPr lang="en-GB" dirty="0" smtClean="0"/>
              <a:t> process</a:t>
            </a:r>
            <a:br>
              <a:rPr lang="en-GB" dirty="0" smtClean="0"/>
            </a:br>
            <a:r>
              <a:rPr lang="en-GB" dirty="0" smtClean="0"/>
              <a:t>(with 800 XFEL cavities)</a:t>
            </a:r>
          </a:p>
          <a:p>
            <a:pPr>
              <a:lnSpc>
                <a:spcPct val="150000"/>
              </a:lnSpc>
            </a:pPr>
            <a:r>
              <a:rPr lang="en-GB" b="1" u="sng" dirty="0">
                <a:solidFill>
                  <a:srgbClr val="006600"/>
                </a:solidFill>
              </a:rPr>
              <a:t>Influence/feedback</a:t>
            </a:r>
            <a:r>
              <a:rPr lang="en-GB" dirty="0"/>
              <a:t> to the XFEL production</a:t>
            </a:r>
          </a:p>
          <a:p>
            <a:pPr>
              <a:lnSpc>
                <a:spcPct val="150000"/>
              </a:lnSpc>
            </a:pPr>
            <a:r>
              <a:rPr lang="en-GB" dirty="0" smtClean="0"/>
              <a:t>Clear </a:t>
            </a:r>
            <a:r>
              <a:rPr lang="en-GB" b="1" u="sng" dirty="0" smtClean="0">
                <a:solidFill>
                  <a:srgbClr val="006600"/>
                </a:solidFill>
              </a:rPr>
              <a:t>identification</a:t>
            </a:r>
            <a:r>
              <a:rPr lang="en-GB" dirty="0" smtClean="0">
                <a:solidFill>
                  <a:srgbClr val="006600"/>
                </a:solidFill>
              </a:rPr>
              <a:t> </a:t>
            </a:r>
            <a:r>
              <a:rPr lang="en-GB" dirty="0" smtClean="0"/>
              <a:t>of the</a:t>
            </a:r>
            <a:br>
              <a:rPr lang="en-GB" dirty="0" smtClean="0"/>
            </a:br>
            <a:r>
              <a:rPr lang="en-GB" b="1" u="sng" dirty="0" smtClean="0">
                <a:solidFill>
                  <a:srgbClr val="FF0000"/>
                </a:solidFill>
              </a:rPr>
              <a:t>gradient limiting factors</a:t>
            </a:r>
          </a:p>
          <a:p>
            <a:pPr>
              <a:lnSpc>
                <a:spcPct val="150000"/>
              </a:lnSpc>
            </a:pPr>
            <a:r>
              <a:rPr lang="en-GB" b="1" u="sng" dirty="0" smtClean="0">
                <a:solidFill>
                  <a:srgbClr val="006600"/>
                </a:solidFill>
              </a:rPr>
              <a:t>Elaboration</a:t>
            </a:r>
            <a:r>
              <a:rPr lang="en-GB" dirty="0" smtClean="0">
                <a:solidFill>
                  <a:srgbClr val="006600"/>
                </a:solidFill>
              </a:rPr>
              <a:t> </a:t>
            </a:r>
            <a:r>
              <a:rPr lang="en-GB" dirty="0" smtClean="0"/>
              <a:t>of cavity treatment providing</a:t>
            </a:r>
            <a:br>
              <a:rPr lang="en-GB" dirty="0" smtClean="0"/>
            </a:br>
            <a:r>
              <a:rPr lang="en-GB" dirty="0" smtClean="0"/>
              <a:t>at least </a:t>
            </a:r>
            <a:r>
              <a:rPr lang="en-GB" b="1" u="sng" dirty="0" err="1" smtClean="0">
                <a:solidFill>
                  <a:srgbClr val="FF00FF"/>
                </a:solidFill>
              </a:rPr>
              <a:t>E</a:t>
            </a:r>
            <a:r>
              <a:rPr lang="en-GB" sz="1400" b="1" u="sng" dirty="0" err="1" smtClean="0">
                <a:solidFill>
                  <a:srgbClr val="FF00FF"/>
                </a:solidFill>
              </a:rPr>
              <a:t>acc</a:t>
            </a:r>
            <a:r>
              <a:rPr lang="en-GB" b="1" u="sng" dirty="0" smtClean="0">
                <a:solidFill>
                  <a:srgbClr val="FF00FF"/>
                </a:solidFill>
              </a:rPr>
              <a:t> &gt; 35 MV/m </a:t>
            </a:r>
            <a:r>
              <a:rPr lang="en-GB" dirty="0"/>
              <a:t> </a:t>
            </a:r>
            <a:r>
              <a:rPr lang="en-GB" dirty="0" smtClean="0"/>
              <a:t>@ </a:t>
            </a:r>
            <a:r>
              <a:rPr lang="en-GB" b="1" u="sng" dirty="0" smtClean="0">
                <a:solidFill>
                  <a:srgbClr val="FF00FF"/>
                </a:solidFill>
              </a:rPr>
              <a:t>&gt;90% yield</a:t>
            </a:r>
            <a:br>
              <a:rPr lang="en-GB" b="1" u="sng" dirty="0" smtClean="0">
                <a:solidFill>
                  <a:srgbClr val="FF00FF"/>
                </a:solidFill>
              </a:rPr>
            </a:br>
            <a:r>
              <a:rPr lang="en-GB" dirty="0" smtClean="0"/>
              <a:t>          </a:t>
            </a:r>
            <a:br>
              <a:rPr lang="en-GB" dirty="0" smtClean="0"/>
            </a:br>
            <a:r>
              <a:rPr lang="en-GB" dirty="0" smtClean="0"/>
              <a:t>             </a:t>
            </a:r>
            <a:r>
              <a:rPr lang="en-GB" b="1" dirty="0" smtClean="0">
                <a:solidFill>
                  <a:srgbClr val="006600"/>
                </a:solidFill>
              </a:rPr>
              <a:t>45 MV/m already shown!</a:t>
            </a:r>
            <a:br>
              <a:rPr lang="en-GB" b="1" dirty="0" smtClean="0">
                <a:solidFill>
                  <a:srgbClr val="006600"/>
                </a:solidFill>
              </a:rPr>
            </a:br>
            <a:r>
              <a:rPr lang="en-GB" b="1" dirty="0" smtClean="0">
                <a:solidFill>
                  <a:srgbClr val="006600"/>
                </a:solidFill>
              </a:rPr>
              <a:t>             </a:t>
            </a:r>
            <a:r>
              <a:rPr lang="en-GB" b="1" dirty="0" smtClean="0">
                <a:solidFill>
                  <a:srgbClr val="FF0000"/>
                </a:solidFill>
              </a:rPr>
              <a:t>Yield?</a:t>
            </a:r>
          </a:p>
        </p:txBody>
      </p:sp>
      <p:sp>
        <p:nvSpPr>
          <p:cNvPr id="7" name="Pfeil nach rechts 6"/>
          <p:cNvSpPr/>
          <p:nvPr/>
        </p:nvSpPr>
        <p:spPr bwMode="auto">
          <a:xfrm>
            <a:off x="576580" y="4963004"/>
            <a:ext cx="556260" cy="24384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600" smtClean="0">
              <a:solidFill>
                <a:srgbClr val="000000"/>
              </a:solidFill>
            </a:endParaRP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4000" y="1096422"/>
            <a:ext cx="4320000" cy="752010"/>
          </a:xfrm>
          <a:prstGeom prst="rect">
            <a:avLst/>
          </a:prstGeom>
        </p:spPr>
      </p:pic>
    </p:spTree>
    <p:extLst>
      <p:ext uri="{BB962C8B-B14F-4D97-AF65-F5344CB8AC3E}">
        <p14:creationId xmlns:p14="http://schemas.microsoft.com/office/powerpoint/2010/main" val="2712582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Perspective</a:t>
            </a:r>
            <a:endParaRPr lang="en-GB" dirty="0"/>
          </a:p>
        </p:txBody>
      </p:sp>
      <p:sp>
        <p:nvSpPr>
          <p:cNvPr id="3" name="Content Placeholder 2"/>
          <p:cNvSpPr>
            <a:spLocks noGrp="1"/>
          </p:cNvSpPr>
          <p:nvPr>
            <p:ph idx="1"/>
          </p:nvPr>
        </p:nvSpPr>
        <p:spPr/>
        <p:txBody>
          <a:bodyPr/>
          <a:lstStyle/>
          <a:p>
            <a:r>
              <a:rPr lang="en-GB" dirty="0" smtClean="0"/>
              <a:t>Very limited time between reception of cavities and start of string assembly – planning is the key</a:t>
            </a:r>
          </a:p>
          <a:p>
            <a:r>
              <a:rPr lang="en-GB" dirty="0" smtClean="0"/>
              <a:t>Not aiming for record results – just confirm that we master the basics</a:t>
            </a:r>
          </a:p>
          <a:p>
            <a:r>
              <a:rPr lang="en-GB" dirty="0" smtClean="0"/>
              <a:t>One spare (if any?) should allow for some R&amp;D</a:t>
            </a:r>
          </a:p>
          <a:p>
            <a:r>
              <a:rPr lang="en-GB" dirty="0" smtClean="0"/>
              <a:t>Very limited resources: collaborations is the key</a:t>
            </a:r>
            <a:endParaRPr lang="en-GB" dirty="0"/>
          </a:p>
        </p:txBody>
      </p:sp>
    </p:spTree>
    <p:extLst>
      <p:ext uri="{BB962C8B-B14F-4D97-AF65-F5344CB8AC3E}">
        <p14:creationId xmlns:p14="http://schemas.microsoft.com/office/powerpoint/2010/main" val="1104087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a:hlinkClick r:id="" action="ppaction://ole?verb=0"/>
          </p:cNvPr>
          <p:cNvGraphicFramePr>
            <a:graphicFrameLocks noGrp="1" noChangeAspect="1"/>
          </p:cNvGraphicFramePr>
          <p:nvPr>
            <p:ph idx="1"/>
            <p:extLst>
              <p:ext uri="{D42A27DB-BD31-4B8C-83A1-F6EECF244321}">
                <p14:modId xmlns:p14="http://schemas.microsoft.com/office/powerpoint/2010/main" val="1973196764"/>
              </p:ext>
            </p:extLst>
          </p:nvPr>
        </p:nvGraphicFramePr>
        <p:xfrm>
          <a:off x="74613" y="66675"/>
          <a:ext cx="9002712" cy="6234330"/>
        </p:xfrm>
        <a:graphic>
          <a:graphicData uri="http://schemas.openxmlformats.org/presentationml/2006/ole">
            <mc:AlternateContent xmlns:mc="http://schemas.openxmlformats.org/markup-compatibility/2006">
              <mc:Choice xmlns:v="urn:schemas-microsoft-com:vml" Requires="v">
                <p:oleObj spid="_x0000_s1049" name="Presentation" r:id="rId4" imgW="4949825" imgH="3427543" progId="PowerPoint.Show.12">
                  <p:embed/>
                </p:oleObj>
              </mc:Choice>
              <mc:Fallback>
                <p:oleObj name="Presentation" r:id="rId4" imgW="4949825" imgH="3427543" progId="PowerPoint.Show.12">
                  <p:embed/>
                  <p:pic>
                    <p:nvPicPr>
                      <p:cNvPr id="0" name=""/>
                      <p:cNvPicPr/>
                      <p:nvPr/>
                    </p:nvPicPr>
                    <p:blipFill>
                      <a:blip r:embed="rId5"/>
                      <a:stretch>
                        <a:fillRect/>
                      </a:stretch>
                    </p:blipFill>
                    <p:spPr>
                      <a:xfrm>
                        <a:off x="74613" y="66675"/>
                        <a:ext cx="9002712" cy="6234330"/>
                      </a:xfrm>
                      <a:prstGeom prst="rect">
                        <a:avLst/>
                      </a:prstGeom>
                    </p:spPr>
                  </p:pic>
                </p:oleObj>
              </mc:Fallback>
            </mc:AlternateContent>
          </a:graphicData>
        </a:graphic>
      </p:graphicFrame>
    </p:spTree>
    <p:extLst>
      <p:ext uri="{BB962C8B-B14F-4D97-AF65-F5344CB8AC3E}">
        <p14:creationId xmlns:p14="http://schemas.microsoft.com/office/powerpoint/2010/main" val="1604365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275" y="571500"/>
            <a:ext cx="6076950" cy="990600"/>
          </a:xfrm>
        </p:spPr>
        <p:txBody>
          <a:bodyPr>
            <a:normAutofit fontScale="90000"/>
          </a:bodyPr>
          <a:lstStyle/>
          <a:p>
            <a:r>
              <a:rPr lang="en-GB" dirty="0" smtClean="0"/>
              <a:t>High and Very High Gradient</a:t>
            </a:r>
            <a:endParaRPr lang="en-GB" dirty="0"/>
          </a:p>
        </p:txBody>
      </p:sp>
      <p:pic>
        <p:nvPicPr>
          <p:cNvPr id="4" name="Content Placeholder 3" descr="C:\ILC_high_gradient\ILC_EP\Result_summary\HighGradientEvolution_1CellandMultiCell\LBandSRFNbCavityGradientEvolution_rev8mar2011_ProjectImpact_HiRes.tif"/>
          <p:cNvPicPr>
            <a:picLocks noGrp="1" noChangeAspect="1" noChangeArrowheads="1"/>
          </p:cNvPicPr>
          <p:nvPr>
            <p:ph idx="1"/>
          </p:nvPr>
        </p:nvPicPr>
        <p:blipFill>
          <a:blip r:embed="rId2"/>
          <a:srcRect/>
          <a:stretch>
            <a:fillRect/>
          </a:stretch>
        </p:blipFill>
        <p:spPr>
          <a:xfrm>
            <a:off x="1041009" y="1600200"/>
            <a:ext cx="7061982" cy="4525963"/>
          </a:xfrm>
          <a:prstGeom prst="rect">
            <a:avLst/>
          </a:prstGeom>
          <a:noFill/>
        </p:spPr>
      </p:pic>
      <p:sp>
        <p:nvSpPr>
          <p:cNvPr id="5" name="TextBox 4"/>
          <p:cNvSpPr txBox="1"/>
          <p:nvPr/>
        </p:nvSpPr>
        <p:spPr>
          <a:xfrm>
            <a:off x="1543049" y="6172200"/>
            <a:ext cx="3895726" cy="584775"/>
          </a:xfrm>
          <a:prstGeom prst="rect">
            <a:avLst/>
          </a:prstGeom>
          <a:noFill/>
        </p:spPr>
        <p:txBody>
          <a:bodyPr wrap="square" rtlCol="0">
            <a:spAutoFit/>
          </a:bodyPr>
          <a:lstStyle/>
          <a:p>
            <a:r>
              <a:rPr lang="en-US" sz="1400" dirty="0" smtClean="0">
                <a:solidFill>
                  <a:srgbClr val="FF0000"/>
                </a:solidFill>
              </a:rPr>
              <a:t> from: R.L</a:t>
            </a:r>
            <a:r>
              <a:rPr lang="en-US" sz="1400" dirty="0">
                <a:solidFill>
                  <a:srgbClr val="FF0000"/>
                </a:solidFill>
              </a:rPr>
              <a:t>. </a:t>
            </a:r>
            <a:r>
              <a:rPr lang="en-US" sz="1400" dirty="0" err="1">
                <a:solidFill>
                  <a:srgbClr val="FF0000"/>
                </a:solidFill>
              </a:rPr>
              <a:t>Geng</a:t>
            </a:r>
            <a:r>
              <a:rPr lang="en-US" sz="1400" dirty="0">
                <a:solidFill>
                  <a:srgbClr val="FF0000"/>
                </a:solidFill>
              </a:rPr>
              <a:t>, Mini Workshop at </a:t>
            </a:r>
            <a:r>
              <a:rPr lang="en-US" sz="1400" dirty="0" smtClean="0">
                <a:solidFill>
                  <a:srgbClr val="FF0000"/>
                </a:solidFill>
              </a:rPr>
              <a:t>Uni. </a:t>
            </a:r>
            <a:r>
              <a:rPr lang="en-US" sz="1400" dirty="0">
                <a:solidFill>
                  <a:srgbClr val="FF0000"/>
                </a:solidFill>
              </a:rPr>
              <a:t>of Chicago</a:t>
            </a:r>
          </a:p>
          <a:p>
            <a:endParaRPr lang="en-GB" dirty="0"/>
          </a:p>
        </p:txBody>
      </p:sp>
    </p:spTree>
    <p:extLst>
      <p:ext uri="{BB962C8B-B14F-4D97-AF65-F5344CB8AC3E}">
        <p14:creationId xmlns:p14="http://schemas.microsoft.com/office/powerpoint/2010/main" val="2807449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p:txBody>
          <a:bodyPr/>
          <a:lstStyle/>
          <a:p>
            <a:r>
              <a:rPr lang="en-GB" sz="2000" dirty="0" smtClean="0"/>
              <a:t>CERN SRF has been “State of the Art” in 1990’s during </a:t>
            </a:r>
            <a:r>
              <a:rPr lang="en-GB" sz="2000" dirty="0" smtClean="0">
                <a:hlinkClick r:id="rId2" action="ppaction://hlinksldjump">
                  <a:snd r:embed="rId3" name="applause.wav"/>
                </a:hlinkClick>
              </a:rPr>
              <a:t>LEP200</a:t>
            </a:r>
            <a:r>
              <a:rPr lang="en-GB" sz="2000" dirty="0" smtClean="0"/>
              <a:t> energy upgrade and LHC </a:t>
            </a:r>
            <a:r>
              <a:rPr lang="en-GB" sz="2000" smtClean="0"/>
              <a:t>SRF cavity </a:t>
            </a:r>
            <a:r>
              <a:rPr lang="en-GB" sz="2000" dirty="0" smtClean="0"/>
              <a:t>production.</a:t>
            </a:r>
          </a:p>
          <a:p>
            <a:r>
              <a:rPr lang="en-GB" sz="2000" dirty="0" smtClean="0"/>
              <a:t>Between 2000 and 2008, resources where dedicated to LHC construction and commissioning (including incident). In addition many RF specialist have retired recently </a:t>
            </a:r>
            <a:r>
              <a:rPr lang="en-GB" sz="2000" dirty="0" smtClean="0">
                <a:sym typeface="Symbol"/>
              </a:rPr>
              <a:t> specific knowhow has disappeared and installations/tools were not further developed.</a:t>
            </a:r>
          </a:p>
          <a:p>
            <a:r>
              <a:rPr lang="en-GB" sz="2000" dirty="0" smtClean="0">
                <a:sym typeface="Symbol"/>
              </a:rPr>
              <a:t>Other institutes have developed bulk </a:t>
            </a:r>
            <a:r>
              <a:rPr lang="en-GB" sz="2000" dirty="0" err="1" smtClean="0">
                <a:sym typeface="Symbol"/>
              </a:rPr>
              <a:t>Nb</a:t>
            </a:r>
            <a:r>
              <a:rPr lang="en-GB" sz="2000" dirty="0" smtClean="0">
                <a:sym typeface="Symbol"/>
              </a:rPr>
              <a:t> technology to the very limits ( X-FEL and ILC etc.)</a:t>
            </a:r>
            <a:r>
              <a:rPr lang="en-GB" sz="2000" dirty="0">
                <a:sym typeface="Symbol"/>
              </a:rPr>
              <a:t> </a:t>
            </a:r>
            <a:r>
              <a:rPr lang="en-GB" sz="2000" dirty="0" smtClean="0">
                <a:sym typeface="Symbol"/>
              </a:rPr>
              <a:t> </a:t>
            </a:r>
            <a:r>
              <a:rPr lang="en-GB" sz="2000" dirty="0" smtClean="0">
                <a:sym typeface="Symbol"/>
                <a:hlinkClick r:id="rId4" action="ppaction://hlinksldjump"/>
              </a:rPr>
              <a:t>~60 MV/m have been reached</a:t>
            </a:r>
            <a:r>
              <a:rPr lang="en-GB" sz="2000" dirty="0" smtClean="0">
                <a:sym typeface="Symbol"/>
              </a:rPr>
              <a:t>.</a:t>
            </a:r>
          </a:p>
          <a:p>
            <a:r>
              <a:rPr lang="en-GB" sz="2000" dirty="0" smtClean="0">
                <a:sym typeface="Symbol"/>
              </a:rPr>
              <a:t>CERN has recently engaged in EU networking programmes and collaborations in view of strengthening know-how in SRF at CERN. A dedicated section in the RF group was created and staffed by internal transfers.</a:t>
            </a:r>
            <a:endParaRPr lang="en-GB" sz="2000" dirty="0" smtClean="0"/>
          </a:p>
          <a:p>
            <a:endParaRPr lang="en-GB" dirty="0"/>
          </a:p>
        </p:txBody>
      </p:sp>
    </p:spTree>
    <p:extLst>
      <p:ext uri="{BB962C8B-B14F-4D97-AF65-F5344CB8AC3E}">
        <p14:creationId xmlns:p14="http://schemas.microsoft.com/office/powerpoint/2010/main" val="2696057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275" y="495300"/>
            <a:ext cx="6076950" cy="1085850"/>
          </a:xfrm>
        </p:spPr>
        <p:txBody>
          <a:bodyPr>
            <a:normAutofit fontScale="90000"/>
          </a:bodyPr>
          <a:lstStyle/>
          <a:p>
            <a:r>
              <a:rPr lang="en-GB" dirty="0" smtClean="0"/>
              <a:t>CRISP ACCELERATORS </a:t>
            </a:r>
            <a:r>
              <a:rPr lang="en-GB" dirty="0"/>
              <a:t>WP4</a:t>
            </a:r>
          </a:p>
        </p:txBody>
      </p:sp>
      <p:sp>
        <p:nvSpPr>
          <p:cNvPr id="3" name="Content Placeholder 2"/>
          <p:cNvSpPr>
            <a:spLocks noGrp="1"/>
          </p:cNvSpPr>
          <p:nvPr>
            <p:ph idx="1"/>
          </p:nvPr>
        </p:nvSpPr>
        <p:spPr/>
        <p:txBody>
          <a:bodyPr>
            <a:normAutofit fontScale="40000" lnSpcReduction="20000"/>
          </a:bodyPr>
          <a:lstStyle/>
          <a:p>
            <a:pPr marL="0" indent="0">
              <a:buNone/>
            </a:pPr>
            <a:r>
              <a:rPr lang="en-GB" sz="4500" b="1" dirty="0">
                <a:solidFill>
                  <a:srgbClr val="FF0000"/>
                </a:solidFill>
              </a:rPr>
              <a:t>Description of work</a:t>
            </a:r>
            <a:endParaRPr lang="en-GB" sz="4500" dirty="0">
              <a:solidFill>
                <a:srgbClr val="FF0000"/>
              </a:solidFill>
            </a:endParaRPr>
          </a:p>
          <a:p>
            <a:r>
              <a:rPr lang="en-GB" b="1" dirty="0"/>
              <a:t>T1 Management of the Accelerator Topic </a:t>
            </a:r>
            <a:r>
              <a:rPr lang="en-GB" dirty="0"/>
              <a:t>(DESY)</a:t>
            </a:r>
          </a:p>
          <a:p>
            <a:r>
              <a:rPr lang="en-GB" b="1" dirty="0"/>
              <a:t>T2 (QA) + T2 (RT): Quality assurance and Re-treatment for industrial cavity production</a:t>
            </a:r>
            <a:endParaRPr lang="en-GB" dirty="0"/>
          </a:p>
          <a:p>
            <a:pPr marL="360000" indent="0">
              <a:buNone/>
            </a:pPr>
            <a:r>
              <a:rPr lang="en-GB" dirty="0"/>
              <a:t>DESY has implemented a well-defined cavity process for industrial production of cavities suitable for the European XFEL. Detailed diagnostics and modest supple­men­tal treatment of the industry produced cavities will be performed and will be essential to guarantee the high performance important for the European XFEL and for any other European large scale SRF projects, such as the European Spallation Source ESS. At the same time International Linear Collider (ILC) R&amp;D will benefit. CERN and DESY have accumulated know-how in the SRF quality assurance field, and will both profit from a common approach and development, in conjunction with the ESS and other projects. All future similar projects world-wide will directly benefit from new quality standards. </a:t>
            </a:r>
          </a:p>
          <a:p>
            <a:r>
              <a:rPr lang="en-GB" b="1" dirty="0"/>
              <a:t>T3 (IS)	Infrastructure upgrade at CERN </a:t>
            </a:r>
            <a:r>
              <a:rPr lang="en-GB" dirty="0"/>
              <a:t>(CERN)</a:t>
            </a:r>
          </a:p>
          <a:p>
            <a:pPr marL="360000" indent="0">
              <a:buNone/>
            </a:pPr>
            <a:r>
              <a:rPr lang="en-GB" dirty="0"/>
              <a:t>The SM18 test facility at CERN was constructed 20 years ago and has since been used for superconducting magnet and RF tests. All SRF tests have involved 4 K technology. To be able to perform the characterisation of a first 4 cavities </a:t>
            </a:r>
            <a:r>
              <a:rPr lang="en-GB" dirty="0" err="1"/>
              <a:t>cryomodule</a:t>
            </a:r>
            <a:r>
              <a:rPr lang="en-GB" dirty="0"/>
              <a:t> designed for the ESS and the CERN-SPL, the test infrastructure will be upgraded to allow for 2K operation. Today’s standards in terms of ultra-clean work and modern diagnostics tools will be used. CERN will provide the basic test infrastructure for these projects.</a:t>
            </a:r>
          </a:p>
          <a:p>
            <a:r>
              <a:rPr lang="en-GB" b="1" dirty="0"/>
              <a:t>T4 (KT) Knowledge Transfer </a:t>
            </a:r>
            <a:r>
              <a:rPr lang="en-GB" dirty="0"/>
              <a:t>(ESS, CERN)</a:t>
            </a:r>
          </a:p>
          <a:p>
            <a:pPr marL="360000" indent="0">
              <a:buNone/>
            </a:pPr>
            <a:r>
              <a:rPr lang="en-GB" dirty="0"/>
              <a:t>ESS will join with CERN to build and test a 704 MHz elliptical cavity </a:t>
            </a:r>
            <a:r>
              <a:rPr lang="en-GB" dirty="0" err="1"/>
              <a:t>cryomodule</a:t>
            </a:r>
            <a:r>
              <a:rPr lang="en-GB" dirty="0"/>
              <a:t> prototype operating at 2 K. A test environment suited to the needs of both projects, and other future European projects will be provided. These activities will enhance the synergies between ESS, CERN and DESY projects, avoiding unnecessary duplication of effort and fostering the provision of common standards. A common test programme will provide essential training in RF and cryogenics technology to newly hired junior staff at ESS and elsewhere. ESS will strongly profit from the experience of an industrialised cavity and module fabrication gathered at European XFEL.</a:t>
            </a:r>
          </a:p>
          <a:p>
            <a:endParaRPr lang="en-GB" dirty="0"/>
          </a:p>
        </p:txBody>
      </p:sp>
    </p:spTree>
    <p:extLst>
      <p:ext uri="{BB962C8B-B14F-4D97-AF65-F5344CB8AC3E}">
        <p14:creationId xmlns:p14="http://schemas.microsoft.com/office/powerpoint/2010/main" val="727164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0575"/>
            <a:ext cx="8229600" cy="723900"/>
          </a:xfrm>
        </p:spPr>
        <p:txBody>
          <a:bodyPr>
            <a:normAutofit/>
          </a:bodyPr>
          <a:lstStyle/>
          <a:p>
            <a:r>
              <a:rPr lang="en-US" sz="4000" dirty="0" smtClean="0"/>
              <a:t>WP4 T3+T4 Status</a:t>
            </a:r>
            <a:endParaRPr lang="en-US" sz="4000" dirty="0"/>
          </a:p>
        </p:txBody>
      </p:sp>
      <p:sp>
        <p:nvSpPr>
          <p:cNvPr id="3" name="Content Placeholder 2"/>
          <p:cNvSpPr>
            <a:spLocks noGrp="1"/>
          </p:cNvSpPr>
          <p:nvPr>
            <p:ph idx="1"/>
          </p:nvPr>
        </p:nvSpPr>
        <p:spPr>
          <a:xfrm>
            <a:off x="457200" y="1704975"/>
            <a:ext cx="8229600" cy="4883150"/>
          </a:xfrm>
        </p:spPr>
        <p:txBody>
          <a:bodyPr>
            <a:normAutofit/>
          </a:bodyPr>
          <a:lstStyle/>
          <a:p>
            <a:pPr marL="0" indent="0">
              <a:buNone/>
            </a:pPr>
            <a:r>
              <a:rPr lang="en-US" sz="2400" dirty="0"/>
              <a:t>1) </a:t>
            </a:r>
            <a:r>
              <a:rPr lang="en-US" sz="2400" dirty="0" smtClean="0">
                <a:hlinkClick r:id="rId2" action="ppaction://hlinkpres?slideindex=1&amp;slidetitle="/>
              </a:rPr>
              <a:t>Cryogenics upgrade </a:t>
            </a:r>
            <a:r>
              <a:rPr lang="en-US" sz="2400" dirty="0" smtClean="0"/>
              <a:t>and new He transfer line –completion during the winter shutdown with commissioning in April 2013</a:t>
            </a:r>
            <a:endParaRPr lang="en-US" sz="2400" dirty="0"/>
          </a:p>
          <a:p>
            <a:pPr marL="0" indent="0">
              <a:buNone/>
            </a:pPr>
            <a:r>
              <a:rPr lang="en-US" sz="2400" dirty="0"/>
              <a:t>2) </a:t>
            </a:r>
            <a:r>
              <a:rPr lang="en-US" sz="2400" dirty="0" smtClean="0"/>
              <a:t>Vertical cryostats: modification of two</a:t>
            </a:r>
            <a:r>
              <a:rPr lang="en-US" sz="2400" dirty="0" smtClean="0">
                <a:solidFill>
                  <a:srgbClr val="FF0000"/>
                </a:solidFill>
              </a:rPr>
              <a:t> </a:t>
            </a:r>
            <a:r>
              <a:rPr lang="en-US" sz="2400" dirty="0" smtClean="0"/>
              <a:t>cryostats for 2K operation - completed in March </a:t>
            </a:r>
            <a:r>
              <a:rPr lang="en-US" sz="2400" dirty="0"/>
              <a:t>2013</a:t>
            </a:r>
          </a:p>
          <a:p>
            <a:pPr marL="0" indent="0">
              <a:buNone/>
            </a:pPr>
            <a:r>
              <a:rPr lang="en-US" sz="2400" dirty="0" smtClean="0"/>
              <a:t>3</a:t>
            </a:r>
            <a:r>
              <a:rPr lang="en-US" sz="2400" dirty="0"/>
              <a:t>) </a:t>
            </a:r>
            <a:r>
              <a:rPr lang="en-US" sz="2400" dirty="0" smtClean="0"/>
              <a:t>A CRISP supported engineer from ESS is working at CERN for 18 months on test and commissioning of the new cryogenics systems, and will assist in cavity and </a:t>
            </a:r>
            <a:r>
              <a:rPr lang="en-US" sz="2400" dirty="0" err="1" smtClean="0"/>
              <a:t>cryo</a:t>
            </a:r>
            <a:r>
              <a:rPr lang="en-US" sz="2400" dirty="0" smtClean="0"/>
              <a:t>-module testing.</a:t>
            </a:r>
          </a:p>
          <a:p>
            <a:pPr marL="0" indent="0">
              <a:buNone/>
            </a:pPr>
            <a:r>
              <a:rPr lang="en-US" sz="2400" dirty="0" smtClean="0"/>
              <a:t>4) </a:t>
            </a:r>
            <a:r>
              <a:rPr lang="en-US" sz="2400" dirty="0">
                <a:hlinkClick r:id="rId3" action="ppaction://hlinkpres?slideindex=1&amp;slidetitle="/>
              </a:rPr>
              <a:t>Main clean room upgrade in SM18:</a:t>
            </a:r>
            <a:endParaRPr lang="en-US" sz="2400" dirty="0"/>
          </a:p>
          <a:p>
            <a:pPr lvl="1"/>
            <a:r>
              <a:rPr lang="en-US" sz="2000" dirty="0"/>
              <a:t>Finance Committee agreement for purchase in December </a:t>
            </a:r>
            <a:r>
              <a:rPr lang="en-US" sz="2000" dirty="0" smtClean="0"/>
              <a:t>2012.</a:t>
            </a:r>
            <a:endParaRPr lang="en-US" sz="2000" dirty="0"/>
          </a:p>
          <a:p>
            <a:pPr lvl="1"/>
            <a:r>
              <a:rPr lang="en-US" sz="2000" dirty="0"/>
              <a:t>Now in negotiation with the company that supplied and maintained the existing clean-room. Initial upgrade of the air supply/filtering system planned before extending the clean-room. </a:t>
            </a:r>
          </a:p>
          <a:p>
            <a:pPr marL="0" indent="0">
              <a:buNone/>
            </a:pPr>
            <a:endParaRPr lang="en-US" sz="2400" dirty="0" smtClean="0"/>
          </a:p>
        </p:txBody>
      </p:sp>
    </p:spTree>
    <p:extLst>
      <p:ext uri="{BB962C8B-B14F-4D97-AF65-F5344CB8AC3E}">
        <p14:creationId xmlns:p14="http://schemas.microsoft.com/office/powerpoint/2010/main" val="896895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2047874"/>
            <a:ext cx="8229600" cy="4543425"/>
          </a:xfrm>
        </p:spPr>
        <p:txBody>
          <a:bodyPr>
            <a:normAutofit/>
          </a:bodyPr>
          <a:lstStyle/>
          <a:p>
            <a:pPr marL="0" indent="0">
              <a:buNone/>
            </a:pPr>
            <a:r>
              <a:rPr lang="en-US" sz="2400" dirty="0"/>
              <a:t>4</a:t>
            </a:r>
            <a:r>
              <a:rPr lang="en-US" sz="2400" dirty="0" smtClean="0"/>
              <a:t>) </a:t>
            </a:r>
            <a:r>
              <a:rPr lang="en-US" sz="2400" dirty="0"/>
              <a:t>SM18 </a:t>
            </a:r>
            <a:r>
              <a:rPr lang="en-US" sz="2400" dirty="0" smtClean="0"/>
              <a:t>rinsing </a:t>
            </a:r>
            <a:r>
              <a:rPr lang="en-US" sz="2400" dirty="0"/>
              <a:t>cabinet:  Order placed – delivery in July </a:t>
            </a:r>
            <a:r>
              <a:rPr lang="en-US" sz="2400" dirty="0" smtClean="0"/>
              <a:t>2013</a:t>
            </a:r>
            <a:r>
              <a:rPr lang="en-US" sz="2400" dirty="0"/>
              <a:t>.</a:t>
            </a:r>
          </a:p>
          <a:p>
            <a:pPr marL="0" indent="0">
              <a:buNone/>
            </a:pPr>
            <a:r>
              <a:rPr lang="en-US" sz="2400" dirty="0" smtClean="0"/>
              <a:t>5) </a:t>
            </a:r>
            <a:r>
              <a:rPr lang="en-US" sz="2400" dirty="0"/>
              <a:t>UP water station: order placed – delivery in July 2013</a:t>
            </a:r>
            <a:r>
              <a:rPr lang="en-US" sz="2400" dirty="0" smtClean="0"/>
              <a:t>.</a:t>
            </a:r>
          </a:p>
          <a:p>
            <a:pPr marL="0" indent="0">
              <a:buNone/>
            </a:pPr>
            <a:r>
              <a:rPr lang="en-US" sz="2400" dirty="0" smtClean="0"/>
              <a:t>6) </a:t>
            </a:r>
            <a:r>
              <a:rPr lang="en-US" sz="2400" dirty="0">
                <a:hlinkClick r:id="rId2" action="ppaction://hlinkpres?slideindex=1&amp;slidetitle="/>
              </a:rPr>
              <a:t>Ancillaries and diagnostics: </a:t>
            </a:r>
            <a:endParaRPr lang="en-US" sz="2400" dirty="0"/>
          </a:p>
          <a:p>
            <a:pPr lvl="1"/>
            <a:r>
              <a:rPr lang="en-US" sz="2000" dirty="0"/>
              <a:t>Kyoto optical device operational.</a:t>
            </a:r>
          </a:p>
          <a:p>
            <a:pPr lvl="1"/>
            <a:r>
              <a:rPr lang="en-US" sz="2000" dirty="0"/>
              <a:t>Temperature mapping systems for single and multi cell 704 MHz cavities being prepared for tests in 2013</a:t>
            </a:r>
          </a:p>
          <a:p>
            <a:pPr lvl="1"/>
            <a:r>
              <a:rPr lang="en-US" sz="2000" dirty="0"/>
              <a:t>Second sound measurements using OSTs – </a:t>
            </a:r>
            <a:r>
              <a:rPr lang="en-US" sz="2000" dirty="0">
                <a:solidFill>
                  <a:srgbClr val="FF0000"/>
                </a:solidFill>
              </a:rPr>
              <a:t> </a:t>
            </a:r>
            <a:r>
              <a:rPr lang="en-US" sz="2000" dirty="0"/>
              <a:t>several measurements and tests done. Interpretation not straightforward – studies proceeding.</a:t>
            </a:r>
          </a:p>
          <a:p>
            <a:pPr marL="0" indent="0">
              <a:buNone/>
            </a:pPr>
            <a:endParaRPr lang="en-US" sz="2400" dirty="0"/>
          </a:p>
          <a:p>
            <a:pPr lvl="1"/>
            <a:endParaRPr lang="en-US" sz="2000" dirty="0"/>
          </a:p>
        </p:txBody>
      </p:sp>
      <p:sp>
        <p:nvSpPr>
          <p:cNvPr id="4" name="Title 3"/>
          <p:cNvSpPr>
            <a:spLocks noGrp="1"/>
          </p:cNvSpPr>
          <p:nvPr>
            <p:ph type="title"/>
          </p:nvPr>
        </p:nvSpPr>
        <p:spPr/>
        <p:txBody>
          <a:bodyPr/>
          <a:lstStyle/>
          <a:p>
            <a:endParaRPr lang="en-GB"/>
          </a:p>
        </p:txBody>
      </p:sp>
    </p:spTree>
    <p:extLst>
      <p:ext uri="{BB962C8B-B14F-4D97-AF65-F5344CB8AC3E}">
        <p14:creationId xmlns:p14="http://schemas.microsoft.com/office/powerpoint/2010/main" val="2909331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275" y="695324"/>
            <a:ext cx="6076950" cy="912813"/>
          </a:xfrm>
        </p:spPr>
        <p:txBody>
          <a:bodyPr/>
          <a:lstStyle/>
          <a:p>
            <a:r>
              <a:rPr lang="en-GB" dirty="0" smtClean="0"/>
              <a:t>Related Talks</a:t>
            </a:r>
            <a:endParaRPr lang="en-GB" dirty="0"/>
          </a:p>
        </p:txBody>
      </p:sp>
      <p:sp>
        <p:nvSpPr>
          <p:cNvPr id="3" name="Content Placeholder 2"/>
          <p:cNvSpPr>
            <a:spLocks noGrp="1"/>
          </p:cNvSpPr>
          <p:nvPr>
            <p:ph idx="1"/>
          </p:nvPr>
        </p:nvSpPr>
        <p:spPr>
          <a:xfrm>
            <a:off x="457200" y="1885950"/>
            <a:ext cx="8229600" cy="4240213"/>
          </a:xfrm>
        </p:spPr>
        <p:txBody>
          <a:bodyPr>
            <a:normAutofit/>
          </a:bodyPr>
          <a:lstStyle/>
          <a:p>
            <a:r>
              <a:rPr lang="en-GB" sz="2400" dirty="0" smtClean="0">
                <a:solidFill>
                  <a:srgbClr val="FF0000"/>
                </a:solidFill>
              </a:rPr>
              <a:t>Cavity body production: </a:t>
            </a:r>
            <a:r>
              <a:rPr lang="en-GB" sz="2400" dirty="0" smtClean="0"/>
              <a:t>Fabrication and metallurgical aspects of SPL cavities; Nuria Valverde, Ignacio Aviles; CERN EN-MME.</a:t>
            </a:r>
          </a:p>
          <a:p>
            <a:r>
              <a:rPr lang="en-GB" sz="2400" dirty="0" smtClean="0"/>
              <a:t>New cryogenic infrastructure for the </a:t>
            </a:r>
            <a:r>
              <a:rPr lang="en-GB" sz="2400" dirty="0" smtClean="0">
                <a:solidFill>
                  <a:srgbClr val="FF0000"/>
                </a:solidFill>
              </a:rPr>
              <a:t>Superconducting RF test facility </a:t>
            </a:r>
            <a:r>
              <a:rPr lang="en-GB" sz="2400" dirty="0" smtClean="0"/>
              <a:t>at CERN; Torsten Köttig (ESS / CERN).</a:t>
            </a:r>
          </a:p>
          <a:p>
            <a:r>
              <a:rPr lang="en-GB" sz="2400" dirty="0" smtClean="0">
                <a:solidFill>
                  <a:srgbClr val="FF0000"/>
                </a:solidFill>
              </a:rPr>
              <a:t>Infrastructure</a:t>
            </a:r>
            <a:r>
              <a:rPr lang="en-GB" sz="2400" dirty="0" smtClean="0"/>
              <a:t> </a:t>
            </a:r>
            <a:r>
              <a:rPr lang="en-GB" sz="2400" dirty="0" smtClean="0">
                <a:solidFill>
                  <a:srgbClr val="FF0000"/>
                </a:solidFill>
              </a:rPr>
              <a:t>(“Diagnostics”) </a:t>
            </a:r>
            <a:r>
              <a:rPr lang="en-GB" sz="2400" dirty="0" smtClean="0"/>
              <a:t>and </a:t>
            </a:r>
            <a:r>
              <a:rPr lang="en-GB" sz="2400" dirty="0" smtClean="0">
                <a:solidFill>
                  <a:srgbClr val="FF0000"/>
                </a:solidFill>
              </a:rPr>
              <a:t>Processing</a:t>
            </a:r>
            <a:r>
              <a:rPr lang="en-GB" sz="2400" dirty="0" smtClean="0"/>
              <a:t> of SPL cavities;</a:t>
            </a:r>
            <a:r>
              <a:rPr lang="en-GB" sz="2400" dirty="0"/>
              <a:t> </a:t>
            </a:r>
            <a:r>
              <a:rPr lang="en-GB" sz="2400" dirty="0" smtClean="0"/>
              <a:t>Janic Chambrillon; CERN BE-RF/SRF.</a:t>
            </a:r>
          </a:p>
          <a:p>
            <a:r>
              <a:rPr lang="en-GB" sz="2400" dirty="0" smtClean="0"/>
              <a:t>Status of the </a:t>
            </a:r>
            <a:r>
              <a:rPr lang="en-GB" sz="2400" dirty="0" smtClean="0">
                <a:solidFill>
                  <a:srgbClr val="FF0000"/>
                </a:solidFill>
              </a:rPr>
              <a:t>SPL short </a:t>
            </a:r>
            <a:r>
              <a:rPr lang="en-GB" sz="2400" dirty="0" err="1" smtClean="0">
                <a:solidFill>
                  <a:srgbClr val="FF0000"/>
                </a:solidFill>
              </a:rPr>
              <a:t>cryo</a:t>
            </a:r>
            <a:r>
              <a:rPr lang="en-GB" sz="2400" dirty="0" smtClean="0">
                <a:solidFill>
                  <a:srgbClr val="FF0000"/>
                </a:solidFill>
              </a:rPr>
              <a:t>-module </a:t>
            </a:r>
            <a:r>
              <a:rPr lang="en-GB" sz="2400" dirty="0" smtClean="0"/>
              <a:t>development; </a:t>
            </a:r>
            <a:r>
              <a:rPr lang="en-GB" sz="2400" dirty="0" err="1" smtClean="0"/>
              <a:t>Rossana</a:t>
            </a:r>
            <a:r>
              <a:rPr lang="en-GB" sz="2400" dirty="0" smtClean="0"/>
              <a:t> </a:t>
            </a:r>
            <a:r>
              <a:rPr lang="en-GB" sz="2400" dirty="0" err="1" smtClean="0"/>
              <a:t>Bonomi</a:t>
            </a:r>
            <a:r>
              <a:rPr lang="en-GB" sz="2400" dirty="0" smtClean="0"/>
              <a:t> (CERN/ESS).</a:t>
            </a:r>
            <a:endParaRPr lang="en-GB" sz="2400" dirty="0"/>
          </a:p>
        </p:txBody>
      </p:sp>
    </p:spTree>
    <p:extLst>
      <p:ext uri="{BB962C8B-B14F-4D97-AF65-F5344CB8AC3E}">
        <p14:creationId xmlns:p14="http://schemas.microsoft.com/office/powerpoint/2010/main" val="297033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Programme and Planning</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Produce one single cell and four five cell cavities 704 MHz in industry</a:t>
            </a:r>
          </a:p>
          <a:p>
            <a:r>
              <a:rPr lang="en-GB" dirty="0" smtClean="0"/>
              <a:t>Produce 2 copper 5-cell and 1 </a:t>
            </a:r>
            <a:r>
              <a:rPr lang="en-GB" dirty="0" err="1" smtClean="0"/>
              <a:t>Nb</a:t>
            </a:r>
            <a:r>
              <a:rPr lang="en-GB" dirty="0" smtClean="0"/>
              <a:t> 5-cell</a:t>
            </a:r>
            <a:r>
              <a:rPr lang="en-GB" dirty="0"/>
              <a:t> cavities </a:t>
            </a:r>
            <a:r>
              <a:rPr lang="en-GB" dirty="0" smtClean="0"/>
              <a:t>704 MHz at CERN</a:t>
            </a:r>
          </a:p>
          <a:p>
            <a:r>
              <a:rPr lang="en-GB" dirty="0" smtClean="0"/>
              <a:t>Set-up and debug all production-, test- and diagnostics facilities incl. related tooling</a:t>
            </a:r>
          </a:p>
          <a:p>
            <a:r>
              <a:rPr lang="en-GB" dirty="0" smtClean="0"/>
              <a:t>Process and test all </a:t>
            </a:r>
            <a:r>
              <a:rPr lang="en-GB" dirty="0" err="1" smtClean="0"/>
              <a:t>Nb</a:t>
            </a:r>
            <a:r>
              <a:rPr lang="en-GB" dirty="0" smtClean="0"/>
              <a:t> cavities until RF performance acceptable!</a:t>
            </a:r>
          </a:p>
          <a:p>
            <a:r>
              <a:rPr lang="en-GB" dirty="0" smtClean="0"/>
              <a:t>Provide a four cavity string with MC’s (no HOM’s)</a:t>
            </a:r>
            <a:endParaRPr lang="en-GB" dirty="0"/>
          </a:p>
        </p:txBody>
      </p:sp>
    </p:spTree>
    <p:extLst>
      <p:ext uri="{BB962C8B-B14F-4D97-AF65-F5344CB8AC3E}">
        <p14:creationId xmlns:p14="http://schemas.microsoft.com/office/powerpoint/2010/main" val="378443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 b="42735"/>
          <a:stretch/>
        </p:blipFill>
        <p:spPr bwMode="auto">
          <a:xfrm>
            <a:off x="152400" y="1781175"/>
            <a:ext cx="8773924"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1215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Cavity Processing</a:t>
            </a:r>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1120637448"/>
              </p:ext>
            </p:extLst>
          </p:nvPr>
        </p:nvGraphicFramePr>
        <p:xfrm>
          <a:off x="98689" y="1762125"/>
          <a:ext cx="9197711" cy="3876675"/>
        </p:xfrm>
        <a:graphic>
          <a:graphicData uri="http://schemas.openxmlformats.org/presentationml/2006/ole">
            <mc:AlternateContent xmlns:mc="http://schemas.openxmlformats.org/markup-compatibility/2006">
              <mc:Choice xmlns:v="urn:schemas-microsoft-com:vml" Requires="v">
                <p:oleObj spid="_x0000_s2069" name="Acrobat Document" r:id="rId3" imgW="30451408" imgH="10801099" progId="AcroExch.Document.7">
                  <p:embed/>
                </p:oleObj>
              </mc:Choice>
              <mc:Fallback>
                <p:oleObj name="Acrobat Document" r:id="rId3" imgW="30451408" imgH="10801099" progId="AcroExch.Document.7">
                  <p:embed/>
                  <p:pic>
                    <p:nvPicPr>
                      <p:cNvPr id="0" name=""/>
                      <p:cNvPicPr/>
                      <p:nvPr/>
                    </p:nvPicPr>
                    <p:blipFill>
                      <a:blip r:embed="rId4"/>
                      <a:stretch>
                        <a:fillRect/>
                      </a:stretch>
                    </p:blipFill>
                    <p:spPr>
                      <a:xfrm>
                        <a:off x="98689" y="1762125"/>
                        <a:ext cx="9197711" cy="3876675"/>
                      </a:xfrm>
                      <a:prstGeom prst="rect">
                        <a:avLst/>
                      </a:prstGeom>
                    </p:spPr>
                  </p:pic>
                </p:oleObj>
              </mc:Fallback>
            </mc:AlternateContent>
          </a:graphicData>
        </a:graphic>
      </p:graphicFrame>
    </p:spTree>
    <p:extLst>
      <p:ext uri="{BB962C8B-B14F-4D97-AF65-F5344CB8AC3E}">
        <p14:creationId xmlns:p14="http://schemas.microsoft.com/office/powerpoint/2010/main" val="1055082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T-Vorlage_en">
  <a:themeElements>
    <a:clrScheme name="2_DESY_Vortrag_3-1 14">
      <a:dk1>
        <a:srgbClr val="000000"/>
      </a:dk1>
      <a:lt1>
        <a:srgbClr val="FFFFFF"/>
      </a:lt1>
      <a:dk2>
        <a:srgbClr val="FFFFFF"/>
      </a:dk2>
      <a:lt2>
        <a:srgbClr val="808080"/>
      </a:lt2>
      <a:accent1>
        <a:srgbClr val="00A5EB"/>
      </a:accent1>
      <a:accent2>
        <a:srgbClr val="F28E00"/>
      </a:accent2>
      <a:accent3>
        <a:srgbClr val="FFFFFF"/>
      </a:accent3>
      <a:accent4>
        <a:srgbClr val="000000"/>
      </a:accent4>
      <a:accent5>
        <a:srgbClr val="AACFF3"/>
      </a:accent5>
      <a:accent6>
        <a:srgbClr val="DB8000"/>
      </a:accent6>
      <a:hlink>
        <a:srgbClr val="00A5EB"/>
      </a:hlink>
      <a:folHlink>
        <a:srgbClr val="808080"/>
      </a:folHlink>
    </a:clrScheme>
    <a:fontScheme name="2_DESY_Vortrag_3-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2_DESY_Vortrag_3-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SY_Vortrag_3-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SY_Vortrag_3-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SY_Vortrag_3-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SY_Vortrag_3-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SY_Vortrag_3-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SY_Vortrag_3-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SY_Vortrag_3-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SY_Vortrag_3-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SY_Vortrag_3-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SY_Vortrag_3-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SY_Vortrag_3-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SY_Vortrag_3-1 13">
        <a:dk1>
          <a:srgbClr val="000000"/>
        </a:dk1>
        <a:lt1>
          <a:srgbClr val="FFFFFF"/>
        </a:lt1>
        <a:dk2>
          <a:srgbClr val="FFFFFF"/>
        </a:dk2>
        <a:lt2>
          <a:srgbClr val="808080"/>
        </a:lt2>
        <a:accent1>
          <a:srgbClr val="00A5EB"/>
        </a:accent1>
        <a:accent2>
          <a:srgbClr val="F28E00"/>
        </a:accent2>
        <a:accent3>
          <a:srgbClr val="FFFFFF"/>
        </a:accent3>
        <a:accent4>
          <a:srgbClr val="000000"/>
        </a:accent4>
        <a:accent5>
          <a:srgbClr val="AACFF3"/>
        </a:accent5>
        <a:accent6>
          <a:srgbClr val="DB8000"/>
        </a:accent6>
        <a:hlink>
          <a:srgbClr val="00A5EB"/>
        </a:hlink>
        <a:folHlink>
          <a:srgbClr val="99CC00"/>
        </a:folHlink>
      </a:clrScheme>
      <a:clrMap bg1="lt1" tx1="dk1" bg2="lt2" tx2="dk2" accent1="accent1" accent2="accent2" accent3="accent3" accent4="accent4" accent5="accent5" accent6="accent6" hlink="hlink" folHlink="folHlink"/>
    </a:extraClrScheme>
    <a:extraClrScheme>
      <a:clrScheme name="2_DESY_Vortrag_3-1 14">
        <a:dk1>
          <a:srgbClr val="000000"/>
        </a:dk1>
        <a:lt1>
          <a:srgbClr val="FFFFFF"/>
        </a:lt1>
        <a:dk2>
          <a:srgbClr val="FFFFFF"/>
        </a:dk2>
        <a:lt2>
          <a:srgbClr val="808080"/>
        </a:lt2>
        <a:accent1>
          <a:srgbClr val="00A5EB"/>
        </a:accent1>
        <a:accent2>
          <a:srgbClr val="F28E00"/>
        </a:accent2>
        <a:accent3>
          <a:srgbClr val="FFFFFF"/>
        </a:accent3>
        <a:accent4>
          <a:srgbClr val="000000"/>
        </a:accent4>
        <a:accent5>
          <a:srgbClr val="AACFF3"/>
        </a:accent5>
        <a:accent6>
          <a:srgbClr val="DB8000"/>
        </a:accent6>
        <a:hlink>
          <a:srgbClr val="00A5EB"/>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847</TotalTime>
  <Words>732</Words>
  <Application>Microsoft Office PowerPoint</Application>
  <PresentationFormat>On-screen Show (4:3)</PresentationFormat>
  <Paragraphs>65</Paragraphs>
  <Slides>15</Slides>
  <Notes>0</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15</vt:i4>
      </vt:variant>
    </vt:vector>
  </HeadingPairs>
  <TitlesOfParts>
    <vt:vector size="19" baseType="lpstr">
      <vt:lpstr>Office Theme</vt:lpstr>
      <vt:lpstr>PPT-Vorlage_en</vt:lpstr>
      <vt:lpstr>Acrobat Document</vt:lpstr>
      <vt:lpstr>Presentation</vt:lpstr>
      <vt:lpstr>High Gradient Goal in the SPL SC-RF Cavity</vt:lpstr>
      <vt:lpstr>Introduction</vt:lpstr>
      <vt:lpstr>CRISP ACCELERATORS WP4</vt:lpstr>
      <vt:lpstr>WP4 T3+T4 Status</vt:lpstr>
      <vt:lpstr>PowerPoint Presentation</vt:lpstr>
      <vt:lpstr>Related Talks</vt:lpstr>
      <vt:lpstr>Programme and Planning</vt:lpstr>
      <vt:lpstr>PowerPoint Presentation</vt:lpstr>
      <vt:lpstr>Cavity Processing</vt:lpstr>
      <vt:lpstr>SPL Monocell b=1</vt:lpstr>
      <vt:lpstr>Collaborations</vt:lpstr>
      <vt:lpstr>Goal of the R&amp;D program @ DESY</vt:lpstr>
      <vt:lpstr>Perspective</vt:lpstr>
      <vt:lpstr>PowerPoint Presentation</vt:lpstr>
      <vt:lpstr>High and Very High Gradient</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T3 (IS)    Infrastructure upgrade at CERN</dc:title>
  <dc:creator>ciapala</dc:creator>
  <cp:lastModifiedBy>kschirm</cp:lastModifiedBy>
  <cp:revision>83</cp:revision>
  <dcterms:created xsi:type="dcterms:W3CDTF">2012-04-19T09:21:15Z</dcterms:created>
  <dcterms:modified xsi:type="dcterms:W3CDTF">2013-04-16T20:20:00Z</dcterms:modified>
</cp:coreProperties>
</file>