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diagrams/drawing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Default Extension="wdp" ContentType="image/vnd.ms-photo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15" r:id="rId2"/>
    <p:sldId id="316" r:id="rId3"/>
    <p:sldId id="259" r:id="rId4"/>
    <p:sldId id="266" r:id="rId5"/>
    <p:sldId id="261" r:id="rId6"/>
    <p:sldId id="262" r:id="rId7"/>
    <p:sldId id="276" r:id="rId8"/>
    <p:sldId id="277" r:id="rId9"/>
    <p:sldId id="263" r:id="rId10"/>
    <p:sldId id="268" r:id="rId11"/>
    <p:sldId id="264" r:id="rId12"/>
    <p:sldId id="309" r:id="rId13"/>
    <p:sldId id="265" r:id="rId14"/>
    <p:sldId id="269" r:id="rId15"/>
    <p:sldId id="270" r:id="rId16"/>
    <p:sldId id="279" r:id="rId17"/>
    <p:sldId id="280" r:id="rId18"/>
    <p:sldId id="299" r:id="rId19"/>
    <p:sldId id="303" r:id="rId20"/>
    <p:sldId id="313" r:id="rId21"/>
    <p:sldId id="310" r:id="rId22"/>
    <p:sldId id="311" r:id="rId23"/>
    <p:sldId id="267" r:id="rId24"/>
    <p:sldId id="312" r:id="rId25"/>
    <p:sldId id="272" r:id="rId26"/>
    <p:sldId id="271" r:id="rId27"/>
    <p:sldId id="273" r:id="rId28"/>
    <p:sldId id="285" r:id="rId29"/>
    <p:sldId id="314" r:id="rId30"/>
    <p:sldId id="278" r:id="rId31"/>
    <p:sldId id="317" r:id="rId32"/>
    <p:sldId id="306" r:id="rId3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339966"/>
    <a:srgbClr val="00CC99"/>
    <a:srgbClr val="FF0066"/>
    <a:srgbClr val="00FF00"/>
    <a:srgbClr val="00FFCC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84" autoAdjust="0"/>
    <p:restoredTop sz="94673" autoAdjust="0"/>
  </p:normalViewPr>
  <p:slideViewPr>
    <p:cSldViewPr>
      <p:cViewPr>
        <p:scale>
          <a:sx n="110" d="100"/>
          <a:sy n="110" d="100"/>
        </p:scale>
        <p:origin x="-88" y="7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757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3128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BCD1C2-824B-444E-8A5E-330F8BF6C1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D35041D-B5A7-4C34-9848-C8EFB66A83B0}">
      <dgm:prSet custT="1"/>
      <dgm:spPr/>
      <dgm:t>
        <a:bodyPr/>
        <a:lstStyle/>
        <a:p>
          <a:pPr rtl="0"/>
          <a:r>
            <a:rPr lang="en-GB" sz="1800" dirty="0" smtClean="0"/>
            <a:t>Ultrasonic examination </a:t>
          </a:r>
          <a:endParaRPr lang="en-US" sz="1800" dirty="0"/>
        </a:p>
      </dgm:t>
    </dgm:pt>
    <dgm:pt modelId="{2B50F3FB-E88F-4AC8-8729-68E22FA0FF8A}" type="parTrans" cxnId="{667F0597-0526-478F-BD3A-1281ECBE91DE}">
      <dgm:prSet/>
      <dgm:spPr/>
      <dgm:t>
        <a:bodyPr/>
        <a:lstStyle/>
        <a:p>
          <a:endParaRPr lang="en-GB" sz="4400"/>
        </a:p>
      </dgm:t>
    </dgm:pt>
    <dgm:pt modelId="{F83B2699-A1DB-43D6-B303-3E89B5747F9E}" type="sibTrans" cxnId="{667F0597-0526-478F-BD3A-1281ECBE91DE}">
      <dgm:prSet/>
      <dgm:spPr/>
      <dgm:t>
        <a:bodyPr/>
        <a:lstStyle/>
        <a:p>
          <a:endParaRPr lang="en-GB" sz="4400"/>
        </a:p>
      </dgm:t>
    </dgm:pt>
    <dgm:pt modelId="{3FE4E777-0CC2-46BF-B2D8-A57AE118E84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161CD25B-2A12-4519-A811-F92CC297819B}" type="parTrans" cxnId="{AFCB2E21-441F-47ED-899C-49F2F728F2F0}">
      <dgm:prSet/>
      <dgm:spPr/>
      <dgm:t>
        <a:bodyPr/>
        <a:lstStyle/>
        <a:p>
          <a:endParaRPr lang="en-GB" sz="4400"/>
        </a:p>
      </dgm:t>
    </dgm:pt>
    <dgm:pt modelId="{C20F4F32-EFFF-4FBF-A18E-AF20F7B6FAAA}" type="sibTrans" cxnId="{AFCB2E21-441F-47ED-899C-49F2F728F2F0}">
      <dgm:prSet/>
      <dgm:spPr/>
      <dgm:t>
        <a:bodyPr/>
        <a:lstStyle/>
        <a:p>
          <a:endParaRPr lang="en-GB" sz="4400"/>
        </a:p>
      </dgm:t>
    </dgm:pt>
    <dgm:pt modelId="{87DB431A-50CD-41A8-888B-A598D2BE06EE}">
      <dgm:prSet custT="1"/>
      <dgm:spPr/>
      <dgm:t>
        <a:bodyPr/>
        <a:lstStyle/>
        <a:p>
          <a:pPr rtl="0"/>
          <a:r>
            <a:rPr lang="en-GB" sz="1800" dirty="0" smtClean="0"/>
            <a:t>Thermal shock liquid N</a:t>
          </a:r>
          <a:r>
            <a:rPr lang="en-GB" sz="1800" baseline="-25000" dirty="0" smtClean="0"/>
            <a:t>2</a:t>
          </a:r>
          <a:r>
            <a:rPr lang="en-GB" sz="1800" dirty="0" smtClean="0"/>
            <a:t> (x5)</a:t>
          </a:r>
          <a:endParaRPr lang="en-US" sz="1800" dirty="0"/>
        </a:p>
      </dgm:t>
    </dgm:pt>
    <dgm:pt modelId="{BD88C22E-1513-4A43-881C-77DF47613B30}" type="parTrans" cxnId="{17EA3FDA-EA9C-4C25-A4AB-4F60736F5784}">
      <dgm:prSet/>
      <dgm:spPr/>
      <dgm:t>
        <a:bodyPr/>
        <a:lstStyle/>
        <a:p>
          <a:endParaRPr lang="en-GB" sz="4400"/>
        </a:p>
      </dgm:t>
    </dgm:pt>
    <dgm:pt modelId="{6C1B3064-AA78-4A0D-A408-6F1F67BFDA2F}" type="sibTrans" cxnId="{17EA3FDA-EA9C-4C25-A4AB-4F60736F5784}">
      <dgm:prSet/>
      <dgm:spPr/>
      <dgm:t>
        <a:bodyPr/>
        <a:lstStyle/>
        <a:p>
          <a:endParaRPr lang="en-GB" sz="4400"/>
        </a:p>
      </dgm:t>
    </dgm:pt>
    <dgm:pt modelId="{232FB68C-05CF-4A3D-9DC0-AF8B8A5BD6E5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Ultrasonic examination</a:t>
          </a:r>
          <a:endParaRPr lang="en-US" sz="1800" dirty="0"/>
        </a:p>
      </dgm:t>
    </dgm:pt>
    <dgm:pt modelId="{A53DB5CE-61A1-4899-918A-9C68C4874E81}" type="parTrans" cxnId="{9113FEE8-986A-4F3A-BE57-A009BBE68923}">
      <dgm:prSet/>
      <dgm:spPr/>
      <dgm:t>
        <a:bodyPr/>
        <a:lstStyle/>
        <a:p>
          <a:endParaRPr lang="en-GB" sz="4400"/>
        </a:p>
      </dgm:t>
    </dgm:pt>
    <dgm:pt modelId="{1FDC3EB1-19EE-4197-85C5-0A20EC0B6367}" type="sibTrans" cxnId="{9113FEE8-986A-4F3A-BE57-A009BBE68923}">
      <dgm:prSet/>
      <dgm:spPr/>
      <dgm:t>
        <a:bodyPr/>
        <a:lstStyle/>
        <a:p>
          <a:endParaRPr lang="en-GB" sz="4400"/>
        </a:p>
      </dgm:t>
    </dgm:pt>
    <dgm:pt modelId="{3923F34D-6872-4080-B3B1-9E8197B4EF22}">
      <dgm:prSet custT="1"/>
      <dgm:spPr/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B1E49F03-0217-4AA4-858B-1A936AE513FD}" type="parTrans" cxnId="{DABDA4BF-4ED6-4F95-A92B-96E26ACCFE53}">
      <dgm:prSet/>
      <dgm:spPr/>
      <dgm:t>
        <a:bodyPr/>
        <a:lstStyle/>
        <a:p>
          <a:endParaRPr lang="en-GB" sz="4400"/>
        </a:p>
      </dgm:t>
    </dgm:pt>
    <dgm:pt modelId="{83C90A66-C147-4E80-8BB0-EC7484E8E0D0}" type="sibTrans" cxnId="{DABDA4BF-4ED6-4F95-A92B-96E26ACCFE53}">
      <dgm:prSet/>
      <dgm:spPr/>
      <dgm:t>
        <a:bodyPr/>
        <a:lstStyle/>
        <a:p>
          <a:endParaRPr lang="en-GB" sz="4400"/>
        </a:p>
      </dgm:t>
    </dgm:pt>
    <dgm:pt modelId="{4D20022E-CF07-49F7-8590-034244FBD9C4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err="1" smtClean="0"/>
            <a:t>Electropolishing</a:t>
          </a:r>
          <a:endParaRPr lang="en-US" sz="1800" dirty="0"/>
        </a:p>
      </dgm:t>
    </dgm:pt>
    <dgm:pt modelId="{5608C602-33CD-4AD1-88A8-BF6605464B20}" type="parTrans" cxnId="{BAD3F1CE-A0EA-4050-AFE9-028ADFEF2672}">
      <dgm:prSet/>
      <dgm:spPr/>
      <dgm:t>
        <a:bodyPr/>
        <a:lstStyle/>
        <a:p>
          <a:endParaRPr lang="en-GB" sz="4400"/>
        </a:p>
      </dgm:t>
    </dgm:pt>
    <dgm:pt modelId="{C7B3D369-61AF-4F3F-BD0D-1924BDC0AC34}" type="sibTrans" cxnId="{BAD3F1CE-A0EA-4050-AFE9-028ADFEF2672}">
      <dgm:prSet/>
      <dgm:spPr/>
      <dgm:t>
        <a:bodyPr/>
        <a:lstStyle/>
        <a:p>
          <a:endParaRPr lang="en-GB" sz="4400"/>
        </a:p>
      </dgm:t>
    </dgm:pt>
    <dgm:pt modelId="{008C1DEA-7E19-486D-95D9-3EC51D3BCC00}">
      <dgm:prSet custT="1"/>
      <dgm:spPr/>
      <dgm:t>
        <a:bodyPr/>
        <a:lstStyle/>
        <a:p>
          <a:pPr rtl="0"/>
          <a:r>
            <a:rPr lang="en-GB" sz="1800" dirty="0" smtClean="0"/>
            <a:t>HT ( 600°C/24h)</a:t>
          </a:r>
          <a:endParaRPr lang="en-US" sz="1800" dirty="0"/>
        </a:p>
      </dgm:t>
    </dgm:pt>
    <dgm:pt modelId="{D297F48D-506A-4FE8-A467-7D7311676722}" type="parTrans" cxnId="{39559553-3259-46A2-B0A3-C2EBC6511116}">
      <dgm:prSet/>
      <dgm:spPr/>
      <dgm:t>
        <a:bodyPr/>
        <a:lstStyle/>
        <a:p>
          <a:endParaRPr lang="en-GB" sz="4400"/>
        </a:p>
      </dgm:t>
    </dgm:pt>
    <dgm:pt modelId="{D0135DFC-A19E-454D-9B70-A69C4D6CEBB1}" type="sibTrans" cxnId="{39559553-3259-46A2-B0A3-C2EBC6511116}">
      <dgm:prSet/>
      <dgm:spPr/>
      <dgm:t>
        <a:bodyPr/>
        <a:lstStyle/>
        <a:p>
          <a:endParaRPr lang="en-GB" sz="4400"/>
        </a:p>
      </dgm:t>
    </dgm:pt>
    <dgm:pt modelId="{3294F101-7381-42C1-A524-EF727135594D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800" dirty="0" err="1" smtClean="0"/>
            <a:t>Electropolishing</a:t>
          </a:r>
          <a:endParaRPr lang="en-US" sz="1800" dirty="0"/>
        </a:p>
      </dgm:t>
    </dgm:pt>
    <dgm:pt modelId="{38DF3E06-9CB6-451C-9305-70153B61EC9C}" type="parTrans" cxnId="{14EF8A29-FD62-4627-B334-00611E1CB3A0}">
      <dgm:prSet/>
      <dgm:spPr/>
      <dgm:t>
        <a:bodyPr/>
        <a:lstStyle/>
        <a:p>
          <a:endParaRPr lang="en-GB" sz="4400"/>
        </a:p>
      </dgm:t>
    </dgm:pt>
    <dgm:pt modelId="{0942F84E-FD4F-4333-B532-A5E81B1E935C}" type="sibTrans" cxnId="{14EF8A29-FD62-4627-B334-00611E1CB3A0}">
      <dgm:prSet/>
      <dgm:spPr/>
      <dgm:t>
        <a:bodyPr/>
        <a:lstStyle/>
        <a:p>
          <a:endParaRPr lang="en-GB" sz="4400"/>
        </a:p>
      </dgm:t>
    </dgm:pt>
    <dgm:pt modelId="{FA705A09-B593-4BB4-A989-7AA11DDC9784}">
      <dgm:prSet custT="1"/>
      <dgm:spPr/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6290EA92-A00E-4DAD-A686-A8101A78DD7C}" type="parTrans" cxnId="{9A1FA87D-BFD4-440F-B8F0-B691CBD93B47}">
      <dgm:prSet/>
      <dgm:spPr/>
      <dgm:t>
        <a:bodyPr/>
        <a:lstStyle/>
        <a:p>
          <a:endParaRPr lang="en-GB" sz="4400"/>
        </a:p>
      </dgm:t>
    </dgm:pt>
    <dgm:pt modelId="{C43C81AF-FD05-4FF2-88F7-69EDC45D09E9}" type="sibTrans" cxnId="{9A1FA87D-BFD4-440F-B8F0-B691CBD93B47}">
      <dgm:prSet/>
      <dgm:spPr/>
      <dgm:t>
        <a:bodyPr/>
        <a:lstStyle/>
        <a:p>
          <a:endParaRPr lang="en-GB" sz="4400"/>
        </a:p>
      </dgm:t>
    </dgm:pt>
    <dgm:pt modelId="{1FFE1A09-F2B6-497B-911F-634B2D6B26C8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Ultrasonic examination</a:t>
          </a:r>
          <a:endParaRPr lang="en-US" sz="1800" dirty="0"/>
        </a:p>
      </dgm:t>
    </dgm:pt>
    <dgm:pt modelId="{FDB75A91-760A-486A-AD8C-79547EFA2362}" type="parTrans" cxnId="{18A72923-713A-4AAB-AE84-06F6EA0FB8A3}">
      <dgm:prSet/>
      <dgm:spPr/>
      <dgm:t>
        <a:bodyPr/>
        <a:lstStyle/>
        <a:p>
          <a:endParaRPr lang="en-GB" sz="4400"/>
        </a:p>
      </dgm:t>
    </dgm:pt>
    <dgm:pt modelId="{CD4A9FEC-8206-4067-888E-DF4183966BC8}" type="sibTrans" cxnId="{18A72923-713A-4AAB-AE84-06F6EA0FB8A3}">
      <dgm:prSet/>
      <dgm:spPr/>
      <dgm:t>
        <a:bodyPr/>
        <a:lstStyle/>
        <a:p>
          <a:endParaRPr lang="en-GB" sz="4400"/>
        </a:p>
      </dgm:t>
    </dgm:pt>
    <dgm:pt modelId="{8BAE8F6F-016E-43D5-ACD8-D39BD82ED796}">
      <dgm:prSet custT="1"/>
      <dgm:spPr/>
      <dgm:t>
        <a:bodyPr/>
        <a:lstStyle/>
        <a:p>
          <a:pPr rtl="0"/>
          <a:r>
            <a:rPr lang="en-GB" sz="1800" dirty="0" smtClean="0"/>
            <a:t>Thermal shock liquid N</a:t>
          </a:r>
          <a:r>
            <a:rPr lang="en-GB" sz="1800" baseline="-25000" dirty="0" smtClean="0"/>
            <a:t>2</a:t>
          </a:r>
          <a:r>
            <a:rPr lang="en-GB" sz="1800" dirty="0" smtClean="0"/>
            <a:t> (x5)</a:t>
          </a:r>
          <a:endParaRPr lang="en-US" sz="1800" dirty="0"/>
        </a:p>
      </dgm:t>
    </dgm:pt>
    <dgm:pt modelId="{E335C9D9-10C1-4DDD-B25B-30F3C2278C06}" type="parTrans" cxnId="{35D2061B-2C99-490F-A7E0-88218A92B015}">
      <dgm:prSet/>
      <dgm:spPr/>
      <dgm:t>
        <a:bodyPr/>
        <a:lstStyle/>
        <a:p>
          <a:endParaRPr lang="en-GB" sz="4400"/>
        </a:p>
      </dgm:t>
    </dgm:pt>
    <dgm:pt modelId="{52ADF690-488D-413E-90A0-31BCD6CAF836}" type="sibTrans" cxnId="{35D2061B-2C99-490F-A7E0-88218A92B015}">
      <dgm:prSet/>
      <dgm:spPr/>
      <dgm:t>
        <a:bodyPr/>
        <a:lstStyle/>
        <a:p>
          <a:endParaRPr lang="en-GB" sz="4400"/>
        </a:p>
      </dgm:t>
    </dgm:pt>
    <dgm:pt modelId="{648904F2-C656-4239-A8A2-686BC830677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Ultrasonic examination</a:t>
          </a:r>
          <a:endParaRPr lang="en-US" sz="1800" dirty="0"/>
        </a:p>
      </dgm:t>
    </dgm:pt>
    <dgm:pt modelId="{4BA213C5-E732-4022-88B3-6600ED8AC889}" type="parTrans" cxnId="{1D83A06D-BC2B-431E-9FFB-1B81390EAC1F}">
      <dgm:prSet/>
      <dgm:spPr/>
      <dgm:t>
        <a:bodyPr/>
        <a:lstStyle/>
        <a:p>
          <a:endParaRPr lang="en-GB" sz="4400"/>
        </a:p>
      </dgm:t>
    </dgm:pt>
    <dgm:pt modelId="{AC5EFFFA-B1A9-4671-BF5C-4DBB30F72AE0}" type="sibTrans" cxnId="{1D83A06D-BC2B-431E-9FFB-1B81390EAC1F}">
      <dgm:prSet/>
      <dgm:spPr/>
      <dgm:t>
        <a:bodyPr/>
        <a:lstStyle/>
        <a:p>
          <a:endParaRPr lang="en-GB" sz="4400"/>
        </a:p>
      </dgm:t>
    </dgm:pt>
    <dgm:pt modelId="{C3919C24-7E2E-4130-A8E5-67050F3B0D53}">
      <dgm:prSet custT="1"/>
      <dgm:spPr/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D95AC62B-1045-40CB-B9A9-6398826E485C}" type="parTrans" cxnId="{C6876683-B53E-42F3-BD34-871CD56640AB}">
      <dgm:prSet/>
      <dgm:spPr/>
      <dgm:t>
        <a:bodyPr/>
        <a:lstStyle/>
        <a:p>
          <a:endParaRPr lang="en-GB" sz="4400"/>
        </a:p>
      </dgm:t>
    </dgm:pt>
    <dgm:pt modelId="{97220AD2-C78A-4E18-9BA7-69E8379768D1}" type="sibTrans" cxnId="{C6876683-B53E-42F3-BD34-871CD56640AB}">
      <dgm:prSet/>
      <dgm:spPr/>
      <dgm:t>
        <a:bodyPr/>
        <a:lstStyle/>
        <a:p>
          <a:endParaRPr lang="en-GB" sz="4400"/>
        </a:p>
      </dgm:t>
    </dgm:pt>
    <dgm:pt modelId="{9454F6D9-B3BE-4611-9C97-8B1E6A2346B1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Shear test</a:t>
          </a:r>
          <a:endParaRPr lang="en-US" sz="1800" dirty="0"/>
        </a:p>
      </dgm:t>
    </dgm:pt>
    <dgm:pt modelId="{E524DA6F-53C0-4BF7-8A2A-4CC71CA1DEFD}" type="parTrans" cxnId="{3D93A8C3-B488-4EF0-BC4E-54ABBFD3AD25}">
      <dgm:prSet/>
      <dgm:spPr/>
      <dgm:t>
        <a:bodyPr/>
        <a:lstStyle/>
        <a:p>
          <a:endParaRPr lang="en-GB" sz="4400"/>
        </a:p>
      </dgm:t>
    </dgm:pt>
    <dgm:pt modelId="{8810E6C0-22F3-4CC1-9D98-BB671DCF670E}" type="sibTrans" cxnId="{3D93A8C3-B488-4EF0-BC4E-54ABBFD3AD25}">
      <dgm:prSet/>
      <dgm:spPr/>
      <dgm:t>
        <a:bodyPr/>
        <a:lstStyle/>
        <a:p>
          <a:endParaRPr lang="en-GB" sz="4400"/>
        </a:p>
      </dgm:t>
    </dgm:pt>
    <dgm:pt modelId="{3015DB7E-2F94-47B7-9E0F-A1AEBE1ED972}">
      <dgm:prSet custT="1"/>
      <dgm:spPr/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69558397-218F-45D2-95CD-256D1495EDC0}" type="parTrans" cxnId="{44386D3B-52A5-4209-844E-48B09231BB48}">
      <dgm:prSet/>
      <dgm:spPr/>
      <dgm:t>
        <a:bodyPr/>
        <a:lstStyle/>
        <a:p>
          <a:endParaRPr lang="en-GB" sz="4400"/>
        </a:p>
      </dgm:t>
    </dgm:pt>
    <dgm:pt modelId="{863E944F-CD52-4459-BCC8-3F19D1A04053}" type="sibTrans" cxnId="{44386D3B-52A5-4209-844E-48B09231BB48}">
      <dgm:prSet/>
      <dgm:spPr/>
      <dgm:t>
        <a:bodyPr/>
        <a:lstStyle/>
        <a:p>
          <a:endParaRPr lang="en-GB" sz="4400"/>
        </a:p>
      </dgm:t>
    </dgm:pt>
    <dgm:pt modelId="{1EB98A7A-B75D-4FCD-9870-08C5275592A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Ultrasonic examination</a:t>
          </a:r>
          <a:endParaRPr lang="en-US" sz="1800" dirty="0"/>
        </a:p>
      </dgm:t>
    </dgm:pt>
    <dgm:pt modelId="{BB906B98-1361-4870-AC97-6EA9D8714586}" type="parTrans" cxnId="{DDFE6187-82D8-42D7-B1A3-06350DBC9C1B}">
      <dgm:prSet/>
      <dgm:spPr/>
      <dgm:t>
        <a:bodyPr/>
        <a:lstStyle/>
        <a:p>
          <a:endParaRPr lang="en-GB" sz="4400"/>
        </a:p>
      </dgm:t>
    </dgm:pt>
    <dgm:pt modelId="{8BC18BEF-5BFD-42E6-ABAA-ED514F0DB7A3}" type="sibTrans" cxnId="{DDFE6187-82D8-42D7-B1A3-06350DBC9C1B}">
      <dgm:prSet/>
      <dgm:spPr/>
      <dgm:t>
        <a:bodyPr/>
        <a:lstStyle/>
        <a:p>
          <a:endParaRPr lang="en-GB" sz="4400"/>
        </a:p>
      </dgm:t>
    </dgm:pt>
    <dgm:pt modelId="{CA27320A-C271-4729-B8CD-C43237999CC3}">
      <dgm:prSet custT="1"/>
      <dgm:spPr/>
      <dgm:t>
        <a:bodyPr/>
        <a:lstStyle/>
        <a:p>
          <a:pPr rtl="0"/>
          <a:r>
            <a:rPr lang="en-GB" sz="1800" dirty="0" smtClean="0"/>
            <a:t>Assembly test</a:t>
          </a:r>
          <a:endParaRPr lang="en-US" sz="1800" dirty="0"/>
        </a:p>
      </dgm:t>
    </dgm:pt>
    <dgm:pt modelId="{5B34D526-D328-4C43-B833-4CEBE7B810A6}" type="parTrans" cxnId="{6CE51B83-26F3-43A9-9C7C-2D210A88B3C4}">
      <dgm:prSet/>
      <dgm:spPr/>
      <dgm:t>
        <a:bodyPr/>
        <a:lstStyle/>
        <a:p>
          <a:endParaRPr lang="en-GB" sz="4400"/>
        </a:p>
      </dgm:t>
    </dgm:pt>
    <dgm:pt modelId="{51C372F3-6CD8-4534-BE8B-147DDFCFB869}" type="sibTrans" cxnId="{6CE51B83-26F3-43A9-9C7C-2D210A88B3C4}">
      <dgm:prSet/>
      <dgm:spPr/>
      <dgm:t>
        <a:bodyPr/>
        <a:lstStyle/>
        <a:p>
          <a:endParaRPr lang="en-GB" sz="4400"/>
        </a:p>
      </dgm:t>
    </dgm:pt>
    <dgm:pt modelId="{E8056C4C-82D4-4ACC-8D06-727239B864D8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Metallographic examination</a:t>
          </a:r>
          <a:endParaRPr lang="en-US" sz="1800" dirty="0"/>
        </a:p>
      </dgm:t>
    </dgm:pt>
    <dgm:pt modelId="{623D4C26-4134-4F9E-9F96-EA475FED5174}" type="parTrans" cxnId="{2D5D6703-57B2-493F-AA7C-59C5E0A101B5}">
      <dgm:prSet/>
      <dgm:spPr/>
      <dgm:t>
        <a:bodyPr/>
        <a:lstStyle/>
        <a:p>
          <a:endParaRPr lang="en-GB" sz="4400"/>
        </a:p>
      </dgm:t>
    </dgm:pt>
    <dgm:pt modelId="{24CA2E00-F9A0-449A-A45F-FECFB4AD2421}" type="sibTrans" cxnId="{2D5D6703-57B2-493F-AA7C-59C5E0A101B5}">
      <dgm:prSet/>
      <dgm:spPr/>
      <dgm:t>
        <a:bodyPr/>
        <a:lstStyle/>
        <a:p>
          <a:endParaRPr lang="en-GB" sz="4400"/>
        </a:p>
      </dgm:t>
    </dgm:pt>
    <dgm:pt modelId="{4EF4366D-EE35-40BF-821C-FF5F051A5E2E}">
      <dgm:prSet custT="1"/>
      <dgm:spPr/>
      <dgm:t>
        <a:bodyPr/>
        <a:lstStyle/>
        <a:p>
          <a:pPr rtl="0"/>
          <a:r>
            <a:rPr lang="en-GB" sz="1800" dirty="0" smtClean="0"/>
            <a:t>SEM </a:t>
          </a:r>
          <a:r>
            <a:rPr lang="en-GB" sz="1800" dirty="0" err="1" smtClean="0"/>
            <a:t>assesment</a:t>
          </a:r>
          <a:r>
            <a:rPr lang="en-GB" sz="1800" dirty="0" smtClean="0"/>
            <a:t> + EDS</a:t>
          </a:r>
          <a:endParaRPr lang="en-GB" sz="1800" dirty="0"/>
        </a:p>
      </dgm:t>
    </dgm:pt>
    <dgm:pt modelId="{B655793C-A055-44F2-9D31-2E4CB0E85624}" type="parTrans" cxnId="{567F6507-5CEF-415C-8187-B3C360221D7A}">
      <dgm:prSet/>
      <dgm:spPr/>
      <dgm:t>
        <a:bodyPr/>
        <a:lstStyle/>
        <a:p>
          <a:endParaRPr lang="en-GB" sz="4400"/>
        </a:p>
      </dgm:t>
    </dgm:pt>
    <dgm:pt modelId="{DF2D3312-F91C-43DC-A2C3-3963CA7005C2}" type="sibTrans" cxnId="{567F6507-5CEF-415C-8187-B3C360221D7A}">
      <dgm:prSet/>
      <dgm:spPr/>
      <dgm:t>
        <a:bodyPr/>
        <a:lstStyle/>
        <a:p>
          <a:endParaRPr lang="en-GB" sz="4400"/>
        </a:p>
      </dgm:t>
    </dgm:pt>
    <dgm:pt modelId="{2E7AF000-2D6F-446C-B125-7BE3BB15E89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800" dirty="0" err="1" smtClean="0"/>
            <a:t>Fractography</a:t>
          </a:r>
          <a:endParaRPr lang="en-US" sz="1800" dirty="0"/>
        </a:p>
      </dgm:t>
    </dgm:pt>
    <dgm:pt modelId="{474A64D5-D64E-4B80-891E-95A283B48BA1}" type="parTrans" cxnId="{1F9FF8B9-4139-4A8F-B94C-05BDBD8B01C6}">
      <dgm:prSet/>
      <dgm:spPr/>
      <dgm:t>
        <a:bodyPr/>
        <a:lstStyle/>
        <a:p>
          <a:endParaRPr lang="en-GB"/>
        </a:p>
      </dgm:t>
    </dgm:pt>
    <dgm:pt modelId="{762AE00D-45E7-454E-9EED-AD2E361A2AD5}" type="sibTrans" cxnId="{1F9FF8B9-4139-4A8F-B94C-05BDBD8B01C6}">
      <dgm:prSet/>
      <dgm:spPr/>
      <dgm:t>
        <a:bodyPr/>
        <a:lstStyle/>
        <a:p>
          <a:endParaRPr lang="en-GB"/>
        </a:p>
      </dgm:t>
    </dgm:pt>
    <dgm:pt modelId="{3A14E403-EB2D-45FF-A7B2-36BD2854F614}" type="pres">
      <dgm:prSet presAssocID="{F5BCD1C2-824B-444E-8A5E-330F8BF6C1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A4C82B5-0063-48E2-95A5-013934F60EAC}" type="pres">
      <dgm:prSet presAssocID="{7D35041D-B5A7-4C34-9848-C8EFB66A83B0}" presName="parentText" presStyleLbl="node1" presStyleIdx="0" presStyleCnt="20" custScaleY="14487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3DB6D6-03B3-44DA-9861-38FD4205AAC9}" type="pres">
      <dgm:prSet presAssocID="{F83B2699-A1DB-43D6-B303-3E89B5747F9E}" presName="spacer" presStyleCnt="0"/>
      <dgm:spPr/>
    </dgm:pt>
    <dgm:pt modelId="{F4D1B816-B7DC-4D4E-B7CE-0EB57133620D}" type="pres">
      <dgm:prSet presAssocID="{3FE4E777-0CC2-46BF-B2D8-A57AE118E84F}" presName="parentText" presStyleLbl="node1" presStyleIdx="1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CEF1E3-5DD0-41FE-BD9E-43FFEFDBB16B}" type="pres">
      <dgm:prSet presAssocID="{C20F4F32-EFFF-4FBF-A18E-AF20F7B6FAAA}" presName="spacer" presStyleCnt="0"/>
      <dgm:spPr/>
    </dgm:pt>
    <dgm:pt modelId="{2FCD5E1D-BBCA-4E0E-A454-4AD97AA85DC0}" type="pres">
      <dgm:prSet presAssocID="{87DB431A-50CD-41A8-888B-A598D2BE06EE}" presName="parentText" presStyleLbl="node1" presStyleIdx="2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2B1D9EA-F306-47F7-A56F-DD24276D24A9}" type="pres">
      <dgm:prSet presAssocID="{6C1B3064-AA78-4A0D-A408-6F1F67BFDA2F}" presName="spacer" presStyleCnt="0"/>
      <dgm:spPr/>
    </dgm:pt>
    <dgm:pt modelId="{686FC50D-8580-4B9B-99D6-C8761F077CF9}" type="pres">
      <dgm:prSet presAssocID="{232FB68C-05CF-4A3D-9DC0-AF8B8A5BD6E5}" presName="parentText" presStyleLbl="node1" presStyleIdx="3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55FEAD-A153-4695-A248-2627441CFD1E}" type="pres">
      <dgm:prSet presAssocID="{1FDC3EB1-19EE-4197-85C5-0A20EC0B6367}" presName="spacer" presStyleCnt="0"/>
      <dgm:spPr/>
    </dgm:pt>
    <dgm:pt modelId="{CEF99B7F-23EF-4C6A-AA5B-6682E0EAC945}" type="pres">
      <dgm:prSet presAssocID="{3923F34D-6872-4080-B3B1-9E8197B4EF22}" presName="parentText" presStyleLbl="node1" presStyleIdx="4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303383-DA59-42B6-A3A7-33B85CFD56BA}" type="pres">
      <dgm:prSet presAssocID="{83C90A66-C147-4E80-8BB0-EC7484E8E0D0}" presName="spacer" presStyleCnt="0"/>
      <dgm:spPr/>
    </dgm:pt>
    <dgm:pt modelId="{894A3754-C4CF-4ACA-A626-5190F644233C}" type="pres">
      <dgm:prSet presAssocID="{4D20022E-CF07-49F7-8590-034244FBD9C4}" presName="parentText" presStyleLbl="node1" presStyleIdx="5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E70F6A-8CF7-4918-B4BD-4BC4C0BC084D}" type="pres">
      <dgm:prSet presAssocID="{C7B3D369-61AF-4F3F-BD0D-1924BDC0AC34}" presName="spacer" presStyleCnt="0"/>
      <dgm:spPr/>
    </dgm:pt>
    <dgm:pt modelId="{8FDA8034-3568-40BC-B98C-EC602D6F3ADB}" type="pres">
      <dgm:prSet presAssocID="{008C1DEA-7E19-486D-95D9-3EC51D3BCC00}" presName="parentText" presStyleLbl="node1" presStyleIdx="6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99CD5C-6FF6-422A-ABF0-3BECDC0C9564}" type="pres">
      <dgm:prSet presAssocID="{D0135DFC-A19E-454D-9B70-A69C4D6CEBB1}" presName="spacer" presStyleCnt="0"/>
      <dgm:spPr/>
    </dgm:pt>
    <dgm:pt modelId="{0F81AAB8-AB6E-4210-806D-0D47DE51A0E5}" type="pres">
      <dgm:prSet presAssocID="{3294F101-7381-42C1-A524-EF727135594D}" presName="parentText" presStyleLbl="node1" presStyleIdx="7" presStyleCnt="20" custLinFactNeighborX="-15000" custLinFactNeighborY="-1182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1EAC75F-6FCB-4DDB-8233-B4C43BABA471}" type="pres">
      <dgm:prSet presAssocID="{0942F84E-FD4F-4333-B532-A5E81B1E935C}" presName="spacer" presStyleCnt="0"/>
      <dgm:spPr/>
    </dgm:pt>
    <dgm:pt modelId="{532C4C1C-E45D-4840-9A7C-1B2D2326FE1A}" type="pres">
      <dgm:prSet presAssocID="{FA705A09-B593-4BB4-A989-7AA11DDC9784}" presName="parentText" presStyleLbl="node1" presStyleIdx="8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5614C92-015A-46E7-9E82-8BA8FA09DA01}" type="pres">
      <dgm:prSet presAssocID="{C43C81AF-FD05-4FF2-88F7-69EDC45D09E9}" presName="spacer" presStyleCnt="0"/>
      <dgm:spPr/>
    </dgm:pt>
    <dgm:pt modelId="{AC512E2F-822F-4633-9AA8-561CC7E6F728}" type="pres">
      <dgm:prSet presAssocID="{1FFE1A09-F2B6-497B-911F-634B2D6B26C8}" presName="parentText" presStyleLbl="node1" presStyleIdx="9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E9EC738-FE84-4264-BC14-D3B176D16AB5}" type="pres">
      <dgm:prSet presAssocID="{CD4A9FEC-8206-4067-888E-DF4183966BC8}" presName="spacer" presStyleCnt="0"/>
      <dgm:spPr/>
    </dgm:pt>
    <dgm:pt modelId="{B15CC41B-28DE-446C-B2DC-1EB0C7A24DAC}" type="pres">
      <dgm:prSet presAssocID="{8BAE8F6F-016E-43D5-ACD8-D39BD82ED796}" presName="parentText" presStyleLbl="node1" presStyleIdx="10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E135BD-276E-4EFE-98B7-CF99015AA8AD}" type="pres">
      <dgm:prSet presAssocID="{52ADF690-488D-413E-90A0-31BCD6CAF836}" presName="spacer" presStyleCnt="0"/>
      <dgm:spPr/>
    </dgm:pt>
    <dgm:pt modelId="{96AC618B-4BE0-4D45-88FA-E7BCD9A81304}" type="pres">
      <dgm:prSet presAssocID="{648904F2-C656-4239-A8A2-686BC8306770}" presName="parentText" presStyleLbl="node1" presStyleIdx="11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F16E14-C095-4C23-8882-C324EA84BD79}" type="pres">
      <dgm:prSet presAssocID="{AC5EFFFA-B1A9-4671-BF5C-4DBB30F72AE0}" presName="spacer" presStyleCnt="0"/>
      <dgm:spPr/>
    </dgm:pt>
    <dgm:pt modelId="{25BE7027-C660-46CE-9401-2B925F1258C1}" type="pres">
      <dgm:prSet presAssocID="{C3919C24-7E2E-4130-A8E5-67050F3B0D53}" presName="parentText" presStyleLbl="node1" presStyleIdx="12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469C62B-1206-43AC-AFF7-5C5651B9E591}" type="pres">
      <dgm:prSet presAssocID="{97220AD2-C78A-4E18-9BA7-69E8379768D1}" presName="spacer" presStyleCnt="0"/>
      <dgm:spPr/>
    </dgm:pt>
    <dgm:pt modelId="{4845E3AB-75BD-4C30-B9FE-E20DF532805F}" type="pres">
      <dgm:prSet presAssocID="{9454F6D9-B3BE-4611-9C97-8B1E6A2346B1}" presName="parentText" presStyleLbl="node1" presStyleIdx="13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F25692C-EABA-40DE-9B89-F24729C03B61}" type="pres">
      <dgm:prSet presAssocID="{8810E6C0-22F3-4CC1-9D98-BB671DCF670E}" presName="spacer" presStyleCnt="0"/>
      <dgm:spPr/>
    </dgm:pt>
    <dgm:pt modelId="{2D019845-29A3-498E-BD80-17BCF78FF5FF}" type="pres">
      <dgm:prSet presAssocID="{3015DB7E-2F94-47B7-9E0F-A1AEBE1ED972}" presName="parentText" presStyleLbl="node1" presStyleIdx="14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681BDC-F80E-464A-A52D-B4FD4E6E2123}" type="pres">
      <dgm:prSet presAssocID="{863E944F-CD52-4459-BCC8-3F19D1A04053}" presName="spacer" presStyleCnt="0"/>
      <dgm:spPr/>
    </dgm:pt>
    <dgm:pt modelId="{9ABF353B-CD69-4FD0-9CE6-707D1F7EB500}" type="pres">
      <dgm:prSet presAssocID="{1EB98A7A-B75D-4FCD-9870-08C5275592A2}" presName="parentText" presStyleLbl="node1" presStyleIdx="15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BDA6D0-D229-4405-8F10-24759319B74E}" type="pres">
      <dgm:prSet presAssocID="{8BC18BEF-5BFD-42E6-ABAA-ED514F0DB7A3}" presName="spacer" presStyleCnt="0"/>
      <dgm:spPr/>
    </dgm:pt>
    <dgm:pt modelId="{48889CDD-E0F8-493F-9294-86CC75E1B818}" type="pres">
      <dgm:prSet presAssocID="{CA27320A-C271-4729-B8CD-C43237999CC3}" presName="parentText" presStyleLbl="node1" presStyleIdx="16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6BE4B8-8F33-41FB-9346-14FA2D36E1A3}" type="pres">
      <dgm:prSet presAssocID="{51C372F3-6CD8-4534-BE8B-147DDFCFB869}" presName="spacer" presStyleCnt="0"/>
      <dgm:spPr/>
    </dgm:pt>
    <dgm:pt modelId="{3F279E22-E6A6-4C14-9281-7733799612DA}" type="pres">
      <dgm:prSet presAssocID="{E8056C4C-82D4-4ACC-8D06-727239B864D8}" presName="parentText" presStyleLbl="node1" presStyleIdx="17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5993D4D-CECC-4813-9EA8-1232E5B44A39}" type="pres">
      <dgm:prSet presAssocID="{24CA2E00-F9A0-449A-A45F-FECFB4AD2421}" presName="spacer" presStyleCnt="0"/>
      <dgm:spPr/>
    </dgm:pt>
    <dgm:pt modelId="{9A0AFAC2-D69B-424C-8C7D-BD2E48B6656B}" type="pres">
      <dgm:prSet presAssocID="{2E7AF000-2D6F-446C-B125-7BE3BB15E89F}" presName="parentText" presStyleLbl="node1" presStyleIdx="18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E4FCB4-483F-4D97-8F46-68EF840391B0}" type="pres">
      <dgm:prSet presAssocID="{762AE00D-45E7-454E-9EED-AD2E361A2AD5}" presName="spacer" presStyleCnt="0"/>
      <dgm:spPr/>
    </dgm:pt>
    <dgm:pt modelId="{A8A6CEA9-2B42-4C8A-AC25-79D6F6F13FE4}" type="pres">
      <dgm:prSet presAssocID="{4EF4366D-EE35-40BF-821C-FF5F051A5E2E}" presName="parentText" presStyleLbl="node1" presStyleIdx="19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6876683-B53E-42F3-BD34-871CD56640AB}" srcId="{F5BCD1C2-824B-444E-8A5E-330F8BF6C186}" destId="{C3919C24-7E2E-4130-A8E5-67050F3B0D53}" srcOrd="12" destOrd="0" parTransId="{D95AC62B-1045-40CB-B9A9-6398826E485C}" sibTransId="{97220AD2-C78A-4E18-9BA7-69E8379768D1}"/>
    <dgm:cxn modelId="{35D2061B-2C99-490F-A7E0-88218A92B015}" srcId="{F5BCD1C2-824B-444E-8A5E-330F8BF6C186}" destId="{8BAE8F6F-016E-43D5-ACD8-D39BD82ED796}" srcOrd="10" destOrd="0" parTransId="{E335C9D9-10C1-4DDD-B25B-30F3C2278C06}" sibTransId="{52ADF690-488D-413E-90A0-31BCD6CAF836}"/>
    <dgm:cxn modelId="{AC9C4640-1C90-469C-8804-57E53FB6BA04}" type="presOf" srcId="{CA27320A-C271-4729-B8CD-C43237999CC3}" destId="{48889CDD-E0F8-493F-9294-86CC75E1B818}" srcOrd="0" destOrd="0" presId="urn:microsoft.com/office/officeart/2005/8/layout/vList2"/>
    <dgm:cxn modelId="{1F9FF8B9-4139-4A8F-B94C-05BDBD8B01C6}" srcId="{F5BCD1C2-824B-444E-8A5E-330F8BF6C186}" destId="{2E7AF000-2D6F-446C-B125-7BE3BB15E89F}" srcOrd="18" destOrd="0" parTransId="{474A64D5-D64E-4B80-891E-95A283B48BA1}" sibTransId="{762AE00D-45E7-454E-9EED-AD2E361A2AD5}"/>
    <dgm:cxn modelId="{A81A740B-9242-45FC-9E2A-B59AEE51B1DA}" type="presOf" srcId="{1EB98A7A-B75D-4FCD-9870-08C5275592A2}" destId="{9ABF353B-CD69-4FD0-9CE6-707D1F7EB500}" srcOrd="0" destOrd="0" presId="urn:microsoft.com/office/officeart/2005/8/layout/vList2"/>
    <dgm:cxn modelId="{6F971EC8-B707-4F1D-8F9F-5AD23D648FA5}" type="presOf" srcId="{4D20022E-CF07-49F7-8590-034244FBD9C4}" destId="{894A3754-C4CF-4ACA-A626-5190F644233C}" srcOrd="0" destOrd="0" presId="urn:microsoft.com/office/officeart/2005/8/layout/vList2"/>
    <dgm:cxn modelId="{AFCB2E21-441F-47ED-899C-49F2F728F2F0}" srcId="{F5BCD1C2-824B-444E-8A5E-330F8BF6C186}" destId="{3FE4E777-0CC2-46BF-B2D8-A57AE118E84F}" srcOrd="1" destOrd="0" parTransId="{161CD25B-2A12-4519-A811-F92CC297819B}" sibTransId="{C20F4F32-EFFF-4FBF-A18E-AF20F7B6FAAA}"/>
    <dgm:cxn modelId="{17EA3FDA-EA9C-4C25-A4AB-4F60736F5784}" srcId="{F5BCD1C2-824B-444E-8A5E-330F8BF6C186}" destId="{87DB431A-50CD-41A8-888B-A598D2BE06EE}" srcOrd="2" destOrd="0" parTransId="{BD88C22E-1513-4A43-881C-77DF47613B30}" sibTransId="{6C1B3064-AA78-4A0D-A408-6F1F67BFDA2F}"/>
    <dgm:cxn modelId="{9113FEE8-986A-4F3A-BE57-A009BBE68923}" srcId="{F5BCD1C2-824B-444E-8A5E-330F8BF6C186}" destId="{232FB68C-05CF-4A3D-9DC0-AF8B8A5BD6E5}" srcOrd="3" destOrd="0" parTransId="{A53DB5CE-61A1-4899-918A-9C68C4874E81}" sibTransId="{1FDC3EB1-19EE-4197-85C5-0A20EC0B6367}"/>
    <dgm:cxn modelId="{18A72923-713A-4AAB-AE84-06F6EA0FB8A3}" srcId="{F5BCD1C2-824B-444E-8A5E-330F8BF6C186}" destId="{1FFE1A09-F2B6-497B-911F-634B2D6B26C8}" srcOrd="9" destOrd="0" parTransId="{FDB75A91-760A-486A-AD8C-79547EFA2362}" sibTransId="{CD4A9FEC-8206-4067-888E-DF4183966BC8}"/>
    <dgm:cxn modelId="{39559553-3259-46A2-B0A3-C2EBC6511116}" srcId="{F5BCD1C2-824B-444E-8A5E-330F8BF6C186}" destId="{008C1DEA-7E19-486D-95D9-3EC51D3BCC00}" srcOrd="6" destOrd="0" parTransId="{D297F48D-506A-4FE8-A467-7D7311676722}" sibTransId="{D0135DFC-A19E-454D-9B70-A69C4D6CEBB1}"/>
    <dgm:cxn modelId="{3823567A-FF86-4AF2-B577-71ABEECB4F32}" type="presOf" srcId="{F5BCD1C2-824B-444E-8A5E-330F8BF6C186}" destId="{3A14E403-EB2D-45FF-A7B2-36BD2854F614}" srcOrd="0" destOrd="0" presId="urn:microsoft.com/office/officeart/2005/8/layout/vList2"/>
    <dgm:cxn modelId="{14EF8A29-FD62-4627-B334-00611E1CB3A0}" srcId="{F5BCD1C2-824B-444E-8A5E-330F8BF6C186}" destId="{3294F101-7381-42C1-A524-EF727135594D}" srcOrd="7" destOrd="0" parTransId="{38DF3E06-9CB6-451C-9305-70153B61EC9C}" sibTransId="{0942F84E-FD4F-4333-B532-A5E81B1E935C}"/>
    <dgm:cxn modelId="{1D83A06D-BC2B-431E-9FFB-1B81390EAC1F}" srcId="{F5BCD1C2-824B-444E-8A5E-330F8BF6C186}" destId="{648904F2-C656-4239-A8A2-686BC8306770}" srcOrd="11" destOrd="0" parTransId="{4BA213C5-E732-4022-88B3-6600ED8AC889}" sibTransId="{AC5EFFFA-B1A9-4671-BF5C-4DBB30F72AE0}"/>
    <dgm:cxn modelId="{9A1FA87D-BFD4-440F-B8F0-B691CBD93B47}" srcId="{F5BCD1C2-824B-444E-8A5E-330F8BF6C186}" destId="{FA705A09-B593-4BB4-A989-7AA11DDC9784}" srcOrd="8" destOrd="0" parTransId="{6290EA92-A00E-4DAD-A686-A8101A78DD7C}" sibTransId="{C43C81AF-FD05-4FF2-88F7-69EDC45D09E9}"/>
    <dgm:cxn modelId="{667F0597-0526-478F-BD3A-1281ECBE91DE}" srcId="{F5BCD1C2-824B-444E-8A5E-330F8BF6C186}" destId="{7D35041D-B5A7-4C34-9848-C8EFB66A83B0}" srcOrd="0" destOrd="0" parTransId="{2B50F3FB-E88F-4AC8-8729-68E22FA0FF8A}" sibTransId="{F83B2699-A1DB-43D6-B303-3E89B5747F9E}"/>
    <dgm:cxn modelId="{A154CD8C-7879-45C8-BE42-E7F97062C5E1}" type="presOf" srcId="{3015DB7E-2F94-47B7-9E0F-A1AEBE1ED972}" destId="{2D019845-29A3-498E-BD80-17BCF78FF5FF}" srcOrd="0" destOrd="0" presId="urn:microsoft.com/office/officeart/2005/8/layout/vList2"/>
    <dgm:cxn modelId="{F7D48888-4559-4C82-9C56-4443D42C38E9}" type="presOf" srcId="{008C1DEA-7E19-486D-95D9-3EC51D3BCC00}" destId="{8FDA8034-3568-40BC-B98C-EC602D6F3ADB}" srcOrd="0" destOrd="0" presId="urn:microsoft.com/office/officeart/2005/8/layout/vList2"/>
    <dgm:cxn modelId="{7EC1C838-12DD-4D3D-940A-396CBFAB4A4A}" type="presOf" srcId="{FA705A09-B593-4BB4-A989-7AA11DDC9784}" destId="{532C4C1C-E45D-4840-9A7C-1B2D2326FE1A}" srcOrd="0" destOrd="0" presId="urn:microsoft.com/office/officeart/2005/8/layout/vList2"/>
    <dgm:cxn modelId="{8994D787-6C52-4FA7-8547-AF7338C7C910}" type="presOf" srcId="{C3919C24-7E2E-4130-A8E5-67050F3B0D53}" destId="{25BE7027-C660-46CE-9401-2B925F1258C1}" srcOrd="0" destOrd="0" presId="urn:microsoft.com/office/officeart/2005/8/layout/vList2"/>
    <dgm:cxn modelId="{6CE51B83-26F3-43A9-9C7C-2D210A88B3C4}" srcId="{F5BCD1C2-824B-444E-8A5E-330F8BF6C186}" destId="{CA27320A-C271-4729-B8CD-C43237999CC3}" srcOrd="16" destOrd="0" parTransId="{5B34D526-D328-4C43-B833-4CEBE7B810A6}" sibTransId="{51C372F3-6CD8-4534-BE8B-147DDFCFB869}"/>
    <dgm:cxn modelId="{567F6507-5CEF-415C-8187-B3C360221D7A}" srcId="{F5BCD1C2-824B-444E-8A5E-330F8BF6C186}" destId="{4EF4366D-EE35-40BF-821C-FF5F051A5E2E}" srcOrd="19" destOrd="0" parTransId="{B655793C-A055-44F2-9D31-2E4CB0E85624}" sibTransId="{DF2D3312-F91C-43DC-A2C3-3963CA7005C2}"/>
    <dgm:cxn modelId="{DDFE6187-82D8-42D7-B1A3-06350DBC9C1B}" srcId="{F5BCD1C2-824B-444E-8A5E-330F8BF6C186}" destId="{1EB98A7A-B75D-4FCD-9870-08C5275592A2}" srcOrd="15" destOrd="0" parTransId="{BB906B98-1361-4870-AC97-6EA9D8714586}" sibTransId="{8BC18BEF-5BFD-42E6-ABAA-ED514F0DB7A3}"/>
    <dgm:cxn modelId="{8EDBF28D-6AAF-40D0-AF02-B151725B1D3D}" type="presOf" srcId="{1FFE1A09-F2B6-497B-911F-634B2D6B26C8}" destId="{AC512E2F-822F-4633-9AA8-561CC7E6F728}" srcOrd="0" destOrd="0" presId="urn:microsoft.com/office/officeart/2005/8/layout/vList2"/>
    <dgm:cxn modelId="{5F50666A-14C8-4F21-894E-EB441F9201CF}" type="presOf" srcId="{648904F2-C656-4239-A8A2-686BC8306770}" destId="{96AC618B-4BE0-4D45-88FA-E7BCD9A81304}" srcOrd="0" destOrd="0" presId="urn:microsoft.com/office/officeart/2005/8/layout/vList2"/>
    <dgm:cxn modelId="{B87E078C-F3C3-47B1-863A-64006EA6798C}" type="presOf" srcId="{E8056C4C-82D4-4ACC-8D06-727239B864D8}" destId="{3F279E22-E6A6-4C14-9281-7733799612DA}" srcOrd="0" destOrd="0" presId="urn:microsoft.com/office/officeart/2005/8/layout/vList2"/>
    <dgm:cxn modelId="{2DEA1B41-8283-496A-88C0-F29DDB22044F}" type="presOf" srcId="{3FE4E777-0CC2-46BF-B2D8-A57AE118E84F}" destId="{F4D1B816-B7DC-4D4E-B7CE-0EB57133620D}" srcOrd="0" destOrd="0" presId="urn:microsoft.com/office/officeart/2005/8/layout/vList2"/>
    <dgm:cxn modelId="{9071EA2D-90DB-4368-8582-3BCE97AFFDAA}" type="presOf" srcId="{8BAE8F6F-016E-43D5-ACD8-D39BD82ED796}" destId="{B15CC41B-28DE-446C-B2DC-1EB0C7A24DAC}" srcOrd="0" destOrd="0" presId="urn:microsoft.com/office/officeart/2005/8/layout/vList2"/>
    <dgm:cxn modelId="{D44595F9-98D8-4B4D-AC7E-095DEB5CB4FB}" type="presOf" srcId="{3294F101-7381-42C1-A524-EF727135594D}" destId="{0F81AAB8-AB6E-4210-806D-0D47DE51A0E5}" srcOrd="0" destOrd="0" presId="urn:microsoft.com/office/officeart/2005/8/layout/vList2"/>
    <dgm:cxn modelId="{BAD3F1CE-A0EA-4050-AFE9-028ADFEF2672}" srcId="{F5BCD1C2-824B-444E-8A5E-330F8BF6C186}" destId="{4D20022E-CF07-49F7-8590-034244FBD9C4}" srcOrd="5" destOrd="0" parTransId="{5608C602-33CD-4AD1-88A8-BF6605464B20}" sibTransId="{C7B3D369-61AF-4F3F-BD0D-1924BDC0AC34}"/>
    <dgm:cxn modelId="{3D93A8C3-B488-4EF0-BC4E-54ABBFD3AD25}" srcId="{F5BCD1C2-824B-444E-8A5E-330F8BF6C186}" destId="{9454F6D9-B3BE-4611-9C97-8B1E6A2346B1}" srcOrd="13" destOrd="0" parTransId="{E524DA6F-53C0-4BF7-8A2A-4CC71CA1DEFD}" sibTransId="{8810E6C0-22F3-4CC1-9D98-BB671DCF670E}"/>
    <dgm:cxn modelId="{2D5D6703-57B2-493F-AA7C-59C5E0A101B5}" srcId="{F5BCD1C2-824B-444E-8A5E-330F8BF6C186}" destId="{E8056C4C-82D4-4ACC-8D06-727239B864D8}" srcOrd="17" destOrd="0" parTransId="{623D4C26-4134-4F9E-9F96-EA475FED5174}" sibTransId="{24CA2E00-F9A0-449A-A45F-FECFB4AD2421}"/>
    <dgm:cxn modelId="{44386D3B-52A5-4209-844E-48B09231BB48}" srcId="{F5BCD1C2-824B-444E-8A5E-330F8BF6C186}" destId="{3015DB7E-2F94-47B7-9E0F-A1AEBE1ED972}" srcOrd="14" destOrd="0" parTransId="{69558397-218F-45D2-95CD-256D1495EDC0}" sibTransId="{863E944F-CD52-4459-BCC8-3F19D1A04053}"/>
    <dgm:cxn modelId="{1B3E7735-578B-452B-B676-264BB7007B7F}" type="presOf" srcId="{2E7AF000-2D6F-446C-B125-7BE3BB15E89F}" destId="{9A0AFAC2-D69B-424C-8C7D-BD2E48B6656B}" srcOrd="0" destOrd="0" presId="urn:microsoft.com/office/officeart/2005/8/layout/vList2"/>
    <dgm:cxn modelId="{B45D08DF-978C-49DF-830C-D56DA0ADD669}" type="presOf" srcId="{4EF4366D-EE35-40BF-821C-FF5F051A5E2E}" destId="{A8A6CEA9-2B42-4C8A-AC25-79D6F6F13FE4}" srcOrd="0" destOrd="0" presId="urn:microsoft.com/office/officeart/2005/8/layout/vList2"/>
    <dgm:cxn modelId="{461EEC1F-6D55-4959-A38A-486C7AC24943}" type="presOf" srcId="{7D35041D-B5A7-4C34-9848-C8EFB66A83B0}" destId="{9A4C82B5-0063-48E2-95A5-013934F60EAC}" srcOrd="0" destOrd="0" presId="urn:microsoft.com/office/officeart/2005/8/layout/vList2"/>
    <dgm:cxn modelId="{11847F0C-243D-47AA-ABCF-38C498948ED1}" type="presOf" srcId="{3923F34D-6872-4080-B3B1-9E8197B4EF22}" destId="{CEF99B7F-23EF-4C6A-AA5B-6682E0EAC945}" srcOrd="0" destOrd="0" presId="urn:microsoft.com/office/officeart/2005/8/layout/vList2"/>
    <dgm:cxn modelId="{739D789B-0A44-4AAE-A2D2-A186FFCE87CC}" type="presOf" srcId="{9454F6D9-B3BE-4611-9C97-8B1E6A2346B1}" destId="{4845E3AB-75BD-4C30-B9FE-E20DF532805F}" srcOrd="0" destOrd="0" presId="urn:microsoft.com/office/officeart/2005/8/layout/vList2"/>
    <dgm:cxn modelId="{DABDA4BF-4ED6-4F95-A92B-96E26ACCFE53}" srcId="{F5BCD1C2-824B-444E-8A5E-330F8BF6C186}" destId="{3923F34D-6872-4080-B3B1-9E8197B4EF22}" srcOrd="4" destOrd="0" parTransId="{B1E49F03-0217-4AA4-858B-1A936AE513FD}" sibTransId="{83C90A66-C147-4E80-8BB0-EC7484E8E0D0}"/>
    <dgm:cxn modelId="{814BA882-1497-4259-B6AE-C5C24599CE6A}" type="presOf" srcId="{87DB431A-50CD-41A8-888B-A598D2BE06EE}" destId="{2FCD5E1D-BBCA-4E0E-A454-4AD97AA85DC0}" srcOrd="0" destOrd="0" presId="urn:microsoft.com/office/officeart/2005/8/layout/vList2"/>
    <dgm:cxn modelId="{6F4719FA-7730-488D-9477-3B9875AA1FD6}" type="presOf" srcId="{232FB68C-05CF-4A3D-9DC0-AF8B8A5BD6E5}" destId="{686FC50D-8580-4B9B-99D6-C8761F077CF9}" srcOrd="0" destOrd="0" presId="urn:microsoft.com/office/officeart/2005/8/layout/vList2"/>
    <dgm:cxn modelId="{FA8FFC70-D8EF-4B96-9FAD-AAD385E9C2B7}" type="presParOf" srcId="{3A14E403-EB2D-45FF-A7B2-36BD2854F614}" destId="{9A4C82B5-0063-48E2-95A5-013934F60EAC}" srcOrd="0" destOrd="0" presId="urn:microsoft.com/office/officeart/2005/8/layout/vList2"/>
    <dgm:cxn modelId="{4D11CF0C-CE0D-450F-A609-3FE43674E2B7}" type="presParOf" srcId="{3A14E403-EB2D-45FF-A7B2-36BD2854F614}" destId="{7A3DB6D6-03B3-44DA-9861-38FD4205AAC9}" srcOrd="1" destOrd="0" presId="urn:microsoft.com/office/officeart/2005/8/layout/vList2"/>
    <dgm:cxn modelId="{07769844-92A7-4BAF-887A-0600BB75D889}" type="presParOf" srcId="{3A14E403-EB2D-45FF-A7B2-36BD2854F614}" destId="{F4D1B816-B7DC-4D4E-B7CE-0EB57133620D}" srcOrd="2" destOrd="0" presId="urn:microsoft.com/office/officeart/2005/8/layout/vList2"/>
    <dgm:cxn modelId="{6ADB3C77-F679-4C48-AC59-67174F4D2ECC}" type="presParOf" srcId="{3A14E403-EB2D-45FF-A7B2-36BD2854F614}" destId="{06CEF1E3-5DD0-41FE-BD9E-43FFEFDBB16B}" srcOrd="3" destOrd="0" presId="urn:microsoft.com/office/officeart/2005/8/layout/vList2"/>
    <dgm:cxn modelId="{EB7D8C28-08CA-4D8C-9435-AA6C03FBD68F}" type="presParOf" srcId="{3A14E403-EB2D-45FF-A7B2-36BD2854F614}" destId="{2FCD5E1D-BBCA-4E0E-A454-4AD97AA85DC0}" srcOrd="4" destOrd="0" presId="urn:microsoft.com/office/officeart/2005/8/layout/vList2"/>
    <dgm:cxn modelId="{0BD2D289-2E84-44E6-9E1A-EA955B8FE68C}" type="presParOf" srcId="{3A14E403-EB2D-45FF-A7B2-36BD2854F614}" destId="{12B1D9EA-F306-47F7-A56F-DD24276D24A9}" srcOrd="5" destOrd="0" presId="urn:microsoft.com/office/officeart/2005/8/layout/vList2"/>
    <dgm:cxn modelId="{7D86972B-62EF-4719-898A-BFB252A5667A}" type="presParOf" srcId="{3A14E403-EB2D-45FF-A7B2-36BD2854F614}" destId="{686FC50D-8580-4B9B-99D6-C8761F077CF9}" srcOrd="6" destOrd="0" presId="urn:microsoft.com/office/officeart/2005/8/layout/vList2"/>
    <dgm:cxn modelId="{F4BAD1BC-3A8C-4EC9-AAE4-D65451220FEB}" type="presParOf" srcId="{3A14E403-EB2D-45FF-A7B2-36BD2854F614}" destId="{9555FEAD-A153-4695-A248-2627441CFD1E}" srcOrd="7" destOrd="0" presId="urn:microsoft.com/office/officeart/2005/8/layout/vList2"/>
    <dgm:cxn modelId="{C2509F43-35F0-4E44-8DE5-AFCA847ED70B}" type="presParOf" srcId="{3A14E403-EB2D-45FF-A7B2-36BD2854F614}" destId="{CEF99B7F-23EF-4C6A-AA5B-6682E0EAC945}" srcOrd="8" destOrd="0" presId="urn:microsoft.com/office/officeart/2005/8/layout/vList2"/>
    <dgm:cxn modelId="{62BB3018-258F-4DC0-9651-8044737D68DC}" type="presParOf" srcId="{3A14E403-EB2D-45FF-A7B2-36BD2854F614}" destId="{F7303383-DA59-42B6-A3A7-33B85CFD56BA}" srcOrd="9" destOrd="0" presId="urn:microsoft.com/office/officeart/2005/8/layout/vList2"/>
    <dgm:cxn modelId="{4B277ED0-9C14-4DA3-AD3B-0574212BBF3A}" type="presParOf" srcId="{3A14E403-EB2D-45FF-A7B2-36BD2854F614}" destId="{894A3754-C4CF-4ACA-A626-5190F644233C}" srcOrd="10" destOrd="0" presId="urn:microsoft.com/office/officeart/2005/8/layout/vList2"/>
    <dgm:cxn modelId="{D1C94EF2-B2F0-4110-85F6-8F19FB35EB47}" type="presParOf" srcId="{3A14E403-EB2D-45FF-A7B2-36BD2854F614}" destId="{39E70F6A-8CF7-4918-B4BD-4BC4C0BC084D}" srcOrd="11" destOrd="0" presId="urn:microsoft.com/office/officeart/2005/8/layout/vList2"/>
    <dgm:cxn modelId="{BD68FE73-B9DF-4C3C-B204-27ADCF4D3285}" type="presParOf" srcId="{3A14E403-EB2D-45FF-A7B2-36BD2854F614}" destId="{8FDA8034-3568-40BC-B98C-EC602D6F3ADB}" srcOrd="12" destOrd="0" presId="urn:microsoft.com/office/officeart/2005/8/layout/vList2"/>
    <dgm:cxn modelId="{87EBE246-F8D5-49D5-922E-D36AF9DC7F5D}" type="presParOf" srcId="{3A14E403-EB2D-45FF-A7B2-36BD2854F614}" destId="{1F99CD5C-6FF6-422A-ABF0-3BECDC0C9564}" srcOrd="13" destOrd="0" presId="urn:microsoft.com/office/officeart/2005/8/layout/vList2"/>
    <dgm:cxn modelId="{7DAA10C7-4F1D-4375-A1E9-B33FF289ED74}" type="presParOf" srcId="{3A14E403-EB2D-45FF-A7B2-36BD2854F614}" destId="{0F81AAB8-AB6E-4210-806D-0D47DE51A0E5}" srcOrd="14" destOrd="0" presId="urn:microsoft.com/office/officeart/2005/8/layout/vList2"/>
    <dgm:cxn modelId="{9E485FCF-6DB1-4A70-BC20-173E08FC0618}" type="presParOf" srcId="{3A14E403-EB2D-45FF-A7B2-36BD2854F614}" destId="{31EAC75F-6FCB-4DDB-8233-B4C43BABA471}" srcOrd="15" destOrd="0" presId="urn:microsoft.com/office/officeart/2005/8/layout/vList2"/>
    <dgm:cxn modelId="{6C20C673-E2E2-4A0F-9A66-497FA9D25D5E}" type="presParOf" srcId="{3A14E403-EB2D-45FF-A7B2-36BD2854F614}" destId="{532C4C1C-E45D-4840-9A7C-1B2D2326FE1A}" srcOrd="16" destOrd="0" presId="urn:microsoft.com/office/officeart/2005/8/layout/vList2"/>
    <dgm:cxn modelId="{CD229E9E-E250-4F2E-B54F-86A6DDC97C7B}" type="presParOf" srcId="{3A14E403-EB2D-45FF-A7B2-36BD2854F614}" destId="{F5614C92-015A-46E7-9E82-8BA8FA09DA01}" srcOrd="17" destOrd="0" presId="urn:microsoft.com/office/officeart/2005/8/layout/vList2"/>
    <dgm:cxn modelId="{BD9FC7B9-76F9-43F1-8180-676DDB1B4519}" type="presParOf" srcId="{3A14E403-EB2D-45FF-A7B2-36BD2854F614}" destId="{AC512E2F-822F-4633-9AA8-561CC7E6F728}" srcOrd="18" destOrd="0" presId="urn:microsoft.com/office/officeart/2005/8/layout/vList2"/>
    <dgm:cxn modelId="{B53A3875-611E-4E82-A05D-0239AD4AA44E}" type="presParOf" srcId="{3A14E403-EB2D-45FF-A7B2-36BD2854F614}" destId="{4E9EC738-FE84-4264-BC14-D3B176D16AB5}" srcOrd="19" destOrd="0" presId="urn:microsoft.com/office/officeart/2005/8/layout/vList2"/>
    <dgm:cxn modelId="{042F21EE-070C-4268-B8CC-31B79ABA372E}" type="presParOf" srcId="{3A14E403-EB2D-45FF-A7B2-36BD2854F614}" destId="{B15CC41B-28DE-446C-B2DC-1EB0C7A24DAC}" srcOrd="20" destOrd="0" presId="urn:microsoft.com/office/officeart/2005/8/layout/vList2"/>
    <dgm:cxn modelId="{6A91CF0C-70BC-4458-9466-100FFEBF00DC}" type="presParOf" srcId="{3A14E403-EB2D-45FF-A7B2-36BD2854F614}" destId="{8FE135BD-276E-4EFE-98B7-CF99015AA8AD}" srcOrd="21" destOrd="0" presId="urn:microsoft.com/office/officeart/2005/8/layout/vList2"/>
    <dgm:cxn modelId="{BF1AA7B0-1801-4EF3-B026-50D50DDDE99C}" type="presParOf" srcId="{3A14E403-EB2D-45FF-A7B2-36BD2854F614}" destId="{96AC618B-4BE0-4D45-88FA-E7BCD9A81304}" srcOrd="22" destOrd="0" presId="urn:microsoft.com/office/officeart/2005/8/layout/vList2"/>
    <dgm:cxn modelId="{4490EBA9-36AB-4F03-97A2-908720C67A6A}" type="presParOf" srcId="{3A14E403-EB2D-45FF-A7B2-36BD2854F614}" destId="{4FF16E14-C095-4C23-8882-C324EA84BD79}" srcOrd="23" destOrd="0" presId="urn:microsoft.com/office/officeart/2005/8/layout/vList2"/>
    <dgm:cxn modelId="{ACC93A27-450B-4E24-864E-625E70CAA72E}" type="presParOf" srcId="{3A14E403-EB2D-45FF-A7B2-36BD2854F614}" destId="{25BE7027-C660-46CE-9401-2B925F1258C1}" srcOrd="24" destOrd="0" presId="urn:microsoft.com/office/officeart/2005/8/layout/vList2"/>
    <dgm:cxn modelId="{4B1C6805-BC3F-47F8-901B-4768EF377620}" type="presParOf" srcId="{3A14E403-EB2D-45FF-A7B2-36BD2854F614}" destId="{C469C62B-1206-43AC-AFF7-5C5651B9E591}" srcOrd="25" destOrd="0" presId="urn:microsoft.com/office/officeart/2005/8/layout/vList2"/>
    <dgm:cxn modelId="{8950EED0-EC9A-473D-8A0C-CCB5B7DC88C9}" type="presParOf" srcId="{3A14E403-EB2D-45FF-A7B2-36BD2854F614}" destId="{4845E3AB-75BD-4C30-B9FE-E20DF532805F}" srcOrd="26" destOrd="0" presId="urn:microsoft.com/office/officeart/2005/8/layout/vList2"/>
    <dgm:cxn modelId="{7FE1DCC0-B822-44BC-A12E-4F0CFC391069}" type="presParOf" srcId="{3A14E403-EB2D-45FF-A7B2-36BD2854F614}" destId="{6F25692C-EABA-40DE-9B89-F24729C03B61}" srcOrd="27" destOrd="0" presId="urn:microsoft.com/office/officeart/2005/8/layout/vList2"/>
    <dgm:cxn modelId="{F3D6DB90-373C-4B22-A0F7-EC3E4A9878BE}" type="presParOf" srcId="{3A14E403-EB2D-45FF-A7B2-36BD2854F614}" destId="{2D019845-29A3-498E-BD80-17BCF78FF5FF}" srcOrd="28" destOrd="0" presId="urn:microsoft.com/office/officeart/2005/8/layout/vList2"/>
    <dgm:cxn modelId="{8619E067-099F-4EFB-8CF7-225D241AAF59}" type="presParOf" srcId="{3A14E403-EB2D-45FF-A7B2-36BD2854F614}" destId="{C0681BDC-F80E-464A-A52D-B4FD4E6E2123}" srcOrd="29" destOrd="0" presId="urn:microsoft.com/office/officeart/2005/8/layout/vList2"/>
    <dgm:cxn modelId="{8822306E-07E6-4F51-B666-060CCC52CCAE}" type="presParOf" srcId="{3A14E403-EB2D-45FF-A7B2-36BD2854F614}" destId="{9ABF353B-CD69-4FD0-9CE6-707D1F7EB500}" srcOrd="30" destOrd="0" presId="urn:microsoft.com/office/officeart/2005/8/layout/vList2"/>
    <dgm:cxn modelId="{CEE8546F-90A5-42CC-B466-FF545139C59D}" type="presParOf" srcId="{3A14E403-EB2D-45FF-A7B2-36BD2854F614}" destId="{C6BDA6D0-D229-4405-8F10-24759319B74E}" srcOrd="31" destOrd="0" presId="urn:microsoft.com/office/officeart/2005/8/layout/vList2"/>
    <dgm:cxn modelId="{C87CBD79-8DA4-48E2-8882-2B96BDCEF9DB}" type="presParOf" srcId="{3A14E403-EB2D-45FF-A7B2-36BD2854F614}" destId="{48889CDD-E0F8-493F-9294-86CC75E1B818}" srcOrd="32" destOrd="0" presId="urn:microsoft.com/office/officeart/2005/8/layout/vList2"/>
    <dgm:cxn modelId="{E8A86D4C-73D5-434B-81F0-89A0B6EFB6A8}" type="presParOf" srcId="{3A14E403-EB2D-45FF-A7B2-36BD2854F614}" destId="{756BE4B8-8F33-41FB-9346-14FA2D36E1A3}" srcOrd="33" destOrd="0" presId="urn:microsoft.com/office/officeart/2005/8/layout/vList2"/>
    <dgm:cxn modelId="{7DBAB7C1-D712-4B2B-84B1-C5572A15168F}" type="presParOf" srcId="{3A14E403-EB2D-45FF-A7B2-36BD2854F614}" destId="{3F279E22-E6A6-4C14-9281-7733799612DA}" srcOrd="34" destOrd="0" presId="urn:microsoft.com/office/officeart/2005/8/layout/vList2"/>
    <dgm:cxn modelId="{FA517905-A98A-4E33-AC28-DEE465DE33DF}" type="presParOf" srcId="{3A14E403-EB2D-45FF-A7B2-36BD2854F614}" destId="{15993D4D-CECC-4813-9EA8-1232E5B44A39}" srcOrd="35" destOrd="0" presId="urn:microsoft.com/office/officeart/2005/8/layout/vList2"/>
    <dgm:cxn modelId="{C8721421-004E-4B96-B0DC-173DF8B838C3}" type="presParOf" srcId="{3A14E403-EB2D-45FF-A7B2-36BD2854F614}" destId="{9A0AFAC2-D69B-424C-8C7D-BD2E48B6656B}" srcOrd="36" destOrd="0" presId="urn:microsoft.com/office/officeart/2005/8/layout/vList2"/>
    <dgm:cxn modelId="{047BA522-74AE-433D-A925-CCA98F022A7F}" type="presParOf" srcId="{3A14E403-EB2D-45FF-A7B2-36BD2854F614}" destId="{47E4FCB4-483F-4D97-8F46-68EF840391B0}" srcOrd="37" destOrd="0" presId="urn:microsoft.com/office/officeart/2005/8/layout/vList2"/>
    <dgm:cxn modelId="{AF21FC3C-8DC5-45B6-B048-0380C09A79D7}" type="presParOf" srcId="{3A14E403-EB2D-45FF-A7B2-36BD2854F614}" destId="{A8A6CEA9-2B42-4C8A-AC25-79D6F6F13FE4}" srcOrd="3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4C82B5-0063-48E2-95A5-013934F60EAC}">
      <dsp:nvSpPr>
        <dsp:cNvPr id="0" name=""/>
        <dsp:cNvSpPr/>
      </dsp:nvSpPr>
      <dsp:spPr>
        <a:xfrm>
          <a:off x="0" y="4450"/>
          <a:ext cx="2819400" cy="400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 </a:t>
          </a:r>
          <a:endParaRPr lang="en-US" sz="1800" kern="1200" dirty="0"/>
        </a:p>
      </dsp:txBody>
      <dsp:txXfrm>
        <a:off x="0" y="4450"/>
        <a:ext cx="2819400" cy="400554"/>
      </dsp:txXfrm>
    </dsp:sp>
    <dsp:sp modelId="{F4D1B816-B7DC-4D4E-B7CE-0EB57133620D}">
      <dsp:nvSpPr>
        <dsp:cNvPr id="0" name=""/>
        <dsp:cNvSpPr/>
      </dsp:nvSpPr>
      <dsp:spPr>
        <a:xfrm>
          <a:off x="0" y="414202"/>
          <a:ext cx="2819400" cy="27648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414202"/>
        <a:ext cx="2819400" cy="276481"/>
      </dsp:txXfrm>
    </dsp:sp>
    <dsp:sp modelId="{2FCD5E1D-BBCA-4E0E-A454-4AD97AA85DC0}">
      <dsp:nvSpPr>
        <dsp:cNvPr id="0" name=""/>
        <dsp:cNvSpPr/>
      </dsp:nvSpPr>
      <dsp:spPr>
        <a:xfrm>
          <a:off x="0" y="699880"/>
          <a:ext cx="2819400" cy="276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Thermal shock liquid N</a:t>
          </a:r>
          <a:r>
            <a:rPr lang="en-GB" sz="1800" kern="1200" baseline="-25000" dirty="0" smtClean="0"/>
            <a:t>2</a:t>
          </a:r>
          <a:r>
            <a:rPr lang="en-GB" sz="1800" kern="1200" dirty="0" smtClean="0"/>
            <a:t> (x5)</a:t>
          </a:r>
          <a:endParaRPr lang="en-US" sz="1800" kern="1200" dirty="0"/>
        </a:p>
      </dsp:txBody>
      <dsp:txXfrm>
        <a:off x="0" y="699880"/>
        <a:ext cx="2819400" cy="276481"/>
      </dsp:txXfrm>
    </dsp:sp>
    <dsp:sp modelId="{686FC50D-8580-4B9B-99D6-C8761F077CF9}">
      <dsp:nvSpPr>
        <dsp:cNvPr id="0" name=""/>
        <dsp:cNvSpPr/>
      </dsp:nvSpPr>
      <dsp:spPr>
        <a:xfrm>
          <a:off x="0" y="985558"/>
          <a:ext cx="2819400" cy="27648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</a:t>
          </a:r>
          <a:endParaRPr lang="en-US" sz="1800" kern="1200" dirty="0"/>
        </a:p>
      </dsp:txBody>
      <dsp:txXfrm>
        <a:off x="0" y="985558"/>
        <a:ext cx="2819400" cy="276481"/>
      </dsp:txXfrm>
    </dsp:sp>
    <dsp:sp modelId="{CEF99B7F-23EF-4C6A-AA5B-6682E0EAC945}">
      <dsp:nvSpPr>
        <dsp:cNvPr id="0" name=""/>
        <dsp:cNvSpPr/>
      </dsp:nvSpPr>
      <dsp:spPr>
        <a:xfrm>
          <a:off x="0" y="1271236"/>
          <a:ext cx="2819400" cy="276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1271236"/>
        <a:ext cx="2819400" cy="276481"/>
      </dsp:txXfrm>
    </dsp:sp>
    <dsp:sp modelId="{894A3754-C4CF-4ACA-A626-5190F644233C}">
      <dsp:nvSpPr>
        <dsp:cNvPr id="0" name=""/>
        <dsp:cNvSpPr/>
      </dsp:nvSpPr>
      <dsp:spPr>
        <a:xfrm>
          <a:off x="0" y="1556914"/>
          <a:ext cx="2819400" cy="27648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 smtClean="0"/>
            <a:t>Electropolishing</a:t>
          </a:r>
          <a:endParaRPr lang="en-US" sz="1800" kern="1200" dirty="0"/>
        </a:p>
      </dsp:txBody>
      <dsp:txXfrm>
        <a:off x="0" y="1556914"/>
        <a:ext cx="2819400" cy="276481"/>
      </dsp:txXfrm>
    </dsp:sp>
    <dsp:sp modelId="{8FDA8034-3568-40BC-B98C-EC602D6F3ADB}">
      <dsp:nvSpPr>
        <dsp:cNvPr id="0" name=""/>
        <dsp:cNvSpPr/>
      </dsp:nvSpPr>
      <dsp:spPr>
        <a:xfrm>
          <a:off x="0" y="1842592"/>
          <a:ext cx="2819400" cy="276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HT ( 600°C/24h)</a:t>
          </a:r>
          <a:endParaRPr lang="en-US" sz="1800" kern="1200" dirty="0"/>
        </a:p>
      </dsp:txBody>
      <dsp:txXfrm>
        <a:off x="0" y="1842592"/>
        <a:ext cx="2819400" cy="276481"/>
      </dsp:txXfrm>
    </dsp:sp>
    <dsp:sp modelId="{0F81AAB8-AB6E-4210-806D-0D47DE51A0E5}">
      <dsp:nvSpPr>
        <dsp:cNvPr id="0" name=""/>
        <dsp:cNvSpPr/>
      </dsp:nvSpPr>
      <dsp:spPr>
        <a:xfrm>
          <a:off x="0" y="2127182"/>
          <a:ext cx="2819400" cy="27648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Electropolishing</a:t>
          </a:r>
          <a:endParaRPr lang="en-US" sz="1800" kern="1200" dirty="0"/>
        </a:p>
      </dsp:txBody>
      <dsp:txXfrm>
        <a:off x="0" y="2127182"/>
        <a:ext cx="2819400" cy="276481"/>
      </dsp:txXfrm>
    </dsp:sp>
    <dsp:sp modelId="{532C4C1C-E45D-4840-9A7C-1B2D2326FE1A}">
      <dsp:nvSpPr>
        <dsp:cNvPr id="0" name=""/>
        <dsp:cNvSpPr/>
      </dsp:nvSpPr>
      <dsp:spPr>
        <a:xfrm>
          <a:off x="0" y="2413947"/>
          <a:ext cx="2819400" cy="276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2413947"/>
        <a:ext cx="2819400" cy="276481"/>
      </dsp:txXfrm>
    </dsp:sp>
    <dsp:sp modelId="{AC512E2F-822F-4633-9AA8-561CC7E6F728}">
      <dsp:nvSpPr>
        <dsp:cNvPr id="0" name=""/>
        <dsp:cNvSpPr/>
      </dsp:nvSpPr>
      <dsp:spPr>
        <a:xfrm>
          <a:off x="0" y="2699625"/>
          <a:ext cx="2819400" cy="27648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</a:t>
          </a:r>
          <a:endParaRPr lang="en-US" sz="1800" kern="1200" dirty="0"/>
        </a:p>
      </dsp:txBody>
      <dsp:txXfrm>
        <a:off x="0" y="2699625"/>
        <a:ext cx="2819400" cy="276481"/>
      </dsp:txXfrm>
    </dsp:sp>
    <dsp:sp modelId="{B15CC41B-28DE-446C-B2DC-1EB0C7A24DAC}">
      <dsp:nvSpPr>
        <dsp:cNvPr id="0" name=""/>
        <dsp:cNvSpPr/>
      </dsp:nvSpPr>
      <dsp:spPr>
        <a:xfrm>
          <a:off x="0" y="2985303"/>
          <a:ext cx="2819400" cy="276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Thermal shock liquid N</a:t>
          </a:r>
          <a:r>
            <a:rPr lang="en-GB" sz="1800" kern="1200" baseline="-25000" dirty="0" smtClean="0"/>
            <a:t>2</a:t>
          </a:r>
          <a:r>
            <a:rPr lang="en-GB" sz="1800" kern="1200" dirty="0" smtClean="0"/>
            <a:t> (x5)</a:t>
          </a:r>
          <a:endParaRPr lang="en-US" sz="1800" kern="1200" dirty="0"/>
        </a:p>
      </dsp:txBody>
      <dsp:txXfrm>
        <a:off x="0" y="2985303"/>
        <a:ext cx="2819400" cy="276481"/>
      </dsp:txXfrm>
    </dsp:sp>
    <dsp:sp modelId="{96AC618B-4BE0-4D45-88FA-E7BCD9A81304}">
      <dsp:nvSpPr>
        <dsp:cNvPr id="0" name=""/>
        <dsp:cNvSpPr/>
      </dsp:nvSpPr>
      <dsp:spPr>
        <a:xfrm>
          <a:off x="0" y="3270981"/>
          <a:ext cx="2819400" cy="27648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</a:t>
          </a:r>
          <a:endParaRPr lang="en-US" sz="1800" kern="1200" dirty="0"/>
        </a:p>
      </dsp:txBody>
      <dsp:txXfrm>
        <a:off x="0" y="3270981"/>
        <a:ext cx="2819400" cy="276481"/>
      </dsp:txXfrm>
    </dsp:sp>
    <dsp:sp modelId="{25BE7027-C660-46CE-9401-2B925F1258C1}">
      <dsp:nvSpPr>
        <dsp:cNvPr id="0" name=""/>
        <dsp:cNvSpPr/>
      </dsp:nvSpPr>
      <dsp:spPr>
        <a:xfrm>
          <a:off x="0" y="3556659"/>
          <a:ext cx="2819400" cy="276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3556659"/>
        <a:ext cx="2819400" cy="276481"/>
      </dsp:txXfrm>
    </dsp:sp>
    <dsp:sp modelId="{4845E3AB-75BD-4C30-B9FE-E20DF532805F}">
      <dsp:nvSpPr>
        <dsp:cNvPr id="0" name=""/>
        <dsp:cNvSpPr/>
      </dsp:nvSpPr>
      <dsp:spPr>
        <a:xfrm>
          <a:off x="0" y="3842337"/>
          <a:ext cx="2819400" cy="27648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Shear test</a:t>
          </a:r>
          <a:endParaRPr lang="en-US" sz="1800" kern="1200" dirty="0"/>
        </a:p>
      </dsp:txBody>
      <dsp:txXfrm>
        <a:off x="0" y="3842337"/>
        <a:ext cx="2819400" cy="276481"/>
      </dsp:txXfrm>
    </dsp:sp>
    <dsp:sp modelId="{2D019845-29A3-498E-BD80-17BCF78FF5FF}">
      <dsp:nvSpPr>
        <dsp:cNvPr id="0" name=""/>
        <dsp:cNvSpPr/>
      </dsp:nvSpPr>
      <dsp:spPr>
        <a:xfrm>
          <a:off x="0" y="4128015"/>
          <a:ext cx="2819400" cy="276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4128015"/>
        <a:ext cx="2819400" cy="276481"/>
      </dsp:txXfrm>
    </dsp:sp>
    <dsp:sp modelId="{9ABF353B-CD69-4FD0-9CE6-707D1F7EB500}">
      <dsp:nvSpPr>
        <dsp:cNvPr id="0" name=""/>
        <dsp:cNvSpPr/>
      </dsp:nvSpPr>
      <dsp:spPr>
        <a:xfrm>
          <a:off x="0" y="4413693"/>
          <a:ext cx="2819400" cy="27648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</a:t>
          </a:r>
          <a:endParaRPr lang="en-US" sz="1800" kern="1200" dirty="0"/>
        </a:p>
      </dsp:txBody>
      <dsp:txXfrm>
        <a:off x="0" y="4413693"/>
        <a:ext cx="2819400" cy="276481"/>
      </dsp:txXfrm>
    </dsp:sp>
    <dsp:sp modelId="{48889CDD-E0F8-493F-9294-86CC75E1B818}">
      <dsp:nvSpPr>
        <dsp:cNvPr id="0" name=""/>
        <dsp:cNvSpPr/>
      </dsp:nvSpPr>
      <dsp:spPr>
        <a:xfrm>
          <a:off x="0" y="4699371"/>
          <a:ext cx="2819400" cy="276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Assembly test</a:t>
          </a:r>
          <a:endParaRPr lang="en-US" sz="1800" kern="1200" dirty="0"/>
        </a:p>
      </dsp:txBody>
      <dsp:txXfrm>
        <a:off x="0" y="4699371"/>
        <a:ext cx="2819400" cy="276481"/>
      </dsp:txXfrm>
    </dsp:sp>
    <dsp:sp modelId="{3F279E22-E6A6-4C14-9281-7733799612DA}">
      <dsp:nvSpPr>
        <dsp:cNvPr id="0" name=""/>
        <dsp:cNvSpPr/>
      </dsp:nvSpPr>
      <dsp:spPr>
        <a:xfrm>
          <a:off x="0" y="4985049"/>
          <a:ext cx="2819400" cy="27648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Metallographic examination</a:t>
          </a:r>
          <a:endParaRPr lang="en-US" sz="1800" kern="1200" dirty="0"/>
        </a:p>
      </dsp:txBody>
      <dsp:txXfrm>
        <a:off x="0" y="4985049"/>
        <a:ext cx="2819400" cy="276481"/>
      </dsp:txXfrm>
    </dsp:sp>
    <dsp:sp modelId="{9A0AFAC2-D69B-424C-8C7D-BD2E48B6656B}">
      <dsp:nvSpPr>
        <dsp:cNvPr id="0" name=""/>
        <dsp:cNvSpPr/>
      </dsp:nvSpPr>
      <dsp:spPr>
        <a:xfrm>
          <a:off x="0" y="5270727"/>
          <a:ext cx="2819400" cy="27648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Fractography</a:t>
          </a:r>
          <a:endParaRPr lang="en-US" sz="1800" kern="1200" dirty="0"/>
        </a:p>
      </dsp:txBody>
      <dsp:txXfrm>
        <a:off x="0" y="5270727"/>
        <a:ext cx="2819400" cy="276481"/>
      </dsp:txXfrm>
    </dsp:sp>
    <dsp:sp modelId="{A8A6CEA9-2B42-4C8A-AC25-79D6F6F13FE4}">
      <dsp:nvSpPr>
        <dsp:cNvPr id="0" name=""/>
        <dsp:cNvSpPr/>
      </dsp:nvSpPr>
      <dsp:spPr>
        <a:xfrm>
          <a:off x="0" y="5556405"/>
          <a:ext cx="2819400" cy="276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SEM </a:t>
          </a:r>
          <a:r>
            <a:rPr lang="en-GB" sz="1800" kern="1200" dirty="0" err="1" smtClean="0"/>
            <a:t>assesment</a:t>
          </a:r>
          <a:r>
            <a:rPr lang="en-GB" sz="1800" kern="1200" dirty="0" smtClean="0"/>
            <a:t> + EDS</a:t>
          </a:r>
          <a:endParaRPr lang="en-GB" sz="1800" kern="1200" dirty="0"/>
        </a:p>
      </dsp:txBody>
      <dsp:txXfrm>
        <a:off x="0" y="5556405"/>
        <a:ext cx="2819400" cy="276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C450CD4D-D164-4010-B32C-BD25559DE3CE}" type="datetimeFigureOut">
              <a:rPr lang="en-GB" smtClean="0"/>
              <a:pPr/>
              <a:t>16/4/13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AD2390E3-9B71-44DC-B2D5-CE576B79835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4505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F97E91F4-92BD-41E8-8B90-054BA42C6C99}" type="datetimeFigureOut">
              <a:rPr lang="en-GB" smtClean="0"/>
              <a:pPr/>
              <a:t>16/4/13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ADFF2DCE-562D-4646-8417-84494E760872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5609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2DCE-562D-4646-8417-84494E76087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2682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2DCE-562D-4646-8417-84494E76087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238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2CF24-C044-41EC-AC10-0AB4054D49FF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233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Relationship Id="rId3" Type="http://schemas.openxmlformats.org/officeDocument/2006/relationships/image" Target="../media/image1.gif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Picture 6" descr="Sin-título-2.gif"/>
          <p:cNvPicPr>
            <a:picLocks noChangeAspect="1"/>
          </p:cNvPicPr>
          <p:nvPr userDrawn="1"/>
        </p:nvPicPr>
        <p:blipFill>
          <a:blip r:embed="rId2" cstate="print">
            <a:lum contrast="-10000"/>
          </a:blip>
          <a:stretch>
            <a:fillRect/>
          </a:stretch>
        </p:blipFill>
        <p:spPr>
          <a:xfrm>
            <a:off x="93374" y="116632"/>
            <a:ext cx="1620179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116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992" y="125760"/>
            <a:ext cx="7848872" cy="1143000"/>
          </a:xfrm>
        </p:spPr>
        <p:txBody>
          <a:bodyPr>
            <a:norm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 typeface="Wingdings" pitchFamily="2" charset="2"/>
              <a:buNone/>
              <a:defRPr sz="2400">
                <a:latin typeface="+mj-lt"/>
              </a:defRPr>
            </a:lvl1pPr>
            <a:lvl2pPr marL="742950" indent="-285750">
              <a:buFont typeface="Wingdings" pitchFamily="2" charset="2"/>
              <a:buChar char="§"/>
              <a:defRPr sz="2000">
                <a:latin typeface="+mj-lt"/>
              </a:defRPr>
            </a:lvl2pPr>
            <a:lvl3pPr marL="1143000" indent="-228600">
              <a:buFont typeface="Wingdings" pitchFamily="2" charset="2"/>
              <a:buChar char="Ø"/>
              <a:defRPr sz="1800">
                <a:latin typeface="+mj-lt"/>
              </a:defRPr>
            </a:lvl3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050" name="Picture 2" descr="https://alice-online.web.cern.ch/alice-online/Images/Logos/cern_logo_white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4796" y="11094"/>
            <a:ext cx="1049204" cy="101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899592" y="1124744"/>
            <a:ext cx="727280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in-título-2.gif"/>
          <p:cNvPicPr>
            <a:picLocks noChangeAspect="1"/>
          </p:cNvPicPr>
          <p:nvPr userDrawn="1"/>
        </p:nvPicPr>
        <p:blipFill>
          <a:blip r:embed="rId3" cstate="print">
            <a:lum contrast="-10000"/>
          </a:blip>
          <a:stretch>
            <a:fillRect/>
          </a:stretch>
        </p:blipFill>
        <p:spPr>
          <a:xfrm>
            <a:off x="20730" y="116632"/>
            <a:ext cx="1598942" cy="85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678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3595E-478A-4ABB-9C9C-C9BC51AA990E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39553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SLHIPP-3, 17 April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91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hyperlink" Target="https://www.google.com/url?sa=i&amp;rct=j&amp;q=&amp;esrc=s&amp;frm=1&amp;source=images&amp;cd=&amp;docid=16l3-r_uN1Yp6M&amp;tbnid=x4jAybDvaoncJM:&amp;ved=0CAUQjRw&amp;url=https://twitter.com/ESS_Scandinavia&amp;ei=pvBnUYS0BILLPaaKgNgK&amp;bvm=bv.44990110,d.ZGU&amp;psig=AFQjCNEJw6XGvmPmU5hSjEl_MnB7vHOVSA&amp;ust=1365852706752653" TargetMode="Externa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microsoft.com/office/2007/relationships/hdphoto" Target="../media/hdphoto2.wdp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8" Type="http://schemas.openxmlformats.org/officeDocument/2006/relationships/image" Target="../media/image75.jpeg"/><Relationship Id="rId9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78.png"/><Relationship Id="rId9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\\cern.ch\dfs\Workspaces\n\nuriadoc\nuriadoc\Cooper cavities\pics\Copper cavity welding\SPL first copper cavity 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176"/>
            <a:ext cx="9180512" cy="688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4725144"/>
            <a:ext cx="7772400" cy="1470025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GB" sz="3200" b="1" dirty="0" smtClean="0">
                <a:latin typeface="+mn-lt"/>
                <a:ea typeface="+mn-ea"/>
                <a:cs typeface="+mn-cs"/>
              </a:rPr>
              <a:t>Fabrication and metallurgical aspects of SPL cavities</a:t>
            </a:r>
            <a:endParaRPr lang="en-GB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5877272"/>
            <a:ext cx="4680520" cy="61406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 behalf of SPL team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32369"/>
            <a:ext cx="1313669" cy="12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r>
              <a:rPr lang="en-GB" dirty="0" smtClean="0"/>
              <a:t>I. Aviles &amp; </a:t>
            </a:r>
            <a:r>
              <a:rPr lang="en-GB" dirty="0" err="1" smtClean="0"/>
              <a:t>N.Valverde</a:t>
            </a:r>
            <a:endParaRPr lang="en-GB" dirty="0"/>
          </a:p>
        </p:txBody>
      </p:sp>
      <p:pic>
        <p:nvPicPr>
          <p:cNvPr id="1031" name="Picture 7" descr="https://twimg0-a.akamaihd.net/profile_images/1041279739/ESS_Logo_sociala_media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2080875" cy="208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866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Copper</a:t>
            </a:r>
            <a:r>
              <a:rPr lang="es-ES" dirty="0"/>
              <a:t> </a:t>
            </a:r>
            <a:r>
              <a:rPr lang="es-ES" dirty="0" err="1" smtClean="0"/>
              <a:t>cavity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38" t="7011" r="1754" b="11503"/>
          <a:stretch/>
        </p:blipFill>
        <p:spPr bwMode="auto">
          <a:xfrm>
            <a:off x="1858343" y="1340768"/>
            <a:ext cx="5593977" cy="29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3665984" cy="103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23070" y="4437112"/>
            <a:ext cx="52014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00CC99"/>
                </a:solidFill>
              </a:rPr>
              <a:t>Concentricity</a:t>
            </a:r>
            <a:r>
              <a:rPr lang="es-ES" dirty="0" smtClean="0"/>
              <a:t> </a:t>
            </a:r>
            <a:r>
              <a:rPr lang="es-ES" dirty="0" err="1" smtClean="0"/>
              <a:t>betwen</a:t>
            </a:r>
            <a:r>
              <a:rPr lang="es-ES" dirty="0" smtClean="0"/>
              <a:t> A and B: </a:t>
            </a:r>
          </a:p>
          <a:p>
            <a:r>
              <a:rPr lang="es-ES" dirty="0"/>
              <a:t>	</a:t>
            </a:r>
            <a:r>
              <a:rPr lang="es-ES" dirty="0" err="1" smtClean="0"/>
              <a:t>Cavity</a:t>
            </a:r>
            <a:r>
              <a:rPr lang="es-ES" dirty="0" smtClean="0"/>
              <a:t> 1 =0.12 mm</a:t>
            </a:r>
          </a:p>
          <a:p>
            <a:r>
              <a:rPr lang="es-ES" dirty="0" smtClean="0"/>
              <a:t>	</a:t>
            </a:r>
            <a:r>
              <a:rPr lang="es-ES" dirty="0" err="1" smtClean="0"/>
              <a:t>Cavity</a:t>
            </a:r>
            <a:r>
              <a:rPr lang="es-ES" dirty="0" smtClean="0"/>
              <a:t> 2 = 0.09 mm</a:t>
            </a:r>
          </a:p>
          <a:p>
            <a:r>
              <a:rPr lang="es-ES" dirty="0" err="1">
                <a:solidFill>
                  <a:srgbClr val="00CC99"/>
                </a:solidFill>
              </a:rPr>
              <a:t>Perpendicularity</a:t>
            </a:r>
            <a:r>
              <a:rPr lang="es-ES" dirty="0" smtClean="0"/>
              <a:t> </a:t>
            </a:r>
            <a:r>
              <a:rPr lang="es-ES" dirty="0" err="1" smtClean="0"/>
              <a:t>face</a:t>
            </a:r>
            <a:r>
              <a:rPr lang="es-ES" dirty="0" smtClean="0"/>
              <a:t> </a:t>
            </a:r>
            <a:r>
              <a:rPr lang="es-ES" dirty="0" err="1" smtClean="0"/>
              <a:t>flange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axe</a:t>
            </a:r>
            <a:r>
              <a:rPr lang="es-ES" dirty="0" smtClean="0"/>
              <a:t> A-B:</a:t>
            </a:r>
          </a:p>
          <a:p>
            <a:r>
              <a:rPr lang="es-ES" dirty="0" smtClean="0"/>
              <a:t>	</a:t>
            </a:r>
            <a:r>
              <a:rPr lang="es-ES" dirty="0" err="1" smtClean="0"/>
              <a:t>Cavity</a:t>
            </a:r>
            <a:r>
              <a:rPr lang="es-ES" dirty="0" smtClean="0"/>
              <a:t> 1: </a:t>
            </a:r>
            <a:r>
              <a:rPr lang="es-ES" dirty="0" err="1" smtClean="0"/>
              <a:t>Face</a:t>
            </a:r>
            <a:r>
              <a:rPr lang="es-ES" dirty="0" smtClean="0"/>
              <a:t> A 0.10 mm / </a:t>
            </a:r>
            <a:r>
              <a:rPr lang="es-ES" dirty="0" err="1" smtClean="0"/>
              <a:t>Face</a:t>
            </a:r>
            <a:r>
              <a:rPr lang="es-ES" dirty="0" smtClean="0"/>
              <a:t> B 0.08mm</a:t>
            </a:r>
          </a:p>
          <a:p>
            <a:r>
              <a:rPr lang="es-ES" dirty="0"/>
              <a:t>	</a:t>
            </a:r>
            <a:r>
              <a:rPr lang="es-ES" dirty="0" err="1" smtClean="0"/>
              <a:t>Cavity</a:t>
            </a:r>
            <a:r>
              <a:rPr lang="es-ES" dirty="0" smtClean="0"/>
              <a:t> 2:</a:t>
            </a:r>
            <a:r>
              <a:rPr lang="es-ES" dirty="0"/>
              <a:t> </a:t>
            </a:r>
            <a:r>
              <a:rPr lang="es-ES" dirty="0" err="1"/>
              <a:t>Face</a:t>
            </a:r>
            <a:r>
              <a:rPr lang="es-ES" dirty="0"/>
              <a:t> A </a:t>
            </a:r>
            <a:r>
              <a:rPr lang="es-ES" dirty="0" smtClean="0"/>
              <a:t>0.24 </a:t>
            </a:r>
            <a:r>
              <a:rPr lang="es-ES" dirty="0"/>
              <a:t>mm / </a:t>
            </a:r>
            <a:r>
              <a:rPr lang="es-ES" dirty="0" err="1"/>
              <a:t>Face</a:t>
            </a:r>
            <a:r>
              <a:rPr lang="es-ES" dirty="0"/>
              <a:t> B </a:t>
            </a:r>
            <a:r>
              <a:rPr lang="es-ES" dirty="0" smtClean="0"/>
              <a:t>0.28mm</a:t>
            </a:r>
            <a:endParaRPr lang="es-E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42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Copper</a:t>
            </a:r>
            <a:r>
              <a:rPr lang="es-ES" dirty="0" smtClean="0"/>
              <a:t> </a:t>
            </a:r>
            <a:r>
              <a:rPr lang="es-ES" dirty="0" err="1" smtClean="0"/>
              <a:t>cavity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148478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00CC99"/>
                </a:solidFill>
              </a:rPr>
              <a:t>Bead</a:t>
            </a:r>
            <a:r>
              <a:rPr lang="es-ES" dirty="0">
                <a:solidFill>
                  <a:srgbClr val="00CC99"/>
                </a:solidFill>
              </a:rPr>
              <a:t> </a:t>
            </a:r>
            <a:r>
              <a:rPr lang="es-ES" dirty="0" err="1">
                <a:solidFill>
                  <a:srgbClr val="00CC99"/>
                </a:solidFill>
              </a:rPr>
              <a:t>pull</a:t>
            </a:r>
            <a:r>
              <a:rPr lang="es-ES" dirty="0">
                <a:solidFill>
                  <a:srgbClr val="00CC99"/>
                </a:solidFill>
              </a:rPr>
              <a:t> </a:t>
            </a:r>
            <a:r>
              <a:rPr lang="es-ES" dirty="0" err="1">
                <a:solidFill>
                  <a:srgbClr val="00CC99"/>
                </a:solidFill>
              </a:rPr>
              <a:t>measurement</a:t>
            </a:r>
            <a:endParaRPr lang="en-GB" dirty="0">
              <a:solidFill>
                <a:srgbClr val="00CC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148209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00CC99"/>
                </a:solidFill>
              </a:rPr>
              <a:t>Optical</a:t>
            </a:r>
            <a:r>
              <a:rPr lang="es-ES" dirty="0">
                <a:solidFill>
                  <a:srgbClr val="00CC99"/>
                </a:solidFill>
              </a:rPr>
              <a:t> </a:t>
            </a:r>
            <a:r>
              <a:rPr lang="es-ES" dirty="0" err="1">
                <a:solidFill>
                  <a:srgbClr val="00CC99"/>
                </a:solidFill>
              </a:rPr>
              <a:t>inspection</a:t>
            </a:r>
            <a:r>
              <a:rPr lang="es-ES" dirty="0">
                <a:solidFill>
                  <a:srgbClr val="00CC99"/>
                </a:solidFill>
              </a:rPr>
              <a:t> </a:t>
            </a:r>
            <a:r>
              <a:rPr lang="es-ES" dirty="0" err="1">
                <a:solidFill>
                  <a:srgbClr val="00CC99"/>
                </a:solidFill>
              </a:rPr>
              <a:t>bench</a:t>
            </a:r>
            <a:r>
              <a:rPr lang="es-ES" dirty="0">
                <a:solidFill>
                  <a:srgbClr val="00CC99"/>
                </a:solidFill>
              </a:rPr>
              <a:t> </a:t>
            </a:r>
            <a:r>
              <a:rPr lang="es-ES" dirty="0" err="1">
                <a:solidFill>
                  <a:srgbClr val="00CC99"/>
                </a:solidFill>
              </a:rPr>
              <a:t>system</a:t>
            </a:r>
            <a:endParaRPr lang="en-GB" dirty="0">
              <a:solidFill>
                <a:srgbClr val="00CC99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1"/>
            <a:ext cx="3772525" cy="225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954" r="18496"/>
          <a:stretch/>
        </p:blipFill>
        <p:spPr bwMode="auto">
          <a:xfrm>
            <a:off x="4860032" y="4654879"/>
            <a:ext cx="1370835" cy="159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941168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prstClr val="black"/>
                </a:solidFill>
              </a:rPr>
              <a:t>In house built equipment providing cavity field distribution through bead pull measurement under development by </a:t>
            </a:r>
            <a:endParaRPr lang="en-GB" dirty="0" smtClean="0">
              <a:solidFill>
                <a:prstClr val="black"/>
              </a:solidFill>
            </a:endParaRPr>
          </a:p>
          <a:p>
            <a:pPr algn="just"/>
            <a:r>
              <a:rPr lang="en-GB" dirty="0" smtClean="0">
                <a:solidFill>
                  <a:prstClr val="black"/>
                </a:solidFill>
              </a:rPr>
              <a:t>S</a:t>
            </a:r>
            <a:r>
              <a:rPr lang="en-GB" dirty="0">
                <a:solidFill>
                  <a:prstClr val="black"/>
                </a:solidFill>
              </a:rPr>
              <a:t>. Mikulas and N. Schwerg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4208" y="4636031"/>
            <a:ext cx="2484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Inspection of the inner part of the welds with an optical inspection bench system by</a:t>
            </a:r>
          </a:p>
          <a:p>
            <a:pPr algn="just"/>
            <a:r>
              <a:rPr lang="en-GB" dirty="0" smtClean="0"/>
              <a:t>J.K. Chambrillon</a:t>
            </a:r>
            <a:endParaRPr lang="en-GB" dirty="0"/>
          </a:p>
        </p:txBody>
      </p:sp>
      <p:pic>
        <p:nvPicPr>
          <p:cNvPr id="14" name="Picture 2" descr="7bbb8b59-e87c-459f-819b-90b9bc25d1f3@cer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6829"/>
          <a:stretch/>
        </p:blipFill>
        <p:spPr bwMode="auto">
          <a:xfrm>
            <a:off x="269981" y="2275129"/>
            <a:ext cx="3818374" cy="237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42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Copper cavity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75144" y="1196752"/>
            <a:ext cx="3648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00CC99"/>
                </a:solidFill>
              </a:rPr>
              <a:t>Tuner</a:t>
            </a:r>
            <a:r>
              <a:rPr lang="es-ES" dirty="0" smtClean="0">
                <a:solidFill>
                  <a:srgbClr val="00CC99"/>
                </a:solidFill>
              </a:rPr>
              <a:t> </a:t>
            </a:r>
            <a:r>
              <a:rPr lang="es-ES" dirty="0" err="1" smtClean="0">
                <a:solidFill>
                  <a:srgbClr val="00CC99"/>
                </a:solidFill>
              </a:rPr>
              <a:t>testing</a:t>
            </a:r>
            <a:r>
              <a:rPr lang="es-ES" dirty="0" smtClean="0">
                <a:solidFill>
                  <a:srgbClr val="00CC99"/>
                </a:solidFill>
              </a:rPr>
              <a:t> (</a:t>
            </a:r>
            <a:r>
              <a:rPr lang="es-ES" dirty="0" err="1" smtClean="0">
                <a:solidFill>
                  <a:srgbClr val="00CC99"/>
                </a:solidFill>
              </a:rPr>
              <a:t>thanks</a:t>
            </a:r>
            <a:r>
              <a:rPr lang="es-ES" dirty="0" smtClean="0">
                <a:solidFill>
                  <a:srgbClr val="00CC99"/>
                </a:solidFill>
              </a:rPr>
              <a:t> </a:t>
            </a:r>
            <a:r>
              <a:rPr lang="es-ES" dirty="0" err="1" smtClean="0">
                <a:solidFill>
                  <a:srgbClr val="00CC99"/>
                </a:solidFill>
              </a:rPr>
              <a:t>to</a:t>
            </a:r>
            <a:r>
              <a:rPr lang="es-ES" dirty="0" smtClean="0">
                <a:solidFill>
                  <a:srgbClr val="00CC99"/>
                </a:solidFill>
              </a:rPr>
              <a:t> </a:t>
            </a:r>
            <a:r>
              <a:rPr lang="es-ES" dirty="0" err="1" smtClean="0">
                <a:solidFill>
                  <a:srgbClr val="00CC99"/>
                </a:solidFill>
              </a:rPr>
              <a:t>K.Artoos</a:t>
            </a:r>
            <a:r>
              <a:rPr lang="es-ES" dirty="0" smtClean="0">
                <a:solidFill>
                  <a:srgbClr val="00CC99"/>
                </a:solidFill>
              </a:rPr>
              <a:t> and </a:t>
            </a:r>
            <a:r>
              <a:rPr lang="es-ES" dirty="0" err="1" smtClean="0">
                <a:solidFill>
                  <a:srgbClr val="00CC99"/>
                </a:solidFill>
              </a:rPr>
              <a:t>M.Guinchard</a:t>
            </a:r>
            <a:r>
              <a:rPr lang="es-ES" dirty="0" smtClean="0">
                <a:solidFill>
                  <a:srgbClr val="00CC99"/>
                </a:solidFill>
              </a:rPr>
              <a:t>)</a:t>
            </a:r>
            <a:endParaRPr lang="en-GB" dirty="0">
              <a:solidFill>
                <a:srgbClr val="00CC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126876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00CC99"/>
                </a:solidFill>
              </a:rPr>
              <a:t>Tunning</a:t>
            </a:r>
            <a:r>
              <a:rPr lang="es-ES" dirty="0" smtClean="0">
                <a:solidFill>
                  <a:srgbClr val="00CC99"/>
                </a:solidFill>
              </a:rPr>
              <a:t> machine</a:t>
            </a:r>
            <a:endParaRPr lang="en-GB" dirty="0">
              <a:solidFill>
                <a:srgbClr val="00CC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19" y="4927854"/>
            <a:ext cx="35756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GB" dirty="0" smtClean="0">
                <a:solidFill>
                  <a:prstClr val="black"/>
                </a:solidFill>
              </a:rPr>
              <a:t>Measurement of the stiffness of the cavity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dirty="0" smtClean="0">
                <a:solidFill>
                  <a:prstClr val="black"/>
                </a:solidFill>
              </a:rPr>
              <a:t>Measurement of displacements while a force is applied by the tuner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481" y="4959344"/>
            <a:ext cx="1764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Development at CERN of a tuning machine</a:t>
            </a:r>
            <a:endParaRPr lang="en-GB" dirty="0"/>
          </a:p>
        </p:txBody>
      </p:sp>
      <p:pic>
        <p:nvPicPr>
          <p:cNvPr id="2050" name="Picture 2" descr="\\cern.ch\dfs\Workspaces\n\nuriadoc\nuriadoc\Niobium Cavities\pics\IMG_66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024" t="5059"/>
          <a:stretch/>
        </p:blipFill>
        <p:spPr bwMode="auto">
          <a:xfrm>
            <a:off x="4905322" y="1895678"/>
            <a:ext cx="2546998" cy="210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963" y="1916832"/>
            <a:ext cx="3520200" cy="264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662" t="10714" r="18701" b="4130"/>
          <a:stretch/>
        </p:blipFill>
        <p:spPr>
          <a:xfrm>
            <a:off x="4795073" y="4149080"/>
            <a:ext cx="2382157" cy="22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050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41784"/>
            <a:ext cx="7848872" cy="1143000"/>
          </a:xfrm>
        </p:spPr>
        <p:txBody>
          <a:bodyPr/>
          <a:lstStyle/>
          <a:p>
            <a:r>
              <a:rPr lang="es-ES" dirty="0" err="1" smtClean="0"/>
              <a:t>Niobium</a:t>
            </a:r>
            <a:r>
              <a:rPr lang="es-ES" dirty="0" smtClean="0"/>
              <a:t> </a:t>
            </a:r>
            <a:r>
              <a:rPr lang="es-ES" dirty="0" err="1" smtClean="0"/>
              <a:t>cavity-Monocell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RI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8" name="Content Placeholder 30" descr="P10501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7" y="1772816"/>
            <a:ext cx="3744416" cy="280831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8236" t="14951" r="27129" b="24591"/>
          <a:stretch>
            <a:fillRect/>
          </a:stretch>
        </p:blipFill>
        <p:spPr bwMode="auto">
          <a:xfrm>
            <a:off x="395536" y="4102093"/>
            <a:ext cx="3750363" cy="219251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79512" y="1291347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2400" dirty="0">
                <a:latin typeface="+mj-lt"/>
              </a:rPr>
              <a:t>Dimensional control </a:t>
            </a:r>
            <a:r>
              <a:rPr lang="es-ES" sz="2400" dirty="0" err="1">
                <a:latin typeface="+mj-lt"/>
              </a:rPr>
              <a:t>by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smtClean="0">
                <a:latin typeface="+mj-lt"/>
              </a:rPr>
              <a:t>CMM:</a:t>
            </a:r>
            <a:endParaRPr lang="en-GB" sz="2400" dirty="0">
              <a:latin typeface="+mj-lt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43536" y="4503970"/>
            <a:ext cx="4140460" cy="101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Brazing between niobium tube and SS flanges. They </a:t>
            </a:r>
            <a:r>
              <a:rPr lang="en-GB" sz="1800" dirty="0">
                <a:solidFill>
                  <a:srgbClr val="00CC99"/>
                </a:solidFill>
                <a:latin typeface="+mn-lt"/>
              </a:rPr>
              <a:t>fulfilled the requirements.</a:t>
            </a:r>
          </a:p>
          <a:p>
            <a:endParaRPr lang="en-GB" sz="1800" dirty="0">
              <a:solidFill>
                <a:srgbClr val="00CC99"/>
              </a:solidFill>
              <a:latin typeface="+mn-lt"/>
            </a:endParaRPr>
          </a:p>
        </p:txBody>
      </p:sp>
      <p:pic>
        <p:nvPicPr>
          <p:cNvPr id="12" name="Picture 2" descr="E:\1153_1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8238" y="1780526"/>
            <a:ext cx="3888432" cy="235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38238" y="1291346"/>
            <a:ext cx="340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2400" dirty="0" err="1" smtClean="0">
                <a:latin typeface="+mj-lt"/>
              </a:rPr>
              <a:t>Ultrasonic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examination</a:t>
            </a:r>
            <a:r>
              <a:rPr lang="es-ES" sz="2400" dirty="0" smtClean="0">
                <a:latin typeface="+mj-lt"/>
              </a:rPr>
              <a:t> :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034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pPr algn="just"/>
            <a:r>
              <a:rPr lang="en-GB" dirty="0" smtClean="0"/>
              <a:t>Electropolishing (EP) is an electrochemical process used to polish, passivate, and deburr metal parts. It results in a very smooth and shiny surface.  During the first test 90 microns were removed. 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pPr algn="just"/>
            <a:r>
              <a:rPr lang="en-GB" sz="2000" dirty="0" smtClean="0"/>
              <a:t>HF </a:t>
            </a:r>
            <a:r>
              <a:rPr lang="en-GB" sz="2000" dirty="0"/>
              <a:t>(48</a:t>
            </a:r>
            <a:r>
              <a:rPr lang="en-GB" sz="2000" dirty="0" smtClean="0"/>
              <a:t>%) &amp; </a:t>
            </a:r>
            <a:r>
              <a:rPr lang="en-GB" sz="2000" dirty="0"/>
              <a:t>H2SO4 </a:t>
            </a:r>
            <a:r>
              <a:rPr lang="en-GB" sz="2000" dirty="0" smtClean="0"/>
              <a:t>(&gt; </a:t>
            </a:r>
            <a:r>
              <a:rPr lang="en-GB" sz="2000" dirty="0"/>
              <a:t>96</a:t>
            </a:r>
            <a:r>
              <a:rPr lang="en-GB" sz="2000" dirty="0" smtClean="0"/>
              <a:t>%)</a:t>
            </a:r>
          </a:p>
          <a:p>
            <a:pPr algn="just"/>
            <a:r>
              <a:rPr lang="en-GB" sz="2000" dirty="0" smtClean="0"/>
              <a:t>mixed </a:t>
            </a:r>
            <a:r>
              <a:rPr lang="en-GB" sz="2000" dirty="0"/>
              <a:t>in a volume ratio of 1:9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6146" name="Picture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662" t="2390" r="3536"/>
          <a:stretch/>
        </p:blipFill>
        <p:spPr bwMode="auto">
          <a:xfrm>
            <a:off x="4725748" y="3139710"/>
            <a:ext cx="2071561" cy="2889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4992" y="341784"/>
            <a:ext cx="7848872" cy="1143000"/>
          </a:xfrm>
        </p:spPr>
        <p:txBody>
          <a:bodyPr/>
          <a:lstStyle/>
          <a:p>
            <a:r>
              <a:rPr lang="es-ES" dirty="0" err="1" smtClean="0"/>
              <a:t>Niobium</a:t>
            </a:r>
            <a:r>
              <a:rPr lang="es-ES" dirty="0" smtClean="0"/>
              <a:t> </a:t>
            </a:r>
            <a:r>
              <a:rPr lang="es-ES" dirty="0" err="1" smtClean="0"/>
              <a:t>cavity-Monocell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56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65" y="2109646"/>
            <a:ext cx="2663378" cy="345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4992" y="341784"/>
            <a:ext cx="7848872" cy="1143000"/>
          </a:xfrm>
        </p:spPr>
        <p:txBody>
          <a:bodyPr/>
          <a:lstStyle/>
          <a:p>
            <a:r>
              <a:rPr lang="en-GB" dirty="0" smtClean="0"/>
              <a:t>Niobium cavity-</a:t>
            </a:r>
            <a:r>
              <a:rPr lang="en-GB" dirty="0" err="1" smtClean="0"/>
              <a:t>Monocell</a:t>
            </a:r>
            <a:r>
              <a:rPr lang="en-GB" dirty="0" smtClean="0"/>
              <a:t> from RI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23888" y="2852936"/>
            <a:ext cx="162545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3707903" y="1793914"/>
            <a:ext cx="5058029" cy="3793870"/>
            <a:chOff x="3707904" y="1412776"/>
            <a:chExt cx="5058029" cy="379387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412776"/>
              <a:ext cx="5058029" cy="3793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5076056" y="2109646"/>
              <a:ext cx="792088" cy="1247346"/>
            </a:xfrm>
            <a:prstGeom prst="rect">
              <a:avLst/>
            </a:prstGeom>
            <a:noFill/>
            <a:ln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11560" y="1807167"/>
            <a:ext cx="5040560" cy="3780306"/>
            <a:chOff x="3003167" y="1484784"/>
            <a:chExt cx="5040560" cy="3780306"/>
          </a:xfrm>
        </p:grpSpPr>
        <p:pic>
          <p:nvPicPr>
            <p:cNvPr id="21" name="Picture 2" descr="\\cern.ch\dfs\Workspaces\n\nuriadoc\nuriadoc\Niobium Cavities\RI\fotos monocell\fotos grietas\IMG_539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167" y="1484784"/>
              <a:ext cx="5040560" cy="3780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5292080" y="2276872"/>
              <a:ext cx="864096" cy="1800200"/>
            </a:xfrm>
            <a:prstGeom prst="rect">
              <a:avLst/>
            </a:prstGeom>
            <a:noFill/>
            <a:ln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35896" y="2906346"/>
              <a:ext cx="288032" cy="360041"/>
            </a:xfrm>
            <a:prstGeom prst="rect">
              <a:avLst/>
            </a:prstGeom>
            <a:noFill/>
            <a:ln w="19050"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38249" y="3266387"/>
              <a:ext cx="288032" cy="360041"/>
            </a:xfrm>
            <a:prstGeom prst="rect">
              <a:avLst/>
            </a:prstGeom>
            <a:noFill/>
            <a:ln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03167" y="3710477"/>
              <a:ext cx="288032" cy="360041"/>
            </a:xfrm>
            <a:prstGeom prst="rect">
              <a:avLst/>
            </a:prstGeom>
            <a:noFill/>
            <a:ln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683568" y="1332094"/>
            <a:ext cx="8229600" cy="490858"/>
          </a:xfrm>
        </p:spPr>
        <p:txBody>
          <a:bodyPr/>
          <a:lstStyle/>
          <a:p>
            <a:r>
              <a:rPr lang="en-GB" dirty="0" smtClean="0"/>
              <a:t>Material defects made evident after EP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165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944" y="1191171"/>
            <a:ext cx="8229600" cy="5046141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+mn-lt"/>
              </a:rPr>
              <a:t>Full inspection of the </a:t>
            </a:r>
            <a:r>
              <a:rPr lang="en-GB" dirty="0" err="1" smtClean="0">
                <a:latin typeface="+mn-lt"/>
              </a:rPr>
              <a:t>monocell</a:t>
            </a:r>
            <a:r>
              <a:rPr lang="en-GB" dirty="0" smtClean="0">
                <a:latin typeface="+mn-lt"/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Non destructive examination:</a:t>
            </a:r>
          </a:p>
          <a:p>
            <a:pPr marL="1085850" lvl="1" indent="-342900"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Radiographic examination</a:t>
            </a:r>
            <a:endParaRPr lang="en-GB" sz="1300" dirty="0" smtClean="0">
              <a:latin typeface="+mn-lt"/>
            </a:endParaRPr>
          </a:p>
          <a:p>
            <a:pPr marL="1085850" lvl="1" indent="-342900">
              <a:buFont typeface="Arial" pitchFamily="34" charset="0"/>
              <a:buChar char="•"/>
            </a:pPr>
            <a:endParaRPr lang="en-GB" dirty="0" smtClean="0">
              <a:solidFill>
                <a:srgbClr val="FF0066"/>
              </a:solidFill>
              <a:latin typeface="+mn-lt"/>
            </a:endParaRPr>
          </a:p>
          <a:p>
            <a:pPr marL="1085850" lvl="1" indent="-342900">
              <a:buFont typeface="Arial" pitchFamily="34" charset="0"/>
              <a:buChar char="•"/>
            </a:pPr>
            <a:endParaRPr lang="en-GB" dirty="0">
              <a:solidFill>
                <a:srgbClr val="FF0066"/>
              </a:solidFill>
              <a:latin typeface="+mn-lt"/>
            </a:endParaRPr>
          </a:p>
          <a:p>
            <a:pPr lvl="1" indent="0">
              <a:buNone/>
            </a:pPr>
            <a:endParaRPr lang="es-ES" dirty="0">
              <a:solidFill>
                <a:srgbClr val="FF0066"/>
              </a:solidFill>
              <a:latin typeface="+mn-lt"/>
            </a:endParaRPr>
          </a:p>
          <a:p>
            <a:pPr lvl="1" indent="0">
              <a:buNone/>
            </a:pPr>
            <a:endParaRPr lang="en-GB" dirty="0" smtClean="0">
              <a:solidFill>
                <a:srgbClr val="FF0066"/>
              </a:solidFill>
              <a:latin typeface="+mn-lt"/>
            </a:endParaRPr>
          </a:p>
          <a:p>
            <a:pPr lvl="1" indent="0">
              <a:buNone/>
            </a:pPr>
            <a:endParaRPr lang="en-GB" dirty="0" smtClean="0">
              <a:solidFill>
                <a:srgbClr val="FF0066"/>
              </a:solidFill>
              <a:latin typeface="+mn-lt"/>
            </a:endParaRPr>
          </a:p>
          <a:p>
            <a:pPr lvl="1" indent="0">
              <a:buNone/>
            </a:pPr>
            <a:endParaRPr lang="en-GB" dirty="0" smtClean="0">
              <a:solidFill>
                <a:srgbClr val="FF0066"/>
              </a:solidFill>
              <a:latin typeface="+mn-lt"/>
            </a:endParaRPr>
          </a:p>
          <a:p>
            <a:pPr marL="1085850" lvl="1" indent="-342900">
              <a:buFont typeface="Arial" pitchFamily="34" charset="0"/>
              <a:buChar char="•"/>
            </a:pPr>
            <a:endParaRPr lang="en-GB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1085850" lvl="1" indent="-342900"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Optical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inspection</a:t>
            </a:r>
          </a:p>
          <a:p>
            <a:pPr marL="1085850" lvl="1" indent="-342900">
              <a:buFont typeface="Arial" pitchFamily="34" charset="0"/>
              <a:buChar char="•"/>
            </a:pPr>
            <a:endParaRPr lang="en-GB" dirty="0" smtClean="0">
              <a:solidFill>
                <a:srgbClr val="FF0066"/>
              </a:solidFill>
              <a:latin typeface="+mn-lt"/>
            </a:endParaRPr>
          </a:p>
          <a:p>
            <a:endParaRPr lang="es-ES" dirty="0" smtClean="0">
              <a:solidFill>
                <a:srgbClr val="FF0066"/>
              </a:solidFill>
            </a:endParaRPr>
          </a:p>
          <a:p>
            <a:endParaRPr lang="es-ES" dirty="0">
              <a:solidFill>
                <a:srgbClr val="FF0066"/>
              </a:solidFill>
            </a:endParaRPr>
          </a:p>
          <a:p>
            <a:endParaRPr lang="es-ES" dirty="0" smtClean="0">
              <a:solidFill>
                <a:srgbClr val="FF0066"/>
              </a:solidFill>
            </a:endParaRPr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560" y="341784"/>
            <a:ext cx="7848872" cy="1143000"/>
          </a:xfrm>
        </p:spPr>
        <p:txBody>
          <a:bodyPr/>
          <a:lstStyle/>
          <a:p>
            <a:r>
              <a:rPr lang="en-GB" dirty="0" smtClean="0">
                <a:latin typeface="+mj-lt"/>
              </a:rPr>
              <a:t>Niobium cavity-</a:t>
            </a:r>
            <a:r>
              <a:rPr lang="en-GB" dirty="0" err="1" smtClean="0">
                <a:latin typeface="+mj-lt"/>
              </a:rPr>
              <a:t>Monocell</a:t>
            </a:r>
            <a:r>
              <a:rPr lang="en-GB" dirty="0" smtClean="0">
                <a:latin typeface="+mj-lt"/>
              </a:rPr>
              <a:t> from RI</a:t>
            </a:r>
            <a:endParaRPr lang="en-GB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80648"/>
            <a:ext cx="234225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2831" y="3920808"/>
            <a:ext cx="246076" cy="792088"/>
          </a:xfrm>
          <a:prstGeom prst="rect">
            <a:avLst/>
          </a:prstGeom>
          <a:noFill/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4" descr="\\cern.ch\dfs\Workspaces\n\nuriadoc\nuriadoc\Niobium Cavities\RI\fotos monocell\fotos optical inspection\janic\L81pano Light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0103" y="5373216"/>
            <a:ext cx="6997667" cy="79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64809" y="5065439"/>
            <a:ext cx="2768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(Thanks to J.K. Chambrillon)</a:t>
            </a:r>
            <a:endParaRPr lang="en-GB" sz="1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31699" y="2113111"/>
            <a:ext cx="4176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We found defects only in one beam tube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83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04056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GB" dirty="0" smtClean="0">
                <a:latin typeface="+mj-lt"/>
              </a:rPr>
              <a:t>Destructive examination: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3568" y="341784"/>
            <a:ext cx="7848872" cy="1143000"/>
          </a:xfrm>
        </p:spPr>
        <p:txBody>
          <a:bodyPr/>
          <a:lstStyle/>
          <a:p>
            <a:r>
              <a:rPr lang="es-ES" dirty="0" err="1" smtClean="0">
                <a:latin typeface="+mj-lt"/>
              </a:rPr>
              <a:t>Niobium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cavity-Monocell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from</a:t>
            </a:r>
            <a:r>
              <a:rPr lang="es-ES" dirty="0" smtClean="0">
                <a:latin typeface="+mj-lt"/>
              </a:rPr>
              <a:t> RI</a:t>
            </a:r>
            <a:endParaRPr lang="en-GB" dirty="0">
              <a:latin typeface="+mj-lt"/>
            </a:endParaRPr>
          </a:p>
        </p:txBody>
      </p:sp>
      <p:pic>
        <p:nvPicPr>
          <p:cNvPr id="3076" name="Picture 4" descr="\\cern.ch\dfs\Workspaces\n\nuriadoc\nuriadoc\Niobium Cavities\RI\fotos monocell\cortar monocell\IMG_5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4671" y="2420888"/>
            <a:ext cx="3267689" cy="24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868"/>
          <a:stretch/>
        </p:blipFill>
        <p:spPr bwMode="auto">
          <a:xfrm>
            <a:off x="611560" y="2420888"/>
            <a:ext cx="3600400" cy="245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1681442"/>
            <a:ext cx="782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Cutting of the </a:t>
            </a:r>
            <a:r>
              <a:rPr lang="en-GB" dirty="0" err="1" smtClean="0"/>
              <a:t>monocell</a:t>
            </a:r>
            <a:r>
              <a:rPr lang="en-GB" dirty="0" smtClean="0"/>
              <a:t> in order to inspect the defects and assess their origin</a:t>
            </a:r>
            <a:endParaRPr lang="en-GB" dirty="0"/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44671" y="2690708"/>
            <a:ext cx="3599767" cy="2700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1560" y="2690708"/>
            <a:ext cx="3600400" cy="270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2066649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 different defects were inspected in several cross sections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523531" y="5427610"/>
            <a:ext cx="212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Shallow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No </a:t>
            </a:r>
            <a:r>
              <a:rPr lang="en-GB" dirty="0" smtClean="0"/>
              <a:t>progression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Round edges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236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3568" y="341784"/>
            <a:ext cx="7848872" cy="1143000"/>
          </a:xfrm>
        </p:spPr>
        <p:txBody>
          <a:bodyPr/>
          <a:lstStyle/>
          <a:p>
            <a:r>
              <a:rPr lang="es-ES" dirty="0" err="1" smtClean="0">
                <a:latin typeface="+mj-lt"/>
              </a:rPr>
              <a:t>Niobium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cavity-Monocell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from</a:t>
            </a:r>
            <a:r>
              <a:rPr lang="es-ES" dirty="0" smtClean="0">
                <a:latin typeface="+mj-lt"/>
              </a:rPr>
              <a:t> RI</a:t>
            </a:r>
            <a:endParaRPr lang="en-GB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5" y="4581128"/>
            <a:ext cx="3680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000" dirty="0"/>
              <a:t>Aspect</a:t>
            </a:r>
            <a:r>
              <a:rPr lang="en-GB" sz="1600" dirty="0" smtClean="0"/>
              <a:t> </a:t>
            </a:r>
            <a:r>
              <a:rPr lang="en-GB" sz="2000" dirty="0"/>
              <a:t>of chemical </a:t>
            </a:r>
            <a:r>
              <a:rPr lang="en-GB" sz="2000" dirty="0" smtClean="0"/>
              <a:t>dissolution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5189" y="1318729"/>
            <a:ext cx="1450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Inner defect</a:t>
            </a:r>
            <a:endParaRPr lang="en-GB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09810" y="1330326"/>
            <a:ext cx="150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Outer defect</a:t>
            </a: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714972" y="4981238"/>
            <a:ext cx="3198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/>
              <a:t>Wider than the outer one</a:t>
            </a:r>
            <a:endParaRPr lang="en-GB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5507"/>
          <a:stretch/>
        </p:blipFill>
        <p:spPr>
          <a:xfrm>
            <a:off x="255537" y="1916831"/>
            <a:ext cx="3840000" cy="243340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62975" y="1941108"/>
            <a:ext cx="1873518" cy="187351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13861" y="5389537"/>
            <a:ext cx="7524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Surface discontinuities most likely are originated during fabrication and / or handling emphasised after EP 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972203" y="1916832"/>
            <a:ext cx="3244537" cy="243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5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41784"/>
            <a:ext cx="7848872" cy="1143000"/>
          </a:xfrm>
        </p:spPr>
        <p:txBody>
          <a:bodyPr/>
          <a:lstStyle/>
          <a:p>
            <a:r>
              <a:rPr lang="en-GB" dirty="0" smtClean="0"/>
              <a:t>Niobium cavity – material studies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2138"/>
            <a:ext cx="8711429" cy="509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88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I. Aviles &amp; N. Valverde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965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Overview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Copper cavity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Niobium cavity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R&amp;D 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Conclusions</a:t>
            </a:r>
            <a:endParaRPr lang="en-GB" sz="4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2304" y="1491688"/>
            <a:ext cx="29523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-</a:t>
            </a:r>
            <a:r>
              <a:rPr lang="en-GB" sz="2000" dirty="0">
                <a:solidFill>
                  <a:srgbClr val="00B050"/>
                </a:solidFill>
                <a:latin typeface="+mj-lt"/>
              </a:rPr>
              <a:t>F</a:t>
            </a:r>
            <a:r>
              <a:rPr lang="en-GB" sz="2000" dirty="0" smtClean="0">
                <a:solidFill>
                  <a:srgbClr val="00B050"/>
                </a:solidFill>
                <a:latin typeface="+mj-lt"/>
              </a:rPr>
              <a:t>abrication steps</a:t>
            </a:r>
          </a:p>
          <a:p>
            <a:r>
              <a:rPr lang="en-GB" sz="2000" dirty="0" smtClean="0">
                <a:solidFill>
                  <a:srgbClr val="00B050"/>
                </a:solidFill>
                <a:latin typeface="+mj-lt"/>
              </a:rPr>
              <a:t>-Welding tests</a:t>
            </a:r>
          </a:p>
          <a:p>
            <a:r>
              <a:rPr lang="en-GB" sz="2000" dirty="0" smtClean="0">
                <a:solidFill>
                  <a:srgbClr val="00B050"/>
                </a:solidFill>
                <a:latin typeface="+mj-lt"/>
              </a:rPr>
              <a:t>-Assembly sequence</a:t>
            </a:r>
          </a:p>
          <a:p>
            <a:r>
              <a:rPr lang="en-GB" sz="2000" dirty="0" smtClean="0">
                <a:solidFill>
                  <a:srgbClr val="00B050"/>
                </a:solidFill>
                <a:latin typeface="+mj-lt"/>
              </a:rPr>
              <a:t>-Metrology control</a:t>
            </a:r>
          </a:p>
          <a:p>
            <a:r>
              <a:rPr lang="en-GB" sz="2000" dirty="0" smtClean="0">
                <a:solidFill>
                  <a:srgbClr val="00B050"/>
                </a:solidFill>
                <a:latin typeface="+mj-lt"/>
              </a:rPr>
              <a:t>-Applications</a:t>
            </a:r>
            <a:endParaRPr lang="en-GB" dirty="0" smtClean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674827" y="2636912"/>
            <a:ext cx="1008112" cy="43204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707904" y="4077072"/>
            <a:ext cx="878571" cy="0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0" y="3487360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B050"/>
                </a:solidFill>
                <a:latin typeface="+mj-lt"/>
              </a:rPr>
              <a:t>-</a:t>
            </a:r>
            <a:r>
              <a:rPr lang="en-GB" sz="2000" dirty="0" err="1">
                <a:solidFill>
                  <a:srgbClr val="00B050"/>
                </a:solidFill>
                <a:latin typeface="+mj-lt"/>
              </a:rPr>
              <a:t>Monocell</a:t>
            </a:r>
            <a:r>
              <a:rPr lang="en-GB" sz="2000" dirty="0">
                <a:solidFill>
                  <a:srgbClr val="00B050"/>
                </a:solidFill>
                <a:latin typeface="+mj-lt"/>
              </a:rPr>
              <a:t> niobium supplied by RI</a:t>
            </a:r>
          </a:p>
          <a:p>
            <a:r>
              <a:rPr lang="en-GB" sz="2000" dirty="0">
                <a:solidFill>
                  <a:srgbClr val="00B050"/>
                </a:solidFill>
                <a:latin typeface="+mj-lt"/>
              </a:rPr>
              <a:t>-Status 5-cell </a:t>
            </a:r>
            <a:r>
              <a:rPr lang="en-GB" sz="2000" dirty="0" err="1">
                <a:solidFill>
                  <a:srgbClr val="00B050"/>
                </a:solidFill>
                <a:latin typeface="+mj-lt"/>
              </a:rPr>
              <a:t>Nb</a:t>
            </a:r>
            <a:r>
              <a:rPr lang="en-GB" sz="2000" dirty="0">
                <a:solidFill>
                  <a:srgbClr val="00B050"/>
                </a:solidFill>
                <a:latin typeface="+mj-lt"/>
              </a:rPr>
              <a:t> cavities ordered to RI</a:t>
            </a:r>
          </a:p>
          <a:p>
            <a:r>
              <a:rPr lang="en-GB" sz="2000" dirty="0">
                <a:solidFill>
                  <a:srgbClr val="00B050"/>
                </a:solidFill>
                <a:latin typeface="+mj-lt"/>
              </a:rPr>
              <a:t>-Status  5-cell cavity </a:t>
            </a:r>
            <a:r>
              <a:rPr lang="en-GB" sz="2000" dirty="0" err="1">
                <a:solidFill>
                  <a:srgbClr val="00B050"/>
                </a:solidFill>
                <a:latin typeface="+mj-lt"/>
              </a:rPr>
              <a:t>Nb</a:t>
            </a:r>
            <a:r>
              <a:rPr lang="en-GB" sz="2000" dirty="0">
                <a:solidFill>
                  <a:srgbClr val="00B050"/>
                </a:solidFill>
                <a:latin typeface="+mj-lt"/>
              </a:rPr>
              <a:t> fabricated by </a:t>
            </a:r>
            <a:r>
              <a:rPr lang="en-GB" sz="2000" dirty="0" smtClean="0">
                <a:solidFill>
                  <a:srgbClr val="00B050"/>
                </a:solidFill>
                <a:latin typeface="+mj-lt"/>
              </a:rPr>
              <a:t>CERN</a:t>
            </a:r>
            <a:endParaRPr lang="en-GB" sz="2000"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27784" y="5072386"/>
            <a:ext cx="1804524" cy="0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91629" y="486680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B050"/>
                </a:solidFill>
                <a:latin typeface="+mj-lt"/>
              </a:rPr>
              <a:t>-</a:t>
            </a:r>
            <a:r>
              <a:rPr lang="en-GB" sz="2000" dirty="0">
                <a:latin typeface="Comic Sans MS" pitchFamily="66" charset="0"/>
              </a:rPr>
              <a:t> </a:t>
            </a:r>
            <a:r>
              <a:rPr lang="en-GB" sz="2000" dirty="0">
                <a:solidFill>
                  <a:srgbClr val="00B050"/>
                </a:solidFill>
                <a:latin typeface="+mj-lt"/>
              </a:rPr>
              <a:t>Brazing tests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29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/>
      <p:bldP spid="13" grpId="0" uiExpand="1"/>
      <p:bldP spid="20" grpId="0" uiExpan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9776"/>
            <a:ext cx="7848872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+mj-lt"/>
              </a:rPr>
              <a:t>Reparation </a:t>
            </a:r>
            <a:r>
              <a:rPr lang="en-GB" dirty="0" err="1" smtClean="0">
                <a:latin typeface="+mj-lt"/>
              </a:rPr>
              <a:t>monocell</a:t>
            </a:r>
            <a:r>
              <a:rPr lang="en-GB" dirty="0" smtClean="0">
                <a:latin typeface="+mj-lt"/>
              </a:rPr>
              <a:t> from RI at CERN</a:t>
            </a:r>
            <a:endParaRPr lang="en-GB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2869423" cy="215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4039" b="10472"/>
          <a:stretch/>
        </p:blipFill>
        <p:spPr bwMode="auto">
          <a:xfrm>
            <a:off x="683568" y="4201402"/>
            <a:ext cx="3080859" cy="15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9213" y="571461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Machining (preparation before brazing)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4958008"/>
            <a:ext cx="3538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Brazing between niobium tube and Stainless steel (316LN) flange.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1268760"/>
            <a:ext cx="785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</a:t>
            </a:r>
            <a:r>
              <a:rPr lang="en-GB" dirty="0" err="1" smtClean="0"/>
              <a:t>monocell</a:t>
            </a:r>
            <a:r>
              <a:rPr lang="en-GB" dirty="0" smtClean="0"/>
              <a:t> is being repaired in order to continue with the </a:t>
            </a:r>
            <a:r>
              <a:rPr lang="en-GB" dirty="0" err="1" smtClean="0"/>
              <a:t>electropolishing</a:t>
            </a:r>
            <a:r>
              <a:rPr lang="en-GB" dirty="0" smtClean="0"/>
              <a:t> and cold tests</a:t>
            </a:r>
            <a:endParaRPr lang="en-GB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868"/>
          <a:stretch/>
        </p:blipFill>
        <p:spPr bwMode="auto">
          <a:xfrm>
            <a:off x="683568" y="1844824"/>
            <a:ext cx="2936200" cy="199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765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992" y="269776"/>
            <a:ext cx="7848872" cy="1143000"/>
          </a:xfrm>
        </p:spPr>
        <p:txBody>
          <a:bodyPr/>
          <a:lstStyle/>
          <a:p>
            <a:r>
              <a:rPr lang="es-ES" dirty="0" err="1" smtClean="0">
                <a:latin typeface="+mj-lt"/>
              </a:rPr>
              <a:t>Niobium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cavities</a:t>
            </a:r>
            <a:r>
              <a:rPr lang="es-ES" dirty="0" smtClean="0">
                <a:latin typeface="+mj-lt"/>
              </a:rPr>
              <a:t>-RI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507288" cy="4597971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+mn-lt"/>
              </a:rPr>
              <a:t>4 niobium cavities under fabrication at RI </a:t>
            </a:r>
          </a:p>
          <a:p>
            <a:r>
              <a:rPr lang="en-GB" sz="2000" dirty="0" smtClean="0">
                <a:latin typeface="+mn-lt"/>
              </a:rPr>
              <a:t>Delivery dates: 1st cavity  end of June</a:t>
            </a:r>
          </a:p>
          <a:p>
            <a:r>
              <a:rPr lang="en-GB" sz="2000" dirty="0" smtClean="0">
                <a:latin typeface="+mn-lt"/>
              </a:rPr>
              <a:t>	           last cavity end of July	</a:t>
            </a:r>
          </a:p>
          <a:p>
            <a:endParaRPr lang="en-GB" sz="2000" dirty="0" smtClean="0">
              <a:latin typeface="+mn-lt"/>
            </a:endParaRPr>
          </a:p>
          <a:p>
            <a:endParaRPr lang="en-GB" sz="2000" dirty="0" smtClean="0">
              <a:latin typeface="+mn-lt"/>
            </a:endParaRPr>
          </a:p>
          <a:p>
            <a:r>
              <a:rPr lang="en-GB" sz="2000" b="1" dirty="0" smtClean="0">
                <a:latin typeface="+mn-lt"/>
              </a:rPr>
              <a:t>Status</a:t>
            </a:r>
            <a:r>
              <a:rPr lang="en-GB" sz="2000" dirty="0" smtClean="0">
                <a:latin typeface="+mn-lt"/>
              </a:rPr>
              <a:t>:  </a:t>
            </a:r>
            <a:r>
              <a:rPr lang="en-GB" sz="2000" dirty="0" smtClean="0">
                <a:solidFill>
                  <a:srgbClr val="FF0066"/>
                </a:solidFill>
                <a:latin typeface="+mn-lt"/>
              </a:rPr>
              <a:t>Dumb-bells</a:t>
            </a:r>
            <a:r>
              <a:rPr lang="en-GB" sz="2000" dirty="0" smtClean="0">
                <a:latin typeface="+mn-lt"/>
              </a:rPr>
              <a:t> welded</a:t>
            </a:r>
          </a:p>
          <a:p>
            <a:r>
              <a:rPr lang="en-GB" sz="2000" dirty="0" smtClean="0">
                <a:latin typeface="+mn-lt"/>
              </a:rPr>
              <a:t>	</a:t>
            </a:r>
          </a:p>
          <a:p>
            <a:endParaRPr lang="en-GB" sz="2000" dirty="0" smtClean="0">
              <a:latin typeface="+mn-lt"/>
            </a:endParaRPr>
          </a:p>
          <a:p>
            <a:r>
              <a:rPr lang="en-GB" sz="2000" dirty="0">
                <a:latin typeface="+mn-lt"/>
              </a:rPr>
              <a:t>	</a:t>
            </a:r>
            <a:r>
              <a:rPr lang="en-GB" sz="2000" dirty="0" smtClean="0">
                <a:solidFill>
                  <a:srgbClr val="FF0066"/>
                </a:solidFill>
                <a:latin typeface="+mn-lt"/>
              </a:rPr>
              <a:t>Cut-off tubes</a:t>
            </a:r>
            <a:r>
              <a:rPr lang="en-GB" sz="2000" dirty="0" smtClean="0">
                <a:latin typeface="+mn-lt"/>
              </a:rPr>
              <a:t>: difficulties during necking-out</a:t>
            </a:r>
          </a:p>
          <a:p>
            <a:endParaRPr lang="en-GB" sz="20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I. Aviles &amp; N. Valverde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6" name="Picture 5" descr="C:\Users\nvalverd\AppData\Local\Microsoft\Windows\Temporary Internet Files\Content.Word\2013-02-21_Beam_Tube_Necked_out_LE_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20608"/>
          <a:stretch/>
        </p:blipFill>
        <p:spPr bwMode="auto">
          <a:xfrm>
            <a:off x="467544" y="4617590"/>
            <a:ext cx="2016224" cy="18265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627784" y="5530849"/>
            <a:ext cx="122413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:\Users\nvalverd\AppData\Local\Microsoft\Windows\Temporary Internet Files\Content.Word\RI big2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4804" y="4670636"/>
            <a:ext cx="2317396" cy="173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372200" y="4797152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Recrystallized equiaxial grains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Hardness: </a:t>
            </a:r>
            <a:r>
              <a:rPr lang="en-GB" dirty="0" smtClean="0">
                <a:solidFill>
                  <a:srgbClr val="00B050"/>
                </a:solidFill>
              </a:rPr>
              <a:t>57,1 HV10 </a:t>
            </a:r>
            <a:r>
              <a:rPr lang="en-GB" dirty="0" smtClean="0"/>
              <a:t>(technical specification: &lt; 60 HV10)</a:t>
            </a:r>
            <a:endParaRPr lang="en-GB" dirty="0"/>
          </a:p>
          <a:p>
            <a:endParaRPr lang="en-GB" dirty="0"/>
          </a:p>
        </p:txBody>
      </p:sp>
      <p:pic>
        <p:nvPicPr>
          <p:cNvPr id="3074" name="Picture 2" descr="C:\Users\iaviles\AppData\Local\Microsoft\Windows\Temporary Internet Files\Content.Outlook\P3YM23H1\Dumb-Bell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809" y="1970535"/>
            <a:ext cx="3275856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02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04056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Studies at CERN to optimize the necking out parameters in order to minimize the deformation:</a:t>
            </a:r>
          </a:p>
          <a:p>
            <a:pPr lvl="1"/>
            <a:r>
              <a:rPr lang="en-GB" dirty="0" smtClean="0"/>
              <a:t>	</a:t>
            </a:r>
            <a:r>
              <a:rPr lang="en-GB" sz="1600" dirty="0" smtClean="0"/>
              <a:t>Ellipse diameters</a:t>
            </a:r>
          </a:p>
          <a:p>
            <a:pPr lvl="1"/>
            <a:r>
              <a:rPr lang="es-ES" sz="1600" dirty="0" smtClean="0"/>
              <a:t>	</a:t>
            </a:r>
            <a:r>
              <a:rPr lang="es-ES" sz="1600" dirty="0" err="1" smtClean="0"/>
              <a:t>Necking</a:t>
            </a:r>
            <a:r>
              <a:rPr lang="es-ES" sz="1600" dirty="0" smtClean="0"/>
              <a:t> </a:t>
            </a:r>
            <a:r>
              <a:rPr lang="es-ES" sz="1600" dirty="0" err="1" smtClean="0"/>
              <a:t>height</a:t>
            </a:r>
            <a:endParaRPr lang="es-ES" sz="1600" dirty="0" smtClean="0"/>
          </a:p>
          <a:p>
            <a:pPr lvl="1"/>
            <a:r>
              <a:rPr lang="es-ES" sz="1600" dirty="0" smtClean="0"/>
              <a:t>	</a:t>
            </a:r>
            <a:r>
              <a:rPr lang="es-ES" sz="1600" dirty="0" err="1" smtClean="0"/>
              <a:t>Tooling</a:t>
            </a:r>
            <a:endParaRPr lang="es-ES" sz="1600" dirty="0" smtClean="0"/>
          </a:p>
          <a:p>
            <a:r>
              <a:rPr lang="en-GB" sz="2000" dirty="0" smtClean="0"/>
              <a:t>Tests at CERN</a:t>
            </a:r>
            <a:r>
              <a:rPr lang="en-GB" sz="2000" dirty="0" smtClean="0"/>
              <a:t> </a:t>
            </a:r>
            <a:r>
              <a:rPr lang="en-GB" sz="2000" dirty="0" smtClean="0"/>
              <a:t>using</a:t>
            </a:r>
            <a:r>
              <a:rPr lang="en-GB" sz="2000" dirty="0" smtClean="0"/>
              <a:t> </a:t>
            </a:r>
            <a:r>
              <a:rPr lang="en-GB" sz="2000" dirty="0" smtClean="0"/>
              <a:t>improved parameters </a:t>
            </a:r>
          </a:p>
          <a:p>
            <a:r>
              <a:rPr lang="en-GB" sz="2000" dirty="0" smtClean="0"/>
              <a:t>with satisfactory results:</a:t>
            </a:r>
          </a:p>
          <a:p>
            <a:r>
              <a:rPr lang="en-GB" dirty="0" smtClean="0"/>
              <a:t>		</a:t>
            </a:r>
          </a:p>
          <a:p>
            <a:endParaRPr lang="es-ES" sz="2000" dirty="0" smtClean="0"/>
          </a:p>
          <a:p>
            <a:r>
              <a:rPr lang="es-ES" sz="2000" dirty="0" smtClean="0"/>
              <a:t>(10/4) RI </a:t>
            </a:r>
            <a:r>
              <a:rPr lang="es-ES" sz="2000" dirty="0" err="1" smtClean="0"/>
              <a:t>still</a:t>
            </a:r>
            <a:r>
              <a:rPr lang="es-ES" sz="2000" dirty="0" smtClean="0"/>
              <a:t> </a:t>
            </a:r>
            <a:r>
              <a:rPr lang="es-ES" sz="2000" dirty="0" err="1" smtClean="0"/>
              <a:t>have</a:t>
            </a:r>
            <a:r>
              <a:rPr lang="es-ES" sz="2000" dirty="0" smtClean="0"/>
              <a:t> </a:t>
            </a:r>
            <a:r>
              <a:rPr lang="es-ES" sz="2000" dirty="0" err="1" smtClean="0"/>
              <a:t>problems</a:t>
            </a:r>
            <a:r>
              <a:rPr lang="es-ES" sz="2000" dirty="0" smtClean="0"/>
              <a:t> </a:t>
            </a:r>
            <a:r>
              <a:rPr lang="es-ES" sz="2000" dirty="0" err="1" smtClean="0"/>
              <a:t>with</a:t>
            </a:r>
            <a:r>
              <a:rPr lang="es-ES" sz="2000" dirty="0" smtClean="0"/>
              <a:t> </a:t>
            </a:r>
            <a:r>
              <a:rPr lang="es-ES" sz="2000" dirty="0" err="1" smtClean="0"/>
              <a:t>necking</a:t>
            </a:r>
            <a:r>
              <a:rPr lang="es-ES" sz="2000" dirty="0" smtClean="0"/>
              <a:t> </a:t>
            </a:r>
            <a:r>
              <a:rPr lang="es-ES" sz="2000" dirty="0" err="1" smtClean="0"/>
              <a:t>out</a:t>
            </a:r>
            <a:r>
              <a:rPr lang="es-ES" sz="2000" dirty="0" smtClean="0"/>
              <a:t> </a:t>
            </a:r>
            <a:r>
              <a:rPr lang="es-ES" sz="2000" dirty="0" err="1" smtClean="0"/>
              <a:t>with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improved</a:t>
            </a:r>
            <a:r>
              <a:rPr lang="es-ES" sz="2000" dirty="0" smtClean="0"/>
              <a:t> </a:t>
            </a:r>
            <a:r>
              <a:rPr lang="es-ES" sz="2000" dirty="0" err="1" smtClean="0"/>
              <a:t>parameters</a:t>
            </a:r>
            <a:r>
              <a:rPr lang="es-ES" sz="2000" dirty="0" smtClean="0"/>
              <a:t>: </a:t>
            </a:r>
          </a:p>
          <a:p>
            <a:endParaRPr lang="en-GB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48880"/>
            <a:ext cx="2736304" cy="20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I. Aviles &amp; N. Valverde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4992" y="269776"/>
            <a:ext cx="7848872" cy="1143000"/>
          </a:xfrm>
        </p:spPr>
        <p:txBody>
          <a:bodyPr/>
          <a:lstStyle/>
          <a:p>
            <a:r>
              <a:rPr lang="es-ES" dirty="0" err="1" smtClean="0"/>
              <a:t>Niobium</a:t>
            </a:r>
            <a:r>
              <a:rPr lang="es-ES" dirty="0" smtClean="0"/>
              <a:t> </a:t>
            </a:r>
            <a:r>
              <a:rPr lang="es-ES" dirty="0" err="1" smtClean="0"/>
              <a:t>cavities</a:t>
            </a:r>
            <a:r>
              <a:rPr lang="es-ES" dirty="0" smtClean="0"/>
              <a:t>-RI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0679"/>
          <a:stretch/>
        </p:blipFill>
        <p:spPr bwMode="auto">
          <a:xfrm>
            <a:off x="4139952" y="4966205"/>
            <a:ext cx="2336550" cy="139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68" y="533808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Material </a:t>
            </a:r>
            <a:r>
              <a:rPr lang="es-ES" dirty="0" err="1" smtClean="0"/>
              <a:t>studies</a:t>
            </a:r>
            <a:r>
              <a:rPr lang="es-ES" dirty="0" smtClean="0"/>
              <a:t> at CERN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tube</a:t>
            </a:r>
            <a:r>
              <a:rPr lang="es-ES" dirty="0" smtClean="0"/>
              <a:t> are </a:t>
            </a:r>
            <a:r>
              <a:rPr lang="es-ES" dirty="0" err="1" smtClean="0"/>
              <a:t>under</a:t>
            </a:r>
            <a:r>
              <a:rPr lang="es-ES" dirty="0" smtClean="0"/>
              <a:t> </a:t>
            </a:r>
            <a:r>
              <a:rPr lang="es-ES" dirty="0" err="1" smtClean="0"/>
              <a:t>going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5076056" y="5445224"/>
            <a:ext cx="576064" cy="539189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87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Niobium</a:t>
            </a:r>
            <a:r>
              <a:rPr lang="es-ES" dirty="0" smtClean="0"/>
              <a:t> </a:t>
            </a:r>
            <a:r>
              <a:rPr lang="es-ES" dirty="0" err="1" smtClean="0"/>
              <a:t>cavity</a:t>
            </a:r>
            <a:r>
              <a:rPr lang="es-ES" dirty="0" smtClean="0"/>
              <a:t> at CERN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92071" y="2029011"/>
            <a:ext cx="202455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4077072"/>
            <a:ext cx="3033796" cy="226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4896"/>
          <a:stretch/>
        </p:blipFill>
        <p:spPr bwMode="auto">
          <a:xfrm>
            <a:off x="3770472" y="1799688"/>
            <a:ext cx="3014802" cy="19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6903" y="1300118"/>
            <a:ext cx="709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CC99"/>
                </a:solidFill>
                <a:latin typeface="+mj-lt"/>
              </a:rPr>
              <a:t>Spinning </a:t>
            </a:r>
            <a:r>
              <a:rPr lang="es-ES" dirty="0" smtClean="0">
                <a:latin typeface="+mj-lt"/>
              </a:rPr>
              <a:t>of 2 </a:t>
            </a:r>
            <a:r>
              <a:rPr lang="es-ES" dirty="0" err="1" smtClean="0">
                <a:latin typeface="+mj-lt"/>
              </a:rPr>
              <a:t>half-cells</a:t>
            </a:r>
            <a:r>
              <a:rPr lang="es-ES" dirty="0" smtClean="0">
                <a:latin typeface="+mj-lt"/>
              </a:rPr>
              <a:t> and  1 </a:t>
            </a:r>
            <a:r>
              <a:rPr lang="es-ES" dirty="0" err="1" smtClean="0">
                <a:latin typeface="+mj-lt"/>
              </a:rPr>
              <a:t>beam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tube</a:t>
            </a:r>
            <a:r>
              <a:rPr lang="es-ES" dirty="0" smtClean="0">
                <a:latin typeface="+mj-lt"/>
              </a:rPr>
              <a:t> at HEGGLI </a:t>
            </a:r>
            <a:r>
              <a:rPr lang="es-ES" dirty="0" err="1" smtClean="0">
                <a:latin typeface="+mj-lt"/>
              </a:rPr>
              <a:t>for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testing</a:t>
            </a:r>
            <a:endParaRPr lang="en-GB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178235" y="2600428"/>
            <a:ext cx="307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CC99"/>
                </a:solidFill>
              </a:rPr>
              <a:t>Dimensional control </a:t>
            </a:r>
            <a:r>
              <a:rPr lang="es-ES" dirty="0" err="1" smtClean="0">
                <a:solidFill>
                  <a:srgbClr val="00CC99"/>
                </a:solidFill>
              </a:rPr>
              <a:t>by</a:t>
            </a:r>
            <a:r>
              <a:rPr lang="es-ES" dirty="0" smtClean="0">
                <a:solidFill>
                  <a:srgbClr val="00CC99"/>
                </a:solidFill>
              </a:rPr>
              <a:t> CMM</a:t>
            </a:r>
            <a:endParaRPr lang="en-GB" dirty="0">
              <a:solidFill>
                <a:srgbClr val="00CC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9824" y="482675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CC99"/>
                </a:solidFill>
              </a:rPr>
              <a:t>RF </a:t>
            </a:r>
            <a:r>
              <a:rPr lang="es-ES" dirty="0" err="1" smtClean="0">
                <a:solidFill>
                  <a:srgbClr val="00CC99"/>
                </a:solidFill>
              </a:rPr>
              <a:t>measurements</a:t>
            </a:r>
            <a:r>
              <a:rPr lang="es-ES" dirty="0" smtClean="0">
                <a:solidFill>
                  <a:srgbClr val="00CC99"/>
                </a:solidFill>
              </a:rPr>
              <a:t>. </a:t>
            </a:r>
            <a:r>
              <a:rPr lang="es-ES" dirty="0" smtClean="0"/>
              <a:t> </a:t>
            </a:r>
            <a:endParaRPr lang="en-GB" dirty="0">
              <a:solidFill>
                <a:srgbClr val="00CC99"/>
              </a:solidFill>
            </a:endParaRPr>
          </a:p>
        </p:txBody>
      </p:sp>
      <p:pic>
        <p:nvPicPr>
          <p:cNvPr id="3" name="Picture 2" descr="\\cern.ch\dfs\Users\n\nvalverd\Desktop\pics\Spinning nb half-ce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7337"/>
            <a:ext cx="3461051" cy="25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180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Necking-out tests at CERN :</a:t>
            </a:r>
          </a:p>
          <a:p>
            <a:r>
              <a:rPr lang="en-GB" dirty="0" smtClean="0"/>
              <a:t>Satisfactory results even in a tube shaped by spinning starting from a niobium plate.</a:t>
            </a:r>
          </a:p>
          <a:p>
            <a:endParaRPr lang="es-ES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4992" y="269776"/>
            <a:ext cx="7848872" cy="1143000"/>
          </a:xfrm>
        </p:spPr>
        <p:txBody>
          <a:bodyPr/>
          <a:lstStyle/>
          <a:p>
            <a:r>
              <a:rPr lang="es-ES" dirty="0" err="1" smtClean="0"/>
              <a:t>Niobium</a:t>
            </a:r>
            <a:r>
              <a:rPr lang="es-ES" dirty="0" smtClean="0"/>
              <a:t> </a:t>
            </a:r>
            <a:r>
              <a:rPr lang="es-ES" dirty="0" err="1" smtClean="0"/>
              <a:t>cavity</a:t>
            </a:r>
            <a:r>
              <a:rPr lang="es-ES" dirty="0" smtClean="0"/>
              <a:t> at CERN</a:t>
            </a:r>
            <a:endParaRPr lang="en-GB" dirty="0"/>
          </a:p>
        </p:txBody>
      </p:sp>
      <p:pic>
        <p:nvPicPr>
          <p:cNvPr id="7" name="Picture 6" descr="C:\Users\nvalverd\AppData\Local\Microsoft\Windows\Temporary Internet Files\Content.Word\la fot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695" r="16312"/>
          <a:stretch/>
        </p:blipFill>
        <p:spPr bwMode="auto">
          <a:xfrm>
            <a:off x="1187624" y="3140968"/>
            <a:ext cx="2048616" cy="2509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pic>
        <p:nvPicPr>
          <p:cNvPr id="8" name="Picture 7" descr="C:\Users\nvalverd\AppData\Local\Microsoft\Windows\Temporary Internet Files\Content.Word\la fot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3440653" cy="2570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21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47943"/>
            <a:ext cx="8784976" cy="138896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New EB welding machine at CERN (11 m</a:t>
            </a:r>
            <a:r>
              <a:rPr lang="en-GB" baseline="30000" dirty="0" smtClean="0"/>
              <a:t>3</a:t>
            </a:r>
            <a:r>
              <a:rPr lang="en-GB" dirty="0" smtClean="0"/>
              <a:t>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SS vacuum chamber;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 err="1" smtClean="0"/>
              <a:t>Vacumm</a:t>
            </a:r>
            <a:r>
              <a:rPr lang="en-GB" dirty="0" smtClean="0"/>
              <a:t> level 1x10</a:t>
            </a:r>
            <a:r>
              <a:rPr lang="en-GB" baseline="30000" dirty="0" smtClean="0"/>
              <a:t>-5</a:t>
            </a:r>
            <a:r>
              <a:rPr lang="en-GB" dirty="0" smtClean="0"/>
              <a:t> mbar up to 10</a:t>
            </a:r>
            <a:r>
              <a:rPr lang="en-GB" baseline="30000" dirty="0" smtClean="0"/>
              <a:t>-7</a:t>
            </a:r>
            <a:r>
              <a:rPr lang="en-GB" dirty="0" smtClean="0"/>
              <a:t> mbar (</a:t>
            </a:r>
            <a:r>
              <a:rPr lang="en-GB" dirty="0" err="1" smtClean="0"/>
              <a:t>cryo</a:t>
            </a:r>
            <a:r>
              <a:rPr lang="en-GB" dirty="0" smtClean="0"/>
              <a:t>. pump)</a:t>
            </a:r>
            <a:r>
              <a:rPr lang="en-GB" dirty="0" smtClean="0">
                <a:sym typeface="Wingdings" pitchFamily="2" charset="2"/>
              </a:rPr>
              <a:t> Suitable for high RRR niobium welds.</a:t>
            </a:r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2050" name="Picture 2" descr="\\cern.ch\dfs\Workspaces\n\nuriadoc\nuriadoc\Niobium Cavities\pics\EB welding machine\IMG_57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450" t="24002" r="6050"/>
          <a:stretch/>
        </p:blipFill>
        <p:spPr bwMode="auto">
          <a:xfrm>
            <a:off x="2120447" y="2780928"/>
            <a:ext cx="46391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Niobium</a:t>
            </a:r>
            <a:r>
              <a:rPr lang="es-ES" dirty="0" smtClean="0"/>
              <a:t> </a:t>
            </a:r>
            <a:r>
              <a:rPr lang="es-ES" dirty="0" err="1" smtClean="0"/>
              <a:t>cavity</a:t>
            </a:r>
            <a:r>
              <a:rPr lang="es-ES" dirty="0" smtClean="0"/>
              <a:t> at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15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valverd\AppData\Local\Microsoft\Windows\Temporary Internet Files\Content.Outlook\MIB1V0IL\03 13031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1052" y="3365660"/>
            <a:ext cx="3307898" cy="248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34535"/>
            <a:ext cx="8229600" cy="1302377"/>
          </a:xfrm>
        </p:spPr>
        <p:txBody>
          <a:bodyPr/>
          <a:lstStyle/>
          <a:p>
            <a:r>
              <a:rPr lang="en-GB" dirty="0" smtClean="0"/>
              <a:t>Welding tests foreseen for optimization of parameters:</a:t>
            </a:r>
          </a:p>
          <a:p>
            <a:r>
              <a:rPr lang="en-GB" dirty="0" smtClean="0"/>
              <a:t>	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GB" sz="2000" dirty="0" smtClean="0"/>
              <a:t>10 linear welding tests</a:t>
            </a:r>
          </a:p>
          <a:p>
            <a:endParaRPr lang="es-ES" sz="2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2163"/>
          <a:stretch/>
        </p:blipFill>
        <p:spPr bwMode="auto">
          <a:xfrm>
            <a:off x="6194023" y="3397328"/>
            <a:ext cx="1197661" cy="169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290" b="1814"/>
          <a:stretch/>
        </p:blipFill>
        <p:spPr bwMode="auto">
          <a:xfrm>
            <a:off x="5314610" y="4589886"/>
            <a:ext cx="879413" cy="14910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3655" y="5303939"/>
            <a:ext cx="980328" cy="155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0399" y="1740448"/>
            <a:ext cx="2197181" cy="124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684" y="2276872"/>
            <a:ext cx="149663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Niobium</a:t>
            </a:r>
            <a:r>
              <a:rPr lang="es-ES" dirty="0" smtClean="0"/>
              <a:t> </a:t>
            </a:r>
            <a:r>
              <a:rPr lang="es-ES" dirty="0" err="1" smtClean="0"/>
              <a:t>cavity</a:t>
            </a:r>
            <a:r>
              <a:rPr lang="es-ES" dirty="0" smtClean="0"/>
              <a:t> at CERN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275" t="4077" r="7628"/>
          <a:stretch/>
        </p:blipFill>
        <p:spPr bwMode="auto">
          <a:xfrm>
            <a:off x="827582" y="3333189"/>
            <a:ext cx="2880021" cy="251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94937" y="3014065"/>
            <a:ext cx="6625335" cy="43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v"/>
            </a:pPr>
            <a:r>
              <a:rPr lang="en-GB" sz="2000" dirty="0" smtClean="0">
                <a:latin typeface="+mn-lt"/>
              </a:rPr>
              <a:t>4 circular welding tests </a:t>
            </a:r>
            <a:r>
              <a:rPr lang="es-ES" sz="2000" dirty="0">
                <a:latin typeface="+mn-lt"/>
              </a:rPr>
              <a:t>– ( </a:t>
            </a:r>
            <a:r>
              <a:rPr lang="es-ES" sz="2000" dirty="0" err="1">
                <a:latin typeface="+mn-lt"/>
              </a:rPr>
              <a:t>same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diameter</a:t>
            </a:r>
            <a:r>
              <a:rPr lang="es-ES" sz="2000" dirty="0">
                <a:latin typeface="+mn-lt"/>
              </a:rPr>
              <a:t> as HC)</a:t>
            </a:r>
          </a:p>
          <a:p>
            <a:pPr marL="342900" indent="-342900">
              <a:buFont typeface="Wingdings" pitchFamily="2" charset="2"/>
              <a:buChar char="v"/>
            </a:pPr>
            <a:endParaRPr lang="en-GB" sz="2000" dirty="0" smtClean="0"/>
          </a:p>
          <a:p>
            <a:endParaRPr lang="es-ES" sz="20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89862" y="4077033"/>
            <a:ext cx="6896949" cy="43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v"/>
            </a:pPr>
            <a:r>
              <a:rPr lang="en-GB" sz="2000" dirty="0" smtClean="0">
                <a:latin typeface="+mn-lt"/>
              </a:rPr>
              <a:t>3 circular welding tests at the equator</a:t>
            </a:r>
          </a:p>
          <a:p>
            <a:endParaRPr lang="es-ES" sz="2000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97134" y="5079552"/>
            <a:ext cx="6896949" cy="43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v"/>
            </a:pPr>
            <a:r>
              <a:rPr lang="en-GB" sz="2000" dirty="0" smtClean="0">
                <a:latin typeface="+mn-lt"/>
              </a:rPr>
              <a:t>3 circular welding tests at the iris</a:t>
            </a:r>
          </a:p>
          <a:p>
            <a:endParaRPr lang="es-ES" sz="2000" dirty="0" smtClean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049" y="5980117"/>
            <a:ext cx="6896949" cy="43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v"/>
            </a:pPr>
            <a:r>
              <a:rPr lang="en-GB" sz="2000" dirty="0" smtClean="0">
                <a:latin typeface="+mn-lt"/>
              </a:rPr>
              <a:t>3 welding tests – stiffening ring + HC</a:t>
            </a:r>
          </a:p>
          <a:p>
            <a:endParaRPr lang="es-ES" sz="2000" dirty="0" smtClean="0"/>
          </a:p>
        </p:txBody>
      </p:sp>
      <p:pic>
        <p:nvPicPr>
          <p:cNvPr id="1026" name="Picture 2" descr="\\cern.ch\dfs\Workspaces\n\nuriadoc\nuriadoc\Niobium Cavities\pics\IMG_660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0409"/>
          <a:stretch/>
        </p:blipFill>
        <p:spPr bwMode="auto">
          <a:xfrm>
            <a:off x="2267744" y="3783498"/>
            <a:ext cx="3456143" cy="206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539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build="p"/>
      <p:bldP spid="14" grpId="0" build="p"/>
      <p:bldP spid="15" grpId="0" build="p"/>
      <p:bldP spid="1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R&amp;D- </a:t>
            </a:r>
            <a:r>
              <a:rPr lang="es-ES" dirty="0" err="1" smtClean="0"/>
              <a:t>Brazing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64167" y="3483046"/>
            <a:ext cx="4608512" cy="5760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 smtClean="0">
                <a:solidFill>
                  <a:srgbClr val="00B050"/>
                </a:solidFill>
                <a:latin typeface="+mn-lt"/>
              </a:rPr>
              <a:t>Brazing </a:t>
            </a:r>
            <a:r>
              <a:rPr lang="en-US" sz="2000" dirty="0" smtClean="0">
                <a:solidFill>
                  <a:srgbClr val="00B050"/>
                </a:solidFill>
                <a:latin typeface="+mn-lt"/>
              </a:rPr>
              <a:t>Nb / SS 316 LN  with a Cu-OFE copper interface is a key technology developed at CERN in 1987</a:t>
            </a:r>
            <a:endParaRPr lang="en-GB" sz="2000" dirty="0" smtClean="0">
              <a:solidFill>
                <a:srgbClr val="00B050"/>
              </a:solidFill>
              <a:latin typeface="+mn-lt"/>
            </a:endParaRPr>
          </a:p>
          <a:p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 rot="10800000" flipV="1">
            <a:off x="1191175" y="1214496"/>
            <a:ext cx="6100660" cy="2232247"/>
            <a:chOff x="914400" y="1127275"/>
            <a:chExt cx="7785754" cy="277531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0600" y="1530864"/>
              <a:ext cx="6543674" cy="237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116645" y="1127275"/>
              <a:ext cx="5207954" cy="501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 smtClean="0">
                  <a:solidFill>
                    <a:schemeClr val="accent1">
                      <a:lumMod val="50000"/>
                    </a:schemeClr>
                  </a:solidFill>
                </a:rPr>
                <a:t>Niobium cavity &amp; SS tank</a:t>
              </a:r>
              <a:endParaRPr lang="en-GB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35050" y="1295510"/>
              <a:ext cx="2465104" cy="55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 smtClean="0">
                  <a:solidFill>
                    <a:schemeClr val="accent1">
                      <a:lumMod val="50000"/>
                    </a:schemeClr>
                  </a:solidFill>
                </a:rPr>
                <a:t>SS flanges</a:t>
              </a:r>
              <a:endParaRPr lang="en-GB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553200" y="1981200"/>
              <a:ext cx="685800" cy="42545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7239000" y="2209800"/>
              <a:ext cx="533400" cy="838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1447800" y="1828800"/>
              <a:ext cx="381000" cy="1600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6324600" y="2971800"/>
              <a:ext cx="1143000" cy="50165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914400" y="2209800"/>
              <a:ext cx="381000" cy="838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37165" y="4226440"/>
            <a:ext cx="510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Difference in expansion of </a:t>
            </a:r>
            <a:r>
              <a:rPr lang="en-GB" dirty="0" err="1" smtClean="0">
                <a:latin typeface="+mj-lt"/>
              </a:rPr>
              <a:t>Nb</a:t>
            </a:r>
            <a:r>
              <a:rPr lang="en-GB" dirty="0" smtClean="0">
                <a:latin typeface="+mj-lt"/>
              </a:rPr>
              <a:t>/SS</a:t>
            </a:r>
          </a:p>
          <a:p>
            <a:pPr algn="ctr"/>
            <a:r>
              <a:rPr lang="en-GB" dirty="0" err="1" smtClean="0">
                <a:latin typeface="+mj-lt"/>
              </a:rPr>
              <a:t>Nb</a:t>
            </a:r>
            <a:r>
              <a:rPr lang="en-GB" dirty="0" smtClean="0">
                <a:latin typeface="+mj-lt"/>
              </a:rPr>
              <a:t> tube fitted to SS flange</a:t>
            </a:r>
          </a:p>
          <a:p>
            <a:pPr algn="ctr"/>
            <a:r>
              <a:rPr lang="en-GB" dirty="0" smtClean="0">
                <a:latin typeface="+mj-lt"/>
              </a:rPr>
              <a:t>Clearance ≤ 20 µm</a:t>
            </a:r>
          </a:p>
          <a:p>
            <a:pPr algn="ctr"/>
            <a:r>
              <a:rPr lang="en-GB" dirty="0" smtClean="0">
                <a:latin typeface="+mj-lt"/>
              </a:rPr>
              <a:t>SS plug to expand the </a:t>
            </a:r>
            <a:r>
              <a:rPr lang="en-GB" dirty="0" err="1" smtClean="0">
                <a:latin typeface="+mj-lt"/>
              </a:rPr>
              <a:t>Nb</a:t>
            </a:r>
            <a:endParaRPr lang="en-GB" dirty="0" smtClean="0">
              <a:latin typeface="+mj-lt"/>
            </a:endParaRPr>
          </a:p>
          <a:p>
            <a:pPr algn="ctr"/>
            <a:r>
              <a:rPr lang="en-GB" dirty="0" smtClean="0">
                <a:latin typeface="+mj-lt"/>
              </a:rPr>
              <a:t>Cu – OFE copper as brazing material</a:t>
            </a:r>
          </a:p>
          <a:p>
            <a:pPr algn="ctr"/>
            <a:r>
              <a:rPr lang="en-GB" dirty="0" smtClean="0">
                <a:latin typeface="+mj-lt"/>
              </a:rPr>
              <a:t>Brazing temperature 1100°C, ∆</a:t>
            </a:r>
            <a:r>
              <a:rPr lang="en-GB" baseline="-25000" dirty="0" smtClean="0">
                <a:latin typeface="+mj-lt"/>
              </a:rPr>
              <a:t>time</a:t>
            </a:r>
            <a:r>
              <a:rPr lang="en-GB" dirty="0" smtClean="0">
                <a:latin typeface="+mj-lt"/>
              </a:rPr>
              <a:t> &lt;&lt;</a:t>
            </a:r>
          </a:p>
          <a:p>
            <a:pPr algn="ctr"/>
            <a:r>
              <a:rPr lang="en-GB" dirty="0" smtClean="0">
                <a:latin typeface="+mj-lt"/>
              </a:rPr>
              <a:t>P&lt; 10</a:t>
            </a:r>
            <a:r>
              <a:rPr lang="en-GB" baseline="30000" dirty="0" smtClean="0">
                <a:latin typeface="+mj-lt"/>
              </a:rPr>
              <a:t>-5</a:t>
            </a:r>
            <a:r>
              <a:rPr lang="en-GB" dirty="0" smtClean="0">
                <a:latin typeface="+mj-lt"/>
              </a:rPr>
              <a:t> mbar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789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99592" y="125760"/>
            <a:ext cx="7848872" cy="1143000"/>
          </a:xfrm>
        </p:spPr>
        <p:txBody>
          <a:bodyPr/>
          <a:lstStyle/>
          <a:p>
            <a:r>
              <a:rPr lang="es-ES" dirty="0"/>
              <a:t>R&amp;D- </a:t>
            </a:r>
            <a:r>
              <a:rPr lang="es-ES" dirty="0" err="1"/>
              <a:t>Brazing</a:t>
            </a:r>
            <a:r>
              <a:rPr lang="es-ES" dirty="0"/>
              <a:t> test I</a:t>
            </a:r>
            <a:endParaRPr lang="en-GB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1964939"/>
              </p:ext>
            </p:extLst>
          </p:nvPr>
        </p:nvGraphicFramePr>
        <p:xfrm>
          <a:off x="6156176" y="1020663"/>
          <a:ext cx="2819400" cy="5837337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5953" y="1340768"/>
            <a:ext cx="5323742" cy="490549"/>
          </a:xfrm>
        </p:spPr>
        <p:txBody>
          <a:bodyPr/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Test I- Nb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tube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+ SS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flange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DN100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81" y="2368465"/>
            <a:ext cx="3181309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915816" y="609329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Full results in presentation</a:t>
            </a:r>
          </a:p>
          <a:p>
            <a:r>
              <a:rPr lang="en-GB" sz="1400" dirty="0" smtClean="0"/>
              <a:t> I. Aviles and N. Valverde SLHiPP2</a:t>
            </a:r>
            <a:endParaRPr lang="en-GB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530120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The joint proved to be functional and to mechanically fulfil the requirements for the intended application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8" name="Picture 3" descr="G:\Departments\EN\Groups\MME\MM\Metallurgy\Fellows\Aviles\SPL\Brazing Nb - inox\shear test\20120427_14481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2892"/>
          <a:stretch/>
        </p:blipFill>
        <p:spPr bwMode="auto">
          <a:xfrm>
            <a:off x="3376296" y="1988840"/>
            <a:ext cx="2699655" cy="313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277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R&amp;D- </a:t>
            </a:r>
            <a:r>
              <a:rPr lang="es-ES" dirty="0" err="1" smtClean="0"/>
              <a:t>Brazing</a:t>
            </a:r>
            <a:r>
              <a:rPr lang="es-ES" dirty="0" smtClean="0"/>
              <a:t> test II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75011"/>
            <a:ext cx="9073008" cy="71383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Test II-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Effect of the chemical etching on the brazed joint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t="13793" b="10345"/>
          <a:stretch>
            <a:fillRect/>
          </a:stretch>
        </p:blipFill>
        <p:spPr bwMode="auto">
          <a:xfrm>
            <a:off x="395536" y="2579132"/>
            <a:ext cx="309305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8824" b="14706"/>
          <a:stretch>
            <a:fillRect/>
          </a:stretch>
        </p:blipFill>
        <p:spPr bwMode="auto">
          <a:xfrm>
            <a:off x="3884746" y="2613800"/>
            <a:ext cx="32018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7086600" y="1988840"/>
            <a:ext cx="1905000" cy="2463552"/>
            <a:chOff x="7086600" y="4242048"/>
            <a:chExt cx="1905000" cy="246355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4678" t="14286" r="11971"/>
            <a:stretch>
              <a:fillRect/>
            </a:stretch>
          </p:blipFill>
          <p:spPr bwMode="auto">
            <a:xfrm>
              <a:off x="7391400" y="4876800"/>
              <a:ext cx="15240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8305800" y="4699248"/>
              <a:ext cx="381000" cy="4572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7391400" y="4546848"/>
              <a:ext cx="609600" cy="7620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086600" y="431824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SS</a:t>
              </a:r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34400" y="439444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Nb</a:t>
              </a:r>
              <a:endParaRPr lang="en-GB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8077200" y="4546848"/>
              <a:ext cx="76200" cy="6858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924800" y="424204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Cu</a:t>
              </a:r>
              <a:endParaRPr lang="en-GB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02432" y="472514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bath removed ~ 300 </a:t>
            </a:r>
            <a:r>
              <a:rPr lang="en-GB" dirty="0" err="1"/>
              <a:t>μm</a:t>
            </a:r>
            <a:r>
              <a:rPr lang="en-GB" dirty="0"/>
              <a:t> of Cu</a:t>
            </a:r>
          </a:p>
          <a:p>
            <a:r>
              <a:rPr lang="en-GB" dirty="0"/>
              <a:t>The bath attacks more the </a:t>
            </a:r>
            <a:r>
              <a:rPr lang="en-GB" dirty="0" err="1"/>
              <a:t>Nb</a:t>
            </a:r>
            <a:r>
              <a:rPr lang="en-GB" dirty="0"/>
              <a:t> than the SS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525095" y="5050706"/>
            <a:ext cx="122413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68144" y="4653136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Full results in </a:t>
            </a:r>
            <a:r>
              <a:rPr lang="en-GB" dirty="0" err="1" smtClean="0"/>
              <a:t>presention</a:t>
            </a:r>
            <a:endParaRPr lang="en-GB" dirty="0" smtClean="0"/>
          </a:p>
          <a:p>
            <a:r>
              <a:rPr lang="en-GB" dirty="0" smtClean="0"/>
              <a:t> I. Aviles and N. Valverde SLHiPP2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1465040" y="570555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It was decided to mask the brazed joint with a polymer </a:t>
            </a:r>
            <a:endParaRPr lang="en-GB" dirty="0">
              <a:solidFill>
                <a:srgbClr val="00FF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791" y="1690470"/>
            <a:ext cx="87806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Chemical etching of niobium 8 hours before EBW to avoid oxidation and degradation of RRR</a:t>
            </a:r>
          </a:p>
          <a:p>
            <a:pPr>
              <a:buNone/>
            </a:pPr>
            <a:r>
              <a:rPr lang="en-GB" dirty="0" smtClean="0"/>
              <a:t>Composition of the bath</a:t>
            </a:r>
            <a:r>
              <a:rPr lang="en-GB" dirty="0"/>
              <a:t>: (1:1:2) </a:t>
            </a:r>
            <a:r>
              <a:rPr lang="en-GB" dirty="0" smtClean="0"/>
              <a:t>HF 40</a:t>
            </a:r>
            <a:r>
              <a:rPr lang="en-GB" dirty="0"/>
              <a:t>%, </a:t>
            </a:r>
            <a:r>
              <a:rPr lang="en-GB" dirty="0" smtClean="0"/>
              <a:t>HNO3 65</a:t>
            </a:r>
            <a:r>
              <a:rPr lang="en-GB" dirty="0"/>
              <a:t>% , </a:t>
            </a:r>
            <a:r>
              <a:rPr lang="en-GB" dirty="0" smtClean="0"/>
              <a:t>H3PO4 </a:t>
            </a:r>
            <a:r>
              <a:rPr lang="en-GB" sz="2000" dirty="0" smtClean="0"/>
              <a:t>85</a:t>
            </a:r>
            <a:r>
              <a:rPr lang="en-GB" sz="2000" dirty="0"/>
              <a:t>%</a:t>
            </a:r>
            <a:endParaRPr lang="en-GB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42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Overview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598" t="2302" r="18611" b="3105"/>
          <a:stretch/>
        </p:blipFill>
        <p:spPr bwMode="auto">
          <a:xfrm>
            <a:off x="4323032" y="1287176"/>
            <a:ext cx="4662684" cy="452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520677" y="3725663"/>
            <a:ext cx="2071065" cy="594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Bulk Niobium 5Cells cavity</a:t>
            </a:r>
            <a:endParaRPr lang="fr-FR" dirty="0"/>
          </a:p>
        </p:txBody>
      </p:sp>
      <p:pic>
        <p:nvPicPr>
          <p:cNvPr id="19" name="Picture 18" descr="Coupe -3.jpg"/>
          <p:cNvPicPr>
            <a:picLocks noChangeAspect="1"/>
          </p:cNvPicPr>
          <p:nvPr/>
        </p:nvPicPr>
        <p:blipFill>
          <a:blip r:embed="rId3" cstate="print"/>
          <a:srcRect l="10833" r="7500"/>
          <a:stretch>
            <a:fillRect/>
          </a:stretch>
        </p:blipFill>
        <p:spPr>
          <a:xfrm>
            <a:off x="179512" y="1355018"/>
            <a:ext cx="3816424" cy="3224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67" y="4869160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Stainless steel </a:t>
            </a:r>
            <a:r>
              <a:rPr lang="en-GB" sz="1600" dirty="0" smtClean="0"/>
              <a:t>(316L /316LN) helium tank designed by </a:t>
            </a:r>
            <a:r>
              <a:rPr lang="en-GB" sz="1600" b="1" dirty="0" smtClean="0"/>
              <a:t>CERN</a:t>
            </a:r>
            <a:r>
              <a:rPr lang="en-GB" sz="1600" dirty="0" smtClean="0"/>
              <a:t>, supplied by </a:t>
            </a:r>
            <a:r>
              <a:rPr lang="en-GB" sz="1600" b="1" dirty="0" smtClean="0"/>
              <a:t>CEA</a:t>
            </a:r>
            <a:r>
              <a:rPr lang="en-GB" sz="1600" dirty="0" smtClean="0"/>
              <a:t> and welded to the cavity at </a:t>
            </a:r>
            <a:r>
              <a:rPr lang="en-GB" sz="1600" b="1" dirty="0" smtClean="0"/>
              <a:t>CERN</a:t>
            </a:r>
            <a:r>
              <a:rPr lang="en-GB" sz="1600" dirty="0" smtClean="0"/>
              <a:t>.</a:t>
            </a:r>
          </a:p>
          <a:p>
            <a:r>
              <a:rPr lang="en-GB" sz="1600" dirty="0" smtClean="0"/>
              <a:t>Design already validated by CERN.</a:t>
            </a:r>
            <a:endParaRPr lang="en-GB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55576" y="2684070"/>
            <a:ext cx="1152128" cy="218509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60032" y="4035502"/>
            <a:ext cx="25922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4 niobium cavities under fabrication at </a:t>
            </a:r>
            <a:r>
              <a:rPr lang="en-GB" sz="1600" dirty="0" smtClean="0"/>
              <a:t>RI</a:t>
            </a:r>
            <a:endParaRPr lang="en-GB" sz="1600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580112" y="3054199"/>
            <a:ext cx="432048" cy="9926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84978" y="3858418"/>
            <a:ext cx="2013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Tuners </a:t>
            </a:r>
            <a:r>
              <a:rPr lang="en-GB" sz="1600" dirty="0" smtClean="0"/>
              <a:t> </a:t>
            </a:r>
            <a:r>
              <a:rPr lang="en-GB" sz="1600" dirty="0"/>
              <a:t>provided </a:t>
            </a:r>
            <a:r>
              <a:rPr lang="en-GB" sz="1600" dirty="0" smtClean="0"/>
              <a:t>by CEA. Under testing at CERN </a:t>
            </a:r>
            <a:endParaRPr lang="en-GB" sz="1600" i="1" dirty="0" smtClean="0">
              <a:solidFill>
                <a:srgbClr val="00206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6362102" y="1414032"/>
            <a:ext cx="341785" cy="51318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671519" y="1156292"/>
            <a:ext cx="2484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Pumping </a:t>
            </a:r>
            <a:r>
              <a:rPr lang="en-US" sz="1600" dirty="0" smtClean="0"/>
              <a:t>line &amp; </a:t>
            </a:r>
            <a:r>
              <a:rPr lang="en-US" sz="1600" dirty="0"/>
              <a:t>Magnetic shield </a:t>
            </a:r>
            <a:r>
              <a:rPr lang="en-GB" sz="1600" dirty="0"/>
              <a:t>to be provided IPN </a:t>
            </a:r>
            <a:r>
              <a:rPr lang="en-GB" sz="1600" dirty="0" err="1"/>
              <a:t>Orsay</a:t>
            </a:r>
            <a:r>
              <a:rPr lang="en-GB" sz="1600" dirty="0"/>
              <a:t>.</a:t>
            </a:r>
          </a:p>
          <a:p>
            <a:r>
              <a:rPr lang="en-US" sz="1600" dirty="0" smtClean="0"/>
              <a:t> </a:t>
            </a:r>
            <a:endParaRPr lang="fr-FR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3419872" y="3501008"/>
            <a:ext cx="1" cy="432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297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74672" y="1196752"/>
            <a:ext cx="6346584" cy="50544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Test III- Effect of EB weld close to the brazed joint </a:t>
            </a:r>
          </a:p>
          <a:p>
            <a:endParaRPr lang="es-E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s-E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s-E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s-E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s-E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s-E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99592" y="125760"/>
            <a:ext cx="7848872" cy="1143000"/>
          </a:xfrm>
        </p:spPr>
        <p:txBody>
          <a:bodyPr/>
          <a:lstStyle/>
          <a:p>
            <a:r>
              <a:rPr lang="es-ES" dirty="0" err="1" smtClean="0"/>
              <a:t>Brazing</a:t>
            </a:r>
            <a:r>
              <a:rPr lang="es-ES" dirty="0" smtClean="0"/>
              <a:t> test III</a:t>
            </a:r>
            <a:endParaRPr lang="en-GB" dirty="0"/>
          </a:p>
        </p:txBody>
      </p:sp>
      <p:grpSp>
        <p:nvGrpSpPr>
          <p:cNvPr id="31" name="Group 30"/>
          <p:cNvGrpSpPr/>
          <p:nvPr/>
        </p:nvGrpSpPr>
        <p:grpSpPr>
          <a:xfrm>
            <a:off x="107504" y="1486525"/>
            <a:ext cx="3098179" cy="4760079"/>
            <a:chOff x="2895600" y="990682"/>
            <a:chExt cx="3854077" cy="6769010"/>
          </a:xfrm>
        </p:grpSpPr>
        <p:pic>
          <p:nvPicPr>
            <p:cNvPr id="32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1906" t="6890" r="42812" b="8709"/>
            <a:stretch>
              <a:fillRect/>
            </a:stretch>
          </p:blipFill>
          <p:spPr bwMode="auto">
            <a:xfrm>
              <a:off x="2895600" y="1524000"/>
              <a:ext cx="3055775" cy="5163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4" name="Straight Arrow Connector 33"/>
            <p:cNvCxnSpPr/>
            <p:nvPr/>
          </p:nvCxnSpPr>
          <p:spPr>
            <a:xfrm flipV="1">
              <a:off x="4953000" y="1820604"/>
              <a:ext cx="0" cy="3891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547133" y="990682"/>
              <a:ext cx="1219200" cy="919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SS flange</a:t>
              </a:r>
              <a:endParaRPr lang="en-GB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 flipV="1">
              <a:off x="4096766" y="2626575"/>
              <a:ext cx="94234" cy="4976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164331" y="2209800"/>
              <a:ext cx="1521969" cy="525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Nb</a:t>
              </a:r>
              <a:r>
                <a:rPr lang="en-GB" dirty="0" smtClean="0"/>
                <a:t> tube</a:t>
              </a:r>
              <a:endParaRPr lang="en-GB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4495800" y="1905000"/>
              <a:ext cx="381000" cy="1219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164331" y="1447800"/>
              <a:ext cx="1864870" cy="525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EB welding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40" name="Straight Arrow Connector 39"/>
            <p:cNvCxnSpPr>
              <a:stCxn id="41" idx="0"/>
            </p:cNvCxnSpPr>
            <p:nvPr/>
          </p:nvCxnSpPr>
          <p:spPr>
            <a:xfrm flipH="1" flipV="1">
              <a:off x="5224592" y="5179344"/>
              <a:ext cx="726782" cy="20551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153071" y="7234488"/>
              <a:ext cx="1596606" cy="525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EB welding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9" name="Picture 3" descr="G:\Departments\TS\Groups\MME\AS\eBeam\Photos-JOB\Photos-job-2012\Cavité SPL Niobium\Essai coté liaison brasée\IMG_46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022" t="18202" b="2491"/>
          <a:stretch/>
        </p:blipFill>
        <p:spPr bwMode="auto">
          <a:xfrm>
            <a:off x="2915816" y="1657184"/>
            <a:ext cx="2520280" cy="211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G:\Departments\TS\Groups\MME\AS\eBeam\Photos-JOB\Photos-job-2012\Cavité SPL Niobium\Essai coté liaison brasée\IMG_4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0793" y="1657183"/>
            <a:ext cx="2816025" cy="21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grd bride test 3 nacho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0272"/>
            <a:ext cx="4271290" cy="258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199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04056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Tx/>
              <a:buChar char="-"/>
            </a:pPr>
            <a:r>
              <a:rPr lang="en-GB" dirty="0">
                <a:solidFill>
                  <a:srgbClr val="00B050"/>
                </a:solidFill>
              </a:rPr>
              <a:t>2 </a:t>
            </a:r>
            <a:r>
              <a:rPr lang="en-GB" dirty="0" smtClean="0">
                <a:solidFill>
                  <a:srgbClr val="00B050"/>
                </a:solidFill>
              </a:rPr>
              <a:t>copper cavities </a:t>
            </a:r>
            <a:r>
              <a:rPr lang="en-GB" dirty="0" smtClean="0"/>
              <a:t>fabricated successfully at CERN being used to develop auxiliary equipment: tuner , tuning machine, bead pull measurement, optical inspection bench system …</a:t>
            </a:r>
          </a:p>
          <a:p>
            <a:pPr marL="342900" indent="-342900">
              <a:buFontTx/>
              <a:buChar char="-"/>
            </a:pPr>
            <a:r>
              <a:rPr lang="en-GB" dirty="0" smtClean="0">
                <a:solidFill>
                  <a:srgbClr val="00B050"/>
                </a:solidFill>
              </a:rPr>
              <a:t>Niobium </a:t>
            </a:r>
            <a:r>
              <a:rPr lang="en-GB" dirty="0" err="1" smtClean="0">
                <a:solidFill>
                  <a:srgbClr val="00B050"/>
                </a:solidFill>
              </a:rPr>
              <a:t>monocell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smtClean="0"/>
              <a:t>: intended to improve the </a:t>
            </a:r>
            <a:r>
              <a:rPr lang="en-GB" dirty="0" err="1" smtClean="0"/>
              <a:t>electropolishing</a:t>
            </a:r>
            <a:r>
              <a:rPr lang="en-GB" dirty="0" smtClean="0"/>
              <a:t> parameters and test the RF characteristics of the cavity at cold. </a:t>
            </a:r>
          </a:p>
          <a:p>
            <a:pPr marL="1085850" lvl="1" indent="-342900">
              <a:buFontTx/>
              <a:buChar char="-"/>
            </a:pPr>
            <a:r>
              <a:rPr lang="en-GB" dirty="0" smtClean="0"/>
              <a:t>Material defects were visible after </a:t>
            </a:r>
            <a:r>
              <a:rPr lang="en-GB" dirty="0" err="1" smtClean="0"/>
              <a:t>electropolishing</a:t>
            </a:r>
            <a:r>
              <a:rPr lang="en-GB" dirty="0" smtClean="0"/>
              <a:t> and several studies were carried out. They pointed out that exhaustive quality control of material is extremely important, specially when using seamless tubes.</a:t>
            </a:r>
          </a:p>
          <a:p>
            <a:pPr marL="342900" indent="-342900">
              <a:buFontTx/>
              <a:buChar char="-"/>
            </a:pPr>
            <a:r>
              <a:rPr lang="en-GB" dirty="0" smtClean="0">
                <a:solidFill>
                  <a:srgbClr val="00B050"/>
                </a:solidFill>
              </a:rPr>
              <a:t>Niobium 5-cell cavity</a:t>
            </a:r>
            <a:r>
              <a:rPr lang="en-GB" dirty="0" smtClean="0"/>
              <a:t>: 4 cavities under fabrication at RI. Delays due to enhance quality control carried out in the niobium tubes and problems with necking out.</a:t>
            </a:r>
          </a:p>
          <a:p>
            <a:pPr marL="342900" indent="-342900">
              <a:buFontTx/>
              <a:buChar char="-"/>
            </a:pPr>
            <a:r>
              <a:rPr lang="en-GB" dirty="0" smtClean="0">
                <a:solidFill>
                  <a:srgbClr val="00B050"/>
                </a:solidFill>
              </a:rPr>
              <a:t>Niobium 5-cell cavity at CERN</a:t>
            </a:r>
            <a:r>
              <a:rPr lang="en-GB" dirty="0" smtClean="0"/>
              <a:t>, several test undergoing to approve the manufacturing processes (spinning, EB welding, necking out, brazing …)</a:t>
            </a:r>
          </a:p>
          <a:p>
            <a:pPr marL="342900" indent="-342900">
              <a:buFontTx/>
              <a:buChar char="-"/>
            </a:pPr>
            <a:r>
              <a:rPr lang="en-GB" dirty="0" smtClean="0">
                <a:solidFill>
                  <a:srgbClr val="00B050"/>
                </a:solidFill>
              </a:rPr>
              <a:t>Brazing,</a:t>
            </a:r>
            <a:r>
              <a:rPr lang="en-GB" dirty="0" smtClean="0"/>
              <a:t> It has been proved that it is a functional solution for the </a:t>
            </a:r>
            <a:r>
              <a:rPr lang="en-GB" dirty="0" err="1" smtClean="0"/>
              <a:t>Nb</a:t>
            </a:r>
            <a:r>
              <a:rPr lang="en-GB" dirty="0" smtClean="0"/>
              <a:t>/SS interfaces for superconducting cavities.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824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I. Aviles &amp; N. Valverde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83568" y="1556792"/>
            <a:ext cx="79928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err="1" smtClean="0">
                <a:solidFill>
                  <a:srgbClr val="FF0000"/>
                </a:solidFill>
              </a:rPr>
              <a:t>Thanks</a:t>
            </a:r>
            <a:r>
              <a:rPr lang="es-ES" sz="5400" dirty="0" smtClean="0">
                <a:solidFill>
                  <a:srgbClr val="FF0000"/>
                </a:solidFill>
              </a:rPr>
              <a:t> </a:t>
            </a:r>
            <a:r>
              <a:rPr lang="es-ES" sz="5400" dirty="0" err="1" smtClean="0">
                <a:solidFill>
                  <a:srgbClr val="FF0000"/>
                </a:solidFill>
              </a:rPr>
              <a:t>for</a:t>
            </a:r>
            <a:r>
              <a:rPr lang="es-ES" sz="5400" dirty="0" smtClean="0">
                <a:solidFill>
                  <a:srgbClr val="FF0000"/>
                </a:solidFill>
              </a:rPr>
              <a:t> </a:t>
            </a:r>
            <a:r>
              <a:rPr lang="es-ES" sz="5400" dirty="0" err="1" smtClean="0">
                <a:solidFill>
                  <a:srgbClr val="FF0000"/>
                </a:solidFill>
              </a:rPr>
              <a:t>your</a:t>
            </a:r>
            <a:r>
              <a:rPr lang="es-ES" sz="5400" dirty="0" smtClean="0">
                <a:solidFill>
                  <a:srgbClr val="FF0000"/>
                </a:solidFill>
              </a:rPr>
              <a:t> </a:t>
            </a:r>
            <a:r>
              <a:rPr lang="es-ES" sz="5400" dirty="0" err="1" smtClean="0">
                <a:solidFill>
                  <a:srgbClr val="FF0000"/>
                </a:solidFill>
              </a:rPr>
              <a:t>attention</a:t>
            </a:r>
            <a:r>
              <a:rPr lang="es-ES" sz="5400" dirty="0" smtClean="0">
                <a:solidFill>
                  <a:srgbClr val="FF0000"/>
                </a:solidFill>
              </a:rPr>
              <a:t>!!</a:t>
            </a:r>
          </a:p>
          <a:p>
            <a:endParaRPr lang="es-ES" sz="5400" dirty="0" smtClean="0">
              <a:solidFill>
                <a:srgbClr val="FF0000"/>
              </a:solidFill>
            </a:endParaRPr>
          </a:p>
          <a:p>
            <a:endParaRPr lang="es-ES" dirty="0"/>
          </a:p>
          <a:p>
            <a:r>
              <a:rPr lang="es-ES" sz="2400" i="1" dirty="0" err="1" smtClean="0">
                <a:solidFill>
                  <a:srgbClr val="00B050"/>
                </a:solidFill>
              </a:rPr>
              <a:t>We</a:t>
            </a:r>
            <a:r>
              <a:rPr lang="es-ES" sz="2400" i="1" dirty="0" smtClean="0">
                <a:solidFill>
                  <a:srgbClr val="00B050"/>
                </a:solidFill>
              </a:rPr>
              <a:t> </a:t>
            </a:r>
            <a:r>
              <a:rPr lang="es-ES" sz="2400" i="1" dirty="0" err="1" smtClean="0">
                <a:solidFill>
                  <a:srgbClr val="00B050"/>
                </a:solidFill>
              </a:rPr>
              <a:t>would</a:t>
            </a:r>
            <a:r>
              <a:rPr lang="es-ES" sz="2400" i="1" dirty="0" smtClean="0">
                <a:solidFill>
                  <a:srgbClr val="00B050"/>
                </a:solidFill>
              </a:rPr>
              <a:t> </a:t>
            </a:r>
            <a:r>
              <a:rPr lang="es-ES" sz="2400" i="1" dirty="0" err="1" smtClean="0">
                <a:solidFill>
                  <a:srgbClr val="00B050"/>
                </a:solidFill>
              </a:rPr>
              <a:t>like</a:t>
            </a:r>
            <a:r>
              <a:rPr lang="es-ES" sz="2400" i="1" dirty="0" smtClean="0">
                <a:solidFill>
                  <a:srgbClr val="00B050"/>
                </a:solidFill>
              </a:rPr>
              <a:t> </a:t>
            </a:r>
            <a:r>
              <a:rPr lang="es-ES" sz="2400" i="1" dirty="0" err="1" smtClean="0">
                <a:solidFill>
                  <a:srgbClr val="00B050"/>
                </a:solidFill>
              </a:rPr>
              <a:t>to</a:t>
            </a:r>
            <a:r>
              <a:rPr lang="es-ES" sz="2400" i="1" dirty="0" smtClean="0">
                <a:solidFill>
                  <a:srgbClr val="00B050"/>
                </a:solidFill>
              </a:rPr>
              <a:t> </a:t>
            </a:r>
            <a:r>
              <a:rPr lang="es-ES" sz="2400" i="1" dirty="0" err="1" smtClean="0">
                <a:solidFill>
                  <a:srgbClr val="00B050"/>
                </a:solidFill>
              </a:rPr>
              <a:t>thank</a:t>
            </a:r>
            <a:r>
              <a:rPr lang="es-ES" sz="2400" i="1" dirty="0" smtClean="0">
                <a:solidFill>
                  <a:srgbClr val="00B050"/>
                </a:solidFill>
              </a:rPr>
              <a:t> </a:t>
            </a:r>
            <a:r>
              <a:rPr lang="es-ES" sz="2400" i="1" dirty="0" err="1" smtClean="0">
                <a:solidFill>
                  <a:srgbClr val="00B050"/>
                </a:solidFill>
              </a:rPr>
              <a:t>the</a:t>
            </a:r>
            <a:r>
              <a:rPr lang="es-ES" sz="2400" i="1" dirty="0" smtClean="0">
                <a:solidFill>
                  <a:srgbClr val="00B050"/>
                </a:solidFill>
              </a:rPr>
              <a:t> </a:t>
            </a:r>
            <a:r>
              <a:rPr lang="es-ES" sz="2400" i="1" dirty="0" err="1" smtClean="0">
                <a:solidFill>
                  <a:srgbClr val="00B050"/>
                </a:solidFill>
              </a:rPr>
              <a:t>people</a:t>
            </a:r>
            <a:r>
              <a:rPr lang="es-ES" sz="2400" i="1" dirty="0" smtClean="0">
                <a:solidFill>
                  <a:srgbClr val="00B050"/>
                </a:solidFill>
              </a:rPr>
              <a:t> </a:t>
            </a:r>
            <a:r>
              <a:rPr lang="es-ES" sz="2400" i="1" dirty="0" err="1" smtClean="0">
                <a:solidFill>
                  <a:srgbClr val="00B050"/>
                </a:solidFill>
              </a:rPr>
              <a:t>who</a:t>
            </a:r>
            <a:r>
              <a:rPr lang="es-ES" sz="2400" i="1" dirty="0" smtClean="0">
                <a:solidFill>
                  <a:srgbClr val="00B050"/>
                </a:solidFill>
              </a:rPr>
              <a:t> </a:t>
            </a:r>
            <a:r>
              <a:rPr lang="es-ES" sz="2400" i="1" dirty="0" err="1" smtClean="0">
                <a:solidFill>
                  <a:srgbClr val="00B050"/>
                </a:solidFill>
              </a:rPr>
              <a:t>help</a:t>
            </a:r>
            <a:r>
              <a:rPr lang="es-ES" sz="2400" i="1" dirty="0" smtClean="0">
                <a:solidFill>
                  <a:srgbClr val="00B050"/>
                </a:solidFill>
              </a:rPr>
              <a:t> </a:t>
            </a:r>
            <a:r>
              <a:rPr lang="es-ES" sz="2400" i="1" dirty="0" err="1" smtClean="0">
                <a:solidFill>
                  <a:srgbClr val="00B050"/>
                </a:solidFill>
              </a:rPr>
              <a:t>us</a:t>
            </a:r>
            <a:r>
              <a:rPr lang="es-ES" sz="2400" i="1" dirty="0" smtClean="0">
                <a:solidFill>
                  <a:srgbClr val="00B050"/>
                </a:solidFill>
              </a:rPr>
              <a:t> in </a:t>
            </a:r>
            <a:r>
              <a:rPr lang="es-ES" sz="2400" i="1" dirty="0" err="1" smtClean="0">
                <a:solidFill>
                  <a:srgbClr val="00B050"/>
                </a:solidFill>
              </a:rPr>
              <a:t>our</a:t>
            </a:r>
            <a:r>
              <a:rPr lang="es-ES" sz="2400" i="1" dirty="0" smtClean="0">
                <a:solidFill>
                  <a:srgbClr val="00B050"/>
                </a:solidFill>
              </a:rPr>
              <a:t> </a:t>
            </a:r>
            <a:r>
              <a:rPr lang="es-ES" sz="2400" i="1" dirty="0" err="1" smtClean="0">
                <a:solidFill>
                  <a:srgbClr val="00B050"/>
                </a:solidFill>
              </a:rPr>
              <a:t>work</a:t>
            </a:r>
            <a:r>
              <a:rPr lang="es-ES" sz="2400" i="1" dirty="0" smtClean="0">
                <a:solidFill>
                  <a:srgbClr val="00B050"/>
                </a:solidFill>
              </a:rPr>
              <a:t>:</a:t>
            </a:r>
          </a:p>
          <a:p>
            <a:endParaRPr lang="es-ES" sz="2400" i="1" dirty="0">
              <a:solidFill>
                <a:srgbClr val="00B050"/>
              </a:solidFill>
            </a:endParaRPr>
          </a:p>
          <a:p>
            <a:r>
              <a:rPr lang="es-ES" sz="2400" i="1" dirty="0" smtClean="0">
                <a:solidFill>
                  <a:srgbClr val="00B050"/>
                </a:solidFill>
              </a:rPr>
              <a:t>G. Arnau, S. Atieh, K. Artoos, O. Capatina, JK Chambrillon, JM Dalin, L. Ferreira, S. Forel, A. Gerardin, M. </a:t>
            </a:r>
            <a:r>
              <a:rPr lang="es-ES" sz="2400" i="1" dirty="0" err="1" smtClean="0">
                <a:solidFill>
                  <a:srgbClr val="00B050"/>
                </a:solidFill>
              </a:rPr>
              <a:t>Guichard,M</a:t>
            </a:r>
            <a:r>
              <a:rPr lang="es-ES" sz="2400" i="1" dirty="0" smtClean="0">
                <a:solidFill>
                  <a:srgbClr val="00B050"/>
                </a:solidFill>
              </a:rPr>
              <a:t>. Malabaila, S. Marcuzzi, S. Mikulas, F. </a:t>
            </a:r>
            <a:r>
              <a:rPr lang="es-ES" sz="2400" i="1" dirty="0" err="1" smtClean="0">
                <a:solidFill>
                  <a:srgbClr val="00B050"/>
                </a:solidFill>
              </a:rPr>
              <a:t>Pillon,A</a:t>
            </a:r>
            <a:r>
              <a:rPr lang="es-ES" sz="2400" i="1" dirty="0" smtClean="0">
                <a:solidFill>
                  <a:srgbClr val="00B050"/>
                </a:solidFill>
              </a:rPr>
              <a:t>. </a:t>
            </a:r>
            <a:r>
              <a:rPr lang="es-ES" sz="2400" i="1" dirty="0" err="1" smtClean="0">
                <a:solidFill>
                  <a:srgbClr val="00B050"/>
                </a:solidFill>
              </a:rPr>
              <a:t>Piguiet,D</a:t>
            </a:r>
            <a:r>
              <a:rPr lang="es-ES" sz="2400" i="1" dirty="0" smtClean="0">
                <a:solidFill>
                  <a:srgbClr val="00B050"/>
                </a:solidFill>
              </a:rPr>
              <a:t>. Pugnat, M. Redondas, L. Remandet, T. Renaglia, JP. </a:t>
            </a:r>
            <a:r>
              <a:rPr lang="es-ES" sz="2400" i="1" dirty="0" err="1" smtClean="0">
                <a:solidFill>
                  <a:srgbClr val="00B050"/>
                </a:solidFill>
              </a:rPr>
              <a:t>Rigaud</a:t>
            </a:r>
            <a:r>
              <a:rPr lang="es-ES" sz="2400" i="1" dirty="0" smtClean="0">
                <a:solidFill>
                  <a:srgbClr val="00B050"/>
                </a:solidFill>
              </a:rPr>
              <a:t>, N. Schwerg, K. </a:t>
            </a:r>
            <a:r>
              <a:rPr lang="es-ES" sz="2400" i="1" dirty="0" err="1" smtClean="0">
                <a:solidFill>
                  <a:srgbClr val="00B050"/>
                </a:solidFill>
              </a:rPr>
              <a:t>Schirm,T</a:t>
            </a:r>
            <a:r>
              <a:rPr lang="es-ES" sz="2400" i="1" dirty="0" smtClean="0">
                <a:solidFill>
                  <a:srgbClr val="00B050"/>
                </a:solidFill>
              </a:rPr>
              <a:t>. Tardy, A. </a:t>
            </a:r>
            <a:r>
              <a:rPr lang="es-ES" sz="2400" i="1" dirty="0" err="1" smtClean="0">
                <a:solidFill>
                  <a:srgbClr val="00B050"/>
                </a:solidFill>
              </a:rPr>
              <a:t>Vacca</a:t>
            </a:r>
            <a:r>
              <a:rPr lang="es-ES" sz="2400" i="1" dirty="0">
                <a:solidFill>
                  <a:srgbClr val="00B050"/>
                </a:solidFill>
              </a:rPr>
              <a:t>.</a:t>
            </a:r>
            <a:endParaRPr lang="es-ES" sz="2400" i="1" dirty="0" smtClean="0">
              <a:solidFill>
                <a:srgbClr val="00B05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749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Overview</a:t>
            </a:r>
            <a:r>
              <a:rPr lang="es-ES" dirty="0" smtClean="0"/>
              <a:t>: 5-cell </a:t>
            </a:r>
            <a:r>
              <a:rPr lang="es-ES" dirty="0" err="1" smtClean="0"/>
              <a:t>Cavity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1027" name="Picture 3" descr="\\cern.ch\dfs\Users\n\nvalverd\Desktop\Basura\CATIA\cavite RI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51" t="34906" r="2465" b="12620"/>
          <a:stretch/>
        </p:blipFill>
        <p:spPr bwMode="auto">
          <a:xfrm>
            <a:off x="3203848" y="1916832"/>
            <a:ext cx="5667769" cy="18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 txBox="1">
            <a:spLocks noGrp="1"/>
          </p:cNvSpPr>
          <p:nvPr>
            <p:ph idx="1"/>
          </p:nvPr>
        </p:nvSpPr>
        <p:spPr>
          <a:xfrm>
            <a:off x="179512" y="1412776"/>
            <a:ext cx="3466728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H" sz="1800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PROPERTIES</a:t>
            </a:r>
            <a:r>
              <a:rPr lang="fr-CH" sz="1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          </a:t>
            </a:r>
          </a:p>
          <a:p>
            <a:pPr lvl="0"/>
            <a:r>
              <a:rPr lang="fr-CH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5-cell </a:t>
            </a:r>
            <a:r>
              <a:rPr lang="fr-CH" sz="1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cavity</a:t>
            </a:r>
            <a:r>
              <a:rPr lang="fr-CH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l-GR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β</a:t>
            </a:r>
            <a:r>
              <a:rPr lang="es-ES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=1</a:t>
            </a:r>
            <a:r>
              <a:rPr lang="fr-CH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endParaRPr lang="en-US" sz="1800" i="1" dirty="0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0"/>
            <a:r>
              <a:rPr lang="fr-CH" sz="1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Material</a:t>
            </a:r>
            <a:r>
              <a:rPr lang="fr-CH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: </a:t>
            </a:r>
            <a:r>
              <a:rPr lang="fr-CH" sz="1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Bulk</a:t>
            </a:r>
            <a:r>
              <a:rPr lang="fr-CH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Niobium RRR300</a:t>
            </a:r>
            <a:endParaRPr lang="en-US" sz="1800" i="1" dirty="0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0"/>
            <a:r>
              <a:rPr lang="fr-CH" sz="1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Flanges</a:t>
            </a:r>
            <a:r>
              <a:rPr lang="fr-CH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: 316LN</a:t>
            </a:r>
            <a:endParaRPr lang="en-US" sz="1800" i="1" dirty="0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0"/>
            <a:r>
              <a:rPr lang="fr-CH" sz="1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Frequency</a:t>
            </a:r>
            <a:r>
              <a:rPr lang="fr-CH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: 704.4 MHz</a:t>
            </a:r>
            <a:endParaRPr lang="en-US" sz="1800" i="1" dirty="0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0"/>
            <a:r>
              <a:rPr lang="fr-CH" sz="1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Quality</a:t>
            </a:r>
            <a:r>
              <a:rPr lang="fr-CH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factor: 10</a:t>
            </a:r>
            <a:r>
              <a:rPr lang="fr-CH" sz="1800" i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10</a:t>
            </a:r>
            <a:endParaRPr lang="en-US" sz="1800" i="1" dirty="0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0"/>
            <a:r>
              <a:rPr lang="fr-CH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Nominal gradient </a:t>
            </a:r>
            <a:r>
              <a:rPr lang="fr-CH" sz="1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E</a:t>
            </a:r>
            <a:r>
              <a:rPr lang="fr-CH" sz="1800" i="1" baseline="-25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acc</a:t>
            </a:r>
            <a:r>
              <a:rPr lang="fr-CH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= 25 MV/m</a:t>
            </a:r>
            <a:endParaRPr lang="en-US" sz="1800" i="1" dirty="0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619672" y="4365104"/>
            <a:ext cx="7524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err="1">
                <a:solidFill>
                  <a:srgbClr val="339966"/>
                </a:solidFill>
              </a:rPr>
              <a:t>Cavities</a:t>
            </a:r>
            <a:r>
              <a:rPr lang="es-ES" u="sng" dirty="0">
                <a:solidFill>
                  <a:srgbClr val="339966"/>
                </a:solidFill>
              </a:rPr>
              <a:t> </a:t>
            </a:r>
            <a:r>
              <a:rPr lang="es-ES" u="sng" dirty="0" err="1">
                <a:solidFill>
                  <a:srgbClr val="339966"/>
                </a:solidFill>
              </a:rPr>
              <a:t>under</a:t>
            </a:r>
            <a:r>
              <a:rPr lang="es-ES" u="sng" dirty="0">
                <a:solidFill>
                  <a:srgbClr val="339966"/>
                </a:solidFill>
              </a:rPr>
              <a:t> </a:t>
            </a:r>
            <a:r>
              <a:rPr lang="es-ES" u="sng" dirty="0" err="1">
                <a:solidFill>
                  <a:srgbClr val="339966"/>
                </a:solidFill>
              </a:rPr>
              <a:t>fabrication</a:t>
            </a:r>
            <a:r>
              <a:rPr lang="es-ES" u="sng" dirty="0">
                <a:solidFill>
                  <a:srgbClr val="339966"/>
                </a:solidFill>
              </a:rPr>
              <a:t>:</a:t>
            </a:r>
          </a:p>
          <a:p>
            <a:r>
              <a:rPr lang="es-ES" dirty="0">
                <a:solidFill>
                  <a:srgbClr val="339966"/>
                </a:solidFill>
              </a:rPr>
              <a:t>4 </a:t>
            </a:r>
            <a:r>
              <a:rPr lang="es-ES" dirty="0" err="1">
                <a:solidFill>
                  <a:srgbClr val="339966"/>
                </a:solidFill>
              </a:rPr>
              <a:t>niobium</a:t>
            </a:r>
            <a:r>
              <a:rPr lang="es-ES" dirty="0">
                <a:solidFill>
                  <a:srgbClr val="339966"/>
                </a:solidFill>
              </a:rPr>
              <a:t> 5-cell </a:t>
            </a:r>
            <a:r>
              <a:rPr lang="es-ES" dirty="0" err="1">
                <a:solidFill>
                  <a:srgbClr val="339966"/>
                </a:solidFill>
              </a:rPr>
              <a:t>cavities</a:t>
            </a:r>
            <a:r>
              <a:rPr lang="es-ES" dirty="0">
                <a:solidFill>
                  <a:srgbClr val="339966"/>
                </a:solidFill>
              </a:rPr>
              <a:t> </a:t>
            </a:r>
            <a:r>
              <a:rPr lang="el-GR" dirty="0">
                <a:solidFill>
                  <a:srgbClr val="339966"/>
                </a:solidFill>
                <a:cs typeface="Arial"/>
              </a:rPr>
              <a:t>β</a:t>
            </a:r>
            <a:r>
              <a:rPr lang="en-GB" dirty="0">
                <a:solidFill>
                  <a:srgbClr val="339966"/>
                </a:solidFill>
              </a:rPr>
              <a:t>=1</a:t>
            </a:r>
            <a:r>
              <a:rPr lang="es-ES" dirty="0">
                <a:solidFill>
                  <a:srgbClr val="339966"/>
                </a:solidFill>
              </a:rPr>
              <a:t> at </a:t>
            </a:r>
            <a:r>
              <a:rPr lang="es-ES" dirty="0" err="1">
                <a:solidFill>
                  <a:srgbClr val="339966"/>
                </a:solidFill>
              </a:rPr>
              <a:t>Research</a:t>
            </a:r>
            <a:r>
              <a:rPr lang="es-ES" dirty="0">
                <a:solidFill>
                  <a:srgbClr val="339966"/>
                </a:solidFill>
              </a:rPr>
              <a:t> Instruments (RI)</a:t>
            </a:r>
          </a:p>
          <a:p>
            <a:r>
              <a:rPr lang="es-ES" dirty="0">
                <a:solidFill>
                  <a:srgbClr val="339966"/>
                </a:solidFill>
              </a:rPr>
              <a:t>1 </a:t>
            </a:r>
            <a:r>
              <a:rPr lang="es-ES" dirty="0" err="1">
                <a:solidFill>
                  <a:srgbClr val="339966"/>
                </a:solidFill>
              </a:rPr>
              <a:t>niobium</a:t>
            </a:r>
            <a:r>
              <a:rPr lang="es-ES" dirty="0">
                <a:solidFill>
                  <a:srgbClr val="339966"/>
                </a:solidFill>
              </a:rPr>
              <a:t> </a:t>
            </a:r>
            <a:r>
              <a:rPr lang="es-ES" dirty="0" err="1">
                <a:solidFill>
                  <a:srgbClr val="339966"/>
                </a:solidFill>
              </a:rPr>
              <a:t>monocell</a:t>
            </a:r>
            <a:r>
              <a:rPr lang="es-ES" dirty="0">
                <a:solidFill>
                  <a:srgbClr val="339966"/>
                </a:solidFill>
              </a:rPr>
              <a:t> </a:t>
            </a:r>
            <a:r>
              <a:rPr lang="es-ES" dirty="0" err="1">
                <a:solidFill>
                  <a:srgbClr val="339966"/>
                </a:solidFill>
              </a:rPr>
              <a:t>already</a:t>
            </a:r>
            <a:r>
              <a:rPr lang="es-ES" dirty="0">
                <a:solidFill>
                  <a:srgbClr val="339966"/>
                </a:solidFill>
              </a:rPr>
              <a:t> </a:t>
            </a:r>
            <a:r>
              <a:rPr lang="es-ES" dirty="0" err="1">
                <a:solidFill>
                  <a:srgbClr val="339966"/>
                </a:solidFill>
              </a:rPr>
              <a:t>fabricated</a:t>
            </a:r>
            <a:r>
              <a:rPr lang="es-ES" dirty="0">
                <a:solidFill>
                  <a:srgbClr val="339966"/>
                </a:solidFill>
              </a:rPr>
              <a:t> </a:t>
            </a:r>
            <a:r>
              <a:rPr lang="es-ES" dirty="0" err="1">
                <a:solidFill>
                  <a:srgbClr val="339966"/>
                </a:solidFill>
              </a:rPr>
              <a:t>by</a:t>
            </a:r>
            <a:r>
              <a:rPr lang="es-ES" dirty="0">
                <a:solidFill>
                  <a:srgbClr val="339966"/>
                </a:solidFill>
              </a:rPr>
              <a:t> RI</a:t>
            </a:r>
          </a:p>
          <a:p>
            <a:r>
              <a:rPr lang="es-ES" dirty="0">
                <a:solidFill>
                  <a:srgbClr val="339966"/>
                </a:solidFill>
              </a:rPr>
              <a:t>1 </a:t>
            </a:r>
            <a:r>
              <a:rPr lang="es-ES" dirty="0" err="1">
                <a:solidFill>
                  <a:srgbClr val="339966"/>
                </a:solidFill>
              </a:rPr>
              <a:t>niobium</a:t>
            </a:r>
            <a:r>
              <a:rPr lang="es-ES" dirty="0">
                <a:solidFill>
                  <a:srgbClr val="339966"/>
                </a:solidFill>
              </a:rPr>
              <a:t> 5-cell </a:t>
            </a:r>
            <a:r>
              <a:rPr lang="es-ES" dirty="0" err="1">
                <a:solidFill>
                  <a:srgbClr val="339966"/>
                </a:solidFill>
              </a:rPr>
              <a:t>cavity</a:t>
            </a:r>
            <a:r>
              <a:rPr lang="es-ES" dirty="0">
                <a:solidFill>
                  <a:srgbClr val="339966"/>
                </a:solidFill>
              </a:rPr>
              <a:t> </a:t>
            </a:r>
            <a:r>
              <a:rPr lang="el-GR" dirty="0">
                <a:solidFill>
                  <a:srgbClr val="339966"/>
                </a:solidFill>
                <a:cs typeface="Arial"/>
              </a:rPr>
              <a:t>β</a:t>
            </a:r>
            <a:r>
              <a:rPr lang="en-GB" dirty="0">
                <a:solidFill>
                  <a:srgbClr val="339966"/>
                </a:solidFill>
              </a:rPr>
              <a:t>=1</a:t>
            </a:r>
            <a:r>
              <a:rPr lang="es-ES" dirty="0">
                <a:solidFill>
                  <a:srgbClr val="339966"/>
                </a:solidFill>
              </a:rPr>
              <a:t> at CERN</a:t>
            </a:r>
            <a:endParaRPr lang="en-GB" dirty="0">
              <a:solidFill>
                <a:srgbClr val="339966"/>
              </a:solidFill>
            </a:endParaRPr>
          </a:p>
          <a:p>
            <a:r>
              <a:rPr lang="es-ES" dirty="0">
                <a:solidFill>
                  <a:srgbClr val="339966"/>
                </a:solidFill>
              </a:rPr>
              <a:t>2 </a:t>
            </a:r>
            <a:r>
              <a:rPr lang="es-ES" dirty="0" err="1">
                <a:solidFill>
                  <a:srgbClr val="339966"/>
                </a:solidFill>
              </a:rPr>
              <a:t>copper</a:t>
            </a:r>
            <a:r>
              <a:rPr lang="es-ES" dirty="0">
                <a:solidFill>
                  <a:srgbClr val="339966"/>
                </a:solidFill>
              </a:rPr>
              <a:t> 5-cell </a:t>
            </a:r>
            <a:r>
              <a:rPr lang="es-ES" dirty="0" err="1">
                <a:solidFill>
                  <a:srgbClr val="339966"/>
                </a:solidFill>
              </a:rPr>
              <a:t>cavities</a:t>
            </a:r>
            <a:r>
              <a:rPr lang="es-ES" dirty="0">
                <a:solidFill>
                  <a:srgbClr val="339966"/>
                </a:solidFill>
              </a:rPr>
              <a:t> </a:t>
            </a:r>
            <a:r>
              <a:rPr lang="el-GR" dirty="0">
                <a:solidFill>
                  <a:srgbClr val="339966"/>
                </a:solidFill>
                <a:cs typeface="Arial"/>
              </a:rPr>
              <a:t>β</a:t>
            </a:r>
            <a:r>
              <a:rPr lang="en-GB" dirty="0">
                <a:solidFill>
                  <a:srgbClr val="339966"/>
                </a:solidFill>
              </a:rPr>
              <a:t>=1</a:t>
            </a:r>
            <a:r>
              <a:rPr lang="es-ES" dirty="0">
                <a:solidFill>
                  <a:srgbClr val="339966"/>
                </a:solidFill>
              </a:rPr>
              <a:t> (</a:t>
            </a:r>
            <a:r>
              <a:rPr lang="es-ES" dirty="0" err="1">
                <a:solidFill>
                  <a:srgbClr val="339966"/>
                </a:solidFill>
              </a:rPr>
              <a:t>prototypes</a:t>
            </a:r>
            <a:r>
              <a:rPr lang="es-ES" dirty="0">
                <a:solidFill>
                  <a:srgbClr val="339966"/>
                </a:solidFill>
              </a:rPr>
              <a:t>) </a:t>
            </a:r>
            <a:r>
              <a:rPr lang="es-ES" dirty="0" err="1">
                <a:solidFill>
                  <a:srgbClr val="339966"/>
                </a:solidFill>
              </a:rPr>
              <a:t>already</a:t>
            </a:r>
            <a:r>
              <a:rPr lang="es-ES" dirty="0">
                <a:solidFill>
                  <a:srgbClr val="339966"/>
                </a:solidFill>
              </a:rPr>
              <a:t> </a:t>
            </a:r>
            <a:r>
              <a:rPr lang="es-ES" dirty="0" err="1">
                <a:solidFill>
                  <a:srgbClr val="339966"/>
                </a:solidFill>
              </a:rPr>
              <a:t>fabricated</a:t>
            </a:r>
            <a:r>
              <a:rPr lang="es-ES" dirty="0">
                <a:solidFill>
                  <a:srgbClr val="339966"/>
                </a:solidFill>
              </a:rPr>
              <a:t> at CERN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88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Copper</a:t>
            </a:r>
            <a:r>
              <a:rPr lang="es-ES" dirty="0" smtClean="0"/>
              <a:t> </a:t>
            </a:r>
            <a:r>
              <a:rPr lang="es-ES" dirty="0" err="1" smtClean="0"/>
              <a:t>cavity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122" name="Picture 2" descr="\\cern.ch\dfs\Workspaces\n\nuriadoc\nuriadoc\Cooper cavities\pics\Copper cavity welding\SPL first copper cavity 05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793" t="29096" b="23986"/>
          <a:stretch/>
        </p:blipFill>
        <p:spPr bwMode="auto">
          <a:xfrm>
            <a:off x="1547664" y="1484784"/>
            <a:ext cx="5745394" cy="21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4005064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Two copper cavities fabricated for the following purposes:</a:t>
            </a:r>
          </a:p>
          <a:p>
            <a:r>
              <a:rPr lang="en-GB" sz="2400" dirty="0" smtClean="0">
                <a:latin typeface="+mj-lt"/>
              </a:rPr>
              <a:t>	Learning during the fabrication process</a:t>
            </a:r>
          </a:p>
          <a:p>
            <a:r>
              <a:rPr lang="en-GB" sz="2400" dirty="0" smtClean="0">
                <a:latin typeface="+mj-lt"/>
              </a:rPr>
              <a:t>	RF measurements</a:t>
            </a:r>
          </a:p>
          <a:p>
            <a:r>
              <a:rPr lang="en-GB" sz="2400" dirty="0" smtClean="0">
                <a:latin typeface="+mj-lt"/>
              </a:rPr>
              <a:t>	Bead pull measurement</a:t>
            </a:r>
          </a:p>
          <a:p>
            <a:r>
              <a:rPr lang="en-GB" sz="2400" dirty="0" smtClean="0">
                <a:latin typeface="+mj-lt"/>
              </a:rPr>
              <a:t>	Validation of the tooling for the niobium cavity</a:t>
            </a:r>
          </a:p>
          <a:p>
            <a:r>
              <a:rPr lang="en-GB" sz="2400" dirty="0" smtClean="0">
                <a:latin typeface="+mj-lt"/>
              </a:rPr>
              <a:t>	Surface treatments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054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Copper cavity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146" name="Picture 2" descr="\\cern.ch\dfs\Workspaces\n\nuriadoc\nuriadoc\Cooper cavities\pics\Foto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24" t="14860" r="124" b="26367"/>
          <a:stretch/>
        </p:blipFill>
        <p:spPr bwMode="auto">
          <a:xfrm>
            <a:off x="395536" y="1772816"/>
            <a:ext cx="4735745" cy="20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803932"/>
            <a:ext cx="2736304" cy="204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339273" y="4509120"/>
            <a:ext cx="3368631" cy="1183690"/>
            <a:chOff x="1600200" y="1066800"/>
            <a:chExt cx="6470375" cy="199771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3818" r="5745"/>
            <a:stretch>
              <a:fillRect/>
            </a:stretch>
          </p:blipFill>
          <p:spPr bwMode="auto">
            <a:xfrm flipH="1">
              <a:off x="1600200" y="1066800"/>
              <a:ext cx="21336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t="7088" r="20588"/>
            <a:stretch>
              <a:fillRect/>
            </a:stretch>
          </p:blipFill>
          <p:spPr bwMode="auto">
            <a:xfrm flipH="1">
              <a:off x="3886200" y="1066800"/>
              <a:ext cx="2286000" cy="1997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 l="6495" r="12319"/>
            <a:stretch>
              <a:fillRect/>
            </a:stretch>
          </p:blipFill>
          <p:spPr bwMode="auto">
            <a:xfrm>
              <a:off x="6248400" y="1066800"/>
              <a:ext cx="1822175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TextBox 25"/>
          <p:cNvSpPr txBox="1"/>
          <p:nvPr/>
        </p:nvSpPr>
        <p:spPr>
          <a:xfrm>
            <a:off x="5580112" y="1192976"/>
            <a:ext cx="3672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Cut-off tube shaped by spinning + extrusion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8" y="126876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Half-cells shaped by Spinning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4008687"/>
            <a:ext cx="384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Brazing the SS flanges to the </a:t>
            </a:r>
            <a:r>
              <a:rPr lang="en-GB" dirty="0" smtClean="0"/>
              <a:t>Cu </a:t>
            </a:r>
            <a:r>
              <a:rPr lang="en-GB" dirty="0" smtClean="0"/>
              <a:t>tubes</a:t>
            </a:r>
            <a:endParaRPr lang="en-GB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 l="23765" t="6818" r="6636"/>
          <a:stretch>
            <a:fillRect/>
          </a:stretch>
        </p:blipFill>
        <p:spPr bwMode="auto">
          <a:xfrm>
            <a:off x="3995937" y="4391527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378019"/>
            <a:ext cx="2599726" cy="194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4024912" y="3962520"/>
            <a:ext cx="148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  <a:r>
              <a:rPr lang="en-GB" dirty="0" smtClean="0"/>
              <a:t>ut-off </a:t>
            </a:r>
            <a:r>
              <a:rPr lang="en-GB" dirty="0"/>
              <a:t>tube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39915" y="3812417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Cut-off tube + Extremity half-cell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25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Copper</a:t>
            </a:r>
            <a:r>
              <a:rPr lang="es-ES" dirty="0" smtClean="0"/>
              <a:t> </a:t>
            </a:r>
            <a:r>
              <a:rPr lang="es-ES" dirty="0" err="1" smtClean="0"/>
              <a:t>cavity</a:t>
            </a:r>
            <a:r>
              <a:rPr lang="es-ES" dirty="0" smtClean="0"/>
              <a:t>-EB </a:t>
            </a:r>
            <a:r>
              <a:rPr lang="es-ES" dirty="0" err="1" smtClean="0"/>
              <a:t>welding</a:t>
            </a:r>
            <a:r>
              <a:rPr lang="es-ES" dirty="0" smtClean="0"/>
              <a:t> </a:t>
            </a:r>
            <a:r>
              <a:rPr lang="es-ES" dirty="0" err="1" smtClean="0"/>
              <a:t>tests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2" descr="C:\nuriadoc\DO-2678_EN-SPL Cooper halve cells\pics\IMG_4105.JPG"/>
          <p:cNvPicPr>
            <a:picLocks noChangeAspect="1" noChangeArrowheads="1"/>
          </p:cNvPicPr>
          <p:nvPr/>
        </p:nvPicPr>
        <p:blipFill rotWithShape="1">
          <a:blip r:embed="rId2" cstate="print"/>
          <a:srcRect l="20259" t="14722" r="29757" b="6250"/>
          <a:stretch/>
        </p:blipFill>
        <p:spPr bwMode="auto">
          <a:xfrm>
            <a:off x="3419872" y="1492932"/>
            <a:ext cx="2160240" cy="2561500"/>
          </a:xfrm>
          <a:prstGeom prst="rect">
            <a:avLst/>
          </a:prstGeom>
          <a:noFill/>
        </p:spPr>
      </p:pic>
      <p:pic>
        <p:nvPicPr>
          <p:cNvPr id="8" name="Picture 1" descr="C:\nuriadoc\DO-2678_EN-SPL Cooper halve cells\pics\IMG_3784.jpg"/>
          <p:cNvPicPr>
            <a:picLocks noChangeAspect="1" noChangeArrowheads="1"/>
          </p:cNvPicPr>
          <p:nvPr/>
        </p:nvPicPr>
        <p:blipFill rotWithShape="1">
          <a:blip r:embed="rId3" cstate="print"/>
          <a:srcRect l="6863" t="22058" r="13970" b="27684"/>
          <a:stretch/>
        </p:blipFill>
        <p:spPr bwMode="auto">
          <a:xfrm>
            <a:off x="3419872" y="4224463"/>
            <a:ext cx="2448272" cy="20724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51520" y="1741458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339966"/>
                </a:solidFill>
                <a:latin typeface="Comic Sans MS" pitchFamily="66" charset="0"/>
              </a:rPr>
              <a:t>Equator</a:t>
            </a:r>
            <a:r>
              <a:rPr lang="es-ES" dirty="0">
                <a:solidFill>
                  <a:srgbClr val="339966"/>
                </a:solidFill>
                <a:latin typeface="Comic Sans MS" pitchFamily="66" charset="0"/>
              </a:rPr>
              <a:t>:</a:t>
            </a:r>
          </a:p>
          <a:p>
            <a:endParaRPr lang="es-ES" dirty="0" smtClean="0"/>
          </a:p>
          <a:p>
            <a:r>
              <a:rPr lang="es-ES" dirty="0" smtClean="0"/>
              <a:t>Weld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outside</a:t>
            </a:r>
            <a:r>
              <a:rPr lang="es-ES" dirty="0" smtClean="0"/>
              <a:t> </a:t>
            </a:r>
          </a:p>
          <a:p>
            <a:r>
              <a:rPr lang="es-ES" dirty="0" smtClean="0"/>
              <a:t>Full </a:t>
            </a:r>
            <a:r>
              <a:rPr lang="es-ES" dirty="0" err="1"/>
              <a:t>p</a:t>
            </a:r>
            <a:r>
              <a:rPr lang="es-ES" dirty="0" err="1" smtClean="0"/>
              <a:t>enetration</a:t>
            </a:r>
            <a:r>
              <a:rPr lang="es-ES" dirty="0" smtClean="0"/>
              <a:t>: 2.4 mm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4291165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39966"/>
                </a:solidFill>
                <a:latin typeface="Comic Sans MS" pitchFamily="66" charset="0"/>
              </a:rPr>
              <a:t>Iris:</a:t>
            </a:r>
          </a:p>
          <a:p>
            <a:endParaRPr lang="es-ES" dirty="0" smtClean="0"/>
          </a:p>
          <a:p>
            <a:r>
              <a:rPr lang="es-ES" dirty="0" smtClean="0"/>
              <a:t>Weld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both</a:t>
            </a:r>
            <a:r>
              <a:rPr lang="es-ES" dirty="0" smtClean="0"/>
              <a:t> </a:t>
            </a:r>
            <a:r>
              <a:rPr lang="es-ES" dirty="0" err="1" smtClean="0"/>
              <a:t>outside</a:t>
            </a:r>
            <a:r>
              <a:rPr lang="es-ES" dirty="0" smtClean="0"/>
              <a:t> and </a:t>
            </a:r>
            <a:r>
              <a:rPr lang="es-ES" dirty="0" err="1" smtClean="0"/>
              <a:t>inside</a:t>
            </a:r>
            <a:endParaRPr lang="es-ES" dirty="0" smtClean="0"/>
          </a:p>
          <a:p>
            <a:r>
              <a:rPr lang="es-ES" dirty="0" smtClean="0"/>
              <a:t>Full </a:t>
            </a:r>
            <a:r>
              <a:rPr lang="es-ES" dirty="0" err="1"/>
              <a:t>p</a:t>
            </a:r>
            <a:r>
              <a:rPr lang="es-ES" dirty="0" err="1" smtClean="0"/>
              <a:t>enetration</a:t>
            </a:r>
            <a:r>
              <a:rPr lang="es-ES" dirty="0" smtClean="0"/>
              <a:t>: 2.4 mm </a:t>
            </a:r>
            <a:endParaRPr lang="en-GB" dirty="0"/>
          </a:p>
        </p:txBody>
      </p:sp>
      <p:pic>
        <p:nvPicPr>
          <p:cNvPr id="5122" name="Picture 2" descr="G:\Departments\EN\Groups\MME\MM\Metallurgy\Quantimet-LEICA Q600\Fellows\Ignacio\cu weld equator (SPL)\25x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41458"/>
            <a:ext cx="2771846" cy="20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206631" y="4224463"/>
            <a:ext cx="2670755" cy="200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224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2" y="341784"/>
            <a:ext cx="7848872" cy="1143000"/>
          </a:xfrm>
        </p:spPr>
        <p:txBody>
          <a:bodyPr/>
          <a:lstStyle/>
          <a:p>
            <a:r>
              <a:rPr lang="es-ES" dirty="0" err="1" smtClean="0"/>
              <a:t>Copper</a:t>
            </a:r>
            <a:r>
              <a:rPr lang="es-ES" dirty="0" smtClean="0"/>
              <a:t> </a:t>
            </a:r>
            <a:r>
              <a:rPr lang="es-ES" dirty="0" err="1" smtClean="0"/>
              <a:t>cavity</a:t>
            </a:r>
            <a:r>
              <a:rPr lang="es-ES" dirty="0" smtClean="0"/>
              <a:t>-EB </a:t>
            </a:r>
            <a:r>
              <a:rPr lang="es-ES" dirty="0" err="1" smtClean="0"/>
              <a:t>welding</a:t>
            </a:r>
            <a:r>
              <a:rPr lang="es-ES" dirty="0" smtClean="0"/>
              <a:t> </a:t>
            </a:r>
            <a:r>
              <a:rPr lang="es-ES" dirty="0" err="1" smtClean="0"/>
              <a:t>tests</a:t>
            </a:r>
            <a:r>
              <a:rPr lang="es-ES" dirty="0" smtClean="0"/>
              <a:t> II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4221088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339966"/>
                </a:solidFill>
                <a:latin typeface="Comic Sans MS" pitchFamily="66" charset="0"/>
              </a:rPr>
              <a:t>Pick-ups:</a:t>
            </a:r>
            <a:endParaRPr lang="es-ES" dirty="0">
              <a:solidFill>
                <a:srgbClr val="339966"/>
              </a:solidFill>
              <a:latin typeface="Comic Sans MS" pitchFamily="66" charset="0"/>
            </a:endParaRPr>
          </a:p>
          <a:p>
            <a:endParaRPr lang="es-ES" dirty="0" smtClean="0"/>
          </a:p>
          <a:p>
            <a:r>
              <a:rPr lang="es-ES" dirty="0" smtClean="0"/>
              <a:t>Weld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outside</a:t>
            </a:r>
            <a:endParaRPr lang="es-ES" dirty="0" smtClean="0"/>
          </a:p>
          <a:p>
            <a:r>
              <a:rPr lang="es-ES" dirty="0" smtClean="0"/>
              <a:t>Full </a:t>
            </a:r>
            <a:r>
              <a:rPr lang="es-ES" dirty="0" err="1"/>
              <a:t>p</a:t>
            </a:r>
            <a:r>
              <a:rPr lang="es-ES" dirty="0" err="1" smtClean="0"/>
              <a:t>enetration</a:t>
            </a:r>
            <a:r>
              <a:rPr lang="es-ES" dirty="0" smtClean="0"/>
              <a:t>: 2.2 mm </a:t>
            </a:r>
            <a:endParaRPr lang="en-GB" dirty="0"/>
          </a:p>
        </p:txBody>
      </p:sp>
      <p:pic>
        <p:nvPicPr>
          <p:cNvPr id="9" name="Picture 8" descr="G:\Departments\TS\Groups\MME\AS\eBeam\Photos-JOB\Photos-job-2012\Cavité SPL cuivre\Assemblage des extrèmités\IMG_389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522" t="14651" r="9659" b="16892"/>
          <a:stretch/>
        </p:blipFill>
        <p:spPr bwMode="auto">
          <a:xfrm>
            <a:off x="3167844" y="3962627"/>
            <a:ext cx="2808312" cy="17901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3252" y="1340768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339966"/>
                </a:solidFill>
                <a:latin typeface="Comic Sans MS" pitchFamily="66" charset="0"/>
              </a:rPr>
              <a:t>Stiffening</a:t>
            </a:r>
            <a:r>
              <a:rPr lang="es-ES" dirty="0" smtClean="0">
                <a:solidFill>
                  <a:srgbClr val="339966"/>
                </a:solidFill>
                <a:latin typeface="Comic Sans MS" pitchFamily="66" charset="0"/>
              </a:rPr>
              <a:t> ring:</a:t>
            </a:r>
          </a:p>
          <a:p>
            <a:endParaRPr lang="es-ES" dirty="0" smtClean="0"/>
          </a:p>
          <a:p>
            <a:r>
              <a:rPr lang="es-ES" dirty="0" smtClean="0"/>
              <a:t>Weld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outside</a:t>
            </a:r>
            <a:endParaRPr lang="es-ES" dirty="0" smtClean="0"/>
          </a:p>
          <a:p>
            <a:r>
              <a:rPr lang="es-ES" dirty="0" smtClean="0"/>
              <a:t>Full </a:t>
            </a:r>
            <a:r>
              <a:rPr lang="es-ES" dirty="0" err="1"/>
              <a:t>p</a:t>
            </a:r>
            <a:r>
              <a:rPr lang="es-ES" dirty="0" err="1" smtClean="0"/>
              <a:t>enetration</a:t>
            </a:r>
            <a:r>
              <a:rPr lang="es-ES" dirty="0" smtClean="0"/>
              <a:t>: 2.4 mm 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794021" y="2552130"/>
            <a:ext cx="1114943" cy="1560788"/>
            <a:chOff x="0" y="0"/>
            <a:chExt cx="1286934" cy="25908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480817">
              <a:off x="0" y="262467"/>
              <a:ext cx="1286934" cy="232833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Arrow Connector 16"/>
            <p:cNvCxnSpPr/>
            <p:nvPr/>
          </p:nvCxnSpPr>
          <p:spPr>
            <a:xfrm flipH="1">
              <a:off x="821267" y="0"/>
              <a:ext cx="16933" cy="9144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1067" y="0"/>
              <a:ext cx="346710" cy="2590800"/>
            </a:xfrm>
            <a:prstGeom prst="line">
              <a:avLst/>
            </a:prstGeom>
            <a:ln>
              <a:solidFill>
                <a:srgbClr val="00206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\\cern.ch\dfs\Workspaces\n\nuriadoc\nuriadoc\Cooper cavities\pics\IMG_37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448" t="12667"/>
          <a:stretch/>
        </p:blipFill>
        <p:spPr bwMode="auto">
          <a:xfrm>
            <a:off x="3203848" y="1340768"/>
            <a:ext cx="2736304" cy="234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5907" y="1395467"/>
            <a:ext cx="2582918" cy="193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9610" y="3962627"/>
            <a:ext cx="2387094" cy="179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95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Copper</a:t>
            </a:r>
            <a:r>
              <a:rPr lang="es-ES" dirty="0" smtClean="0"/>
              <a:t> </a:t>
            </a:r>
            <a:r>
              <a:rPr lang="es-ES" dirty="0" err="1" smtClean="0"/>
              <a:t>cavity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I. Aviles &amp; N. Valverde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3595E-478A-4ABB-9C9C-C9BC51AA990E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171" name="Picture 3" descr="\\cern.ch\dfs\Workspaces\n\nuriadoc\nuriadoc\Cooper cavities\pics\Copper cavity welding\SPL first copper cavity 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411" t="25983" b="19337"/>
          <a:stretch/>
        </p:blipFill>
        <p:spPr bwMode="auto">
          <a:xfrm>
            <a:off x="717917" y="1412776"/>
            <a:ext cx="3510580" cy="157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cern.ch\dfs\Workspaces\n\nuriadoc\nuriadoc\Cooper cavities\pics\Copper cavity welding\SPL first copper cavity 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8374" r="26984" b="26752"/>
          <a:stretch/>
        </p:blipFill>
        <p:spPr bwMode="auto">
          <a:xfrm>
            <a:off x="4714082" y="1319177"/>
            <a:ext cx="3816424" cy="175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\\cern.ch\dfs\Workspaces\n\nuriadoc\nuriadoc\Cooper cavities\pics\Copper cavity welding\SPL first copper cavity 0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6" t="13789" r="-126" b="17693"/>
          <a:stretch/>
        </p:blipFill>
        <p:spPr bwMode="auto">
          <a:xfrm>
            <a:off x="717917" y="3068960"/>
            <a:ext cx="3332568" cy="17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\\cern.ch\dfs\Workspaces\n\nuriadoc\nuriadoc\Cooper cavities\pics\Copper cavity welding\SPL first copper cavity 0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1342" t="27001" r="9095" b="25317"/>
          <a:stretch/>
        </p:blipFill>
        <p:spPr bwMode="auto">
          <a:xfrm>
            <a:off x="4788023" y="3140968"/>
            <a:ext cx="3514017" cy="15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cern.ch\dfs\Workspaces\n\nuriadoc\nuriadoc\Cooper cavities\pics\Copper cavity welding\SPL first copper cavity 05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793" t="29096" b="23986"/>
          <a:stretch/>
        </p:blipFill>
        <p:spPr bwMode="auto">
          <a:xfrm>
            <a:off x="2362270" y="4869160"/>
            <a:ext cx="4248472" cy="15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74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4470</TotalTime>
  <Words>1853</Words>
  <Application>Microsoft Macintosh PowerPoint</Application>
  <PresentationFormat>Presentación en pantalla (4:3)</PresentationFormat>
  <Paragraphs>315</Paragraphs>
  <Slides>32</Slides>
  <Notes>3</Notes>
  <HiddenSlides>0</HiddenSlides>
  <MMClips>0</MMClips>
  <ScaleCrop>false</ScaleCrop>
  <HeadingPairs>
    <vt:vector size="4" baseType="variant"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Office Theme</vt:lpstr>
      <vt:lpstr>Fabrication and metallurgical aspects of SPL cavities</vt:lpstr>
      <vt:lpstr>Diapositiva 2</vt:lpstr>
      <vt:lpstr>Overview</vt:lpstr>
      <vt:lpstr>Overview: 5-cell Cavity</vt:lpstr>
      <vt:lpstr>Copper cavity</vt:lpstr>
      <vt:lpstr>Copper cavity</vt:lpstr>
      <vt:lpstr>Copper cavity-EB welding tests</vt:lpstr>
      <vt:lpstr>Copper cavity-EB welding tests II</vt:lpstr>
      <vt:lpstr>Copper cavity</vt:lpstr>
      <vt:lpstr>Copper cavity</vt:lpstr>
      <vt:lpstr>Copper cavity</vt:lpstr>
      <vt:lpstr>Copper cavity</vt:lpstr>
      <vt:lpstr>Niobium cavity-Monocell from RI</vt:lpstr>
      <vt:lpstr>Niobium cavity-Monocell from RI</vt:lpstr>
      <vt:lpstr>Niobium cavity-Monocell from RI</vt:lpstr>
      <vt:lpstr>Niobium cavity-Monocell from RI</vt:lpstr>
      <vt:lpstr>Niobium cavity-Monocell from RI</vt:lpstr>
      <vt:lpstr>Niobium cavity-Monocell from RI</vt:lpstr>
      <vt:lpstr>Niobium cavity – material studies</vt:lpstr>
      <vt:lpstr>Reparation monocell from RI at CERN</vt:lpstr>
      <vt:lpstr>Niobium cavities-RI</vt:lpstr>
      <vt:lpstr>Niobium cavities-RI</vt:lpstr>
      <vt:lpstr>Niobium cavity at CERN</vt:lpstr>
      <vt:lpstr>Niobium cavity at CERN</vt:lpstr>
      <vt:lpstr>Niobium cavity at CERN</vt:lpstr>
      <vt:lpstr>Niobium cavity at CERN</vt:lpstr>
      <vt:lpstr>R&amp;D- Brazing</vt:lpstr>
      <vt:lpstr>R&amp;D- Brazing test I</vt:lpstr>
      <vt:lpstr>R&amp;D- Brazing test II</vt:lpstr>
      <vt:lpstr>Brazing test III</vt:lpstr>
      <vt:lpstr>Conclusions</vt:lpstr>
      <vt:lpstr>Diapositiva 32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Fabrication and material studies for SPL cavities at CERN</dc:title>
  <dc:creator>Nuria Valverde Alonso</dc:creator>
  <cp:lastModifiedBy>Ignacio Aviles</cp:lastModifiedBy>
  <cp:revision>259</cp:revision>
  <cp:lastPrinted>2013-04-16T08:40:18Z</cp:lastPrinted>
  <dcterms:created xsi:type="dcterms:W3CDTF">2013-04-16T20:57:59Z</dcterms:created>
  <dcterms:modified xsi:type="dcterms:W3CDTF">2013-04-16T21:00:49Z</dcterms:modified>
</cp:coreProperties>
</file>